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87"/>
  </p:notesMasterIdLst>
  <p:handoutMasterIdLst>
    <p:handoutMasterId r:id="rId88"/>
  </p:handoutMasterIdLst>
  <p:sldIdLst>
    <p:sldId id="294" r:id="rId2"/>
    <p:sldId id="599" r:id="rId3"/>
    <p:sldId id="601" r:id="rId4"/>
    <p:sldId id="602" r:id="rId5"/>
    <p:sldId id="603" r:id="rId6"/>
    <p:sldId id="600" r:id="rId7"/>
    <p:sldId id="309" r:id="rId8"/>
    <p:sldId id="610" r:id="rId9"/>
    <p:sldId id="611" r:id="rId10"/>
    <p:sldId id="612" r:id="rId11"/>
    <p:sldId id="614" r:id="rId12"/>
    <p:sldId id="613" r:id="rId13"/>
    <p:sldId id="615" r:id="rId14"/>
    <p:sldId id="310" r:id="rId15"/>
    <p:sldId id="311" r:id="rId16"/>
    <p:sldId id="564" r:id="rId17"/>
    <p:sldId id="299" r:id="rId18"/>
    <p:sldId id="295" r:id="rId19"/>
    <p:sldId id="312" r:id="rId20"/>
    <p:sldId id="298" r:id="rId21"/>
    <p:sldId id="315" r:id="rId22"/>
    <p:sldId id="316" r:id="rId23"/>
    <p:sldId id="497" r:id="rId24"/>
    <p:sldId id="563" r:id="rId25"/>
    <p:sldId id="500" r:id="rId26"/>
    <p:sldId id="501" r:id="rId27"/>
    <p:sldId id="584" r:id="rId28"/>
    <p:sldId id="502" r:id="rId29"/>
    <p:sldId id="503" r:id="rId30"/>
    <p:sldId id="504" r:id="rId31"/>
    <p:sldId id="505" r:id="rId32"/>
    <p:sldId id="577" r:id="rId33"/>
    <p:sldId id="317" r:id="rId34"/>
    <p:sldId id="565" r:id="rId35"/>
    <p:sldId id="319" r:id="rId36"/>
    <p:sldId id="556" r:id="rId37"/>
    <p:sldId id="566" r:id="rId38"/>
    <p:sldId id="320" r:id="rId39"/>
    <p:sldId id="321" r:id="rId40"/>
    <p:sldId id="322" r:id="rId41"/>
    <p:sldId id="557" r:id="rId42"/>
    <p:sldId id="323" r:id="rId43"/>
    <p:sldId id="558" r:id="rId44"/>
    <p:sldId id="307" r:id="rId45"/>
    <p:sldId id="300" r:id="rId46"/>
    <p:sldId id="605" r:id="rId47"/>
    <p:sldId id="324" r:id="rId48"/>
    <p:sldId id="325" r:id="rId49"/>
    <p:sldId id="581" r:id="rId50"/>
    <p:sldId id="576" r:id="rId51"/>
    <p:sldId id="326" r:id="rId52"/>
    <p:sldId id="575" r:id="rId53"/>
    <p:sldId id="580" r:id="rId54"/>
    <p:sldId id="560" r:id="rId55"/>
    <p:sldId id="327" r:id="rId56"/>
    <p:sldId id="578" r:id="rId57"/>
    <p:sldId id="583" r:id="rId58"/>
    <p:sldId id="579" r:id="rId59"/>
    <p:sldId id="592" r:id="rId60"/>
    <p:sldId id="569" r:id="rId61"/>
    <p:sldId id="582" r:id="rId62"/>
    <p:sldId id="586" r:id="rId63"/>
    <p:sldId id="587" r:id="rId64"/>
    <p:sldId id="588" r:id="rId65"/>
    <p:sldId id="589" r:id="rId66"/>
    <p:sldId id="297" r:id="rId67"/>
    <p:sldId id="590" r:id="rId68"/>
    <p:sldId id="607" r:id="rId69"/>
    <p:sldId id="608" r:id="rId70"/>
    <p:sldId id="591" r:id="rId71"/>
    <p:sldId id="606" r:id="rId72"/>
    <p:sldId id="305" r:id="rId73"/>
    <p:sldId id="604" r:id="rId74"/>
    <p:sldId id="542" r:id="rId75"/>
    <p:sldId id="552" r:id="rId76"/>
    <p:sldId id="546" r:id="rId77"/>
    <p:sldId id="517" r:id="rId78"/>
    <p:sldId id="553" r:id="rId79"/>
    <p:sldId id="519" r:id="rId80"/>
    <p:sldId id="593" r:id="rId81"/>
    <p:sldId id="594" r:id="rId82"/>
    <p:sldId id="551" r:id="rId83"/>
    <p:sldId id="595" r:id="rId84"/>
    <p:sldId id="596" r:id="rId85"/>
    <p:sldId id="597" r:id="rId8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A9C"/>
    <a:srgbClr val="EDC948"/>
    <a:srgbClr val="76B7B2"/>
    <a:srgbClr val="E15759"/>
    <a:srgbClr val="F28E2B"/>
    <a:srgbClr val="4E79A7"/>
    <a:srgbClr val="99D6EA"/>
    <a:srgbClr val="50504E"/>
    <a:srgbClr val="4E4E4E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99" autoAdjust="0"/>
    <p:restoredTop sz="94268" autoAdjust="0"/>
  </p:normalViewPr>
  <p:slideViewPr>
    <p:cSldViewPr snapToGrid="0" snapToObjects="1" showGuides="1">
      <p:cViewPr>
        <p:scale>
          <a:sx n="70" d="100"/>
          <a:sy n="70" d="100"/>
        </p:scale>
        <p:origin x="1277" y="38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handoutMaster" Target="handoutMasters/handout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6/27/2024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6/27/2024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Not only for particle physics and research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7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302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Using radioactive decay(alpha particles) of radon to discover atomic nucleus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400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get net focusing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87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Focus only in one direction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49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Analytic definition- Function which can locally be expressed as a convergent power series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16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a region with no sources, must satisfy </a:t>
            </a:r>
            <a:r>
              <a:rPr lang="en-US" dirty="0" err="1"/>
              <a:t>laplace</a:t>
            </a:r>
            <a:r>
              <a:rPr lang="en-US" dirty="0"/>
              <a:t> equation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97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57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42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2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K. Badgley | ASP24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1CC6C94-A31F-4F53-B1F7-FF818902B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66" y="154109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3087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F97EC3A-DECB-4BAF-83B0-BA7603A42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8DC8476-8692-461E-87B3-1D802C6CB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82E6A47-590B-4F45-9ED5-2A45F949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12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52D933-DD05-4076-9EB2-BD2D4A8D9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50" y="37734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3087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A108C40-1CB5-4949-9526-056649CEC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ADEC8C-8FD0-4F75-B5F5-6551DF526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6D2877B-F948-4AA6-B778-5CD052B95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41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K. Badgley | ASP24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451621"/>
            <a:ext cx="8928100" cy="295456"/>
            <a:chOff x="600217" y="6442727"/>
            <a:chExt cx="8515764" cy="281811"/>
          </a:xfrm>
        </p:grpSpPr>
        <p:cxnSp>
          <p:nvCxnSpPr>
            <p:cNvPr id="10" name="Straight Connector 9"/>
            <p:cNvCxnSpPr>
              <a:cxnSpLocks/>
            </p:cNvCxnSpPr>
            <p:nvPr userDrawn="1"/>
          </p:nvCxnSpPr>
          <p:spPr>
            <a:xfrm>
              <a:off x="600217" y="6442727"/>
              <a:ext cx="8515764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4915" y="6535692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3" r:id="rId8"/>
    <p:sldLayoutId id="2147484124" r:id="rId9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238.png"/><Relationship Id="rId7" Type="http://schemas.openxmlformats.org/officeDocument/2006/relationships/image" Target="../media/image270.png"/><Relationship Id="rId2" Type="http://schemas.openxmlformats.org/officeDocument/2006/relationships/image" Target="../media/image2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0.png"/><Relationship Id="rId5" Type="http://schemas.openxmlformats.org/officeDocument/2006/relationships/image" Target="../media/image1510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0.png"/><Relationship Id="rId2" Type="http://schemas.openxmlformats.org/officeDocument/2006/relationships/image" Target="../media/image17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0.png"/><Relationship Id="rId2" Type="http://schemas.openxmlformats.org/officeDocument/2006/relationships/image" Target="../media/image19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image" Target="../media/image4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37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2.png"/><Relationship Id="rId13" Type="http://schemas.openxmlformats.org/officeDocument/2006/relationships/image" Target="../media/image35.png"/><Relationship Id="rId3" Type="http://schemas.openxmlformats.org/officeDocument/2006/relationships/image" Target="../media/image390.png"/><Relationship Id="rId7" Type="http://schemas.openxmlformats.org/officeDocument/2006/relationships/image" Target="../media/image431.png"/><Relationship Id="rId12" Type="http://schemas.openxmlformats.org/officeDocument/2006/relationships/image" Target="../media/image48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11" Type="http://schemas.openxmlformats.org/officeDocument/2006/relationships/image" Target="../media/image470.png"/><Relationship Id="rId5" Type="http://schemas.openxmlformats.org/officeDocument/2006/relationships/image" Target="../media/image410.png"/><Relationship Id="rId10" Type="http://schemas.openxmlformats.org/officeDocument/2006/relationships/image" Target="../media/image460.png"/><Relationship Id="rId4" Type="http://schemas.openxmlformats.org/officeDocument/2006/relationships/image" Target="../media/image400.png"/><Relationship Id="rId9" Type="http://schemas.openxmlformats.org/officeDocument/2006/relationships/image" Target="../media/image4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0.png"/><Relationship Id="rId3" Type="http://schemas.openxmlformats.org/officeDocument/2006/relationships/image" Target="../media/image40.png"/><Relationship Id="rId7" Type="http://schemas.openxmlformats.org/officeDocument/2006/relationships/image" Target="../media/image550.png"/><Relationship Id="rId12" Type="http://schemas.openxmlformats.org/officeDocument/2006/relationships/image" Target="../media/image60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40.png"/><Relationship Id="rId11" Type="http://schemas.openxmlformats.org/officeDocument/2006/relationships/image" Target="../media/image590.png"/><Relationship Id="rId5" Type="http://schemas.openxmlformats.org/officeDocument/2006/relationships/image" Target="../media/image530.png"/><Relationship Id="rId10" Type="http://schemas.openxmlformats.org/officeDocument/2006/relationships/image" Target="../media/image58.png"/><Relationship Id="rId4" Type="http://schemas.openxmlformats.org/officeDocument/2006/relationships/image" Target="../media/image520.png"/><Relationship Id="rId9" Type="http://schemas.openxmlformats.org/officeDocument/2006/relationships/image" Target="../media/image57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2.png"/><Relationship Id="rId5" Type="http://schemas.openxmlformats.org/officeDocument/2006/relationships/image" Target="../media/image61.jpg"/><Relationship Id="rId4" Type="http://schemas.openxmlformats.org/officeDocument/2006/relationships/image" Target="../media/image6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30.png"/><Relationship Id="rId7" Type="http://schemas.openxmlformats.org/officeDocument/2006/relationships/image" Target="../media/image7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0.png"/><Relationship Id="rId5" Type="http://schemas.openxmlformats.org/officeDocument/2006/relationships/image" Target="../media/image65.png"/><Relationship Id="rId10" Type="http://schemas.openxmlformats.org/officeDocument/2006/relationships/image" Target="../media/image74.png"/><Relationship Id="rId4" Type="http://schemas.openxmlformats.org/officeDocument/2006/relationships/image" Target="../media/image640.png"/><Relationship Id="rId9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0" Type="http://schemas.openxmlformats.org/officeDocument/2006/relationships/image" Target="../media/image820.png"/><Relationship Id="rId4" Type="http://schemas.openxmlformats.org/officeDocument/2006/relationships/image" Target="../media/image76.png"/><Relationship Id="rId9" Type="http://schemas.openxmlformats.org/officeDocument/2006/relationships/image" Target="../media/image81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0" Type="http://schemas.openxmlformats.org/officeDocument/2006/relationships/image" Target="../media/image67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86.png"/><Relationship Id="rId7" Type="http://schemas.openxmlformats.org/officeDocument/2006/relationships/image" Target="../media/image84.png"/><Relationship Id="rId12" Type="http://schemas.openxmlformats.org/officeDocument/2006/relationships/image" Target="../media/image99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98.png"/><Relationship Id="rId5" Type="http://schemas.openxmlformats.org/officeDocument/2006/relationships/image" Target="../media/image88.png"/><Relationship Id="rId10" Type="http://schemas.openxmlformats.org/officeDocument/2006/relationships/image" Target="../media/image97.png"/><Relationship Id="rId4" Type="http://schemas.openxmlformats.org/officeDocument/2006/relationships/image" Target="../media/image87.png"/><Relationship Id="rId9" Type="http://schemas.openxmlformats.org/officeDocument/2006/relationships/image" Target="../media/image9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image" Target="../media/image121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image" Target="../media/image123.png"/><Relationship Id="rId7" Type="http://schemas.openxmlformats.org/officeDocument/2006/relationships/image" Target="../media/image127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10" Type="http://schemas.openxmlformats.org/officeDocument/2006/relationships/image" Target="../media/image130.png"/><Relationship Id="rId4" Type="http://schemas.openxmlformats.org/officeDocument/2006/relationships/image" Target="../media/image124.png"/><Relationship Id="rId9" Type="http://schemas.openxmlformats.org/officeDocument/2006/relationships/image" Target="../media/image12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7" Type="http://schemas.openxmlformats.org/officeDocument/2006/relationships/image" Target="../media/image136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7" Type="http://schemas.openxmlformats.org/officeDocument/2006/relationships/image" Target="../media/image142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5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3" Type="http://schemas.openxmlformats.org/officeDocument/2006/relationships/image" Target="../media/image144.png"/><Relationship Id="rId7" Type="http://schemas.openxmlformats.org/officeDocument/2006/relationships/image" Target="../media/image148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10" Type="http://schemas.openxmlformats.org/officeDocument/2006/relationships/image" Target="../media/image151.png"/><Relationship Id="rId4" Type="http://schemas.openxmlformats.org/officeDocument/2006/relationships/image" Target="../media/image145.png"/><Relationship Id="rId9" Type="http://schemas.openxmlformats.org/officeDocument/2006/relationships/image" Target="../media/image150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0.png"/><Relationship Id="rId3" Type="http://schemas.openxmlformats.org/officeDocument/2006/relationships/image" Target="../media/image1440.png"/><Relationship Id="rId7" Type="http://schemas.openxmlformats.org/officeDocument/2006/relationships/image" Target="../media/image1480.png"/><Relationship Id="rId2" Type="http://schemas.openxmlformats.org/officeDocument/2006/relationships/image" Target="../media/image14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0.png"/><Relationship Id="rId5" Type="http://schemas.openxmlformats.org/officeDocument/2006/relationships/image" Target="../media/image1460.png"/><Relationship Id="rId4" Type="http://schemas.openxmlformats.org/officeDocument/2006/relationships/image" Target="../media/image1450.png"/><Relationship Id="rId9" Type="http://schemas.openxmlformats.org/officeDocument/2006/relationships/image" Target="../media/image1500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13" Type="http://schemas.openxmlformats.org/officeDocument/2006/relationships/image" Target="../media/image159.png"/><Relationship Id="rId3" Type="http://schemas.openxmlformats.org/officeDocument/2006/relationships/image" Target="../media/image152.png"/><Relationship Id="rId7" Type="http://schemas.openxmlformats.org/officeDocument/2006/relationships/image" Target="../media/image156.png"/><Relationship Id="rId12" Type="http://schemas.openxmlformats.org/officeDocument/2006/relationships/image" Target="../media/image161.png"/><Relationship Id="rId2" Type="http://schemas.openxmlformats.org/officeDocument/2006/relationships/image" Target="../media/image15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5.png"/><Relationship Id="rId11" Type="http://schemas.openxmlformats.org/officeDocument/2006/relationships/image" Target="../media/image1600.png"/><Relationship Id="rId5" Type="http://schemas.openxmlformats.org/officeDocument/2006/relationships/image" Target="../media/image154.png"/><Relationship Id="rId4" Type="http://schemas.openxmlformats.org/officeDocument/2006/relationships/image" Target="../media/image153.png"/><Relationship Id="rId9" Type="http://schemas.openxmlformats.org/officeDocument/2006/relationships/image" Target="../media/image158.png"/><Relationship Id="rId14" Type="http://schemas.openxmlformats.org/officeDocument/2006/relationships/image" Target="../media/image162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5.png"/><Relationship Id="rId4" Type="http://schemas.openxmlformats.org/officeDocument/2006/relationships/image" Target="../media/image164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png"/><Relationship Id="rId3" Type="http://schemas.openxmlformats.org/officeDocument/2006/relationships/image" Target="../media/image167.png"/><Relationship Id="rId7" Type="http://schemas.openxmlformats.org/officeDocument/2006/relationships/image" Target="../media/image171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5" Type="http://schemas.openxmlformats.org/officeDocument/2006/relationships/image" Target="../media/image169.png"/><Relationship Id="rId10" Type="http://schemas.openxmlformats.org/officeDocument/2006/relationships/image" Target="../media/image174.png"/><Relationship Id="rId4" Type="http://schemas.openxmlformats.org/officeDocument/2006/relationships/image" Target="../media/image168.png"/><Relationship Id="rId9" Type="http://schemas.openxmlformats.org/officeDocument/2006/relationships/image" Target="../media/image17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7" Type="http://schemas.openxmlformats.org/officeDocument/2006/relationships/image" Target="../media/image69.jpe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9.png"/><Relationship Id="rId4" Type="http://schemas.openxmlformats.org/officeDocument/2006/relationships/image" Target="../media/image17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png"/><Relationship Id="rId3" Type="http://schemas.openxmlformats.org/officeDocument/2006/relationships/image" Target="../media/image182.png"/><Relationship Id="rId7" Type="http://schemas.openxmlformats.org/officeDocument/2006/relationships/image" Target="../media/image186.png"/><Relationship Id="rId12" Type="http://schemas.openxmlformats.org/officeDocument/2006/relationships/image" Target="../media/image191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5.png"/><Relationship Id="rId11" Type="http://schemas.openxmlformats.org/officeDocument/2006/relationships/image" Target="../media/image190.png"/><Relationship Id="rId5" Type="http://schemas.openxmlformats.org/officeDocument/2006/relationships/image" Target="../media/image184.png"/><Relationship Id="rId10" Type="http://schemas.openxmlformats.org/officeDocument/2006/relationships/image" Target="../media/image189.png"/><Relationship Id="rId4" Type="http://schemas.openxmlformats.org/officeDocument/2006/relationships/image" Target="../media/image183.png"/><Relationship Id="rId9" Type="http://schemas.openxmlformats.org/officeDocument/2006/relationships/image" Target="../media/image188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8.png"/><Relationship Id="rId3" Type="http://schemas.openxmlformats.org/officeDocument/2006/relationships/image" Target="../media/image193.png"/><Relationship Id="rId7" Type="http://schemas.openxmlformats.org/officeDocument/2006/relationships/image" Target="../media/image197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6.png"/><Relationship Id="rId5" Type="http://schemas.openxmlformats.org/officeDocument/2006/relationships/image" Target="../media/image195.png"/><Relationship Id="rId4" Type="http://schemas.openxmlformats.org/officeDocument/2006/relationships/image" Target="../media/image19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4" Type="http://schemas.openxmlformats.org/officeDocument/2006/relationships/image" Target="../media/image20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6.png"/><Relationship Id="rId4" Type="http://schemas.openxmlformats.org/officeDocument/2006/relationships/image" Target="../media/image20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0.png"/><Relationship Id="rId4" Type="http://schemas.openxmlformats.org/officeDocument/2006/relationships/image" Target="../media/image209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image" Target="../media/image204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6.png"/><Relationship Id="rId5" Type="http://schemas.openxmlformats.org/officeDocument/2006/relationships/image" Target="../media/image215.png"/><Relationship Id="rId4" Type="http://schemas.openxmlformats.org/officeDocument/2006/relationships/image" Target="../media/image21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png"/><Relationship Id="rId7" Type="http://schemas.openxmlformats.org/officeDocument/2006/relationships/image" Target="../media/image222.png"/><Relationship Id="rId2" Type="http://schemas.openxmlformats.org/officeDocument/2006/relationships/image" Target="../media/image2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1.png"/><Relationship Id="rId5" Type="http://schemas.openxmlformats.org/officeDocument/2006/relationships/image" Target="../media/image82.png"/><Relationship Id="rId4" Type="http://schemas.openxmlformats.org/officeDocument/2006/relationships/image" Target="../media/image21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7" Type="http://schemas.openxmlformats.org/officeDocument/2006/relationships/image" Target="../media/image228.png"/><Relationship Id="rId2" Type="http://schemas.openxmlformats.org/officeDocument/2006/relationships/image" Target="../media/image2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7.png"/><Relationship Id="rId5" Type="http://schemas.openxmlformats.org/officeDocument/2006/relationships/image" Target="../media/image226.png"/><Relationship Id="rId4" Type="http://schemas.openxmlformats.org/officeDocument/2006/relationships/image" Target="../media/image22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232.png"/><Relationship Id="rId4" Type="http://schemas.openxmlformats.org/officeDocument/2006/relationships/image" Target="../media/image23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png"/><Relationship Id="rId2" Type="http://schemas.openxmlformats.org/officeDocument/2006/relationships/image" Target="../media/image2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7.png"/><Relationship Id="rId4" Type="http://schemas.openxmlformats.org/officeDocument/2006/relationships/image" Target="../media/image236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2" Type="http://schemas.openxmlformats.org/officeDocument/2006/relationships/image" Target="../media/image24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3.png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0.png"/><Relationship Id="rId3" Type="http://schemas.openxmlformats.org/officeDocument/2006/relationships/image" Target="../media/image471.png"/><Relationship Id="rId7" Type="http://schemas.openxmlformats.org/officeDocument/2006/relationships/image" Target="../media/image4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0.png"/><Relationship Id="rId5" Type="http://schemas.openxmlformats.org/officeDocument/2006/relationships/image" Target="../media/image441.png"/><Relationship Id="rId10" Type="http://schemas.openxmlformats.org/officeDocument/2006/relationships/image" Target="../media/image206.jpeg"/><Relationship Id="rId4" Type="http://schemas.openxmlformats.org/officeDocument/2006/relationships/image" Target="../media/image481.png"/><Relationship Id="rId9" Type="http://schemas.openxmlformats.org/officeDocument/2006/relationships/image" Target="../media/image205.jpe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0.png"/><Relationship Id="rId3" Type="http://schemas.openxmlformats.org/officeDocument/2006/relationships/image" Target="../media/image840.png"/><Relationship Id="rId7" Type="http://schemas.openxmlformats.org/officeDocument/2006/relationships/image" Target="../media/image850.png"/><Relationship Id="rId2" Type="http://schemas.openxmlformats.org/officeDocument/2006/relationships/image" Target="../media/image8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1.png"/><Relationship Id="rId5" Type="http://schemas.openxmlformats.org/officeDocument/2006/relationships/image" Target="../media/image510.png"/><Relationship Id="rId10" Type="http://schemas.openxmlformats.org/officeDocument/2006/relationships/image" Target="../media/image880.png"/><Relationship Id="rId4" Type="http://schemas.openxmlformats.org/officeDocument/2006/relationships/image" Target="../media/image490.png"/><Relationship Id="rId9" Type="http://schemas.openxmlformats.org/officeDocument/2006/relationships/image" Target="../media/image870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1.png"/><Relationship Id="rId2" Type="http://schemas.openxmlformats.org/officeDocument/2006/relationships/image" Target="../media/image5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1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1.png"/><Relationship Id="rId3" Type="http://schemas.openxmlformats.org/officeDocument/2006/relationships/image" Target="../media/image561.png"/><Relationship Id="rId7" Type="http://schemas.openxmlformats.org/officeDocument/2006/relationships/image" Target="../media/image58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70.png"/><Relationship Id="rId5" Type="http://schemas.openxmlformats.org/officeDocument/2006/relationships/image" Target="../media/image581.png"/><Relationship Id="rId10" Type="http://schemas.openxmlformats.org/officeDocument/2006/relationships/image" Target="../media/image610.png"/><Relationship Id="rId4" Type="http://schemas.openxmlformats.org/officeDocument/2006/relationships/image" Target="../media/image572.png"/><Relationship Id="rId9" Type="http://schemas.openxmlformats.org/officeDocument/2006/relationships/image" Target="../media/image601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0.png"/><Relationship Id="rId3" Type="http://schemas.openxmlformats.org/officeDocument/2006/relationships/image" Target="../media/image620.png"/><Relationship Id="rId7" Type="http://schemas.openxmlformats.org/officeDocument/2006/relationships/image" Target="../media/image6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50.png"/><Relationship Id="rId11" Type="http://schemas.openxmlformats.org/officeDocument/2006/relationships/image" Target="../media/image700.png"/><Relationship Id="rId5" Type="http://schemas.openxmlformats.org/officeDocument/2006/relationships/image" Target="../media/image641.png"/><Relationship Id="rId10" Type="http://schemas.openxmlformats.org/officeDocument/2006/relationships/image" Target="../media/image690.png"/><Relationship Id="rId4" Type="http://schemas.openxmlformats.org/officeDocument/2006/relationships/image" Target="../media/image631.png"/><Relationship Id="rId9" Type="http://schemas.openxmlformats.org/officeDocument/2006/relationships/image" Target="../media/image680.pn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0.png"/><Relationship Id="rId13" Type="http://schemas.openxmlformats.org/officeDocument/2006/relationships/image" Target="../media/image811.png"/><Relationship Id="rId3" Type="http://schemas.openxmlformats.org/officeDocument/2006/relationships/image" Target="../media/image710.png"/><Relationship Id="rId7" Type="http://schemas.openxmlformats.org/officeDocument/2006/relationships/image" Target="../media/image750.png"/><Relationship Id="rId12" Type="http://schemas.openxmlformats.org/officeDocument/2006/relationships/image" Target="../media/image801.png"/><Relationship Id="rId17" Type="http://schemas.openxmlformats.org/officeDocument/2006/relationships/image" Target="../media/image910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90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1.png"/><Relationship Id="rId11" Type="http://schemas.openxmlformats.org/officeDocument/2006/relationships/image" Target="../media/image790.png"/><Relationship Id="rId5" Type="http://schemas.openxmlformats.org/officeDocument/2006/relationships/image" Target="../media/image731.png"/><Relationship Id="rId15" Type="http://schemas.openxmlformats.org/officeDocument/2006/relationships/image" Target="../media/image890.png"/><Relationship Id="rId10" Type="http://schemas.openxmlformats.org/officeDocument/2006/relationships/image" Target="../media/image780.png"/><Relationship Id="rId4" Type="http://schemas.openxmlformats.org/officeDocument/2006/relationships/image" Target="../media/image720.png"/><Relationship Id="rId9" Type="http://schemas.openxmlformats.org/officeDocument/2006/relationships/image" Target="../media/image770.png"/><Relationship Id="rId14" Type="http://schemas.openxmlformats.org/officeDocument/2006/relationships/image" Target="../media/image8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7" Type="http://schemas.openxmlformats.org/officeDocument/2006/relationships/image" Target="../media/image802.png"/><Relationship Id="rId12" Type="http://schemas.openxmlformats.org/officeDocument/2006/relationships/image" Target="../media/image18.png"/><Relationship Id="rId2" Type="http://schemas.openxmlformats.org/officeDocument/2006/relationships/image" Target="../media/image151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7.png"/><Relationship Id="rId10" Type="http://schemas.openxmlformats.org/officeDocument/2006/relationships/image" Target="../media/image1611.png"/><Relationship Id="rId9" Type="http://schemas.openxmlformats.org/officeDocument/2006/relationships/image" Target="../media/image822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207.emf"/><Relationship Id="rId7" Type="http://schemas.openxmlformats.org/officeDocument/2006/relationships/image" Target="../media/image209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08.e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210.emf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31.png"/><Relationship Id="rId7" Type="http://schemas.openxmlformats.org/officeDocument/2006/relationships/image" Target="../media/image340.png"/><Relationship Id="rId2" Type="http://schemas.openxmlformats.org/officeDocument/2006/relationships/image" Target="../media/image160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00.png"/><Relationship Id="rId5" Type="http://schemas.openxmlformats.org/officeDocument/2006/relationships/image" Target="../media/image331.png"/><Relationship Id="rId10" Type="http://schemas.openxmlformats.org/officeDocument/2006/relationships/image" Target="../media/image211.jpeg"/><Relationship Id="rId4" Type="http://schemas.openxmlformats.org/officeDocument/2006/relationships/image" Target="../media/image320.png"/><Relationship Id="rId9" Type="http://schemas.openxmlformats.org/officeDocument/2006/relationships/image" Target="../media/image360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Relationship Id="rId5" Type="http://schemas.openxmlformats.org/officeDocument/2006/relationships/image" Target="../media/image28.png"/><Relationship Id="rId4" Type="http://schemas.openxmlformats.org/officeDocument/2006/relationships/image" Target="../media/image271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/>
              <a:t>Dr. Karie Badgley </a:t>
            </a:r>
          </a:p>
          <a:p>
            <a:r>
              <a:rPr lang="en-US" dirty="0"/>
              <a:t>ASP 2024- Morocco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29092" y="3951841"/>
            <a:ext cx="8712064" cy="1003049"/>
          </a:xfrm>
        </p:spPr>
        <p:txBody>
          <a:bodyPr>
            <a:noAutofit/>
          </a:bodyPr>
          <a:lstStyle/>
          <a:p>
            <a:r>
              <a:rPr lang="en-US" dirty="0"/>
              <a:t>Fundamentals of Particle Accelerators I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0D80A0-B03E-44E0-AB3D-91BB6712C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2938" y="5616044"/>
            <a:ext cx="1161062" cy="11254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EC8EF6-88DF-467C-A226-B39F6B2620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8013" y="5571565"/>
            <a:ext cx="130492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037"/>
    </mc:Choice>
    <mc:Fallback xmlns="">
      <p:transition spd="slow" advTm="10203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41B3D6-2D07-BFA9-F262-1B67C3E570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53534"/>
            <a:ext cx="8672513" cy="54292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Of the ~35,000 accelerators worldwide, roughly half are medical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483C4E-DAC3-6429-5D54-A87EB08D8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Applications- Medicine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20CF49-E043-80A2-A714-9E583E7EF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5AF09A-84E7-5DD3-79C7-17DD4D647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08445E5-90DC-0B59-EC42-387D2D83021A}"/>
              </a:ext>
            </a:extLst>
          </p:cNvPr>
          <p:cNvSpPr txBox="1">
            <a:spLocks/>
          </p:cNvSpPr>
          <p:nvPr/>
        </p:nvSpPr>
        <p:spPr>
          <a:xfrm>
            <a:off x="222250" y="1206799"/>
            <a:ext cx="8672513" cy="54292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Proton Therapy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D843056-7A75-0E87-2956-00B05E82F750}"/>
              </a:ext>
            </a:extLst>
          </p:cNvPr>
          <p:cNvSpPr txBox="1">
            <a:spLocks/>
          </p:cNvSpPr>
          <p:nvPr/>
        </p:nvSpPr>
        <p:spPr>
          <a:xfrm>
            <a:off x="4661662" y="1216072"/>
            <a:ext cx="4025901" cy="54292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Imaging</a:t>
            </a:r>
          </a:p>
          <a:p>
            <a:pPr marL="0" indent="0">
              <a:buNone/>
            </a:pPr>
            <a:endParaRPr lang="en-US" sz="2000" b="1" dirty="0"/>
          </a:p>
        </p:txBody>
      </p:sp>
      <p:pic>
        <p:nvPicPr>
          <p:cNvPr id="6148" name="Picture 4" descr="X-Rays - Harvard Health">
            <a:extLst>
              <a:ext uri="{FF2B5EF4-FFF2-40B4-BE49-F238E27FC236}">
                <a16:creationId xmlns:a16="http://schemas.microsoft.com/office/drawing/2014/main" id="{B0EE6E0F-7B71-7F40-545C-7E7B57A99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433" y="1621545"/>
            <a:ext cx="1668358" cy="157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3CC191A-25FF-F097-DA0A-F1484A360AA9}"/>
              </a:ext>
            </a:extLst>
          </p:cNvPr>
          <p:cNvSpPr txBox="1">
            <a:spLocks/>
          </p:cNvSpPr>
          <p:nvPr/>
        </p:nvSpPr>
        <p:spPr>
          <a:xfrm>
            <a:off x="242887" y="4180284"/>
            <a:ext cx="8672513" cy="54292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Isotope Production</a:t>
            </a:r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C62F3B9-BBCC-7397-A923-998AB331C961}"/>
              </a:ext>
            </a:extLst>
          </p:cNvPr>
          <p:cNvSpPr txBox="1">
            <a:spLocks/>
          </p:cNvSpPr>
          <p:nvPr/>
        </p:nvSpPr>
        <p:spPr>
          <a:xfrm>
            <a:off x="4598195" y="3481878"/>
            <a:ext cx="3170237" cy="54292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Device Sterilization</a:t>
            </a:r>
          </a:p>
          <a:p>
            <a:pPr marL="0" indent="0">
              <a:buNone/>
            </a:pPr>
            <a:endParaRPr lang="en-US" sz="2000" b="1" dirty="0"/>
          </a:p>
        </p:txBody>
      </p:sp>
      <p:pic>
        <p:nvPicPr>
          <p:cNvPr id="6150" name="Picture 6" descr="How it works - What is Proton Therapy? - SAMSUNG PROTON THERAPY CENTER">
            <a:extLst>
              <a:ext uri="{FF2B5EF4-FFF2-40B4-BE49-F238E27FC236}">
                <a16:creationId xmlns:a16="http://schemas.microsoft.com/office/drawing/2014/main" id="{F8CDC96B-8892-E9C2-A939-254645FC9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70161"/>
            <a:ext cx="3238925" cy="204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1A6179-434A-3B14-7EDE-D7542A64CE01}"/>
              </a:ext>
            </a:extLst>
          </p:cNvPr>
          <p:cNvSpPr txBox="1"/>
          <p:nvPr/>
        </p:nvSpPr>
        <p:spPr>
          <a:xfrm>
            <a:off x="228600" y="3835096"/>
            <a:ext cx="19545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samsunghospital.com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C94AB6-D5FC-5126-E5AD-C83E044B27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191" y="4769448"/>
            <a:ext cx="3741604" cy="15418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9D33A0-3F3A-9CBD-2D5D-76D5FCFC2BB9}"/>
              </a:ext>
            </a:extLst>
          </p:cNvPr>
          <p:cNvSpPr txBox="1"/>
          <p:nvPr/>
        </p:nvSpPr>
        <p:spPr>
          <a:xfrm>
            <a:off x="91462" y="6161102"/>
            <a:ext cx="45958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www.triumf.ca</a:t>
            </a:r>
          </a:p>
        </p:txBody>
      </p:sp>
      <p:pic>
        <p:nvPicPr>
          <p:cNvPr id="6152" name="Picture 8">
            <a:extLst>
              <a:ext uri="{FF2B5EF4-FFF2-40B4-BE49-F238E27FC236}">
                <a16:creationId xmlns:a16="http://schemas.microsoft.com/office/drawing/2014/main" id="{BDE52CC1-501E-69ED-6E23-688BECF447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646" y="4391501"/>
            <a:ext cx="2100784" cy="189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1CE7040-DCD8-EFC9-D1DA-BDF6006B33FA}"/>
              </a:ext>
            </a:extLst>
          </p:cNvPr>
          <p:cNvSpPr txBox="1"/>
          <p:nvPr/>
        </p:nvSpPr>
        <p:spPr>
          <a:xfrm>
            <a:off x="4520256" y="3732415"/>
            <a:ext cx="4395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Looking to replace </a:t>
            </a:r>
            <a:r>
              <a:rPr lang="en-US" sz="1600" dirty="0" err="1"/>
              <a:t>ethlylene</a:t>
            </a:r>
            <a:r>
              <a:rPr lang="en-US" sz="1600" dirty="0"/>
              <a:t> oxide and cobalt-60 with x-rays from electron beams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163D20-4552-08AF-4D16-424A9EA6010F}"/>
              </a:ext>
            </a:extLst>
          </p:cNvPr>
          <p:cNvSpPr txBox="1"/>
          <p:nvPr/>
        </p:nvSpPr>
        <p:spPr>
          <a:xfrm>
            <a:off x="6717828" y="6140946"/>
            <a:ext cx="18788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Fnal.gov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0975FF-C9F3-BB32-B0E8-1101C827E968}"/>
              </a:ext>
            </a:extLst>
          </p:cNvPr>
          <p:cNvSpPr txBox="1"/>
          <p:nvPr/>
        </p:nvSpPr>
        <p:spPr>
          <a:xfrm>
            <a:off x="130787" y="4529121"/>
            <a:ext cx="4395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Mo-99 to Tc-99m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F84CBA-5235-9AB7-8336-95F2E77B7019}"/>
              </a:ext>
            </a:extLst>
          </p:cNvPr>
          <p:cNvSpPr txBox="1"/>
          <p:nvPr/>
        </p:nvSpPr>
        <p:spPr>
          <a:xfrm>
            <a:off x="130787" y="1457336"/>
            <a:ext cx="4395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Reduce dose to surrounding healthy tissue</a:t>
            </a:r>
          </a:p>
        </p:txBody>
      </p:sp>
    </p:spTree>
    <p:extLst>
      <p:ext uri="{BB962C8B-B14F-4D97-AF65-F5344CB8AC3E}">
        <p14:creationId xmlns:p14="http://schemas.microsoft.com/office/powerpoint/2010/main" val="4215547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93AE3E-4DDD-927F-E437-D553AF067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A95321-DF82-A718-D7DC-3F396BE80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Applications- Security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657289-16FD-390F-B126-BCB881208B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C86109-6B9B-E5AA-9285-9256A1F94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E517E1D2-765D-8C94-05E5-B41F5E067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6588" y="1235868"/>
            <a:ext cx="7823200" cy="453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31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93AE3E-4DDD-927F-E437-D553AF067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0714" y="971550"/>
            <a:ext cx="3730399" cy="5059363"/>
          </a:xfrm>
        </p:spPr>
        <p:txBody>
          <a:bodyPr/>
          <a:lstStyle/>
          <a:p>
            <a:r>
              <a:rPr lang="en-US" dirty="0"/>
              <a:t>Transmute long lived nuclear waste </a:t>
            </a:r>
          </a:p>
          <a:p>
            <a:r>
              <a:rPr lang="en-US" dirty="0"/>
              <a:t>Subcritical - Safe</a:t>
            </a:r>
          </a:p>
          <a:p>
            <a:r>
              <a:rPr lang="en-US" dirty="0"/>
              <a:t>Produce power</a:t>
            </a:r>
          </a:p>
          <a:p>
            <a:r>
              <a:rPr lang="en-US" dirty="0"/>
              <a:t>Close nuclear fuel cycle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A95321-DF82-A718-D7DC-3F396BE80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Applications- Energy/Environment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657289-16FD-390F-B126-BCB881208B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C86109-6B9B-E5AA-9285-9256A1F94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6" name="Picture 5" descr="C:\Users\Karie\AppData\Local\Temp\LCFEM\{B7CA5807-4584-4E3C-8557-8696FC6EC04D}\Elevation 8 Iso Ray Traced.jpg">
            <a:extLst>
              <a:ext uri="{FF2B5EF4-FFF2-40B4-BE49-F238E27FC236}">
                <a16:creationId xmlns:a16="http://schemas.microsoft.com/office/drawing/2014/main" id="{138DE294-FD37-580B-8567-1C57F82A60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6" b="97341" l="2317" r="967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65" t="3073" r="4729" b="3686"/>
          <a:stretch/>
        </p:blipFill>
        <p:spPr bwMode="auto">
          <a:xfrm>
            <a:off x="105640" y="971550"/>
            <a:ext cx="6768656" cy="4632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4250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A95321-DF82-A718-D7DC-3F396BE80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Applications- Energy/Environment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657289-16FD-390F-B126-BCB881208B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C86109-6B9B-E5AA-9285-9256A1F94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C8F7B9-C081-D14C-BB35-A2B5E6DAD08F}"/>
              </a:ext>
            </a:extLst>
          </p:cNvPr>
          <p:cNvSpPr txBox="1"/>
          <p:nvPr/>
        </p:nvSpPr>
        <p:spPr>
          <a:xfrm>
            <a:off x="6215743" y="5894053"/>
            <a:ext cx="2811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…and so many more!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FBBD663-F4F4-DBBF-ADEC-9FEB5615B95D}"/>
              </a:ext>
            </a:extLst>
          </p:cNvPr>
          <p:cNvSpPr txBox="1">
            <a:spLocks/>
          </p:cNvSpPr>
          <p:nvPr/>
        </p:nvSpPr>
        <p:spPr>
          <a:xfrm>
            <a:off x="313713" y="1011376"/>
            <a:ext cx="8672513" cy="54292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Wastewater treatment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758785-FD96-6F9E-D09C-D774CE350143}"/>
              </a:ext>
            </a:extLst>
          </p:cNvPr>
          <p:cNvSpPr txBox="1"/>
          <p:nvPr/>
        </p:nvSpPr>
        <p:spPr>
          <a:xfrm>
            <a:off x="222250" y="1261913"/>
            <a:ext cx="4395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High energy electron to break down pollutants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2598840-9779-0D91-E925-16A30A41384F}"/>
              </a:ext>
            </a:extLst>
          </p:cNvPr>
          <p:cNvSpPr txBox="1">
            <a:spLocks/>
          </p:cNvSpPr>
          <p:nvPr/>
        </p:nvSpPr>
        <p:spPr>
          <a:xfrm>
            <a:off x="242887" y="2969754"/>
            <a:ext cx="8672513" cy="54292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Accelerator on a truck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6C31E5-2ECE-2A61-9A76-1459AA9BDBE4}"/>
              </a:ext>
            </a:extLst>
          </p:cNvPr>
          <p:cNvSpPr txBox="1"/>
          <p:nvPr/>
        </p:nvSpPr>
        <p:spPr>
          <a:xfrm>
            <a:off x="151424" y="3322620"/>
            <a:ext cx="4395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Use electron beam to resurface road</a:t>
            </a:r>
          </a:p>
        </p:txBody>
      </p:sp>
      <p:pic>
        <p:nvPicPr>
          <p:cNvPr id="8194" name="Picture 2" descr="Schematic view of an electron beam irradiation facility for water... |  Download Scientific Diagram">
            <a:extLst>
              <a:ext uri="{FF2B5EF4-FFF2-40B4-BE49-F238E27FC236}">
                <a16:creationId xmlns:a16="http://schemas.microsoft.com/office/drawing/2014/main" id="{DD13F72A-4F45-2EFD-B2C7-DDB4A388E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044" y="871923"/>
            <a:ext cx="2468706" cy="292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ermilab Today">
            <a:extLst>
              <a:ext uri="{FF2B5EF4-FFF2-40B4-BE49-F238E27FC236}">
                <a16:creationId xmlns:a16="http://schemas.microsoft.com/office/drawing/2014/main" id="{4F72F69E-546C-7990-3302-218397303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24" y="3726844"/>
            <a:ext cx="5987143" cy="258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E8E48B7-15AD-AED7-7363-6F72F4A5B5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3036" y="1666137"/>
            <a:ext cx="2414444" cy="135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268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FE1035-1D4E-4732-8E15-A50A75A2F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2647276"/>
          </a:xfrm>
        </p:spPr>
        <p:txBody>
          <a:bodyPr/>
          <a:lstStyle/>
          <a:p>
            <a:r>
              <a:rPr lang="en-US" dirty="0"/>
              <a:t>1919 Ernst Rutherford called for “copious supply” of particles more energetic than produced by natural radioactive sources</a:t>
            </a:r>
          </a:p>
          <a:p>
            <a:r>
              <a:rPr lang="en-US" dirty="0"/>
              <a:t>1924 Gustav </a:t>
            </a:r>
            <a:r>
              <a:rPr lang="en-US" dirty="0" err="1"/>
              <a:t>Ising</a:t>
            </a:r>
            <a:r>
              <a:rPr lang="en-US" dirty="0"/>
              <a:t> developed the concept of a linear particle accelerator (</a:t>
            </a:r>
            <a:r>
              <a:rPr lang="en-US" dirty="0" err="1"/>
              <a:t>Linac</a:t>
            </a:r>
            <a:r>
              <a:rPr lang="en-US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421436-3271-472F-8385-F152048EE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Accelerator is Born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2D7F2B-CC44-416C-A319-A8773014A8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EB2C83-7976-4021-B046-666310D3F1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A40A5F-23F6-42A8-A001-555A21E9B7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115" y="2405036"/>
            <a:ext cx="4194313" cy="29391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085DEB-752F-4B0D-870A-8093D9F961AB}"/>
              </a:ext>
            </a:extLst>
          </p:cNvPr>
          <p:cNvSpPr txBox="1"/>
          <p:nvPr/>
        </p:nvSpPr>
        <p:spPr>
          <a:xfrm>
            <a:off x="4826115" y="5344233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Wideröe</a:t>
            </a:r>
            <a:r>
              <a:rPr lang="en-US" sz="1800" dirty="0"/>
              <a:t>, </a:t>
            </a:r>
            <a:r>
              <a:rPr lang="en-US" sz="1800" dirty="0" err="1"/>
              <a:t>Über</a:t>
            </a:r>
            <a:r>
              <a:rPr lang="en-US" sz="1800" dirty="0"/>
              <a:t> </a:t>
            </a:r>
            <a:r>
              <a:rPr lang="en-US" sz="1800" dirty="0" err="1"/>
              <a:t>ein</a:t>
            </a:r>
            <a:r>
              <a:rPr lang="en-US" sz="1800" dirty="0"/>
              <a:t> </a:t>
            </a:r>
            <a:r>
              <a:rPr lang="en-US" sz="1800" dirty="0" err="1"/>
              <a:t>neues</a:t>
            </a:r>
            <a:r>
              <a:rPr lang="en-US" sz="1800" dirty="0"/>
              <a:t> </a:t>
            </a:r>
            <a:r>
              <a:rPr lang="en-US" sz="1800" dirty="0" err="1"/>
              <a:t>Prinzip</a:t>
            </a:r>
            <a:r>
              <a:rPr lang="en-US" sz="1800" dirty="0"/>
              <a:t> </a:t>
            </a:r>
            <a:r>
              <a:rPr lang="en-US" sz="1800" dirty="0" err="1"/>
              <a:t>zur</a:t>
            </a:r>
            <a:r>
              <a:rPr lang="en-US" sz="1800" dirty="0"/>
              <a:t> </a:t>
            </a:r>
            <a:r>
              <a:rPr lang="en-US" sz="1800" dirty="0" err="1"/>
              <a:t>Herstellung</a:t>
            </a:r>
            <a:r>
              <a:rPr lang="en-US" sz="1800" dirty="0"/>
              <a:t> </a:t>
            </a:r>
            <a:r>
              <a:rPr lang="en-US" sz="1800" dirty="0" err="1"/>
              <a:t>hoher</a:t>
            </a:r>
            <a:r>
              <a:rPr lang="en-US" sz="1800" dirty="0"/>
              <a:t> </a:t>
            </a:r>
            <a:r>
              <a:rPr lang="en-US" sz="1800" dirty="0" err="1"/>
              <a:t>Spannungen</a:t>
            </a:r>
            <a:r>
              <a:rPr lang="en-US" sz="1800" dirty="0"/>
              <a:t>, </a:t>
            </a:r>
            <a:r>
              <a:rPr lang="en-US" sz="1800" dirty="0" err="1"/>
              <a:t>Archiv</a:t>
            </a:r>
            <a:r>
              <a:rPr lang="en-US" sz="1800" dirty="0"/>
              <a:t> </a:t>
            </a:r>
            <a:r>
              <a:rPr lang="en-US" sz="1800" dirty="0" err="1"/>
              <a:t>für</a:t>
            </a:r>
            <a:r>
              <a:rPr lang="en-US" sz="1800" dirty="0"/>
              <a:t> </a:t>
            </a:r>
            <a:r>
              <a:rPr lang="en-US" sz="1800" dirty="0" err="1"/>
              <a:t>Elektrotechnik</a:t>
            </a:r>
            <a:r>
              <a:rPr lang="en-US" sz="1800" dirty="0"/>
              <a:t> 21, 387 (1928)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A77FFB3-0ACE-4FC8-9F90-7FE4FBEE94E3}"/>
              </a:ext>
            </a:extLst>
          </p:cNvPr>
          <p:cNvSpPr txBox="1">
            <a:spLocks/>
          </p:cNvSpPr>
          <p:nvPr/>
        </p:nvSpPr>
        <p:spPr>
          <a:xfrm>
            <a:off x="222250" y="2640512"/>
            <a:ext cx="4603865" cy="2939197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1928 Rolf </a:t>
            </a:r>
            <a:r>
              <a:rPr lang="en-US" dirty="0" err="1"/>
              <a:t>Wideröe</a:t>
            </a:r>
            <a:r>
              <a:rPr lang="en-US" dirty="0"/>
              <a:t> builds the first </a:t>
            </a:r>
            <a:r>
              <a:rPr lang="en-US" dirty="0" err="1"/>
              <a:t>linac</a:t>
            </a:r>
            <a:r>
              <a:rPr lang="en-US" dirty="0"/>
              <a:t> in Aachen, Germany</a:t>
            </a:r>
          </a:p>
          <a:p>
            <a:pPr lvl="1"/>
            <a:r>
              <a:rPr lang="en-US" dirty="0"/>
              <a:t>He first tried to build a </a:t>
            </a:r>
            <a:r>
              <a:rPr lang="en-US" dirty="0" err="1"/>
              <a:t>betatron</a:t>
            </a:r>
            <a:r>
              <a:rPr lang="en-US" dirty="0"/>
              <a:t>, but when that was unsuccessful, switched to a </a:t>
            </a:r>
            <a:r>
              <a:rPr lang="en-US" dirty="0" err="1"/>
              <a:t>linac</a:t>
            </a:r>
            <a:r>
              <a:rPr lang="en-US" dirty="0"/>
              <a:t> for his thesis</a:t>
            </a:r>
          </a:p>
        </p:txBody>
      </p:sp>
    </p:spTree>
    <p:extLst>
      <p:ext uri="{BB962C8B-B14F-4D97-AF65-F5344CB8AC3E}">
        <p14:creationId xmlns:p14="http://schemas.microsoft.com/office/powerpoint/2010/main" val="304715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737"/>
    </mc:Choice>
    <mc:Fallback xmlns="">
      <p:transition spd="slow" advTm="8873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hoto">
            <a:extLst>
              <a:ext uri="{FF2B5EF4-FFF2-40B4-BE49-F238E27FC236}">
                <a16:creationId xmlns:a16="http://schemas.microsoft.com/office/drawing/2014/main" id="{FBD5D5BF-EE6C-47A9-A4F6-89C3D782B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824" y="823796"/>
            <a:ext cx="4858289" cy="480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9B3F23-F3A3-4854-8A56-C23757912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3916017" cy="5059363"/>
          </a:xfrm>
        </p:spPr>
        <p:txBody>
          <a:bodyPr/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It was estimated in a 2014 Symmetry article that there were over 30,000 operating particle accelerators</a:t>
            </a:r>
          </a:p>
          <a:p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b="0" i="0" dirty="0">
                <a:effectLst/>
                <a:latin typeface="Helvetica" panose="020B0604020202020204" pitchFamily="34" charset="0"/>
                <a:cs typeface="Helvetica" panose="020B0604020202020204" pitchFamily="34" charset="0"/>
              </a:rPr>
              <a:t>In his 1954 book, Stanley Livingston noted that advances in accelerator technology allowed a factor of 10 increase in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energy every 6-7 years</a:t>
            </a:r>
            <a:endParaRPr lang="en-US" b="0" i="0" dirty="0">
              <a:effectLst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7DA99E-CEB1-4691-A3C8-E044FCB15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Livingston Plot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3EEB44-4278-45B4-BBEF-DA6B45BB2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6BA89-5385-42D0-87D5-26125A2C17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BDCBD5-CFC4-4B7B-8E3A-7A6C8DF08009}"/>
              </a:ext>
            </a:extLst>
          </p:cNvPr>
          <p:cNvSpPr txBox="1"/>
          <p:nvPr/>
        </p:nvSpPr>
        <p:spPr>
          <a:xfrm>
            <a:off x="4661662" y="289279"/>
            <a:ext cx="44527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50000"/>
                  </a:schemeClr>
                </a:solidFill>
                <a:latin typeface="aktiv-grotesk"/>
              </a:rPr>
              <a:t>L</a:t>
            </a:r>
            <a:r>
              <a:rPr lang="en-US" sz="1400" b="0" i="1" dirty="0">
                <a:solidFill>
                  <a:schemeClr val="accent6">
                    <a:lumMod val="50000"/>
                  </a:schemeClr>
                </a:solidFill>
                <a:effectLst/>
                <a:latin typeface="aktiv-grotesk"/>
              </a:rPr>
              <a:t>aboratory energy of particles colliding with a proton at rest to reach the same center of mass energy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9A5AD4-3DC3-40F9-B6D9-55F01F120E18}"/>
              </a:ext>
            </a:extLst>
          </p:cNvPr>
          <p:cNvSpPr txBox="1"/>
          <p:nvPr/>
        </p:nvSpPr>
        <p:spPr>
          <a:xfrm>
            <a:off x="4253133" y="5707747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https://www.symmetrymagazine.org/article/october-2009/deconstruction-livingston-plot</a:t>
            </a:r>
          </a:p>
        </p:txBody>
      </p:sp>
    </p:spTree>
    <p:extLst>
      <p:ext uri="{BB962C8B-B14F-4D97-AF65-F5344CB8AC3E}">
        <p14:creationId xmlns:p14="http://schemas.microsoft.com/office/powerpoint/2010/main" val="124819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628"/>
    </mc:Choice>
    <mc:Fallback xmlns="">
      <p:transition spd="slow" advTm="112628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E42F435-5CEE-4EFE-817D-B9C1FE6AFC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71551"/>
                <a:ext cx="8672513" cy="102604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1 eV= energy of a particle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/>
                  <a:t> when accelerated across a 1 V potential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E42F435-5CEE-4EFE-817D-B9C1FE6AFC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71551"/>
                <a:ext cx="8672513" cy="1026042"/>
              </a:xfrm>
              <a:blipFill>
                <a:blip r:embed="rId2"/>
                <a:stretch>
                  <a:fillRect l="-2180" t="-8284" r="-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957C34D-AB1F-4662-B313-179FB2F15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99E208-61B5-4B95-A6B9-7C414841F9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284D5C-468A-43CB-83E2-3C1C21F14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B6F713-3562-49F0-9E82-9C214845C5A1}"/>
                  </a:ext>
                </a:extLst>
              </p:cNvPr>
              <p:cNvSpPr txBox="1"/>
              <p:nvPr/>
            </p:nvSpPr>
            <p:spPr>
              <a:xfrm>
                <a:off x="3212123" y="1628260"/>
                <a:ext cx="242149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=1.6×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−19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B6F713-3562-49F0-9E82-9C214845C5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123" y="1628260"/>
                <a:ext cx="2421497" cy="369332"/>
              </a:xfrm>
              <a:prstGeom prst="rect">
                <a:avLst/>
              </a:prstGeom>
              <a:blipFill>
                <a:blip r:embed="rId3"/>
                <a:stretch>
                  <a:fillRect l="-1511" r="-2015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F82EC47-0A72-4ACD-93AD-C6B7538DCB75}"/>
                  </a:ext>
                </a:extLst>
              </p:cNvPr>
              <p:cNvSpPr txBox="1"/>
              <p:nvPr/>
            </p:nvSpPr>
            <p:spPr>
              <a:xfrm>
                <a:off x="3212122" y="2167249"/>
                <a:ext cx="277928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=1.6×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−19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F82EC47-0A72-4ACD-93AD-C6B7538DC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122" y="2167249"/>
                <a:ext cx="2779287" cy="369332"/>
              </a:xfrm>
              <a:prstGeom prst="rect">
                <a:avLst/>
              </a:prstGeom>
              <a:blipFill>
                <a:blip r:embed="rId4"/>
                <a:stretch>
                  <a:fillRect l="-2193" t="-1667" r="-3070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2">
                <a:extLst>
                  <a:ext uri="{FF2B5EF4-FFF2-40B4-BE49-F238E27FC236}">
                    <a16:creationId xmlns:a16="http://schemas.microsoft.com/office/drawing/2014/main" id="{62D77427-8815-4C2A-BEFD-841300ECA1C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2137778"/>
                  </p:ext>
                </p:extLst>
              </p:nvPr>
            </p:nvGraphicFramePr>
            <p:xfrm>
              <a:off x="1292809" y="4636032"/>
              <a:ext cx="6096000" cy="11887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1881598817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712989140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321663273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Particle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Rest Mass, kg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Rest mass, eV/c</a:t>
                          </a:r>
                          <a:r>
                            <a:rPr lang="en-US" sz="2000" baseline="30000" dirty="0"/>
                            <a:t>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1994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Electron,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9.11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0.511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149706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Proton,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.67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938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24174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2">
                <a:extLst>
                  <a:ext uri="{FF2B5EF4-FFF2-40B4-BE49-F238E27FC236}">
                    <a16:creationId xmlns:a16="http://schemas.microsoft.com/office/drawing/2014/main" id="{62D77427-8815-4C2A-BEFD-841300ECA1C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2137778"/>
                  </p:ext>
                </p:extLst>
              </p:nvPr>
            </p:nvGraphicFramePr>
            <p:xfrm>
              <a:off x="1292809" y="4636032"/>
              <a:ext cx="6096000" cy="11887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1881598817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1712989140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3216632738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Particle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Rest Mass, kg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Rest mass, eV/c</a:t>
                          </a:r>
                          <a:r>
                            <a:rPr lang="en-US" sz="2000" baseline="30000" dirty="0"/>
                            <a:t>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199426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99" t="-106061" r="-200898" b="-1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601" t="-106061" r="-101502" b="-1257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000" t="-106061" r="-1198" b="-1257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1497062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99" t="-209231" r="-200898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601" t="-209231" r="-101502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00000" t="-209231" r="-1198" b="-2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9241744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1FBECA-4DF8-4D9B-8987-47CE3FE2BA1B}"/>
                  </a:ext>
                </a:extLst>
              </p:cNvPr>
              <p:cNvSpPr txBox="1"/>
              <p:nvPr/>
            </p:nvSpPr>
            <p:spPr>
              <a:xfrm>
                <a:off x="3841896" y="3870603"/>
                <a:ext cx="146020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1FBECA-4DF8-4D9B-8987-47CE3FE2BA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1896" y="3870603"/>
                <a:ext cx="1460208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B3C1A93F-4BCB-40E7-BD69-4DC3DBCF5FAD}"/>
              </a:ext>
            </a:extLst>
          </p:cNvPr>
          <p:cNvSpPr txBox="1">
            <a:spLocks/>
          </p:cNvSpPr>
          <p:nvPr/>
        </p:nvSpPr>
        <p:spPr>
          <a:xfrm>
            <a:off x="429419" y="2983527"/>
            <a:ext cx="8672513" cy="1026042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Through the relationship between mass and energy, the rest mass can also be expressed in terms of eV</a:t>
            </a:r>
          </a:p>
        </p:txBody>
      </p:sp>
    </p:spTree>
    <p:extLst>
      <p:ext uri="{BB962C8B-B14F-4D97-AF65-F5344CB8AC3E}">
        <p14:creationId xmlns:p14="http://schemas.microsoft.com/office/powerpoint/2010/main" val="944990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A95C10-511F-434A-BCBD-A92E4D8C8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6880" y="3429000"/>
            <a:ext cx="2262554" cy="42787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Momentum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501B32-94C0-48E9-8B7D-690016EE6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Relativity Review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7B6C47-3D31-4E21-9BC5-85D15ECBA5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3CE2CA-3788-4017-85AF-A0DB3941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9439290-43EE-4851-8140-6F04C47024E6}"/>
                  </a:ext>
                </a:extLst>
              </p:cNvPr>
              <p:cNvSpPr txBox="1"/>
              <p:nvPr/>
            </p:nvSpPr>
            <p:spPr>
              <a:xfrm>
                <a:off x="595570" y="1165093"/>
                <a:ext cx="840102" cy="6333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9439290-43EE-4851-8140-6F04C47024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570" y="1165093"/>
                <a:ext cx="840102" cy="6333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8C422FB-9218-4485-A593-7EEEB84DECF1}"/>
                  </a:ext>
                </a:extLst>
              </p:cNvPr>
              <p:cNvSpPr txBox="1"/>
              <p:nvPr/>
            </p:nvSpPr>
            <p:spPr>
              <a:xfrm>
                <a:off x="564824" y="2217470"/>
                <a:ext cx="1741695" cy="848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8C422FB-9218-4485-A593-7EEEB84DEC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824" y="2217470"/>
                <a:ext cx="1741695" cy="848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DCA9240-E44D-45C9-9F9A-1A6E914B473D}"/>
              </a:ext>
            </a:extLst>
          </p:cNvPr>
          <p:cNvSpPr txBox="1">
            <a:spLocks/>
          </p:cNvSpPr>
          <p:nvPr/>
        </p:nvSpPr>
        <p:spPr>
          <a:xfrm>
            <a:off x="2586880" y="4300859"/>
            <a:ext cx="2262554" cy="42787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Total energy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0CA8650D-24F6-4ED4-AB1D-252BBEF3ADE7}"/>
              </a:ext>
            </a:extLst>
          </p:cNvPr>
          <p:cNvSpPr txBox="1">
            <a:spLocks/>
          </p:cNvSpPr>
          <p:nvPr/>
        </p:nvSpPr>
        <p:spPr>
          <a:xfrm>
            <a:off x="2586880" y="5260768"/>
            <a:ext cx="2262554" cy="42787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Kinetic energy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B3ABBE9E-CB21-4D0B-ADC0-3A3AE5955202}"/>
              </a:ext>
            </a:extLst>
          </p:cNvPr>
          <p:cNvSpPr txBox="1">
            <a:spLocks/>
          </p:cNvSpPr>
          <p:nvPr/>
        </p:nvSpPr>
        <p:spPr>
          <a:xfrm>
            <a:off x="1790704" y="962587"/>
            <a:ext cx="2262554" cy="42787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800" dirty="0"/>
              <a:t>Particle velocity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2370E805-1BDB-4CD9-ABE4-70F03DF1C94C}"/>
              </a:ext>
            </a:extLst>
          </p:cNvPr>
          <p:cNvSpPr txBox="1">
            <a:spLocks/>
          </p:cNvSpPr>
          <p:nvPr/>
        </p:nvSpPr>
        <p:spPr>
          <a:xfrm>
            <a:off x="1790704" y="1645351"/>
            <a:ext cx="2262554" cy="42787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800" dirty="0"/>
              <a:t>Speed of light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63F163A-0AAF-42D1-84FB-99394CC3F4DB}"/>
                  </a:ext>
                </a:extLst>
              </p:cNvPr>
              <p:cNvSpPr txBox="1"/>
              <p:nvPr/>
            </p:nvSpPr>
            <p:spPr>
              <a:xfrm>
                <a:off x="4721673" y="3372140"/>
                <a:ext cx="27833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𝑚𝑣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l-G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𝑚𝑐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63F163A-0AAF-42D1-84FB-99394CC3F4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1673" y="3372140"/>
                <a:ext cx="2783391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CEF65F5-863D-4770-9899-95B0145EDC1C}"/>
                  </a:ext>
                </a:extLst>
              </p:cNvPr>
              <p:cNvSpPr txBox="1"/>
              <p:nvPr/>
            </p:nvSpPr>
            <p:spPr>
              <a:xfrm>
                <a:off x="4721673" y="4377241"/>
                <a:ext cx="164936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CEF65F5-863D-4770-9899-95B0145ED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1673" y="4377241"/>
                <a:ext cx="1649362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894B5FE-26BE-41BE-A4D9-A512045C2096}"/>
                  </a:ext>
                </a:extLst>
              </p:cNvPr>
              <p:cNvSpPr txBox="1"/>
              <p:nvPr/>
            </p:nvSpPr>
            <p:spPr>
              <a:xfrm>
                <a:off x="4721673" y="5291458"/>
                <a:ext cx="214840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894B5FE-26BE-41BE-A4D9-A512045C20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1673" y="5291458"/>
                <a:ext cx="2148409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B391997-D9C0-4177-912C-86D975128E49}"/>
              </a:ext>
            </a:extLst>
          </p:cNvPr>
          <p:cNvCxnSpPr>
            <a:cxnSpLocks/>
          </p:cNvCxnSpPr>
          <p:nvPr/>
        </p:nvCxnSpPr>
        <p:spPr>
          <a:xfrm flipH="1">
            <a:off x="1435672" y="1094785"/>
            <a:ext cx="315734" cy="13471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8A702B4-F3EA-4EBE-840E-741DEFB50E55}"/>
              </a:ext>
            </a:extLst>
          </p:cNvPr>
          <p:cNvCxnSpPr>
            <a:cxnSpLocks/>
          </p:cNvCxnSpPr>
          <p:nvPr/>
        </p:nvCxnSpPr>
        <p:spPr>
          <a:xfrm flipH="1" flipV="1">
            <a:off x="1435672" y="1709081"/>
            <a:ext cx="315734" cy="7640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8B45EB0-CF3F-4826-8B69-AE976A704A0D}"/>
                  </a:ext>
                </a:extLst>
              </p:cNvPr>
              <p:cNvSpPr txBox="1"/>
              <p:nvPr/>
            </p:nvSpPr>
            <p:spPr>
              <a:xfrm>
                <a:off x="5546354" y="1272562"/>
                <a:ext cx="4203699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 non-relativistic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 relativistic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8B45EB0-CF3F-4826-8B69-AE976A704A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6354" y="1272562"/>
                <a:ext cx="4203699" cy="1200329"/>
              </a:xfrm>
              <a:prstGeom prst="rect">
                <a:avLst/>
              </a:prstGeom>
              <a:blipFill>
                <a:blip r:embed="rId7"/>
                <a:stretch>
                  <a:fillRect l="-435" t="-4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EAFC8D16-74C4-4056-92F6-40DC30DABCD4}"/>
              </a:ext>
            </a:extLst>
          </p:cNvPr>
          <p:cNvSpPr txBox="1">
            <a:spLocks/>
          </p:cNvSpPr>
          <p:nvPr/>
        </p:nvSpPr>
        <p:spPr>
          <a:xfrm>
            <a:off x="247324" y="6002529"/>
            <a:ext cx="8668076" cy="42787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When we refer to the energy of a particle, it is the kinetic energy 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9DA98821-6676-4969-8D2F-4401B5951356}"/>
              </a:ext>
            </a:extLst>
          </p:cNvPr>
          <p:cNvSpPr txBox="1">
            <a:spLocks/>
          </p:cNvSpPr>
          <p:nvPr/>
        </p:nvSpPr>
        <p:spPr>
          <a:xfrm>
            <a:off x="6139965" y="3073824"/>
            <a:ext cx="2262554" cy="42787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800" dirty="0"/>
              <a:t>Rest mass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4AD81BF-4FC9-4802-9881-0A6C35674EE5}"/>
              </a:ext>
            </a:extLst>
          </p:cNvPr>
          <p:cNvCxnSpPr>
            <a:cxnSpLocks/>
          </p:cNvCxnSpPr>
          <p:nvPr/>
        </p:nvCxnSpPr>
        <p:spPr>
          <a:xfrm flipH="1">
            <a:off x="5784933" y="3213958"/>
            <a:ext cx="315734" cy="25754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513DC8D-1A9B-478E-87F9-8FC90090F5BA}"/>
                  </a:ext>
                </a:extLst>
              </p:cNvPr>
              <p:cNvSpPr txBox="1"/>
              <p:nvPr/>
            </p:nvSpPr>
            <p:spPr>
              <a:xfrm>
                <a:off x="5633620" y="541697"/>
                <a:ext cx="317112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=2.99792×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513DC8D-1A9B-478E-87F9-8FC90090F5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3620" y="541697"/>
                <a:ext cx="3171125" cy="369332"/>
              </a:xfrm>
              <a:prstGeom prst="rect">
                <a:avLst/>
              </a:prstGeom>
              <a:blipFill>
                <a:blip r:embed="rId8"/>
                <a:stretch>
                  <a:fillRect l="-769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5386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49D9BD-2735-4A44-80B1-07AA0B85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49" y="2741264"/>
            <a:ext cx="5475165" cy="17013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Source</a:t>
            </a:r>
          </a:p>
          <a:p>
            <a:pPr lvl="1"/>
            <a:r>
              <a:rPr lang="en-US" dirty="0"/>
              <a:t>Electrons </a:t>
            </a:r>
          </a:p>
          <a:p>
            <a:pPr lvl="1"/>
            <a:r>
              <a:rPr lang="en-US" dirty="0"/>
              <a:t>Protons</a:t>
            </a:r>
          </a:p>
          <a:p>
            <a:pPr lvl="1"/>
            <a:r>
              <a:rPr lang="en-US" dirty="0"/>
              <a:t>Ions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187024-B937-4B0E-928A-428362825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55" y="226209"/>
            <a:ext cx="8686800" cy="427877"/>
          </a:xfrm>
        </p:spPr>
        <p:txBody>
          <a:bodyPr/>
          <a:lstStyle/>
          <a:p>
            <a:r>
              <a:rPr lang="en-US" dirty="0"/>
              <a:t>Anatomy of an Accelerator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3694D-BF2E-4EE2-BE6B-021E0DDF6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78051-1370-4525-8BC8-C020FEB6C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10C9E46-938C-4D9B-A412-AA4D97CC51F0}"/>
              </a:ext>
            </a:extLst>
          </p:cNvPr>
          <p:cNvGrpSpPr/>
          <p:nvPr/>
        </p:nvGrpSpPr>
        <p:grpSpPr>
          <a:xfrm>
            <a:off x="1030407" y="1386466"/>
            <a:ext cx="723331" cy="647960"/>
            <a:chOff x="807271" y="1310188"/>
            <a:chExt cx="723331" cy="647960"/>
          </a:xfrm>
        </p:grpSpPr>
        <p:sp>
          <p:nvSpPr>
            <p:cNvPr id="4" name="Rectangle: Top Corners Snipped 3">
              <a:extLst>
                <a:ext uri="{FF2B5EF4-FFF2-40B4-BE49-F238E27FC236}">
                  <a16:creationId xmlns:a16="http://schemas.microsoft.com/office/drawing/2014/main" id="{953C6305-3D4A-4315-B9CA-B0554D9F92F9}"/>
                </a:ext>
              </a:extLst>
            </p:cNvPr>
            <p:cNvSpPr/>
            <p:nvPr/>
          </p:nvSpPr>
          <p:spPr>
            <a:xfrm rot="5400000">
              <a:off x="844957" y="1272502"/>
              <a:ext cx="647960" cy="723331"/>
            </a:xfrm>
            <a:prstGeom prst="snip2Same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xplosion: 14 Points 6">
              <a:extLst>
                <a:ext uri="{FF2B5EF4-FFF2-40B4-BE49-F238E27FC236}">
                  <a16:creationId xmlns:a16="http://schemas.microsoft.com/office/drawing/2014/main" id="{B3586B14-27D5-48E2-9D8E-5E7592DAA48D}"/>
                </a:ext>
              </a:extLst>
            </p:cNvPr>
            <p:cNvSpPr/>
            <p:nvPr/>
          </p:nvSpPr>
          <p:spPr>
            <a:xfrm>
              <a:off x="982639" y="1542197"/>
              <a:ext cx="409433" cy="209087"/>
            </a:xfrm>
            <a:prstGeom prst="irregularSeal2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D6A187B-C0BB-486E-A037-10ED88E45074}"/>
              </a:ext>
            </a:extLst>
          </p:cNvPr>
          <p:cNvSpPr txBox="1">
            <a:spLocks/>
          </p:cNvSpPr>
          <p:nvPr/>
        </p:nvSpPr>
        <p:spPr>
          <a:xfrm>
            <a:off x="3281196" y="2296876"/>
            <a:ext cx="3685137" cy="43831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000" b="1" dirty="0"/>
              <a:t>Field emission </a:t>
            </a:r>
            <a:r>
              <a:rPr lang="en-US" sz="2000" dirty="0"/>
              <a:t>- strong E field to induce emission</a:t>
            </a:r>
          </a:p>
          <a:p>
            <a:pPr marL="0" indent="0">
              <a:buFont typeface="Arial" charset="0"/>
              <a:buNone/>
            </a:pPr>
            <a:endParaRPr lang="en-US" sz="2000" dirty="0"/>
          </a:p>
          <a:p>
            <a:endParaRPr lang="en-US" sz="2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E983AA-BD67-43A9-8F3C-E8B9DBC52CB3}"/>
              </a:ext>
            </a:extLst>
          </p:cNvPr>
          <p:cNvGrpSpPr/>
          <p:nvPr/>
        </p:nvGrpSpPr>
        <p:grpSpPr>
          <a:xfrm>
            <a:off x="3284354" y="1038954"/>
            <a:ext cx="5867453" cy="1067446"/>
            <a:chOff x="4209438" y="732266"/>
            <a:chExt cx="5867453" cy="1067446"/>
          </a:xfrm>
        </p:grpSpPr>
        <p:sp>
          <p:nvSpPr>
            <p:cNvPr id="9" name="Content Placeholder 1">
              <a:extLst>
                <a:ext uri="{FF2B5EF4-FFF2-40B4-BE49-F238E27FC236}">
                  <a16:creationId xmlns:a16="http://schemas.microsoft.com/office/drawing/2014/main" id="{C56E5760-9A62-415D-952E-AF903E7EA68A}"/>
                </a:ext>
              </a:extLst>
            </p:cNvPr>
            <p:cNvSpPr txBox="1">
              <a:spLocks/>
            </p:cNvSpPr>
            <p:nvPr/>
          </p:nvSpPr>
          <p:spPr>
            <a:xfrm>
              <a:off x="4209438" y="965441"/>
              <a:ext cx="3270952" cy="438316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accent6">
                      <a:lumMod val="50000"/>
                    </a:schemeClr>
                  </a:solidFill>
                  <a:latin typeface="Helvetica"/>
                  <a:ea typeface="Geneva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chemeClr val="accent6">
                      <a:lumMod val="50000"/>
                    </a:schemeClr>
                  </a:solidFill>
                  <a:latin typeface="Helvetica"/>
                  <a:ea typeface="ＭＳ Ｐゴシック" charset="0"/>
                  <a:cs typeface="ＭＳ Ｐゴシック" charset="0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accent6">
                      <a:lumMod val="50000"/>
                    </a:schemeClr>
                  </a:solidFill>
                  <a:latin typeface="Helvetica"/>
                  <a:ea typeface="ＭＳ Ｐゴシック" charset="0"/>
                  <a:cs typeface="ＭＳ Ｐゴシック" charset="0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chemeClr val="accent6">
                      <a:lumMod val="50000"/>
                    </a:schemeClr>
                  </a:solidFill>
                  <a:latin typeface="Helvetica"/>
                  <a:ea typeface="ＭＳ Ｐゴシック" charset="0"/>
                  <a:cs typeface="ＭＳ Ｐゴシック" charset="0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chemeClr val="accent6">
                      <a:lumMod val="50000"/>
                    </a:schemeClr>
                  </a:solidFill>
                  <a:latin typeface="Helvetica"/>
                  <a:ea typeface="ＭＳ Ｐゴシック" charset="0"/>
                  <a:cs typeface="ＭＳ Ｐゴシック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charset="0"/>
                <a:buNone/>
              </a:pPr>
              <a:r>
                <a:rPr lang="en-US" sz="2000" b="1" dirty="0"/>
                <a:t>Thermionic</a:t>
              </a:r>
              <a:r>
                <a:rPr lang="en-US" sz="2000" dirty="0"/>
                <a:t>- heated cathode</a:t>
              </a:r>
            </a:p>
            <a:p>
              <a:endParaRPr lang="en-US" sz="2000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3F3671F-9B8A-4BA5-BFDA-A8550A1E2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35737" y="732266"/>
              <a:ext cx="820265" cy="73341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6110730-2323-4DCD-92EB-65F3EB18C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11349" y="749991"/>
              <a:ext cx="793427" cy="712133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8A0BE2-3C23-4A48-8F4C-941989DD1795}"/>
                </a:ext>
              </a:extLst>
            </p:cNvPr>
            <p:cNvSpPr txBox="1"/>
            <p:nvPr/>
          </p:nvSpPr>
          <p:spPr>
            <a:xfrm>
              <a:off x="7649726" y="1491935"/>
              <a:ext cx="2427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www.thermofisher.com</a:t>
              </a:r>
            </a:p>
          </p:txBody>
        </p:sp>
      </p:grp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ECE612B1-28F8-40F9-8484-0FF08F1D11AC}"/>
              </a:ext>
            </a:extLst>
          </p:cNvPr>
          <p:cNvSpPr txBox="1">
            <a:spLocks/>
          </p:cNvSpPr>
          <p:nvPr/>
        </p:nvSpPr>
        <p:spPr>
          <a:xfrm>
            <a:off x="3284353" y="3436889"/>
            <a:ext cx="3681979" cy="108995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000" b="1" dirty="0"/>
              <a:t>Photo emission </a:t>
            </a:r>
            <a:r>
              <a:rPr lang="en-US" sz="2000" dirty="0"/>
              <a:t>- light to produce electrons through photoelectric effect</a:t>
            </a:r>
          </a:p>
          <a:p>
            <a:pPr marL="0" indent="0">
              <a:buFont typeface="Arial" charset="0"/>
              <a:buNone/>
            </a:pPr>
            <a:endParaRPr lang="en-US" sz="2000" dirty="0"/>
          </a:p>
          <a:p>
            <a:endParaRPr lang="en-US" sz="2000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5D6E5993-248B-4BCB-A403-12334EA2E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607" y="3101105"/>
            <a:ext cx="1731668" cy="174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B632838-54E0-4AD3-B8C0-6392B859F298}"/>
              </a:ext>
            </a:extLst>
          </p:cNvPr>
          <p:cNvSpPr txBox="1"/>
          <p:nvPr/>
        </p:nvSpPr>
        <p:spPr>
          <a:xfrm>
            <a:off x="7284641" y="4531361"/>
            <a:ext cx="1924976" cy="31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www.sciencedirect.com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7E5DF4A-60BA-46A1-841A-2AD656B0F9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4182" y="2117966"/>
            <a:ext cx="738588" cy="751699"/>
          </a:xfrm>
          <a:prstGeom prst="rect">
            <a:avLst/>
          </a:prstGeom>
        </p:spPr>
      </p:pic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3960294D-F4A8-47CE-98F9-BF432ECAE9FE}"/>
              </a:ext>
            </a:extLst>
          </p:cNvPr>
          <p:cNvSpPr txBox="1">
            <a:spLocks/>
          </p:cNvSpPr>
          <p:nvPr/>
        </p:nvSpPr>
        <p:spPr>
          <a:xfrm>
            <a:off x="3281195" y="5093333"/>
            <a:ext cx="3665485" cy="108995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000" b="1" dirty="0"/>
              <a:t>Ion source </a:t>
            </a:r>
            <a:r>
              <a:rPr lang="en-US" sz="2000" dirty="0"/>
              <a:t>– electron ionization, plasma, …</a:t>
            </a:r>
          </a:p>
          <a:p>
            <a:endParaRPr lang="en-US" sz="2000" dirty="0"/>
          </a:p>
        </p:txBody>
      </p:sp>
      <p:pic>
        <p:nvPicPr>
          <p:cNvPr id="8196" name="Picture 4" descr="Duoplasmatron - Wikipedia">
            <a:extLst>
              <a:ext uri="{FF2B5EF4-FFF2-40B4-BE49-F238E27FC236}">
                <a16:creationId xmlns:a16="http://schemas.microsoft.com/office/drawing/2014/main" id="{74134D31-A50C-485E-9BEF-1B06C631A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227" y="4903897"/>
            <a:ext cx="2422168" cy="149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FC25FC9-D0CB-4BA6-9E96-E5933E86D8BC}"/>
              </a:ext>
            </a:extLst>
          </p:cNvPr>
          <p:cNvSpPr txBox="1"/>
          <p:nvPr/>
        </p:nvSpPr>
        <p:spPr>
          <a:xfrm>
            <a:off x="7883966" y="6183291"/>
            <a:ext cx="122392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wikipedia.org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D72A9B-BE74-4D69-B52D-0A8C8BC36B6E}"/>
              </a:ext>
            </a:extLst>
          </p:cNvPr>
          <p:cNvGrpSpPr/>
          <p:nvPr/>
        </p:nvGrpSpPr>
        <p:grpSpPr>
          <a:xfrm>
            <a:off x="5213790" y="125079"/>
            <a:ext cx="3762155" cy="706035"/>
            <a:chOff x="787608" y="805218"/>
            <a:chExt cx="7499395" cy="1701313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9A09C3C-B4B6-483C-BF31-F0F86E74D03C}"/>
                </a:ext>
              </a:extLst>
            </p:cNvPr>
            <p:cNvGrpSpPr/>
            <p:nvPr/>
          </p:nvGrpSpPr>
          <p:grpSpPr>
            <a:xfrm>
              <a:off x="1030407" y="1386466"/>
              <a:ext cx="723331" cy="647960"/>
              <a:chOff x="807271" y="1310188"/>
              <a:chExt cx="723331" cy="647960"/>
            </a:xfrm>
          </p:grpSpPr>
          <p:sp>
            <p:nvSpPr>
              <p:cNvPr id="43" name="Rectangle: Top Corners Snipped 42">
                <a:extLst>
                  <a:ext uri="{FF2B5EF4-FFF2-40B4-BE49-F238E27FC236}">
                    <a16:creationId xmlns:a16="http://schemas.microsoft.com/office/drawing/2014/main" id="{2043FF96-CAB7-4B81-BDAF-293488B55368}"/>
                  </a:ext>
                </a:extLst>
              </p:cNvPr>
              <p:cNvSpPr/>
              <p:nvPr/>
            </p:nvSpPr>
            <p:spPr>
              <a:xfrm rot="5400000">
                <a:off x="844957" y="1272502"/>
                <a:ext cx="647960" cy="723331"/>
              </a:xfrm>
              <a:prstGeom prst="snip2SameRect">
                <a:avLst/>
              </a:prstGeom>
              <a:noFill/>
              <a:ln w="28575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Explosion: 14 Points 43">
                <a:extLst>
                  <a:ext uri="{FF2B5EF4-FFF2-40B4-BE49-F238E27FC236}">
                    <a16:creationId xmlns:a16="http://schemas.microsoft.com/office/drawing/2014/main" id="{34F46975-412C-422A-B40A-DB36625DCC6E}"/>
                  </a:ext>
                </a:extLst>
              </p:cNvPr>
              <p:cNvSpPr/>
              <p:nvPr/>
            </p:nvSpPr>
            <p:spPr>
              <a:xfrm>
                <a:off x="982639" y="1542197"/>
                <a:ext cx="409433" cy="209087"/>
              </a:xfrm>
              <a:prstGeom prst="irregularSeal2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00503D0A-49E7-4DCE-8DB6-FA1C7386584B}"/>
                </a:ext>
              </a:extLst>
            </p:cNvPr>
            <p:cNvSpPr/>
            <p:nvPr/>
          </p:nvSpPr>
          <p:spPr>
            <a:xfrm>
              <a:off x="787608" y="805218"/>
              <a:ext cx="7499395" cy="1701313"/>
            </a:xfrm>
            <a:prstGeom prst="round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0AC9484E-5238-420B-8ABE-605A89CB83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3739" y="1260876"/>
              <a:ext cx="2729552" cy="44957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666FC38C-9825-405E-B37B-562529AE0E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3739" y="1411054"/>
              <a:ext cx="2736374" cy="29939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0DF8D298-AF7F-4CFA-9AE5-1D2EB1C048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46350" y="1634568"/>
              <a:ext cx="2825650" cy="11288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5FB84866-23C8-4D62-8658-0189A1B5EEE8}"/>
                </a:ext>
              </a:extLst>
            </p:cNvPr>
            <p:cNvCxnSpPr>
              <a:cxnSpLocks/>
            </p:cNvCxnSpPr>
            <p:nvPr/>
          </p:nvCxnSpPr>
          <p:spPr>
            <a:xfrm>
              <a:off x="1753739" y="1800496"/>
              <a:ext cx="2907923" cy="17046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ylinder 36">
              <a:extLst>
                <a:ext uri="{FF2B5EF4-FFF2-40B4-BE49-F238E27FC236}">
                  <a16:creationId xmlns:a16="http://schemas.microsoft.com/office/drawing/2014/main" id="{73B62A35-2F4F-4098-BBCD-6828E3DA9DB1}"/>
                </a:ext>
              </a:extLst>
            </p:cNvPr>
            <p:cNvSpPr/>
            <p:nvPr/>
          </p:nvSpPr>
          <p:spPr>
            <a:xfrm rot="16200000">
              <a:off x="2472110" y="1336348"/>
              <a:ext cx="1091821" cy="736979"/>
            </a:xfrm>
            <a:prstGeom prst="can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983D40DE-C654-4987-9759-197E1864F0BE}"/>
                </a:ext>
              </a:extLst>
            </p:cNvPr>
            <p:cNvCxnSpPr>
              <a:cxnSpLocks/>
            </p:cNvCxnSpPr>
            <p:nvPr/>
          </p:nvCxnSpPr>
          <p:spPr>
            <a:xfrm>
              <a:off x="4941486" y="1235818"/>
              <a:ext cx="2975034" cy="26241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920CB6E-4833-4C53-B8B2-E51591FB3D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6178" y="1647445"/>
              <a:ext cx="2825650" cy="11288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AD7587F9-1FC0-4C6C-B68B-742EBE4D25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2663" y="1885729"/>
              <a:ext cx="2770058" cy="1232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19318AE0-1DD4-4415-82A0-E0A5E7BD8B9D}"/>
                </a:ext>
              </a:extLst>
            </p:cNvPr>
            <p:cNvCxnSpPr>
              <a:cxnSpLocks/>
            </p:cNvCxnSpPr>
            <p:nvPr/>
          </p:nvCxnSpPr>
          <p:spPr>
            <a:xfrm>
              <a:off x="4875432" y="1394062"/>
              <a:ext cx="2874953" cy="15300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040C1B8E-1D06-4336-8C08-9ABDCA3D3E73}"/>
                </a:ext>
              </a:extLst>
            </p:cNvPr>
            <p:cNvSpPr/>
            <p:nvPr/>
          </p:nvSpPr>
          <p:spPr>
            <a:xfrm flipH="1">
              <a:off x="4372883" y="1029891"/>
              <a:ext cx="1978771" cy="1238283"/>
            </a:xfrm>
            <a:prstGeom prst="cube">
              <a:avLst>
                <a:gd name="adj" fmla="val 35000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62CDF40A-4247-41DB-B307-B8EEC383A22E}"/>
              </a:ext>
            </a:extLst>
          </p:cNvPr>
          <p:cNvSpPr txBox="1"/>
          <p:nvPr/>
        </p:nvSpPr>
        <p:spPr>
          <a:xfrm>
            <a:off x="240029" y="782983"/>
            <a:ext cx="2351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Charged particles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BF36F9D-B66A-4B3B-AF13-A4C832ACEFB2}"/>
              </a:ext>
            </a:extLst>
          </p:cNvPr>
          <p:cNvCxnSpPr/>
          <p:nvPr/>
        </p:nvCxnSpPr>
        <p:spPr>
          <a:xfrm flipV="1">
            <a:off x="1753739" y="1386465"/>
            <a:ext cx="750781" cy="3239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DFEB57-A37D-4D7E-B61D-3F1CE4E9E67F}"/>
              </a:ext>
            </a:extLst>
          </p:cNvPr>
          <p:cNvCxnSpPr>
            <a:cxnSpLocks/>
          </p:cNvCxnSpPr>
          <p:nvPr/>
        </p:nvCxnSpPr>
        <p:spPr>
          <a:xfrm flipV="1">
            <a:off x="1753739" y="1538866"/>
            <a:ext cx="903181" cy="1715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2A716FE-3ADD-4DA7-ACA4-48D4F55EE39E}"/>
              </a:ext>
            </a:extLst>
          </p:cNvPr>
          <p:cNvCxnSpPr>
            <a:cxnSpLocks/>
          </p:cNvCxnSpPr>
          <p:nvPr/>
        </p:nvCxnSpPr>
        <p:spPr>
          <a:xfrm flipV="1">
            <a:off x="1746350" y="1704837"/>
            <a:ext cx="903181" cy="426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6EC8868-A295-43E3-B959-A1E64D07AE07}"/>
              </a:ext>
            </a:extLst>
          </p:cNvPr>
          <p:cNvCxnSpPr>
            <a:cxnSpLocks/>
          </p:cNvCxnSpPr>
          <p:nvPr/>
        </p:nvCxnSpPr>
        <p:spPr>
          <a:xfrm>
            <a:off x="1753739" y="1800496"/>
            <a:ext cx="904572" cy="2886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2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342"/>
    </mc:Choice>
    <mc:Fallback xmlns="">
      <p:transition spd="slow" advTm="134342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16FA12-0DB5-43F6-B6D4-738A75F23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2323531" cy="42787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Lorentz Force: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409F18-6D88-4B36-9703-B061BF270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65759"/>
            <a:ext cx="8792570" cy="427877"/>
          </a:xfrm>
        </p:spPr>
        <p:txBody>
          <a:bodyPr/>
          <a:lstStyle/>
          <a:p>
            <a:r>
              <a:rPr lang="en-US" dirty="0"/>
              <a:t>Electromagnetic force on a charged particle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3E8D03-7CF6-4F8E-A43D-5A33D896C0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99C2CC-725E-4265-A6C3-57775BC5AE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F67048B-0D69-4403-8BF2-EEDEAEC05F70}"/>
                  </a:ext>
                </a:extLst>
              </p:cNvPr>
              <p:cNvSpPr txBox="1"/>
              <p:nvPr/>
            </p:nvSpPr>
            <p:spPr>
              <a:xfrm>
                <a:off x="1637960" y="1567792"/>
                <a:ext cx="2818720" cy="4831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F67048B-0D69-4403-8BF2-EEDEAEC05F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7960" y="1567792"/>
                <a:ext cx="2818720" cy="48314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26123AD-8CCD-44ED-9B22-D6C738D81EAD}"/>
              </a:ext>
            </a:extLst>
          </p:cNvPr>
          <p:cNvSpPr txBox="1">
            <a:spLocks/>
          </p:cNvSpPr>
          <p:nvPr/>
        </p:nvSpPr>
        <p:spPr>
          <a:xfrm>
            <a:off x="175714" y="4153547"/>
            <a:ext cx="8792569" cy="206731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Force from the Electric field is the direction of particle velocity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Used to accelerate the particle in the direction of the E field</a:t>
            </a:r>
          </a:p>
          <a:p>
            <a:r>
              <a:rPr lang="en-US" dirty="0"/>
              <a:t>Force from the magnetic field is perpendicular to particle velocity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Used to bend and focus the particle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CF5D9E-F76F-418B-AF09-93662560E90E}"/>
                  </a:ext>
                </a:extLst>
              </p:cNvPr>
              <p:cNvSpPr txBox="1"/>
              <p:nvPr/>
            </p:nvSpPr>
            <p:spPr>
              <a:xfrm>
                <a:off x="1013621" y="2934441"/>
                <a:ext cx="6786217" cy="4945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𝑊𝑜𝑟𝑘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)∙</m:t>
                      </m:r>
                      <m:acc>
                        <m:accPr>
                          <m:chr m:val="⃗"/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CF5D9E-F76F-418B-AF09-93662560E9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621" y="2934441"/>
                <a:ext cx="6786217" cy="49455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04B9DDF-303F-4F8F-83E5-FE82A256CA06}"/>
                  </a:ext>
                </a:extLst>
              </p:cNvPr>
              <p:cNvSpPr txBox="1"/>
              <p:nvPr/>
            </p:nvSpPr>
            <p:spPr>
              <a:xfrm>
                <a:off x="7376613" y="1521887"/>
                <a:ext cx="701383" cy="5064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04B9DDF-303F-4F8F-83E5-FE82A256C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6613" y="1521887"/>
                <a:ext cx="701383" cy="5064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21C38C6-881D-4318-975F-7795CFA2F774}"/>
                  </a:ext>
                </a:extLst>
              </p:cNvPr>
              <p:cNvSpPr txBox="1"/>
              <p:nvPr/>
            </p:nvSpPr>
            <p:spPr>
              <a:xfrm>
                <a:off x="6343536" y="988818"/>
                <a:ext cx="701383" cy="5064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21C38C6-881D-4318-975F-7795CFA2F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3536" y="988818"/>
                <a:ext cx="701383" cy="5064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837B32D1-FF98-4438-88B8-3DA7AAEF71C3}"/>
              </a:ext>
            </a:extLst>
          </p:cNvPr>
          <p:cNvGrpSpPr/>
          <p:nvPr/>
        </p:nvGrpSpPr>
        <p:grpSpPr>
          <a:xfrm>
            <a:off x="6343536" y="762822"/>
            <a:ext cx="2085151" cy="1913951"/>
            <a:chOff x="6096682" y="870528"/>
            <a:chExt cx="2085151" cy="191395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7344548-34DD-45AE-8C94-2D352D12D70E}"/>
                </a:ext>
              </a:extLst>
            </p:cNvPr>
            <p:cNvGrpSpPr/>
            <p:nvPr/>
          </p:nvGrpSpPr>
          <p:grpSpPr>
            <a:xfrm>
              <a:off x="6694227" y="870528"/>
              <a:ext cx="1487606" cy="1232214"/>
              <a:chOff x="5950424" y="1185488"/>
              <a:chExt cx="1487606" cy="1232214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F207898F-19ED-414A-80C4-C0993E965A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50424" y="1185488"/>
                <a:ext cx="1" cy="1221619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BC05E404-FC09-40CD-970C-028F155A64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50424" y="2407105"/>
                <a:ext cx="1487606" cy="10597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828E848-08E2-4F8A-95DE-67F016E136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682" y="2094586"/>
              <a:ext cx="597546" cy="689893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ight Brace 28">
            <a:extLst>
              <a:ext uri="{FF2B5EF4-FFF2-40B4-BE49-F238E27FC236}">
                <a16:creationId xmlns:a16="http://schemas.microsoft.com/office/drawing/2014/main" id="{AC702CFE-343B-47F6-82C4-2C7D1020C324}"/>
              </a:ext>
            </a:extLst>
          </p:cNvPr>
          <p:cNvSpPr/>
          <p:nvPr/>
        </p:nvSpPr>
        <p:spPr>
          <a:xfrm rot="5400000">
            <a:off x="6766662" y="2887751"/>
            <a:ext cx="395787" cy="1440655"/>
          </a:xfrm>
          <a:prstGeom prst="rightBrac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F8E606B-E2BF-4E77-9E69-5366C81E127F}"/>
              </a:ext>
            </a:extLst>
          </p:cNvPr>
          <p:cNvSpPr txBox="1"/>
          <p:nvPr/>
        </p:nvSpPr>
        <p:spPr>
          <a:xfrm>
            <a:off x="6794476" y="369188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63DBEF3-E6B4-425A-8F30-15CC8119B8D7}"/>
              </a:ext>
            </a:extLst>
          </p:cNvPr>
          <p:cNvSpPr/>
          <p:nvPr/>
        </p:nvSpPr>
        <p:spPr>
          <a:xfrm>
            <a:off x="6687214" y="2391736"/>
            <a:ext cx="137160" cy="1371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DDBB8C5-02B3-4BD9-9AF1-E5E1FC9D0027}"/>
              </a:ext>
            </a:extLst>
          </p:cNvPr>
          <p:cNvSpPr txBox="1"/>
          <p:nvPr/>
        </p:nvSpPr>
        <p:spPr>
          <a:xfrm>
            <a:off x="6520942" y="2458595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q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88AE310-6552-4533-8C42-8A00C8E0FF86}"/>
              </a:ext>
            </a:extLst>
          </p:cNvPr>
          <p:cNvCxnSpPr>
            <a:cxnSpLocks/>
          </p:cNvCxnSpPr>
          <p:nvPr/>
        </p:nvCxnSpPr>
        <p:spPr>
          <a:xfrm>
            <a:off x="6824374" y="2458595"/>
            <a:ext cx="631503" cy="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9DE64C9-38F0-4ABD-B4D2-4322B49F2364}"/>
                  </a:ext>
                </a:extLst>
              </p:cNvPr>
              <p:cNvSpPr txBox="1"/>
              <p:nvPr/>
            </p:nvSpPr>
            <p:spPr>
              <a:xfrm>
                <a:off x="6727282" y="2084312"/>
                <a:ext cx="70138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9DE64C9-38F0-4ABD-B4D2-4322B49F2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282" y="2084312"/>
                <a:ext cx="701383" cy="461665"/>
              </a:xfrm>
              <a:prstGeom prst="rect">
                <a:avLst/>
              </a:prstGeom>
              <a:blipFill>
                <a:blip r:embed="rId6"/>
                <a:stretch>
                  <a:fillRect t="-19737" r="-3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780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590"/>
    </mc:Choice>
    <mc:Fallback xmlns="">
      <p:transition spd="slow" advTm="595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4D9168-77E4-44C9-9677-3C0DF324F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ED203D-2E3F-4D0B-A2E2-382AB407B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Fermilab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73202-E3B7-49BE-B981-960E04486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6973C8-D21C-4010-B64A-7C1738556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C8CA65-34CF-4FC1-B85B-215433CDB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1048746"/>
            <a:ext cx="8143875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829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438653-A5C8-492E-B548-AC624B611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1"/>
            <a:ext cx="2412521" cy="578954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Loretnz</a:t>
            </a:r>
            <a:r>
              <a:rPr lang="en-US" dirty="0"/>
              <a:t> Force: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AB423B-0D79-4EDB-845F-C41591364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Electromagnetic force on a charged particle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9A8066-94F3-46C9-B466-6FC64196AD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E787DF-9BCE-4CFE-9F0D-B2EDA8BD12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F88D1DB-C0DD-46E0-8F0D-29E7500848D4}"/>
                  </a:ext>
                </a:extLst>
              </p:cNvPr>
              <p:cNvSpPr txBox="1"/>
              <p:nvPr/>
            </p:nvSpPr>
            <p:spPr>
              <a:xfrm>
                <a:off x="3004088" y="1528601"/>
                <a:ext cx="2818720" cy="4831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F88D1DB-C0DD-46E0-8F0D-29E7500848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4088" y="1528601"/>
                <a:ext cx="2818720" cy="48314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1DC25A40-E96E-43F8-9700-C1A0AF9EC558}"/>
              </a:ext>
            </a:extLst>
          </p:cNvPr>
          <p:cNvSpPr txBox="1">
            <a:spLocks/>
          </p:cNvSpPr>
          <p:nvPr/>
        </p:nvSpPr>
        <p:spPr>
          <a:xfrm>
            <a:off x="324342" y="2553966"/>
            <a:ext cx="8178213" cy="347834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Magnitude of Force</a:t>
            </a:r>
          </a:p>
          <a:p>
            <a:pPr lvl="1"/>
            <a:r>
              <a:rPr lang="en-US" dirty="0"/>
              <a:t>Force from magnetic field scales with velocity</a:t>
            </a:r>
          </a:p>
          <a:p>
            <a:pPr lvl="1"/>
            <a:r>
              <a:rPr lang="en-US" dirty="0"/>
              <a:t>Velocity of high energy particle ~3x10</a:t>
            </a:r>
            <a:r>
              <a:rPr lang="en-US" baseline="30000" dirty="0"/>
              <a:t>8</a:t>
            </a:r>
            <a:r>
              <a:rPr lang="en-US" dirty="0"/>
              <a:t> m/s</a:t>
            </a:r>
          </a:p>
          <a:p>
            <a:pPr lvl="1"/>
            <a:r>
              <a:rPr lang="en-US" dirty="0"/>
              <a:t>Using a high E field of 1 MV/m and medium B field of 1 T</a:t>
            </a:r>
          </a:p>
          <a:p>
            <a:pPr marL="457200" lvl="1" indent="0">
              <a:buNone/>
            </a:pPr>
            <a:r>
              <a:rPr lang="en-US" dirty="0"/>
              <a:t>the force from the B field will be ~300 times stronger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3B19FEA-E68D-4C3C-958F-2F22353B299E}"/>
                  </a:ext>
                </a:extLst>
              </p:cNvPr>
              <p:cNvSpPr txBox="1"/>
              <p:nvPr/>
            </p:nvSpPr>
            <p:spPr>
              <a:xfrm>
                <a:off x="2658415" y="4709304"/>
                <a:ext cx="3123868" cy="8404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num>
                        <m:den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den>
                      </m:f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3×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1×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300</m:t>
                      </m:r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3B19FEA-E68D-4C3C-958F-2F22353B29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415" y="4709304"/>
                <a:ext cx="3123868" cy="8404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9526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49D9BD-2735-4A44-80B1-07AA0B85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2741264"/>
            <a:ext cx="1978771" cy="17013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Source</a:t>
            </a:r>
          </a:p>
          <a:p>
            <a:pPr lvl="1"/>
            <a:r>
              <a:rPr lang="en-US" dirty="0"/>
              <a:t>Electrons</a:t>
            </a:r>
          </a:p>
          <a:p>
            <a:pPr lvl="1"/>
            <a:r>
              <a:rPr lang="en-US" dirty="0"/>
              <a:t>Protons</a:t>
            </a:r>
          </a:p>
          <a:p>
            <a:pPr lvl="1"/>
            <a:r>
              <a:rPr lang="en-US" dirty="0"/>
              <a:t>Ions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187024-B937-4B0E-928A-428362825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an Accelerator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3694D-BF2E-4EE2-BE6B-021E0DDF6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78051-1370-4525-8BC8-C020FEB6C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10C9E46-938C-4D9B-A412-AA4D97CC51F0}"/>
              </a:ext>
            </a:extLst>
          </p:cNvPr>
          <p:cNvGrpSpPr/>
          <p:nvPr/>
        </p:nvGrpSpPr>
        <p:grpSpPr>
          <a:xfrm>
            <a:off x="1030407" y="1386466"/>
            <a:ext cx="723331" cy="647960"/>
            <a:chOff x="807271" y="1310188"/>
            <a:chExt cx="723331" cy="647960"/>
          </a:xfrm>
        </p:grpSpPr>
        <p:sp>
          <p:nvSpPr>
            <p:cNvPr id="4" name="Rectangle: Top Corners Snipped 3">
              <a:extLst>
                <a:ext uri="{FF2B5EF4-FFF2-40B4-BE49-F238E27FC236}">
                  <a16:creationId xmlns:a16="http://schemas.microsoft.com/office/drawing/2014/main" id="{953C6305-3D4A-4315-B9CA-B0554D9F92F9}"/>
                </a:ext>
              </a:extLst>
            </p:cNvPr>
            <p:cNvSpPr/>
            <p:nvPr/>
          </p:nvSpPr>
          <p:spPr>
            <a:xfrm rot="5400000">
              <a:off x="844957" y="1272502"/>
              <a:ext cx="647960" cy="723331"/>
            </a:xfrm>
            <a:prstGeom prst="snip2Same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xplosion: 14 Points 6">
              <a:extLst>
                <a:ext uri="{FF2B5EF4-FFF2-40B4-BE49-F238E27FC236}">
                  <a16:creationId xmlns:a16="http://schemas.microsoft.com/office/drawing/2014/main" id="{B3586B14-27D5-48E2-9D8E-5E7592DAA48D}"/>
                </a:ext>
              </a:extLst>
            </p:cNvPr>
            <p:cNvSpPr/>
            <p:nvPr/>
          </p:nvSpPr>
          <p:spPr>
            <a:xfrm>
              <a:off x="982639" y="1542197"/>
              <a:ext cx="409433" cy="209087"/>
            </a:xfrm>
            <a:prstGeom prst="irregularSeal2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Cylinder 8">
            <a:extLst>
              <a:ext uri="{FF2B5EF4-FFF2-40B4-BE49-F238E27FC236}">
                <a16:creationId xmlns:a16="http://schemas.microsoft.com/office/drawing/2014/main" id="{2C175D29-F9BE-4EE1-8E66-F153DFE585CE}"/>
              </a:ext>
            </a:extLst>
          </p:cNvPr>
          <p:cNvSpPr/>
          <p:nvPr/>
        </p:nvSpPr>
        <p:spPr>
          <a:xfrm rot="16200000">
            <a:off x="2472110" y="1336348"/>
            <a:ext cx="1091821" cy="736979"/>
          </a:xfrm>
          <a:prstGeom prst="can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C991FB6-3AFD-43BE-A5EB-CC15954C138D}"/>
              </a:ext>
            </a:extLst>
          </p:cNvPr>
          <p:cNvSpPr txBox="1">
            <a:spLocks/>
          </p:cNvSpPr>
          <p:nvPr/>
        </p:nvSpPr>
        <p:spPr>
          <a:xfrm>
            <a:off x="2504520" y="2730045"/>
            <a:ext cx="3110834" cy="170131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Electric Field</a:t>
            </a:r>
          </a:p>
          <a:p>
            <a:pPr lvl="1"/>
            <a:r>
              <a:rPr lang="en-US" dirty="0"/>
              <a:t>Electrostatic(DC)</a:t>
            </a:r>
          </a:p>
          <a:p>
            <a:pPr lvl="1"/>
            <a:r>
              <a:rPr lang="en-US" dirty="0"/>
              <a:t>Time-varying(AC)</a:t>
            </a:r>
          </a:p>
          <a:p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C6D1522-833A-4E64-984D-243300057B08}"/>
              </a:ext>
            </a:extLst>
          </p:cNvPr>
          <p:cNvCxnSpPr>
            <a:stCxn id="4" idx="3"/>
          </p:cNvCxnSpPr>
          <p:nvPr/>
        </p:nvCxnSpPr>
        <p:spPr>
          <a:xfrm flipV="1">
            <a:off x="1753739" y="1386465"/>
            <a:ext cx="750781" cy="3239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DEADBC7-2E21-48B9-9CE9-5DEDC572F694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1753739" y="1538866"/>
            <a:ext cx="903181" cy="1715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1DABAC-180E-45DF-B8B3-BB25E3D88032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1746350" y="1704837"/>
            <a:ext cx="903181" cy="426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20B131-90A8-4240-811A-FE7753FDBFF7}"/>
              </a:ext>
            </a:extLst>
          </p:cNvPr>
          <p:cNvCxnSpPr>
            <a:cxnSpLocks/>
          </p:cNvCxnSpPr>
          <p:nvPr/>
        </p:nvCxnSpPr>
        <p:spPr>
          <a:xfrm>
            <a:off x="1753739" y="1800496"/>
            <a:ext cx="904572" cy="2886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6E03D01-C6E1-49DC-98A3-F3E3EF2590EC}"/>
              </a:ext>
            </a:extLst>
          </p:cNvPr>
          <p:cNvSpPr txBox="1"/>
          <p:nvPr/>
        </p:nvSpPr>
        <p:spPr>
          <a:xfrm>
            <a:off x="557690" y="5253282"/>
            <a:ext cx="8422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More on this when we get to longitudinal motion next lecture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5DF9FB4-6371-4723-B0F2-8603A9F1E911}"/>
                  </a:ext>
                </a:extLst>
              </p:cNvPr>
              <p:cNvSpPr txBox="1"/>
              <p:nvPr/>
            </p:nvSpPr>
            <p:spPr>
              <a:xfrm>
                <a:off x="5550648" y="1108960"/>
                <a:ext cx="2372060" cy="9209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5DF9FB4-6371-4723-B0F2-8603A9F1E9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0648" y="1108960"/>
                <a:ext cx="2372060" cy="9209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ight Brace 24">
            <a:extLst>
              <a:ext uri="{FF2B5EF4-FFF2-40B4-BE49-F238E27FC236}">
                <a16:creationId xmlns:a16="http://schemas.microsoft.com/office/drawing/2014/main" id="{E1A7E24D-F7F1-4634-BB11-4A08CF1EC519}"/>
              </a:ext>
            </a:extLst>
          </p:cNvPr>
          <p:cNvSpPr/>
          <p:nvPr/>
        </p:nvSpPr>
        <p:spPr>
          <a:xfrm rot="5400000">
            <a:off x="6537392" y="2005017"/>
            <a:ext cx="330969" cy="463479"/>
          </a:xfrm>
          <a:prstGeom prst="rightBrac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1E77BB7-5D9E-4E57-9F70-ACB86B6CDCAA}"/>
                  </a:ext>
                </a:extLst>
              </p:cNvPr>
              <p:cNvSpPr txBox="1"/>
              <p:nvPr/>
            </p:nvSpPr>
            <p:spPr>
              <a:xfrm>
                <a:off x="6471137" y="2402241"/>
                <a:ext cx="46347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𝐷𝐶</m:t>
                      </m:r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1E77BB7-5D9E-4E57-9F70-ACB86B6CD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1137" y="2402241"/>
                <a:ext cx="463479" cy="461665"/>
              </a:xfrm>
              <a:prstGeom prst="rect">
                <a:avLst/>
              </a:prstGeom>
              <a:blipFill>
                <a:blip r:embed="rId3"/>
                <a:stretch>
                  <a:fillRect l="-3947" r="-27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ight Brace 26">
            <a:extLst>
              <a:ext uri="{FF2B5EF4-FFF2-40B4-BE49-F238E27FC236}">
                <a16:creationId xmlns:a16="http://schemas.microsoft.com/office/drawing/2014/main" id="{C289ABCB-A9F0-40AC-BEE0-E59FD9525FE0}"/>
              </a:ext>
            </a:extLst>
          </p:cNvPr>
          <p:cNvSpPr/>
          <p:nvPr/>
        </p:nvSpPr>
        <p:spPr>
          <a:xfrm rot="5400000">
            <a:off x="7457881" y="2005017"/>
            <a:ext cx="330969" cy="463479"/>
          </a:xfrm>
          <a:prstGeom prst="rightBrac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E6A8525-BFA0-4F9D-9036-105AC2A1B7AB}"/>
                  </a:ext>
                </a:extLst>
              </p:cNvPr>
              <p:cNvSpPr txBox="1"/>
              <p:nvPr/>
            </p:nvSpPr>
            <p:spPr>
              <a:xfrm>
                <a:off x="7391626" y="2402241"/>
                <a:ext cx="59685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0" dirty="0">
                    <a:solidFill>
                      <a:schemeClr val="accent6">
                        <a:lumMod val="50000"/>
                      </a:schemeClr>
                    </a:solidFill>
                  </a:rPr>
                  <a:t>A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E6A8525-BFA0-4F9D-9036-105AC2A1B7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626" y="2402241"/>
                <a:ext cx="596856" cy="461665"/>
              </a:xfrm>
              <a:prstGeom prst="rect">
                <a:avLst/>
              </a:prstGeom>
              <a:blipFill>
                <a:blip r:embed="rId4"/>
                <a:stretch>
                  <a:fillRect l="-16495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7315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49D9BD-2735-4A44-80B1-07AA0B85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2741264"/>
            <a:ext cx="1978771" cy="17013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Source</a:t>
            </a:r>
          </a:p>
          <a:p>
            <a:pPr lvl="1"/>
            <a:r>
              <a:rPr lang="en-US" dirty="0"/>
              <a:t>Electrons</a:t>
            </a:r>
          </a:p>
          <a:p>
            <a:pPr lvl="1"/>
            <a:r>
              <a:rPr lang="en-US" dirty="0"/>
              <a:t>Protons</a:t>
            </a:r>
          </a:p>
          <a:p>
            <a:pPr lvl="1"/>
            <a:r>
              <a:rPr lang="en-US" dirty="0"/>
              <a:t>Ions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187024-B937-4B0E-928A-428362825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an Accelerator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3694D-BF2E-4EE2-BE6B-021E0DDF6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78051-1370-4525-8BC8-C020FEB6C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10C9E46-938C-4D9B-A412-AA4D97CC51F0}"/>
              </a:ext>
            </a:extLst>
          </p:cNvPr>
          <p:cNvGrpSpPr/>
          <p:nvPr/>
        </p:nvGrpSpPr>
        <p:grpSpPr>
          <a:xfrm>
            <a:off x="1030407" y="1386466"/>
            <a:ext cx="723331" cy="647960"/>
            <a:chOff x="807271" y="1310188"/>
            <a:chExt cx="723331" cy="647960"/>
          </a:xfrm>
        </p:grpSpPr>
        <p:sp>
          <p:nvSpPr>
            <p:cNvPr id="4" name="Rectangle: Top Corners Snipped 3">
              <a:extLst>
                <a:ext uri="{FF2B5EF4-FFF2-40B4-BE49-F238E27FC236}">
                  <a16:creationId xmlns:a16="http://schemas.microsoft.com/office/drawing/2014/main" id="{953C6305-3D4A-4315-B9CA-B0554D9F92F9}"/>
                </a:ext>
              </a:extLst>
            </p:cNvPr>
            <p:cNvSpPr/>
            <p:nvPr/>
          </p:nvSpPr>
          <p:spPr>
            <a:xfrm rot="5400000">
              <a:off x="844957" y="1272502"/>
              <a:ext cx="647960" cy="723331"/>
            </a:xfrm>
            <a:prstGeom prst="snip2Same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xplosion: 14 Points 6">
              <a:extLst>
                <a:ext uri="{FF2B5EF4-FFF2-40B4-BE49-F238E27FC236}">
                  <a16:creationId xmlns:a16="http://schemas.microsoft.com/office/drawing/2014/main" id="{B3586B14-27D5-48E2-9D8E-5E7592DAA48D}"/>
                </a:ext>
              </a:extLst>
            </p:cNvPr>
            <p:cNvSpPr/>
            <p:nvPr/>
          </p:nvSpPr>
          <p:spPr>
            <a:xfrm>
              <a:off x="982639" y="1542197"/>
              <a:ext cx="409433" cy="209087"/>
            </a:xfrm>
            <a:prstGeom prst="irregularSeal2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7589F98-C626-4965-91D5-088873BE39E2}"/>
              </a:ext>
            </a:extLst>
          </p:cNvPr>
          <p:cNvCxnSpPr>
            <a:cxnSpLocks/>
          </p:cNvCxnSpPr>
          <p:nvPr/>
        </p:nvCxnSpPr>
        <p:spPr>
          <a:xfrm flipV="1">
            <a:off x="1746350" y="1634568"/>
            <a:ext cx="2825650" cy="1128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C991FB6-3AFD-43BE-A5EB-CC15954C138D}"/>
              </a:ext>
            </a:extLst>
          </p:cNvPr>
          <p:cNvSpPr txBox="1">
            <a:spLocks/>
          </p:cNvSpPr>
          <p:nvPr/>
        </p:nvSpPr>
        <p:spPr>
          <a:xfrm>
            <a:off x="2504520" y="2730045"/>
            <a:ext cx="1978771" cy="170131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Electric Field</a:t>
            </a:r>
          </a:p>
          <a:p>
            <a:pPr lvl="1"/>
            <a:r>
              <a:rPr lang="en-US" dirty="0"/>
              <a:t>DC</a:t>
            </a:r>
          </a:p>
          <a:p>
            <a:pPr lvl="1"/>
            <a:r>
              <a:rPr lang="en-US" dirty="0"/>
              <a:t>AC</a:t>
            </a:r>
          </a:p>
          <a:p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081BF848-5057-4C05-8422-E8238391E731}"/>
              </a:ext>
            </a:extLst>
          </p:cNvPr>
          <p:cNvSpPr txBox="1">
            <a:spLocks/>
          </p:cNvSpPr>
          <p:nvPr/>
        </p:nvSpPr>
        <p:spPr>
          <a:xfrm>
            <a:off x="4786790" y="2730045"/>
            <a:ext cx="3129730" cy="170131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Magnets</a:t>
            </a:r>
          </a:p>
          <a:p>
            <a:pPr lvl="1"/>
            <a:r>
              <a:rPr lang="en-US" dirty="0"/>
              <a:t>Dipole</a:t>
            </a:r>
          </a:p>
          <a:p>
            <a:pPr lvl="1"/>
            <a:r>
              <a:rPr lang="en-US" dirty="0"/>
              <a:t>Quadrupole</a:t>
            </a:r>
          </a:p>
          <a:p>
            <a:pPr lvl="1"/>
            <a:r>
              <a:rPr lang="en-US" dirty="0" err="1"/>
              <a:t>Sextupole</a:t>
            </a:r>
            <a:endParaRPr lang="en-US" dirty="0"/>
          </a:p>
          <a:p>
            <a:pPr lvl="1"/>
            <a:r>
              <a:rPr lang="en-US" dirty="0"/>
              <a:t>…</a:t>
            </a:r>
          </a:p>
          <a:p>
            <a:pPr marL="914400" lvl="2" indent="0">
              <a:buNone/>
            </a:pPr>
            <a:endParaRPr lang="en-US" dirty="0"/>
          </a:p>
          <a:p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8BB0A10-386F-42F1-83B9-627F7FF7A537}"/>
              </a:ext>
            </a:extLst>
          </p:cNvPr>
          <p:cNvCxnSpPr>
            <a:cxnSpLocks/>
          </p:cNvCxnSpPr>
          <p:nvPr/>
        </p:nvCxnSpPr>
        <p:spPr>
          <a:xfrm flipV="1">
            <a:off x="1753739" y="1260876"/>
            <a:ext cx="2729552" cy="4495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F721973-F11C-41DE-A128-29243729DA21}"/>
              </a:ext>
            </a:extLst>
          </p:cNvPr>
          <p:cNvCxnSpPr>
            <a:cxnSpLocks/>
          </p:cNvCxnSpPr>
          <p:nvPr/>
        </p:nvCxnSpPr>
        <p:spPr>
          <a:xfrm flipV="1">
            <a:off x="1753739" y="1411054"/>
            <a:ext cx="2736374" cy="2993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BE278CB-9C61-40DD-8042-8292E083C1F5}"/>
              </a:ext>
            </a:extLst>
          </p:cNvPr>
          <p:cNvCxnSpPr>
            <a:cxnSpLocks/>
          </p:cNvCxnSpPr>
          <p:nvPr/>
        </p:nvCxnSpPr>
        <p:spPr>
          <a:xfrm>
            <a:off x="1753739" y="1800496"/>
            <a:ext cx="2907923" cy="1704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ylinder 8">
            <a:extLst>
              <a:ext uri="{FF2B5EF4-FFF2-40B4-BE49-F238E27FC236}">
                <a16:creationId xmlns:a16="http://schemas.microsoft.com/office/drawing/2014/main" id="{2C175D29-F9BE-4EE1-8E66-F153DFE585CE}"/>
              </a:ext>
            </a:extLst>
          </p:cNvPr>
          <p:cNvSpPr/>
          <p:nvPr/>
        </p:nvSpPr>
        <p:spPr>
          <a:xfrm rot="16200000">
            <a:off x="2472110" y="1336348"/>
            <a:ext cx="1091821" cy="736979"/>
          </a:xfrm>
          <a:prstGeom prst="can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8F7E5DD8-6374-4018-AD2E-BBEE92DA099F}"/>
              </a:ext>
            </a:extLst>
          </p:cNvPr>
          <p:cNvSpPr/>
          <p:nvPr/>
        </p:nvSpPr>
        <p:spPr>
          <a:xfrm flipH="1">
            <a:off x="4372883" y="1029891"/>
            <a:ext cx="1978771" cy="1238283"/>
          </a:xfrm>
          <a:prstGeom prst="cube">
            <a:avLst>
              <a:gd name="adj" fmla="val 35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1876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magnets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0410" y="816890"/>
            <a:ext cx="788669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Helvetica" pitchFamily="34" charset="0"/>
              </a:rPr>
              <a:t>Dipoles </a:t>
            </a: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– bending (transport, energy selection…)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Helvetica" pitchFamily="34" charset="0"/>
              </a:rPr>
              <a:t>Quadrupoles </a:t>
            </a: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- focusing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>
                <a:latin typeface="Helvetica" pitchFamily="34" charset="0"/>
              </a:rPr>
              <a:t>Sextupoles</a:t>
            </a:r>
            <a:r>
              <a:rPr lang="en-US" dirty="0">
                <a:latin typeface="Helvetica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- correction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Helvetica" pitchFamily="34" charset="0"/>
              </a:rPr>
              <a:t>Combined function </a:t>
            </a:r>
            <a:endParaRPr lang="en-US" dirty="0">
              <a:solidFill>
                <a:srgbClr val="000000"/>
              </a:solidFill>
              <a:latin typeface="Helvetica" pitchFamily="34" charset="0"/>
            </a:endParaRPr>
          </a:p>
          <a:p>
            <a:endParaRPr lang="en-US" sz="2000" dirty="0"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Helvetica" pitchFamily="34" charset="0"/>
              </a:rPr>
              <a:t>Correctors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Helvetica" pitchFamily="34" charset="0"/>
              </a:rPr>
              <a:t>Septa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Helvetica" pitchFamily="34" charset="0"/>
              </a:rPr>
              <a:t>Kickers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latin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Helvetica" pitchFamily="34" charset="0"/>
              </a:rPr>
              <a:t>Solenoids</a:t>
            </a:r>
          </a:p>
          <a:p>
            <a:endParaRPr lang="en-US" sz="2000" dirty="0">
              <a:latin typeface="Helvetic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3000" y="6356350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280747F5-E16E-4F3C-9A60-051729C57FCD}"/>
              </a:ext>
            </a:extLst>
          </p:cNvPr>
          <p:cNvSpPr/>
          <p:nvPr/>
        </p:nvSpPr>
        <p:spPr>
          <a:xfrm>
            <a:off x="2595869" y="3571490"/>
            <a:ext cx="1000898" cy="2502243"/>
          </a:xfrm>
          <a:prstGeom prst="righ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A85E49-7A68-4F1D-8861-6B7E2D96D006}"/>
              </a:ext>
            </a:extLst>
          </p:cNvPr>
          <p:cNvSpPr txBox="1"/>
          <p:nvPr/>
        </p:nvSpPr>
        <p:spPr>
          <a:xfrm>
            <a:off x="4009292" y="4591778"/>
            <a:ext cx="4377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Less common/specialty magnets</a:t>
            </a:r>
          </a:p>
        </p:txBody>
      </p:sp>
      <p:pic>
        <p:nvPicPr>
          <p:cNvPr id="10" name="Picture 2" descr="http://inspirehep.net/record/891330/files/MultipoleField1Normal.png">
            <a:extLst>
              <a:ext uri="{FF2B5EF4-FFF2-40B4-BE49-F238E27FC236}">
                <a16:creationId xmlns:a16="http://schemas.microsoft.com/office/drawing/2014/main" id="{E97AC3A5-9B5E-4F3A-AD99-F206129F02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7"/>
          <a:stretch/>
        </p:blipFill>
        <p:spPr bwMode="auto">
          <a:xfrm rot="10800000">
            <a:off x="8045321" y="554730"/>
            <a:ext cx="812542" cy="75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nspirehep.net/record/891330/files/MultipoleField3Normal.png">
            <a:extLst>
              <a:ext uri="{FF2B5EF4-FFF2-40B4-BE49-F238E27FC236}">
                <a16:creationId xmlns:a16="http://schemas.microsoft.com/office/drawing/2014/main" id="{091723A1-8119-4595-A134-6F4300264F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"/>
          <a:stretch/>
        </p:blipFill>
        <p:spPr bwMode="auto">
          <a:xfrm>
            <a:off x="8040566" y="2182212"/>
            <a:ext cx="822053" cy="7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nspirehep.net/record/891330/files/MultipoleField2Normal.png">
            <a:extLst>
              <a:ext uri="{FF2B5EF4-FFF2-40B4-BE49-F238E27FC236}">
                <a16:creationId xmlns:a16="http://schemas.microsoft.com/office/drawing/2014/main" id="{E1ED7C3D-8007-48A8-B724-BB2D95E2D5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4"/>
          <a:stretch/>
        </p:blipFill>
        <p:spPr bwMode="auto">
          <a:xfrm>
            <a:off x="8020639" y="1361104"/>
            <a:ext cx="826994" cy="7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F54DED0-58B8-4F5F-B4FA-1D58A394C2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4920" y="2570166"/>
            <a:ext cx="1161062" cy="112541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B1BCBE1-7D58-C429-4D36-2FDA31159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FEC51A-BB16-A029-9EF1-2AF244CF3841}"/>
              </a:ext>
            </a:extLst>
          </p:cNvPr>
          <p:cNvSpPr/>
          <p:nvPr/>
        </p:nvSpPr>
        <p:spPr>
          <a:xfrm>
            <a:off x="5353967" y="2794242"/>
            <a:ext cx="671210" cy="143490"/>
          </a:xfrm>
          <a:prstGeom prst="rect">
            <a:avLst/>
          </a:prstGeom>
          <a:solidFill>
            <a:srgbClr val="004A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41281F-A691-065F-B665-D0220A72085A}"/>
              </a:ext>
            </a:extLst>
          </p:cNvPr>
          <p:cNvSpPr/>
          <p:nvPr/>
        </p:nvSpPr>
        <p:spPr>
          <a:xfrm>
            <a:off x="5353967" y="3338205"/>
            <a:ext cx="671210" cy="143490"/>
          </a:xfrm>
          <a:prstGeom prst="rect">
            <a:avLst/>
          </a:prstGeom>
          <a:solidFill>
            <a:srgbClr val="004A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7CE6D57-9241-E2E6-DC38-E3BA880CF63E}"/>
                  </a:ext>
                </a:extLst>
              </p:cNvPr>
              <p:cNvSpPr txBox="1"/>
              <p:nvPr/>
            </p:nvSpPr>
            <p:spPr>
              <a:xfrm>
                <a:off x="4885275" y="2937322"/>
                <a:ext cx="29815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7CE6D57-9241-E2E6-DC38-E3BA880CF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275" y="2937322"/>
                <a:ext cx="298159" cy="369332"/>
              </a:xfrm>
              <a:prstGeom prst="rect">
                <a:avLst/>
              </a:prstGeom>
              <a:blipFill>
                <a:blip r:embed="rId6"/>
                <a:stretch>
                  <a:fillRect l="-10204" r="-10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2B39C5-A15F-BE80-A3C2-8C9327241CCD}"/>
                  </a:ext>
                </a:extLst>
              </p:cNvPr>
              <p:cNvSpPr txBox="1"/>
              <p:nvPr/>
            </p:nvSpPr>
            <p:spPr>
              <a:xfrm>
                <a:off x="6252112" y="2948207"/>
                <a:ext cx="29815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A2B39C5-A15F-BE80-A3C2-8C9327241C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2112" y="2948207"/>
                <a:ext cx="298159" cy="369332"/>
              </a:xfrm>
              <a:prstGeom prst="rect">
                <a:avLst/>
              </a:prstGeom>
              <a:blipFill>
                <a:blip r:embed="rId7"/>
                <a:stretch>
                  <a:fillRect l="-20408" r="-20408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AB1E8982-7A41-6F89-BABA-3B0AB1883C01}"/>
              </a:ext>
            </a:extLst>
          </p:cNvPr>
          <p:cNvGrpSpPr/>
          <p:nvPr/>
        </p:nvGrpSpPr>
        <p:grpSpPr>
          <a:xfrm>
            <a:off x="6739430" y="2599585"/>
            <a:ext cx="1161062" cy="1125415"/>
            <a:chOff x="6739430" y="2599585"/>
            <a:chExt cx="1161062" cy="112541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793BC5E-1A89-B2F1-CCD6-D719DD180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39430" y="2599585"/>
              <a:ext cx="1161062" cy="112541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509F7D4-1981-F795-3A18-94F46FE971F5}"/>
                </a:ext>
              </a:extLst>
            </p:cNvPr>
            <p:cNvSpPr/>
            <p:nvPr/>
          </p:nvSpPr>
          <p:spPr>
            <a:xfrm>
              <a:off x="6901527" y="2724369"/>
              <a:ext cx="239958" cy="2190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B60A0A-5363-4392-4D60-64488F172794}"/>
                </a:ext>
              </a:extLst>
            </p:cNvPr>
            <p:cNvSpPr/>
            <p:nvPr/>
          </p:nvSpPr>
          <p:spPr>
            <a:xfrm>
              <a:off x="7491328" y="2724369"/>
              <a:ext cx="239958" cy="2190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DF7F4F-DA5C-EE82-12B3-08B32804F18D}"/>
                </a:ext>
              </a:extLst>
            </p:cNvPr>
            <p:cNvSpPr/>
            <p:nvPr/>
          </p:nvSpPr>
          <p:spPr>
            <a:xfrm>
              <a:off x="7491328" y="3364812"/>
              <a:ext cx="239958" cy="2190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59C39DC-4670-3074-0713-C0580E97BF69}"/>
                </a:ext>
              </a:extLst>
            </p:cNvPr>
            <p:cNvSpPr/>
            <p:nvPr/>
          </p:nvSpPr>
          <p:spPr>
            <a:xfrm>
              <a:off x="6907693" y="3373875"/>
              <a:ext cx="239958" cy="2190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0450FA1-1FF4-51A3-0C2D-158103BE8BD6}"/>
                </a:ext>
              </a:extLst>
            </p:cNvPr>
            <p:cNvSpPr/>
            <p:nvPr/>
          </p:nvSpPr>
          <p:spPr>
            <a:xfrm>
              <a:off x="7287291" y="2694554"/>
              <a:ext cx="65340" cy="935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912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6249EC-AD39-4219-BDE3-1DA1AC94F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 Harmonics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F21876-6C73-40EA-9336-905675FD49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43CF4-946A-4718-9F9E-A142717D4D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E95C83FC-D195-484C-9FC2-EA26A51B0A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0266" y="2664713"/>
                <a:ext cx="8943468" cy="318996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2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charset="0"/>
                  <a:buNone/>
                </a:pPr>
                <a:r>
                  <a:rPr lang="en-US" sz="2200" dirty="0"/>
                  <a:t>Plugging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, </a:t>
                </a:r>
                <a:r>
                  <a:rPr lang="en-US" sz="2200" dirty="0"/>
                  <a:t>it takes the form:</a:t>
                </a:r>
              </a:p>
              <a:p>
                <a:pPr marL="0" indent="0">
                  <a:buFont typeface="Arial" charset="0"/>
                  <a:buNone/>
                </a:pPr>
                <a:endParaRPr lang="en-US" sz="2200" dirty="0"/>
              </a:p>
              <a:p>
                <a:pPr marL="0" indent="0">
                  <a:buFont typeface="Arial" charset="0"/>
                  <a:buNone/>
                </a:pPr>
                <a:endParaRPr lang="en-US" sz="2200" dirty="0"/>
              </a:p>
              <a:p>
                <a:pPr marL="0" indent="0">
                  <a:buFont typeface="Arial" charset="0"/>
                  <a:buNone/>
                </a:pPr>
                <a:endParaRPr lang="en-US" sz="2200" dirty="0"/>
              </a:p>
              <a:p>
                <a:pPr marL="0" indent="0">
                  <a:buFont typeface="Arial" charset="0"/>
                  <a:buNone/>
                </a:pPr>
                <a:endParaRPr lang="en-US" sz="2200" dirty="0"/>
              </a:p>
              <a:p>
                <a:pPr marL="0" indent="0">
                  <a:buFont typeface="Arial" charset="0"/>
                  <a:buNone/>
                </a:pPr>
                <a:r>
                  <a:rPr lang="en-US" sz="22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20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/>
                  <a:t> is the reference field, the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20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200" dirty="0"/>
                  <a:t> and</a:t>
                </a:r>
                <a14:m>
                  <m:oMath xmlns:m="http://schemas.openxmlformats.org/officeDocument/2006/math">
                    <m:r>
                      <a:rPr lang="en-US" sz="220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20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2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 correspond to normal and skew terms, and n gives the order of the pole</a:t>
                </a:r>
              </a:p>
              <a:p>
                <a:pPr marL="0" indent="0">
                  <a:buFont typeface="Arial" charset="0"/>
                  <a:buNone/>
                </a:pPr>
                <a:endParaRPr lang="en-US" sz="2200" dirty="0"/>
              </a:p>
              <a:p>
                <a:pPr marL="0" indent="0">
                  <a:buFont typeface="Arial" charset="0"/>
                  <a:buNone/>
                </a:pPr>
                <a:r>
                  <a:rPr lang="en-US" sz="2200" dirty="0"/>
                  <a:t>n=1 corresponding to a dipole, n=2 a quadrupole, n=3 a </a:t>
                </a:r>
                <a:r>
                  <a:rPr lang="en-US" sz="2200" dirty="0" err="1"/>
                  <a:t>sextupole</a:t>
                </a:r>
                <a:r>
                  <a:rPr lang="en-US" sz="2200" dirty="0"/>
                  <a:t>…</a:t>
                </a:r>
              </a:p>
              <a:p>
                <a:pPr marL="0" indent="0">
                  <a:buFont typeface="Arial" charset="0"/>
                  <a:buNone/>
                </a:pPr>
                <a:endParaRPr lang="en-US" sz="2200" dirty="0"/>
              </a:p>
              <a:p>
                <a:pPr marL="0" indent="0">
                  <a:buFont typeface="Arial" charset="0"/>
                  <a:buNone/>
                </a:pPr>
                <a:endParaRPr lang="en-US" sz="2200" dirty="0"/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E95C83FC-D195-484C-9FC2-EA26A51B0A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66" y="2664713"/>
                <a:ext cx="8943468" cy="3189963"/>
              </a:xfrm>
              <a:prstGeom prst="rect">
                <a:avLst/>
              </a:prstGeom>
              <a:blipFill>
                <a:blip r:embed="rId2"/>
                <a:stretch>
                  <a:fillRect l="-1907" t="-2486" r="-1975" b="-149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654D664-08B9-4053-9FBB-DF2BDF12BD06}"/>
                  </a:ext>
                </a:extLst>
              </p:cNvPr>
              <p:cNvSpPr/>
              <p:nvPr/>
            </p:nvSpPr>
            <p:spPr>
              <a:xfrm>
                <a:off x="-286597" y="1535234"/>
                <a:ext cx="9043735" cy="9139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2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nary>
                        <m:naryPr>
                          <m:chr m:val="∑"/>
                          <m:ctrlP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𝕫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nary>
                        <m:naryPr>
                          <m:chr m:val="∑"/>
                          <m:ctrlP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sSub>
                            <m:sSubPr>
                              <m:ctrlPr>
                                <a:rPr lang="en-US" sz="2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𝑖𝑦</m:t>
                              </m:r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654D664-08B9-4053-9FBB-DF2BDF12BD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86597" y="1535234"/>
                <a:ext cx="9043735" cy="91390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5377BD1-A71D-451D-9585-57136BD28277}"/>
                  </a:ext>
                </a:extLst>
              </p:cNvPr>
              <p:cNvSpPr/>
              <p:nvPr/>
            </p:nvSpPr>
            <p:spPr>
              <a:xfrm>
                <a:off x="-420130" y="3345790"/>
                <a:ext cx="9984260" cy="9139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d>
                            <m:d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𝑖𝑦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nary>
                        <m:naryPr>
                          <m:chr m:val="∑"/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d>
                            <m:d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200" i="1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𝑖𝑦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5377BD1-A71D-451D-9585-57136BD282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0130" y="3345790"/>
                <a:ext cx="9984260" cy="91390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65C9A630-8A61-4A52-906A-3790300F0A38}"/>
              </a:ext>
            </a:extLst>
          </p:cNvPr>
          <p:cNvSpPr txBox="1"/>
          <p:nvPr/>
        </p:nvSpPr>
        <p:spPr>
          <a:xfrm>
            <a:off x="6402860" y="795008"/>
            <a:ext cx="3069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More slides in the backup if anyone is curious about this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D84954-8E50-4B41-9A9B-1A194E5AE176}"/>
              </a:ext>
            </a:extLst>
          </p:cNvPr>
          <p:cNvSpPr txBox="1"/>
          <p:nvPr/>
        </p:nvSpPr>
        <p:spPr>
          <a:xfrm>
            <a:off x="100266" y="904296"/>
            <a:ext cx="72540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charset="0"/>
              <a:buNone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magnetic field can be found from the expansion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*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9D3F08C-5BE0-48E2-A8ED-D350669AE157}"/>
                  </a:ext>
                </a:extLst>
              </p:cNvPr>
              <p:cNvSpPr txBox="1"/>
              <p:nvPr/>
            </p:nvSpPr>
            <p:spPr>
              <a:xfrm>
                <a:off x="4235270" y="2589336"/>
                <a:ext cx="499403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9D3F08C-5BE0-48E2-A8ED-D350669AE1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5270" y="2589336"/>
                <a:ext cx="499403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65512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866" y="154109"/>
            <a:ext cx="7886700" cy="683265"/>
          </a:xfrm>
        </p:spPr>
        <p:txBody>
          <a:bodyPr/>
          <a:lstStyle/>
          <a:p>
            <a:r>
              <a:rPr lang="en-US" sz="2800" dirty="0"/>
              <a:t>Dipole (two pole, n=1)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63000" y="6356350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2" descr="https://www.quantumdiaries.org/wp-content/uploads/2011/05/poles.png">
            <a:extLst>
              <a:ext uri="{FF2B5EF4-FFF2-40B4-BE49-F238E27FC236}">
                <a16:creationId xmlns:a16="http://schemas.microsoft.com/office/drawing/2014/main" id="{6535129F-0698-4DE5-9EEA-F1A74A7D11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42" r="80625" b="22605"/>
          <a:stretch/>
        </p:blipFill>
        <p:spPr bwMode="auto">
          <a:xfrm>
            <a:off x="7389304" y="81183"/>
            <a:ext cx="1754696" cy="1512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8785008-7273-4744-8D48-8C016E77252B}"/>
                  </a:ext>
                </a:extLst>
              </p:cNvPr>
              <p:cNvSpPr/>
              <p:nvPr/>
            </p:nvSpPr>
            <p:spPr>
              <a:xfrm>
                <a:off x="0" y="795095"/>
                <a:ext cx="5380892" cy="8392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8785008-7273-4744-8D48-8C016E7725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95095"/>
                <a:ext cx="5380892" cy="8392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F700E7D-786E-4CE9-B940-C29DE224A418}"/>
                  </a:ext>
                </a:extLst>
              </p:cNvPr>
              <p:cNvSpPr/>
              <p:nvPr/>
            </p:nvSpPr>
            <p:spPr>
              <a:xfrm>
                <a:off x="1106805" y="1750512"/>
                <a:ext cx="5838093" cy="4305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𝑖𝑦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F700E7D-786E-4CE9-B940-C29DE224A4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805" y="1750512"/>
                <a:ext cx="5838093" cy="430502"/>
              </a:xfrm>
              <a:prstGeom prst="rect">
                <a:avLst/>
              </a:prstGeom>
              <a:blipFill>
                <a:blip r:embed="rId4"/>
                <a:stretch>
                  <a:fillRect b="-98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95A8F9A-5057-4C71-82BF-CC810286EF7C}"/>
                  </a:ext>
                </a:extLst>
              </p:cNvPr>
              <p:cNvSpPr/>
              <p:nvPr/>
            </p:nvSpPr>
            <p:spPr>
              <a:xfrm>
                <a:off x="-201922" y="3112459"/>
                <a:ext cx="2559908" cy="4242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95A8F9A-5057-4C71-82BF-CC810286EF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1922" y="3112459"/>
                <a:ext cx="2559908" cy="424283"/>
              </a:xfrm>
              <a:prstGeom prst="rect">
                <a:avLst/>
              </a:prstGeom>
              <a:blipFill>
                <a:blip r:embed="rId5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0D98640-E293-4EDB-BBB8-1C050C8C3F4C}"/>
                  </a:ext>
                </a:extLst>
              </p:cNvPr>
              <p:cNvSpPr/>
              <p:nvPr/>
            </p:nvSpPr>
            <p:spPr>
              <a:xfrm>
                <a:off x="2186231" y="3124545"/>
                <a:ext cx="255990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0D98640-E293-4EDB-BBB8-1C050C8C3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6231" y="3124545"/>
                <a:ext cx="2559908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76DFB290-9D89-4E3B-AD2D-35ED49E256ED}"/>
              </a:ext>
            </a:extLst>
          </p:cNvPr>
          <p:cNvSpPr txBox="1"/>
          <p:nvPr/>
        </p:nvSpPr>
        <p:spPr>
          <a:xfrm>
            <a:off x="349517" y="2595490"/>
            <a:ext cx="42675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Equate real and imaginary parts: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36F614D0-4C1C-4FB5-8ED7-C151F6E6F1CF}"/>
              </a:ext>
            </a:extLst>
          </p:cNvPr>
          <p:cNvSpPr/>
          <p:nvPr/>
        </p:nvSpPr>
        <p:spPr>
          <a:xfrm rot="5400000">
            <a:off x="5674677" y="1936517"/>
            <a:ext cx="354451" cy="938635"/>
          </a:xfrm>
          <a:prstGeom prst="rightBrac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7F437E-952D-4BE3-9AEB-6F6BCCC743FD}"/>
              </a:ext>
            </a:extLst>
          </p:cNvPr>
          <p:cNvSpPr txBox="1"/>
          <p:nvPr/>
        </p:nvSpPr>
        <p:spPr>
          <a:xfrm>
            <a:off x="5677816" y="2639503"/>
            <a:ext cx="348172" cy="472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A5BA325-47FA-4A5E-8F2C-BF9B868CA9BB}"/>
              </a:ext>
            </a:extLst>
          </p:cNvPr>
          <p:cNvGrpSpPr/>
          <p:nvPr/>
        </p:nvGrpSpPr>
        <p:grpSpPr>
          <a:xfrm>
            <a:off x="153866" y="3969908"/>
            <a:ext cx="3422992" cy="1878227"/>
            <a:chOff x="271678" y="4333801"/>
            <a:chExt cx="3422992" cy="1878227"/>
          </a:xfrm>
          <a:noFill/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392D751-CEC6-44FC-A61A-794A2C47F241}"/>
                </a:ext>
              </a:extLst>
            </p:cNvPr>
            <p:cNvSpPr/>
            <p:nvPr/>
          </p:nvSpPr>
          <p:spPr>
            <a:xfrm>
              <a:off x="271678" y="4333801"/>
              <a:ext cx="3422992" cy="187822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06F9C6E-37AC-4489-8FF1-3647666C4205}"/>
                    </a:ext>
                  </a:extLst>
                </p:cNvPr>
                <p:cNvSpPr txBox="1"/>
                <p:nvPr/>
              </p:nvSpPr>
              <p:spPr>
                <a:xfrm>
                  <a:off x="429419" y="4398854"/>
                  <a:ext cx="3265251" cy="472956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000000"/>
                      </a:solidFill>
                    </a:rPr>
                    <a:t>“Normal”: C=real,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dirty="0">
                      <a:solidFill>
                        <a:srgbClr val="000000"/>
                      </a:solidFill>
                    </a:rPr>
                    <a:t>=0 </a:t>
                  </a: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06F9C6E-37AC-4489-8FF1-3647666C42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9419" y="4398854"/>
                  <a:ext cx="3265251" cy="472956"/>
                </a:xfrm>
                <a:prstGeom prst="rect">
                  <a:avLst/>
                </a:prstGeom>
                <a:blipFill>
                  <a:blip r:embed="rId7"/>
                  <a:stretch>
                    <a:fillRect l="-2799" t="-10390" b="-2727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551577C7-24C2-4C94-9116-A658BD282517}"/>
                    </a:ext>
                  </a:extLst>
                </p:cNvPr>
                <p:cNvSpPr/>
                <p:nvPr/>
              </p:nvSpPr>
              <p:spPr>
                <a:xfrm>
                  <a:off x="864802" y="5024944"/>
                  <a:ext cx="1520053" cy="424283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551577C7-24C2-4C94-9116-A658BD28251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4802" y="5024944"/>
                  <a:ext cx="1520053" cy="424283"/>
                </a:xfrm>
                <a:prstGeom prst="rect">
                  <a:avLst/>
                </a:prstGeom>
                <a:blipFill>
                  <a:blip r:embed="rId8"/>
                  <a:stretch>
                    <a:fillRect b="-57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6F9ED1A5-FFF7-4C08-973A-55AD67FBFFF8}"/>
                    </a:ext>
                  </a:extLst>
                </p:cNvPr>
                <p:cNvSpPr/>
                <p:nvPr/>
              </p:nvSpPr>
              <p:spPr>
                <a:xfrm>
                  <a:off x="271678" y="5555282"/>
                  <a:ext cx="2559908" cy="400110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6F9ED1A5-FFF7-4C08-973A-55AD67FBFFF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1678" y="5555282"/>
                  <a:ext cx="2559908" cy="40011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41944F4-2F65-4A94-B81F-5BF02DB3D856}"/>
              </a:ext>
            </a:extLst>
          </p:cNvPr>
          <p:cNvGrpSpPr/>
          <p:nvPr/>
        </p:nvGrpSpPr>
        <p:grpSpPr>
          <a:xfrm>
            <a:off x="3722786" y="3983710"/>
            <a:ext cx="3828391" cy="1878227"/>
            <a:chOff x="4454061" y="4333800"/>
            <a:chExt cx="3828391" cy="1878227"/>
          </a:xfrm>
          <a:noFill/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9E1B364-C420-44F4-9062-A1D14250A87B}"/>
                </a:ext>
              </a:extLst>
            </p:cNvPr>
            <p:cNvSpPr/>
            <p:nvPr/>
          </p:nvSpPr>
          <p:spPr>
            <a:xfrm>
              <a:off x="4454061" y="4333800"/>
              <a:ext cx="3422992" cy="187822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AA8D37B3-3EAA-4AB8-9367-04192134B909}"/>
                    </a:ext>
                  </a:extLst>
                </p:cNvPr>
                <p:cNvSpPr/>
                <p:nvPr/>
              </p:nvSpPr>
              <p:spPr>
                <a:xfrm>
                  <a:off x="4454061" y="4964222"/>
                  <a:ext cx="2559908" cy="400110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AA8D37B3-3EAA-4AB8-9367-04192134B90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4061" y="4964222"/>
                  <a:ext cx="2559908" cy="4001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BBDF4A08-C45E-46EE-BCD8-5C772EE02D98}"/>
                    </a:ext>
                  </a:extLst>
                </p:cNvPr>
                <p:cNvSpPr/>
                <p:nvPr/>
              </p:nvSpPr>
              <p:spPr>
                <a:xfrm>
                  <a:off x="4454061" y="5512948"/>
                  <a:ext cx="2559908" cy="424283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BBDF4A08-C45E-46EE-BCD8-5C772EE02D9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4061" y="5512948"/>
                  <a:ext cx="2559908" cy="424283"/>
                </a:xfrm>
                <a:prstGeom prst="rect">
                  <a:avLst/>
                </a:prstGeom>
                <a:blipFill>
                  <a:blip r:embed="rId11"/>
                  <a:stretch>
                    <a:fillRect b="-42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F504E0D-351D-4F7A-85F1-12D4BF712291}"/>
                    </a:ext>
                  </a:extLst>
                </p:cNvPr>
                <p:cNvSpPr txBox="1"/>
                <p:nvPr/>
              </p:nvSpPr>
              <p:spPr>
                <a:xfrm>
                  <a:off x="4472384" y="4426726"/>
                  <a:ext cx="3810068" cy="472956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000000"/>
                      </a:solidFill>
                    </a:rPr>
                    <a:t>“Skew”: C=imaginary,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US" dirty="0">
                      <a:solidFill>
                        <a:srgbClr val="000000"/>
                      </a:solidFill>
                    </a:rPr>
                    <a:t>=0</a:t>
                  </a: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F504E0D-351D-4F7A-85F1-12D4BF7122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2384" y="4426726"/>
                  <a:ext cx="3810068" cy="472956"/>
                </a:xfrm>
                <a:prstGeom prst="rect">
                  <a:avLst/>
                </a:prstGeom>
                <a:blipFill>
                  <a:blip r:embed="rId12"/>
                  <a:stretch>
                    <a:fillRect l="-2560" t="-10390" b="-2727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7" name="Picture 2" descr="http://inspirehep.net/record/891330/files/MultipoleField1Normal.png">
            <a:extLst>
              <a:ext uri="{FF2B5EF4-FFF2-40B4-BE49-F238E27FC236}">
                <a16:creationId xmlns:a16="http://schemas.microsoft.com/office/drawing/2014/main" id="{80B08F9F-4168-4A3B-94A7-E6C4F6E58F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7"/>
          <a:stretch/>
        </p:blipFill>
        <p:spPr bwMode="auto">
          <a:xfrm rot="10800000">
            <a:off x="2383683" y="4686072"/>
            <a:ext cx="1082502" cy="1002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inspirehep.net/record/891330/files/MultipoleField1Normal.png">
            <a:extLst>
              <a:ext uri="{FF2B5EF4-FFF2-40B4-BE49-F238E27FC236}">
                <a16:creationId xmlns:a16="http://schemas.microsoft.com/office/drawing/2014/main" id="{9E4269E7-7E24-4ECA-9DBF-7B3DA189CB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7"/>
          <a:stretch/>
        </p:blipFill>
        <p:spPr bwMode="auto">
          <a:xfrm rot="5400000">
            <a:off x="6170983" y="4646088"/>
            <a:ext cx="1082502" cy="1002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12CECC-3134-17FC-B93C-A98E18258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0BA1E0-D48E-0F27-AAB1-F2BED00B6A8F}"/>
              </a:ext>
            </a:extLst>
          </p:cNvPr>
          <p:cNvSpPr txBox="1"/>
          <p:nvPr/>
        </p:nvSpPr>
        <p:spPr>
          <a:xfrm>
            <a:off x="7776945" y="6108357"/>
            <a:ext cx="806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Force?</a:t>
            </a:r>
          </a:p>
        </p:txBody>
      </p:sp>
    </p:spTree>
    <p:extLst>
      <p:ext uri="{BB962C8B-B14F-4D97-AF65-F5344CB8AC3E}">
        <p14:creationId xmlns:p14="http://schemas.microsoft.com/office/powerpoint/2010/main" val="27801992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3866" y="118195"/>
            <a:ext cx="7886700" cy="728393"/>
          </a:xfrm>
        </p:spPr>
        <p:txBody>
          <a:bodyPr/>
          <a:lstStyle/>
          <a:p>
            <a:r>
              <a:rPr lang="en-US" sz="3600" dirty="0"/>
              <a:t>Dipoles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63000" y="6356350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F5CDDA06-EE5F-4011-B049-DDCF03977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46" y="969303"/>
            <a:ext cx="3728335" cy="430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7443204" y="4962138"/>
            <a:ext cx="1690577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2000" dirty="0"/>
              <a:t>Dipole (FNAL)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08F843-E7C1-47CD-BC6F-17D6796801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4386" y="846588"/>
            <a:ext cx="2850260" cy="13676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C746CF-5A24-4090-AE4D-AF725F9F3B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4130"/>
          <a:stretch/>
        </p:blipFill>
        <p:spPr>
          <a:xfrm>
            <a:off x="252478" y="846588"/>
            <a:ext cx="1531499" cy="13155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F2E5DF-D457-42CC-B76A-AFA937713398}"/>
              </a:ext>
            </a:extLst>
          </p:cNvPr>
          <p:cNvSpPr txBox="1"/>
          <p:nvPr/>
        </p:nvSpPr>
        <p:spPr>
          <a:xfrm>
            <a:off x="806678" y="2057417"/>
            <a:ext cx="2894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Window frame dipole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58BC2B-033B-4BCD-B775-7A8825EEA3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4386" y="3729911"/>
            <a:ext cx="3227294" cy="18988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EC5A5BC-2D15-4731-9EA5-DEBCB44AA34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8443"/>
          <a:stretch/>
        </p:blipFill>
        <p:spPr>
          <a:xfrm>
            <a:off x="67488" y="3879900"/>
            <a:ext cx="1716489" cy="15989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EF420C5-9073-4E28-B2F2-AA0799507B2E}"/>
              </a:ext>
            </a:extLst>
          </p:cNvPr>
          <p:cNvSpPr txBox="1"/>
          <p:nvPr/>
        </p:nvSpPr>
        <p:spPr>
          <a:xfrm>
            <a:off x="1783977" y="5478819"/>
            <a:ext cx="122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 dipole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1DEEFE4-7D05-A22E-9DF9-1D3740AB7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89211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522179-5877-439D-999B-D065E154A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35E036-3BEF-4C27-8392-BAF09114A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0E1DC6-A926-4679-B8D5-FDFC468E8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83343E-287D-4F7C-B916-A03DF54C9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56DF5A-2993-4CAF-A48E-1A16A7A66A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2" t="3078"/>
          <a:stretch/>
        </p:blipFill>
        <p:spPr>
          <a:xfrm>
            <a:off x="70027" y="3450949"/>
            <a:ext cx="4374491" cy="29169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A2D78B-9F31-4348-AE98-0CDEC3C25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19" y="711489"/>
            <a:ext cx="3065236" cy="2266160"/>
          </a:xfrm>
          <a:prstGeom prst="rect">
            <a:avLst/>
          </a:prstGeom>
        </p:spPr>
      </p:pic>
      <p:pic>
        <p:nvPicPr>
          <p:cNvPr id="8" name="Picture 4" descr="https://upload.wikimedia.org/wikipedia/commons/thumb/7/7c/Fermilab_g-2_%28E989%29_ring.jpg/1280px-Fermilab_g-2_%28E989%29_ring.jpg">
            <a:extLst>
              <a:ext uri="{FF2B5EF4-FFF2-40B4-BE49-F238E27FC236}">
                <a16:creationId xmlns:a16="http://schemas.microsoft.com/office/drawing/2014/main" id="{A656E90D-1D19-433F-87FC-BCBE8DEBB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5" t="15300" r="12541" b="6708"/>
          <a:stretch/>
        </p:blipFill>
        <p:spPr bwMode="auto">
          <a:xfrm>
            <a:off x="3891422" y="221434"/>
            <a:ext cx="5117414" cy="355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962311-238F-4C26-8111-41680E12C57D}"/>
              </a:ext>
            </a:extLst>
          </p:cNvPr>
          <p:cNvSpPr txBox="1"/>
          <p:nvPr/>
        </p:nvSpPr>
        <p:spPr>
          <a:xfrm>
            <a:off x="1059508" y="2863323"/>
            <a:ext cx="119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 dipole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704354-9894-4CF8-9F2A-AB7DD07F439C}"/>
              </a:ext>
            </a:extLst>
          </p:cNvPr>
          <p:cNvSpPr txBox="1"/>
          <p:nvPr/>
        </p:nvSpPr>
        <p:spPr>
          <a:xfrm>
            <a:off x="7557246" y="3335802"/>
            <a:ext cx="1474631" cy="4616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Muon g-2</a:t>
            </a:r>
          </a:p>
        </p:txBody>
      </p:sp>
    </p:spTree>
    <p:extLst>
      <p:ext uri="{BB962C8B-B14F-4D97-AF65-F5344CB8AC3E}">
        <p14:creationId xmlns:p14="http://schemas.microsoft.com/office/powerpoint/2010/main" val="34645314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www.quantumdiaries.org/wp-content/uploads/2011/05/poles.png">
            <a:extLst>
              <a:ext uri="{FF2B5EF4-FFF2-40B4-BE49-F238E27FC236}">
                <a16:creationId xmlns:a16="http://schemas.microsoft.com/office/drawing/2014/main" id="{232E07B4-46E4-4A5B-B4B7-5D8D51B56C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0" t="28642" r="55208" b="22605"/>
          <a:stretch/>
        </p:blipFill>
        <p:spPr bwMode="auto">
          <a:xfrm>
            <a:off x="7054475" y="119781"/>
            <a:ext cx="2004533" cy="142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Quadrupole (four pole, n=2)</a:t>
            </a:r>
          </a:p>
        </p:txBody>
      </p:sp>
      <p:sp>
        <p:nvSpPr>
          <p:cNvPr id="7" name="Rectangle 6"/>
          <p:cNvSpPr/>
          <p:nvPr/>
        </p:nvSpPr>
        <p:spPr>
          <a:xfrm>
            <a:off x="153866" y="5603839"/>
            <a:ext cx="881295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sz="1600" dirty="0">
                <a:solidFill>
                  <a:srgbClr val="000000"/>
                </a:solidFill>
                <a:latin typeface="Helvetica" pitchFamily="34" charset="0"/>
              </a:rPr>
              <a:t>The quadrupole field varies </a:t>
            </a:r>
            <a:r>
              <a:rPr lang="en-US" sz="1600" i="1" dirty="0">
                <a:solidFill>
                  <a:srgbClr val="000000"/>
                </a:solidFill>
                <a:latin typeface="Helvetica" pitchFamily="34" charset="0"/>
              </a:rPr>
              <a:t>linearly</a:t>
            </a:r>
            <a:r>
              <a:rPr lang="en-US" sz="1600" dirty="0">
                <a:solidFill>
                  <a:srgbClr val="000000"/>
                </a:solidFill>
                <a:latin typeface="Helvetica" pitchFamily="34" charset="0"/>
              </a:rPr>
              <a:t> with the distance from the magnet center. It </a:t>
            </a:r>
            <a:r>
              <a:rPr lang="en-US" sz="1600" b="1" dirty="0">
                <a:solidFill>
                  <a:srgbClr val="000000"/>
                </a:solidFill>
                <a:latin typeface="Helvetica" pitchFamily="34" charset="0"/>
              </a:rPr>
              <a:t>focuses</a:t>
            </a:r>
            <a:r>
              <a:rPr lang="en-US" sz="1600" dirty="0">
                <a:solidFill>
                  <a:srgbClr val="000000"/>
                </a:solidFill>
                <a:latin typeface="Helvetica" pitchFamily="34" charset="0"/>
              </a:rPr>
              <a:t> the beam in one direction and </a:t>
            </a:r>
            <a:r>
              <a:rPr lang="en-US" sz="1600" b="1" dirty="0">
                <a:solidFill>
                  <a:srgbClr val="000000"/>
                </a:solidFill>
                <a:latin typeface="Helvetica" pitchFamily="34" charset="0"/>
              </a:rPr>
              <a:t>defocuses</a:t>
            </a:r>
            <a:r>
              <a:rPr lang="en-US" sz="1600" dirty="0">
                <a:solidFill>
                  <a:srgbClr val="000000"/>
                </a:solidFill>
                <a:latin typeface="Helvetica" pitchFamily="34" charset="0"/>
              </a:rPr>
              <a:t> in the other.  An </a:t>
            </a:r>
            <a:r>
              <a:rPr lang="en-US" sz="1600" i="1" dirty="0">
                <a:solidFill>
                  <a:srgbClr val="000000"/>
                </a:solidFill>
                <a:latin typeface="Helvetica" pitchFamily="34" charset="0"/>
              </a:rPr>
              <a:t>F</a:t>
            </a:r>
            <a:r>
              <a:rPr lang="en-US" sz="1600" dirty="0">
                <a:solidFill>
                  <a:srgbClr val="000000"/>
                </a:solidFill>
                <a:latin typeface="Helvetica" pitchFamily="34" charset="0"/>
              </a:rPr>
              <a:t> or focusing quadrupole focuses the particle beam along the </a:t>
            </a:r>
            <a:r>
              <a:rPr lang="en-US" sz="1600" i="1" dirty="0">
                <a:solidFill>
                  <a:srgbClr val="000000"/>
                </a:solidFill>
                <a:latin typeface="Helvetica" pitchFamily="34" charset="0"/>
              </a:rPr>
              <a:t>horizontal</a:t>
            </a:r>
            <a:r>
              <a:rPr lang="en-US" sz="1600" dirty="0">
                <a:solidFill>
                  <a:srgbClr val="000000"/>
                </a:solidFill>
                <a:latin typeface="Helvetica" pitchFamily="34" charset="0"/>
              </a:rPr>
              <a:t> plane.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3000" y="6356350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AFD0EC0-278F-4D73-89D0-022D7C18D9B3}"/>
                  </a:ext>
                </a:extLst>
              </p:cNvPr>
              <p:cNvSpPr/>
              <p:nvPr/>
            </p:nvSpPr>
            <p:spPr>
              <a:xfrm>
                <a:off x="883508" y="812571"/>
                <a:ext cx="6777682" cy="8392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𝕫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𝑖𝑦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AFD0EC0-278F-4D73-89D0-022D7C18D9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508" y="812571"/>
                <a:ext cx="6777682" cy="8392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56FF076-8298-43A4-8E05-A1AE8BD1B082}"/>
                  </a:ext>
                </a:extLst>
              </p:cNvPr>
              <p:cNvSpPr/>
              <p:nvPr/>
            </p:nvSpPr>
            <p:spPr>
              <a:xfrm>
                <a:off x="153866" y="1907411"/>
                <a:ext cx="5116792" cy="4298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𝑖𝑦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56FF076-8298-43A4-8E05-A1AE8BD1B0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866" y="1907411"/>
                <a:ext cx="5116792" cy="429861"/>
              </a:xfrm>
              <a:prstGeom prst="rect">
                <a:avLst/>
              </a:prstGeom>
              <a:blipFill>
                <a:blip r:embed="rId5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45641EDE-F1F2-49D4-A577-D55C80044864}"/>
              </a:ext>
            </a:extLst>
          </p:cNvPr>
          <p:cNvGrpSpPr/>
          <p:nvPr/>
        </p:nvGrpSpPr>
        <p:grpSpPr>
          <a:xfrm>
            <a:off x="323760" y="4326541"/>
            <a:ext cx="4656185" cy="1893472"/>
            <a:chOff x="323760" y="4326541"/>
            <a:chExt cx="4656185" cy="1893472"/>
          </a:xfrm>
          <a:noFill/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C59A36B-0AB9-49E0-8CC6-208489A52904}"/>
                </a:ext>
              </a:extLst>
            </p:cNvPr>
            <p:cNvSpPr/>
            <p:nvPr/>
          </p:nvSpPr>
          <p:spPr>
            <a:xfrm>
              <a:off x="323760" y="4326541"/>
              <a:ext cx="4656185" cy="189347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45EB017-FC15-4459-B070-AFDA432514AF}"/>
                </a:ext>
              </a:extLst>
            </p:cNvPr>
            <p:cNvSpPr txBox="1"/>
            <p:nvPr/>
          </p:nvSpPr>
          <p:spPr>
            <a:xfrm>
              <a:off x="323760" y="4326541"/>
              <a:ext cx="2546210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rgbClr val="000000"/>
                  </a:solidFill>
                </a:rPr>
                <a:t>Skew, C is imaginary: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D7490DBC-3788-460B-9149-BB4FAC605BD1}"/>
                    </a:ext>
                  </a:extLst>
                </p:cNvPr>
                <p:cNvSpPr/>
                <p:nvPr/>
              </p:nvSpPr>
              <p:spPr>
                <a:xfrm>
                  <a:off x="363395" y="4921518"/>
                  <a:ext cx="1809689" cy="400110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D7490DBC-3788-460B-9149-BB4FAC605BD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395" y="4921518"/>
                  <a:ext cx="1809689" cy="4001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6E976B0A-D39E-44BA-B549-9600A3EF9293}"/>
                    </a:ext>
                  </a:extLst>
                </p:cNvPr>
                <p:cNvSpPr/>
                <p:nvPr/>
              </p:nvSpPr>
              <p:spPr>
                <a:xfrm>
                  <a:off x="1946068" y="4921518"/>
                  <a:ext cx="2559908" cy="424283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6E976B0A-D39E-44BA-B549-9600A3EF92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46068" y="4921518"/>
                  <a:ext cx="2559908" cy="424283"/>
                </a:xfrm>
                <a:prstGeom prst="rect">
                  <a:avLst/>
                </a:prstGeom>
                <a:blipFill>
                  <a:blip r:embed="rId7"/>
                  <a:stretch>
                    <a:fillRect b="-5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74A4464-D689-4F1A-9A3A-6093B588A4A4}"/>
              </a:ext>
            </a:extLst>
          </p:cNvPr>
          <p:cNvGrpSpPr/>
          <p:nvPr/>
        </p:nvGrpSpPr>
        <p:grpSpPr>
          <a:xfrm>
            <a:off x="-32980" y="2998113"/>
            <a:ext cx="8999796" cy="1057207"/>
            <a:chOff x="-32980" y="2998113"/>
            <a:chExt cx="8999796" cy="1057207"/>
          </a:xfrm>
          <a:noFill/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D05C5D9-E512-4B4F-B85B-FFE34A4F0A53}"/>
                </a:ext>
              </a:extLst>
            </p:cNvPr>
            <p:cNvSpPr/>
            <p:nvPr/>
          </p:nvSpPr>
          <p:spPr>
            <a:xfrm>
              <a:off x="349082" y="3017309"/>
              <a:ext cx="8617734" cy="1038011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0286239F-800D-40BB-80CF-9FF25CBFA794}"/>
                    </a:ext>
                  </a:extLst>
                </p:cNvPr>
                <p:cNvSpPr/>
                <p:nvPr/>
              </p:nvSpPr>
              <p:spPr>
                <a:xfrm>
                  <a:off x="-32980" y="3468852"/>
                  <a:ext cx="2559908" cy="424283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0286239F-800D-40BB-80CF-9FF25CBFA79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2980" y="3468852"/>
                  <a:ext cx="2559908" cy="424283"/>
                </a:xfrm>
                <a:prstGeom prst="rect">
                  <a:avLst/>
                </a:prstGeom>
                <a:blipFill>
                  <a:blip r:embed="rId8"/>
                  <a:stretch>
                    <a:fillRect b="-5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A118BEF-57C3-47B0-A907-90804DBA2199}"/>
                    </a:ext>
                  </a:extLst>
                </p:cNvPr>
                <p:cNvSpPr/>
                <p:nvPr/>
              </p:nvSpPr>
              <p:spPr>
                <a:xfrm>
                  <a:off x="1907010" y="3500166"/>
                  <a:ext cx="2559908" cy="400110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A118BEF-57C3-47B0-A907-90804DBA219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7010" y="3500166"/>
                  <a:ext cx="2559908" cy="400110"/>
                </a:xfrm>
                <a:prstGeom prst="rect">
                  <a:avLst/>
                </a:prstGeom>
                <a:blipFill>
                  <a:blip r:embed="rId9"/>
                  <a:stretch>
                    <a:fillRect b="-757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7712D8E-560E-43B3-B154-521A7C2159CB}"/>
                </a:ext>
              </a:extLst>
            </p:cNvPr>
            <p:cNvSpPr txBox="1"/>
            <p:nvPr/>
          </p:nvSpPr>
          <p:spPr>
            <a:xfrm>
              <a:off x="323760" y="2998113"/>
              <a:ext cx="2200731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rgbClr val="000000"/>
                  </a:solidFill>
                </a:rPr>
                <a:t>Normal, C is real: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F3BDC707-19F6-4F66-976E-EAD0304F1D66}"/>
                  </a:ext>
                </a:extLst>
              </p:cNvPr>
              <p:cNvSpPr/>
              <p:nvPr/>
            </p:nvSpPr>
            <p:spPr>
              <a:xfrm>
                <a:off x="5831008" y="4254266"/>
                <a:ext cx="2330885" cy="400110"/>
              </a:xfrm>
              <a:prstGeom prst="rect">
                <a:avLst/>
              </a:prstGeom>
              <a:ln w="28575">
                <a:solidFill>
                  <a:srgbClr val="80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𝑔𝑦</m:t>
                      </m:r>
                      <m:acc>
                        <m:accPr>
                          <m:chr m:val="̂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𝑔𝑥</m:t>
                      </m:r>
                      <m:acc>
                        <m:accPr>
                          <m:chr m:val="̂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F3BDC707-19F6-4F66-976E-EAD0304F1D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1008" y="4254266"/>
                <a:ext cx="2330885" cy="400110"/>
              </a:xfrm>
              <a:prstGeom prst="rect">
                <a:avLst/>
              </a:prstGeom>
              <a:blipFill>
                <a:blip r:embed="rId10"/>
                <a:stretch>
                  <a:fillRect t="-2817" r="-2842" b="-1408"/>
                </a:stretch>
              </a:blipFill>
              <a:ln w="28575">
                <a:solidFill>
                  <a:srgbClr val="8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7E0A114-8268-4B98-9421-CCFE136F3C78}"/>
              </a:ext>
            </a:extLst>
          </p:cNvPr>
          <p:cNvCxnSpPr>
            <a:cxnSpLocks/>
          </p:cNvCxnSpPr>
          <p:nvPr/>
        </p:nvCxnSpPr>
        <p:spPr>
          <a:xfrm flipH="1" flipV="1">
            <a:off x="6740128" y="4636072"/>
            <a:ext cx="464554" cy="43449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073B0E2-AD9B-46E8-A86D-18D15650718E}"/>
              </a:ext>
            </a:extLst>
          </p:cNvPr>
          <p:cNvSpPr txBox="1"/>
          <p:nvPr/>
        </p:nvSpPr>
        <p:spPr>
          <a:xfrm>
            <a:off x="6416951" y="5104864"/>
            <a:ext cx="1747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Gradient (T/m)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03ECBF-8167-4AC3-9A5F-85E18EDB55C6}"/>
              </a:ext>
            </a:extLst>
          </p:cNvPr>
          <p:cNvCxnSpPr>
            <a:cxnSpLocks/>
          </p:cNvCxnSpPr>
          <p:nvPr/>
        </p:nvCxnSpPr>
        <p:spPr>
          <a:xfrm flipV="1">
            <a:off x="7219222" y="4620084"/>
            <a:ext cx="208073" cy="48478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18B0D3-03B2-4401-96C8-882F611E60B2}"/>
                  </a:ext>
                </a:extLst>
              </p:cNvPr>
              <p:cNvSpPr txBox="1"/>
              <p:nvPr/>
            </p:nvSpPr>
            <p:spPr>
              <a:xfrm>
                <a:off x="4844606" y="3403376"/>
                <a:ext cx="1692258" cy="5936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18B0D3-03B2-4401-96C8-882F611E60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4606" y="3403376"/>
                <a:ext cx="1692258" cy="59368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E26AAE4-489D-4B3A-9546-CB5D345BF96D}"/>
                  </a:ext>
                </a:extLst>
              </p:cNvPr>
              <p:cNvSpPr txBox="1"/>
              <p:nvPr/>
            </p:nvSpPr>
            <p:spPr>
              <a:xfrm>
                <a:off x="6914552" y="3416773"/>
                <a:ext cx="1684692" cy="6378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𝑑𝑦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E26AAE4-489D-4B3A-9546-CB5D345BF9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4552" y="3416773"/>
                <a:ext cx="1684692" cy="63786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1BDD15-475C-0DA2-F229-240405109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DA1DA1-A7B0-FA81-0519-829288D6F81C}"/>
              </a:ext>
            </a:extLst>
          </p:cNvPr>
          <p:cNvSpPr txBox="1"/>
          <p:nvPr/>
        </p:nvSpPr>
        <p:spPr>
          <a:xfrm>
            <a:off x="7776945" y="6108357"/>
            <a:ext cx="806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Force?</a:t>
            </a:r>
          </a:p>
        </p:txBody>
      </p:sp>
    </p:spTree>
    <p:extLst>
      <p:ext uri="{BB962C8B-B14F-4D97-AF65-F5344CB8AC3E}">
        <p14:creationId xmlns:p14="http://schemas.microsoft.com/office/powerpoint/2010/main" val="795710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Quadrupole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815601" y="3429000"/>
            <a:ext cx="31133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ALBA SR Quadrupole</a:t>
            </a:r>
          </a:p>
        </p:txBody>
      </p:sp>
      <p:pic>
        <p:nvPicPr>
          <p:cNvPr id="83971" name="Picture 3" descr="C:\Users\mllopes\Dropbox\Useful_Pictures\ALBA\OI26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7"/>
          <a:stretch/>
        </p:blipFill>
        <p:spPr bwMode="auto">
          <a:xfrm>
            <a:off x="679435" y="954978"/>
            <a:ext cx="3131558" cy="247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63000" y="6356350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D35382-CAF9-4908-9D49-ECF2572DF9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7625" y="907924"/>
            <a:ext cx="3505662" cy="3505662"/>
          </a:xfrm>
          <a:prstGeom prst="rect">
            <a:avLst/>
          </a:prstGeom>
        </p:spPr>
      </p:pic>
      <p:sp>
        <p:nvSpPr>
          <p:cNvPr id="8" name="Text Box 10">
            <a:extLst>
              <a:ext uri="{FF2B5EF4-FFF2-40B4-BE49-F238E27FC236}">
                <a16:creationId xmlns:a16="http://schemas.microsoft.com/office/drawing/2014/main" id="{D11D05B6-D7C7-41DA-9D7B-6B38C3415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9972" y="4452920"/>
            <a:ext cx="31133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Fermilab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Quadrupole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57E88E-DE95-4F39-A0E8-9ED48EA448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7" r="48350"/>
          <a:stretch/>
        </p:blipFill>
        <p:spPr>
          <a:xfrm>
            <a:off x="527916" y="4463615"/>
            <a:ext cx="2025330" cy="15413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CE015E-7E3B-48C3-92E1-C0A07A7786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3246" y="4337371"/>
            <a:ext cx="1880922" cy="1676860"/>
          </a:xfrm>
          <a:prstGeom prst="rect">
            <a:avLst/>
          </a:prstGeom>
        </p:spPr>
      </p:pic>
      <p:sp>
        <p:nvSpPr>
          <p:cNvPr id="12" name="Text Box 10">
            <a:extLst>
              <a:ext uri="{FF2B5EF4-FFF2-40B4-BE49-F238E27FC236}">
                <a16:creationId xmlns:a16="http://schemas.microsoft.com/office/drawing/2014/main" id="{CC4B7EC3-5ABD-4604-9751-A1557C9F3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0853" y="6004974"/>
            <a:ext cx="311331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Panofsky Quadrupole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0B8900-64EF-6BEB-8704-B213A4454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1066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4D9168-77E4-44C9-9677-3C0DF324F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ED203D-2E3F-4D0B-A2E2-382AB407B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Fermilab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73202-E3B7-49BE-B981-960E04486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6973C8-D21C-4010-B64A-7C1738556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C8CA65-34CF-4FC1-B85B-215433CDB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1048746"/>
            <a:ext cx="8143875" cy="50863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BF0190-02DE-4E39-A4E7-37FED4DDEF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493"/>
          <a:stretch/>
        </p:blipFill>
        <p:spPr>
          <a:xfrm>
            <a:off x="2166938" y="383095"/>
            <a:ext cx="6734175" cy="581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8662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/>
              <a:t>Sextupole</a:t>
            </a:r>
            <a:r>
              <a:rPr lang="en-US" sz="2800" dirty="0"/>
              <a:t> (six pole, n=3)</a:t>
            </a:r>
          </a:p>
        </p:txBody>
      </p:sp>
      <p:sp>
        <p:nvSpPr>
          <p:cNvPr id="6" name="Rectangle 5"/>
          <p:cNvSpPr/>
          <p:nvPr/>
        </p:nvSpPr>
        <p:spPr>
          <a:xfrm>
            <a:off x="153866" y="5377621"/>
            <a:ext cx="879963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000000"/>
                </a:solidFill>
              </a:rPr>
              <a:t>The </a:t>
            </a:r>
            <a:r>
              <a:rPr lang="en-US" sz="1600" dirty="0" err="1">
                <a:solidFill>
                  <a:srgbClr val="000000"/>
                </a:solidFill>
              </a:rPr>
              <a:t>sextupole</a:t>
            </a:r>
            <a:r>
              <a:rPr lang="en-US" sz="1600" dirty="0">
                <a:solidFill>
                  <a:srgbClr val="000000"/>
                </a:solidFill>
              </a:rPr>
              <a:t> field varies </a:t>
            </a:r>
            <a:r>
              <a:rPr lang="en-US" sz="1600" i="1" dirty="0">
                <a:solidFill>
                  <a:srgbClr val="000000"/>
                </a:solidFill>
              </a:rPr>
              <a:t>quadratically</a:t>
            </a:r>
            <a:r>
              <a:rPr lang="en-US" sz="1600" dirty="0">
                <a:solidFill>
                  <a:srgbClr val="000000"/>
                </a:solidFill>
              </a:rPr>
              <a:t> with the distance from the magnet center. It’s purpose is to effect the beam at the edges.  An </a:t>
            </a:r>
            <a:r>
              <a:rPr lang="en-US" sz="1600" i="1" dirty="0">
                <a:solidFill>
                  <a:srgbClr val="000000"/>
                </a:solidFill>
              </a:rPr>
              <a:t>F</a:t>
            </a:r>
            <a:r>
              <a:rPr lang="en-US" sz="1600" dirty="0">
                <a:solidFill>
                  <a:srgbClr val="000000"/>
                </a:solidFill>
              </a:rPr>
              <a:t> sextupole will steer the particle beam toward the center of the ring.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000000"/>
                </a:solidFill>
              </a:rPr>
              <a:t>Note that the sextupole also steers along the 60 and 120 degree lines.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63000" y="6356350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8" name="Picture 2" descr="https://www.quantumdiaries.org/wp-content/uploads/2011/05/poles.png">
            <a:extLst>
              <a:ext uri="{FF2B5EF4-FFF2-40B4-BE49-F238E27FC236}">
                <a16:creationId xmlns:a16="http://schemas.microsoft.com/office/drawing/2014/main" id="{7BD91264-A021-42CB-AEAD-B5BF8CA437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67" t="23974" b="21950"/>
          <a:stretch/>
        </p:blipFill>
        <p:spPr bwMode="auto">
          <a:xfrm>
            <a:off x="7504866" y="136525"/>
            <a:ext cx="1448634" cy="103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681F205-896B-448F-888D-7AD2BA14B0A7}"/>
                  </a:ext>
                </a:extLst>
              </p:cNvPr>
              <p:cNvSpPr/>
              <p:nvPr/>
            </p:nvSpPr>
            <p:spPr>
              <a:xfrm>
                <a:off x="3099" y="848883"/>
                <a:ext cx="4337222" cy="8392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𝑖𝑦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681F205-896B-448F-888D-7AD2BA14B0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9" y="848883"/>
                <a:ext cx="4337222" cy="8392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72AEBAC-B840-4087-B279-8D7E9F6BA89D}"/>
                  </a:ext>
                </a:extLst>
              </p:cNvPr>
              <p:cNvSpPr/>
              <p:nvPr/>
            </p:nvSpPr>
            <p:spPr>
              <a:xfrm>
                <a:off x="213437" y="1922679"/>
                <a:ext cx="3185103" cy="4305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𝑖𝑦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72AEBAC-B840-4087-B279-8D7E9F6BA8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437" y="1922679"/>
                <a:ext cx="3185103" cy="430502"/>
              </a:xfrm>
              <a:prstGeom prst="rect">
                <a:avLst/>
              </a:prstGeom>
              <a:blipFill>
                <a:blip r:embed="rId4"/>
                <a:stretch>
                  <a:fillRect b="-98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C008ED9-D0D8-449E-B58C-E3483DA056E2}"/>
                  </a:ext>
                </a:extLst>
              </p:cNvPr>
              <p:cNvSpPr/>
              <p:nvPr/>
            </p:nvSpPr>
            <p:spPr>
              <a:xfrm>
                <a:off x="4293066" y="1924118"/>
                <a:ext cx="4311308" cy="4305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−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6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𝑥𝑦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C008ED9-D0D8-449E-B58C-E3483DA056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3066" y="1924118"/>
                <a:ext cx="4311308" cy="430502"/>
              </a:xfrm>
              <a:prstGeom prst="rect">
                <a:avLst/>
              </a:prstGeom>
              <a:blipFill>
                <a:blip r:embed="rId5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A53B2F1-5E56-4728-951A-2F6DF2B9E7FA}"/>
                  </a:ext>
                </a:extLst>
              </p:cNvPr>
              <p:cNvSpPr/>
              <p:nvPr/>
            </p:nvSpPr>
            <p:spPr>
              <a:xfrm>
                <a:off x="248329" y="3477909"/>
                <a:ext cx="17260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=−6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𝑥𝑦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A53B2F1-5E56-4728-951A-2F6DF2B9E7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29" y="3477909"/>
                <a:ext cx="1726050" cy="400110"/>
              </a:xfrm>
              <a:prstGeom prst="rect">
                <a:avLst/>
              </a:prstGeom>
              <a:blipFill>
                <a:blip r:embed="rId6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E986FC0-9B75-48B7-BE33-8146280B3F6A}"/>
                  </a:ext>
                </a:extLst>
              </p:cNvPr>
              <p:cNvSpPr/>
              <p:nvPr/>
            </p:nvSpPr>
            <p:spPr>
              <a:xfrm>
                <a:off x="2084517" y="3484271"/>
                <a:ext cx="2570447" cy="4305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E986FC0-9B75-48B7-BE33-8146280B3F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517" y="3484271"/>
                <a:ext cx="2570447" cy="430502"/>
              </a:xfrm>
              <a:prstGeom prst="rect">
                <a:avLst/>
              </a:prstGeom>
              <a:blipFill>
                <a:blip r:embed="rId7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F609AB76-1AF4-4B40-B587-00161B07E5EF}"/>
              </a:ext>
            </a:extLst>
          </p:cNvPr>
          <p:cNvSpPr txBox="1"/>
          <p:nvPr/>
        </p:nvSpPr>
        <p:spPr>
          <a:xfrm>
            <a:off x="260692" y="2828241"/>
            <a:ext cx="22007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</a:rPr>
              <a:t>Normal, C is real: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1E7A6723-77FA-4F0A-815F-EDA74CC1FC79}"/>
              </a:ext>
            </a:extLst>
          </p:cNvPr>
          <p:cNvSpPr/>
          <p:nvPr/>
        </p:nvSpPr>
        <p:spPr>
          <a:xfrm>
            <a:off x="3604523" y="2032165"/>
            <a:ext cx="482560" cy="2048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40DD447-0C2C-46BC-A84A-E6F1AC3A1827}"/>
                  </a:ext>
                </a:extLst>
              </p:cNvPr>
              <p:cNvSpPr txBox="1"/>
              <p:nvPr/>
            </p:nvSpPr>
            <p:spPr>
              <a:xfrm>
                <a:off x="5172297" y="3878019"/>
                <a:ext cx="2193229" cy="6260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=−6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40DD447-0C2C-46BC-A84A-E6F1AC3A18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2297" y="3878019"/>
                <a:ext cx="2193229" cy="62600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4B60825-4EB8-41A1-BFB4-EE87F1C30610}"/>
                  </a:ext>
                </a:extLst>
              </p:cNvPr>
              <p:cNvSpPr/>
              <p:nvPr/>
            </p:nvSpPr>
            <p:spPr>
              <a:xfrm>
                <a:off x="2121423" y="4500541"/>
                <a:ext cx="2321020" cy="6919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′′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4B60825-4EB8-41A1-BFB4-EE87F1C306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1423" y="4500541"/>
                <a:ext cx="2321020" cy="6919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513E794-FC47-469B-AE5C-60CAA4994101}"/>
                  </a:ext>
                </a:extLst>
              </p:cNvPr>
              <p:cNvSpPr/>
              <p:nvPr/>
            </p:nvSpPr>
            <p:spPr>
              <a:xfrm>
                <a:off x="372134" y="4679096"/>
                <a:ext cx="143385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′′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𝑥𝑦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513E794-FC47-469B-AE5C-60CAA49941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134" y="4679096"/>
                <a:ext cx="1433854" cy="400110"/>
              </a:xfrm>
              <a:prstGeom prst="rect">
                <a:avLst/>
              </a:prstGeom>
              <a:blipFill>
                <a:blip r:embed="rId10"/>
                <a:stretch>
                  <a:fillRect r="-426" b="-1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rrow: Right 18">
            <a:extLst>
              <a:ext uri="{FF2B5EF4-FFF2-40B4-BE49-F238E27FC236}">
                <a16:creationId xmlns:a16="http://schemas.microsoft.com/office/drawing/2014/main" id="{09092FE4-EC01-4877-BC47-BFAB6E743BA9}"/>
              </a:ext>
            </a:extLst>
          </p:cNvPr>
          <p:cNvSpPr/>
          <p:nvPr/>
        </p:nvSpPr>
        <p:spPr>
          <a:xfrm rot="5400000">
            <a:off x="1694152" y="3921563"/>
            <a:ext cx="430503" cy="48255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764546-A78F-998C-23A3-30B9D9B8F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991534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Sextupole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9775" y="5397651"/>
            <a:ext cx="1936556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ALBA SR Sextupole</a:t>
            </a:r>
          </a:p>
        </p:txBody>
      </p:sp>
      <p:pic>
        <p:nvPicPr>
          <p:cNvPr id="82946" name="Picture 2" descr="C:\Users\mllopes\Dropbox\Useful_Pictures\ALBA\Imagen 0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1" r="7741"/>
          <a:stretch/>
        </p:blipFill>
        <p:spPr bwMode="auto">
          <a:xfrm>
            <a:off x="222250" y="1257788"/>
            <a:ext cx="4315146" cy="399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763000" y="6356350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41986" name="Picture 2" descr="https://lh3.googleusercontent.com/AIgxu6GqeYxmyDonz87FCrcIPmRQ4x60L9fUd7MYZVR_1d2gkdGkocc9DAgduY7z40j412w-R10xkrsYcXf7VCLu4hIxTNQRPWf3QCgKixxOtSNlKi_eiM-WrgbtpIkW8yWks4SBLThKQzunKeAuEQqBIvRM5OoRDLSUo3doMQGy1GleoeskuoAijzT8Px0sZKi3CcmhzOhSBljDDwHlOh5DFLzN2vYqHYordYuEhfdHlaFxSZWeAK8bSvP5Wh4HhTtxCYcAi3iGkJvdYgH_Tn-q7V9wTuql7KtlAF-8ekZH1exRgyVzt72ocCw5jrlIyHYDkgy5dooDCfEEaVTiJohmfpFeXa6lL3wVawxyOkXKs_YOD4c2VyyhKR6NxTOw94Pj55u4HySYqmhmOJqzJ4Hx8Sqz8XYWPafebFQJpsOCieaEb_Wq_9AitZLhieGWxDPlrscg56ROLTB9MEkK56IXLZSC8Ek2bnTPDwJNu65OA5i1QwISa_N8i4OHEgoHuyFBFare0VI2C9MmFZOLerWrkZ079ZCFjVWMxGe9UBjdkoe0DhkS4f_lM4aT8YZruRC6Z6q7i5DCiXO108DMvFK3HReCvEPjCvo33fOdWYmEEO9bONCNyOD8lgjDDZ9KgnMqEIlvdiNWRDxR-ghuTMDsFg=w615-h819-no">
            <a:extLst>
              <a:ext uri="{FF2B5EF4-FFF2-40B4-BE49-F238E27FC236}">
                <a16:creationId xmlns:a16="http://schemas.microsoft.com/office/drawing/2014/main" id="{9F633778-6F95-4E5E-955C-1CCEFBD1FA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6" b="11158"/>
          <a:stretch/>
        </p:blipFill>
        <p:spPr bwMode="auto">
          <a:xfrm>
            <a:off x="4732637" y="889686"/>
            <a:ext cx="3858205" cy="436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353F347-E3C5-4EF7-B4B8-EEB94E825676}"/>
              </a:ext>
            </a:extLst>
          </p:cNvPr>
          <p:cNvSpPr/>
          <p:nvPr/>
        </p:nvSpPr>
        <p:spPr>
          <a:xfrm>
            <a:off x="5419853" y="5359788"/>
            <a:ext cx="2393027" cy="395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 </a:t>
            </a:r>
            <a:r>
              <a:rPr lang="en-US" dirty="0" err="1"/>
              <a:t>Sextupole</a:t>
            </a:r>
            <a:r>
              <a:rPr lang="en-US" dirty="0"/>
              <a:t> (FNAL)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37ADC-9161-76A1-BF76-A97EA5D81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579787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64FE53-5A9D-4EA8-9BCF-4E187503D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3B8BD3-934F-49EC-8BB4-29CCEA600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Analogy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1F45C9-02D9-49C8-95C5-837BC7209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31E6C6-DE22-4D7B-8DA3-A30750FAAA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FC78127-403F-4BC2-9B1E-3BF5F420CACB}"/>
              </a:ext>
            </a:extLst>
          </p:cNvPr>
          <p:cNvGrpSpPr/>
          <p:nvPr/>
        </p:nvGrpSpPr>
        <p:grpSpPr>
          <a:xfrm>
            <a:off x="222250" y="2120900"/>
            <a:ext cx="8769350" cy="3054406"/>
            <a:chOff x="1090710" y="2504002"/>
            <a:chExt cx="7900890" cy="2668587"/>
          </a:xfrm>
        </p:grpSpPr>
        <p:sp>
          <p:nvSpPr>
            <p:cNvPr id="20" name="Flowchart: Manual Operation 19">
              <a:extLst>
                <a:ext uri="{FF2B5EF4-FFF2-40B4-BE49-F238E27FC236}">
                  <a16:creationId xmlns:a16="http://schemas.microsoft.com/office/drawing/2014/main" id="{769D2E7D-44FA-493E-B930-BA8EDE16E7D1}"/>
                </a:ext>
              </a:extLst>
            </p:cNvPr>
            <p:cNvSpPr/>
            <p:nvPr/>
          </p:nvSpPr>
          <p:spPr>
            <a:xfrm rot="20509430">
              <a:off x="2768433" y="3027938"/>
              <a:ext cx="1489245" cy="914400"/>
            </a:xfrm>
            <a:prstGeom prst="flowChartManualOperation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D6B4E1D-996F-48AF-AD60-6EADAE64E272}"/>
                </a:ext>
              </a:extLst>
            </p:cNvPr>
            <p:cNvSpPr txBox="1"/>
            <p:nvPr/>
          </p:nvSpPr>
          <p:spPr>
            <a:xfrm>
              <a:off x="2733686" y="2626473"/>
              <a:ext cx="832179" cy="376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Dipole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08B45D8-32D5-408C-AE7C-2FE7567C9BBF}"/>
                </a:ext>
              </a:extLst>
            </p:cNvPr>
            <p:cNvSpPr txBox="1"/>
            <p:nvPr/>
          </p:nvSpPr>
          <p:spPr>
            <a:xfrm>
              <a:off x="4586301" y="3933763"/>
              <a:ext cx="1396880" cy="376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Quadrupole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2BEAB0C-0EA2-4695-BA46-D09F222160E7}"/>
                </a:ext>
              </a:extLst>
            </p:cNvPr>
            <p:cNvCxnSpPr/>
            <p:nvPr/>
          </p:nvCxnSpPr>
          <p:spPr>
            <a:xfrm flipV="1">
              <a:off x="2417669" y="3975371"/>
              <a:ext cx="405614" cy="22860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D9D22D8-9A14-4B41-A916-14B3FECE4F5A}"/>
                </a:ext>
              </a:extLst>
            </p:cNvPr>
            <p:cNvGrpSpPr/>
            <p:nvPr/>
          </p:nvGrpSpPr>
          <p:grpSpPr>
            <a:xfrm>
              <a:off x="1090710" y="3563457"/>
              <a:ext cx="1785512" cy="922213"/>
              <a:chOff x="1090710" y="3563457"/>
              <a:chExt cx="1785512" cy="922213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3332C075-52A4-4198-ADAA-7B46AA1CFA2B}"/>
                  </a:ext>
                </a:extLst>
              </p:cNvPr>
              <p:cNvCxnSpPr/>
              <p:nvPr/>
            </p:nvCxnSpPr>
            <p:spPr>
              <a:xfrm flipV="1">
                <a:off x="1099502" y="3578805"/>
                <a:ext cx="1765486" cy="894745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1B6619E2-1148-471A-9471-67A5E7241AE2}"/>
                  </a:ext>
                </a:extLst>
              </p:cNvPr>
              <p:cNvCxnSpPr/>
              <p:nvPr/>
            </p:nvCxnSpPr>
            <p:spPr>
              <a:xfrm flipV="1">
                <a:off x="1090710" y="3563457"/>
                <a:ext cx="1765486" cy="894745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8E8A7084-4CEE-4085-87FF-217DB517A8E6}"/>
                  </a:ext>
                </a:extLst>
              </p:cNvPr>
              <p:cNvCxnSpPr/>
              <p:nvPr/>
            </p:nvCxnSpPr>
            <p:spPr>
              <a:xfrm flipV="1">
                <a:off x="1110736" y="3590925"/>
                <a:ext cx="1765486" cy="89474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04DBBFC-CADA-40F0-AB35-9F94EEF65661}"/>
                </a:ext>
              </a:extLst>
            </p:cNvPr>
            <p:cNvSpPr txBox="1"/>
            <p:nvPr/>
          </p:nvSpPr>
          <p:spPr>
            <a:xfrm>
              <a:off x="1993479" y="4204900"/>
              <a:ext cx="13101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Incoming beam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E13DC13-D9BF-4CF5-A94F-4A9F7A932948}"/>
                </a:ext>
              </a:extLst>
            </p:cNvPr>
            <p:cNvCxnSpPr/>
            <p:nvPr/>
          </p:nvCxnSpPr>
          <p:spPr>
            <a:xfrm>
              <a:off x="4082086" y="3263885"/>
              <a:ext cx="4909514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6A09148-BAF5-48B4-95E0-B6252A95F6C2}"/>
                </a:ext>
              </a:extLst>
            </p:cNvPr>
            <p:cNvCxnSpPr/>
            <p:nvPr/>
          </p:nvCxnSpPr>
          <p:spPr>
            <a:xfrm>
              <a:off x="5295901" y="3038831"/>
              <a:ext cx="3467099" cy="549554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3547EC5-6E05-4F08-B967-2EDECC59F31B}"/>
                </a:ext>
              </a:extLst>
            </p:cNvPr>
            <p:cNvCxnSpPr/>
            <p:nvPr/>
          </p:nvCxnSpPr>
          <p:spPr>
            <a:xfrm flipV="1">
              <a:off x="5286693" y="2910100"/>
              <a:ext cx="3323907" cy="6189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85A835A-8F77-4C27-8332-FB638CBCE95B}"/>
                </a:ext>
              </a:extLst>
            </p:cNvPr>
            <p:cNvGrpSpPr/>
            <p:nvPr/>
          </p:nvGrpSpPr>
          <p:grpSpPr>
            <a:xfrm>
              <a:off x="4860953" y="2558299"/>
              <a:ext cx="855344" cy="1479520"/>
              <a:chOff x="7383780" y="3846837"/>
              <a:chExt cx="855344" cy="1479520"/>
            </a:xfrm>
          </p:grpSpPr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527E6AFF-08A0-4471-B3B3-6D244ADEB067}"/>
                  </a:ext>
                </a:extLst>
              </p:cNvPr>
              <p:cNvSpPr/>
              <p:nvPr/>
            </p:nvSpPr>
            <p:spPr>
              <a:xfrm rot="16200000" flipH="1">
                <a:off x="7219773" y="4307007"/>
                <a:ext cx="1472911" cy="565790"/>
              </a:xfrm>
              <a:prstGeom prst="arc">
                <a:avLst>
                  <a:gd name="adj1" fmla="val 11537564"/>
                  <a:gd name="adj2" fmla="val 20832311"/>
                </a:avLst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lt1"/>
                  </a:solidFill>
                </a:endParaRPr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85B2B075-BAEA-4D10-962A-B3B5FBD960E2}"/>
                  </a:ext>
                </a:extLst>
              </p:cNvPr>
              <p:cNvSpPr/>
              <p:nvPr/>
            </p:nvSpPr>
            <p:spPr>
              <a:xfrm rot="5400000">
                <a:off x="6930219" y="4300398"/>
                <a:ext cx="1472911" cy="565790"/>
              </a:xfrm>
              <a:prstGeom prst="arc">
                <a:avLst>
                  <a:gd name="adj1" fmla="val 11615877"/>
                  <a:gd name="adj2" fmla="val 20874381"/>
                </a:avLst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A2F26E5-D065-45F6-A180-44ED09838BC7}"/>
                </a:ext>
              </a:extLst>
            </p:cNvPr>
            <p:cNvGrpSpPr/>
            <p:nvPr/>
          </p:nvGrpSpPr>
          <p:grpSpPr>
            <a:xfrm>
              <a:off x="5503096" y="2811779"/>
              <a:ext cx="259468" cy="914401"/>
              <a:chOff x="5503096" y="2811779"/>
              <a:chExt cx="259468" cy="91440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C0E053FF-1FBB-43F0-AF2A-AFFBB77E2C78}"/>
                  </a:ext>
                </a:extLst>
              </p:cNvPr>
              <p:cNvGrpSpPr/>
              <p:nvPr/>
            </p:nvGrpSpPr>
            <p:grpSpPr>
              <a:xfrm>
                <a:off x="5549565" y="2944722"/>
                <a:ext cx="166530" cy="288054"/>
                <a:chOff x="7383780" y="3846837"/>
                <a:chExt cx="855344" cy="1479520"/>
              </a:xfrm>
            </p:grpSpPr>
            <p:sp>
              <p:nvSpPr>
                <p:cNvPr id="29" name="Arc 28">
                  <a:extLst>
                    <a:ext uri="{FF2B5EF4-FFF2-40B4-BE49-F238E27FC236}">
                      <a16:creationId xmlns:a16="http://schemas.microsoft.com/office/drawing/2014/main" id="{FEA68F55-7B60-4415-BCD3-622AF44F51B1}"/>
                    </a:ext>
                  </a:extLst>
                </p:cNvPr>
                <p:cNvSpPr/>
                <p:nvPr/>
              </p:nvSpPr>
              <p:spPr>
                <a:xfrm rot="16200000" flipH="1">
                  <a:off x="7219773" y="4307007"/>
                  <a:ext cx="1472911" cy="565790"/>
                </a:xfrm>
                <a:prstGeom prst="arc">
                  <a:avLst>
                    <a:gd name="adj1" fmla="val 11537564"/>
                    <a:gd name="adj2" fmla="val 20832311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/>
                </a:p>
              </p:txBody>
            </p:sp>
            <p:sp>
              <p:nvSpPr>
                <p:cNvPr id="30" name="Arc 29">
                  <a:extLst>
                    <a:ext uri="{FF2B5EF4-FFF2-40B4-BE49-F238E27FC236}">
                      <a16:creationId xmlns:a16="http://schemas.microsoft.com/office/drawing/2014/main" id="{EB3A74AE-9AC8-4D9A-9BCA-29DCA42D0E31}"/>
                    </a:ext>
                  </a:extLst>
                </p:cNvPr>
                <p:cNvSpPr/>
                <p:nvPr/>
              </p:nvSpPr>
              <p:spPr>
                <a:xfrm rot="5400000">
                  <a:off x="6930219" y="4300398"/>
                  <a:ext cx="1472911" cy="565790"/>
                </a:xfrm>
                <a:prstGeom prst="arc">
                  <a:avLst>
                    <a:gd name="adj1" fmla="val 11615877"/>
                    <a:gd name="adj2" fmla="val 20874381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/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1FD680D-CBC6-4E85-9E35-4E147B8AF3A7}"/>
                  </a:ext>
                </a:extLst>
              </p:cNvPr>
              <p:cNvSpPr/>
              <p:nvPr/>
            </p:nvSpPr>
            <p:spPr>
              <a:xfrm>
                <a:off x="5578463" y="2811779"/>
                <a:ext cx="114889" cy="91440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/>
              </a:p>
            </p:txBody>
          </p: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3F5FF07-8748-4E3D-9126-70D443AC78E1}"/>
                  </a:ext>
                </a:extLst>
              </p:cNvPr>
              <p:cNvGrpSpPr/>
              <p:nvPr/>
            </p:nvGrpSpPr>
            <p:grpSpPr>
              <a:xfrm>
                <a:off x="5503096" y="3308219"/>
                <a:ext cx="259468" cy="286768"/>
                <a:chOff x="6701959" y="4340557"/>
                <a:chExt cx="572934" cy="633216"/>
              </a:xfrm>
            </p:grpSpPr>
            <p:sp>
              <p:nvSpPr>
                <p:cNvPr id="25" name="Arc 24">
                  <a:extLst>
                    <a:ext uri="{FF2B5EF4-FFF2-40B4-BE49-F238E27FC236}">
                      <a16:creationId xmlns:a16="http://schemas.microsoft.com/office/drawing/2014/main" id="{FF1D773D-B634-48A2-9C8A-E2D88E123EAB}"/>
                    </a:ext>
                  </a:extLst>
                </p:cNvPr>
                <p:cNvSpPr/>
                <p:nvPr/>
              </p:nvSpPr>
              <p:spPr>
                <a:xfrm rot="16200000" flipH="1">
                  <a:off x="6836667" y="4535546"/>
                  <a:ext cx="633215" cy="243237"/>
                </a:xfrm>
                <a:prstGeom prst="arc">
                  <a:avLst>
                    <a:gd name="adj1" fmla="val 11537564"/>
                    <a:gd name="adj2" fmla="val 20832311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/>
                </a:p>
              </p:txBody>
            </p:sp>
            <p:sp>
              <p:nvSpPr>
                <p:cNvPr id="26" name="Arc 25">
                  <a:extLst>
                    <a:ext uri="{FF2B5EF4-FFF2-40B4-BE49-F238E27FC236}">
                      <a16:creationId xmlns:a16="http://schemas.microsoft.com/office/drawing/2014/main" id="{D60B9FBE-A7F7-4028-AB05-FD6838FD4BCC}"/>
                    </a:ext>
                  </a:extLst>
                </p:cNvPr>
                <p:cNvSpPr/>
                <p:nvPr/>
              </p:nvSpPr>
              <p:spPr>
                <a:xfrm rot="5400000">
                  <a:off x="6506970" y="4535547"/>
                  <a:ext cx="633215" cy="243237"/>
                </a:xfrm>
                <a:prstGeom prst="arc">
                  <a:avLst>
                    <a:gd name="adj1" fmla="val 11615877"/>
                    <a:gd name="adj2" fmla="val 20874381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/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8EEDC302-E0E9-4F31-9DCA-20D5B5120ADA}"/>
                    </a:ext>
                  </a:extLst>
                </p:cNvPr>
                <p:cNvCxnSpPr/>
                <p:nvPr/>
              </p:nvCxnSpPr>
              <p:spPr>
                <a:xfrm flipV="1">
                  <a:off x="6888383" y="4924704"/>
                  <a:ext cx="204884" cy="747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4BBF063A-9C23-496C-895E-8CB7CADA4E93}"/>
                    </a:ext>
                  </a:extLst>
                </p:cNvPr>
                <p:cNvCxnSpPr/>
                <p:nvPr/>
              </p:nvCxnSpPr>
              <p:spPr>
                <a:xfrm flipV="1">
                  <a:off x="6888383" y="4391304"/>
                  <a:ext cx="204884" cy="747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8E36E6A-EE2C-46DB-AF92-349654A8C915}"/>
                </a:ext>
              </a:extLst>
            </p:cNvPr>
            <p:cNvGrpSpPr/>
            <p:nvPr/>
          </p:nvGrpSpPr>
          <p:grpSpPr>
            <a:xfrm>
              <a:off x="4079558" y="2578293"/>
              <a:ext cx="3769042" cy="950994"/>
              <a:chOff x="4079558" y="2578293"/>
              <a:chExt cx="3769042" cy="950994"/>
            </a:xfrm>
          </p:grpSpPr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96029430-742F-40A1-9E99-BD6FD411385E}"/>
                  </a:ext>
                </a:extLst>
              </p:cNvPr>
              <p:cNvCxnSpPr/>
              <p:nvPr/>
            </p:nvCxnSpPr>
            <p:spPr>
              <a:xfrm>
                <a:off x="4079558" y="3529015"/>
                <a:ext cx="1216343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6AB61619-DBB2-4059-AF5A-F1810CC8BE1B}"/>
                  </a:ext>
                </a:extLst>
              </p:cNvPr>
              <p:cNvCxnSpPr/>
              <p:nvPr/>
            </p:nvCxnSpPr>
            <p:spPr>
              <a:xfrm flipV="1">
                <a:off x="5286693" y="2578293"/>
                <a:ext cx="2561907" cy="950994"/>
              </a:xfrm>
              <a:prstGeom prst="straightConnector1">
                <a:avLst/>
              </a:prstGeom>
              <a:ln w="9525">
                <a:solidFill>
                  <a:srgbClr val="FF0000"/>
                </a:solidFill>
                <a:prstDash val="sysDot"/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23B4B9E-29DC-4FB6-BF89-69DF717DD264}"/>
                </a:ext>
              </a:extLst>
            </p:cNvPr>
            <p:cNvGrpSpPr/>
            <p:nvPr/>
          </p:nvGrpSpPr>
          <p:grpSpPr>
            <a:xfrm>
              <a:off x="4084320" y="3038831"/>
              <a:ext cx="4488180" cy="304444"/>
              <a:chOff x="4084320" y="3038831"/>
              <a:chExt cx="4488180" cy="304444"/>
            </a:xfrm>
          </p:grpSpPr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CEE86471-D44D-4D2C-B48E-7F1D005014C4}"/>
                  </a:ext>
                </a:extLst>
              </p:cNvPr>
              <p:cNvCxnSpPr/>
              <p:nvPr/>
            </p:nvCxnSpPr>
            <p:spPr>
              <a:xfrm>
                <a:off x="4084320" y="3038831"/>
                <a:ext cx="1216343" cy="0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AAA81EAF-AA61-4EE2-AD6D-21829B784321}"/>
                  </a:ext>
                </a:extLst>
              </p:cNvPr>
              <p:cNvCxnSpPr/>
              <p:nvPr/>
            </p:nvCxnSpPr>
            <p:spPr>
              <a:xfrm>
                <a:off x="5280270" y="3038831"/>
                <a:ext cx="3292230" cy="304444"/>
              </a:xfrm>
              <a:prstGeom prst="straightConnector1">
                <a:avLst/>
              </a:prstGeom>
              <a:ln w="9525">
                <a:solidFill>
                  <a:srgbClr val="0070C0"/>
                </a:solidFill>
                <a:prstDash val="sysDot"/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6B8F03B-6BF6-401D-80A0-684524D81131}"/>
                </a:ext>
              </a:extLst>
            </p:cNvPr>
            <p:cNvGrpSpPr/>
            <p:nvPr/>
          </p:nvGrpSpPr>
          <p:grpSpPr>
            <a:xfrm>
              <a:off x="5965031" y="3228803"/>
              <a:ext cx="1795177" cy="66675"/>
              <a:chOff x="5965031" y="3228803"/>
              <a:chExt cx="1795177" cy="66675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061EAE86-3A38-4A87-8875-B9F7CF4C9D64}"/>
                  </a:ext>
                </a:extLst>
              </p:cNvPr>
              <p:cNvSpPr/>
              <p:nvPr/>
            </p:nvSpPr>
            <p:spPr>
              <a:xfrm>
                <a:off x="5965031" y="3228803"/>
                <a:ext cx="64008" cy="6667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1E6AB9BD-8AD3-4BCC-92D7-B734B9DC8471}"/>
                  </a:ext>
                </a:extLst>
              </p:cNvPr>
              <p:cNvSpPr/>
              <p:nvPr/>
            </p:nvSpPr>
            <p:spPr>
              <a:xfrm>
                <a:off x="7696200" y="3228803"/>
                <a:ext cx="64008" cy="6667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EC74A109-42C9-48F1-B17D-640DAFCDEBFA}"/>
                  </a:ext>
                </a:extLst>
              </p:cNvPr>
              <p:cNvSpPr/>
              <p:nvPr/>
            </p:nvSpPr>
            <p:spPr>
              <a:xfrm>
                <a:off x="6681787" y="3228803"/>
                <a:ext cx="64008" cy="6667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/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E6708C9-A87D-4A57-8CF7-FF72209F14D4}"/>
                </a:ext>
              </a:extLst>
            </p:cNvPr>
            <p:cNvSpPr txBox="1"/>
            <p:nvPr/>
          </p:nvSpPr>
          <p:spPr>
            <a:xfrm rot="20495828">
              <a:off x="2774896" y="3146248"/>
              <a:ext cx="837493" cy="2420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High energy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866BEBA-8FF5-4098-A860-546677DFF39D}"/>
                </a:ext>
              </a:extLst>
            </p:cNvPr>
            <p:cNvSpPr txBox="1"/>
            <p:nvPr/>
          </p:nvSpPr>
          <p:spPr>
            <a:xfrm>
              <a:off x="3144991" y="3464585"/>
              <a:ext cx="812421" cy="2420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Low energy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44554A0-9201-4999-B470-00EC6DC95D07}"/>
                </a:ext>
              </a:extLst>
            </p:cNvPr>
            <p:cNvSpPr txBox="1"/>
            <p:nvPr/>
          </p:nvSpPr>
          <p:spPr>
            <a:xfrm>
              <a:off x="5528160" y="2504002"/>
              <a:ext cx="1187233" cy="376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Sextupole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7031254-D070-4B30-8A04-F149BA00889D}"/>
                </a:ext>
              </a:extLst>
            </p:cNvPr>
            <p:cNvGrpSpPr/>
            <p:nvPr/>
          </p:nvGrpSpPr>
          <p:grpSpPr>
            <a:xfrm>
              <a:off x="5211192" y="3436362"/>
              <a:ext cx="3431095" cy="1736227"/>
              <a:chOff x="5211192" y="3436362"/>
              <a:chExt cx="3431095" cy="1736227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CADD397-3C6A-4DFD-A9FE-3B78FE137A18}"/>
                  </a:ext>
                </a:extLst>
              </p:cNvPr>
              <p:cNvSpPr txBox="1"/>
              <p:nvPr/>
            </p:nvSpPr>
            <p:spPr>
              <a:xfrm>
                <a:off x="6240428" y="4327397"/>
                <a:ext cx="1178278" cy="2957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Desired focus</a:t>
                </a:r>
              </a:p>
            </p:txBody>
          </p: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B2C4A0FC-3954-41D1-835A-4C97061B9472}"/>
                  </a:ext>
                </a:extLst>
              </p:cNvPr>
              <p:cNvCxnSpPr/>
              <p:nvPr/>
            </p:nvCxnSpPr>
            <p:spPr>
              <a:xfrm flipV="1">
                <a:off x="6707739" y="3436362"/>
                <a:ext cx="0" cy="814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DB1B6E9-948D-4C1D-A6BE-E8871A93EF31}"/>
                  </a:ext>
                </a:extLst>
              </p:cNvPr>
              <p:cNvSpPr txBox="1"/>
              <p:nvPr/>
            </p:nvSpPr>
            <p:spPr>
              <a:xfrm>
                <a:off x="5211192" y="4832695"/>
                <a:ext cx="1470595" cy="2957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Low energy focus</a:t>
                </a:r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0AAA130A-BE49-4048-9DAA-EB3395BE691B}"/>
                  </a:ext>
                </a:extLst>
              </p:cNvPr>
              <p:cNvCxnSpPr/>
              <p:nvPr/>
            </p:nvCxnSpPr>
            <p:spPr>
              <a:xfrm flipV="1">
                <a:off x="5983363" y="3451603"/>
                <a:ext cx="0" cy="134898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C96C700-7E26-4AFA-873E-81C47B46CED7}"/>
                  </a:ext>
                </a:extLst>
              </p:cNvPr>
              <p:cNvSpPr txBox="1"/>
              <p:nvPr/>
            </p:nvSpPr>
            <p:spPr>
              <a:xfrm>
                <a:off x="7139167" y="4876800"/>
                <a:ext cx="1503120" cy="2957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0070C0"/>
                    </a:solidFill>
                  </a:rPr>
                  <a:t>High energy focus</a:t>
                </a:r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840C67A8-1CFD-4809-A52B-B27F13D543D9}"/>
                  </a:ext>
                </a:extLst>
              </p:cNvPr>
              <p:cNvCxnSpPr/>
              <p:nvPr/>
            </p:nvCxnSpPr>
            <p:spPr>
              <a:xfrm flipV="1">
                <a:off x="7728204" y="3451603"/>
                <a:ext cx="0" cy="1348980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28A6AB9-669D-4160-AC55-A7D9D3AD900A}"/>
              </a:ext>
            </a:extLst>
          </p:cNvPr>
          <p:cNvGrpSpPr/>
          <p:nvPr/>
        </p:nvGrpSpPr>
        <p:grpSpPr>
          <a:xfrm>
            <a:off x="-480289" y="2908407"/>
            <a:ext cx="8273010" cy="6043791"/>
            <a:chOff x="252318" y="3210862"/>
            <a:chExt cx="7823480" cy="5257186"/>
          </a:xfrm>
        </p:grpSpPr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42FC5532-0255-4907-AA99-109E232689B7}"/>
                </a:ext>
              </a:extLst>
            </p:cNvPr>
            <p:cNvSpPr/>
            <p:nvPr/>
          </p:nvSpPr>
          <p:spPr>
            <a:xfrm rot="20813281">
              <a:off x="762502" y="3297188"/>
              <a:ext cx="6603244" cy="4437218"/>
            </a:xfrm>
            <a:prstGeom prst="arc">
              <a:avLst>
                <a:gd name="adj1" fmla="val 15080589"/>
                <a:gd name="adj2" fmla="val 17013861"/>
              </a:avLst>
            </a:prstGeom>
            <a:ln w="19050">
              <a:solidFill>
                <a:srgbClr val="00B050"/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rc 53">
              <a:extLst>
                <a:ext uri="{FF2B5EF4-FFF2-40B4-BE49-F238E27FC236}">
                  <a16:creationId xmlns:a16="http://schemas.microsoft.com/office/drawing/2014/main" id="{A16FFE48-F195-44E3-BCB0-5629EE160765}"/>
                </a:ext>
              </a:extLst>
            </p:cNvPr>
            <p:cNvSpPr/>
            <p:nvPr/>
          </p:nvSpPr>
          <p:spPr>
            <a:xfrm rot="20859748">
              <a:off x="673476" y="3550415"/>
              <a:ext cx="5139562" cy="3453660"/>
            </a:xfrm>
            <a:prstGeom prst="arc">
              <a:avLst>
                <a:gd name="adj1" fmla="val 16200000"/>
                <a:gd name="adj2" fmla="val 18469398"/>
              </a:avLst>
            </a:prstGeom>
            <a:ln w="19050">
              <a:solidFill>
                <a:srgbClr val="FF0000"/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7308693D-93CD-4740-904D-19AF399E2A3A}"/>
                </a:ext>
              </a:extLst>
            </p:cNvPr>
            <p:cNvSpPr/>
            <p:nvPr/>
          </p:nvSpPr>
          <p:spPr>
            <a:xfrm rot="19806617">
              <a:off x="252318" y="3210862"/>
              <a:ext cx="7823480" cy="5257186"/>
            </a:xfrm>
            <a:prstGeom prst="arc">
              <a:avLst>
                <a:gd name="adj1" fmla="val 16200000"/>
                <a:gd name="adj2" fmla="val 17892659"/>
              </a:avLst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73401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49D9BD-2735-4A44-80B1-07AA0B853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2741264"/>
            <a:ext cx="1978771" cy="17013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Source</a:t>
            </a:r>
          </a:p>
          <a:p>
            <a:pPr lvl="1"/>
            <a:r>
              <a:rPr lang="en-US" dirty="0"/>
              <a:t>Electrons</a:t>
            </a:r>
          </a:p>
          <a:p>
            <a:pPr lvl="1"/>
            <a:r>
              <a:rPr lang="en-US" dirty="0"/>
              <a:t>Protons</a:t>
            </a:r>
          </a:p>
          <a:p>
            <a:pPr lvl="1"/>
            <a:r>
              <a:rPr lang="en-US" dirty="0"/>
              <a:t>Ions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187024-B937-4B0E-928A-428362825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an Accelerator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3694D-BF2E-4EE2-BE6B-021E0DDF6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78051-1370-4525-8BC8-C020FEB6C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C991FB6-3AFD-43BE-A5EB-CC15954C138D}"/>
              </a:ext>
            </a:extLst>
          </p:cNvPr>
          <p:cNvSpPr txBox="1">
            <a:spLocks/>
          </p:cNvSpPr>
          <p:nvPr/>
        </p:nvSpPr>
        <p:spPr>
          <a:xfrm>
            <a:off x="2504520" y="2730045"/>
            <a:ext cx="1978771" cy="170131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Electric Field</a:t>
            </a:r>
          </a:p>
          <a:p>
            <a:pPr lvl="1"/>
            <a:r>
              <a:rPr lang="en-US" dirty="0"/>
              <a:t>DC</a:t>
            </a:r>
          </a:p>
          <a:p>
            <a:pPr lvl="1"/>
            <a:r>
              <a:rPr lang="en-US" dirty="0"/>
              <a:t>AC</a:t>
            </a:r>
          </a:p>
          <a:p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081BF848-5057-4C05-8422-E8238391E731}"/>
              </a:ext>
            </a:extLst>
          </p:cNvPr>
          <p:cNvSpPr txBox="1">
            <a:spLocks/>
          </p:cNvSpPr>
          <p:nvPr/>
        </p:nvSpPr>
        <p:spPr>
          <a:xfrm>
            <a:off x="4786790" y="2730045"/>
            <a:ext cx="3129730" cy="170131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Magnets</a:t>
            </a:r>
          </a:p>
          <a:p>
            <a:pPr lvl="1"/>
            <a:r>
              <a:rPr lang="en-US" dirty="0"/>
              <a:t>Dipole</a:t>
            </a:r>
          </a:p>
          <a:p>
            <a:pPr lvl="1"/>
            <a:r>
              <a:rPr lang="en-US" dirty="0"/>
              <a:t>Quadrupole</a:t>
            </a:r>
          </a:p>
          <a:p>
            <a:pPr lvl="1"/>
            <a:r>
              <a:rPr lang="en-US" dirty="0" err="1"/>
              <a:t>Sextupole</a:t>
            </a:r>
            <a:endParaRPr lang="en-US" dirty="0"/>
          </a:p>
          <a:p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C6A8D03-2377-49F9-ABED-467F3BB84E75}"/>
              </a:ext>
            </a:extLst>
          </p:cNvPr>
          <p:cNvSpPr txBox="1">
            <a:spLocks/>
          </p:cNvSpPr>
          <p:nvPr/>
        </p:nvSpPr>
        <p:spPr>
          <a:xfrm>
            <a:off x="6849955" y="2713907"/>
            <a:ext cx="3129730" cy="170131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Vacuum system</a:t>
            </a:r>
          </a:p>
          <a:p>
            <a:endParaRPr lang="en-US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15F19B02-12C4-40F7-AD46-5042C8455406}"/>
              </a:ext>
            </a:extLst>
          </p:cNvPr>
          <p:cNvSpPr txBox="1">
            <a:spLocks/>
          </p:cNvSpPr>
          <p:nvPr/>
        </p:nvSpPr>
        <p:spPr>
          <a:xfrm>
            <a:off x="354842" y="4677311"/>
            <a:ext cx="8672513" cy="153839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Power Supplies</a:t>
            </a:r>
          </a:p>
          <a:p>
            <a:r>
              <a:rPr lang="en-US" dirty="0"/>
              <a:t>Cryogenics </a:t>
            </a:r>
          </a:p>
          <a:p>
            <a:r>
              <a:rPr lang="en-US" dirty="0"/>
              <a:t>Beam diagnostics</a:t>
            </a:r>
          </a:p>
          <a:p>
            <a:r>
              <a:rPr lang="en-US" dirty="0"/>
              <a:t>Control system</a:t>
            </a:r>
          </a:p>
          <a:p>
            <a:pPr marL="0" indent="0">
              <a:buFont typeface="Arial" charset="0"/>
              <a:buNone/>
            </a:pPr>
            <a:endParaRPr lang="en-US" dirty="0"/>
          </a:p>
          <a:p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8142BB3-CB34-41C2-890B-D9A41AFA368F}"/>
              </a:ext>
            </a:extLst>
          </p:cNvPr>
          <p:cNvGrpSpPr/>
          <p:nvPr/>
        </p:nvGrpSpPr>
        <p:grpSpPr>
          <a:xfrm>
            <a:off x="354842" y="805218"/>
            <a:ext cx="8270543" cy="1701313"/>
            <a:chOff x="354842" y="805218"/>
            <a:chExt cx="8270543" cy="170131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10C9E46-938C-4D9B-A412-AA4D97CC51F0}"/>
                </a:ext>
              </a:extLst>
            </p:cNvPr>
            <p:cNvGrpSpPr/>
            <p:nvPr/>
          </p:nvGrpSpPr>
          <p:grpSpPr>
            <a:xfrm>
              <a:off x="1030407" y="1386466"/>
              <a:ext cx="723331" cy="647960"/>
              <a:chOff x="807271" y="1310188"/>
              <a:chExt cx="723331" cy="647960"/>
            </a:xfrm>
          </p:grpSpPr>
          <p:sp>
            <p:nvSpPr>
              <p:cNvPr id="4" name="Rectangle: Top Corners Snipped 3">
                <a:extLst>
                  <a:ext uri="{FF2B5EF4-FFF2-40B4-BE49-F238E27FC236}">
                    <a16:creationId xmlns:a16="http://schemas.microsoft.com/office/drawing/2014/main" id="{953C6305-3D4A-4315-B9CA-B0554D9F92F9}"/>
                  </a:ext>
                </a:extLst>
              </p:cNvPr>
              <p:cNvSpPr/>
              <p:nvPr/>
            </p:nvSpPr>
            <p:spPr>
              <a:xfrm rot="5400000">
                <a:off x="844957" y="1272502"/>
                <a:ext cx="647960" cy="723331"/>
              </a:xfrm>
              <a:prstGeom prst="snip2SameRect">
                <a:avLst/>
              </a:prstGeom>
              <a:noFill/>
              <a:ln w="28575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Explosion: 14 Points 6">
                <a:extLst>
                  <a:ext uri="{FF2B5EF4-FFF2-40B4-BE49-F238E27FC236}">
                    <a16:creationId xmlns:a16="http://schemas.microsoft.com/office/drawing/2014/main" id="{B3586B14-27D5-48E2-9D8E-5E7592DAA48D}"/>
                  </a:ext>
                </a:extLst>
              </p:cNvPr>
              <p:cNvSpPr/>
              <p:nvPr/>
            </p:nvSpPr>
            <p:spPr>
              <a:xfrm>
                <a:off x="982639" y="1542197"/>
                <a:ext cx="409433" cy="209087"/>
              </a:xfrm>
              <a:prstGeom prst="irregularSeal2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CBC42FA4-D082-45E0-ABEB-EB0F281F4F9F}"/>
                </a:ext>
              </a:extLst>
            </p:cNvPr>
            <p:cNvSpPr/>
            <p:nvPr/>
          </p:nvSpPr>
          <p:spPr>
            <a:xfrm>
              <a:off x="354842" y="805218"/>
              <a:ext cx="8270543" cy="1701313"/>
            </a:xfrm>
            <a:prstGeom prst="round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B90EF42-AEC3-43BA-9FAF-554A335944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3739" y="1260876"/>
              <a:ext cx="2729552" cy="44957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41BF959-C850-4B40-95BA-CB62297498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3739" y="1411054"/>
              <a:ext cx="2736374" cy="29939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E286AAC-D34B-4163-81CF-EABF6E6B77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46350" y="1634568"/>
              <a:ext cx="2825650" cy="11288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E76EBD8-F78A-431B-997B-E8939041B823}"/>
                </a:ext>
              </a:extLst>
            </p:cNvPr>
            <p:cNvCxnSpPr>
              <a:cxnSpLocks/>
            </p:cNvCxnSpPr>
            <p:nvPr/>
          </p:nvCxnSpPr>
          <p:spPr>
            <a:xfrm>
              <a:off x="1753739" y="1800496"/>
              <a:ext cx="2907923" cy="17046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Cylinder 8">
              <a:extLst>
                <a:ext uri="{FF2B5EF4-FFF2-40B4-BE49-F238E27FC236}">
                  <a16:creationId xmlns:a16="http://schemas.microsoft.com/office/drawing/2014/main" id="{2C175D29-F9BE-4EE1-8E66-F153DFE585CE}"/>
                </a:ext>
              </a:extLst>
            </p:cNvPr>
            <p:cNvSpPr/>
            <p:nvPr/>
          </p:nvSpPr>
          <p:spPr>
            <a:xfrm rot="16200000">
              <a:off x="2472110" y="1336348"/>
              <a:ext cx="1091821" cy="736979"/>
            </a:xfrm>
            <a:prstGeom prst="can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34A2CC8-175C-40B6-AABD-AC52AF6EE4A2}"/>
                </a:ext>
              </a:extLst>
            </p:cNvPr>
            <p:cNvCxnSpPr>
              <a:cxnSpLocks/>
            </p:cNvCxnSpPr>
            <p:nvPr/>
          </p:nvCxnSpPr>
          <p:spPr>
            <a:xfrm>
              <a:off x="4941486" y="1235818"/>
              <a:ext cx="2975034" cy="26241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7F6D0B1-E786-48DB-AF1F-A1FB0E2D05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6178" y="1647445"/>
              <a:ext cx="2825650" cy="11288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C6A9B2F-1D31-45D5-ACA0-56A6B32E60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2663" y="1885729"/>
              <a:ext cx="2770058" cy="1232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E64FD79-BBF1-406E-904D-1829AB06B39D}"/>
                </a:ext>
              </a:extLst>
            </p:cNvPr>
            <p:cNvCxnSpPr>
              <a:cxnSpLocks/>
            </p:cNvCxnSpPr>
            <p:nvPr/>
          </p:nvCxnSpPr>
          <p:spPr>
            <a:xfrm>
              <a:off x="4875432" y="1394062"/>
              <a:ext cx="2874953" cy="15300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DE43DC77-8F56-4308-BCC0-84E240345590}"/>
                </a:ext>
              </a:extLst>
            </p:cNvPr>
            <p:cNvSpPr/>
            <p:nvPr/>
          </p:nvSpPr>
          <p:spPr>
            <a:xfrm flipH="1">
              <a:off x="4372883" y="1029891"/>
              <a:ext cx="1978771" cy="1238283"/>
            </a:xfrm>
            <a:prstGeom prst="cube">
              <a:avLst>
                <a:gd name="adj" fmla="val 35000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93133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1AB9CA-AD24-466B-A856-21843CD45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295900"/>
            <a:ext cx="8672513" cy="73501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A51936-D078-446D-A520-82E629689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603" y="2407304"/>
            <a:ext cx="5626100" cy="427877"/>
          </a:xfrm>
        </p:spPr>
        <p:txBody>
          <a:bodyPr/>
          <a:lstStyle/>
          <a:p>
            <a:r>
              <a:rPr lang="en-US" dirty="0"/>
              <a:t>Equations of Transverse Motion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E5B23A-B086-4530-AEC9-A415CB63A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187991-5BA4-4C44-8646-0A7A47AA6C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A588A50-519B-48EA-A98D-D04CED62B4E9}"/>
              </a:ext>
            </a:extLst>
          </p:cNvPr>
          <p:cNvGrpSpPr/>
          <p:nvPr/>
        </p:nvGrpSpPr>
        <p:grpSpPr>
          <a:xfrm>
            <a:off x="2730161" y="3003481"/>
            <a:ext cx="2818720" cy="851037"/>
            <a:chOff x="1046944" y="605344"/>
            <a:chExt cx="2818720" cy="8510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336071C-19C8-4A4A-8A2F-20E46CEDE2C5}"/>
                    </a:ext>
                  </a:extLst>
                </p:cNvPr>
                <p:cNvSpPr txBox="1"/>
                <p:nvPr/>
              </p:nvSpPr>
              <p:spPr>
                <a:xfrm>
                  <a:off x="1046944" y="973235"/>
                  <a:ext cx="2818720" cy="4831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8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sz="2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a:rPr lang="en-US" sz="2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en-US" sz="2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sz="28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US" sz="2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8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336071C-19C8-4A4A-8A2F-20E46CEDE2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6944" y="973235"/>
                  <a:ext cx="2818720" cy="483146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AA017A0-9EAC-47B2-A230-E3C869DB59C1}"/>
                </a:ext>
              </a:extLst>
            </p:cNvPr>
            <p:cNvCxnSpPr>
              <a:endCxn id="7" idx="0"/>
            </p:cNvCxnSpPr>
            <p:nvPr/>
          </p:nvCxnSpPr>
          <p:spPr>
            <a:xfrm flipV="1">
              <a:off x="1987059" y="973235"/>
              <a:ext cx="469245" cy="48314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B261D1-D502-4A6E-BDD3-567C6C2E5AE5}"/>
                </a:ext>
              </a:extLst>
            </p:cNvPr>
            <p:cNvSpPr txBox="1"/>
            <p:nvPr/>
          </p:nvSpPr>
          <p:spPr>
            <a:xfrm>
              <a:off x="2364360" y="605344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09799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210170-D58F-4690-9F5F-07D0968A6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799" y="3323174"/>
            <a:ext cx="3275463" cy="62819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terms of momentum,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BFDA7B-BE7E-4ADE-9C79-85B9D2166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3512"/>
            <a:ext cx="8686800" cy="427877"/>
          </a:xfrm>
        </p:spPr>
        <p:txBody>
          <a:bodyPr/>
          <a:lstStyle/>
          <a:p>
            <a:r>
              <a:rPr lang="en-US" dirty="0"/>
              <a:t>Motion in a uniform B field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20930D-E7F6-4910-9520-8ED950F9E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1ED56-B75A-4B54-9193-6DCA4632FF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36E3AC1-776B-406A-8671-9E9E352DE9DE}"/>
                  </a:ext>
                </a:extLst>
              </p:cNvPr>
              <p:cNvSpPr txBox="1"/>
              <p:nvPr/>
            </p:nvSpPr>
            <p:spPr>
              <a:xfrm>
                <a:off x="565873" y="830994"/>
                <a:ext cx="3395866" cy="937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en-US" sz="28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sz="280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d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36E3AC1-776B-406A-8671-9E9E352DE9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873" y="830994"/>
                <a:ext cx="3395866" cy="9375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A07F16DA-5524-48D0-AD1F-5331B3A6DC5E}"/>
              </a:ext>
            </a:extLst>
          </p:cNvPr>
          <p:cNvGrpSpPr/>
          <p:nvPr/>
        </p:nvGrpSpPr>
        <p:grpSpPr>
          <a:xfrm>
            <a:off x="5525397" y="978511"/>
            <a:ext cx="3321057" cy="1735976"/>
            <a:chOff x="5056642" y="679629"/>
            <a:chExt cx="3321057" cy="173597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4C1BAB0-DA97-4CD4-9DC2-F6DB688776D6}"/>
                </a:ext>
              </a:extLst>
            </p:cNvPr>
            <p:cNvGrpSpPr/>
            <p:nvPr/>
          </p:nvGrpSpPr>
          <p:grpSpPr>
            <a:xfrm>
              <a:off x="5056642" y="679629"/>
              <a:ext cx="3275463" cy="1735976"/>
              <a:chOff x="5425132" y="290411"/>
              <a:chExt cx="3275463" cy="1735976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47CD405A-C16B-4CF5-A526-4D0F042D4D5B}"/>
                  </a:ext>
                </a:extLst>
              </p:cNvPr>
              <p:cNvSpPr/>
              <p:nvPr/>
            </p:nvSpPr>
            <p:spPr>
              <a:xfrm>
                <a:off x="5425132" y="971551"/>
                <a:ext cx="3275463" cy="1054836"/>
              </a:xfrm>
              <a:prstGeom prst="ellipse">
                <a:avLst/>
              </a:prstGeom>
              <a:noFill/>
              <a:ln w="2857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BE08505D-245A-4233-8507-7A030F195A90}"/>
                  </a:ext>
                </a:extLst>
              </p:cNvPr>
              <p:cNvCxnSpPr/>
              <p:nvPr/>
            </p:nvCxnSpPr>
            <p:spPr>
              <a:xfrm flipV="1">
                <a:off x="7056187" y="290411"/>
                <a:ext cx="0" cy="1208558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1219C435-C6DA-40BF-937A-F1E7CEE6AC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56187" y="1485321"/>
                <a:ext cx="1644408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3075CB4-0363-44BD-85AE-C5E003CB0D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2864" y="1498969"/>
                <a:ext cx="1111478" cy="397893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20B1B465-DC10-4A9B-B4F5-681CC6DA0676}"/>
                    </a:ext>
                  </a:extLst>
                </p:cNvPr>
                <p:cNvSpPr txBox="1"/>
                <p:nvPr/>
              </p:nvSpPr>
              <p:spPr>
                <a:xfrm>
                  <a:off x="7335970" y="1432988"/>
                  <a:ext cx="25968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oMath>
                    </m:oMathPara>
                  </a14:m>
                  <a:endParaRPr lang="en-US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20B1B465-DC10-4A9B-B4F5-681CC6DA06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970" y="1432988"/>
                  <a:ext cx="259686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27907" r="-30233" b="-262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67B5F78D-9226-4C17-81D1-10475E1A85CA}"/>
                    </a:ext>
                  </a:extLst>
                </p:cNvPr>
                <p:cNvSpPr txBox="1"/>
                <p:nvPr/>
              </p:nvSpPr>
              <p:spPr>
                <a:xfrm>
                  <a:off x="6158700" y="708387"/>
                  <a:ext cx="535674" cy="5064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4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</m:t>
                            </m:r>
                          </m:e>
                        </m:acc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67B5F78D-9226-4C17-81D1-10475E1A85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8700" y="708387"/>
                  <a:ext cx="535674" cy="50642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B281563A-C7BB-4941-B760-97484E4CCD86}"/>
                </a:ext>
              </a:extLst>
            </p:cNvPr>
            <p:cNvSpPr/>
            <p:nvPr/>
          </p:nvSpPr>
          <p:spPr>
            <a:xfrm rot="10800000" flipH="1">
              <a:off x="7185926" y="1604006"/>
              <a:ext cx="409730" cy="541065"/>
            </a:xfrm>
            <a:prstGeom prst="arc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0FA00F4-A4DD-4268-858D-62B28B66592C}"/>
                    </a:ext>
                  </a:extLst>
                </p:cNvPr>
                <p:cNvSpPr txBox="1"/>
                <p:nvPr/>
              </p:nvSpPr>
              <p:spPr>
                <a:xfrm>
                  <a:off x="7571947" y="1854304"/>
                  <a:ext cx="26128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oMath>
                    </m:oMathPara>
                  </a14:m>
                  <a:endParaRPr lang="en-US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0FA00F4-A4DD-4268-858D-62B28B6659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1947" y="1854304"/>
                  <a:ext cx="261289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5581" r="-27907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D17F54F-BCA4-4DC1-9B28-097D55D9D1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9879" y="1990417"/>
              <a:ext cx="477820" cy="397893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4B835E3-BDCD-45BD-B054-2791F8AA3587}"/>
                  </a:ext>
                </a:extLst>
              </p:cNvPr>
              <p:cNvSpPr txBox="1"/>
              <p:nvPr/>
            </p:nvSpPr>
            <p:spPr>
              <a:xfrm>
                <a:off x="2008060" y="2053527"/>
                <a:ext cx="2234843" cy="937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𝑞𝑣𝐵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4B835E3-BDCD-45BD-B054-2791F8AA35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8060" y="2053527"/>
                <a:ext cx="2234843" cy="93750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ECCDF06-1666-4EAC-9E9A-2FD2658900D9}"/>
                  </a:ext>
                </a:extLst>
              </p:cNvPr>
              <p:cNvSpPr txBox="1"/>
              <p:nvPr/>
            </p:nvSpPr>
            <p:spPr>
              <a:xfrm>
                <a:off x="824972" y="4067379"/>
                <a:ext cx="1194558" cy="8108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𝑞𝐵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ECCDF06-1666-4EAC-9E9A-2FD2658900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972" y="4067379"/>
                <a:ext cx="1194558" cy="81086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0FE6DEB-25C0-4022-9AB7-ABBFB71C31F2}"/>
                  </a:ext>
                </a:extLst>
              </p:cNvPr>
              <p:cNvSpPr txBox="1"/>
              <p:nvPr/>
            </p:nvSpPr>
            <p:spPr>
              <a:xfrm>
                <a:off x="3626667" y="3270027"/>
                <a:ext cx="162711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0FE6DEB-25C0-4022-9AB7-ABBFB71C31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6667" y="3270027"/>
                <a:ext cx="1627112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3C70B52-DCB2-4FAC-845C-951F46A42DF9}"/>
                  </a:ext>
                </a:extLst>
              </p:cNvPr>
              <p:cNvSpPr txBox="1"/>
              <p:nvPr/>
            </p:nvSpPr>
            <p:spPr>
              <a:xfrm>
                <a:off x="3944841" y="4119529"/>
                <a:ext cx="1254318" cy="81682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num>
                        <m:den>
                          <m:r>
                            <a:rPr lang="en-US" sz="28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den>
                      </m:f>
                      <m:r>
                        <a:rPr lang="en-US" sz="2800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US" sz="2800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𝝆</m:t>
                      </m:r>
                    </m:oMath>
                  </m:oMathPara>
                </a14:m>
                <a:endParaRPr lang="en-US" sz="28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3C70B52-DCB2-4FAC-845C-951F46A42D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4841" y="4119529"/>
                <a:ext cx="1254318" cy="81682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457A0FC0-FC0F-47A6-A8B2-1ECA218B3AFE}"/>
              </a:ext>
            </a:extLst>
          </p:cNvPr>
          <p:cNvGrpSpPr/>
          <p:nvPr/>
        </p:nvGrpSpPr>
        <p:grpSpPr>
          <a:xfrm>
            <a:off x="5606005" y="-101972"/>
            <a:ext cx="2818720" cy="851037"/>
            <a:chOff x="1046944" y="605344"/>
            <a:chExt cx="2818720" cy="8510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12DE0606-C310-42C3-B59D-1DE581104CE4}"/>
                    </a:ext>
                  </a:extLst>
                </p:cNvPr>
                <p:cNvSpPr txBox="1"/>
                <p:nvPr/>
              </p:nvSpPr>
              <p:spPr>
                <a:xfrm>
                  <a:off x="1046944" y="973235"/>
                  <a:ext cx="2818720" cy="4831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28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sz="2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2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a:rPr lang="en-US" sz="2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en-US" sz="2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sz="28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US" sz="2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8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12DE0606-C310-42C3-B59D-1DE581104C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6944" y="973235"/>
                  <a:ext cx="2818720" cy="483146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C3A36F1-8363-417F-9057-3951C579296F}"/>
                </a:ext>
              </a:extLst>
            </p:cNvPr>
            <p:cNvCxnSpPr>
              <a:endCxn id="32" idx="0"/>
            </p:cNvCxnSpPr>
            <p:nvPr/>
          </p:nvCxnSpPr>
          <p:spPr>
            <a:xfrm flipV="1">
              <a:off x="1987059" y="973235"/>
              <a:ext cx="469245" cy="48314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A4F1875-909D-48F8-ABA4-925D4447FC31}"/>
                </a:ext>
              </a:extLst>
            </p:cNvPr>
            <p:cNvSpPr txBox="1"/>
            <p:nvPr/>
          </p:nvSpPr>
          <p:spPr>
            <a:xfrm>
              <a:off x="2364360" y="605344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0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22FB408-3549-4DA3-88FE-3EB0A10C983E}"/>
              </a:ext>
            </a:extLst>
          </p:cNvPr>
          <p:cNvSpPr txBox="1"/>
          <p:nvPr/>
        </p:nvSpPr>
        <p:spPr>
          <a:xfrm>
            <a:off x="5693689" y="3942758"/>
            <a:ext cx="2643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Magnetic rigidity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D77D495-006C-49CA-818E-9F9196B686DF}"/>
              </a:ext>
            </a:extLst>
          </p:cNvPr>
          <p:cNvCxnSpPr>
            <a:cxnSpLocks/>
          </p:cNvCxnSpPr>
          <p:nvPr/>
        </p:nvCxnSpPr>
        <p:spPr>
          <a:xfrm flipH="1">
            <a:off x="5253779" y="4376582"/>
            <a:ext cx="439910" cy="1166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5D8560D-FBB6-43AB-9E7E-30C89F59D584}"/>
              </a:ext>
            </a:extLst>
          </p:cNvPr>
          <p:cNvSpPr txBox="1"/>
          <p:nvPr/>
        </p:nvSpPr>
        <p:spPr>
          <a:xfrm>
            <a:off x="5693689" y="4465978"/>
            <a:ext cx="3170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How hard a particle is to deflect [T m]</a:t>
            </a:r>
          </a:p>
        </p:txBody>
      </p:sp>
    </p:spTree>
    <p:extLst>
      <p:ext uri="{BB962C8B-B14F-4D97-AF65-F5344CB8AC3E}">
        <p14:creationId xmlns:p14="http://schemas.microsoft.com/office/powerpoint/2010/main" val="10702077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0FDBE-2A88-46E0-8894-4981729FF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D2178F-C343-4C2D-AD61-797A413A7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FF1B35-3981-4A9F-8BB9-DA44F4D92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129" y="0"/>
            <a:ext cx="8303741" cy="6858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835CE-EE5F-D316-74C6-A0DA274E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050225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DA5557E-324C-4864-B5B0-0891D938C9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71550"/>
                <a:ext cx="8672513" cy="78642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Particle motion will be expanded about the ideal or design trajectory (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dirty="0"/>
                  <a:t>,</a:t>
                </a:r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DA5557E-324C-4864-B5B0-0891D938C9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71550"/>
                <a:ext cx="8672513" cy="786427"/>
              </a:xfrm>
              <a:blipFill>
                <a:blip r:embed="rId2"/>
                <a:stretch>
                  <a:fillRect l="-2180" t="-10853" b="-17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F6C95AE-EFA3-46BF-8DA7-77EA845A2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Equations of motion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0E43EA-03C4-40EF-B2CE-4FB9F066AD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478C32-8B7C-4959-901C-A72F239208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9F4D6F5-B6F8-4879-B0D3-082748FBAADF}"/>
              </a:ext>
            </a:extLst>
          </p:cNvPr>
          <p:cNvGrpSpPr/>
          <p:nvPr/>
        </p:nvGrpSpPr>
        <p:grpSpPr>
          <a:xfrm>
            <a:off x="4661662" y="2129051"/>
            <a:ext cx="4011912" cy="1199950"/>
            <a:chOff x="5056642" y="1215655"/>
            <a:chExt cx="4011912" cy="119995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A0C5D0B-B264-4235-A1C7-022D75C9208A}"/>
                </a:ext>
              </a:extLst>
            </p:cNvPr>
            <p:cNvGrpSpPr/>
            <p:nvPr/>
          </p:nvGrpSpPr>
          <p:grpSpPr>
            <a:xfrm>
              <a:off x="5056642" y="1360769"/>
              <a:ext cx="4011912" cy="1054836"/>
              <a:chOff x="5425132" y="971551"/>
              <a:chExt cx="4011912" cy="1054836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C23BEE2-1E92-475F-B344-9207E463424A}"/>
                  </a:ext>
                </a:extLst>
              </p:cNvPr>
              <p:cNvSpPr/>
              <p:nvPr/>
            </p:nvSpPr>
            <p:spPr>
              <a:xfrm>
                <a:off x="5425132" y="971551"/>
                <a:ext cx="3275463" cy="1054836"/>
              </a:xfrm>
              <a:prstGeom prst="ellipse">
                <a:avLst/>
              </a:prstGeom>
              <a:noFill/>
              <a:ln w="2857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1531CA4-97AA-4FFB-B31D-ED6F785965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09504" y="1485321"/>
                <a:ext cx="727540" cy="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7DF81E6-9A36-4523-82B7-0B301B577A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56187" y="1485321"/>
                <a:ext cx="1644408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D84E900-40D9-418D-A000-6CF3937701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2864" y="1498969"/>
                <a:ext cx="1111478" cy="397893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FB843B3-39B2-4786-BA0B-184CF1B34068}"/>
                    </a:ext>
                  </a:extLst>
                </p:cNvPr>
                <p:cNvSpPr txBox="1"/>
                <p:nvPr/>
              </p:nvSpPr>
              <p:spPr>
                <a:xfrm>
                  <a:off x="7335970" y="1432988"/>
                  <a:ext cx="25968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oMath>
                    </m:oMathPara>
                  </a14:m>
                  <a:endParaRPr lang="en-US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FB843B3-39B2-4786-BA0B-184CF1B340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970" y="1432988"/>
                  <a:ext cx="259686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30952" r="-30952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1BBF9663-B733-46BE-9AD4-B665F553AC1E}"/>
                </a:ext>
              </a:extLst>
            </p:cNvPr>
            <p:cNvSpPr/>
            <p:nvPr/>
          </p:nvSpPr>
          <p:spPr>
            <a:xfrm rot="10800000" flipH="1">
              <a:off x="7185926" y="1604006"/>
              <a:ext cx="409730" cy="541065"/>
            </a:xfrm>
            <a:prstGeom prst="arc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855C18D-AAEE-48BF-9423-A2568D37BC97}"/>
                    </a:ext>
                  </a:extLst>
                </p:cNvPr>
                <p:cNvSpPr txBox="1"/>
                <p:nvPr/>
              </p:nvSpPr>
              <p:spPr>
                <a:xfrm>
                  <a:off x="7571947" y="1854304"/>
                  <a:ext cx="26128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oMath>
                    </m:oMathPara>
                  </a14:m>
                  <a:endParaRPr lang="en-US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855C18D-AAEE-48BF-9423-A2568D37BC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1947" y="1854304"/>
                  <a:ext cx="261289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5581" r="-27907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443D3AC-8137-49FF-B6C3-503B9E44C1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32105" y="1215655"/>
              <a:ext cx="0" cy="64968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E0CA49D-43AF-4530-8680-26AE55455438}"/>
                  </a:ext>
                </a:extLst>
              </p:cNvPr>
              <p:cNvSpPr txBox="1"/>
              <p:nvPr/>
            </p:nvSpPr>
            <p:spPr>
              <a:xfrm>
                <a:off x="8350720" y="2809574"/>
                <a:ext cx="24686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E0CA49D-43AF-4530-8680-26AE55455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0720" y="2809574"/>
                <a:ext cx="246862" cy="369332"/>
              </a:xfrm>
              <a:prstGeom prst="rect">
                <a:avLst/>
              </a:prstGeom>
              <a:blipFill>
                <a:blip r:embed="rId5"/>
                <a:stretch>
                  <a:fillRect l="-17500"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0FE3426-07C4-4C57-A555-83023F65C922}"/>
                  </a:ext>
                </a:extLst>
              </p:cNvPr>
              <p:cNvSpPr txBox="1"/>
              <p:nvPr/>
            </p:nvSpPr>
            <p:spPr>
              <a:xfrm>
                <a:off x="7813694" y="1661253"/>
                <a:ext cx="25327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0FE3426-07C4-4C57-A555-83023F65C9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3694" y="1661253"/>
                <a:ext cx="253274" cy="369332"/>
              </a:xfrm>
              <a:prstGeom prst="rect">
                <a:avLst/>
              </a:prstGeom>
              <a:blipFill>
                <a:blip r:embed="rId6"/>
                <a:stretch>
                  <a:fillRect l="-31707" r="-3170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4B4DD5-C176-423C-B51D-8E30D4A5AE41}"/>
              </a:ext>
            </a:extLst>
          </p:cNvPr>
          <p:cNvCxnSpPr/>
          <p:nvPr/>
        </p:nvCxnSpPr>
        <p:spPr>
          <a:xfrm flipV="1">
            <a:off x="6318067" y="1570179"/>
            <a:ext cx="0" cy="120855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2CBD15F-3694-4F0A-BD00-3FAE7A7B63A4}"/>
              </a:ext>
            </a:extLst>
          </p:cNvPr>
          <p:cNvSpPr/>
          <p:nvPr/>
        </p:nvSpPr>
        <p:spPr>
          <a:xfrm>
            <a:off x="5158854" y="2211000"/>
            <a:ext cx="3057978" cy="1379055"/>
          </a:xfrm>
          <a:custGeom>
            <a:avLst/>
            <a:gdLst>
              <a:gd name="connsiteX0" fmla="*/ 13647 w 3057978"/>
              <a:gd name="connsiteY0" fmla="*/ 1282929 h 1379055"/>
              <a:gd name="connsiteX1" fmla="*/ 559558 w 3057978"/>
              <a:gd name="connsiteY1" fmla="*/ 600541 h 1379055"/>
              <a:gd name="connsiteX2" fmla="*/ 1132764 w 3057978"/>
              <a:gd name="connsiteY2" fmla="*/ 1105508 h 1379055"/>
              <a:gd name="connsiteX3" fmla="*/ 1555845 w 3057978"/>
              <a:gd name="connsiteY3" fmla="*/ 1378463 h 1379055"/>
              <a:gd name="connsiteX4" fmla="*/ 1910686 w 3057978"/>
              <a:gd name="connsiteY4" fmla="*/ 1037269 h 1379055"/>
              <a:gd name="connsiteX5" fmla="*/ 2074459 w 3057978"/>
              <a:gd name="connsiteY5" fmla="*/ 737019 h 1379055"/>
              <a:gd name="connsiteX6" fmla="*/ 2388358 w 3057978"/>
              <a:gd name="connsiteY6" fmla="*/ 614189 h 1379055"/>
              <a:gd name="connsiteX7" fmla="*/ 2811439 w 3057978"/>
              <a:gd name="connsiteY7" fmla="*/ 859849 h 1379055"/>
              <a:gd name="connsiteX8" fmla="*/ 3057098 w 3057978"/>
              <a:gd name="connsiteY8" fmla="*/ 505007 h 1379055"/>
              <a:gd name="connsiteX9" fmla="*/ 2729552 w 3057978"/>
              <a:gd name="connsiteY9" fmla="*/ 259347 h 1379055"/>
              <a:gd name="connsiteX10" fmla="*/ 2524836 w 3057978"/>
              <a:gd name="connsiteY10" fmla="*/ 409472 h 1379055"/>
              <a:gd name="connsiteX11" fmla="*/ 2156346 w 3057978"/>
              <a:gd name="connsiteY11" fmla="*/ 40 h 1379055"/>
              <a:gd name="connsiteX12" fmla="*/ 1583140 w 3057978"/>
              <a:gd name="connsiteY12" fmla="*/ 382177 h 1379055"/>
              <a:gd name="connsiteX13" fmla="*/ 1255594 w 3057978"/>
              <a:gd name="connsiteY13" fmla="*/ 13687 h 1379055"/>
              <a:gd name="connsiteX14" fmla="*/ 764274 w 3057978"/>
              <a:gd name="connsiteY14" fmla="*/ 300290 h 1379055"/>
              <a:gd name="connsiteX15" fmla="*/ 204716 w 3057978"/>
              <a:gd name="connsiteY15" fmla="*/ 27335 h 1379055"/>
              <a:gd name="connsiteX16" fmla="*/ 0 w 3057978"/>
              <a:gd name="connsiteY16" fmla="*/ 122869 h 1379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57978" h="1379055">
                <a:moveTo>
                  <a:pt x="13647" y="1282929"/>
                </a:moveTo>
                <a:cubicBezTo>
                  <a:pt x="193343" y="956520"/>
                  <a:pt x="373039" y="630111"/>
                  <a:pt x="559558" y="600541"/>
                </a:cubicBezTo>
                <a:cubicBezTo>
                  <a:pt x="746078" y="570971"/>
                  <a:pt x="966716" y="975854"/>
                  <a:pt x="1132764" y="1105508"/>
                </a:cubicBezTo>
                <a:cubicBezTo>
                  <a:pt x="1298812" y="1235162"/>
                  <a:pt x="1426191" y="1389836"/>
                  <a:pt x="1555845" y="1378463"/>
                </a:cubicBezTo>
                <a:cubicBezTo>
                  <a:pt x="1685499" y="1367090"/>
                  <a:pt x="1824250" y="1144176"/>
                  <a:pt x="1910686" y="1037269"/>
                </a:cubicBezTo>
                <a:cubicBezTo>
                  <a:pt x="1997122" y="930362"/>
                  <a:pt x="1994847" y="807532"/>
                  <a:pt x="2074459" y="737019"/>
                </a:cubicBezTo>
                <a:cubicBezTo>
                  <a:pt x="2154071" y="666506"/>
                  <a:pt x="2265528" y="593717"/>
                  <a:pt x="2388358" y="614189"/>
                </a:cubicBezTo>
                <a:cubicBezTo>
                  <a:pt x="2511188" y="634661"/>
                  <a:pt x="2699982" y="878046"/>
                  <a:pt x="2811439" y="859849"/>
                </a:cubicBezTo>
                <a:cubicBezTo>
                  <a:pt x="2922896" y="841652"/>
                  <a:pt x="3070746" y="605091"/>
                  <a:pt x="3057098" y="505007"/>
                </a:cubicBezTo>
                <a:cubicBezTo>
                  <a:pt x="3043450" y="404923"/>
                  <a:pt x="2818262" y="275269"/>
                  <a:pt x="2729552" y="259347"/>
                </a:cubicBezTo>
                <a:cubicBezTo>
                  <a:pt x="2640842" y="243424"/>
                  <a:pt x="2620370" y="452690"/>
                  <a:pt x="2524836" y="409472"/>
                </a:cubicBezTo>
                <a:cubicBezTo>
                  <a:pt x="2429302" y="366254"/>
                  <a:pt x="2313295" y="4589"/>
                  <a:pt x="2156346" y="40"/>
                </a:cubicBezTo>
                <a:cubicBezTo>
                  <a:pt x="1999397" y="-4509"/>
                  <a:pt x="1733265" y="379903"/>
                  <a:pt x="1583140" y="382177"/>
                </a:cubicBezTo>
                <a:cubicBezTo>
                  <a:pt x="1433015" y="384451"/>
                  <a:pt x="1392072" y="27335"/>
                  <a:pt x="1255594" y="13687"/>
                </a:cubicBezTo>
                <a:cubicBezTo>
                  <a:pt x="1119116" y="39"/>
                  <a:pt x="939420" y="298015"/>
                  <a:pt x="764274" y="300290"/>
                </a:cubicBezTo>
                <a:cubicBezTo>
                  <a:pt x="589128" y="302565"/>
                  <a:pt x="332095" y="56905"/>
                  <a:pt x="204716" y="27335"/>
                </a:cubicBezTo>
                <a:cubicBezTo>
                  <a:pt x="77337" y="-2235"/>
                  <a:pt x="38668" y="60317"/>
                  <a:pt x="0" y="122869"/>
                </a:cubicBezTo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F3CD73A-80BD-41DF-A5D9-76BFCF4C6960}"/>
              </a:ext>
            </a:extLst>
          </p:cNvPr>
          <p:cNvSpPr/>
          <p:nvPr/>
        </p:nvSpPr>
        <p:spPr>
          <a:xfrm>
            <a:off x="8087169" y="2517392"/>
            <a:ext cx="137160" cy="1371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7EE66C99-5A8E-4E6C-B44C-3B446524B4E1}"/>
              </a:ext>
            </a:extLst>
          </p:cNvPr>
          <p:cNvSpPr txBox="1">
            <a:spLocks/>
          </p:cNvSpPr>
          <p:nvPr/>
        </p:nvSpPr>
        <p:spPr>
          <a:xfrm>
            <a:off x="222250" y="3590055"/>
            <a:ext cx="3285225" cy="786427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Reference frame: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9CB7D88-1A2F-47BD-A418-8D625C591B4C}"/>
                  </a:ext>
                </a:extLst>
              </p:cNvPr>
              <p:cNvSpPr txBox="1"/>
              <p:nvPr/>
            </p:nvSpPr>
            <p:spPr>
              <a:xfrm>
                <a:off x="927168" y="2174458"/>
                <a:ext cx="1995931" cy="4517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,0)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9CB7D88-1A2F-47BD-A418-8D625C591B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168" y="2174458"/>
                <a:ext cx="1995931" cy="45179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F796CA4-2E04-42DF-A8C2-F923F1416058}"/>
              </a:ext>
            </a:extLst>
          </p:cNvPr>
          <p:cNvGrpSpPr/>
          <p:nvPr/>
        </p:nvGrpSpPr>
        <p:grpSpPr>
          <a:xfrm>
            <a:off x="596651" y="4220613"/>
            <a:ext cx="4192034" cy="1993193"/>
            <a:chOff x="1867662" y="3917074"/>
            <a:chExt cx="4192034" cy="199319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7C3A1D7-A4E6-4DA6-B4F0-FACB93DED906}"/>
                </a:ext>
              </a:extLst>
            </p:cNvPr>
            <p:cNvGrpSpPr/>
            <p:nvPr/>
          </p:nvGrpSpPr>
          <p:grpSpPr>
            <a:xfrm>
              <a:off x="1867662" y="4621060"/>
              <a:ext cx="3892516" cy="1054836"/>
              <a:chOff x="5425132" y="971551"/>
              <a:chExt cx="3892516" cy="1054836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AB46E23D-A6CF-46D7-895F-037AA7BBF11D}"/>
                  </a:ext>
                </a:extLst>
              </p:cNvPr>
              <p:cNvSpPr/>
              <p:nvPr/>
            </p:nvSpPr>
            <p:spPr>
              <a:xfrm>
                <a:off x="5425132" y="971551"/>
                <a:ext cx="3275463" cy="1054836"/>
              </a:xfrm>
              <a:prstGeom prst="ellipse">
                <a:avLst/>
              </a:prstGeom>
              <a:noFill/>
              <a:ln w="2857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F79DC872-2EF4-4FD2-820A-A13683D918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86891" y="1873853"/>
                <a:ext cx="1130757" cy="1001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D1EA6DED-6596-4266-B9BE-51F806E8C9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2864" y="1498969"/>
                <a:ext cx="1111478" cy="397893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B56E5B4-6C8B-4AB4-B9E4-7C267D123850}"/>
                </a:ext>
              </a:extLst>
            </p:cNvPr>
            <p:cNvGrpSpPr/>
            <p:nvPr/>
          </p:nvGrpSpPr>
          <p:grpSpPr>
            <a:xfrm>
              <a:off x="3524067" y="3917074"/>
              <a:ext cx="2535629" cy="1993193"/>
              <a:chOff x="3524067" y="3917074"/>
              <a:chExt cx="2535629" cy="1993193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54FBB25A-B41F-4FCF-B4E3-9B3D809008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16872" y="4521353"/>
                <a:ext cx="0" cy="100200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0E5F6950-0F61-4523-B7E5-F03E5FB319D2}"/>
                      </a:ext>
                    </a:extLst>
                  </p:cNvPr>
                  <p:cNvSpPr txBox="1"/>
                  <p:nvPr/>
                </p:nvSpPr>
                <p:spPr>
                  <a:xfrm>
                    <a:off x="5812834" y="5306564"/>
                    <a:ext cx="246862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oMath>
                      </m:oMathPara>
                    </a14:m>
                    <a:endParaRPr lang="en-US" b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0E5F6950-0F61-4523-B7E5-F03E5FB319D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12834" y="5306564"/>
                    <a:ext cx="246862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7073" r="-1707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6BA3586D-D2FD-4CAA-98DD-85BE018E9017}"/>
                      </a:ext>
                    </a:extLst>
                  </p:cNvPr>
                  <p:cNvSpPr txBox="1"/>
                  <p:nvPr/>
                </p:nvSpPr>
                <p:spPr>
                  <a:xfrm>
                    <a:off x="4513236" y="4071391"/>
                    <a:ext cx="253274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oMath>
                      </m:oMathPara>
                    </a14:m>
                    <a:endParaRPr lang="en-US" b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6BA3586D-D2FD-4CAA-98DD-85BE018E901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13236" y="4071391"/>
                    <a:ext cx="253274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31707" r="-31707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56088D78-4633-4E2F-AF0C-6C2707964A10}"/>
                  </a:ext>
                </a:extLst>
              </p:cNvPr>
              <p:cNvCxnSpPr/>
              <p:nvPr/>
            </p:nvCxnSpPr>
            <p:spPr>
              <a:xfrm flipV="1">
                <a:off x="3524067" y="3917074"/>
                <a:ext cx="0" cy="1208558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6DD69C79-7DC2-4542-923D-16B6F26822D6}"/>
                  </a:ext>
                </a:extLst>
              </p:cNvPr>
              <p:cNvCxnSpPr>
                <a:cxnSpLocks/>
                <a:stCxn id="40" idx="5"/>
              </p:cNvCxnSpPr>
              <p:nvPr/>
            </p:nvCxnSpPr>
            <p:spPr>
              <a:xfrm flipH="1">
                <a:off x="3916240" y="5521419"/>
                <a:ext cx="747205" cy="28864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F51BAB52-BAEE-4620-9435-C8262F2C25DC}"/>
                      </a:ext>
                    </a:extLst>
                  </p:cNvPr>
                  <p:cNvSpPr txBox="1"/>
                  <p:nvPr/>
                </p:nvSpPr>
                <p:spPr>
                  <a:xfrm>
                    <a:off x="4245777" y="5540935"/>
                    <a:ext cx="222818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oMath>
                      </m:oMathPara>
                    </a14:m>
                    <a:endParaRPr lang="en-US" b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F51BAB52-BAEE-4620-9435-C8262F2C25D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45777" y="5540935"/>
                    <a:ext cx="222818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18919" r="-1891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356A8201-9A02-48D2-ABF1-6C4E4AECE34D}"/>
                      </a:ext>
                    </a:extLst>
                  </p:cNvPr>
                  <p:cNvSpPr txBox="1"/>
                  <p:nvPr/>
                </p:nvSpPr>
                <p:spPr>
                  <a:xfrm>
                    <a:off x="3801447" y="5224144"/>
                    <a:ext cx="259686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oMath>
                      </m:oMathPara>
                    </a14:m>
                    <a:endParaRPr lang="en-US" b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356A8201-9A02-48D2-ABF1-6C4E4AECE34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01447" y="5224144"/>
                    <a:ext cx="259686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27907" r="-30233" b="-2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08A9E8FE-229F-4F6A-8638-ADBB522E81D6}"/>
              </a:ext>
            </a:extLst>
          </p:cNvPr>
          <p:cNvSpPr txBox="1"/>
          <p:nvPr/>
        </p:nvSpPr>
        <p:spPr>
          <a:xfrm>
            <a:off x="5088225" y="4297717"/>
            <a:ext cx="4055775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chemeClr val="accent6">
                    <a:lumMod val="50000"/>
                  </a:schemeClr>
                </a:solidFill>
                <a:latin typeface="Times" pitchFamily="18" charset="0"/>
              </a:rPr>
              <a:t>x</a:t>
            </a:r>
            <a:r>
              <a:rPr lang="en-US" sz="2800" i="1" dirty="0">
                <a:solidFill>
                  <a:schemeClr val="accent6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: horizontal</a:t>
            </a:r>
          </a:p>
          <a:p>
            <a:r>
              <a:rPr lang="en-US" sz="2800" b="1" i="1" dirty="0">
                <a:solidFill>
                  <a:schemeClr val="accent6">
                    <a:lumMod val="50000"/>
                  </a:schemeClr>
                </a:solidFill>
                <a:latin typeface="Times" pitchFamily="18" charset="0"/>
              </a:rPr>
              <a:t>y</a:t>
            </a:r>
            <a:r>
              <a:rPr lang="en-US" sz="2800" i="1" dirty="0">
                <a:solidFill>
                  <a:schemeClr val="accent6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: vertical </a:t>
            </a:r>
          </a:p>
          <a:p>
            <a:r>
              <a:rPr lang="en-US" sz="2800" b="1" i="1" dirty="0">
                <a:solidFill>
                  <a:schemeClr val="accent6">
                    <a:lumMod val="50000"/>
                  </a:schemeClr>
                </a:solidFill>
                <a:latin typeface="Times" pitchFamily="18" charset="0"/>
              </a:rPr>
              <a:t>s</a:t>
            </a:r>
            <a:r>
              <a:rPr lang="en-US" sz="2800" i="1" dirty="0">
                <a:solidFill>
                  <a:schemeClr val="accent6">
                    <a:lumMod val="50000"/>
                  </a:schemeClr>
                </a:solidFill>
                <a:latin typeface="Times" pitchFamily="18" charset="0"/>
              </a:rPr>
              <a:t>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: longitudinal-along the ideal trajectory(x=y=0)</a:t>
            </a:r>
            <a:endParaRPr lang="es-ES_tradnl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2A874E3-8739-4883-ACEC-96C8454A19C9}"/>
              </a:ext>
            </a:extLst>
          </p:cNvPr>
          <p:cNvCxnSpPr>
            <a:cxnSpLocks/>
          </p:cNvCxnSpPr>
          <p:nvPr/>
        </p:nvCxnSpPr>
        <p:spPr>
          <a:xfrm flipH="1">
            <a:off x="7765159" y="2618057"/>
            <a:ext cx="435092" cy="5285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744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DA5557E-324C-4864-B5B0-0891D938C9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71550"/>
                <a:ext cx="8672513" cy="78642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Particle motion will be expanded about the ideal or design trajectory (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dirty="0"/>
                  <a:t>,</a:t>
                </a:r>
                <a:r>
                  <a:rPr lang="en-US" b="1" dirty="0"/>
                  <a:t>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DA5557E-324C-4864-B5B0-0891D938C9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71550"/>
                <a:ext cx="8672513" cy="786427"/>
              </a:xfrm>
              <a:blipFill>
                <a:blip r:embed="rId2"/>
                <a:stretch>
                  <a:fillRect l="-2180" t="-10853" b="-17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F6C95AE-EFA3-46BF-8DA7-77EA845A2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Equations of motion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0E43EA-03C4-40EF-B2CE-4FB9F066AD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478C32-8B7C-4959-901C-A72F239208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9F4D6F5-B6F8-4879-B0D3-082748FBAADF}"/>
              </a:ext>
            </a:extLst>
          </p:cNvPr>
          <p:cNvGrpSpPr/>
          <p:nvPr/>
        </p:nvGrpSpPr>
        <p:grpSpPr>
          <a:xfrm>
            <a:off x="4661662" y="2129051"/>
            <a:ext cx="4011912" cy="1199950"/>
            <a:chOff x="5056642" y="1215655"/>
            <a:chExt cx="4011912" cy="119995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A0C5D0B-B264-4235-A1C7-022D75C9208A}"/>
                </a:ext>
              </a:extLst>
            </p:cNvPr>
            <p:cNvGrpSpPr/>
            <p:nvPr/>
          </p:nvGrpSpPr>
          <p:grpSpPr>
            <a:xfrm>
              <a:off x="5056642" y="1360769"/>
              <a:ext cx="4011912" cy="1054836"/>
              <a:chOff x="5425132" y="971551"/>
              <a:chExt cx="4011912" cy="1054836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C23BEE2-1E92-475F-B344-9207E463424A}"/>
                  </a:ext>
                </a:extLst>
              </p:cNvPr>
              <p:cNvSpPr/>
              <p:nvPr/>
            </p:nvSpPr>
            <p:spPr>
              <a:xfrm>
                <a:off x="5425132" y="971551"/>
                <a:ext cx="3275463" cy="1054836"/>
              </a:xfrm>
              <a:prstGeom prst="ellipse">
                <a:avLst/>
              </a:prstGeom>
              <a:noFill/>
              <a:ln w="2857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1531CA4-97AA-4FFB-B31D-ED6F785965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09504" y="1485321"/>
                <a:ext cx="727540" cy="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7DF81E6-9A36-4523-82B7-0B301B577A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56187" y="1485321"/>
                <a:ext cx="1644408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D84E900-40D9-418D-A000-6CF3937701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2864" y="1498969"/>
                <a:ext cx="1111478" cy="397893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FB843B3-39B2-4786-BA0B-184CF1B34068}"/>
                    </a:ext>
                  </a:extLst>
                </p:cNvPr>
                <p:cNvSpPr txBox="1"/>
                <p:nvPr/>
              </p:nvSpPr>
              <p:spPr>
                <a:xfrm>
                  <a:off x="7335970" y="1432988"/>
                  <a:ext cx="25968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oMath>
                    </m:oMathPara>
                  </a14:m>
                  <a:endParaRPr lang="en-US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FB843B3-39B2-4786-BA0B-184CF1B340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970" y="1432988"/>
                  <a:ext cx="259686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30952" r="-30952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1BBF9663-B733-46BE-9AD4-B665F553AC1E}"/>
                </a:ext>
              </a:extLst>
            </p:cNvPr>
            <p:cNvSpPr/>
            <p:nvPr/>
          </p:nvSpPr>
          <p:spPr>
            <a:xfrm rot="10800000" flipH="1">
              <a:off x="7185926" y="1604006"/>
              <a:ext cx="409730" cy="541065"/>
            </a:xfrm>
            <a:prstGeom prst="arc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855C18D-AAEE-48BF-9423-A2568D37BC97}"/>
                    </a:ext>
                  </a:extLst>
                </p:cNvPr>
                <p:cNvSpPr txBox="1"/>
                <p:nvPr/>
              </p:nvSpPr>
              <p:spPr>
                <a:xfrm>
                  <a:off x="7571947" y="1854304"/>
                  <a:ext cx="26128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oMath>
                    </m:oMathPara>
                  </a14:m>
                  <a:endParaRPr lang="en-US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9855C18D-AAEE-48BF-9423-A2568D37BC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1947" y="1854304"/>
                  <a:ext cx="261289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5581" r="-27907"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443D3AC-8137-49FF-B6C3-503B9E44C1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32105" y="1215655"/>
              <a:ext cx="0" cy="64968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E0CA49D-43AF-4530-8680-26AE55455438}"/>
                  </a:ext>
                </a:extLst>
              </p:cNvPr>
              <p:cNvSpPr txBox="1"/>
              <p:nvPr/>
            </p:nvSpPr>
            <p:spPr>
              <a:xfrm>
                <a:off x="8350720" y="2809574"/>
                <a:ext cx="24686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E0CA49D-43AF-4530-8680-26AE55455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0720" y="2809574"/>
                <a:ext cx="246862" cy="369332"/>
              </a:xfrm>
              <a:prstGeom prst="rect">
                <a:avLst/>
              </a:prstGeom>
              <a:blipFill>
                <a:blip r:embed="rId5"/>
                <a:stretch>
                  <a:fillRect l="-17500"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0FE3426-07C4-4C57-A555-83023F65C922}"/>
                  </a:ext>
                </a:extLst>
              </p:cNvPr>
              <p:cNvSpPr txBox="1"/>
              <p:nvPr/>
            </p:nvSpPr>
            <p:spPr>
              <a:xfrm>
                <a:off x="7813694" y="1661253"/>
                <a:ext cx="25327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0FE3426-07C4-4C57-A555-83023F65C9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3694" y="1661253"/>
                <a:ext cx="253274" cy="369332"/>
              </a:xfrm>
              <a:prstGeom prst="rect">
                <a:avLst/>
              </a:prstGeom>
              <a:blipFill>
                <a:blip r:embed="rId6"/>
                <a:stretch>
                  <a:fillRect l="-31707" r="-3170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4B4DD5-C176-423C-B51D-8E30D4A5AE41}"/>
              </a:ext>
            </a:extLst>
          </p:cNvPr>
          <p:cNvCxnSpPr/>
          <p:nvPr/>
        </p:nvCxnSpPr>
        <p:spPr>
          <a:xfrm flipV="1">
            <a:off x="6318067" y="1570179"/>
            <a:ext cx="0" cy="120855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2CBD15F-3694-4F0A-BD00-3FAE7A7B63A4}"/>
              </a:ext>
            </a:extLst>
          </p:cNvPr>
          <p:cNvSpPr/>
          <p:nvPr/>
        </p:nvSpPr>
        <p:spPr>
          <a:xfrm>
            <a:off x="5158854" y="2211000"/>
            <a:ext cx="3057978" cy="1379055"/>
          </a:xfrm>
          <a:custGeom>
            <a:avLst/>
            <a:gdLst>
              <a:gd name="connsiteX0" fmla="*/ 13647 w 3057978"/>
              <a:gd name="connsiteY0" fmla="*/ 1282929 h 1379055"/>
              <a:gd name="connsiteX1" fmla="*/ 559558 w 3057978"/>
              <a:gd name="connsiteY1" fmla="*/ 600541 h 1379055"/>
              <a:gd name="connsiteX2" fmla="*/ 1132764 w 3057978"/>
              <a:gd name="connsiteY2" fmla="*/ 1105508 h 1379055"/>
              <a:gd name="connsiteX3" fmla="*/ 1555845 w 3057978"/>
              <a:gd name="connsiteY3" fmla="*/ 1378463 h 1379055"/>
              <a:gd name="connsiteX4" fmla="*/ 1910686 w 3057978"/>
              <a:gd name="connsiteY4" fmla="*/ 1037269 h 1379055"/>
              <a:gd name="connsiteX5" fmla="*/ 2074459 w 3057978"/>
              <a:gd name="connsiteY5" fmla="*/ 737019 h 1379055"/>
              <a:gd name="connsiteX6" fmla="*/ 2388358 w 3057978"/>
              <a:gd name="connsiteY6" fmla="*/ 614189 h 1379055"/>
              <a:gd name="connsiteX7" fmla="*/ 2811439 w 3057978"/>
              <a:gd name="connsiteY7" fmla="*/ 859849 h 1379055"/>
              <a:gd name="connsiteX8" fmla="*/ 3057098 w 3057978"/>
              <a:gd name="connsiteY8" fmla="*/ 505007 h 1379055"/>
              <a:gd name="connsiteX9" fmla="*/ 2729552 w 3057978"/>
              <a:gd name="connsiteY9" fmla="*/ 259347 h 1379055"/>
              <a:gd name="connsiteX10" fmla="*/ 2524836 w 3057978"/>
              <a:gd name="connsiteY10" fmla="*/ 409472 h 1379055"/>
              <a:gd name="connsiteX11" fmla="*/ 2156346 w 3057978"/>
              <a:gd name="connsiteY11" fmla="*/ 40 h 1379055"/>
              <a:gd name="connsiteX12" fmla="*/ 1583140 w 3057978"/>
              <a:gd name="connsiteY12" fmla="*/ 382177 h 1379055"/>
              <a:gd name="connsiteX13" fmla="*/ 1255594 w 3057978"/>
              <a:gd name="connsiteY13" fmla="*/ 13687 h 1379055"/>
              <a:gd name="connsiteX14" fmla="*/ 764274 w 3057978"/>
              <a:gd name="connsiteY14" fmla="*/ 300290 h 1379055"/>
              <a:gd name="connsiteX15" fmla="*/ 204716 w 3057978"/>
              <a:gd name="connsiteY15" fmla="*/ 27335 h 1379055"/>
              <a:gd name="connsiteX16" fmla="*/ 0 w 3057978"/>
              <a:gd name="connsiteY16" fmla="*/ 122869 h 1379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57978" h="1379055">
                <a:moveTo>
                  <a:pt x="13647" y="1282929"/>
                </a:moveTo>
                <a:cubicBezTo>
                  <a:pt x="193343" y="956520"/>
                  <a:pt x="373039" y="630111"/>
                  <a:pt x="559558" y="600541"/>
                </a:cubicBezTo>
                <a:cubicBezTo>
                  <a:pt x="746078" y="570971"/>
                  <a:pt x="966716" y="975854"/>
                  <a:pt x="1132764" y="1105508"/>
                </a:cubicBezTo>
                <a:cubicBezTo>
                  <a:pt x="1298812" y="1235162"/>
                  <a:pt x="1426191" y="1389836"/>
                  <a:pt x="1555845" y="1378463"/>
                </a:cubicBezTo>
                <a:cubicBezTo>
                  <a:pt x="1685499" y="1367090"/>
                  <a:pt x="1824250" y="1144176"/>
                  <a:pt x="1910686" y="1037269"/>
                </a:cubicBezTo>
                <a:cubicBezTo>
                  <a:pt x="1997122" y="930362"/>
                  <a:pt x="1994847" y="807532"/>
                  <a:pt x="2074459" y="737019"/>
                </a:cubicBezTo>
                <a:cubicBezTo>
                  <a:pt x="2154071" y="666506"/>
                  <a:pt x="2265528" y="593717"/>
                  <a:pt x="2388358" y="614189"/>
                </a:cubicBezTo>
                <a:cubicBezTo>
                  <a:pt x="2511188" y="634661"/>
                  <a:pt x="2699982" y="878046"/>
                  <a:pt x="2811439" y="859849"/>
                </a:cubicBezTo>
                <a:cubicBezTo>
                  <a:pt x="2922896" y="841652"/>
                  <a:pt x="3070746" y="605091"/>
                  <a:pt x="3057098" y="505007"/>
                </a:cubicBezTo>
                <a:cubicBezTo>
                  <a:pt x="3043450" y="404923"/>
                  <a:pt x="2818262" y="275269"/>
                  <a:pt x="2729552" y="259347"/>
                </a:cubicBezTo>
                <a:cubicBezTo>
                  <a:pt x="2640842" y="243424"/>
                  <a:pt x="2620370" y="452690"/>
                  <a:pt x="2524836" y="409472"/>
                </a:cubicBezTo>
                <a:cubicBezTo>
                  <a:pt x="2429302" y="366254"/>
                  <a:pt x="2313295" y="4589"/>
                  <a:pt x="2156346" y="40"/>
                </a:cubicBezTo>
                <a:cubicBezTo>
                  <a:pt x="1999397" y="-4509"/>
                  <a:pt x="1733265" y="379903"/>
                  <a:pt x="1583140" y="382177"/>
                </a:cubicBezTo>
                <a:cubicBezTo>
                  <a:pt x="1433015" y="384451"/>
                  <a:pt x="1392072" y="27335"/>
                  <a:pt x="1255594" y="13687"/>
                </a:cubicBezTo>
                <a:cubicBezTo>
                  <a:pt x="1119116" y="39"/>
                  <a:pt x="939420" y="298015"/>
                  <a:pt x="764274" y="300290"/>
                </a:cubicBezTo>
                <a:cubicBezTo>
                  <a:pt x="589128" y="302565"/>
                  <a:pt x="332095" y="56905"/>
                  <a:pt x="204716" y="27335"/>
                </a:cubicBezTo>
                <a:cubicBezTo>
                  <a:pt x="77337" y="-2235"/>
                  <a:pt x="38668" y="60317"/>
                  <a:pt x="0" y="122869"/>
                </a:cubicBezTo>
              </a:path>
            </a:pathLst>
          </a:custGeom>
          <a:noFill/>
          <a:ln w="28575"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F3CD73A-80BD-41DF-A5D9-76BFCF4C6960}"/>
              </a:ext>
            </a:extLst>
          </p:cNvPr>
          <p:cNvSpPr/>
          <p:nvPr/>
        </p:nvSpPr>
        <p:spPr>
          <a:xfrm>
            <a:off x="8087169" y="2517392"/>
            <a:ext cx="137160" cy="1371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7EE66C99-5A8E-4E6C-B44C-3B446524B4E1}"/>
              </a:ext>
            </a:extLst>
          </p:cNvPr>
          <p:cNvSpPr txBox="1">
            <a:spLocks/>
          </p:cNvSpPr>
          <p:nvPr/>
        </p:nvSpPr>
        <p:spPr>
          <a:xfrm>
            <a:off x="315860" y="2952366"/>
            <a:ext cx="3285225" cy="786427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Radial acceleration: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0940D5A-DCAB-4F80-AA4B-47471A1CAA20}"/>
                  </a:ext>
                </a:extLst>
              </p:cNvPr>
              <p:cNvSpPr txBox="1"/>
              <p:nvPr/>
            </p:nvSpPr>
            <p:spPr>
              <a:xfrm>
                <a:off x="313806" y="1805245"/>
                <a:ext cx="3405291" cy="4648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𝑞𝑣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𝑟𝑎𝑑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0940D5A-DCAB-4F80-AA4B-47471A1CAA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806" y="1805245"/>
                <a:ext cx="3405291" cy="46487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9CB7D88-1A2F-47BD-A418-8D625C591B4C}"/>
                  </a:ext>
                </a:extLst>
              </p:cNvPr>
              <p:cNvSpPr txBox="1"/>
              <p:nvPr/>
            </p:nvSpPr>
            <p:spPr>
              <a:xfrm>
                <a:off x="6687843" y="206356"/>
                <a:ext cx="1995931" cy="4517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,0)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9CB7D88-1A2F-47BD-A418-8D625C591B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7843" y="206356"/>
                <a:ext cx="1995931" cy="45179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E00CE37-3272-4DE6-8099-FD34DAB82E3F}"/>
                  </a:ext>
                </a:extLst>
              </p:cNvPr>
              <p:cNvSpPr txBox="1"/>
              <p:nvPr/>
            </p:nvSpPr>
            <p:spPr>
              <a:xfrm>
                <a:off x="594157" y="3542341"/>
                <a:ext cx="3537059" cy="1053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𝑟𝑎𝑑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E00CE37-3272-4DE6-8099-FD34DAB82E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157" y="3542341"/>
                <a:ext cx="3537059" cy="105323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D45AA1A-AE76-4B4D-BD8B-CBDF157256C5}"/>
                  </a:ext>
                </a:extLst>
              </p:cNvPr>
              <p:cNvSpPr txBox="1"/>
              <p:nvPr/>
            </p:nvSpPr>
            <p:spPr>
              <a:xfrm>
                <a:off x="4902080" y="3946429"/>
                <a:ext cx="13663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D45AA1A-AE76-4B4D-BD8B-CBDF157256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2080" y="3946429"/>
                <a:ext cx="1366336" cy="369332"/>
              </a:xfrm>
              <a:prstGeom prst="rect">
                <a:avLst/>
              </a:prstGeom>
              <a:blipFill>
                <a:blip r:embed="rId10"/>
                <a:stretch>
                  <a:fillRect l="-2232" r="-2232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B31CC50-2829-47D5-84B9-AEAD750F29AE}"/>
                  </a:ext>
                </a:extLst>
              </p:cNvPr>
              <p:cNvSpPr txBox="1"/>
              <p:nvPr/>
            </p:nvSpPr>
            <p:spPr>
              <a:xfrm>
                <a:off x="636588" y="5023277"/>
                <a:ext cx="7218579" cy="1053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𝑞𝑣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B31CC50-2829-47D5-84B9-AEAD750F29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88" y="5023277"/>
                <a:ext cx="7218579" cy="105323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A37A994-967E-4131-AA2D-3356066395B2}"/>
                  </a:ext>
                </a:extLst>
              </p:cNvPr>
              <p:cNvSpPr txBox="1"/>
              <p:nvPr/>
            </p:nvSpPr>
            <p:spPr>
              <a:xfrm>
                <a:off x="332580" y="2443441"/>
                <a:ext cx="1668021" cy="4648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𝑞𝑣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A37A994-967E-4131-AA2D-3356066395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80" y="2443441"/>
                <a:ext cx="1668021" cy="46487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57673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CF9CA1D-F0B5-458B-AA35-BD7B18F228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60775" y="4797429"/>
                <a:ext cx="4113231" cy="425285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the radius and is constant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CF9CA1D-F0B5-458B-AA35-BD7B18F228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60775" y="4797429"/>
                <a:ext cx="4113231" cy="425285"/>
              </a:xfrm>
              <a:blipFill>
                <a:blip r:embed="rId2"/>
                <a:stretch>
                  <a:fillRect l="-2667" t="-21429" r="-2519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B234FC0-C714-48F6-B830-5B122B2F1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Equations of motion- Horizontal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FF598D-02FE-4E85-B354-839D154F6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D827DB-61D4-4EA7-9B16-0CEB0B0A7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7A48A47-029F-4161-B0C0-A1942E8AA637}"/>
                  </a:ext>
                </a:extLst>
              </p:cNvPr>
              <p:cNvSpPr txBox="1"/>
              <p:nvPr/>
            </p:nvSpPr>
            <p:spPr>
              <a:xfrm>
                <a:off x="335939" y="861821"/>
                <a:ext cx="7218579" cy="1053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𝑞𝑣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7A48A47-029F-4161-B0C0-A1942E8AA6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39" y="861821"/>
                <a:ext cx="7218579" cy="10532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C965D1-35E2-4B8C-AF20-B67135ADCB52}"/>
                  </a:ext>
                </a:extLst>
              </p:cNvPr>
              <p:cNvSpPr txBox="1"/>
              <p:nvPr/>
            </p:nvSpPr>
            <p:spPr>
              <a:xfrm>
                <a:off x="4486656" y="2173249"/>
                <a:ext cx="3853924" cy="9832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C965D1-35E2-4B8C-AF20-B67135ADCB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6656" y="2173249"/>
                <a:ext cx="3853924" cy="9832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50849D2-9803-4E94-B3B2-30D3AE28DDA2}"/>
                  </a:ext>
                </a:extLst>
              </p:cNvPr>
              <p:cNvSpPr txBox="1"/>
              <p:nvPr/>
            </p:nvSpPr>
            <p:spPr>
              <a:xfrm>
                <a:off x="429419" y="3429000"/>
                <a:ext cx="5553123" cy="937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𝑞𝑣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50849D2-9803-4E94-B3B2-30D3AE28DD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3429000"/>
                <a:ext cx="5553123" cy="93750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CF8F96A-B88F-43A0-B036-1BD0BF6A5C6A}"/>
              </a:ext>
            </a:extLst>
          </p:cNvPr>
          <p:cNvCxnSpPr>
            <a:cxnSpLocks/>
          </p:cNvCxnSpPr>
          <p:nvPr/>
        </p:nvCxnSpPr>
        <p:spPr>
          <a:xfrm flipH="1" flipV="1">
            <a:off x="2426208" y="3840480"/>
            <a:ext cx="645922" cy="95694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C85ED6-4815-44D3-99F5-D8B2D82AC967}"/>
                  </a:ext>
                </a:extLst>
              </p:cNvPr>
              <p:cNvSpPr txBox="1"/>
              <p:nvPr/>
            </p:nvSpPr>
            <p:spPr>
              <a:xfrm>
                <a:off x="429418" y="5287231"/>
                <a:ext cx="4621393" cy="937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𝑞𝑣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C85ED6-4815-44D3-99F5-D8B2D82AC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8" y="5287231"/>
                <a:ext cx="4621393" cy="9375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3B2449B-4B5A-4462-B2AA-11A734091036}"/>
              </a:ext>
            </a:extLst>
          </p:cNvPr>
          <p:cNvCxnSpPr>
            <a:cxnSpLocks/>
          </p:cNvCxnSpPr>
          <p:nvPr/>
        </p:nvCxnSpPr>
        <p:spPr>
          <a:xfrm flipH="1">
            <a:off x="4169664" y="2762049"/>
            <a:ext cx="881147" cy="66695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572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4D9168-77E4-44C9-9677-3C0DF324F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ED203D-2E3F-4D0B-A2E2-382AB407B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Fermilab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73202-E3B7-49BE-B981-960E04486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6973C8-D21C-4010-B64A-7C1738556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C8CA65-34CF-4FC1-B85B-215433CDB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1048746"/>
            <a:ext cx="8143875" cy="50863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BF0190-02DE-4E39-A4E7-37FED4DDEF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493"/>
          <a:stretch/>
        </p:blipFill>
        <p:spPr>
          <a:xfrm>
            <a:off x="2166938" y="358711"/>
            <a:ext cx="6734175" cy="5816009"/>
          </a:xfrm>
          <a:prstGeom prst="rect">
            <a:avLst/>
          </a:prstGeom>
        </p:spPr>
      </p:pic>
      <p:pic>
        <p:nvPicPr>
          <p:cNvPr id="6146" name="Picture 2" descr="The Cold War Science Lab Built With Beer Cans - Bloomberg">
            <a:extLst>
              <a:ext uri="{FF2B5EF4-FFF2-40B4-BE49-F238E27FC236}">
                <a16:creationId xmlns:a16="http://schemas.microsoft.com/office/drawing/2014/main" id="{3EE3CF4C-55B7-42A0-A769-7D6CA2664A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3" b="13798"/>
          <a:stretch/>
        </p:blipFill>
        <p:spPr bwMode="auto">
          <a:xfrm>
            <a:off x="359115" y="1154518"/>
            <a:ext cx="3615646" cy="243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C792DC6-8BC3-418B-8E8D-5033364924FC}"/>
              </a:ext>
            </a:extLst>
          </p:cNvPr>
          <p:cNvCxnSpPr/>
          <p:nvPr/>
        </p:nvCxnSpPr>
        <p:spPr>
          <a:xfrm>
            <a:off x="2804160" y="2999232"/>
            <a:ext cx="1548384" cy="12801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48" name="Picture 4" descr="Baby bison? It's as cute as it sounds!">
            <a:extLst>
              <a:ext uri="{FF2B5EF4-FFF2-40B4-BE49-F238E27FC236}">
                <a16:creationId xmlns:a16="http://schemas.microsoft.com/office/drawing/2014/main" id="{9D559FE7-A14A-49F1-AA21-ABCBF52A9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945" y="1643856"/>
            <a:ext cx="24574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3A93FB7-627B-4BD3-A24E-80AB4BD07D26}"/>
              </a:ext>
            </a:extLst>
          </p:cNvPr>
          <p:cNvCxnSpPr>
            <a:cxnSpLocks/>
          </p:cNvCxnSpPr>
          <p:nvPr/>
        </p:nvCxnSpPr>
        <p:spPr>
          <a:xfrm flipH="1">
            <a:off x="5289523" y="2855425"/>
            <a:ext cx="1184429" cy="9377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0966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949C50-CA00-4B24-AC5E-944F77F88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Equations of motion- Horizontal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CB2E44-83A2-4F4A-AC35-A329BB47D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E9A777-9436-40C9-BA0E-262FD7FEBA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D9D26E-D86D-4762-A93C-73850CC72824}"/>
                  </a:ext>
                </a:extLst>
              </p:cNvPr>
              <p:cNvSpPr txBox="1"/>
              <p:nvPr/>
            </p:nvSpPr>
            <p:spPr>
              <a:xfrm>
                <a:off x="428933" y="800883"/>
                <a:ext cx="4621393" cy="937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𝑞𝑣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D9D26E-D86D-4762-A93C-73850CC728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33" y="800883"/>
                <a:ext cx="4621393" cy="93750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670793AD-B71A-4EA7-8F5D-511A3FD7A2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9419" y="2030397"/>
                <a:ext cx="7137779" cy="44391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2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charset="0"/>
                  <a:buNone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sz="28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sz="28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so we can do a Taylor expansion</a:t>
                </a:r>
                <a:endParaRPr lang="en-US" sz="2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Content Placeholder 1">
                <a:extLst>
                  <a:ext uri="{FF2B5EF4-FFF2-40B4-BE49-F238E27FC236}">
                    <a16:creationId xmlns:a16="http://schemas.microsoft.com/office/drawing/2014/main" id="{670793AD-B71A-4EA7-8F5D-511A3FD7A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2030397"/>
                <a:ext cx="7137779" cy="443917"/>
              </a:xfrm>
              <a:prstGeom prst="rect">
                <a:avLst/>
              </a:prstGeom>
              <a:blipFill>
                <a:blip r:embed="rId3"/>
                <a:stretch>
                  <a:fillRect t="-8219" b="-369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91C13B0-9E9E-43B7-9389-7921443B2DF6}"/>
                  </a:ext>
                </a:extLst>
              </p:cNvPr>
              <p:cNvSpPr txBox="1"/>
              <p:nvPr/>
            </p:nvSpPr>
            <p:spPr>
              <a:xfrm>
                <a:off x="428933" y="3659420"/>
                <a:ext cx="4367349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91C13B0-9E9E-43B7-9389-7921443B2D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33" y="3659420"/>
                <a:ext cx="4367349" cy="8298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A11375B-4319-4085-AB49-10379F5B7E7C}"/>
                  </a:ext>
                </a:extLst>
              </p:cNvPr>
              <p:cNvSpPr txBox="1"/>
              <p:nvPr/>
            </p:nvSpPr>
            <p:spPr>
              <a:xfrm>
                <a:off x="429419" y="4930851"/>
                <a:ext cx="5781647" cy="9768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𝑞𝑣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A11375B-4319-4085-AB49-10379F5B7E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4930851"/>
                <a:ext cx="5781647" cy="9768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F506B35-F72F-4D6B-9BB1-47734B71FE0F}"/>
                  </a:ext>
                </a:extLst>
              </p:cNvPr>
              <p:cNvSpPr txBox="1"/>
              <p:nvPr/>
            </p:nvSpPr>
            <p:spPr>
              <a:xfrm>
                <a:off x="2739629" y="2635261"/>
                <a:ext cx="597169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1!</m:t>
                          </m:r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2!</m:t>
                          </m:r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+..</m:t>
                      </m:r>
                    </m:oMath>
                  </m:oMathPara>
                </a14:m>
                <a:endParaRPr lang="en-US" sz="2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F506B35-F72F-4D6B-9BB1-47734B71FE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9629" y="2635261"/>
                <a:ext cx="5971698" cy="61555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64682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1A83A1-2D1F-460A-ADE8-CCADD102342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2100817"/>
                <a:ext cx="8672513" cy="56032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Divide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and multiply the r.h.s.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1A83A1-2D1F-460A-ADE8-CCADD10234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2100817"/>
                <a:ext cx="8672513" cy="560322"/>
              </a:xfrm>
              <a:blipFill>
                <a:blip r:embed="rId2"/>
                <a:stretch>
                  <a:fillRect l="-2180" t="-163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511A18A-9B55-4912-9BFF-08B8FD9ED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Equations of motion- Horizontal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01DE6E-2C1D-46BC-92F2-748BCD7B90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E44BC0-E6F0-4268-B4E5-B31EDD28C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39C4277-BBE6-4EC3-9258-A9EF409D6AF5}"/>
                  </a:ext>
                </a:extLst>
              </p:cNvPr>
              <p:cNvSpPr txBox="1"/>
              <p:nvPr/>
            </p:nvSpPr>
            <p:spPr>
              <a:xfrm>
                <a:off x="429419" y="971550"/>
                <a:ext cx="5781647" cy="9768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𝑞𝑣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39C4277-BBE6-4EC3-9258-A9EF409D6A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971550"/>
                <a:ext cx="5781647" cy="9768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BF15F78-EC89-413F-8245-030363A14159}"/>
                  </a:ext>
                </a:extLst>
              </p:cNvPr>
              <p:cNvSpPr txBox="1"/>
              <p:nvPr/>
            </p:nvSpPr>
            <p:spPr>
              <a:xfrm>
                <a:off x="6769428" y="2688126"/>
                <a:ext cx="1023293" cy="7564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BF15F78-EC89-413F-8245-030363A14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9428" y="2688126"/>
                <a:ext cx="1023293" cy="7564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81D9BC9C-7DD9-4888-8C8C-BEB528DD4B8B}"/>
              </a:ext>
            </a:extLst>
          </p:cNvPr>
          <p:cNvGrpSpPr/>
          <p:nvPr/>
        </p:nvGrpSpPr>
        <p:grpSpPr>
          <a:xfrm>
            <a:off x="889427" y="2800782"/>
            <a:ext cx="4501232" cy="1680164"/>
            <a:chOff x="811826" y="2688126"/>
            <a:chExt cx="4501232" cy="16801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1676C75-8A38-492B-961A-015CF3ACAD1B}"/>
                    </a:ext>
                  </a:extLst>
                </p:cNvPr>
                <p:cNvSpPr txBox="1"/>
                <p:nvPr/>
              </p:nvSpPr>
              <p:spPr>
                <a:xfrm>
                  <a:off x="811826" y="2688126"/>
                  <a:ext cx="4501232" cy="9886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den>
                        </m:f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den>
                            </m:f>
                          </m:e>
                        </m:d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sSup>
                              <m:sSup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𝑚𝑣</m:t>
                            </m:r>
                          </m:den>
                        </m:f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11676C75-8A38-492B-961A-015CF3ACAD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1826" y="2688126"/>
                  <a:ext cx="4501232" cy="98860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33B57FC1-8F04-4946-9868-318BF27CE7D9}"/>
                </a:ext>
              </a:extLst>
            </p:cNvPr>
            <p:cNvSpPr/>
            <p:nvPr/>
          </p:nvSpPr>
          <p:spPr>
            <a:xfrm rot="5400000">
              <a:off x="4468269" y="3532782"/>
              <a:ext cx="330969" cy="463479"/>
            </a:xfrm>
            <a:prstGeom prst="rightBrac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366051A-9794-4364-9E74-373C72C9F3E1}"/>
                    </a:ext>
                  </a:extLst>
                </p:cNvPr>
                <p:cNvSpPr txBox="1"/>
                <p:nvPr/>
              </p:nvSpPr>
              <p:spPr>
                <a:xfrm>
                  <a:off x="4429922" y="3845070"/>
                  <a:ext cx="463479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366051A-9794-4364-9E74-373C72C9F3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9922" y="3845070"/>
                  <a:ext cx="463479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C687E0D-C6BD-4FD6-A21B-4480B922B5BA}"/>
                  </a:ext>
                </a:extLst>
              </p:cNvPr>
              <p:cNvSpPr txBox="1"/>
              <p:nvPr/>
            </p:nvSpPr>
            <p:spPr>
              <a:xfrm>
                <a:off x="889427" y="4824049"/>
                <a:ext cx="4296369" cy="98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C687E0D-C6BD-4FD6-A21B-4480B922B5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427" y="4824049"/>
                <a:ext cx="4296369" cy="98860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41266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CAF576C-88B7-44CB-937D-61C85FC2A2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1008314"/>
                <a:ext cx="8672513" cy="98008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We can also do a Taylor expansion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field about the reference orbit if we assume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en-US" sz="2800" dirty="0"/>
                  <a:t> </a:t>
                </a:r>
                <a:r>
                  <a:rPr lang="en-US" dirty="0"/>
                  <a:t>is small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CAF576C-88B7-44CB-937D-61C85FC2A2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008314"/>
                <a:ext cx="8672513" cy="980080"/>
              </a:xfrm>
              <a:blipFill>
                <a:blip r:embed="rId2"/>
                <a:stretch>
                  <a:fillRect l="-2180" t="-4969" b="-204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00921594-4FE8-4FA5-AD28-45BC10B98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Equations of motion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C1AA1B-8564-4BB0-BD00-0B24D075A9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9660E3-1E92-4661-8826-A4B0298E94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5D0415-6B3F-4823-A6B3-9D6B809D326C}"/>
                  </a:ext>
                </a:extLst>
              </p:cNvPr>
              <p:cNvSpPr txBox="1"/>
              <p:nvPr/>
            </p:nvSpPr>
            <p:spPr>
              <a:xfrm>
                <a:off x="2478329" y="2120155"/>
                <a:ext cx="3863430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5D0415-6B3F-4823-A6B3-9D6B809D32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329" y="2120155"/>
                <a:ext cx="3863430" cy="8298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C362AED4-ABE3-4401-916A-85B3A4F3B04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9485" y="2956717"/>
                <a:ext cx="8672513" cy="9800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2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Define the gradient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80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C362AED4-ABE3-4401-916A-85B3A4F3B0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485" y="2956717"/>
                <a:ext cx="8672513" cy="980080"/>
              </a:xfrm>
              <a:prstGeom prst="rect">
                <a:avLst/>
              </a:prstGeom>
              <a:blipFill>
                <a:blip r:embed="rId4"/>
                <a:stretch>
                  <a:fillRect l="-2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8B4CAC0-2515-4A8D-8E5B-8753F1418405}"/>
                  </a:ext>
                </a:extLst>
              </p:cNvPr>
              <p:cNvSpPr txBox="1"/>
              <p:nvPr/>
            </p:nvSpPr>
            <p:spPr>
              <a:xfrm>
                <a:off x="2478329" y="4111925"/>
                <a:ext cx="3411318" cy="4648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𝑔𝑥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8B4CAC0-2515-4A8D-8E5B-8753F1418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329" y="4111925"/>
                <a:ext cx="3411318" cy="46487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48FDDE5-33A2-4874-A259-F291C7183112}"/>
                  </a:ext>
                </a:extLst>
              </p:cNvPr>
              <p:cNvSpPr txBox="1"/>
              <p:nvPr/>
            </p:nvSpPr>
            <p:spPr>
              <a:xfrm>
                <a:off x="5007035" y="102178"/>
                <a:ext cx="3675429" cy="8474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48FDDE5-33A2-4874-A259-F291C71831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035" y="102178"/>
                <a:ext cx="3675429" cy="84741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BD7F357-E221-4BC6-8E2E-2D6A3EDCFCC7}"/>
                  </a:ext>
                </a:extLst>
              </p:cNvPr>
              <p:cNvSpPr txBox="1"/>
              <p:nvPr/>
            </p:nvSpPr>
            <p:spPr>
              <a:xfrm>
                <a:off x="636588" y="4967972"/>
                <a:ext cx="7793479" cy="10149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𝑔𝑥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𝑔𝑥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BD7F357-E221-4BC6-8E2E-2D6A3EDCFC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88" y="4967972"/>
                <a:ext cx="7793479" cy="101495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90926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BEF3A8-9939-4ED6-8697-1F9C4F10B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301" y="2078079"/>
            <a:ext cx="8425117" cy="5538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Convert from t to 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E286E6-9CDD-4AB5-B802-C2F588FFD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Equations of motion - Horizontal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0BC89-E30F-42E1-A2E7-3A5062FFC9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638B-D55D-46A6-9E92-FA90AFEA69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9C0FEFC-CAF0-491A-9811-3E0B110FDBC4}"/>
                  </a:ext>
                </a:extLst>
              </p:cNvPr>
              <p:cNvSpPr txBox="1"/>
              <p:nvPr/>
            </p:nvSpPr>
            <p:spPr>
              <a:xfrm>
                <a:off x="268216" y="961943"/>
                <a:ext cx="4393446" cy="837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𝑔𝑥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9C0FEFC-CAF0-491A-9811-3E0B110FD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16" y="961943"/>
                <a:ext cx="4393446" cy="83734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15CEFAF-0F44-4E54-BEF1-5F47435F57EF}"/>
                  </a:ext>
                </a:extLst>
              </p:cNvPr>
              <p:cNvSpPr txBox="1"/>
              <p:nvPr/>
            </p:nvSpPr>
            <p:spPr>
              <a:xfrm>
                <a:off x="5741209" y="912982"/>
                <a:ext cx="3159904" cy="837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𝑔𝑥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15CEFAF-0F44-4E54-BEF1-5F47435F5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1209" y="912982"/>
                <a:ext cx="3159904" cy="8373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8474EF5-948D-4654-899F-B6ED69AD411C}"/>
                  </a:ext>
                </a:extLst>
              </p:cNvPr>
              <p:cNvSpPr txBox="1"/>
              <p:nvPr/>
            </p:nvSpPr>
            <p:spPr>
              <a:xfrm>
                <a:off x="366582" y="2783312"/>
                <a:ext cx="1548757" cy="7014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8474EF5-948D-4654-899F-B6ED69AD4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582" y="2783312"/>
                <a:ext cx="1548757" cy="7014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Right 9">
            <a:extLst>
              <a:ext uri="{FF2B5EF4-FFF2-40B4-BE49-F238E27FC236}">
                <a16:creationId xmlns:a16="http://schemas.microsoft.com/office/drawing/2014/main" id="{4FA5D7F0-609D-4F81-BA07-CDD8EA66C108}"/>
              </a:ext>
            </a:extLst>
          </p:cNvPr>
          <p:cNvSpPr/>
          <p:nvPr/>
        </p:nvSpPr>
        <p:spPr>
          <a:xfrm>
            <a:off x="4960155" y="1278187"/>
            <a:ext cx="482560" cy="2048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447AF72-B5AF-46D1-BF6F-57C10C4E4E16}"/>
                  </a:ext>
                </a:extLst>
              </p:cNvPr>
              <p:cNvSpPr txBox="1"/>
              <p:nvPr/>
            </p:nvSpPr>
            <p:spPr>
              <a:xfrm>
                <a:off x="429419" y="5206342"/>
                <a:ext cx="3564244" cy="8700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𝑔𝑥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447AF72-B5AF-46D1-BF6F-57C10C4E4E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5206342"/>
                <a:ext cx="3564244" cy="8700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Right 11">
            <a:extLst>
              <a:ext uri="{FF2B5EF4-FFF2-40B4-BE49-F238E27FC236}">
                <a16:creationId xmlns:a16="http://schemas.microsoft.com/office/drawing/2014/main" id="{4FFDCA22-C84E-4DC2-A14B-C68558DDEC7A}"/>
              </a:ext>
            </a:extLst>
          </p:cNvPr>
          <p:cNvSpPr/>
          <p:nvPr/>
        </p:nvSpPr>
        <p:spPr>
          <a:xfrm>
            <a:off x="4420382" y="5538937"/>
            <a:ext cx="482560" cy="2048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9A8BFC9-3579-4ACA-AA18-B00DFEBF2DD6}"/>
                  </a:ext>
                </a:extLst>
              </p:cNvPr>
              <p:cNvSpPr txBox="1"/>
              <p:nvPr/>
            </p:nvSpPr>
            <p:spPr>
              <a:xfrm>
                <a:off x="5442715" y="5206342"/>
                <a:ext cx="2575640" cy="803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𝑔𝑥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9A8BFC9-3579-4ACA-AA18-B00DFEBF2D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2715" y="5206342"/>
                <a:ext cx="2575640" cy="8036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938881E-643F-454B-91DC-24044A40BD68}"/>
                  </a:ext>
                </a:extLst>
              </p:cNvPr>
              <p:cNvSpPr txBox="1"/>
              <p:nvPr/>
            </p:nvSpPr>
            <p:spPr>
              <a:xfrm>
                <a:off x="-144933" y="3897345"/>
                <a:ext cx="2736872" cy="8334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′′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938881E-643F-454B-91DC-24044A40BD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4933" y="3897345"/>
                <a:ext cx="2736872" cy="8334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0FA8F807-5ED0-4AC5-8BF2-3DFCF1D8E362}"/>
              </a:ext>
            </a:extLst>
          </p:cNvPr>
          <p:cNvGrpSpPr/>
          <p:nvPr/>
        </p:nvGrpSpPr>
        <p:grpSpPr>
          <a:xfrm>
            <a:off x="2898080" y="2783312"/>
            <a:ext cx="4606709" cy="1541477"/>
            <a:chOff x="2898080" y="2223627"/>
            <a:chExt cx="4606709" cy="154147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9C430B40-EFE1-456D-B8CA-D730D5E859ED}"/>
                    </a:ext>
                  </a:extLst>
                </p:cNvPr>
                <p:cNvSpPr txBox="1"/>
                <p:nvPr/>
              </p:nvSpPr>
              <p:spPr>
                <a:xfrm>
                  <a:off x="2898080" y="2223627"/>
                  <a:ext cx="4606709" cy="8373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𝑑𝑠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𝑑𝑠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𝑑𝑠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𝑑𝑠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</m:d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9C430B40-EFE1-456D-B8CA-D730D5E859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98080" y="2223627"/>
                  <a:ext cx="4606709" cy="83734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Right Brace 17">
              <a:extLst>
                <a:ext uri="{FF2B5EF4-FFF2-40B4-BE49-F238E27FC236}">
                  <a16:creationId xmlns:a16="http://schemas.microsoft.com/office/drawing/2014/main" id="{49F6F611-6351-42DF-BAC2-F83EA1132133}"/>
                </a:ext>
              </a:extLst>
            </p:cNvPr>
            <p:cNvSpPr/>
            <p:nvPr/>
          </p:nvSpPr>
          <p:spPr>
            <a:xfrm rot="5400000">
              <a:off x="6197225" y="3030617"/>
              <a:ext cx="276654" cy="306193"/>
            </a:xfrm>
            <a:prstGeom prst="rightBrac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9585809-5942-409D-9219-F5DEB6E5187B}"/>
                    </a:ext>
                  </a:extLst>
                </p:cNvPr>
                <p:cNvSpPr txBox="1"/>
                <p:nvPr/>
              </p:nvSpPr>
              <p:spPr>
                <a:xfrm>
                  <a:off x="6103814" y="3303439"/>
                  <a:ext cx="463479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9585809-5942-409D-9219-F5DEB6E518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3814" y="3303439"/>
                  <a:ext cx="463479" cy="461665"/>
                </a:xfrm>
                <a:prstGeom prst="rect">
                  <a:avLst/>
                </a:prstGeom>
                <a:blipFill>
                  <a:blip r:embed="rId9"/>
                  <a:stretch>
                    <a:fillRect l="-1316" r="-263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Right Brace 19">
              <a:extLst>
                <a:ext uri="{FF2B5EF4-FFF2-40B4-BE49-F238E27FC236}">
                  <a16:creationId xmlns:a16="http://schemas.microsoft.com/office/drawing/2014/main" id="{F463CB62-C280-405D-93C9-BE3062B6FD6C}"/>
                </a:ext>
              </a:extLst>
            </p:cNvPr>
            <p:cNvSpPr/>
            <p:nvPr/>
          </p:nvSpPr>
          <p:spPr>
            <a:xfrm rot="5400000">
              <a:off x="6613950" y="3042707"/>
              <a:ext cx="276654" cy="306193"/>
            </a:xfrm>
            <a:prstGeom prst="rightBrac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FE0EFB9-C0BB-4508-8759-4CF2B7993799}"/>
                    </a:ext>
                  </a:extLst>
                </p:cNvPr>
                <p:cNvSpPr txBox="1"/>
                <p:nvPr/>
              </p:nvSpPr>
              <p:spPr>
                <a:xfrm>
                  <a:off x="6520539" y="3291829"/>
                  <a:ext cx="463479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FE0EFB9-C0BB-4508-8759-4CF2B79937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0539" y="3291829"/>
                  <a:ext cx="463479" cy="46166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67115EBD-B66F-4508-87C1-BA9FAD8FE875}"/>
              </a:ext>
            </a:extLst>
          </p:cNvPr>
          <p:cNvSpPr/>
          <p:nvPr/>
        </p:nvSpPr>
        <p:spPr>
          <a:xfrm>
            <a:off x="222249" y="2631880"/>
            <a:ext cx="8569449" cy="2146636"/>
          </a:xfrm>
          <a:prstGeom prst="roundRect">
            <a:avLst/>
          </a:prstGeom>
          <a:noFill/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8448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89AF68-0F09-4E68-A2A5-53DAE3DE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Equations of motion - Horizontal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D874EE-FD80-4417-B204-ECBB0466AC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3BDE3C-4E46-42B2-A860-105083737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43CA3197-5CE5-4747-8A4C-7205928FF2A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11351" y="2514049"/>
                <a:ext cx="3916055" cy="628193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2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charset="0"/>
                  <a:buNone/>
                </a:pPr>
                <a:r>
                  <a:rPr lang="en-US" dirty="0"/>
                  <a:t>We can define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43CA3197-5CE5-4747-8A4C-7205928FF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1351" y="2514049"/>
                <a:ext cx="3916055" cy="628193"/>
              </a:xfrm>
              <a:prstGeom prst="rect">
                <a:avLst/>
              </a:prstGeom>
              <a:blipFill>
                <a:blip r:embed="rId2"/>
                <a:stretch>
                  <a:fillRect l="-4829" b="-3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347CE56-3EE1-4A6B-8436-88F523F64B47}"/>
                  </a:ext>
                </a:extLst>
              </p:cNvPr>
              <p:cNvSpPr txBox="1"/>
              <p:nvPr/>
            </p:nvSpPr>
            <p:spPr>
              <a:xfrm>
                <a:off x="636588" y="1041249"/>
                <a:ext cx="2575640" cy="803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𝑔𝑥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347CE56-3EE1-4A6B-8436-88F523F64B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88" y="1041249"/>
                <a:ext cx="2575640" cy="8036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DD617A1-8C82-40B4-B8BD-BAA8552A7CAC}"/>
                  </a:ext>
                </a:extLst>
              </p:cNvPr>
              <p:cNvSpPr txBox="1"/>
              <p:nvPr/>
            </p:nvSpPr>
            <p:spPr>
              <a:xfrm>
                <a:off x="636588" y="2312399"/>
                <a:ext cx="2973635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′′+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DD617A1-8C82-40B4-B8BD-BAA8552A7C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88" y="2312399"/>
                <a:ext cx="2973635" cy="8298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B9D7A39-05C5-4E68-97AA-B0B756130FA7}"/>
                  </a:ext>
                </a:extLst>
              </p:cNvPr>
              <p:cNvSpPr txBox="1"/>
              <p:nvPr/>
            </p:nvSpPr>
            <p:spPr>
              <a:xfrm>
                <a:off x="636588" y="3578463"/>
                <a:ext cx="2773708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′′+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B9D7A39-05C5-4E68-97AA-B0B756130F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88" y="3578463"/>
                <a:ext cx="2773708" cy="8298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1">
                <a:extLst>
                  <a:ext uri="{FF2B5EF4-FFF2-40B4-BE49-F238E27FC236}">
                    <a16:creationId xmlns:a16="http://schemas.microsoft.com/office/drawing/2014/main" id="{330DBFB4-8D87-4D68-B523-93704E3C03D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99345" y="3689383"/>
                <a:ext cx="3916055" cy="628193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2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/>
                  <a:t>a</a:t>
                </a:r>
                <a:r>
                  <a:rPr lang="en-US" b="0" dirty="0"/>
                  <a:t>nd</a:t>
                </a:r>
                <a:r>
                  <a:rPr lang="en-US" sz="2800" b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Content Placeholder 1">
                <a:extLst>
                  <a:ext uri="{FF2B5EF4-FFF2-40B4-BE49-F238E27FC236}">
                    <a16:creationId xmlns:a16="http://schemas.microsoft.com/office/drawing/2014/main" id="{330DBFB4-8D87-4D68-B523-93704E3C03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9345" y="3689383"/>
                <a:ext cx="3916055" cy="628193"/>
              </a:xfrm>
              <a:prstGeom prst="rect">
                <a:avLst/>
              </a:prstGeom>
              <a:blipFill>
                <a:blip r:embed="rId6"/>
                <a:stretch>
                  <a:fillRect l="-4666" b="-9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2D20ACB-BD34-4996-8C44-EE759BB1753C}"/>
                  </a:ext>
                </a:extLst>
              </p:cNvPr>
              <p:cNvSpPr txBox="1"/>
              <p:nvPr/>
            </p:nvSpPr>
            <p:spPr>
              <a:xfrm>
                <a:off x="1021725" y="5113435"/>
                <a:ext cx="2003434" cy="430887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′′+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𝐾𝑥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2D20ACB-BD34-4996-8C44-EE759BB17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725" y="5113435"/>
                <a:ext cx="2003434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44610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3E9243-0BA8-4A3D-B74B-42C06E867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889490"/>
            <a:ext cx="8672513" cy="86086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similar treatment of the vertical motion yields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49A930-E0BC-4A59-98ED-13FF7FAD9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Equations of Motion - Vertical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E4EB4-FA43-4A31-BB61-A783424F0D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01AE3-20A4-4AC6-9466-C18430EE54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29681F-0C91-419B-AB72-9653A134D140}"/>
                  </a:ext>
                </a:extLst>
              </p:cNvPr>
              <p:cNvSpPr txBox="1"/>
              <p:nvPr/>
            </p:nvSpPr>
            <p:spPr>
              <a:xfrm>
                <a:off x="4256743" y="1677730"/>
                <a:ext cx="3037755" cy="8916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29681F-0C91-419B-AB72-9653A134D1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6743" y="1677730"/>
                <a:ext cx="3037755" cy="8916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B6544A-E03E-491C-A8A2-6BEA02C11E3E}"/>
                  </a:ext>
                </a:extLst>
              </p:cNvPr>
              <p:cNvSpPr txBox="1"/>
              <p:nvPr/>
            </p:nvSpPr>
            <p:spPr>
              <a:xfrm>
                <a:off x="425364" y="1677730"/>
                <a:ext cx="2871620" cy="9382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𝑑𝑦</m:t>
                          </m:r>
                        </m:den>
                      </m:f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B6544A-E03E-491C-A8A2-6BEA02C11E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364" y="1677730"/>
                <a:ext cx="2871620" cy="9382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ight Brace 12">
            <a:extLst>
              <a:ext uri="{FF2B5EF4-FFF2-40B4-BE49-F238E27FC236}">
                <a16:creationId xmlns:a16="http://schemas.microsoft.com/office/drawing/2014/main" id="{39D3C9BA-E1CB-413F-9EA7-7AE24030EB9C}"/>
              </a:ext>
            </a:extLst>
          </p:cNvPr>
          <p:cNvSpPr/>
          <p:nvPr/>
        </p:nvSpPr>
        <p:spPr>
          <a:xfrm rot="5400000">
            <a:off x="5783260" y="2514852"/>
            <a:ext cx="330969" cy="463479"/>
          </a:xfrm>
          <a:prstGeom prst="rightBrac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EB29126-C8B8-4DCF-8C24-FDAE95F009E2}"/>
                  </a:ext>
                </a:extLst>
              </p:cNvPr>
              <p:cNvSpPr txBox="1"/>
              <p:nvPr/>
            </p:nvSpPr>
            <p:spPr>
              <a:xfrm>
                <a:off x="5794984" y="2891171"/>
                <a:ext cx="30752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EB29126-C8B8-4DCF-8C24-FDAE95F009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4984" y="2891171"/>
                <a:ext cx="307520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5CB9F7-853B-4E1B-9635-0F6713C4BB45}"/>
                  </a:ext>
                </a:extLst>
              </p:cNvPr>
              <p:cNvSpPr txBox="1"/>
              <p:nvPr/>
            </p:nvSpPr>
            <p:spPr>
              <a:xfrm>
                <a:off x="519148" y="3225743"/>
                <a:ext cx="2210477" cy="937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𝑔𝑦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85CB9F7-853B-4E1B-9635-0F6713C4B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148" y="3225743"/>
                <a:ext cx="2210477" cy="93750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">
                <a:extLst>
                  <a:ext uri="{FF2B5EF4-FFF2-40B4-BE49-F238E27FC236}">
                    <a16:creationId xmlns:a16="http://schemas.microsoft.com/office/drawing/2014/main" id="{A344A61B-78FF-41CC-BF34-EE959C791AF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56349" y="3535051"/>
                <a:ext cx="3916055" cy="628193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2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charset="0"/>
                  <a:buNone/>
                </a:pPr>
                <a:r>
                  <a:rPr lang="en-US" dirty="0"/>
                  <a:t>We can define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6" name="Content Placeholder 1">
                <a:extLst>
                  <a:ext uri="{FF2B5EF4-FFF2-40B4-BE49-F238E27FC236}">
                    <a16:creationId xmlns:a16="http://schemas.microsoft.com/office/drawing/2014/main" id="{A344A61B-78FF-41CC-BF34-EE959C791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6349" y="3535051"/>
                <a:ext cx="3916055" cy="628193"/>
              </a:xfrm>
              <a:prstGeom prst="rect">
                <a:avLst/>
              </a:prstGeom>
              <a:blipFill>
                <a:blip r:embed="rId6"/>
                <a:stretch>
                  <a:fillRect l="-4673" b="-2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80B4ABE-0D90-440A-BDC3-75AAF4EA532D}"/>
                  </a:ext>
                </a:extLst>
              </p:cNvPr>
              <p:cNvSpPr txBox="1"/>
              <p:nvPr/>
            </p:nvSpPr>
            <p:spPr>
              <a:xfrm>
                <a:off x="615423" y="5045345"/>
                <a:ext cx="1966629" cy="430887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′′−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𝑘𝑦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80B4ABE-0D90-440A-BDC3-75AAF4EA53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423" y="5045345"/>
                <a:ext cx="1966629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63632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0D4CA5-E6E7-4A16-871D-9A7E41DD2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68513"/>
            <a:ext cx="8672513" cy="71976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form of this equation should look familiar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E47AB0-0C88-4EEE-AE57-5E00C031B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Aside on Springs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CA3204-293A-4499-8A4B-724CD4EBE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0F90AE-A2DA-4F5E-8E0B-80FAD642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357980F-0D83-46FD-B2A3-DFBC086C1677}"/>
                  </a:ext>
                </a:extLst>
              </p:cNvPr>
              <p:cNvSpPr txBox="1"/>
              <p:nvPr/>
            </p:nvSpPr>
            <p:spPr>
              <a:xfrm>
                <a:off x="6647567" y="885591"/>
                <a:ext cx="2290307" cy="492443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′′+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𝐾𝑥</m:t>
                      </m:r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357980F-0D83-46FD-B2A3-DFBC086C16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7567" y="885591"/>
                <a:ext cx="2290307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9A0C524-2128-4B87-8485-0EF859F597E6}"/>
                  </a:ext>
                </a:extLst>
              </p:cNvPr>
              <p:cNvSpPr txBox="1"/>
              <p:nvPr/>
            </p:nvSpPr>
            <p:spPr>
              <a:xfrm>
                <a:off x="7085041" y="1771204"/>
                <a:ext cx="1667957" cy="552331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𝑘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9A0C524-2128-4B87-8485-0EF859F597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5041" y="1771204"/>
                <a:ext cx="1667957" cy="552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E338D2E-75CE-476A-8513-17F48B4FA36C}"/>
              </a:ext>
            </a:extLst>
          </p:cNvPr>
          <p:cNvSpPr txBox="1">
            <a:spLocks/>
          </p:cNvSpPr>
          <p:nvPr/>
        </p:nvSpPr>
        <p:spPr>
          <a:xfrm>
            <a:off x="242887" y="1836672"/>
            <a:ext cx="8672513" cy="71976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Recall Hooke’s law for a mass, m, on a spring, 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488414-2085-4959-8813-A4D9BB4C6EF6}"/>
                  </a:ext>
                </a:extLst>
              </p:cNvPr>
              <p:cNvSpPr txBox="1"/>
              <p:nvPr/>
            </p:nvSpPr>
            <p:spPr>
              <a:xfrm>
                <a:off x="1722950" y="2566975"/>
                <a:ext cx="147713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𝑚𝑎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488414-2085-4959-8813-A4D9BB4C6E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2950" y="2566975"/>
                <a:ext cx="1477136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09F0F52-7A4C-432A-AEBB-B79E400897F3}"/>
                  </a:ext>
                </a:extLst>
              </p:cNvPr>
              <p:cNvSpPr txBox="1"/>
              <p:nvPr/>
            </p:nvSpPr>
            <p:spPr>
              <a:xfrm>
                <a:off x="4237828" y="2566974"/>
                <a:ext cx="197368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𝑘𝑥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𝑚𝑎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09F0F52-7A4C-432A-AEBB-B79E40089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7828" y="2566974"/>
                <a:ext cx="1973682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1DE8116-D2DC-4C8F-943B-D0F366FA3919}"/>
                  </a:ext>
                </a:extLst>
              </p:cNvPr>
              <p:cNvSpPr txBox="1"/>
              <p:nvPr/>
            </p:nvSpPr>
            <p:spPr>
              <a:xfrm>
                <a:off x="1221146" y="3339592"/>
                <a:ext cx="2480744" cy="9881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𝑘𝑥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1DE8116-D2DC-4C8F-943B-D0F366FA3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1146" y="3339592"/>
                <a:ext cx="2480744" cy="98815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C4A815F-3F3E-4A48-920A-0D1FA2A21AF0}"/>
                  </a:ext>
                </a:extLst>
              </p:cNvPr>
              <p:cNvSpPr txBox="1"/>
              <p:nvPr/>
            </p:nvSpPr>
            <p:spPr>
              <a:xfrm>
                <a:off x="4237828" y="3635588"/>
                <a:ext cx="2164054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𝑘𝑥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𝑚𝑥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′′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C4A815F-3F3E-4A48-920A-0D1FA2A21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7828" y="3635588"/>
                <a:ext cx="2164054" cy="4924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4BF53F1-5B64-4519-BD37-906FD4C47525}"/>
                  </a:ext>
                </a:extLst>
              </p:cNvPr>
              <p:cNvSpPr txBox="1"/>
              <p:nvPr/>
            </p:nvSpPr>
            <p:spPr>
              <a:xfrm>
                <a:off x="1013731" y="4898094"/>
                <a:ext cx="2081852" cy="9350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′′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4BF53F1-5B64-4519-BD37-906FD4C475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731" y="4898094"/>
                <a:ext cx="2081852" cy="9350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E00978-11C2-435D-BDED-DF004CA3902C}"/>
                  </a:ext>
                </a:extLst>
              </p:cNvPr>
              <p:cNvSpPr txBox="1"/>
              <p:nvPr/>
            </p:nvSpPr>
            <p:spPr>
              <a:xfrm>
                <a:off x="4129658" y="4848622"/>
                <a:ext cx="2466124" cy="9350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32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E00978-11C2-435D-BDED-DF004CA390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9658" y="4848622"/>
                <a:ext cx="2466124" cy="9350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0F728DA-43BD-49B5-930C-C7949264733F}"/>
                  </a:ext>
                </a:extLst>
              </p:cNvPr>
              <p:cNvSpPr txBox="1"/>
              <p:nvPr/>
            </p:nvSpPr>
            <p:spPr>
              <a:xfrm>
                <a:off x="7364285" y="4560053"/>
                <a:ext cx="1422954" cy="12730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0F728DA-43BD-49B5-930C-C794926473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4285" y="4560053"/>
                <a:ext cx="1422954" cy="127304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18061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170273-41BB-4769-A925-8B27FEB7C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2481290"/>
            <a:ext cx="8672513" cy="8477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These look like our familiar harmonic motion equations with known solutions of the form: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45B07F-14FD-41FE-BAD5-95D7D9659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 to the Equations of Motion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AC4B27-DAA3-4E06-85B7-409D1628F9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4931C1-E812-40CC-8ED7-555F10A0F5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DDB03D-80C1-4E46-BE9C-CE257A75E89E}"/>
                  </a:ext>
                </a:extLst>
              </p:cNvPr>
              <p:cNvSpPr txBox="1"/>
              <p:nvPr/>
            </p:nvSpPr>
            <p:spPr>
              <a:xfrm>
                <a:off x="4803021" y="1009376"/>
                <a:ext cx="203799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𝐾𝑥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DDDB03D-80C1-4E46-BE9C-CE257A75E8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3021" y="1009376"/>
                <a:ext cx="2037994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546A72-2D0F-4B43-9E36-DE28F36C5D61}"/>
                  </a:ext>
                </a:extLst>
              </p:cNvPr>
              <p:cNvSpPr txBox="1"/>
              <p:nvPr/>
            </p:nvSpPr>
            <p:spPr>
              <a:xfrm>
                <a:off x="4803021" y="1651379"/>
                <a:ext cx="205036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𝐾𝑦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546A72-2D0F-4B43-9E36-DE28F36C5D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3021" y="1651379"/>
                <a:ext cx="205036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Brace 7">
            <a:extLst>
              <a:ext uri="{FF2B5EF4-FFF2-40B4-BE49-F238E27FC236}">
                <a16:creationId xmlns:a16="http://schemas.microsoft.com/office/drawing/2014/main" id="{0F27F9B5-132D-46AC-A91C-35F1EAEBABD4}"/>
              </a:ext>
            </a:extLst>
          </p:cNvPr>
          <p:cNvSpPr/>
          <p:nvPr/>
        </p:nvSpPr>
        <p:spPr>
          <a:xfrm>
            <a:off x="4124216" y="1055882"/>
            <a:ext cx="477672" cy="1072890"/>
          </a:xfrm>
          <a:prstGeom prst="rightBrac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35F3C2-B66D-466C-8FF2-2BDAD3B8EE41}"/>
                  </a:ext>
                </a:extLst>
              </p:cNvPr>
              <p:cNvSpPr txBox="1"/>
              <p:nvPr/>
            </p:nvSpPr>
            <p:spPr>
              <a:xfrm>
                <a:off x="2151841" y="827086"/>
                <a:ext cx="1560748" cy="7564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35F3C2-B66D-466C-8FF2-2BDAD3B8EE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841" y="827086"/>
                <a:ext cx="1560748" cy="7564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9C599CD-6909-4A29-882F-EF363C384CE0}"/>
                  </a:ext>
                </a:extLst>
              </p:cNvPr>
              <p:cNvSpPr txBox="1"/>
              <p:nvPr/>
            </p:nvSpPr>
            <p:spPr>
              <a:xfrm>
                <a:off x="2151841" y="1826041"/>
                <a:ext cx="110139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9C599CD-6909-4A29-882F-EF363C384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841" y="1826041"/>
                <a:ext cx="1101392" cy="369332"/>
              </a:xfrm>
              <a:prstGeom prst="rect">
                <a:avLst/>
              </a:prstGeom>
              <a:blipFill>
                <a:blip r:embed="rId5"/>
                <a:stretch>
                  <a:fillRect l="-6630" r="-5525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FC7A8B74-575A-4A28-A541-377B30AC313A}"/>
              </a:ext>
            </a:extLst>
          </p:cNvPr>
          <p:cNvSpPr txBox="1"/>
          <p:nvPr/>
        </p:nvSpPr>
        <p:spPr>
          <a:xfrm>
            <a:off x="228600" y="1777934"/>
            <a:ext cx="1205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Vertical: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3B3E65-635B-475B-8622-9A9D500F8373}"/>
              </a:ext>
            </a:extLst>
          </p:cNvPr>
          <p:cNvSpPr txBox="1"/>
          <p:nvPr/>
        </p:nvSpPr>
        <p:spPr>
          <a:xfrm>
            <a:off x="188765" y="974467"/>
            <a:ext cx="1551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Horizontal: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7936F5-D9A4-4D04-BB52-6F41F4349663}"/>
                  </a:ext>
                </a:extLst>
              </p:cNvPr>
              <p:cNvSpPr txBox="1"/>
              <p:nvPr/>
            </p:nvSpPr>
            <p:spPr>
              <a:xfrm>
                <a:off x="373217" y="3477260"/>
                <a:ext cx="459561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𝐴𝑐𝑜𝑠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𝐵𝑠𝑖𝑛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7936F5-D9A4-4D04-BB52-6F41F43496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17" y="3477260"/>
                <a:ext cx="4595617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5C324EE-30B3-49CF-8FC9-008BFEB3417D}"/>
                  </a:ext>
                </a:extLst>
              </p:cNvPr>
              <p:cNvSpPr txBox="1"/>
              <p:nvPr/>
            </p:nvSpPr>
            <p:spPr>
              <a:xfrm>
                <a:off x="373217" y="4278618"/>
                <a:ext cx="550266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)=−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5C324EE-30B3-49CF-8FC9-008BFEB341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17" y="4278618"/>
                <a:ext cx="5502660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AA0F048-2D15-491F-A84D-7BCF20EC8BA1}"/>
                  </a:ext>
                </a:extLst>
              </p:cNvPr>
              <p:cNvSpPr txBox="1"/>
              <p:nvPr/>
            </p:nvSpPr>
            <p:spPr>
              <a:xfrm>
                <a:off x="369526" y="5119254"/>
                <a:ext cx="780232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)=−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AA0F048-2D15-491F-A84D-7BCF20EC8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526" y="5119254"/>
                <a:ext cx="7802329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3F61A16-0243-4F9F-820E-73989EEB26AB}"/>
                  </a:ext>
                </a:extLst>
              </p:cNvPr>
              <p:cNvSpPr txBox="1"/>
              <p:nvPr/>
            </p:nvSpPr>
            <p:spPr>
              <a:xfrm>
                <a:off x="3751738" y="5813655"/>
                <a:ext cx="1314975" cy="478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3F61A16-0243-4F9F-820E-73989EEB26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1738" y="5813655"/>
                <a:ext cx="1314975" cy="47878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67469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3A3E7C-F612-4B66-836A-94482A4C4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775" y="1952775"/>
            <a:ext cx="7822040" cy="513346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The constants A and B can be found from initial conditions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6F8CE2-C9FB-4519-A93C-94576708C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34522"/>
            <a:ext cx="8686800" cy="427877"/>
          </a:xfrm>
        </p:spPr>
        <p:txBody>
          <a:bodyPr/>
          <a:lstStyle/>
          <a:p>
            <a:r>
              <a:rPr lang="en-US" dirty="0"/>
              <a:t>Matrix Representation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39EC61-5513-4F9D-BB37-9AB8DFADA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BB9A17-DA2D-473B-943A-C6B622F3C4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A3CF338-F394-4C97-9B00-8B8570F763BE}"/>
                  </a:ext>
                </a:extLst>
              </p:cNvPr>
              <p:cNvSpPr txBox="1"/>
              <p:nvPr/>
            </p:nvSpPr>
            <p:spPr>
              <a:xfrm>
                <a:off x="228600" y="785401"/>
                <a:ext cx="4368760" cy="4400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𝐴𝑐𝑜𝑠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𝐵𝑠𝑖𝑛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A3CF338-F394-4C97-9B00-8B8570F763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785401"/>
                <a:ext cx="4368760" cy="4400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55C8FA0-1200-431B-AB5B-1069EB6CDA42}"/>
                  </a:ext>
                </a:extLst>
              </p:cNvPr>
              <p:cNvSpPr txBox="1"/>
              <p:nvPr/>
            </p:nvSpPr>
            <p:spPr>
              <a:xfrm>
                <a:off x="429419" y="2351545"/>
                <a:ext cx="13703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55C8FA0-1200-431B-AB5B-1069EB6CDA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2351545"/>
                <a:ext cx="1370375" cy="369332"/>
              </a:xfrm>
              <a:prstGeom prst="rect">
                <a:avLst/>
              </a:prstGeom>
              <a:blipFill>
                <a:blip r:embed="rId3"/>
                <a:stretch>
                  <a:fillRect l="-2222" r="-1778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62D8BA-07EE-47AA-8036-4D827F227BA7}"/>
                  </a:ext>
                </a:extLst>
              </p:cNvPr>
              <p:cNvSpPr txBox="1"/>
              <p:nvPr/>
            </p:nvSpPr>
            <p:spPr>
              <a:xfrm>
                <a:off x="2136617" y="2365010"/>
                <a:ext cx="152439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262D8BA-07EE-47AA-8036-4D827F227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6617" y="2365010"/>
                <a:ext cx="1524392" cy="369332"/>
              </a:xfrm>
              <a:prstGeom prst="rect">
                <a:avLst/>
              </a:prstGeom>
              <a:blipFill>
                <a:blip r:embed="rId4"/>
                <a:stretch>
                  <a:fillRect l="-4781" t="-1639" r="-797"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034CC1-1873-474B-BCCB-116383CA903F}"/>
                  </a:ext>
                </a:extLst>
              </p:cNvPr>
              <p:cNvSpPr txBox="1"/>
              <p:nvPr/>
            </p:nvSpPr>
            <p:spPr>
              <a:xfrm>
                <a:off x="1986408" y="4823233"/>
                <a:ext cx="4751814" cy="7910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034CC1-1873-474B-BCCB-116383CA9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408" y="4823233"/>
                <a:ext cx="4751814" cy="7910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7022F15-44FE-4328-A29B-7F356989A649}"/>
                  </a:ext>
                </a:extLst>
              </p:cNvPr>
              <p:cNvSpPr txBox="1"/>
              <p:nvPr/>
            </p:nvSpPr>
            <p:spPr>
              <a:xfrm>
                <a:off x="1878570" y="5638176"/>
                <a:ext cx="5386859" cy="4400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7022F15-44FE-4328-A29B-7F356989A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8570" y="5638176"/>
                <a:ext cx="5386859" cy="4400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2C9E380-9CE5-45FA-8BDD-150F4FBFD09E}"/>
                  </a:ext>
                </a:extLst>
              </p:cNvPr>
              <p:cNvSpPr txBox="1"/>
              <p:nvPr/>
            </p:nvSpPr>
            <p:spPr>
              <a:xfrm>
                <a:off x="5111061" y="2362638"/>
                <a:ext cx="97077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2C9E380-9CE5-45FA-8BDD-150F4FBFD0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061" y="2362638"/>
                <a:ext cx="970779" cy="369332"/>
              </a:xfrm>
              <a:prstGeom prst="rect">
                <a:avLst/>
              </a:prstGeom>
              <a:blipFill>
                <a:blip r:embed="rId7"/>
                <a:stretch>
                  <a:fillRect l="-6875" r="-2500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CCEBB55-3F3F-4427-B16F-0D4A61033C7D}"/>
                  </a:ext>
                </a:extLst>
              </p:cNvPr>
              <p:cNvSpPr txBox="1"/>
              <p:nvPr/>
            </p:nvSpPr>
            <p:spPr>
              <a:xfrm>
                <a:off x="6704372" y="2165815"/>
                <a:ext cx="1105559" cy="7910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CCEBB55-3F3F-4427-B16F-0D4A61033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4372" y="2165815"/>
                <a:ext cx="1105559" cy="79105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93BE7D2-0AA8-44A9-B64B-556CA47E3297}"/>
                  </a:ext>
                </a:extLst>
              </p:cNvPr>
              <p:cNvSpPr txBox="1"/>
              <p:nvPr/>
            </p:nvSpPr>
            <p:spPr>
              <a:xfrm>
                <a:off x="211581" y="1353437"/>
                <a:ext cx="5563126" cy="4400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93BE7D2-0AA8-44A9-B64B-556CA47E32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581" y="1353437"/>
                <a:ext cx="5563126" cy="44005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row: Right 21">
            <a:extLst>
              <a:ext uri="{FF2B5EF4-FFF2-40B4-BE49-F238E27FC236}">
                <a16:creationId xmlns:a16="http://schemas.microsoft.com/office/drawing/2014/main" id="{5CC935B6-A796-473C-82E1-B31782306B33}"/>
              </a:ext>
            </a:extLst>
          </p:cNvPr>
          <p:cNvSpPr/>
          <p:nvPr/>
        </p:nvSpPr>
        <p:spPr>
          <a:xfrm>
            <a:off x="4114800" y="2457787"/>
            <a:ext cx="482560" cy="20485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19C78FB-00CB-4377-A378-A6CC971F0A88}"/>
              </a:ext>
            </a:extLst>
          </p:cNvPr>
          <p:cNvSpPr/>
          <p:nvPr/>
        </p:nvSpPr>
        <p:spPr>
          <a:xfrm>
            <a:off x="1530603" y="4785133"/>
            <a:ext cx="5848097" cy="1375664"/>
          </a:xfrm>
          <a:prstGeom prst="round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674662-2671-4272-A1F6-CA6AB4F44869}"/>
              </a:ext>
            </a:extLst>
          </p:cNvPr>
          <p:cNvGrpSpPr/>
          <p:nvPr/>
        </p:nvGrpSpPr>
        <p:grpSpPr>
          <a:xfrm>
            <a:off x="2452937" y="3362495"/>
            <a:ext cx="2658124" cy="1243197"/>
            <a:chOff x="300976" y="3708400"/>
            <a:chExt cx="2658124" cy="124319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A4372CA-120C-4425-988B-ADDBD1E7818C}"/>
                </a:ext>
              </a:extLst>
            </p:cNvPr>
            <p:cNvCxnSpPr/>
            <p:nvPr/>
          </p:nvCxnSpPr>
          <p:spPr>
            <a:xfrm>
              <a:off x="362622" y="4546600"/>
              <a:ext cx="2596478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240EE4A-4020-41E5-B8AE-B2610443232E}"/>
                </a:ext>
              </a:extLst>
            </p:cNvPr>
            <p:cNvCxnSpPr/>
            <p:nvPr/>
          </p:nvCxnSpPr>
          <p:spPr>
            <a:xfrm flipV="1">
              <a:off x="759177" y="3708400"/>
              <a:ext cx="1790700" cy="4191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86A4B79-3411-4272-8EE1-7C9CE55F5646}"/>
                    </a:ext>
                  </a:extLst>
                </p:cNvPr>
                <p:cNvSpPr txBox="1"/>
                <p:nvPr/>
              </p:nvSpPr>
              <p:spPr>
                <a:xfrm>
                  <a:off x="300976" y="4101584"/>
                  <a:ext cx="241733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86A4B79-3411-4272-8EE1-7C9CE55F56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976" y="4101584"/>
                  <a:ext cx="241733" cy="369332"/>
                </a:xfrm>
                <a:prstGeom prst="rect">
                  <a:avLst/>
                </a:prstGeom>
                <a:blipFill>
                  <a:blip r:embed="rId11"/>
                  <a:stretch>
                    <a:fillRect l="-17949" r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563670E-F5F8-4644-AC27-BCA60C968283}"/>
                    </a:ext>
                  </a:extLst>
                </p:cNvPr>
                <p:cNvSpPr txBox="1"/>
                <p:nvPr/>
              </p:nvSpPr>
              <p:spPr>
                <a:xfrm>
                  <a:off x="348588" y="4582265"/>
                  <a:ext cx="21788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US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563670E-F5F8-4644-AC27-BCA60C9682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588" y="4582265"/>
                  <a:ext cx="217880" cy="369332"/>
                </a:xfrm>
                <a:prstGeom prst="rect">
                  <a:avLst/>
                </a:prstGeom>
                <a:blipFill>
                  <a:blip r:embed="rId12"/>
                  <a:stretch>
                    <a:fillRect l="-20000" r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59B8156-CEF1-4853-8C11-C7CF2CA6795F}"/>
                </a:ext>
              </a:extLst>
            </p:cNvPr>
            <p:cNvCxnSpPr/>
            <p:nvPr/>
          </p:nvCxnSpPr>
          <p:spPr>
            <a:xfrm>
              <a:off x="611188" y="4817731"/>
              <a:ext cx="314312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D34C735F-D5E8-4E75-ABE8-2EF36D28B52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64686" y="3990313"/>
              <a:ext cx="314312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09DC309-1F2B-4BD7-94A8-75E5A278218B}"/>
              </a:ext>
            </a:extLst>
          </p:cNvPr>
          <p:cNvCxnSpPr>
            <a:cxnSpLocks/>
          </p:cNvCxnSpPr>
          <p:nvPr/>
        </p:nvCxnSpPr>
        <p:spPr>
          <a:xfrm flipV="1">
            <a:off x="2993144" y="3786157"/>
            <a:ext cx="1363913" cy="7384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38516A4-489C-4E77-AB9B-D64AA743BFBF}"/>
                  </a:ext>
                </a:extLst>
              </p:cNvPr>
              <p:cNvSpPr txBox="1"/>
              <p:nvPr/>
            </p:nvSpPr>
            <p:spPr>
              <a:xfrm>
                <a:off x="5039172" y="3189813"/>
                <a:ext cx="1248419" cy="5845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0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2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38516A4-489C-4E77-AB9B-D64AA743B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172" y="3189813"/>
                <a:ext cx="1248419" cy="58451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9C6A8E9-36A1-420A-B29F-AF03F35056E7}"/>
                  </a:ext>
                </a:extLst>
              </p:cNvPr>
              <p:cNvSpPr txBox="1"/>
              <p:nvPr/>
            </p:nvSpPr>
            <p:spPr>
              <a:xfrm>
                <a:off x="3481636" y="3465992"/>
                <a:ext cx="97301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9C6A8E9-36A1-420A-B29F-AF03F35056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1636" y="3465992"/>
                <a:ext cx="973015" cy="40011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84139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3CB713-19C4-4CD4-95C1-443034E1E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Matrix Reminder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1BC1A-5213-4301-9B54-3BE37FDB3F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4647F4-AC52-4C89-BA65-84181653A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6FD493-BA33-4B5A-BE58-7283DDF44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476" y="679629"/>
            <a:ext cx="7405570" cy="546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721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CF2D3C-1E88-434F-BF4A-485C092BE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532B66-C953-4928-AA88-045401814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Experiments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A20704-AEE1-4D7F-B4C6-AE85CABC3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0CB89B-3884-4782-A006-43F5A1B8EB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0242" name="Picture 2" descr="Fermilab | Mu2e | How Does It Work">
            <a:extLst>
              <a:ext uri="{FF2B5EF4-FFF2-40B4-BE49-F238E27FC236}">
                <a16:creationId xmlns:a16="http://schemas.microsoft.com/office/drawing/2014/main" id="{FEED9C95-DDFD-4E69-8DF2-D676FC02A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670" y="621559"/>
            <a:ext cx="5657730" cy="223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Fermilab &amp; Mu2e Acronyms">
            <a:extLst>
              <a:ext uri="{FF2B5EF4-FFF2-40B4-BE49-F238E27FC236}">
                <a16:creationId xmlns:a16="http://schemas.microsoft.com/office/drawing/2014/main" id="{19A1A639-4304-41F8-AF5C-ED4A2542A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19" y="1142278"/>
            <a:ext cx="2019300" cy="115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Why You Should Doubt 'New Physics' From The Latest Muon g-2 Results">
            <a:extLst>
              <a:ext uri="{FF2B5EF4-FFF2-40B4-BE49-F238E27FC236}">
                <a16:creationId xmlns:a16="http://schemas.microsoft.com/office/drawing/2014/main" id="{90A186A7-B38B-4F6D-A970-A02BD6300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856" y="3066605"/>
            <a:ext cx="3968496" cy="316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Fermilab | Muon g-2">
            <a:extLst>
              <a:ext uri="{FF2B5EF4-FFF2-40B4-BE49-F238E27FC236}">
                <a16:creationId xmlns:a16="http://schemas.microsoft.com/office/drawing/2014/main" id="{48E13112-9CE7-4384-8BEE-D8636AC5B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56" y="3887246"/>
            <a:ext cx="1823847" cy="133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57943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6F8CE2-C9FB-4519-A93C-94576708C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34522"/>
            <a:ext cx="8686800" cy="427877"/>
          </a:xfrm>
        </p:spPr>
        <p:txBody>
          <a:bodyPr/>
          <a:lstStyle/>
          <a:p>
            <a:r>
              <a:rPr lang="en-US" dirty="0"/>
              <a:t>Matrix Representation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39EC61-5513-4F9D-BB37-9AB8DFADA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BB9A17-DA2D-473B-943A-C6B622F3C4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034CC1-1873-474B-BCCB-116383CA903F}"/>
                  </a:ext>
                </a:extLst>
              </p:cNvPr>
              <p:cNvSpPr txBox="1"/>
              <p:nvPr/>
            </p:nvSpPr>
            <p:spPr>
              <a:xfrm>
                <a:off x="1812626" y="724100"/>
                <a:ext cx="4751814" cy="7910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034CC1-1873-474B-BCCB-116383CA9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2626" y="724100"/>
                <a:ext cx="4751814" cy="7910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7022F15-44FE-4328-A29B-7F356989A649}"/>
                  </a:ext>
                </a:extLst>
              </p:cNvPr>
              <p:cNvSpPr txBox="1"/>
              <p:nvPr/>
            </p:nvSpPr>
            <p:spPr>
              <a:xfrm>
                <a:off x="1711026" y="1697477"/>
                <a:ext cx="5386859" cy="4400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7022F15-44FE-4328-A29B-7F356989A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1026" y="1697477"/>
                <a:ext cx="5386859" cy="4400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A3D5D874-86D9-4CAB-B112-3CF5ED84B5A5}"/>
              </a:ext>
            </a:extLst>
          </p:cNvPr>
          <p:cNvSpPr txBox="1">
            <a:spLocks/>
          </p:cNvSpPr>
          <p:nvPr/>
        </p:nvSpPr>
        <p:spPr>
          <a:xfrm>
            <a:off x="313775" y="2576535"/>
            <a:ext cx="8672513" cy="51334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These equation can now be expressed in matrix form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47B1C7-633A-44B5-A806-40A26C2CD308}"/>
                  </a:ext>
                </a:extLst>
              </p:cNvPr>
              <p:cNvSpPr txBox="1"/>
              <p:nvPr/>
            </p:nvSpPr>
            <p:spPr>
              <a:xfrm>
                <a:off x="394448" y="3816349"/>
                <a:ext cx="2294923" cy="6049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47B1C7-633A-44B5-A806-40A26C2CD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448" y="3816349"/>
                <a:ext cx="2294923" cy="60490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C1B19E-AAB4-4D0C-B7F7-6CE17AEAF7D7}"/>
                  </a:ext>
                </a:extLst>
              </p:cNvPr>
              <p:cNvSpPr txBox="1"/>
              <p:nvPr/>
            </p:nvSpPr>
            <p:spPr>
              <a:xfrm>
                <a:off x="3858413" y="3429000"/>
                <a:ext cx="4748288" cy="13796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𝑐𝑜𝑠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</m:ra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𝑐𝑜𝑠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</m:rad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2C1B19E-AAB4-4D0C-B7F7-6CE17AEAF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8413" y="3429000"/>
                <a:ext cx="4748288" cy="137960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485515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C297BCD-26BB-4792-9369-E91EC98D0E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807427"/>
                <a:ext cx="8672513" cy="50593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/>
                  <a:t>, this is focusing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C297BCD-26BB-4792-9369-E91EC98D0E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807427"/>
                <a:ext cx="8672513" cy="5059363"/>
              </a:xfrm>
              <a:blipFill>
                <a:blip r:embed="rId2"/>
                <a:stretch>
                  <a:fillRect l="-2180" t="-16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E3226CF-8373-4841-9388-BCDBDF201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Focusing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92BD81-2E29-4D2D-8525-3276941260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8AEECE-01C5-41D7-A964-863BEC9162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71C04C-77B4-4735-A898-9053C33029FD}"/>
                  </a:ext>
                </a:extLst>
              </p:cNvPr>
              <p:cNvSpPr txBox="1"/>
              <p:nvPr/>
            </p:nvSpPr>
            <p:spPr>
              <a:xfrm>
                <a:off x="376665" y="1317052"/>
                <a:ext cx="4748288" cy="13796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𝑐𝑜𝑠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</m:ra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𝑐𝑜𝑠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</m:rad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71C04C-77B4-4735-A898-9053C33029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665" y="1317052"/>
                <a:ext cx="4748288" cy="13796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F6086D-5880-400D-9106-A10FCE5FE124}"/>
                  </a:ext>
                </a:extLst>
              </p:cNvPr>
              <p:cNvSpPr txBox="1"/>
              <p:nvPr/>
            </p:nvSpPr>
            <p:spPr>
              <a:xfrm>
                <a:off x="6010498" y="762999"/>
                <a:ext cx="203799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𝐾𝑥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F6086D-5880-400D-9106-A10FCE5FE1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0498" y="762999"/>
                <a:ext cx="203799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18DBFCE9-4EFB-4399-9C79-3EF3895C9CC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2887" y="3053885"/>
                <a:ext cx="8672513" cy="2812905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2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charset="0"/>
                  <a:buNone/>
                </a:pPr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, this is defocusing</a:t>
                </a:r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18DBFCE9-4EFB-4399-9C79-3EF3895C9C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87" y="3053885"/>
                <a:ext cx="8672513" cy="2812905"/>
              </a:xfrm>
              <a:prstGeom prst="rect">
                <a:avLst/>
              </a:prstGeom>
              <a:blipFill>
                <a:blip r:embed="rId5"/>
                <a:stretch>
                  <a:fillRect l="-2178" t="-3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4F9091-16CB-4B47-863A-7A8F3F19DE66}"/>
                  </a:ext>
                </a:extLst>
              </p:cNvPr>
              <p:cNvSpPr txBox="1"/>
              <p:nvPr/>
            </p:nvSpPr>
            <p:spPr>
              <a:xfrm>
                <a:off x="6280129" y="2998113"/>
                <a:ext cx="203799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𝐾𝑥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34F9091-16CB-4B47-863A-7A8F3F19DE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0129" y="2998113"/>
                <a:ext cx="2037994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1F675A-7E6A-4347-B33D-5B9C45E6A5FF}"/>
                  </a:ext>
                </a:extLst>
              </p:cNvPr>
              <p:cNvSpPr txBox="1"/>
              <p:nvPr/>
            </p:nvSpPr>
            <p:spPr>
              <a:xfrm>
                <a:off x="5851974" y="3762639"/>
                <a:ext cx="288387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𝑖𝑥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cosh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1F675A-7E6A-4347-B33D-5B9C45E6A5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974" y="3762639"/>
                <a:ext cx="2883876" cy="400110"/>
              </a:xfrm>
              <a:prstGeom prst="rect">
                <a:avLst/>
              </a:prstGeom>
              <a:blipFill>
                <a:blip r:embed="rId7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25FE24A-8D2E-4CEE-9503-D5E997C5EB37}"/>
                  </a:ext>
                </a:extLst>
              </p:cNvPr>
              <p:cNvSpPr txBox="1"/>
              <p:nvPr/>
            </p:nvSpPr>
            <p:spPr>
              <a:xfrm>
                <a:off x="5739528" y="4156157"/>
                <a:ext cx="288387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𝑖𝑠𝑖𝑛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𝑖𝑥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sinh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25FE24A-8D2E-4CEE-9503-D5E997C5EB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528" y="4156157"/>
                <a:ext cx="2883876" cy="400110"/>
              </a:xfrm>
              <a:prstGeom prst="rect">
                <a:avLst/>
              </a:prstGeom>
              <a:blipFill>
                <a:blip r:embed="rId8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718B2BD-9197-4C93-9DF0-B05FF48F3BAF}"/>
                  </a:ext>
                </a:extLst>
              </p:cNvPr>
              <p:cNvSpPr txBox="1"/>
              <p:nvPr/>
            </p:nvSpPr>
            <p:spPr>
              <a:xfrm>
                <a:off x="870534" y="3544858"/>
                <a:ext cx="4368760" cy="4400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𝐴𝑐𝑜𝑠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𝐵𝑠𝑖𝑛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718B2BD-9197-4C93-9DF0-B05FF48F3B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534" y="3544858"/>
                <a:ext cx="4368760" cy="44005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rrow: Right 18">
            <a:extLst>
              <a:ext uri="{FF2B5EF4-FFF2-40B4-BE49-F238E27FC236}">
                <a16:creationId xmlns:a16="http://schemas.microsoft.com/office/drawing/2014/main" id="{F256D6F2-D741-4C6E-A58D-783E2D65A93D}"/>
              </a:ext>
            </a:extLst>
          </p:cNvPr>
          <p:cNvSpPr/>
          <p:nvPr/>
        </p:nvSpPr>
        <p:spPr>
          <a:xfrm rot="5400000">
            <a:off x="3227339" y="4005254"/>
            <a:ext cx="272045" cy="37745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92B05AD-1923-42BC-9B15-85FC8501CF8D}"/>
                  </a:ext>
                </a:extLst>
              </p:cNvPr>
              <p:cNvSpPr txBox="1"/>
              <p:nvPr/>
            </p:nvSpPr>
            <p:spPr>
              <a:xfrm>
                <a:off x="429419" y="4471019"/>
                <a:ext cx="4861074" cy="13796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𝑐𝑜𝑠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mr>
                            <m:m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</m:ra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𝑠𝑖𝑛h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𝑐𝑜𝑠h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</m:rad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92B05AD-1923-42BC-9B15-85FC8501CF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4471019"/>
                <a:ext cx="4861074" cy="137960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20335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FACAABF-8F8E-48C4-9439-C4E266ADE13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5281" y="1852426"/>
                <a:ext cx="8672513" cy="11823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200" dirty="0"/>
                  <a:t>Fields of this shape lead to focusing when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sz="2200" dirty="0"/>
                  <a:t> 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FACAABF-8F8E-48C4-9439-C4E266ADE1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5281" y="1852426"/>
                <a:ext cx="8672513" cy="1182363"/>
              </a:xfrm>
              <a:blipFill>
                <a:blip r:embed="rId2"/>
                <a:stretch>
                  <a:fillRect l="-1969" t="-67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CD905A6-AB69-4263-AE8B-EAF37976A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Focusing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8DF976-A6AF-4F39-B7FD-7F62E5B782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4E39C1-FFF6-41FE-B76C-96877A5A3F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8F59A8-EDF7-4EDD-8DF8-BC9AEC9AD595}"/>
                  </a:ext>
                </a:extLst>
              </p:cNvPr>
              <p:cNvSpPr txBox="1"/>
              <p:nvPr/>
            </p:nvSpPr>
            <p:spPr>
              <a:xfrm>
                <a:off x="345281" y="989042"/>
                <a:ext cx="2235612" cy="5927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8F59A8-EDF7-4EDD-8DF8-BC9AEC9AD5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281" y="989042"/>
                <a:ext cx="2235612" cy="5927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F9D5F46-B528-42A7-8850-C9DF83958979}"/>
                  </a:ext>
                </a:extLst>
              </p:cNvPr>
              <p:cNvSpPr txBox="1"/>
              <p:nvPr/>
            </p:nvSpPr>
            <p:spPr>
              <a:xfrm>
                <a:off x="3120595" y="989042"/>
                <a:ext cx="1646669" cy="6369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F9D5F46-B528-42A7-8850-C9DF839589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0595" y="989042"/>
                <a:ext cx="1646669" cy="6369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830E1EE-7CBE-43B3-BFEC-3A44EF367504}"/>
                  </a:ext>
                </a:extLst>
              </p:cNvPr>
              <p:cNvSpPr txBox="1"/>
              <p:nvPr/>
            </p:nvSpPr>
            <p:spPr>
              <a:xfrm>
                <a:off x="6512008" y="886706"/>
                <a:ext cx="1506374" cy="6951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830E1EE-7CBE-43B3-BFEC-3A44EF3675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2008" y="886706"/>
                <a:ext cx="1506374" cy="69512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4F1674B7-9CF8-4CB9-87A7-7889262F3805}"/>
              </a:ext>
            </a:extLst>
          </p:cNvPr>
          <p:cNvSpPr txBox="1">
            <a:spLocks/>
          </p:cNvSpPr>
          <p:nvPr/>
        </p:nvSpPr>
        <p:spPr>
          <a:xfrm>
            <a:off x="6050757" y="496441"/>
            <a:ext cx="2836069" cy="63697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200" dirty="0"/>
              <a:t>Define a field index </a:t>
            </a:r>
          </a:p>
        </p:txBody>
      </p:sp>
      <p:pic>
        <p:nvPicPr>
          <p:cNvPr id="14" name="Picture 2" descr="http://www.physics.rutgers.edu/cyclotron/images/12inchmagmeas/images/focusing1.jpg">
            <a:extLst>
              <a:ext uri="{FF2B5EF4-FFF2-40B4-BE49-F238E27FC236}">
                <a16:creationId xmlns:a16="http://schemas.microsoft.com/office/drawing/2014/main" id="{29BDA714-5F4D-4F62-85FB-07856EC93F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3972" y="2798808"/>
            <a:ext cx="5710077" cy="3214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656339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D2B2E4-C0FA-4661-A74B-61AD23FD7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988" y="758243"/>
            <a:ext cx="8924365" cy="516340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Several early machines relied on weak focusing </a:t>
            </a:r>
          </a:p>
          <a:p>
            <a:r>
              <a:rPr lang="en-US" dirty="0"/>
              <a:t>Cyclotrons relied on the uneven field between poles</a:t>
            </a:r>
          </a:p>
          <a:p>
            <a:pPr lvl="1"/>
            <a:r>
              <a:rPr lang="en-US" dirty="0"/>
              <a:t>First cyclotron built by </a:t>
            </a:r>
          </a:p>
          <a:p>
            <a:pPr marL="457200" lvl="1" indent="0">
              <a:buNone/>
            </a:pPr>
            <a:r>
              <a:rPr lang="en-US" dirty="0"/>
              <a:t>    Ernest Lawrence in 1930, 4” diam.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Betatron</a:t>
            </a:r>
            <a:r>
              <a:rPr lang="en-US" dirty="0"/>
              <a:t>, first built by Donald </a:t>
            </a:r>
            <a:r>
              <a:rPr lang="en-US" dirty="0" err="1"/>
              <a:t>Kerst</a:t>
            </a:r>
            <a:r>
              <a:rPr lang="en-US" dirty="0"/>
              <a:t> in 1940, uses this field shape</a:t>
            </a:r>
          </a:p>
          <a:p>
            <a:endParaRPr lang="en-US" dirty="0"/>
          </a:p>
          <a:p>
            <a:endParaRPr lang="en-US" dirty="0"/>
          </a:p>
          <a:p>
            <a:endParaRPr lang="en-US" sz="1400" dirty="0"/>
          </a:p>
          <a:p>
            <a:r>
              <a:rPr lang="en-US" dirty="0"/>
              <a:t>In 1943, Marcus Oliphant develops the idea for the synchrotron</a:t>
            </a:r>
          </a:p>
          <a:p>
            <a:pPr lvl="1"/>
            <a:r>
              <a:rPr lang="en-US" dirty="0"/>
              <a:t>The most famous weak focusing was the Bevatron built at Berkely in 1954, led to the discovery of the antiproton( Nobel Prize)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E7A0A9-A5FF-446E-9869-24BC63D97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Focusing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61C3C2-A735-4FC9-98EC-DC2AA965A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FC7921-5787-4BBC-9042-0E36EAF10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4BC4DC4-8AF9-409D-9AD4-75D11AD37A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r="4771" b="19913"/>
          <a:stretch/>
        </p:blipFill>
        <p:spPr bwMode="auto">
          <a:xfrm>
            <a:off x="3348527" y="3289767"/>
            <a:ext cx="2541285" cy="139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C5D7637-615E-48D7-AE01-7248ECCBB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9754" y="1594585"/>
            <a:ext cx="1916812" cy="107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8686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05E37F-E5B7-42B7-A8BE-4FC7D7D95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Drift Space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598350-AEBA-4547-837B-0E0C3A1C2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2DD34F-88E4-4CD2-AFE3-0B8C84B8D4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966BD38A-4F20-467D-9738-5D2451F597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8804" y="904005"/>
                <a:ext cx="8672513" cy="308187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2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charset="0"/>
                  <a:buNone/>
                </a:pPr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, this is just a drift space of length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966BD38A-4F20-467D-9738-5D2451F597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04" y="904005"/>
                <a:ext cx="8672513" cy="3081877"/>
              </a:xfrm>
              <a:prstGeom prst="rect">
                <a:avLst/>
              </a:prstGeom>
              <a:blipFill>
                <a:blip r:embed="rId2"/>
                <a:stretch>
                  <a:fillRect l="-2180" t="-27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614AC0E-1E8C-40BC-A072-98ADD61473ED}"/>
                  </a:ext>
                </a:extLst>
              </p:cNvPr>
              <p:cNvSpPr txBox="1"/>
              <p:nvPr/>
            </p:nvSpPr>
            <p:spPr>
              <a:xfrm>
                <a:off x="475220" y="1868248"/>
                <a:ext cx="1724190" cy="6158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614AC0E-1E8C-40BC-A072-98ADD6147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20" y="1868248"/>
                <a:ext cx="1724190" cy="6158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A5327DC1-8737-43FF-9130-A5F0C0736624}"/>
              </a:ext>
            </a:extLst>
          </p:cNvPr>
          <p:cNvSpPr txBox="1"/>
          <p:nvPr/>
        </p:nvSpPr>
        <p:spPr>
          <a:xfrm>
            <a:off x="6272722" y="4475536"/>
            <a:ext cx="265681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Slope hasn’t changed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2D61B27-392D-45A7-A360-B9B370AC55AF}"/>
                  </a:ext>
                </a:extLst>
              </p:cNvPr>
              <p:cNvSpPr txBox="1"/>
              <p:nvPr/>
            </p:nvSpPr>
            <p:spPr>
              <a:xfrm>
                <a:off x="3461154" y="1715065"/>
                <a:ext cx="4468864" cy="922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′(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(0)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′(0)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2D61B27-392D-45A7-A360-B9B370AC55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1154" y="1715065"/>
                <a:ext cx="4468864" cy="9221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FF5038B-EC53-4D7C-AF39-BFA1F69C2FFC}"/>
                  </a:ext>
                </a:extLst>
              </p:cNvPr>
              <p:cNvSpPr txBox="1"/>
              <p:nvPr/>
            </p:nvSpPr>
            <p:spPr>
              <a:xfrm>
                <a:off x="4156394" y="3892091"/>
                <a:ext cx="284411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′(0)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FF5038B-EC53-4D7C-AF39-BFA1F69C2F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6394" y="3892091"/>
                <a:ext cx="2844112" cy="369332"/>
              </a:xfrm>
              <a:prstGeom prst="rect">
                <a:avLst/>
              </a:prstGeom>
              <a:blipFill>
                <a:blip r:embed="rId5"/>
                <a:stretch>
                  <a:fillRect l="-1073" t="-1639" r="-3648" b="-34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>
            <a:extLst>
              <a:ext uri="{FF2B5EF4-FFF2-40B4-BE49-F238E27FC236}">
                <a16:creationId xmlns:a16="http://schemas.microsoft.com/office/drawing/2014/main" id="{A6F5C9C2-3648-44F9-9AC4-EB94174D9743}"/>
              </a:ext>
            </a:extLst>
          </p:cNvPr>
          <p:cNvGrpSpPr/>
          <p:nvPr/>
        </p:nvGrpSpPr>
        <p:grpSpPr>
          <a:xfrm>
            <a:off x="272683" y="3419103"/>
            <a:ext cx="3369798" cy="2021955"/>
            <a:chOff x="212534" y="3008290"/>
            <a:chExt cx="3369798" cy="202195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EC2BC62-9019-4E74-B8BC-8C980A6AA13F}"/>
                </a:ext>
              </a:extLst>
            </p:cNvPr>
            <p:cNvGrpSpPr/>
            <p:nvPr/>
          </p:nvGrpSpPr>
          <p:grpSpPr>
            <a:xfrm>
              <a:off x="212534" y="3008290"/>
              <a:ext cx="3315537" cy="1943307"/>
              <a:chOff x="-356437" y="3008290"/>
              <a:chExt cx="3315537" cy="1943307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EBD17C5B-2CDC-46C9-8917-32F7EDB42418}"/>
                  </a:ext>
                </a:extLst>
              </p:cNvPr>
              <p:cNvGrpSpPr/>
              <p:nvPr/>
            </p:nvGrpSpPr>
            <p:grpSpPr>
              <a:xfrm>
                <a:off x="266056" y="3008290"/>
                <a:ext cx="2693044" cy="1943307"/>
                <a:chOff x="266056" y="3008290"/>
                <a:chExt cx="2693044" cy="1943307"/>
              </a:xfrm>
            </p:grpSpPr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CF192EE4-4DA9-436E-AC1B-F137C95D24E6}"/>
                    </a:ext>
                  </a:extLst>
                </p:cNvPr>
                <p:cNvCxnSpPr/>
                <p:nvPr/>
              </p:nvCxnSpPr>
              <p:spPr>
                <a:xfrm>
                  <a:off x="362622" y="4546600"/>
                  <a:ext cx="2596478" cy="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>
                  <a:extLst>
                    <a:ext uri="{FF2B5EF4-FFF2-40B4-BE49-F238E27FC236}">
                      <a16:creationId xmlns:a16="http://schemas.microsoft.com/office/drawing/2014/main" id="{B5819CA9-9F1A-452A-87FF-F6D45BD8FC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8058" y="3708400"/>
                  <a:ext cx="1911819" cy="50964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5FBD049E-ED2B-4675-B015-0B95CFC1CC8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66056" y="3008290"/>
                      <a:ext cx="24173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oMath>
                        </m:oMathPara>
                      </a14:m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5FBD049E-ED2B-4675-B015-0B95CFC1CC8E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66056" y="3008290"/>
                      <a:ext cx="241733" cy="369332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17500" r="-125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TextBox 16">
                      <a:extLst>
                        <a:ext uri="{FF2B5EF4-FFF2-40B4-BE49-F238E27FC236}">
                          <a16:creationId xmlns:a16="http://schemas.microsoft.com/office/drawing/2014/main" id="{574D9D1F-AB97-43DB-8CB8-34437E8E0C1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8588" y="4582265"/>
                      <a:ext cx="21788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oMath>
                        </m:oMathPara>
                      </a14:m>
                      <a:endParaRPr lang="en-US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7" name="TextBox 16">
                      <a:extLst>
                        <a:ext uri="{FF2B5EF4-FFF2-40B4-BE49-F238E27FC236}">
                          <a16:creationId xmlns:a16="http://schemas.microsoft.com/office/drawing/2014/main" id="{574D9D1F-AB97-43DB-8CB8-34437E8E0C1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8588" y="4582265"/>
                      <a:ext cx="217880" cy="369332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l="-16667" r="-1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282D97FE-B6CF-41A8-B3CB-E139138FFD51}"/>
                    </a:ext>
                  </a:extLst>
                </p:cNvPr>
                <p:cNvCxnSpPr/>
                <p:nvPr/>
              </p:nvCxnSpPr>
              <p:spPr>
                <a:xfrm>
                  <a:off x="611188" y="4817731"/>
                  <a:ext cx="314312" cy="0"/>
                </a:xfrm>
                <a:prstGeom prst="straightConnector1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97FCFCBC-E6C7-4A00-97DD-4B011D3CEC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86923" y="3433808"/>
                  <a:ext cx="16541" cy="1106445"/>
                </a:xfrm>
                <a:prstGeom prst="straightConnector1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10D2893E-523D-4161-AAAD-40690D79F0BF}"/>
                      </a:ext>
                    </a:extLst>
                  </p:cNvPr>
                  <p:cNvSpPr txBox="1"/>
                  <p:nvPr/>
                </p:nvSpPr>
                <p:spPr>
                  <a:xfrm>
                    <a:off x="-356437" y="4024483"/>
                    <a:ext cx="718274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(0)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10D2893E-523D-4161-AAAD-40690D79F0B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356437" y="4024483"/>
                    <a:ext cx="718274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5932" r="-15254" b="-35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6312A44F-4A5B-42F1-8A00-1310BF3D8624}"/>
                      </a:ext>
                    </a:extLst>
                  </p:cNvPr>
                  <p:cNvSpPr txBox="1"/>
                  <p:nvPr/>
                </p:nvSpPr>
                <p:spPr>
                  <a:xfrm>
                    <a:off x="-189637" y="3494733"/>
                    <a:ext cx="668003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6312A44F-4A5B-42F1-8A00-1310BF3D862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189637" y="3494733"/>
                    <a:ext cx="668003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5455" r="-16364" b="-35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0CEA8CA-2711-4C13-B52C-AAEEA684DC1C}"/>
                </a:ext>
              </a:extLst>
            </p:cNvPr>
            <p:cNvCxnSpPr>
              <a:cxnSpLocks/>
            </p:cNvCxnSpPr>
            <p:nvPr/>
          </p:nvCxnSpPr>
          <p:spPr>
            <a:xfrm>
              <a:off x="972435" y="4218044"/>
              <a:ext cx="252282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60C969D-2053-40F3-A86F-F7F046837F10}"/>
                </a:ext>
              </a:extLst>
            </p:cNvPr>
            <p:cNvCxnSpPr>
              <a:cxnSpLocks/>
            </p:cNvCxnSpPr>
            <p:nvPr/>
          </p:nvCxnSpPr>
          <p:spPr>
            <a:xfrm>
              <a:off x="981815" y="3708400"/>
              <a:ext cx="2051663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8FFCDB55-D08C-447F-90A6-19D2D4A8BAAF}"/>
                    </a:ext>
                  </a:extLst>
                </p:cNvPr>
                <p:cNvSpPr txBox="1"/>
                <p:nvPr/>
              </p:nvSpPr>
              <p:spPr>
                <a:xfrm>
                  <a:off x="2497868" y="4568580"/>
                  <a:ext cx="1084464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8FFCDB55-D08C-447F-90A6-19D2D4A8BA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7868" y="4568580"/>
                  <a:ext cx="1084464" cy="46166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A822203-4AD1-41A7-A0EE-4418B7DA79D1}"/>
                </a:ext>
              </a:extLst>
            </p:cNvPr>
            <p:cNvCxnSpPr>
              <a:cxnSpLocks/>
              <a:endCxn id="42" idx="0"/>
            </p:cNvCxnSpPr>
            <p:nvPr/>
          </p:nvCxnSpPr>
          <p:spPr>
            <a:xfrm>
              <a:off x="3033478" y="3734460"/>
              <a:ext cx="6622" cy="83412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3AC4E56-A3C4-4A97-811D-F30DD79E886F}"/>
                  </a:ext>
                </a:extLst>
              </p:cNvPr>
              <p:cNvSpPr txBox="1"/>
              <p:nvPr/>
            </p:nvSpPr>
            <p:spPr>
              <a:xfrm>
                <a:off x="3461154" y="4430081"/>
                <a:ext cx="310458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′(0)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′(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3AC4E56-A3C4-4A97-811D-F30DD79E88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1154" y="4430081"/>
                <a:ext cx="3104584" cy="461665"/>
              </a:xfrm>
              <a:prstGeom prst="rect">
                <a:avLst/>
              </a:prstGeom>
              <a:blipFill>
                <a:blip r:embed="rId11"/>
                <a:stretch>
                  <a:fillRect b="-18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A89B0414-0E81-4857-BD17-D151EDDE8C55}"/>
                  </a:ext>
                </a:extLst>
              </p:cNvPr>
              <p:cNvSpPr txBox="1"/>
              <p:nvPr/>
            </p:nvSpPr>
            <p:spPr>
              <a:xfrm>
                <a:off x="6634660" y="227864"/>
                <a:ext cx="2294923" cy="6049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A89B0414-0E81-4857-BD17-D151EDDE8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4660" y="227864"/>
                <a:ext cx="2294923" cy="60490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797557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844BBB-5C31-4315-8BB6-39BB73019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219" y="635461"/>
            <a:ext cx="8672513" cy="50333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For a focusing quadrupole of length 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FEA5C1-79E8-487E-B159-34FC0D68B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50" y="137399"/>
            <a:ext cx="8686800" cy="427877"/>
          </a:xfrm>
        </p:spPr>
        <p:txBody>
          <a:bodyPr/>
          <a:lstStyle/>
          <a:p>
            <a:r>
              <a:rPr lang="en-US" dirty="0"/>
              <a:t>Thin Lens Approximation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04C3A5-725F-4FFF-B8D3-4057DA4F62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B9ECF2-A338-4D66-AB8B-AD6F318414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6CFB695-F24A-4092-A063-2D6E3DD858E6}"/>
                  </a:ext>
                </a:extLst>
              </p:cNvPr>
              <p:cNvSpPr txBox="1"/>
              <p:nvPr/>
            </p:nvSpPr>
            <p:spPr>
              <a:xfrm>
                <a:off x="240205" y="1279929"/>
                <a:ext cx="3960956" cy="11496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𝑐𝑜𝑠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𝑠𝑖𝑛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</m:ra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</m:rad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</m:d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𝑐𝑜𝑠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</m:e>
                                </m:rad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6CFB695-F24A-4092-A063-2D6E3DD85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205" y="1279929"/>
                <a:ext cx="3960956" cy="114967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41B8E118-1F33-4BB2-AE2D-61400573870F}"/>
              </a:ext>
            </a:extLst>
          </p:cNvPr>
          <p:cNvGrpSpPr/>
          <p:nvPr/>
        </p:nvGrpSpPr>
        <p:grpSpPr>
          <a:xfrm>
            <a:off x="4496476" y="992187"/>
            <a:ext cx="4552702" cy="1707439"/>
            <a:chOff x="2308910" y="3738772"/>
            <a:chExt cx="4552702" cy="170743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1687E71-DAF8-490B-A4D1-C8F4FD6F4F86}"/>
                </a:ext>
              </a:extLst>
            </p:cNvPr>
            <p:cNvGrpSpPr/>
            <p:nvPr/>
          </p:nvGrpSpPr>
          <p:grpSpPr>
            <a:xfrm>
              <a:off x="2308910" y="3738772"/>
              <a:ext cx="4552702" cy="1685861"/>
              <a:chOff x="3539630" y="2183048"/>
              <a:chExt cx="4552702" cy="1685861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AAD4D067-94C7-4D28-AF97-AC05A5F561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42436" y="2990645"/>
                <a:ext cx="4549896" cy="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617F15C-FDB3-4F61-BA85-A1B24C9985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89672" y="2733054"/>
                <a:ext cx="3188373" cy="473301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E90CB929-ADE8-4645-A6BC-4CBA0ECFED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79452" y="2745754"/>
                <a:ext cx="3198593" cy="56105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0" name="Arc 9">
                <a:extLst>
                  <a:ext uri="{FF2B5EF4-FFF2-40B4-BE49-F238E27FC236}">
                    <a16:creationId xmlns:a16="http://schemas.microsoft.com/office/drawing/2014/main" id="{0D664925-A8D4-40BA-899A-8DE7A4E14AA5}"/>
                  </a:ext>
                </a:extLst>
              </p:cNvPr>
              <p:cNvSpPr/>
              <p:nvPr/>
            </p:nvSpPr>
            <p:spPr>
              <a:xfrm rot="5400000">
                <a:off x="3877974" y="2711988"/>
                <a:ext cx="1685861" cy="627981"/>
              </a:xfrm>
              <a:prstGeom prst="arc">
                <a:avLst>
                  <a:gd name="adj1" fmla="val 11615877"/>
                  <a:gd name="adj2" fmla="val 20874381"/>
                </a:avLst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lt1"/>
                  </a:solidFill>
                </a:endParaRP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7F5AAF01-3256-4591-9E5E-36462200D330}"/>
                  </a:ext>
                </a:extLst>
              </p:cNvPr>
              <p:cNvCxnSpPr/>
              <p:nvPr/>
            </p:nvCxnSpPr>
            <p:spPr>
              <a:xfrm>
                <a:off x="3539630" y="3294108"/>
                <a:ext cx="1350042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3D999573-F546-46B3-BC4C-FB12C419890B}"/>
                  </a:ext>
                </a:extLst>
              </p:cNvPr>
              <p:cNvCxnSpPr/>
              <p:nvPr/>
            </p:nvCxnSpPr>
            <p:spPr>
              <a:xfrm>
                <a:off x="3544915" y="2733054"/>
                <a:ext cx="1350042" cy="0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303E32B2-9DB3-4CA9-BB93-AA0F01338B9A}"/>
                </a:ext>
              </a:extLst>
            </p:cNvPr>
            <p:cNvSpPr/>
            <p:nvPr/>
          </p:nvSpPr>
          <p:spPr>
            <a:xfrm rot="16200000" flipH="1">
              <a:off x="2966474" y="4289290"/>
              <a:ext cx="1685861" cy="627981"/>
            </a:xfrm>
            <a:prstGeom prst="arc">
              <a:avLst>
                <a:gd name="adj1" fmla="val 11537564"/>
                <a:gd name="adj2" fmla="val 20832311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</p:grp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BD15631A-2021-4856-A09C-745D82A37130}"/>
              </a:ext>
            </a:extLst>
          </p:cNvPr>
          <p:cNvSpPr txBox="1">
            <a:spLocks/>
          </p:cNvSpPr>
          <p:nvPr/>
        </p:nvSpPr>
        <p:spPr>
          <a:xfrm>
            <a:off x="160219" y="3087370"/>
            <a:ext cx="7447081" cy="76259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If the focal length is much longer than the length of the quadrupole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E258794-22C9-4418-A48D-A0B867930AB7}"/>
                  </a:ext>
                </a:extLst>
              </p:cNvPr>
              <p:cNvSpPr txBox="1"/>
              <p:nvPr/>
            </p:nvSpPr>
            <p:spPr>
              <a:xfrm>
                <a:off x="7457956" y="2158160"/>
                <a:ext cx="2478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E258794-22C9-4418-A48D-A0B867930A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956" y="2158160"/>
                <a:ext cx="247888" cy="369332"/>
              </a:xfrm>
              <a:prstGeom prst="rect">
                <a:avLst/>
              </a:prstGeom>
              <a:blipFill>
                <a:blip r:embed="rId3"/>
                <a:stretch>
                  <a:fillRect l="-41463" r="-39024" b="-34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7C0D22D-E0DC-40DA-99D2-89CA3E448055}"/>
              </a:ext>
            </a:extLst>
          </p:cNvPr>
          <p:cNvCxnSpPr/>
          <p:nvPr/>
        </p:nvCxnSpPr>
        <p:spPr>
          <a:xfrm>
            <a:off x="5836298" y="2342826"/>
            <a:ext cx="1599296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518C3C7-DB6A-4074-89C7-5741D1C2AAEE}"/>
                  </a:ext>
                </a:extLst>
              </p:cNvPr>
              <p:cNvSpPr txBox="1"/>
              <p:nvPr/>
            </p:nvSpPr>
            <p:spPr>
              <a:xfrm>
                <a:off x="2220683" y="3627857"/>
                <a:ext cx="1602618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𝑘𝐿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≫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518C3C7-DB6A-4074-89C7-5741D1C2AA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683" y="3627857"/>
                <a:ext cx="1602618" cy="693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95D5D5AF-350A-4F09-9FBE-634DB110723B}"/>
              </a:ext>
            </a:extLst>
          </p:cNvPr>
          <p:cNvSpPr txBox="1">
            <a:spLocks/>
          </p:cNvSpPr>
          <p:nvPr/>
        </p:nvSpPr>
        <p:spPr>
          <a:xfrm>
            <a:off x="160219" y="4510231"/>
            <a:ext cx="8120181" cy="76259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We can rewrite the focusing and defocusing matrices as: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09703A5-98BB-4DB7-A149-FE6D1BD17C88}"/>
                  </a:ext>
                </a:extLst>
              </p:cNvPr>
              <p:cNvSpPr txBox="1"/>
              <p:nvPr/>
            </p:nvSpPr>
            <p:spPr>
              <a:xfrm>
                <a:off x="577660" y="5072298"/>
                <a:ext cx="1871731" cy="9908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09703A5-98BB-4DB7-A149-FE6D1BD17C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660" y="5072298"/>
                <a:ext cx="1871731" cy="99084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261FD61-5FB1-429A-8734-FEE3E48DB2D0}"/>
                  </a:ext>
                </a:extLst>
              </p:cNvPr>
              <p:cNvSpPr txBox="1"/>
              <p:nvPr/>
            </p:nvSpPr>
            <p:spPr>
              <a:xfrm>
                <a:off x="4201161" y="5072298"/>
                <a:ext cx="1695144" cy="9908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261FD61-5FB1-429A-8734-FEE3E48DB2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161" y="5072298"/>
                <a:ext cx="1695144" cy="9908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A07438E-7794-436F-85E8-4EB3256BCEA8}"/>
                  </a:ext>
                </a:extLst>
              </p:cNvPr>
              <p:cNvSpPr txBox="1"/>
              <p:nvPr/>
            </p:nvSpPr>
            <p:spPr>
              <a:xfrm>
                <a:off x="7458683" y="382458"/>
                <a:ext cx="1026948" cy="756233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𝑔𝐿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A07438E-7794-436F-85E8-4EB3256BC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8683" y="382458"/>
                <a:ext cx="1026948" cy="7562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C21588C-0C60-4A3A-9F43-41C1D866648D}"/>
                  </a:ext>
                </a:extLst>
              </p:cNvPr>
              <p:cNvSpPr txBox="1"/>
              <p:nvPr/>
            </p:nvSpPr>
            <p:spPr>
              <a:xfrm>
                <a:off x="5659633" y="389146"/>
                <a:ext cx="1952625" cy="7873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C21588C-0C60-4A3A-9F43-41C1D86664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9633" y="389146"/>
                <a:ext cx="1952625" cy="78739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>
            <a:extLst>
              <a:ext uri="{FF2B5EF4-FFF2-40B4-BE49-F238E27FC236}">
                <a16:creationId xmlns:a16="http://schemas.microsoft.com/office/drawing/2014/main" id="{F46F0F95-0F98-4881-BC6E-39621DA58CB9}"/>
              </a:ext>
            </a:extLst>
          </p:cNvPr>
          <p:cNvSpPr/>
          <p:nvPr/>
        </p:nvSpPr>
        <p:spPr>
          <a:xfrm>
            <a:off x="6082766" y="351337"/>
            <a:ext cx="2493890" cy="887393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199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D13DC9-798D-4DC7-B31D-B4F04F161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 Thin Lens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713C71-06EC-4504-9D59-9E9191367D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EF5443-CB53-44F4-9974-4D5508DC95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A6714E6-0415-4477-B342-7C985A90B8F4}"/>
              </a:ext>
            </a:extLst>
          </p:cNvPr>
          <p:cNvGrpSpPr/>
          <p:nvPr/>
        </p:nvGrpSpPr>
        <p:grpSpPr>
          <a:xfrm>
            <a:off x="5399237" y="1006775"/>
            <a:ext cx="2666324" cy="1685861"/>
            <a:chOff x="3539630" y="2183048"/>
            <a:chExt cx="2666324" cy="168586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71E2CCC-42DA-4634-9801-2903D124F6DE}"/>
                </a:ext>
              </a:extLst>
            </p:cNvPr>
            <p:cNvCxnSpPr>
              <a:cxnSpLocks/>
            </p:cNvCxnSpPr>
            <p:nvPr/>
          </p:nvCxnSpPr>
          <p:spPr>
            <a:xfrm>
              <a:off x="4889672" y="2733054"/>
              <a:ext cx="1316282" cy="218824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030A7B4-C09F-4A27-AC7C-D2195CBF0A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79452" y="3002678"/>
              <a:ext cx="1326502" cy="30413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69B59495-93C4-49AF-A90D-585DDFF61428}"/>
                </a:ext>
              </a:extLst>
            </p:cNvPr>
            <p:cNvSpPr/>
            <p:nvPr/>
          </p:nvSpPr>
          <p:spPr>
            <a:xfrm rot="5400000">
              <a:off x="3877974" y="2711988"/>
              <a:ext cx="1685861" cy="627981"/>
            </a:xfrm>
            <a:prstGeom prst="arc">
              <a:avLst>
                <a:gd name="adj1" fmla="val 11615877"/>
                <a:gd name="adj2" fmla="val 20874381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19949A2-5E65-4E07-A563-B87AD67B217C}"/>
                </a:ext>
              </a:extLst>
            </p:cNvPr>
            <p:cNvCxnSpPr/>
            <p:nvPr/>
          </p:nvCxnSpPr>
          <p:spPr>
            <a:xfrm>
              <a:off x="3539630" y="3294108"/>
              <a:ext cx="135004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85841D4-428F-4EE2-914A-5DE86F901237}"/>
                </a:ext>
              </a:extLst>
            </p:cNvPr>
            <p:cNvCxnSpPr/>
            <p:nvPr/>
          </p:nvCxnSpPr>
          <p:spPr>
            <a:xfrm>
              <a:off x="3544915" y="2733054"/>
              <a:ext cx="1350042" cy="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BF88439-AF98-42ED-B51B-4F16B9CDA2B2}"/>
                  </a:ext>
                </a:extLst>
              </p:cNvPr>
              <p:cNvSpPr txBox="1"/>
              <p:nvPr/>
            </p:nvSpPr>
            <p:spPr>
              <a:xfrm>
                <a:off x="6634660" y="227864"/>
                <a:ext cx="2294923" cy="6049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BF88439-AF98-42ED-B51B-4F16B9CDA2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4660" y="227864"/>
                <a:ext cx="2294923" cy="6049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4B1C025-EDAF-4588-A274-CEA2BA8650CE}"/>
                  </a:ext>
                </a:extLst>
              </p:cNvPr>
              <p:cNvSpPr txBox="1"/>
              <p:nvPr/>
            </p:nvSpPr>
            <p:spPr>
              <a:xfrm>
                <a:off x="94822" y="2297559"/>
                <a:ext cx="4468864" cy="12813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′(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(0)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′(0)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4B1C025-EDAF-4588-A274-CEA2BA8650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22" y="2297559"/>
                <a:ext cx="4468864" cy="12813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6FBBB8D-E1B3-4FF8-A752-7651015DF8D2}"/>
                  </a:ext>
                </a:extLst>
              </p:cNvPr>
              <p:cNvSpPr txBox="1"/>
              <p:nvPr/>
            </p:nvSpPr>
            <p:spPr>
              <a:xfrm>
                <a:off x="751842" y="4331556"/>
                <a:ext cx="16444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6FBBB8D-E1B3-4FF8-A752-7651015DF8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842" y="4331556"/>
                <a:ext cx="1644488" cy="369332"/>
              </a:xfrm>
              <a:prstGeom prst="rect">
                <a:avLst/>
              </a:prstGeom>
              <a:blipFill>
                <a:blip r:embed="rId4"/>
                <a:stretch>
                  <a:fillRect l="-185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1901DAD-CFFE-490D-8DCC-E2E3E3578E02}"/>
                  </a:ext>
                </a:extLst>
              </p:cNvPr>
              <p:cNvSpPr txBox="1"/>
              <p:nvPr/>
            </p:nvSpPr>
            <p:spPr>
              <a:xfrm>
                <a:off x="56602" y="4869546"/>
                <a:ext cx="4260446" cy="8509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′(0)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(0)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1901DAD-CFFE-490D-8DCC-E2E3E3578E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02" y="4869546"/>
                <a:ext cx="4260446" cy="8509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E57AAAE5-FEB4-46B6-9DAB-388F711C7C44}"/>
              </a:ext>
            </a:extLst>
          </p:cNvPr>
          <p:cNvSpPr txBox="1"/>
          <p:nvPr/>
        </p:nvSpPr>
        <p:spPr>
          <a:xfrm>
            <a:off x="2853643" y="4306540"/>
            <a:ext cx="374846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Initial position hasn’t changed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8A3027-F322-47C7-BE36-DD5C14E36D9A}"/>
              </a:ext>
            </a:extLst>
          </p:cNvPr>
          <p:cNvSpPr txBox="1"/>
          <p:nvPr/>
        </p:nvSpPr>
        <p:spPr>
          <a:xfrm>
            <a:off x="4036607" y="5110349"/>
            <a:ext cx="181684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Slope changed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7BEB61C-492D-421F-86B3-97EAB8C0BB45}"/>
                  </a:ext>
                </a:extLst>
              </p:cNvPr>
              <p:cNvSpPr txBox="1"/>
              <p:nvPr/>
            </p:nvSpPr>
            <p:spPr>
              <a:xfrm>
                <a:off x="1250959" y="950061"/>
                <a:ext cx="1871731" cy="9908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7BEB61C-492D-421F-86B3-97EAB8C0BB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0959" y="950061"/>
                <a:ext cx="1871731" cy="9908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01D62AD3-D9FE-477F-904A-02952458C412}"/>
              </a:ext>
            </a:extLst>
          </p:cNvPr>
          <p:cNvGrpSpPr/>
          <p:nvPr/>
        </p:nvGrpSpPr>
        <p:grpSpPr>
          <a:xfrm>
            <a:off x="5336421" y="1028353"/>
            <a:ext cx="3121779" cy="1685861"/>
            <a:chOff x="5336421" y="1028353"/>
            <a:chExt cx="3121779" cy="1685861"/>
          </a:xfrm>
        </p:grpSpPr>
        <p:sp>
          <p:nvSpPr>
            <p:cNvPr id="9" name="Arc 8">
              <a:extLst>
                <a:ext uri="{FF2B5EF4-FFF2-40B4-BE49-F238E27FC236}">
                  <a16:creationId xmlns:a16="http://schemas.microsoft.com/office/drawing/2014/main" id="{C36FD9BA-06B3-44D3-8346-A0E2C184AC3C}"/>
                </a:ext>
              </a:extLst>
            </p:cNvPr>
            <p:cNvSpPr/>
            <p:nvPr/>
          </p:nvSpPr>
          <p:spPr>
            <a:xfrm rot="16200000" flipH="1">
              <a:off x="6056801" y="1557293"/>
              <a:ext cx="1685861" cy="627981"/>
            </a:xfrm>
            <a:prstGeom prst="arc">
              <a:avLst>
                <a:gd name="adj1" fmla="val 11537564"/>
                <a:gd name="adj2" fmla="val 20832311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lt1"/>
                </a:solidFill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A6CB21F-72FF-4719-A1F9-4BB993A4C18A}"/>
                </a:ext>
              </a:extLst>
            </p:cNvPr>
            <p:cNvCxnSpPr>
              <a:cxnSpLocks/>
            </p:cNvCxnSpPr>
            <p:nvPr/>
          </p:nvCxnSpPr>
          <p:spPr>
            <a:xfrm>
              <a:off x="5336421" y="1826405"/>
              <a:ext cx="3121779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24915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A95579-1936-4156-A79D-764C50B4F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798859" cy="477421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Particle trajectory is perpendicular to the dipole edge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39B3F-959E-46F7-B85B-9B0759337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Sector Dipole Bend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87337D-9482-4AB1-8099-9D1B35220C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AF00D6-B66C-47A4-83B9-8AE161F1A8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319E902-DFE8-40FF-8B59-15DF801051FF}"/>
                  </a:ext>
                </a:extLst>
              </p:cNvPr>
              <p:cNvSpPr txBox="1"/>
              <p:nvPr/>
            </p:nvSpPr>
            <p:spPr>
              <a:xfrm>
                <a:off x="228600" y="1539976"/>
                <a:ext cx="3991414" cy="83471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Horizontal plane: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𝐾</m:t>
                    </m:r>
                    <m:r>
                      <a:rPr lang="en-US" sz="2200" b="0" i="1" smtClean="0">
                        <a:latin typeface="Cambria Math"/>
                      </a:rPr>
                      <m:t>= </m:t>
                    </m:r>
                    <m:f>
                      <m:fPr>
                        <m:type m:val="skw"/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 smtClean="0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e>
                          <m:sup>
                            <m:r>
                              <a:rPr lang="en-US" sz="2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200" b="0" i="1" smtClean="0">
                        <a:latin typeface="Cambria Math"/>
                      </a:rPr>
                      <m:t>−</m:t>
                    </m:r>
                    <m:r>
                      <a:rPr lang="en-US" sz="2200" b="0" i="1" smtClean="0">
                        <a:latin typeface="Cambria Math"/>
                      </a:rPr>
                      <m:t>𝑘</m:t>
                    </m:r>
                  </m:oMath>
                </a14:m>
                <a:endParaRPr lang="en-US" sz="2200" b="0" dirty="0"/>
              </a:p>
              <a:p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Vertical plane: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𝐾</m:t>
                    </m:r>
                    <m:r>
                      <a:rPr lang="en-US" sz="2200" b="0" i="1" smtClean="0">
                        <a:latin typeface="Cambria Math"/>
                      </a:rPr>
                      <m:t>=</m:t>
                    </m:r>
                    <m:r>
                      <a:rPr lang="en-US" sz="2200" b="0" i="1" smtClean="0">
                        <a:latin typeface="Cambria Math"/>
                      </a:rPr>
                      <m:t>𝑘</m:t>
                    </m:r>
                  </m:oMath>
                </a14:m>
                <a:endParaRPr lang="es-ES_tradnl" sz="2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319E902-DFE8-40FF-8B59-15DF80105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539976"/>
                <a:ext cx="3991414" cy="834716"/>
              </a:xfrm>
              <a:prstGeom prst="rect">
                <a:avLst/>
              </a:prstGeom>
              <a:blipFill>
                <a:blip r:embed="rId2"/>
                <a:stretch>
                  <a:fillRect l="-1988" t="-81752" r="-5046" b="-8467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 descr="http://cds.cern.ch/record/1643436/files/homogenous_magnet1.png">
            <a:extLst>
              <a:ext uri="{FF2B5EF4-FFF2-40B4-BE49-F238E27FC236}">
                <a16:creationId xmlns:a16="http://schemas.microsoft.com/office/drawing/2014/main" id="{87E90C79-E1A6-4AFB-8320-09C8595F7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95" y="1641392"/>
            <a:ext cx="3537660" cy="178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4CD4B9-3CB3-41A9-8985-FE470515E2DB}"/>
                  </a:ext>
                </a:extLst>
              </p:cNvPr>
              <p:cNvSpPr txBox="1"/>
              <p:nvPr/>
            </p:nvSpPr>
            <p:spPr>
              <a:xfrm>
                <a:off x="279875" y="2721881"/>
                <a:ext cx="2172005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If</a:t>
                </a:r>
                <a:r>
                  <a:rPr lang="en-US" sz="2200" dirty="0"/>
                  <a:t>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𝑘</m:t>
                    </m:r>
                    <m:r>
                      <a:rPr lang="en-US" sz="2200" b="0" i="1" smtClean="0">
                        <a:latin typeface="Cambria Math"/>
                      </a:rPr>
                      <m:t>=0, </m:t>
                    </m:r>
                    <m:r>
                      <a:rPr lang="en-US" sz="2200" b="0" i="1" smtClean="0">
                        <a:latin typeface="Cambria Math"/>
                      </a:rPr>
                      <m:t>𝐿</m:t>
                    </m:r>
                    <m:r>
                      <a:rPr lang="en-US" sz="2200" b="0" i="1" smtClean="0">
                        <a:latin typeface="Cambria Math"/>
                      </a:rPr>
                      <m:t>= 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𝜌𝜃</m:t>
                    </m:r>
                  </m:oMath>
                </a14:m>
                <a:r>
                  <a:rPr lang="en-US" sz="2200" dirty="0"/>
                  <a:t> </a:t>
                </a:r>
                <a:endParaRPr lang="es-ES_tradnl" sz="2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4CD4B9-3CB3-41A9-8985-FE470515E2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875" y="2721881"/>
                <a:ext cx="2172005" cy="430887"/>
              </a:xfrm>
              <a:prstGeom prst="rect">
                <a:avLst/>
              </a:prstGeom>
              <a:blipFill>
                <a:blip r:embed="rId4"/>
                <a:stretch>
                  <a:fillRect l="-3652" t="-11429" b="-2714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B8CD08E-860A-4F62-93A3-DBF95C82D00F}"/>
                  </a:ext>
                </a:extLst>
              </p:cNvPr>
              <p:cNvSpPr txBox="1"/>
              <p:nvPr/>
            </p:nvSpPr>
            <p:spPr>
              <a:xfrm>
                <a:off x="1874202" y="3387201"/>
                <a:ext cx="3770199" cy="33643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1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𝐻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𝑜𝑠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𝑠𝑖𝑛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𝜌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𝑠𝑖𝑛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𝑐𝑜𝑠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0" dirty="0">
                  <a:solidFill>
                    <a:schemeClr val="tx1"/>
                  </a:solidFill>
                </a:endParaRPr>
              </a:p>
              <a:p>
                <a:pPr>
                  <a:spcAft>
                    <a:spcPts val="1100"/>
                  </a:spcAft>
                </a:pPr>
                <a:endParaRPr lang="en-US" b="0" dirty="0">
                  <a:solidFill>
                    <a:schemeClr val="tx1"/>
                  </a:solidFill>
                </a:endParaRPr>
              </a:p>
              <a:p>
                <a:pPr>
                  <a:spcAft>
                    <a:spcPts val="5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𝑉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0" dirty="0">
                  <a:solidFill>
                    <a:schemeClr val="tx1"/>
                  </a:solidFill>
                </a:endParaRPr>
              </a:p>
              <a:p>
                <a:endParaRPr lang="es-ES_tradnl" dirty="0">
                  <a:solidFill>
                    <a:schemeClr val="bg1"/>
                  </a:solidFill>
                </a:endParaRPr>
              </a:p>
              <a:p>
                <a:endParaRPr lang="es-ES_tradnl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B8CD08E-860A-4F62-93A3-DBF95C82D0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202" y="3387201"/>
                <a:ext cx="3770199" cy="33643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E1A1311-7108-46AD-866B-CE8A7BE6C351}"/>
              </a:ext>
            </a:extLst>
          </p:cNvPr>
          <p:cNvSpPr txBox="1"/>
          <p:nvPr/>
        </p:nvSpPr>
        <p:spPr>
          <a:xfrm>
            <a:off x="6021519" y="4013425"/>
            <a:ext cx="192078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r</a:t>
            </a:r>
            <a:r>
              <a:rPr lang="en-US" dirty="0"/>
              <a:t> = bending radius</a:t>
            </a:r>
          </a:p>
          <a:p>
            <a:r>
              <a:rPr lang="en-US" dirty="0">
                <a:latin typeface="Symbol" panose="05050102010706020507" pitchFamily="18" charset="2"/>
              </a:rPr>
              <a:t>q</a:t>
            </a:r>
            <a:r>
              <a:rPr lang="en-US" dirty="0"/>
              <a:t> = bending angle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2FAA47-0827-4A75-8CAD-C2CE1F40D80F}"/>
              </a:ext>
            </a:extLst>
          </p:cNvPr>
          <p:cNvSpPr txBox="1"/>
          <p:nvPr/>
        </p:nvSpPr>
        <p:spPr>
          <a:xfrm>
            <a:off x="5116624" y="5380381"/>
            <a:ext cx="180979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Looks like drift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4351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2E2314-3784-4F4B-97E1-1D551BE58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743" y="810640"/>
            <a:ext cx="8672513" cy="963612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A simple beam line can now be constructed by combining these elements as a product of the matrices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0E3CA9-993F-4CDF-A5F6-670F6FF81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Matrices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1DDAF6-E2FB-44F8-973B-6005BD9FED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1F483-D963-4F92-8296-0E464521E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CCEAF62-ED6C-4C7C-9EDE-E37D42CB9A74}"/>
                  </a:ext>
                </a:extLst>
              </p:cNvPr>
              <p:cNvSpPr txBox="1"/>
              <p:nvPr/>
            </p:nvSpPr>
            <p:spPr>
              <a:xfrm>
                <a:off x="414811" y="1587877"/>
                <a:ext cx="791359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_tradnl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∙⋯∙</m:t>
                      </m:r>
                      <m:sSub>
                        <m:sSubPr>
                          <m:ctrlPr>
                            <a:rPr lang="es-ES_tradnl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∙</m:t>
                      </m:r>
                      <m:sSub>
                        <m:sSubPr>
                          <m:ctrlPr>
                            <a:rPr lang="es-ES_tradnl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∙</m:t>
                      </m:r>
                      <m:sSub>
                        <m:sSubPr>
                          <m:ctrlPr>
                            <a:rPr lang="es-ES_tradnl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∙</m:t>
                      </m:r>
                      <m:sSub>
                        <m:sSubPr>
                          <m:ctrlPr>
                            <a:rPr lang="es-ES_tradnl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CCEAF62-ED6C-4C7C-9EDE-E37D42CB9A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11" y="1587877"/>
                <a:ext cx="7913594" cy="461665"/>
              </a:xfrm>
              <a:prstGeom prst="rect">
                <a:avLst/>
              </a:prstGeom>
              <a:blipFill>
                <a:blip r:embed="rId2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A49E466-B5FC-4038-837B-A9477DB5662F}"/>
                  </a:ext>
                </a:extLst>
              </p:cNvPr>
              <p:cNvSpPr txBox="1"/>
              <p:nvPr/>
            </p:nvSpPr>
            <p:spPr>
              <a:xfrm>
                <a:off x="222250" y="2156040"/>
                <a:ext cx="8761651" cy="6930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From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ES_tradnl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s-ES_tradnl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s-ES_tradnl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s-ES_tradnl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, the final position and divergence of the particle are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s-ES_tradnl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s-ES_tradnl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s-ES_tradnl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s-ES_tradnl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s-ES_tradnl" sz="2200" dirty="0">
                  <a:solidFill>
                    <a:schemeClr val="accent6">
                      <a:lumMod val="50000"/>
                    </a:schemeClr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A49E466-B5FC-4038-837B-A9477DB566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50" y="2156040"/>
                <a:ext cx="8761651" cy="693075"/>
              </a:xfrm>
              <a:prstGeom prst="rect">
                <a:avLst/>
              </a:prstGeom>
              <a:blipFill>
                <a:blip r:embed="rId3"/>
                <a:stretch>
                  <a:fillRect l="-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A2EDE5D-5406-432E-B981-057C9EC9D73E}"/>
                  </a:ext>
                </a:extLst>
              </p:cNvPr>
              <p:cNvSpPr txBox="1"/>
              <p:nvPr/>
            </p:nvSpPr>
            <p:spPr>
              <a:xfrm>
                <a:off x="2305868" y="2734022"/>
                <a:ext cx="4594412" cy="7454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ES_tradnl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ES_tradnl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s-ES_tradnl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s-ES_tradnl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p>
                                      <m:sSupPr>
                                        <m:ctrlPr>
                                          <a:rPr lang="es-ES_tradnl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𝑀</m:t>
                      </m:r>
                      <m:d>
                        <m:dPr>
                          <m:ctrlPr>
                            <a:rPr lang="es-ES_tradn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ES_tradnl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s-ES_tradnl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s-ES_tradnl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p>
                                      <m:sSupPr>
                                        <m:ctrlPr>
                                          <a:rPr lang="es-ES_tradnl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A2EDE5D-5406-432E-B981-057C9EC9D7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5868" y="2734022"/>
                <a:ext cx="4594412" cy="7454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1BCDDEF7-C4F7-44C5-A574-944565AD469B}"/>
              </a:ext>
            </a:extLst>
          </p:cNvPr>
          <p:cNvSpPr txBox="1">
            <a:spLocks/>
          </p:cNvSpPr>
          <p:nvPr/>
        </p:nvSpPr>
        <p:spPr>
          <a:xfrm>
            <a:off x="325405" y="3823495"/>
            <a:ext cx="8672513" cy="963612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200" dirty="0"/>
              <a:t>The elements of the transfer matrix can be referenced with the following notation: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2D0C10C-49B8-455C-B867-63EC49E67580}"/>
                  </a:ext>
                </a:extLst>
              </p:cNvPr>
              <p:cNvSpPr txBox="1"/>
              <p:nvPr/>
            </p:nvSpPr>
            <p:spPr>
              <a:xfrm>
                <a:off x="1908555" y="4916500"/>
                <a:ext cx="4596384" cy="7072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𝑀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2D0C10C-49B8-455C-B867-63EC49E675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8555" y="4916500"/>
                <a:ext cx="4596384" cy="70724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476138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F0C0F9-C30E-4654-A18C-AD3414007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Focusing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B03E9-27E3-4FDF-B3E1-B99F8EB8D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D89B69-0245-442C-BB46-F8321AB04F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3FEA87F-5036-463A-ACE1-55EEAA612D1C}"/>
              </a:ext>
            </a:extLst>
          </p:cNvPr>
          <p:cNvSpPr txBox="1">
            <a:spLocks/>
          </p:cNvSpPr>
          <p:nvPr/>
        </p:nvSpPr>
        <p:spPr>
          <a:xfrm>
            <a:off x="399780" y="849223"/>
            <a:ext cx="8672513" cy="963612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200" dirty="0"/>
              <a:t>A common combination is a focusing(F) quadrupole followed by a drift, then a defocusing(D) quadrupole, and another drift. Often referred to as FODO or doublet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39CD369-74FB-45F9-A0B0-8C124FA71A8A}"/>
              </a:ext>
            </a:extLst>
          </p:cNvPr>
          <p:cNvGrpSpPr/>
          <p:nvPr/>
        </p:nvGrpSpPr>
        <p:grpSpPr>
          <a:xfrm>
            <a:off x="2528135" y="1916602"/>
            <a:ext cx="4087730" cy="1711262"/>
            <a:chOff x="1894721" y="4143546"/>
            <a:chExt cx="4087730" cy="171126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1F6BCF6-72CC-47BC-8F82-4CC661F7F3CA}"/>
                </a:ext>
              </a:extLst>
            </p:cNvPr>
            <p:cNvGrpSpPr/>
            <p:nvPr/>
          </p:nvGrpSpPr>
          <p:grpSpPr>
            <a:xfrm>
              <a:off x="2108062" y="4143547"/>
              <a:ext cx="947201" cy="1707439"/>
              <a:chOff x="2824821" y="4179010"/>
              <a:chExt cx="947201" cy="1707439"/>
            </a:xfrm>
          </p:grpSpPr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63107875-3BB2-4BFC-98BA-2D4A6D7C8FEB}"/>
                  </a:ext>
                </a:extLst>
              </p:cNvPr>
              <p:cNvSpPr/>
              <p:nvPr/>
            </p:nvSpPr>
            <p:spPr>
              <a:xfrm rot="5400000">
                <a:off x="2295881" y="4707950"/>
                <a:ext cx="1685861" cy="627981"/>
              </a:xfrm>
              <a:prstGeom prst="arc">
                <a:avLst>
                  <a:gd name="adj1" fmla="val 11615877"/>
                  <a:gd name="adj2" fmla="val 20874381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lt1"/>
                  </a:solidFill>
                </a:endParaRPr>
              </a:p>
            </p:txBody>
          </p:sp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C399A14D-F4C2-4FC5-A125-1753B3D7A459}"/>
                  </a:ext>
                </a:extLst>
              </p:cNvPr>
              <p:cNvSpPr/>
              <p:nvPr/>
            </p:nvSpPr>
            <p:spPr>
              <a:xfrm rot="16200000" flipH="1">
                <a:off x="2615101" y="4729528"/>
                <a:ext cx="1685861" cy="627981"/>
              </a:xfrm>
              <a:prstGeom prst="arc">
                <a:avLst>
                  <a:gd name="adj1" fmla="val 11537564"/>
                  <a:gd name="adj2" fmla="val 20832311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solidFill>
                    <a:schemeClr val="lt1"/>
                  </a:solidFill>
                </a:endParaRPr>
              </a:p>
            </p:txBody>
          </p: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1834AFF-1924-4067-8303-AD6C4D817A7C}"/>
                </a:ext>
              </a:extLst>
            </p:cNvPr>
            <p:cNvCxnSpPr>
              <a:cxnSpLocks/>
            </p:cNvCxnSpPr>
            <p:nvPr/>
          </p:nvCxnSpPr>
          <p:spPr>
            <a:xfrm>
              <a:off x="1894721" y="4998640"/>
              <a:ext cx="4087730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CCAEC19-6871-4FF6-9CDC-0ACBCF1D72F4}"/>
                </a:ext>
              </a:extLst>
            </p:cNvPr>
            <p:cNvGrpSpPr/>
            <p:nvPr/>
          </p:nvGrpSpPr>
          <p:grpSpPr>
            <a:xfrm>
              <a:off x="4057618" y="4143546"/>
              <a:ext cx="1454439" cy="1711262"/>
              <a:chOff x="4057618" y="4143546"/>
              <a:chExt cx="1454439" cy="1711262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F8B5BB3A-8681-4F7F-9C98-EE7A96B67542}"/>
                  </a:ext>
                </a:extLst>
              </p:cNvPr>
              <p:cNvGrpSpPr/>
              <p:nvPr/>
            </p:nvGrpSpPr>
            <p:grpSpPr>
              <a:xfrm>
                <a:off x="4057618" y="4143546"/>
                <a:ext cx="1454439" cy="1711262"/>
                <a:chOff x="2317583" y="4149787"/>
                <a:chExt cx="1454439" cy="1711262"/>
              </a:xfrm>
            </p:grpSpPr>
            <p:sp>
              <p:nvSpPr>
                <p:cNvPr id="14" name="Arc 13">
                  <a:extLst>
                    <a:ext uri="{FF2B5EF4-FFF2-40B4-BE49-F238E27FC236}">
                      <a16:creationId xmlns:a16="http://schemas.microsoft.com/office/drawing/2014/main" id="{9BB24F8E-EB83-4764-AF63-44C6093ED14F}"/>
                    </a:ext>
                  </a:extLst>
                </p:cNvPr>
                <p:cNvSpPr/>
                <p:nvPr/>
              </p:nvSpPr>
              <p:spPr>
                <a:xfrm rot="5400000">
                  <a:off x="1788643" y="4678727"/>
                  <a:ext cx="1685861" cy="627981"/>
                </a:xfrm>
                <a:prstGeom prst="arc">
                  <a:avLst>
                    <a:gd name="adj1" fmla="val 11615877"/>
                    <a:gd name="adj2" fmla="val 20886421"/>
                  </a:avLst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" name="Arc 14">
                  <a:extLst>
                    <a:ext uri="{FF2B5EF4-FFF2-40B4-BE49-F238E27FC236}">
                      <a16:creationId xmlns:a16="http://schemas.microsoft.com/office/drawing/2014/main" id="{1A102F00-FA0B-4B68-83E4-B5FD8C28577B}"/>
                    </a:ext>
                  </a:extLst>
                </p:cNvPr>
                <p:cNvSpPr/>
                <p:nvPr/>
              </p:nvSpPr>
              <p:spPr>
                <a:xfrm rot="16200000" flipH="1">
                  <a:off x="2615101" y="4704128"/>
                  <a:ext cx="1685861" cy="627981"/>
                </a:xfrm>
                <a:prstGeom prst="arc">
                  <a:avLst>
                    <a:gd name="adj1" fmla="val 11537564"/>
                    <a:gd name="adj2" fmla="val 20832311"/>
                  </a:avLst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schemeClr val="lt1"/>
                    </a:solidFill>
                  </a:endParaRPr>
                </a:p>
              </p:txBody>
            </p:sp>
          </p:grp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0898D47E-4A01-47D9-910C-252F7AA5689A}"/>
                  </a:ext>
                </a:extLst>
              </p:cNvPr>
              <p:cNvCxnSpPr>
                <a:cxnSpLocks/>
                <a:stCxn id="14" idx="0"/>
                <a:endCxn id="15" idx="0"/>
              </p:cNvCxnSpPr>
              <p:nvPr/>
            </p:nvCxnSpPr>
            <p:spPr>
              <a:xfrm>
                <a:off x="4542612" y="4279522"/>
                <a:ext cx="496912" cy="477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B82F1FDB-719B-4667-9B14-9DDF54DDB81C}"/>
                  </a:ext>
                </a:extLst>
              </p:cNvPr>
              <p:cNvCxnSpPr>
                <a:cxnSpLocks/>
                <a:endCxn id="15" idx="2"/>
              </p:cNvCxnSpPr>
              <p:nvPr/>
            </p:nvCxnSpPr>
            <p:spPr>
              <a:xfrm>
                <a:off x="4524488" y="5731598"/>
                <a:ext cx="51013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143756DE-EB9E-49BA-BF1F-99434D098040}"/>
              </a:ext>
            </a:extLst>
          </p:cNvPr>
          <p:cNvSpPr txBox="1">
            <a:spLocks/>
          </p:cNvSpPr>
          <p:nvPr/>
        </p:nvSpPr>
        <p:spPr>
          <a:xfrm>
            <a:off x="478180" y="3985319"/>
            <a:ext cx="8672513" cy="123191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200" dirty="0"/>
              <a:t>The result of this doublet, no matter the order FODO or DOFO, results in a net focusing in the horizontal and vertical direction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E889111-1F88-4DD7-8B02-3F8E9EE471E8}"/>
              </a:ext>
            </a:extLst>
          </p:cNvPr>
          <p:cNvCxnSpPr/>
          <p:nvPr/>
        </p:nvCxnSpPr>
        <p:spPr>
          <a:xfrm>
            <a:off x="1853114" y="2361308"/>
            <a:ext cx="1350042" cy="0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85296F4-48F1-4C9D-9EDE-78749E602E3D}"/>
              </a:ext>
            </a:extLst>
          </p:cNvPr>
          <p:cNvCxnSpPr>
            <a:cxnSpLocks/>
          </p:cNvCxnSpPr>
          <p:nvPr/>
        </p:nvCxnSpPr>
        <p:spPr>
          <a:xfrm>
            <a:off x="3203156" y="2361308"/>
            <a:ext cx="2222284" cy="275370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537FCD0-C3B9-4EC2-B938-81F304932725}"/>
              </a:ext>
            </a:extLst>
          </p:cNvPr>
          <p:cNvCxnSpPr>
            <a:cxnSpLocks/>
          </p:cNvCxnSpPr>
          <p:nvPr/>
        </p:nvCxnSpPr>
        <p:spPr>
          <a:xfrm>
            <a:off x="5412967" y="2628036"/>
            <a:ext cx="2091260" cy="106982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6670843-AEB4-4347-85C0-DE9677699B8B}"/>
              </a:ext>
            </a:extLst>
          </p:cNvPr>
          <p:cNvGrpSpPr/>
          <p:nvPr/>
        </p:nvGrpSpPr>
        <p:grpSpPr>
          <a:xfrm>
            <a:off x="4954245" y="4754956"/>
            <a:ext cx="947201" cy="1707439"/>
            <a:chOff x="2824821" y="4179010"/>
            <a:chExt cx="947201" cy="1707439"/>
          </a:xfrm>
        </p:grpSpPr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ABEA94AE-24D7-4F99-80C7-3A51271B5665}"/>
                </a:ext>
              </a:extLst>
            </p:cNvPr>
            <p:cNvSpPr/>
            <p:nvPr/>
          </p:nvSpPr>
          <p:spPr>
            <a:xfrm rot="5400000">
              <a:off x="2295881" y="4707950"/>
              <a:ext cx="1685861" cy="627981"/>
            </a:xfrm>
            <a:prstGeom prst="arc">
              <a:avLst>
                <a:gd name="adj1" fmla="val 11615877"/>
                <a:gd name="adj2" fmla="val 20874381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lt1"/>
                </a:solidFill>
              </a:endParaRPr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84CDE460-77E5-4971-985D-F19C7E3FED8C}"/>
                </a:ext>
              </a:extLst>
            </p:cNvPr>
            <p:cNvSpPr/>
            <p:nvPr/>
          </p:nvSpPr>
          <p:spPr>
            <a:xfrm rot="16200000" flipH="1">
              <a:off x="2615101" y="4729528"/>
              <a:ext cx="1685861" cy="627981"/>
            </a:xfrm>
            <a:prstGeom prst="arc">
              <a:avLst>
                <a:gd name="adj1" fmla="val 11537564"/>
                <a:gd name="adj2" fmla="val 20832311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chemeClr val="lt1"/>
                </a:solidFill>
              </a:endParaRPr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FF440CF-E9A5-49C7-95D0-C2DCFB41034F}"/>
              </a:ext>
            </a:extLst>
          </p:cNvPr>
          <p:cNvCxnSpPr>
            <a:cxnSpLocks/>
          </p:cNvCxnSpPr>
          <p:nvPr/>
        </p:nvCxnSpPr>
        <p:spPr>
          <a:xfrm>
            <a:off x="2528135" y="5547908"/>
            <a:ext cx="408773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CA657CF-3B4F-47CF-BF68-C2F68E8C02E6}"/>
              </a:ext>
            </a:extLst>
          </p:cNvPr>
          <p:cNvGrpSpPr/>
          <p:nvPr/>
        </p:nvGrpSpPr>
        <p:grpSpPr>
          <a:xfrm>
            <a:off x="2486367" y="4692814"/>
            <a:ext cx="1454439" cy="1711262"/>
            <a:chOff x="4057618" y="4143546"/>
            <a:chExt cx="1454439" cy="171126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178A3DC-03EE-4242-890B-BB784BE0CA65}"/>
                </a:ext>
              </a:extLst>
            </p:cNvPr>
            <p:cNvGrpSpPr/>
            <p:nvPr/>
          </p:nvGrpSpPr>
          <p:grpSpPr>
            <a:xfrm>
              <a:off x="4057618" y="4143546"/>
              <a:ext cx="1454439" cy="1711262"/>
              <a:chOff x="2317583" y="4149787"/>
              <a:chExt cx="1454439" cy="1711262"/>
            </a:xfrm>
          </p:grpSpPr>
          <p:sp>
            <p:nvSpPr>
              <p:cNvPr id="32" name="Arc 31">
                <a:extLst>
                  <a:ext uri="{FF2B5EF4-FFF2-40B4-BE49-F238E27FC236}">
                    <a16:creationId xmlns:a16="http://schemas.microsoft.com/office/drawing/2014/main" id="{BC5799DD-C177-4A1E-A78D-5647B5A92EBC}"/>
                  </a:ext>
                </a:extLst>
              </p:cNvPr>
              <p:cNvSpPr/>
              <p:nvPr/>
            </p:nvSpPr>
            <p:spPr>
              <a:xfrm rot="5400000">
                <a:off x="1788643" y="4678727"/>
                <a:ext cx="1685861" cy="627981"/>
              </a:xfrm>
              <a:prstGeom prst="arc">
                <a:avLst>
                  <a:gd name="adj1" fmla="val 11615877"/>
                  <a:gd name="adj2" fmla="val 20886421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lt1"/>
                  </a:solidFill>
                </a:endParaRPr>
              </a:p>
            </p:txBody>
          </p: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51D37BE2-C296-4B3A-B429-2C104175EC22}"/>
                  </a:ext>
                </a:extLst>
              </p:cNvPr>
              <p:cNvSpPr/>
              <p:nvPr/>
            </p:nvSpPr>
            <p:spPr>
              <a:xfrm rot="16200000" flipH="1">
                <a:off x="2615101" y="4704128"/>
                <a:ext cx="1685861" cy="627981"/>
              </a:xfrm>
              <a:prstGeom prst="arc">
                <a:avLst>
                  <a:gd name="adj1" fmla="val 11537564"/>
                  <a:gd name="adj2" fmla="val 20832311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solidFill>
                    <a:schemeClr val="lt1"/>
                  </a:solidFill>
                </a:endParaRP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88E2F68-56E5-41B6-B439-3934ED1D8570}"/>
                </a:ext>
              </a:extLst>
            </p:cNvPr>
            <p:cNvCxnSpPr>
              <a:cxnSpLocks/>
              <a:stCxn id="32" idx="0"/>
              <a:endCxn id="33" idx="0"/>
            </p:cNvCxnSpPr>
            <p:nvPr/>
          </p:nvCxnSpPr>
          <p:spPr>
            <a:xfrm>
              <a:off x="4542612" y="4279522"/>
              <a:ext cx="496912" cy="4770"/>
            </a:xfrm>
            <a:prstGeom prst="line">
              <a:avLst/>
            </a:prstGeom>
            <a:ln w="285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BE5C8DF-F265-46BA-BB9D-37E732E18CA3}"/>
                </a:ext>
              </a:extLst>
            </p:cNvPr>
            <p:cNvCxnSpPr>
              <a:cxnSpLocks/>
              <a:endCxn id="33" idx="2"/>
            </p:cNvCxnSpPr>
            <p:nvPr/>
          </p:nvCxnSpPr>
          <p:spPr>
            <a:xfrm>
              <a:off x="4524488" y="5731598"/>
              <a:ext cx="510131" cy="0"/>
            </a:xfrm>
            <a:prstGeom prst="line">
              <a:avLst/>
            </a:prstGeom>
            <a:ln w="285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0C13E61-A7A5-48C3-96B2-9B1003E58BB7}"/>
              </a:ext>
            </a:extLst>
          </p:cNvPr>
          <p:cNvCxnSpPr/>
          <p:nvPr/>
        </p:nvCxnSpPr>
        <p:spPr>
          <a:xfrm>
            <a:off x="1869775" y="5396744"/>
            <a:ext cx="1350042" cy="0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8F3A703-91BF-46F1-84C5-34704D57EECC}"/>
              </a:ext>
            </a:extLst>
          </p:cNvPr>
          <p:cNvCxnSpPr>
            <a:cxnSpLocks/>
          </p:cNvCxnSpPr>
          <p:nvPr/>
        </p:nvCxnSpPr>
        <p:spPr>
          <a:xfrm flipV="1">
            <a:off x="3232009" y="5173646"/>
            <a:ext cx="2202800" cy="242001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84302F6-9A2B-4D6D-A107-3F4528AB0FD4}"/>
              </a:ext>
            </a:extLst>
          </p:cNvPr>
          <p:cNvCxnSpPr>
            <a:cxnSpLocks/>
          </p:cNvCxnSpPr>
          <p:nvPr/>
        </p:nvCxnSpPr>
        <p:spPr>
          <a:xfrm>
            <a:off x="5434809" y="5173646"/>
            <a:ext cx="2091260" cy="106982"/>
          </a:xfrm>
          <a:prstGeom prst="straightConnector1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854EF48-B020-46E6-9A31-CED7937768C9}"/>
              </a:ext>
            </a:extLst>
          </p:cNvPr>
          <p:cNvSpPr txBox="1"/>
          <p:nvPr/>
        </p:nvSpPr>
        <p:spPr>
          <a:xfrm>
            <a:off x="6664731" y="5807813"/>
            <a:ext cx="2744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Strong focusing also has tunes greater than 1</a:t>
            </a:r>
          </a:p>
        </p:txBody>
      </p:sp>
    </p:spTree>
    <p:extLst>
      <p:ext uri="{BB962C8B-B14F-4D97-AF65-F5344CB8AC3E}">
        <p14:creationId xmlns:p14="http://schemas.microsoft.com/office/powerpoint/2010/main" val="1994591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83AE37-7541-4170-8877-90D2798BF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8728"/>
            <a:ext cx="8672513" cy="69218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Upgrade to accelerator to enable experiments such as DUNE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1B562E-0C24-45CA-82AA-4371BD27C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PIP-II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D4C8CA-E7AA-4697-99CE-C10738B051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4D9A8F-B00F-4D37-9748-88F50189C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1266" name="Picture 2" descr="PIP-II Groundbreaking 🎉 / Twitter">
            <a:extLst>
              <a:ext uri="{FF2B5EF4-FFF2-40B4-BE49-F238E27FC236}">
                <a16:creationId xmlns:a16="http://schemas.microsoft.com/office/drawing/2014/main" id="{91E20485-8E15-489E-86CD-4B316E8D7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" y="737895"/>
            <a:ext cx="7059168" cy="436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14561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FC8BA1-4B37-4EC3-89E5-C80420A55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FODO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522B61-CF09-4C31-8C14-BA77130E6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66AC17-014C-42E2-967E-E7D436D001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D5DB236-B9E5-4BA3-80FA-4863B2F9E713}"/>
              </a:ext>
            </a:extLst>
          </p:cNvPr>
          <p:cNvGrpSpPr/>
          <p:nvPr/>
        </p:nvGrpSpPr>
        <p:grpSpPr>
          <a:xfrm>
            <a:off x="2024843" y="646955"/>
            <a:ext cx="4772779" cy="1711262"/>
            <a:chOff x="1894721" y="4143546"/>
            <a:chExt cx="4772779" cy="171126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B1355B1-3F3B-4BD0-8952-70A2D07B5792}"/>
                </a:ext>
              </a:extLst>
            </p:cNvPr>
            <p:cNvGrpSpPr/>
            <p:nvPr/>
          </p:nvGrpSpPr>
          <p:grpSpPr>
            <a:xfrm>
              <a:off x="2108062" y="4143547"/>
              <a:ext cx="947201" cy="1707439"/>
              <a:chOff x="2824821" y="4179010"/>
              <a:chExt cx="947201" cy="1707439"/>
            </a:xfrm>
          </p:grpSpPr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8A0A774B-976E-4FA9-ADC3-0FD83CE55494}"/>
                  </a:ext>
                </a:extLst>
              </p:cNvPr>
              <p:cNvSpPr/>
              <p:nvPr/>
            </p:nvSpPr>
            <p:spPr>
              <a:xfrm rot="5400000">
                <a:off x="2295881" y="4707950"/>
                <a:ext cx="1685861" cy="627981"/>
              </a:xfrm>
              <a:prstGeom prst="arc">
                <a:avLst>
                  <a:gd name="adj1" fmla="val 11615877"/>
                  <a:gd name="adj2" fmla="val 20874381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lt1"/>
                  </a:solidFill>
                </a:endParaRPr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6125D4BC-354C-40AF-8C70-624323E57D5B}"/>
                  </a:ext>
                </a:extLst>
              </p:cNvPr>
              <p:cNvSpPr/>
              <p:nvPr/>
            </p:nvSpPr>
            <p:spPr>
              <a:xfrm rot="16200000" flipH="1">
                <a:off x="2615101" y="4729528"/>
                <a:ext cx="1685861" cy="627981"/>
              </a:xfrm>
              <a:prstGeom prst="arc">
                <a:avLst>
                  <a:gd name="adj1" fmla="val 11537564"/>
                  <a:gd name="adj2" fmla="val 20832311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solidFill>
                    <a:schemeClr val="lt1"/>
                  </a:solidFill>
                </a:endParaRPr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88A6276-0E87-49CB-8AB7-066100A6163E}"/>
                </a:ext>
              </a:extLst>
            </p:cNvPr>
            <p:cNvCxnSpPr>
              <a:cxnSpLocks/>
            </p:cNvCxnSpPr>
            <p:nvPr/>
          </p:nvCxnSpPr>
          <p:spPr>
            <a:xfrm>
              <a:off x="1894721" y="4998640"/>
              <a:ext cx="4772779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A199B5C-4340-47F1-815E-253396D15AC3}"/>
                </a:ext>
              </a:extLst>
            </p:cNvPr>
            <p:cNvGrpSpPr/>
            <p:nvPr/>
          </p:nvGrpSpPr>
          <p:grpSpPr>
            <a:xfrm>
              <a:off x="4057618" y="4143546"/>
              <a:ext cx="1454439" cy="1711262"/>
              <a:chOff x="4057618" y="4143546"/>
              <a:chExt cx="1454439" cy="1711262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A03624DA-FA7D-45DD-BA2E-D673171E3893}"/>
                  </a:ext>
                </a:extLst>
              </p:cNvPr>
              <p:cNvGrpSpPr/>
              <p:nvPr/>
            </p:nvGrpSpPr>
            <p:grpSpPr>
              <a:xfrm>
                <a:off x="4057618" y="4143546"/>
                <a:ext cx="1454439" cy="1711262"/>
                <a:chOff x="2317583" y="4149787"/>
                <a:chExt cx="1454439" cy="1711262"/>
              </a:xfrm>
            </p:grpSpPr>
            <p:sp>
              <p:nvSpPr>
                <p:cNvPr id="15" name="Arc 14">
                  <a:extLst>
                    <a:ext uri="{FF2B5EF4-FFF2-40B4-BE49-F238E27FC236}">
                      <a16:creationId xmlns:a16="http://schemas.microsoft.com/office/drawing/2014/main" id="{982381E3-ED9C-4C36-BE7C-D5DBA69BAF2E}"/>
                    </a:ext>
                  </a:extLst>
                </p:cNvPr>
                <p:cNvSpPr/>
                <p:nvPr/>
              </p:nvSpPr>
              <p:spPr>
                <a:xfrm rot="5400000">
                  <a:off x="1788643" y="4678727"/>
                  <a:ext cx="1685861" cy="627981"/>
                </a:xfrm>
                <a:prstGeom prst="arc">
                  <a:avLst>
                    <a:gd name="adj1" fmla="val 11615877"/>
                    <a:gd name="adj2" fmla="val 20886421"/>
                  </a:avLst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" name="Arc 15">
                  <a:extLst>
                    <a:ext uri="{FF2B5EF4-FFF2-40B4-BE49-F238E27FC236}">
                      <a16:creationId xmlns:a16="http://schemas.microsoft.com/office/drawing/2014/main" id="{B76DFB24-A201-4D19-AFD1-75CE3C175AED}"/>
                    </a:ext>
                  </a:extLst>
                </p:cNvPr>
                <p:cNvSpPr/>
                <p:nvPr/>
              </p:nvSpPr>
              <p:spPr>
                <a:xfrm rot="16200000" flipH="1">
                  <a:off x="2615101" y="4704128"/>
                  <a:ext cx="1685861" cy="627981"/>
                </a:xfrm>
                <a:prstGeom prst="arc">
                  <a:avLst>
                    <a:gd name="adj1" fmla="val 11537564"/>
                    <a:gd name="adj2" fmla="val 20832311"/>
                  </a:avLst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schemeClr val="lt1"/>
                    </a:solidFill>
                  </a:endParaRPr>
                </a:p>
              </p:txBody>
            </p:sp>
          </p:grp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22F812E-6EFA-42DA-82C1-7FB37E1A91D9}"/>
                  </a:ext>
                </a:extLst>
              </p:cNvPr>
              <p:cNvCxnSpPr>
                <a:cxnSpLocks/>
                <a:stCxn id="15" idx="0"/>
                <a:endCxn id="16" idx="0"/>
              </p:cNvCxnSpPr>
              <p:nvPr/>
            </p:nvCxnSpPr>
            <p:spPr>
              <a:xfrm>
                <a:off x="4542612" y="4279522"/>
                <a:ext cx="496912" cy="477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3856A46-9080-48EF-A3AF-2DC3FC55C6CE}"/>
                  </a:ext>
                </a:extLst>
              </p:cNvPr>
              <p:cNvCxnSpPr>
                <a:cxnSpLocks/>
                <a:endCxn id="16" idx="2"/>
              </p:cNvCxnSpPr>
              <p:nvPr/>
            </p:nvCxnSpPr>
            <p:spPr>
              <a:xfrm>
                <a:off x="4542612" y="5731598"/>
                <a:ext cx="49200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A31C366-5F7C-4FC6-A3EB-744FC57CE4FC}"/>
              </a:ext>
            </a:extLst>
          </p:cNvPr>
          <p:cNvSpPr txBox="1"/>
          <p:nvPr/>
        </p:nvSpPr>
        <p:spPr>
          <a:xfrm>
            <a:off x="2557404" y="251752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7BA61C-52AA-42C3-8B36-E52445E23049}"/>
              </a:ext>
            </a:extLst>
          </p:cNvPr>
          <p:cNvSpPr txBox="1"/>
          <p:nvPr/>
        </p:nvSpPr>
        <p:spPr>
          <a:xfrm>
            <a:off x="4770108" y="240901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83B37A-DDA8-440B-82C8-2365127E9FE7}"/>
              </a:ext>
            </a:extLst>
          </p:cNvPr>
          <p:cNvSpPr txBox="1"/>
          <p:nvPr/>
        </p:nvSpPr>
        <p:spPr>
          <a:xfrm>
            <a:off x="3523697" y="1070963"/>
            <a:ext cx="314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92935D-56D0-48A6-8565-443FB0D21D8C}"/>
              </a:ext>
            </a:extLst>
          </p:cNvPr>
          <p:cNvSpPr txBox="1"/>
          <p:nvPr/>
        </p:nvSpPr>
        <p:spPr>
          <a:xfrm>
            <a:off x="5748135" y="1049636"/>
            <a:ext cx="314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L</a:t>
            </a: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B6DF579D-3725-43A9-893C-3ADE7C130648}"/>
              </a:ext>
            </a:extLst>
          </p:cNvPr>
          <p:cNvSpPr txBox="1">
            <a:spLocks/>
          </p:cNvSpPr>
          <p:nvPr/>
        </p:nvSpPr>
        <p:spPr>
          <a:xfrm>
            <a:off x="293562" y="4560343"/>
            <a:ext cx="8672513" cy="1119732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The particle moves from left to right, first encountering the F quadrupole, so we apply that matrix first, and so 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57181FE-5745-45B9-BAA0-D25D1BE63C3A}"/>
                  </a:ext>
                </a:extLst>
              </p:cNvPr>
              <p:cNvSpPr txBox="1"/>
              <p:nvPr/>
            </p:nvSpPr>
            <p:spPr>
              <a:xfrm>
                <a:off x="293562" y="2817223"/>
                <a:ext cx="8953092" cy="13796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57181FE-5745-45B9-BAA0-D25D1BE63C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562" y="2817223"/>
                <a:ext cx="8953092" cy="13796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CAC0B4D-2FC1-45CB-BAC4-7A12D02DAF7C}"/>
                  </a:ext>
                </a:extLst>
              </p:cNvPr>
              <p:cNvSpPr txBox="1"/>
              <p:nvPr/>
            </p:nvSpPr>
            <p:spPr>
              <a:xfrm>
                <a:off x="6634660" y="227864"/>
                <a:ext cx="2294923" cy="6049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CAC0B4D-2FC1-45CB-BAC4-7A12D02DA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4660" y="227864"/>
                <a:ext cx="2294923" cy="60490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val 27">
            <a:extLst>
              <a:ext uri="{FF2B5EF4-FFF2-40B4-BE49-F238E27FC236}">
                <a16:creationId xmlns:a16="http://schemas.microsoft.com/office/drawing/2014/main" id="{A9CA226E-A5C7-4CD3-A507-4F0A6BCA56BF}"/>
              </a:ext>
            </a:extLst>
          </p:cNvPr>
          <p:cNvSpPr/>
          <p:nvPr/>
        </p:nvSpPr>
        <p:spPr>
          <a:xfrm>
            <a:off x="1401681" y="1196819"/>
            <a:ext cx="137160" cy="13716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A12E59C-7CC6-4A7A-B3BD-52D3BD8639CF}"/>
              </a:ext>
            </a:extLst>
          </p:cNvPr>
          <p:cNvCxnSpPr>
            <a:cxnSpLocks/>
          </p:cNvCxnSpPr>
          <p:nvPr/>
        </p:nvCxnSpPr>
        <p:spPr>
          <a:xfrm flipV="1">
            <a:off x="1538841" y="1196819"/>
            <a:ext cx="669030" cy="668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19A749F2-8B81-47D9-AAC8-C210CAF64012}"/>
              </a:ext>
            </a:extLst>
          </p:cNvPr>
          <p:cNvSpPr txBox="1">
            <a:spLocks/>
          </p:cNvSpPr>
          <p:nvPr/>
        </p:nvSpPr>
        <p:spPr>
          <a:xfrm>
            <a:off x="257070" y="5645596"/>
            <a:ext cx="8672513" cy="64320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This is only for the x or y, the sign of the quadrupole will need to change for the other plane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DB1DF63-6C77-4220-B175-FFE9B1D2609D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1530604" y="1511301"/>
            <a:ext cx="4374786" cy="166551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2765432-6896-4862-87EA-24F3AC56BAD0}"/>
              </a:ext>
            </a:extLst>
          </p:cNvPr>
          <p:cNvCxnSpPr>
            <a:cxnSpLocks/>
          </p:cNvCxnSpPr>
          <p:nvPr/>
        </p:nvCxnSpPr>
        <p:spPr>
          <a:xfrm flipH="1">
            <a:off x="2720269" y="2283634"/>
            <a:ext cx="2231126" cy="83781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8E1E76F-3A91-4C2B-B7B1-665BFC446D9D}"/>
              </a:ext>
            </a:extLst>
          </p:cNvPr>
          <p:cNvCxnSpPr>
            <a:cxnSpLocks/>
          </p:cNvCxnSpPr>
          <p:nvPr/>
        </p:nvCxnSpPr>
        <p:spPr>
          <a:xfrm flipH="1">
            <a:off x="3523697" y="1566134"/>
            <a:ext cx="230703" cy="164630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60F0ED2-599C-4B2C-B8A8-9B7848431479}"/>
              </a:ext>
            </a:extLst>
          </p:cNvPr>
          <p:cNvCxnSpPr>
            <a:cxnSpLocks/>
          </p:cNvCxnSpPr>
          <p:nvPr/>
        </p:nvCxnSpPr>
        <p:spPr>
          <a:xfrm>
            <a:off x="2738076" y="2258203"/>
            <a:ext cx="1920146" cy="78896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47367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C986E2-DB21-4C52-B328-8BAEF89A8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10543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will build our accelerator out of cells which are periodic such that: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377AF9-AB8A-4486-9F71-57F619362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Periodic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968592-DF43-4CF3-96ED-E5D98C0D77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F0F2BD-EA60-4788-BA75-98F090397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08E99554-BE93-4E67-AB22-F7EEB1BE46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362213"/>
              </p:ext>
            </p:extLst>
          </p:nvPr>
        </p:nvGraphicFramePr>
        <p:xfrm>
          <a:off x="2984211" y="1721072"/>
          <a:ext cx="2970409" cy="456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85900" imgH="228600" progId="Equation.DSMT4">
                  <p:embed/>
                </p:oleObj>
              </mc:Choice>
              <mc:Fallback>
                <p:oleObj name="Equation" r:id="rId2" imgW="1485900" imgH="228600" progId="Equation.DSMT4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84211" y="1721072"/>
                        <a:ext cx="2970409" cy="4569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A9C39B6-6517-4300-95B3-A98A929C106E}"/>
              </a:ext>
            </a:extLst>
          </p:cNvPr>
          <p:cNvSpPr txBox="1"/>
          <p:nvPr/>
        </p:nvSpPr>
        <p:spPr>
          <a:xfrm>
            <a:off x="228600" y="2775394"/>
            <a:ext cx="8672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 is the length of a cell, could be circumference of a circular machine or the length of a FODO cell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A549F2D-F05F-42AC-9285-77E806011434}"/>
              </a:ext>
            </a:extLst>
          </p:cNvPr>
          <p:cNvGrpSpPr/>
          <p:nvPr/>
        </p:nvGrpSpPr>
        <p:grpSpPr>
          <a:xfrm>
            <a:off x="373875" y="4236992"/>
            <a:ext cx="3884360" cy="1711262"/>
            <a:chOff x="1894721" y="4143546"/>
            <a:chExt cx="3884360" cy="171126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7C698CD-F7D5-4266-ABFB-74396DACF16C}"/>
                </a:ext>
              </a:extLst>
            </p:cNvPr>
            <p:cNvGrpSpPr/>
            <p:nvPr/>
          </p:nvGrpSpPr>
          <p:grpSpPr>
            <a:xfrm>
              <a:off x="2108062" y="4143547"/>
              <a:ext cx="947201" cy="1707439"/>
              <a:chOff x="2824821" y="4179010"/>
              <a:chExt cx="947201" cy="1707439"/>
            </a:xfrm>
          </p:grpSpPr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3CFE9985-0785-4718-BCDF-C843B5AD59F9}"/>
                  </a:ext>
                </a:extLst>
              </p:cNvPr>
              <p:cNvSpPr/>
              <p:nvPr/>
            </p:nvSpPr>
            <p:spPr>
              <a:xfrm rot="5400000">
                <a:off x="2295881" y="4707950"/>
                <a:ext cx="1685861" cy="627981"/>
              </a:xfrm>
              <a:prstGeom prst="arc">
                <a:avLst>
                  <a:gd name="adj1" fmla="val 11615877"/>
                  <a:gd name="adj2" fmla="val 20874381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lt1"/>
                  </a:solidFill>
                </a:endParaRPr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41B3BFA3-013F-44C0-9976-DE4A64D9A023}"/>
                  </a:ext>
                </a:extLst>
              </p:cNvPr>
              <p:cNvSpPr/>
              <p:nvPr/>
            </p:nvSpPr>
            <p:spPr>
              <a:xfrm rot="16200000" flipH="1">
                <a:off x="2615101" y="4729528"/>
                <a:ext cx="1685861" cy="627981"/>
              </a:xfrm>
              <a:prstGeom prst="arc">
                <a:avLst>
                  <a:gd name="adj1" fmla="val 11537564"/>
                  <a:gd name="adj2" fmla="val 20832311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solidFill>
                    <a:schemeClr val="lt1"/>
                  </a:solidFill>
                </a:endParaRPr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FF4A384-4EEE-4521-8248-5B81CC4346B7}"/>
                </a:ext>
              </a:extLst>
            </p:cNvPr>
            <p:cNvCxnSpPr>
              <a:cxnSpLocks/>
            </p:cNvCxnSpPr>
            <p:nvPr/>
          </p:nvCxnSpPr>
          <p:spPr>
            <a:xfrm>
              <a:off x="1894721" y="4998640"/>
              <a:ext cx="3884360" cy="5592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38534DF-281C-4984-93DE-27A4823071EA}"/>
                </a:ext>
              </a:extLst>
            </p:cNvPr>
            <p:cNvGrpSpPr/>
            <p:nvPr/>
          </p:nvGrpSpPr>
          <p:grpSpPr>
            <a:xfrm>
              <a:off x="4057618" y="4143546"/>
              <a:ext cx="1454439" cy="1711262"/>
              <a:chOff x="4057618" y="4143546"/>
              <a:chExt cx="1454439" cy="1711262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ECB423A-31D7-4561-82C3-06D69AA83957}"/>
                  </a:ext>
                </a:extLst>
              </p:cNvPr>
              <p:cNvGrpSpPr/>
              <p:nvPr/>
            </p:nvGrpSpPr>
            <p:grpSpPr>
              <a:xfrm>
                <a:off x="4057618" y="4143546"/>
                <a:ext cx="1454439" cy="1711262"/>
                <a:chOff x="2317583" y="4149787"/>
                <a:chExt cx="1454439" cy="1711262"/>
              </a:xfrm>
            </p:grpSpPr>
            <p:sp>
              <p:nvSpPr>
                <p:cNvPr id="15" name="Arc 14">
                  <a:extLst>
                    <a:ext uri="{FF2B5EF4-FFF2-40B4-BE49-F238E27FC236}">
                      <a16:creationId xmlns:a16="http://schemas.microsoft.com/office/drawing/2014/main" id="{8F3B0359-81AA-4F98-B8AA-AA600DD2FCA3}"/>
                    </a:ext>
                  </a:extLst>
                </p:cNvPr>
                <p:cNvSpPr/>
                <p:nvPr/>
              </p:nvSpPr>
              <p:spPr>
                <a:xfrm rot="5400000">
                  <a:off x="1788643" y="4678727"/>
                  <a:ext cx="1685861" cy="627981"/>
                </a:xfrm>
                <a:prstGeom prst="arc">
                  <a:avLst>
                    <a:gd name="adj1" fmla="val 11615877"/>
                    <a:gd name="adj2" fmla="val 20886421"/>
                  </a:avLst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6" name="Arc 15">
                  <a:extLst>
                    <a:ext uri="{FF2B5EF4-FFF2-40B4-BE49-F238E27FC236}">
                      <a16:creationId xmlns:a16="http://schemas.microsoft.com/office/drawing/2014/main" id="{C08BFCC5-0CAB-416C-A2B8-0EFD9B22E741}"/>
                    </a:ext>
                  </a:extLst>
                </p:cNvPr>
                <p:cNvSpPr/>
                <p:nvPr/>
              </p:nvSpPr>
              <p:spPr>
                <a:xfrm rot="16200000" flipH="1">
                  <a:off x="2615101" y="4704128"/>
                  <a:ext cx="1685861" cy="627981"/>
                </a:xfrm>
                <a:prstGeom prst="arc">
                  <a:avLst>
                    <a:gd name="adj1" fmla="val 11537564"/>
                    <a:gd name="adj2" fmla="val 20832311"/>
                  </a:avLst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schemeClr val="lt1"/>
                    </a:solidFill>
                  </a:endParaRPr>
                </a:p>
              </p:txBody>
            </p:sp>
          </p:grp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77965E0-C8FE-4562-8809-D40DC7DB60AB}"/>
                  </a:ext>
                </a:extLst>
              </p:cNvPr>
              <p:cNvCxnSpPr>
                <a:cxnSpLocks/>
                <a:stCxn id="15" idx="0"/>
                <a:endCxn id="16" idx="0"/>
              </p:cNvCxnSpPr>
              <p:nvPr/>
            </p:nvCxnSpPr>
            <p:spPr>
              <a:xfrm>
                <a:off x="4542612" y="4279522"/>
                <a:ext cx="496912" cy="477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3F9FBBE6-E122-4B0C-948B-A730DBC62A18}"/>
                  </a:ext>
                </a:extLst>
              </p:cNvPr>
              <p:cNvCxnSpPr>
                <a:cxnSpLocks/>
                <a:endCxn id="16" idx="2"/>
              </p:cNvCxnSpPr>
              <p:nvPr/>
            </p:nvCxnSpPr>
            <p:spPr>
              <a:xfrm>
                <a:off x="4524488" y="5731598"/>
                <a:ext cx="51013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213C081-0A96-4573-A8D9-A96E36F3C873}"/>
              </a:ext>
            </a:extLst>
          </p:cNvPr>
          <p:cNvGrpSpPr/>
          <p:nvPr/>
        </p:nvGrpSpPr>
        <p:grpSpPr>
          <a:xfrm>
            <a:off x="4258235" y="4245870"/>
            <a:ext cx="4772779" cy="1711262"/>
            <a:chOff x="1894721" y="4143546"/>
            <a:chExt cx="4772779" cy="171126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8AB2636-FF59-459C-A1B3-03440DBED799}"/>
                </a:ext>
              </a:extLst>
            </p:cNvPr>
            <p:cNvGrpSpPr/>
            <p:nvPr/>
          </p:nvGrpSpPr>
          <p:grpSpPr>
            <a:xfrm>
              <a:off x="2108062" y="4143547"/>
              <a:ext cx="947201" cy="1707439"/>
              <a:chOff x="2824821" y="4179010"/>
              <a:chExt cx="947201" cy="1707439"/>
            </a:xfrm>
          </p:grpSpPr>
          <p:sp>
            <p:nvSpPr>
              <p:cNvPr id="28" name="Arc 27">
                <a:extLst>
                  <a:ext uri="{FF2B5EF4-FFF2-40B4-BE49-F238E27FC236}">
                    <a16:creationId xmlns:a16="http://schemas.microsoft.com/office/drawing/2014/main" id="{AA27DD63-756D-4937-9FDD-36BD625FEE8F}"/>
                  </a:ext>
                </a:extLst>
              </p:cNvPr>
              <p:cNvSpPr/>
              <p:nvPr/>
            </p:nvSpPr>
            <p:spPr>
              <a:xfrm rot="5400000">
                <a:off x="2295881" y="4707950"/>
                <a:ext cx="1685861" cy="627981"/>
              </a:xfrm>
              <a:prstGeom prst="arc">
                <a:avLst>
                  <a:gd name="adj1" fmla="val 11615877"/>
                  <a:gd name="adj2" fmla="val 20874381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lt1"/>
                  </a:solidFill>
                </a:endParaRPr>
              </a:p>
            </p:txBody>
          </p:sp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ECC3B88B-4B9F-4776-8157-C3B5AEB9B5BB}"/>
                  </a:ext>
                </a:extLst>
              </p:cNvPr>
              <p:cNvSpPr/>
              <p:nvPr/>
            </p:nvSpPr>
            <p:spPr>
              <a:xfrm rot="16200000" flipH="1">
                <a:off x="2615101" y="4729528"/>
                <a:ext cx="1685861" cy="627981"/>
              </a:xfrm>
              <a:prstGeom prst="arc">
                <a:avLst>
                  <a:gd name="adj1" fmla="val 11537564"/>
                  <a:gd name="adj2" fmla="val 20832311"/>
                </a:avLst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solidFill>
                    <a:schemeClr val="lt1"/>
                  </a:solidFill>
                </a:endParaRPr>
              </a:p>
            </p:txBody>
          </p: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793C9B5-0278-4448-9684-C4E80B3F88A2}"/>
                </a:ext>
              </a:extLst>
            </p:cNvPr>
            <p:cNvCxnSpPr>
              <a:cxnSpLocks/>
            </p:cNvCxnSpPr>
            <p:nvPr/>
          </p:nvCxnSpPr>
          <p:spPr>
            <a:xfrm>
              <a:off x="1894721" y="4998640"/>
              <a:ext cx="4772779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8739DE6-CDB1-4CFF-97AC-2FCF8FE9DC5E}"/>
                </a:ext>
              </a:extLst>
            </p:cNvPr>
            <p:cNvGrpSpPr/>
            <p:nvPr/>
          </p:nvGrpSpPr>
          <p:grpSpPr>
            <a:xfrm>
              <a:off x="4057618" y="4143546"/>
              <a:ext cx="1454439" cy="1711262"/>
              <a:chOff x="4057618" y="4143546"/>
              <a:chExt cx="1454439" cy="1711262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C7111CE0-9A70-49A9-A86F-EFFF9F53EE4C}"/>
                  </a:ext>
                </a:extLst>
              </p:cNvPr>
              <p:cNvGrpSpPr/>
              <p:nvPr/>
            </p:nvGrpSpPr>
            <p:grpSpPr>
              <a:xfrm>
                <a:off x="4057618" y="4143546"/>
                <a:ext cx="1454439" cy="1711262"/>
                <a:chOff x="2317583" y="4149787"/>
                <a:chExt cx="1454439" cy="1711262"/>
              </a:xfrm>
            </p:grpSpPr>
            <p:sp>
              <p:nvSpPr>
                <p:cNvPr id="26" name="Arc 25">
                  <a:extLst>
                    <a:ext uri="{FF2B5EF4-FFF2-40B4-BE49-F238E27FC236}">
                      <a16:creationId xmlns:a16="http://schemas.microsoft.com/office/drawing/2014/main" id="{B28A5A0D-027E-47DD-B398-709F47DEAA2D}"/>
                    </a:ext>
                  </a:extLst>
                </p:cNvPr>
                <p:cNvSpPr/>
                <p:nvPr/>
              </p:nvSpPr>
              <p:spPr>
                <a:xfrm rot="5400000">
                  <a:off x="1788643" y="4678727"/>
                  <a:ext cx="1685861" cy="627981"/>
                </a:xfrm>
                <a:prstGeom prst="arc">
                  <a:avLst>
                    <a:gd name="adj1" fmla="val 11615877"/>
                    <a:gd name="adj2" fmla="val 20886421"/>
                  </a:avLst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7" name="Arc 26">
                  <a:extLst>
                    <a:ext uri="{FF2B5EF4-FFF2-40B4-BE49-F238E27FC236}">
                      <a16:creationId xmlns:a16="http://schemas.microsoft.com/office/drawing/2014/main" id="{23A214CA-7D4E-40FA-9E0E-CBFC57654C55}"/>
                    </a:ext>
                  </a:extLst>
                </p:cNvPr>
                <p:cNvSpPr/>
                <p:nvPr/>
              </p:nvSpPr>
              <p:spPr>
                <a:xfrm rot="16200000" flipH="1">
                  <a:off x="2615101" y="4704128"/>
                  <a:ext cx="1685861" cy="627981"/>
                </a:xfrm>
                <a:prstGeom prst="arc">
                  <a:avLst>
                    <a:gd name="adj1" fmla="val 11537564"/>
                    <a:gd name="adj2" fmla="val 20832311"/>
                  </a:avLst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schemeClr val="lt1"/>
                    </a:solidFill>
                  </a:endParaRPr>
                </a:p>
              </p:txBody>
            </p:sp>
          </p:grp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B92ACD6D-2E41-464A-974C-FC23C70CA736}"/>
                  </a:ext>
                </a:extLst>
              </p:cNvPr>
              <p:cNvCxnSpPr>
                <a:cxnSpLocks/>
                <a:stCxn id="26" idx="0"/>
                <a:endCxn id="27" idx="0"/>
              </p:cNvCxnSpPr>
              <p:nvPr/>
            </p:nvCxnSpPr>
            <p:spPr>
              <a:xfrm>
                <a:off x="4542612" y="4279522"/>
                <a:ext cx="496912" cy="477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6D822BF4-3A6D-452F-8F46-B1491C8E13FB}"/>
                  </a:ext>
                </a:extLst>
              </p:cNvPr>
              <p:cNvCxnSpPr>
                <a:cxnSpLocks/>
                <a:endCxn id="27" idx="2"/>
              </p:cNvCxnSpPr>
              <p:nvPr/>
            </p:nvCxnSpPr>
            <p:spPr>
              <a:xfrm>
                <a:off x="4524488" y="5731598"/>
                <a:ext cx="51013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565943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C509F6-D1CA-4FBB-BB63-955731D1E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899318"/>
            <a:ext cx="8672513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equations of motion found previously: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E00878-01A6-4022-B97F-9682D7123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Twiss Parameters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D5BCBF-347F-404E-BE75-15C89FC8E2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002916-2CEC-421F-B9C9-643E24351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0DE127E-6E31-4AE6-8EFD-5CDF59567FB9}"/>
                  </a:ext>
                </a:extLst>
              </p:cNvPr>
              <p:cNvSpPr/>
              <p:nvPr/>
            </p:nvSpPr>
            <p:spPr>
              <a:xfrm>
                <a:off x="158716" y="1366619"/>
                <a:ext cx="229683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_tradnl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𝐾𝑥</m:t>
                      </m:r>
                      <m:r>
                        <a:rPr lang="en-US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0DE127E-6E31-4AE6-8EFD-5CDF59567F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716" y="1366619"/>
                <a:ext cx="2296832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0913249C-6CAC-4445-B1E9-8273000C0B82}"/>
              </a:ext>
            </a:extLst>
          </p:cNvPr>
          <p:cNvSpPr txBox="1"/>
          <p:nvPr/>
        </p:nvSpPr>
        <p:spPr>
          <a:xfrm>
            <a:off x="2599039" y="1347719"/>
            <a:ext cx="6626045" cy="9848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If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K 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= constant =&gt; motion of harmonic oscillator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If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K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varies with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: Hill’s equation (well studied D. E.)</a:t>
            </a:r>
            <a:endParaRPr lang="es-ES_tradnl" dirty="0">
              <a:solidFill>
                <a:schemeClr val="accent6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9B3045B-44BA-48D7-9654-E6A2F611CA49}"/>
                  </a:ext>
                </a:extLst>
              </p:cNvPr>
              <p:cNvSpPr/>
              <p:nvPr/>
            </p:nvSpPr>
            <p:spPr>
              <a:xfrm>
                <a:off x="262229" y="1873340"/>
                <a:ext cx="229683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_tradnl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′′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𝐾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9B3045B-44BA-48D7-9654-E6A2F611CA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29" y="1873340"/>
                <a:ext cx="2296832" cy="461665"/>
              </a:xfrm>
              <a:prstGeom prst="rect">
                <a:avLst/>
              </a:prstGeom>
              <a:blipFill>
                <a:blip r:embed="rId3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26C7C1E-51E6-4876-9FBD-9342E21C101C}"/>
                  </a:ext>
                </a:extLst>
              </p:cNvPr>
              <p:cNvSpPr txBox="1"/>
              <p:nvPr/>
            </p:nvSpPr>
            <p:spPr>
              <a:xfrm>
                <a:off x="262229" y="2552293"/>
                <a:ext cx="7093146" cy="9848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The solution of the Hill equation is given by: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)=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n-US" b="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s-ES_tradn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ψ</m:t>
                          </m:r>
                          <m:d>
                            <m:dPr>
                              <m:ctrlPr>
                                <a:rPr lang="es-ES_tradn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en-US" b="0" i="1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26C7C1E-51E6-4876-9FBD-9342E21C10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29" y="2552293"/>
                <a:ext cx="7093146" cy="984885"/>
              </a:xfrm>
              <a:prstGeom prst="rect">
                <a:avLst/>
              </a:prstGeom>
              <a:blipFill>
                <a:blip r:embed="rId4"/>
                <a:stretch>
                  <a:fillRect l="-1289" t="-4969" b="-80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4AF343C4-65EE-410E-8668-614A36055332}"/>
              </a:ext>
            </a:extLst>
          </p:cNvPr>
          <p:cNvSpPr txBox="1"/>
          <p:nvPr/>
        </p:nvSpPr>
        <p:spPr>
          <a:xfrm>
            <a:off x="3005080" y="3785825"/>
            <a:ext cx="2688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Constants of integration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A1AF7D-380A-450C-A8EB-A22FBAB06CF8}"/>
              </a:ext>
            </a:extLst>
          </p:cNvPr>
          <p:cNvCxnSpPr/>
          <p:nvPr/>
        </p:nvCxnSpPr>
        <p:spPr>
          <a:xfrm flipH="1" flipV="1">
            <a:off x="3005080" y="3428999"/>
            <a:ext cx="383579" cy="32546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511AEF0-F794-47F4-AA76-595C461C8A12}"/>
              </a:ext>
            </a:extLst>
          </p:cNvPr>
          <p:cNvCxnSpPr>
            <a:cxnSpLocks/>
          </p:cNvCxnSpPr>
          <p:nvPr/>
        </p:nvCxnSpPr>
        <p:spPr>
          <a:xfrm flipV="1">
            <a:off x="5209895" y="3428999"/>
            <a:ext cx="194421" cy="32546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CA2BB7C-909D-494E-AC43-B86867032C56}"/>
                  </a:ext>
                </a:extLst>
              </p:cNvPr>
              <p:cNvSpPr txBox="1"/>
              <p:nvPr/>
            </p:nvSpPr>
            <p:spPr>
              <a:xfrm>
                <a:off x="1022542" y="4760594"/>
                <a:ext cx="593407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𝑠</m:t>
                    </m:r>
                    <m:r>
                      <a:rPr lang="en-US" b="0" i="1" smtClean="0">
                        <a:latin typeface="Cambria Math"/>
                      </a:rPr>
                      <m:t>)=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 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>
                        <a:latin typeface="Cambria Math"/>
                      </a:rPr>
                      <m:t>cos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s-ES_tradn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s-ES_tradnl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_tradnl" dirty="0"/>
                  <a:t>+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i="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s-ES_tradn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s-ES_tradnl" dirty="0"/>
                  <a:t>)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CA2BB7C-909D-494E-AC43-B86867032C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542" y="4760594"/>
                <a:ext cx="5934070" cy="461665"/>
              </a:xfrm>
              <a:prstGeom prst="rect">
                <a:avLst/>
              </a:prstGeom>
              <a:blipFill>
                <a:blip r:embed="rId5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F0A2968-0BE6-405D-99E6-80C68717C4B7}"/>
              </a:ext>
            </a:extLst>
          </p:cNvPr>
          <p:cNvSpPr txBox="1"/>
          <p:nvPr/>
        </p:nvSpPr>
        <p:spPr>
          <a:xfrm>
            <a:off x="262229" y="4242432"/>
            <a:ext cx="848732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constants can be distributed and the solution written: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F6992B9-2C3A-4EE0-852E-DCE21918ABA6}"/>
                  </a:ext>
                </a:extLst>
              </p:cNvPr>
              <p:cNvSpPr txBox="1"/>
              <p:nvPr/>
            </p:nvSpPr>
            <p:spPr>
              <a:xfrm>
                <a:off x="158716" y="5375856"/>
                <a:ext cx="7872221" cy="783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m:rPr>
                          <m:sty m:val="p"/>
                        </m:rPr>
                        <a:rPr lang="el-GR" sz="2000" i="1">
                          <a:latin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es-ES_tradn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m:rPr>
                          <m:sty m:val="p"/>
                        </m:rPr>
                        <a:rPr lang="el-GR" sz="2000" i="1">
                          <a:latin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es-ES_tradnl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s-ES_tradnl" sz="20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F6992B9-2C3A-4EE0-852E-DCE21918A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716" y="5375856"/>
                <a:ext cx="7872221" cy="78386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272404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54F450C-949A-4615-8B87-9B961546020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71550"/>
                <a:ext cx="8672513" cy="53452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200" dirty="0"/>
                  <a:t>As before, solving for initial conditions of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2200" dirty="0"/>
                  <a:t> at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54F450C-949A-4615-8B87-9B96154602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71550"/>
                <a:ext cx="8672513" cy="534521"/>
              </a:xfrm>
              <a:blipFill>
                <a:blip r:embed="rId2"/>
                <a:stretch>
                  <a:fillRect l="-1969" t="-14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CCAF50A-59A2-42EE-B71A-6DF4F998F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Twiss Parameters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6ED34D-8464-436D-BA86-37BA0FBEFB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6CD245-1DFF-413F-A486-703A619F56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65B8AD-4132-4EF3-B20C-C18FF0D16799}"/>
                  </a:ext>
                </a:extLst>
              </p:cNvPr>
              <p:cNvSpPr txBox="1"/>
              <p:nvPr/>
            </p:nvSpPr>
            <p:spPr>
              <a:xfrm>
                <a:off x="978977" y="1609164"/>
                <a:ext cx="1200265" cy="5816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865B8AD-4132-4EF3-B20C-C18FF0D16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977" y="1609164"/>
                <a:ext cx="1200265" cy="5816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1728480-9705-4D42-9140-7B80B9B22771}"/>
                  </a:ext>
                </a:extLst>
              </p:cNvPr>
              <p:cNvSpPr txBox="1"/>
              <p:nvPr/>
            </p:nvSpPr>
            <p:spPr>
              <a:xfrm>
                <a:off x="2852601" y="1609163"/>
                <a:ext cx="2704265" cy="6016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)−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′(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1728480-9705-4D42-9140-7B80B9B227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601" y="1609163"/>
                <a:ext cx="2704265" cy="6016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D26156BD-2930-49A4-98C0-6D69C977D8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2250" y="2435233"/>
                <a:ext cx="8672513" cy="534521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2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200" dirty="0"/>
                  <a:t>Matrix for propagation over one period,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20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sz="2200" dirty="0"/>
              </a:p>
            </p:txBody>
          </p:sp>
        </mc:Choice>
        <mc:Fallback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D26156BD-2930-49A4-98C0-6D69C977D8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50" y="2435233"/>
                <a:ext cx="8672513" cy="534521"/>
              </a:xfrm>
              <a:prstGeom prst="rect">
                <a:avLst/>
              </a:prstGeom>
              <a:blipFill>
                <a:blip r:embed="rId5"/>
                <a:stretch>
                  <a:fillRect l="-1968" t="-14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72ED08A-3638-43EE-8C2F-39FCF7C44CF9}"/>
                  </a:ext>
                </a:extLst>
              </p:cNvPr>
              <p:cNvSpPr txBox="1"/>
              <p:nvPr/>
            </p:nvSpPr>
            <p:spPr>
              <a:xfrm>
                <a:off x="180288" y="3022201"/>
                <a:ext cx="8756436" cy="1753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𝑜𝑠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𝑤𝑤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𝑤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US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𝑜𝑠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𝑤𝑤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</m:mr>
                          </m:m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72ED08A-3638-43EE-8C2F-39FCF7C44C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288" y="3022201"/>
                <a:ext cx="8756436" cy="175342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2778AF2-C15A-49A1-BDD3-FBB9EA9D0273}"/>
                  </a:ext>
                </a:extLst>
              </p:cNvPr>
              <p:cNvSpPr txBox="1"/>
              <p:nvPr/>
            </p:nvSpPr>
            <p:spPr>
              <a:xfrm>
                <a:off x="3585976" y="5154628"/>
                <a:ext cx="4594412" cy="9705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brk m:alnAt="7"/>
                        </m:rP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𝑘𝑑𝑠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2778AF2-C15A-49A1-BDD3-FBB9EA9D0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5976" y="5154628"/>
                <a:ext cx="4594412" cy="9705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A38261E1-6C82-47E4-AE3E-1C8AE49D9C40}"/>
              </a:ext>
            </a:extLst>
          </p:cNvPr>
          <p:cNvSpPr txBox="1">
            <a:spLocks/>
          </p:cNvSpPr>
          <p:nvPr/>
        </p:nvSpPr>
        <p:spPr>
          <a:xfrm>
            <a:off x="452671" y="5312326"/>
            <a:ext cx="4105835" cy="534521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200" dirty="0"/>
              <a:t>Phase of particle’s oscillation advances by  </a:t>
            </a:r>
          </a:p>
        </p:txBody>
      </p:sp>
    </p:spTree>
    <p:extLst>
      <p:ext uri="{BB962C8B-B14F-4D97-AF65-F5344CB8AC3E}">
        <p14:creationId xmlns:p14="http://schemas.microsoft.com/office/powerpoint/2010/main" val="64016020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26C8E2-0281-4329-A4ED-A25EB86D6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2656092"/>
            <a:ext cx="8672513" cy="484093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We can define new variables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0A04DA-B71A-437D-AFC5-00C581565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Twiss Parameters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EF853-EF45-4963-BB4D-19033E756E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D72D8B-C85E-4A61-8065-EB4357915F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91E7B22-012A-4D4F-9AA9-CEBA60241784}"/>
                  </a:ext>
                </a:extLst>
              </p:cNvPr>
              <p:cNvSpPr txBox="1"/>
              <p:nvPr/>
            </p:nvSpPr>
            <p:spPr>
              <a:xfrm>
                <a:off x="144677" y="814604"/>
                <a:ext cx="7300267" cy="1461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0+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𝑜𝑠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𝑤𝑤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  <m:sup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1+</m:t>
                                    </m:r>
                                    <m:sSup>
                                      <m:sSup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𝑤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/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  <m:sup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𝑜𝑠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𝑤𝑤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num>
                                  <m:den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𝑘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</m:mr>
                          </m:m>
                        </m:e>
                      </m:d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91E7B22-012A-4D4F-9AA9-CEBA60241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677" y="814604"/>
                <a:ext cx="7300267" cy="14611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1110AB-990A-41B7-9616-F80BCA271B29}"/>
                  </a:ext>
                </a:extLst>
              </p:cNvPr>
              <p:cNvSpPr txBox="1"/>
              <p:nvPr/>
            </p:nvSpPr>
            <p:spPr>
              <a:xfrm>
                <a:off x="675699" y="3314134"/>
                <a:ext cx="1551194" cy="6175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1110AB-990A-41B7-9616-F80BCA271B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99" y="3314134"/>
                <a:ext cx="1551194" cy="6175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3FDF39-9842-4C3C-863E-72570E78E4D7}"/>
                  </a:ext>
                </a:extLst>
              </p:cNvPr>
              <p:cNvSpPr txBox="1"/>
              <p:nvPr/>
            </p:nvSpPr>
            <p:spPr>
              <a:xfrm>
                <a:off x="675699" y="4171445"/>
                <a:ext cx="3985963" cy="6976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63FDF39-9842-4C3C-863E-72570E78E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99" y="4171445"/>
                <a:ext cx="3985963" cy="6976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4D88988-70B7-4B86-A500-4D281AA604CE}"/>
                  </a:ext>
                </a:extLst>
              </p:cNvPr>
              <p:cNvSpPr txBox="1"/>
              <p:nvPr/>
            </p:nvSpPr>
            <p:spPr>
              <a:xfrm>
                <a:off x="675699" y="5211354"/>
                <a:ext cx="1606145" cy="6694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4D88988-70B7-4B86-A500-4D281AA604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99" y="5211354"/>
                <a:ext cx="1606145" cy="6694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17F5945-D9F8-4C9A-AF0F-AF0412A645DB}"/>
                  </a:ext>
                </a:extLst>
              </p:cNvPr>
              <p:cNvSpPr txBox="1"/>
              <p:nvPr/>
            </p:nvSpPr>
            <p:spPr>
              <a:xfrm>
                <a:off x="5163764" y="3686151"/>
                <a:ext cx="3730999" cy="9705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brk m:alnAt="7"/>
                        </m:rP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𝑑𝑠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17F5945-D9F8-4C9A-AF0F-AF0412A645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3764" y="3686151"/>
                <a:ext cx="3730999" cy="9705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F121FE75-C31A-4610-81EA-427DC0419193}"/>
              </a:ext>
            </a:extLst>
          </p:cNvPr>
          <p:cNvSpPr txBox="1">
            <a:spLocks/>
          </p:cNvSpPr>
          <p:nvPr/>
        </p:nvSpPr>
        <p:spPr>
          <a:xfrm>
            <a:off x="4855437" y="3186953"/>
            <a:ext cx="4251138" cy="48409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200" dirty="0"/>
              <a:t>The phase advance becomes: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CE2E121-53C2-4D75-B8D6-83CE43419002}"/>
                  </a:ext>
                </a:extLst>
              </p:cNvPr>
              <p:cNvSpPr txBox="1"/>
              <p:nvPr/>
            </p:nvSpPr>
            <p:spPr>
              <a:xfrm>
                <a:off x="4485095" y="5455072"/>
                <a:ext cx="398320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are the Twiss parameters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CE2E121-53C2-4D75-B8D6-83CE43419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5095" y="5455072"/>
                <a:ext cx="3983206" cy="369332"/>
              </a:xfrm>
              <a:prstGeom prst="rect">
                <a:avLst/>
              </a:prstGeom>
              <a:blipFill>
                <a:blip r:embed="rId7"/>
                <a:stretch>
                  <a:fillRect l="-1991" t="-26667" r="-3675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414038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2F27197-DFD9-4544-AC7B-7D5C00F797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3702942"/>
                <a:ext cx="8672513" cy="204161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200" dirty="0"/>
                  <a:t>The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200" dirty="0"/>
                  <a:t> functions can also be transformed using the elements of the transport matrix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2F27197-DFD9-4544-AC7B-7D5C00F797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3702942"/>
                <a:ext cx="8672513" cy="2041619"/>
              </a:xfrm>
              <a:blipFill>
                <a:blip r:embed="rId2"/>
                <a:stretch>
                  <a:fillRect l="-1969" t="-3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E8569ED-1947-4E6C-BD66-F5B8CB122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Twiss Parameters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7EEDA7-FE43-4BE6-A2B6-414FA68403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F77CA5-A790-4F37-BAF1-257EC256E3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B7ED49-0CDE-4BD1-B668-65AC621689DA}"/>
                  </a:ext>
                </a:extLst>
              </p:cNvPr>
              <p:cNvSpPr txBox="1"/>
              <p:nvPr/>
            </p:nvSpPr>
            <p:spPr>
              <a:xfrm>
                <a:off x="772206" y="1256447"/>
                <a:ext cx="6195093" cy="6017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0+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𝑜𝑠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𝑜𝑠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𝑠𝑖𝑛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</m:mr>
                          </m:m>
                        </m:e>
                      </m:d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B7ED49-0CDE-4BD1-B668-65AC621689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206" y="1256447"/>
                <a:ext cx="6195093" cy="60170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82C7B72-69A9-4CD9-ADE4-BE881823DBEB}"/>
              </a:ext>
            </a:extLst>
          </p:cNvPr>
          <p:cNvSpPr txBox="1">
            <a:spLocks/>
          </p:cNvSpPr>
          <p:nvPr/>
        </p:nvSpPr>
        <p:spPr>
          <a:xfrm>
            <a:off x="228600" y="827087"/>
            <a:ext cx="4251138" cy="48409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200" dirty="0"/>
              <a:t>The matrix simplifies to: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0079C82-ED11-4731-8C9B-3D50E01181B2}"/>
              </a:ext>
            </a:extLst>
          </p:cNvPr>
          <p:cNvSpPr txBox="1">
            <a:spLocks/>
          </p:cNvSpPr>
          <p:nvPr/>
        </p:nvSpPr>
        <p:spPr>
          <a:xfrm>
            <a:off x="320862" y="2271741"/>
            <a:ext cx="4251138" cy="48409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200" dirty="0"/>
              <a:t>or even more succinctly to: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EFB4391-97EC-4544-B5B9-81C9C07DC86E}"/>
                  </a:ext>
                </a:extLst>
              </p:cNvPr>
              <p:cNvSpPr txBox="1"/>
              <p:nvPr/>
            </p:nvSpPr>
            <p:spPr>
              <a:xfrm>
                <a:off x="1667675" y="2765936"/>
                <a:ext cx="4017125" cy="5677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l-GR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e>
                                <m:r>
                                  <a:rPr lang="el-GR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EFB4391-97EC-4544-B5B9-81C9C07DC8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7675" y="2765936"/>
                <a:ext cx="4017125" cy="5677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9C7DBD-9E6E-4E71-BFC0-02F7EE5CD0C3}"/>
                  </a:ext>
                </a:extLst>
              </p:cNvPr>
              <p:cNvSpPr txBox="1"/>
              <p:nvPr/>
            </p:nvSpPr>
            <p:spPr>
              <a:xfrm>
                <a:off x="7095565" y="2702059"/>
                <a:ext cx="104964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brk m:alnAt="7"/>
                        </m:rP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9C7DBD-9E6E-4E71-BFC0-02F7EE5CD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5565" y="2702059"/>
                <a:ext cx="1049646" cy="369332"/>
              </a:xfrm>
              <a:prstGeom prst="rect">
                <a:avLst/>
              </a:prstGeom>
              <a:blipFill>
                <a:blip r:embed="rId5"/>
                <a:stretch>
                  <a:fillRect l="-6977" r="-9884" b="-32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2708E87-3FBC-450F-A930-D33608F8F655}"/>
              </a:ext>
            </a:extLst>
          </p:cNvPr>
          <p:cNvSpPr txBox="1">
            <a:spLocks/>
          </p:cNvSpPr>
          <p:nvPr/>
        </p:nvSpPr>
        <p:spPr>
          <a:xfrm>
            <a:off x="6425827" y="3109953"/>
            <a:ext cx="3022973" cy="42787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000" dirty="0"/>
              <a:t>phase advance over C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5CAB2A1-1782-4F85-A01F-6D1DFB9359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2171" y="4452873"/>
            <a:ext cx="62103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86141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B45623-08BF-462E-8072-45934878A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Betatron</a:t>
            </a:r>
            <a:r>
              <a:rPr lang="en-US" dirty="0"/>
              <a:t> Motion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A07D96-807C-4214-B854-C9FF617ABB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7295E6-43FB-4724-8B75-5FA62CFE1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E8569F4-4E93-49B0-BDF1-3A2A4ADF162C}"/>
                  </a:ext>
                </a:extLst>
              </p:cNvPr>
              <p:cNvSpPr txBox="1"/>
              <p:nvPr/>
            </p:nvSpPr>
            <p:spPr>
              <a:xfrm>
                <a:off x="322729" y="759351"/>
                <a:ext cx="7964975" cy="10797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We can now describe the particle motion or oscillation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smtClean="0">
                          <a:latin typeface="Cambria Math"/>
                        </a:rPr>
                        <m:t>)=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  <m:r>
                        <a:rPr lang="en-US" b="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s-ES_tradn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ψ</m:t>
                          </m:r>
                          <m:d>
                            <m:dPr>
                              <m:ctrlPr>
                                <a:rPr lang="es-ES_tradn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en-US" b="0" i="1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E8569F4-4E93-49B0-BDF1-3A2A4ADF16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729" y="759351"/>
                <a:ext cx="7964975" cy="1079783"/>
              </a:xfrm>
              <a:prstGeom prst="rect">
                <a:avLst/>
              </a:prstGeom>
              <a:blipFill>
                <a:blip r:embed="rId2"/>
                <a:stretch>
                  <a:fillRect l="-1224" t="-452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6E10CE9-F6D5-4845-B346-7FE1BAAA63B4}"/>
                  </a:ext>
                </a:extLst>
              </p:cNvPr>
              <p:cNvSpPr txBox="1"/>
              <p:nvPr/>
            </p:nvSpPr>
            <p:spPr>
              <a:xfrm>
                <a:off x="1921800" y="3696228"/>
                <a:ext cx="3730999" cy="9705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brk m:alnAt="7"/>
                        </m:rP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𝑑𝑠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6E10CE9-F6D5-4845-B346-7FE1BAAA63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1800" y="3696228"/>
                <a:ext cx="3730999" cy="9705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9BB1F3D2-98B7-4D77-8D64-69E16FFF1AA7}"/>
              </a:ext>
            </a:extLst>
          </p:cNvPr>
          <p:cNvSpPr txBox="1"/>
          <p:nvPr/>
        </p:nvSpPr>
        <p:spPr>
          <a:xfrm>
            <a:off x="4572000" y="2295813"/>
            <a:ext cx="4072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Betatron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function defines the beam envelope, similar to wavenumber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4AA306F-D507-464B-A25A-6621F130199B}"/>
              </a:ext>
            </a:extLst>
          </p:cNvPr>
          <p:cNvCxnSpPr/>
          <p:nvPr/>
        </p:nvCxnSpPr>
        <p:spPr>
          <a:xfrm flipH="1" flipV="1">
            <a:off x="4147127" y="1838676"/>
            <a:ext cx="424873" cy="45713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D6976AB-22ED-44A2-9AF2-4C18282CCF54}"/>
              </a:ext>
            </a:extLst>
          </p:cNvPr>
          <p:cNvSpPr txBox="1"/>
          <p:nvPr/>
        </p:nvSpPr>
        <p:spPr>
          <a:xfrm>
            <a:off x="74195" y="1838676"/>
            <a:ext cx="26782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Deviation from nominal in one plane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2D3FFB6-AE42-4031-93D2-9E1338C350CE}"/>
              </a:ext>
            </a:extLst>
          </p:cNvPr>
          <p:cNvCxnSpPr>
            <a:cxnSpLocks/>
          </p:cNvCxnSpPr>
          <p:nvPr/>
        </p:nvCxnSpPr>
        <p:spPr>
          <a:xfrm flipV="1">
            <a:off x="2160673" y="1696449"/>
            <a:ext cx="319291" cy="45713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A24DA37-3FD7-446A-BDCB-11F4102B9A3C}"/>
              </a:ext>
            </a:extLst>
          </p:cNvPr>
          <p:cNvSpPr txBox="1"/>
          <p:nvPr/>
        </p:nvSpPr>
        <p:spPr>
          <a:xfrm>
            <a:off x="828873" y="3984198"/>
            <a:ext cx="1872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Phase advance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49FA883-F81E-4C70-B3B5-C31A018C0003}"/>
              </a:ext>
            </a:extLst>
          </p:cNvPr>
          <p:cNvCxnSpPr>
            <a:cxnSpLocks/>
          </p:cNvCxnSpPr>
          <p:nvPr/>
        </p:nvCxnSpPr>
        <p:spPr>
          <a:xfrm flipV="1">
            <a:off x="1921800" y="4180143"/>
            <a:ext cx="558164" cy="11667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3E9E1EA-FAA5-45B5-BA62-9BB59E223150}"/>
              </a:ext>
            </a:extLst>
          </p:cNvPr>
          <p:cNvSpPr txBox="1"/>
          <p:nvPr/>
        </p:nvSpPr>
        <p:spPr>
          <a:xfrm>
            <a:off x="222250" y="5177241"/>
            <a:ext cx="32794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Phase advance in one turn “</a:t>
            </a:r>
            <a:r>
              <a:rPr lang="en-US" sz="2000" b="1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Betatron</a:t>
            </a:r>
            <a:r>
              <a:rPr lang="en-US" sz="2000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Tune”</a:t>
            </a:r>
            <a:endParaRPr lang="es-ES_tradnl" sz="2000" b="1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7E78FC4-95E5-4C1A-9772-3CD44D8A3BD6}"/>
                  </a:ext>
                </a:extLst>
              </p:cNvPr>
              <p:cNvSpPr txBox="1"/>
              <p:nvPr/>
            </p:nvSpPr>
            <p:spPr>
              <a:xfrm>
                <a:off x="3501702" y="5167560"/>
                <a:ext cx="3279452" cy="899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_tradnl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>
                              <a:latin typeface="Cambria Math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>
                              <a:latin typeface="Cambria Math"/>
                            </a:rPr>
                            <m:t>x</m:t>
                          </m:r>
                          <m:r>
                            <a:rPr lang="en-US" sz="2000" b="0" i="0" smtClean="0"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y</m:t>
                          </m:r>
                        </m:sub>
                      </m:sSub>
                      <m:r>
                        <a:rPr lang="en-US" sz="2000" b="0" i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_tradnl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b="0" i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2000" b="0" i="0">
                              <a:latin typeface="Cambria Math"/>
                            </a:rPr>
                            <m:t>π</m:t>
                          </m:r>
                        </m:den>
                      </m:f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s-ES_tradnl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ES_tradnl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000" b="0" i="0">
                                  <a:latin typeface="Cambria Math"/>
                                </a:rPr>
                                <m:t>ds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/>
                                      <a:ea typeface="Cambria Math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0">
                                      <a:latin typeface="Cambria Math"/>
                                    </a:rPr>
                                    <m:t>x</m:t>
                                  </m:r>
                                  <m:r>
                                    <a:rPr lang="en-US" sz="2000" b="0" i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 i="0">
                                      <a:latin typeface="Cambria Math"/>
                                    </a:rPr>
                                    <m:t>y</m:t>
                                  </m:r>
                                </m:sub>
                              </m:sSub>
                              <m:r>
                                <a:rPr lang="en-US" sz="2000" b="0" i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2000" b="0" i="0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>
                                  <a:latin typeface="Cambria Math"/>
                                </a:rPr>
                                <m:t>s</m:t>
                              </m:r>
                              <m:r>
                                <a:rPr lang="en-US" sz="2000" b="0" i="0"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7E78FC4-95E5-4C1A-9772-3CD44D8A3B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1702" y="5167560"/>
                <a:ext cx="3279452" cy="8996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D68209E-6BEA-484F-A079-6EE32D4C73FA}"/>
                  </a:ext>
                </a:extLst>
              </p:cNvPr>
              <p:cNvSpPr txBox="1"/>
              <p:nvPr/>
            </p:nvSpPr>
            <p:spPr>
              <a:xfrm>
                <a:off x="5828145" y="3452756"/>
                <a:ext cx="3087255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  <a:ea typeface="Cambria Math" panose="02040503050406030204" pitchFamily="18" charset="0"/>
                  </a:rPr>
                  <a:t>Small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–lots of oscillations</a:t>
                </a:r>
              </a:p>
              <a:p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Large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–few oscillations  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D68209E-6BEA-484F-A079-6EE32D4C7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145" y="3452756"/>
                <a:ext cx="3087255" cy="707886"/>
              </a:xfrm>
              <a:prstGeom prst="rect">
                <a:avLst/>
              </a:prstGeom>
              <a:blipFill>
                <a:blip r:embed="rId5"/>
                <a:stretch>
                  <a:fillRect l="-1972" t="-4274" b="-136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912307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0BD9B5-7650-4ACA-A6E3-A0C93072B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Betatron</a:t>
            </a:r>
            <a:r>
              <a:rPr lang="en-US" dirty="0"/>
              <a:t> Oscillation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5B3935-DBCF-4B1E-AC3E-125BA811C6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391A1F-97AF-4D7B-A004-B1C296B25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74CEAC-1CBD-46EF-AE8D-2D1A17C81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110" y="4021533"/>
            <a:ext cx="6317828" cy="17133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89A3C7-45E9-42A8-A346-A3F5CBE4EC10}"/>
              </a:ext>
            </a:extLst>
          </p:cNvPr>
          <p:cNvSpPr txBox="1"/>
          <p:nvPr/>
        </p:nvSpPr>
        <p:spPr>
          <a:xfrm>
            <a:off x="228600" y="827087"/>
            <a:ext cx="841337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Sinusoidal motion in vertical and horizontal are known as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betatron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oscillations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betatron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function represents a </a:t>
            </a:r>
            <a:r>
              <a:rPr lang="en-US" sz="2400" i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bounding envelope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 the beam motion, not the beam motion itself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Particles oscillate around the closed orbit, a number of times which is determined by the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betatron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tune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70570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325345-67C3-42CF-A9A2-744F18DA8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92480"/>
            <a:ext cx="8672513" cy="5238433"/>
          </a:xfrm>
        </p:spPr>
        <p:txBody>
          <a:bodyPr/>
          <a:lstStyle/>
          <a:p>
            <a:r>
              <a:rPr lang="en-US" dirty="0"/>
              <a:t>The calculations with multiple elements can get complex quickly, so we can turn to computer codes</a:t>
            </a:r>
          </a:p>
          <a:p>
            <a:r>
              <a:rPr lang="en-US" dirty="0"/>
              <a:t>MAD-X is one of the standard codes, but there are many others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E308A1-0239-4FAB-BCA1-137814EBE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Codes for Accelerator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CCC81E-9AEF-4CD5-9569-B906A7F541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1D8DED-D67A-4C83-A8E6-2A8863E8A3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80F391-19F6-4E59-A0B3-25E9C4F8B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985" y="1966521"/>
            <a:ext cx="4729353" cy="6184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93F87F-E9C8-41E0-B203-4D8030C3D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9072" y="2568558"/>
            <a:ext cx="5521833" cy="36990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4CA87F-4469-4E6B-916C-1851C239768C}"/>
              </a:ext>
            </a:extLst>
          </p:cNvPr>
          <p:cNvSpPr txBox="1"/>
          <p:nvPr/>
        </p:nvSpPr>
        <p:spPr>
          <a:xfrm>
            <a:off x="3877056" y="6065520"/>
            <a:ext cx="3014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E.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Prebys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using g4beamline</a:t>
            </a:r>
          </a:p>
        </p:txBody>
      </p:sp>
    </p:spTree>
    <p:extLst>
      <p:ext uri="{BB962C8B-B14F-4D97-AF65-F5344CB8AC3E}">
        <p14:creationId xmlns:p14="http://schemas.microsoft.com/office/powerpoint/2010/main" val="392352880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E8271F-FAB2-4F82-B227-F4E91A6B6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8FC2CF-B9D4-4804-A33B-9C3FF5607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Envelope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796F29-F66C-4A3F-AE63-6430C5A21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4EDC32-1051-4F79-B385-F5A7870D83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A26209-9A78-4FDE-A4A6-529C17066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10" y="971550"/>
            <a:ext cx="8384203" cy="51169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3AC919-48CE-4BD2-B61C-C82C795B25C7}"/>
              </a:ext>
            </a:extLst>
          </p:cNvPr>
          <p:cNvSpPr txBox="1"/>
          <p:nvPr/>
        </p:nvSpPr>
        <p:spPr>
          <a:xfrm>
            <a:off x="3877056" y="6065520"/>
            <a:ext cx="3014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E.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Prebys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using g4beamline</a:t>
            </a:r>
          </a:p>
        </p:txBody>
      </p:sp>
    </p:spTree>
    <p:extLst>
      <p:ext uri="{BB962C8B-B14F-4D97-AF65-F5344CB8AC3E}">
        <p14:creationId xmlns:p14="http://schemas.microsoft.com/office/powerpoint/2010/main" val="1373833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F0A0A3-1BF2-47CD-8892-508D4BF9B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accelerate particles</a:t>
            </a:r>
          </a:p>
          <a:p>
            <a:r>
              <a:rPr lang="en-US" dirty="0"/>
              <a:t>A bit of accelerator history </a:t>
            </a:r>
          </a:p>
          <a:p>
            <a:r>
              <a:rPr lang="en-US" dirty="0"/>
              <a:t>Components of an accelerator</a:t>
            </a:r>
          </a:p>
          <a:p>
            <a:r>
              <a:rPr lang="en-US" dirty="0"/>
              <a:t>Magnets</a:t>
            </a:r>
          </a:p>
          <a:p>
            <a:r>
              <a:rPr lang="en-US" dirty="0"/>
              <a:t>Equations of Transvers Motion</a:t>
            </a:r>
          </a:p>
          <a:p>
            <a:pPr lvl="1"/>
            <a:r>
              <a:rPr lang="en-US" dirty="0"/>
              <a:t>Weak Focusing</a:t>
            </a:r>
          </a:p>
          <a:p>
            <a:r>
              <a:rPr lang="en-US" dirty="0"/>
              <a:t>Matrix Representation</a:t>
            </a:r>
          </a:p>
          <a:p>
            <a:r>
              <a:rPr lang="en-US" dirty="0"/>
              <a:t>Strong Focusing</a:t>
            </a:r>
          </a:p>
          <a:p>
            <a:r>
              <a:rPr lang="en-US" dirty="0" err="1"/>
              <a:t>Betatron</a:t>
            </a:r>
            <a:r>
              <a:rPr lang="en-US" dirty="0"/>
              <a:t> motion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5E3FB3-93BB-4B10-9510-ADCCD7226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11F2E0-D449-47D2-A640-9AE13F83B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436F0-97C8-4AE6-BAED-77A544BF6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92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838"/>
    </mc:Choice>
    <mc:Fallback xmlns="">
      <p:transition spd="slow" advTm="87838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D54F28E-CCBE-4D5A-8334-6746878E5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84F9AF-C4FE-4414-9F20-6DA0138251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E1001B-4180-4051-9A3F-A3A26CCC5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C2EFF7FF-CEDA-4DDF-B43E-CDF10550A92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2887" y="751565"/>
                <a:ext cx="8672513" cy="517442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2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chemeClr val="accent6">
                        <a:lumMod val="50000"/>
                      </a:schemeClr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charset="0"/>
                  <a:buNone/>
                </a:pPr>
                <a:r>
                  <a:rPr lang="en-US" dirty="0"/>
                  <a:t>Why is the tune so important?</a:t>
                </a:r>
              </a:p>
              <a:p>
                <a:r>
                  <a:rPr lang="en-US" dirty="0"/>
                  <a:t>If not carefully chosen, it can lead to harmful resonances which in turn can lead to beam blow-up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Integer values should be avoided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Coupling between the x and y motion can also result from magnet or alignment errors </a:t>
                </a:r>
              </a:p>
              <a:p>
                <a:pPr marL="0" indent="0">
                  <a:buNone/>
                </a:pPr>
                <a:r>
                  <a:rPr lang="en-US" dirty="0"/>
                  <a:t>Coupling tunes to avoid:</a:t>
                </a:r>
              </a:p>
              <a:p>
                <a:pPr lvl="1"/>
                <a:r>
                  <a:rPr lang="en-US" dirty="0"/>
                  <a:t>Integer sum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Half integer tunes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=±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=±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 err="1"/>
                  <a:t>Walknsaw</a:t>
                </a:r>
                <a:r>
                  <a:rPr lang="en-US" dirty="0"/>
                  <a:t> resonance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±3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Other higher order </a:t>
                </a:r>
              </a:p>
            </p:txBody>
          </p:sp>
        </mc:Choice>
        <mc:Fallback xmlns="">
          <p:sp>
            <p:nvSpPr>
              <p:cNvPr id="6" name="Content Placeholder 1">
                <a:extLst>
                  <a:ext uri="{FF2B5EF4-FFF2-40B4-BE49-F238E27FC236}">
                    <a16:creationId xmlns:a16="http://schemas.microsoft.com/office/drawing/2014/main" id="{C2EFF7FF-CEDA-4DDF-B43E-CDF10550A9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87" y="751565"/>
                <a:ext cx="8672513" cy="5174429"/>
              </a:xfrm>
              <a:prstGeom prst="rect">
                <a:avLst/>
              </a:prstGeom>
              <a:blipFill>
                <a:blip r:embed="rId2"/>
                <a:stretch>
                  <a:fillRect l="-2178" t="-1649" b="-13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83B0D257-51AE-4707-808D-2E9B7C9D6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9528" y="3085639"/>
            <a:ext cx="3565281" cy="28403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639F7A-42CC-4A9D-A21F-35B6E4BEF7AE}"/>
              </a:ext>
            </a:extLst>
          </p:cNvPr>
          <p:cNvSpPr txBox="1"/>
          <p:nvPr/>
        </p:nvSpPr>
        <p:spPr>
          <a:xfrm>
            <a:off x="4791456" y="5705542"/>
            <a:ext cx="42306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b="0" i="0" u="none" strike="noStrike" baseline="0" dirty="0">
                <a:latin typeface="CMR12"/>
              </a:rPr>
              <a:t>Tune diagram showing the first(red), second(blue), and third(green) order resonances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5693249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C5310F-7FB2-4A87-B86A-9BA8B648E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262" y="2764461"/>
            <a:ext cx="8686800" cy="427877"/>
          </a:xfrm>
        </p:spPr>
        <p:txBody>
          <a:bodyPr/>
          <a:lstStyle/>
          <a:p>
            <a:r>
              <a:rPr lang="en-US" dirty="0"/>
              <a:t>To be continued…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F4A7CC-EDFD-486D-AF5B-7F6246766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2787D1-C2A8-483B-8F0C-C79ACD9AE2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32458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1185E7-7E60-4C0B-8A63-CD9D5E4B3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F192C0-7D9A-4DC0-AF37-94A66F2EB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Slides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8371CC-9007-4706-83BB-362F22D9B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AC24CC-4F3B-46DE-9B67-CF18A42FE5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1834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5983C-97CE-4A4B-96C7-9B56099D3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66" y="154109"/>
            <a:ext cx="7886700" cy="831729"/>
          </a:xfrm>
        </p:spPr>
        <p:txBody>
          <a:bodyPr/>
          <a:lstStyle/>
          <a:p>
            <a:r>
              <a:rPr lang="en-US" dirty="0"/>
              <a:t>Laplace’s Equation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0DF9E3-0800-43F4-B99B-F747411A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09463D6-F21D-471D-A033-D87C8DAAA4DA}"/>
                  </a:ext>
                </a:extLst>
              </p:cNvPr>
              <p:cNvSpPr txBox="1"/>
              <p:nvPr/>
            </p:nvSpPr>
            <p:spPr>
              <a:xfrm>
                <a:off x="2271713" y="1970956"/>
                <a:ext cx="3983783" cy="10722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09463D6-F21D-471D-A033-D87C8DAAA4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1713" y="1970956"/>
                <a:ext cx="3983783" cy="107228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48213BC-D60E-46EE-A431-22582B032678}"/>
              </a:ext>
            </a:extLst>
          </p:cNvPr>
          <p:cNvSpPr txBox="1"/>
          <p:nvPr/>
        </p:nvSpPr>
        <p:spPr>
          <a:xfrm>
            <a:off x="222250" y="3486592"/>
            <a:ext cx="86645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a region free of currents and permeable materials, two dimensional magnetic fields can be derived from Laplace’s equation</a:t>
            </a:r>
          </a:p>
          <a:p>
            <a:endParaRPr lang="en-US" dirty="0"/>
          </a:p>
          <a:p>
            <a:r>
              <a:rPr lang="en-US" dirty="0"/>
              <a:t>Any analytic function of a complex variable satisfies Laplace’s equation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6F1B39-C331-7E97-5AA5-67E37CCAB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1005990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40151-1D45-43C5-847B-50C55EC6A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66" y="154110"/>
            <a:ext cx="7886700" cy="544160"/>
          </a:xfrm>
        </p:spPr>
        <p:txBody>
          <a:bodyPr/>
          <a:lstStyle/>
          <a:p>
            <a:r>
              <a:rPr lang="en-US" dirty="0"/>
              <a:t>Complex Functions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53889C-7DC5-47C8-8D3D-8A5F196B9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E8C1F9F-8778-4008-83C2-D2B07A9F65F3}"/>
                  </a:ext>
                </a:extLst>
              </p:cNvPr>
              <p:cNvSpPr txBox="1"/>
              <p:nvPr/>
            </p:nvSpPr>
            <p:spPr>
              <a:xfrm>
                <a:off x="4097216" y="692829"/>
                <a:ext cx="4375241" cy="1099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1" i="1">
                          <a:latin typeface="Cambria Math"/>
                        </a:rPr>
                        <m:t>𝑨</m:t>
                      </m:r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𝑖𝑉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𝕫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E8C1F9F-8778-4008-83C2-D2B07A9F65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7216" y="692829"/>
                <a:ext cx="4375241" cy="10993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FD02320-54AC-443E-A087-ADA725AAC43F}"/>
                  </a:ext>
                </a:extLst>
              </p:cNvPr>
              <p:cNvSpPr txBox="1"/>
              <p:nvPr/>
            </p:nvSpPr>
            <p:spPr>
              <a:xfrm>
                <a:off x="636588" y="980889"/>
                <a:ext cx="18752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𝕫</m:t>
                      </m:r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r>
                        <a:rPr lang="en-US" sz="2800" b="0" i="1" smtClean="0">
                          <a:latin typeface="Cambria Math"/>
                        </a:rPr>
                        <m:t>𝑖𝑦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FD02320-54AC-443E-A087-ADA725AAC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88" y="980889"/>
                <a:ext cx="1875257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F5748985-AB4C-4B22-8B54-834775471459}"/>
              </a:ext>
            </a:extLst>
          </p:cNvPr>
          <p:cNvSpPr txBox="1"/>
          <p:nvPr/>
        </p:nvSpPr>
        <p:spPr>
          <a:xfrm>
            <a:off x="153865" y="2806097"/>
            <a:ext cx="8836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A complex function is analytic if it converges with its power series in a domain D. To be analytic, the real and imaginary parts of the function must obey the Cauchy-Riemann equations.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B8B986-419E-40EE-A0BE-CC50388CD629}"/>
                  </a:ext>
                </a:extLst>
              </p:cNvPr>
              <p:cNvSpPr txBox="1"/>
              <p:nvPr/>
            </p:nvSpPr>
            <p:spPr>
              <a:xfrm>
                <a:off x="153865" y="1776228"/>
                <a:ext cx="8117299" cy="1099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𝑖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B8B986-419E-40EE-A0BE-CC50388CD6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865" y="1776228"/>
                <a:ext cx="8117299" cy="10993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15897A-1E66-4F75-A57D-14F5E6BE5EE3}"/>
                  </a:ext>
                </a:extLst>
              </p:cNvPr>
              <p:cNvSpPr txBox="1"/>
              <p:nvPr/>
            </p:nvSpPr>
            <p:spPr>
              <a:xfrm>
                <a:off x="2950107" y="1139657"/>
                <a:ext cx="114710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615897A-1E66-4F75-A57D-14F5E6BE5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107" y="1139657"/>
                <a:ext cx="1147109" cy="307777"/>
              </a:xfrm>
              <a:prstGeom prst="rect">
                <a:avLst/>
              </a:prstGeom>
              <a:blipFill>
                <a:blip r:embed="rId6"/>
                <a:stretch>
                  <a:fillRect r="-3723" b="-2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B5F0DA2D-0D98-49A9-A7BD-29302E3843CC}"/>
              </a:ext>
            </a:extLst>
          </p:cNvPr>
          <p:cNvGrpSpPr/>
          <p:nvPr/>
        </p:nvGrpSpPr>
        <p:grpSpPr>
          <a:xfrm>
            <a:off x="1130122" y="3988307"/>
            <a:ext cx="2219881" cy="2253058"/>
            <a:chOff x="1704109" y="4006426"/>
            <a:chExt cx="2219881" cy="225305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86DF768-0A2F-4783-AF81-AA6A250C5742}"/>
                </a:ext>
              </a:extLst>
            </p:cNvPr>
            <p:cNvGrpSpPr/>
            <p:nvPr/>
          </p:nvGrpSpPr>
          <p:grpSpPr>
            <a:xfrm>
              <a:off x="1807898" y="4176530"/>
              <a:ext cx="2116092" cy="2012646"/>
              <a:chOff x="1807898" y="4176530"/>
              <a:chExt cx="2116092" cy="201264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Rectangle 8">
                    <a:extLst>
                      <a:ext uri="{FF2B5EF4-FFF2-40B4-BE49-F238E27FC236}">
                        <a16:creationId xmlns:a16="http://schemas.microsoft.com/office/drawing/2014/main" id="{D2F8F121-8496-4059-AECE-661FAC0DD738}"/>
                      </a:ext>
                    </a:extLst>
                  </p:cNvPr>
                  <p:cNvSpPr/>
                  <p:nvPr/>
                </p:nvSpPr>
                <p:spPr>
                  <a:xfrm>
                    <a:off x="1807898" y="4176530"/>
                    <a:ext cx="2116092" cy="867802"/>
                  </a:xfrm>
                  <a:prstGeom prst="rect">
                    <a:avLst/>
                  </a:prstGeom>
                  <a:ln w="28575"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9" name="Rectangle 8">
                    <a:extLst>
                      <a:ext uri="{FF2B5EF4-FFF2-40B4-BE49-F238E27FC236}">
                        <a16:creationId xmlns:a16="http://schemas.microsoft.com/office/drawing/2014/main" id="{D2F8F121-8496-4059-AECE-661FAC0DD738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07898" y="4176530"/>
                    <a:ext cx="2116092" cy="86780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2E7677D3-F31F-4244-8197-771EC84D0B33}"/>
                      </a:ext>
                    </a:extLst>
                  </p:cNvPr>
                  <p:cNvSpPr/>
                  <p:nvPr/>
                </p:nvSpPr>
                <p:spPr>
                  <a:xfrm>
                    <a:off x="1807898" y="5321374"/>
                    <a:ext cx="2116092" cy="867802"/>
                  </a:xfrm>
                  <a:prstGeom prst="rect">
                    <a:avLst/>
                  </a:prstGeom>
                  <a:ln w="28575"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2E7677D3-F31F-4244-8197-771EC84D0B3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07898" y="5321374"/>
                    <a:ext cx="2116092" cy="86780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F6A830D-B62C-4A09-BD16-EAE1DABC053A}"/>
                </a:ext>
              </a:extLst>
            </p:cNvPr>
            <p:cNvSpPr/>
            <p:nvPr/>
          </p:nvSpPr>
          <p:spPr>
            <a:xfrm>
              <a:off x="1704109" y="4006426"/>
              <a:ext cx="2219881" cy="2253058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1986" name="Picture 2" descr="Image result for cauchy">
            <a:extLst>
              <a:ext uri="{FF2B5EF4-FFF2-40B4-BE49-F238E27FC236}">
                <a16:creationId xmlns:a16="http://schemas.microsoft.com/office/drawing/2014/main" id="{035BF41D-F1E8-48A7-94C9-BC94DD4AD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922" y="4158411"/>
            <a:ext cx="1139889" cy="157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8" name="Picture 4" descr="Image result for riemann">
            <a:extLst>
              <a:ext uri="{FF2B5EF4-FFF2-40B4-BE49-F238E27FC236}">
                <a16:creationId xmlns:a16="http://schemas.microsoft.com/office/drawing/2014/main" id="{800E05BC-E625-404B-AD65-3F441EC95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742" y="4151007"/>
            <a:ext cx="1145552" cy="158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DF1230D-B647-4797-B72C-7EF64F958389}"/>
              </a:ext>
            </a:extLst>
          </p:cNvPr>
          <p:cNvSpPr txBox="1"/>
          <p:nvPr/>
        </p:nvSpPr>
        <p:spPr>
          <a:xfrm>
            <a:off x="4826732" y="5776648"/>
            <a:ext cx="1573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Augustin Louis Cauchy</a:t>
            </a:r>
          </a:p>
          <a:p>
            <a:r>
              <a:rPr lang="en-US" sz="1200" dirty="0"/>
              <a:t>French 1789-1857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BA9A1B-983A-4783-8D8B-49D08806D053}"/>
              </a:ext>
            </a:extLst>
          </p:cNvPr>
          <p:cNvSpPr txBox="1"/>
          <p:nvPr/>
        </p:nvSpPr>
        <p:spPr>
          <a:xfrm>
            <a:off x="6388943" y="5744890"/>
            <a:ext cx="1388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Bernhard Riemann</a:t>
            </a:r>
          </a:p>
          <a:p>
            <a:r>
              <a:rPr lang="en-US" sz="1200" dirty="0"/>
              <a:t>German 1826-1866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665BAD0-1985-D74C-E45C-80D5B7E4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5237464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5C313E-9484-4309-89E2-1C2005DD0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29" y="154191"/>
            <a:ext cx="8994371" cy="427877"/>
          </a:xfrm>
        </p:spPr>
        <p:txBody>
          <a:bodyPr/>
          <a:lstStyle/>
          <a:p>
            <a:r>
              <a:rPr lang="en-US" sz="2400" dirty="0"/>
              <a:t>Analytic Complex Function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DDCC2-113B-4E0F-88E2-F0E5DF38C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FB8E932-0CA8-4868-8362-6E5ADD8ED255}"/>
              </a:ext>
            </a:extLst>
          </p:cNvPr>
          <p:cNvGrpSpPr/>
          <p:nvPr/>
        </p:nvGrpSpPr>
        <p:grpSpPr>
          <a:xfrm>
            <a:off x="328672" y="2784145"/>
            <a:ext cx="2147895" cy="2123199"/>
            <a:chOff x="1704108" y="4006426"/>
            <a:chExt cx="2506147" cy="225305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936B8C2-226A-4B0D-89EB-C4B800F27BFD}"/>
                </a:ext>
              </a:extLst>
            </p:cNvPr>
            <p:cNvGrpSpPr/>
            <p:nvPr/>
          </p:nvGrpSpPr>
          <p:grpSpPr>
            <a:xfrm>
              <a:off x="1741216" y="4176530"/>
              <a:ext cx="2469039" cy="2065723"/>
              <a:chOff x="1741216" y="4176530"/>
              <a:chExt cx="2469039" cy="206572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0CEA536A-1FBF-497F-94FF-E75051447596}"/>
                      </a:ext>
                    </a:extLst>
                  </p:cNvPr>
                  <p:cNvSpPr/>
                  <p:nvPr/>
                </p:nvSpPr>
                <p:spPr>
                  <a:xfrm>
                    <a:off x="1741217" y="4176530"/>
                    <a:ext cx="2469038" cy="920879"/>
                  </a:xfrm>
                  <a:prstGeom prst="rect">
                    <a:avLst/>
                  </a:prstGeom>
                  <a:ln w="28575"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0CEA536A-1FBF-497F-94FF-E7505144759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41217" y="4176530"/>
                    <a:ext cx="2469038" cy="920879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28D8DA30-D4A3-4E6F-B8E6-CEEFE696E9C6}"/>
                      </a:ext>
                    </a:extLst>
                  </p:cNvPr>
                  <p:cNvSpPr/>
                  <p:nvPr/>
                </p:nvSpPr>
                <p:spPr>
                  <a:xfrm>
                    <a:off x="1741216" y="5321374"/>
                    <a:ext cx="2469038" cy="920879"/>
                  </a:xfrm>
                  <a:prstGeom prst="rect">
                    <a:avLst/>
                  </a:prstGeom>
                  <a:ln w="28575"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28D8DA30-D4A3-4E6F-B8E6-CEEFE696E9C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41216" y="5321374"/>
                    <a:ext cx="2469038" cy="92087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7254FD-98C2-4990-99A7-534DA48DD180}"/>
                </a:ext>
              </a:extLst>
            </p:cNvPr>
            <p:cNvSpPr/>
            <p:nvPr/>
          </p:nvSpPr>
          <p:spPr>
            <a:xfrm>
              <a:off x="1704108" y="4006426"/>
              <a:ext cx="2469036" cy="2253058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92E5B2-C245-476F-A344-A891ADD5300A}"/>
                  </a:ext>
                </a:extLst>
              </p:cNvPr>
              <p:cNvSpPr txBox="1"/>
              <p:nvPr/>
            </p:nvSpPr>
            <p:spPr>
              <a:xfrm>
                <a:off x="82490" y="866697"/>
                <a:ext cx="4422345" cy="490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𝑖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92E5B2-C245-476F-A344-A891ADD530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90" y="866697"/>
                <a:ext cx="4422345" cy="490840"/>
              </a:xfrm>
              <a:prstGeom prst="rect">
                <a:avLst/>
              </a:prstGeom>
              <a:blipFill>
                <a:blip r:embed="rId4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BB94E81-D971-4BC8-9145-411AFCA0BA97}"/>
                  </a:ext>
                </a:extLst>
              </p:cNvPr>
              <p:cNvSpPr/>
              <p:nvPr/>
            </p:nvSpPr>
            <p:spPr>
              <a:xfrm>
                <a:off x="5436065" y="957427"/>
                <a:ext cx="20344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𝑖𝑉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BB94E81-D971-4BC8-9145-411AFCA0BA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65" y="957427"/>
                <a:ext cx="2034403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1DFA0F0-85EC-46F6-9957-A6C342EBC341}"/>
                  </a:ext>
                </a:extLst>
              </p:cNvPr>
              <p:cNvSpPr txBox="1"/>
              <p:nvPr/>
            </p:nvSpPr>
            <p:spPr>
              <a:xfrm>
                <a:off x="149629" y="2288439"/>
                <a:ext cx="22172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𝐶𝑎𝑢𝑐h𝑦</m:t>
                    </m:r>
                    <m:r>
                      <a:rPr lang="en-US" sz="1800" i="1" dirty="0" smtClean="0">
                        <a:latin typeface="Cambria Math"/>
                      </a:rPr>
                      <m:t>−</m:t>
                    </m:r>
                    <m:r>
                      <a:rPr lang="en-US" sz="1800" i="1" dirty="0" smtClean="0">
                        <a:latin typeface="Cambria Math"/>
                      </a:rPr>
                      <m:t>𝑅𝑖𝑒𝑚𝑎𝑛𝑛</m:t>
                    </m:r>
                  </m:oMath>
                </a14:m>
                <a:r>
                  <a:rPr lang="en-US" sz="1800" dirty="0"/>
                  <a:t>: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1DFA0F0-85EC-46F6-9957-A6C342EBC3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29" y="2288439"/>
                <a:ext cx="2217210" cy="369332"/>
              </a:xfrm>
              <a:prstGeom prst="rect">
                <a:avLst/>
              </a:prstGeom>
              <a:blipFill>
                <a:blip r:embed="rId6"/>
                <a:stretch>
                  <a:fillRect l="-826" t="-8197" r="-137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C3BBCB9D-B948-47FE-9B97-0CBDC24CBBAD}"/>
              </a:ext>
            </a:extLst>
          </p:cNvPr>
          <p:cNvGrpSpPr/>
          <p:nvPr/>
        </p:nvGrpSpPr>
        <p:grpSpPr>
          <a:xfrm>
            <a:off x="3408634" y="2789122"/>
            <a:ext cx="2104966" cy="2123199"/>
            <a:chOff x="1704109" y="4006426"/>
            <a:chExt cx="2456057" cy="225305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010505E-3C9E-4E54-9B38-EA1C8E3AE8CA}"/>
                </a:ext>
              </a:extLst>
            </p:cNvPr>
            <p:cNvGrpSpPr/>
            <p:nvPr/>
          </p:nvGrpSpPr>
          <p:grpSpPr>
            <a:xfrm>
              <a:off x="1807898" y="4176530"/>
              <a:ext cx="2261801" cy="2055040"/>
              <a:chOff x="1807898" y="4176530"/>
              <a:chExt cx="2261801" cy="205504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BB08258E-CC41-4373-AEB3-4C24E1594D28}"/>
                      </a:ext>
                    </a:extLst>
                  </p:cNvPr>
                  <p:cNvSpPr/>
                  <p:nvPr/>
                </p:nvSpPr>
                <p:spPr>
                  <a:xfrm>
                    <a:off x="1807898" y="4176530"/>
                    <a:ext cx="2261801" cy="910196"/>
                  </a:xfrm>
                  <a:prstGeom prst="rect">
                    <a:avLst/>
                  </a:prstGeom>
                  <a:ln w="28575"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BB08258E-CC41-4373-AEB3-4C24E1594D28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07898" y="4176530"/>
                    <a:ext cx="2261801" cy="91019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0024B72C-7AD8-4109-B983-725E91D1EEA1}"/>
                      </a:ext>
                    </a:extLst>
                  </p:cNvPr>
                  <p:cNvSpPr/>
                  <p:nvPr/>
                </p:nvSpPr>
                <p:spPr>
                  <a:xfrm>
                    <a:off x="1807898" y="5321374"/>
                    <a:ext cx="2261801" cy="910196"/>
                  </a:xfrm>
                  <a:prstGeom prst="rect">
                    <a:avLst/>
                  </a:prstGeom>
                  <a:ln w="28575"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0024B72C-7AD8-4109-B983-725E91D1EEA1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07898" y="5321374"/>
                    <a:ext cx="2261801" cy="91019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E097E72-7BA5-46FD-A213-037773667F0E}"/>
                </a:ext>
              </a:extLst>
            </p:cNvPr>
            <p:cNvSpPr/>
            <p:nvPr/>
          </p:nvSpPr>
          <p:spPr>
            <a:xfrm>
              <a:off x="1704109" y="4006426"/>
              <a:ext cx="2456057" cy="2253058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60404D0-309D-4F98-9872-0F0A5D634B06}"/>
              </a:ext>
            </a:extLst>
          </p:cNvPr>
          <p:cNvGrpSpPr/>
          <p:nvPr/>
        </p:nvGrpSpPr>
        <p:grpSpPr>
          <a:xfrm>
            <a:off x="6699241" y="2784144"/>
            <a:ext cx="1902551" cy="2123199"/>
            <a:chOff x="1704109" y="4006426"/>
            <a:chExt cx="2219881" cy="225305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1242E86-7329-41FD-ACB1-CE1B21A0BEE3}"/>
                </a:ext>
              </a:extLst>
            </p:cNvPr>
            <p:cNvGrpSpPr/>
            <p:nvPr/>
          </p:nvGrpSpPr>
          <p:grpSpPr>
            <a:xfrm>
              <a:off x="1807898" y="4176530"/>
              <a:ext cx="1963740" cy="2055040"/>
              <a:chOff x="1807898" y="4176530"/>
              <a:chExt cx="1963740" cy="205504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9F37016C-1E95-4870-93A8-075C92180425}"/>
                      </a:ext>
                    </a:extLst>
                  </p:cNvPr>
                  <p:cNvSpPr/>
                  <p:nvPr/>
                </p:nvSpPr>
                <p:spPr>
                  <a:xfrm>
                    <a:off x="1807898" y="4176530"/>
                    <a:ext cx="1636426" cy="910196"/>
                  </a:xfrm>
                  <a:prstGeom prst="rect">
                    <a:avLst/>
                  </a:prstGeom>
                  <a:ln w="28575"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9F37016C-1E95-4870-93A8-075C92180425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07898" y="4176530"/>
                    <a:ext cx="1636426" cy="91019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CE89380B-04D4-4FF3-9206-9ECA8261E743}"/>
                      </a:ext>
                    </a:extLst>
                  </p:cNvPr>
                  <p:cNvSpPr/>
                  <p:nvPr/>
                </p:nvSpPr>
                <p:spPr>
                  <a:xfrm>
                    <a:off x="1807898" y="5321374"/>
                    <a:ext cx="1963740" cy="910196"/>
                  </a:xfrm>
                  <a:prstGeom prst="rect">
                    <a:avLst/>
                  </a:prstGeom>
                  <a:ln w="28575"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CE89380B-04D4-4FF3-9206-9ECA8261E74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07898" y="5321374"/>
                    <a:ext cx="1963740" cy="91019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4DD15C1-61C4-4AAD-95C7-659004437768}"/>
                </a:ext>
              </a:extLst>
            </p:cNvPr>
            <p:cNvSpPr/>
            <p:nvPr/>
          </p:nvSpPr>
          <p:spPr>
            <a:xfrm>
              <a:off x="1704109" y="4006426"/>
              <a:ext cx="2219881" cy="2253058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95093871-D7BA-427F-ADB9-9C7312783870}"/>
              </a:ext>
            </a:extLst>
          </p:cNvPr>
          <p:cNvSpPr/>
          <p:nvPr/>
        </p:nvSpPr>
        <p:spPr>
          <a:xfrm>
            <a:off x="2521190" y="3679621"/>
            <a:ext cx="374073" cy="21357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690C10AB-9D9F-4441-8777-1DA7A49AD627}"/>
              </a:ext>
            </a:extLst>
          </p:cNvPr>
          <p:cNvSpPr/>
          <p:nvPr/>
        </p:nvSpPr>
        <p:spPr>
          <a:xfrm>
            <a:off x="5811797" y="3717721"/>
            <a:ext cx="374073" cy="21357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27E877-C328-9F7A-76C6-34D8BB3A7B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7465022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8869690-C2C5-4085-AAB9-9C26B0D35F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5743" y="834996"/>
                <a:ext cx="8672513" cy="519340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b="1" dirty="0">
                    <a:solidFill>
                      <a:srgbClr val="003087"/>
                    </a:solidFill>
                  </a:rPr>
                  <a:t>Vector potential</a:t>
                </a:r>
              </a:p>
              <a:p>
                <a:r>
                  <a:rPr lang="en-US" dirty="0">
                    <a:solidFill>
                      <a:srgbClr val="003087"/>
                    </a:solidFill>
                  </a:rPr>
                  <a:t>Using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𝜵</m:t>
                    </m:r>
                    <m:r>
                      <a:rPr lang="en-US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1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𝑩</m:t>
                    </m:r>
                    <m:r>
                      <a:rPr lang="en-US" b="0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>
                    <a:solidFill>
                      <a:srgbClr val="003087"/>
                    </a:solidFill>
                  </a:rPr>
                  <a:t>, we can define a vector potential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>
                    <a:solidFill>
                      <a:srgbClr val="003087"/>
                    </a:solidFill>
                  </a:rPr>
                  <a:t> such that 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  <m:r>
                        <a:rPr lang="en-US" sz="24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sz="240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</m:oMath>
                  </m:oMathPara>
                </a14:m>
                <a:endParaRPr lang="en-US" sz="2400" b="1" dirty="0">
                  <a:solidFill>
                    <a:srgbClr val="003087"/>
                  </a:solidFill>
                </a:endParaRPr>
              </a:p>
              <a:p>
                <a:endParaRPr lang="en-US" sz="1200" b="1" dirty="0">
                  <a:solidFill>
                    <a:srgbClr val="003087"/>
                  </a:solidFill>
                </a:endParaRPr>
              </a:p>
              <a:p>
                <a:r>
                  <a:rPr lang="en-US" dirty="0">
                    <a:solidFill>
                      <a:srgbClr val="003087"/>
                    </a:solidFill>
                  </a:rPr>
                  <a:t>Adding a gradient to this potential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308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3087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3087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b="0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r>
                      <a:rPr lang="en-US" b="0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>
                    <a:solidFill>
                      <a:srgbClr val="003087"/>
                    </a:solidFill>
                  </a:rPr>
                  <a:t>) still satisfies </a:t>
                </a:r>
                <a:endParaRPr lang="en-US" i="1" dirty="0">
                  <a:solidFill>
                    <a:srgbClr val="003087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  <m:r>
                        <a:rPr lang="en-US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b="1" dirty="0">
                  <a:solidFill>
                    <a:srgbClr val="003087"/>
                  </a:solidFill>
                </a:endParaRPr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03087"/>
                    </a:solidFill>
                  </a:rPr>
                  <a:t>Scalar potential</a:t>
                </a:r>
              </a:p>
              <a:p>
                <a:r>
                  <a:rPr lang="en-US" dirty="0">
                    <a:solidFill>
                      <a:srgbClr val="003087"/>
                    </a:solidFill>
                  </a:rPr>
                  <a:t>For charge and magnetic material free regions,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𝜵</m:t>
                    </m:r>
                    <m:r>
                      <a:rPr lang="en-US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𝑩</m:t>
                    </m:r>
                    <m:r>
                      <a:rPr lang="en-US" b="0" i="1" smtClean="0">
                        <a:solidFill>
                          <a:srgbClr val="00308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>
                    <a:solidFill>
                      <a:srgbClr val="003087"/>
                    </a:solidFill>
                  </a:rPr>
                  <a:t> and we can define a scalar potential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8869690-C2C5-4085-AAB9-9C26B0D35F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5743" y="834996"/>
                <a:ext cx="8672513" cy="5193406"/>
              </a:xfrm>
              <a:blipFill>
                <a:blip r:embed="rId2"/>
                <a:stretch>
                  <a:fillRect l="-2180" t="-1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86AAF8-0E87-4889-B7AA-857B5BD41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76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BC1FB09-4006-4CE9-B93D-B15646F921C2}"/>
              </a:ext>
            </a:extLst>
          </p:cNvPr>
          <p:cNvGrpSpPr/>
          <p:nvPr/>
        </p:nvGrpSpPr>
        <p:grpSpPr>
          <a:xfrm>
            <a:off x="5143328" y="2664118"/>
            <a:ext cx="468899" cy="928728"/>
            <a:chOff x="5015942" y="3986943"/>
            <a:chExt cx="468899" cy="928728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C30B2FE8-7247-406A-94C3-29C6473887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0485" y="3986943"/>
              <a:ext cx="264356" cy="46706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55507D4-B417-4A37-8548-F6964C5B7C64}"/>
                </a:ext>
              </a:extLst>
            </p:cNvPr>
            <p:cNvSpPr txBox="1"/>
            <p:nvPr/>
          </p:nvSpPr>
          <p:spPr>
            <a:xfrm>
              <a:off x="5015942" y="4454006"/>
              <a:ext cx="4090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0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5144CE3-78DB-4BFC-8AA5-E058AF79DDDC}"/>
                  </a:ext>
                </a:extLst>
              </p:cNvPr>
              <p:cNvSpPr/>
              <p:nvPr/>
            </p:nvSpPr>
            <p:spPr>
              <a:xfrm>
                <a:off x="3639583" y="5309611"/>
                <a:ext cx="150374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1" i="1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𝜵</m:t>
                      </m:r>
                      <m:r>
                        <a:rPr lang="en-US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b="1" dirty="0">
                  <a:solidFill>
                    <a:srgbClr val="003087"/>
                  </a:solidFill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5144CE3-78DB-4BFC-8AA5-E058AF79DD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9583" y="5309611"/>
                <a:ext cx="1503745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A3DC06A-10BD-4939-AA3D-2748CCAED46A}"/>
                  </a:ext>
                </a:extLst>
              </p:cNvPr>
              <p:cNvSpPr/>
              <p:nvPr/>
            </p:nvSpPr>
            <p:spPr>
              <a:xfrm>
                <a:off x="3006526" y="78245"/>
                <a:ext cx="276986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𝑖𝑉</m:t>
                          </m:r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A3DC06A-10BD-4939-AA3D-2748CCAED4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6526" y="78245"/>
                <a:ext cx="2769861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7E7D073D-2D36-42F9-83AD-FEABA30F908D}"/>
              </a:ext>
            </a:extLst>
          </p:cNvPr>
          <p:cNvSpPr/>
          <p:nvPr/>
        </p:nvSpPr>
        <p:spPr>
          <a:xfrm>
            <a:off x="3409093" y="1600247"/>
            <a:ext cx="1964724" cy="632543"/>
          </a:xfrm>
          <a:prstGeom prst="rect">
            <a:avLst/>
          </a:prstGeom>
          <a:noFill/>
          <a:ln w="28575">
            <a:solidFill>
              <a:srgbClr val="CA2CE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F9BD3A-CEC7-4495-BACA-79C74F2BB99B}"/>
              </a:ext>
            </a:extLst>
          </p:cNvPr>
          <p:cNvSpPr/>
          <p:nvPr/>
        </p:nvSpPr>
        <p:spPr>
          <a:xfrm>
            <a:off x="3386210" y="5224171"/>
            <a:ext cx="1964724" cy="632543"/>
          </a:xfrm>
          <a:prstGeom prst="rect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AD04A30-5889-1B7B-6BD2-CC9054572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5408189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866" y="154110"/>
            <a:ext cx="7886700" cy="689066"/>
          </a:xfrm>
        </p:spPr>
        <p:txBody>
          <a:bodyPr/>
          <a:lstStyle/>
          <a:p>
            <a:r>
              <a:rPr lang="en-US" sz="2800" dirty="0"/>
              <a:t>The function of a complex variable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8600" y="862356"/>
                <a:ext cx="13381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</a:rPr>
                        <m:t>𝑭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1" i="1" smtClean="0">
                          <a:latin typeface="Cambria Math"/>
                        </a:rPr>
                        <m:t>𝑨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𝑖𝑉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862356"/>
                <a:ext cx="1338187" cy="369332"/>
              </a:xfrm>
              <a:prstGeom prst="rect">
                <a:avLst/>
              </a:prstGeom>
              <a:blipFill>
                <a:blip r:embed="rId3"/>
                <a:stretch>
                  <a:fillRect l="-1370" r="-22831" b="-18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691323" y="130065"/>
            <a:ext cx="22032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latin typeface="Cambria Math" pitchFamily="18" charset="0"/>
                <a:ea typeface="Cambria Math" pitchFamily="18" charset="0"/>
              </a:rPr>
              <a:t>A </a:t>
            </a:r>
            <a:r>
              <a:rPr lang="en-US" sz="2000" dirty="0"/>
              <a:t>: Vector potential</a:t>
            </a:r>
          </a:p>
          <a:p>
            <a:r>
              <a:rPr lang="en-US" sz="2000" i="1" dirty="0">
                <a:latin typeface="Cambria Math" pitchFamily="18" charset="0"/>
                <a:ea typeface="Cambria Math" pitchFamily="18" charset="0"/>
              </a:rPr>
              <a:t>V </a:t>
            </a:r>
            <a:r>
              <a:rPr lang="en-US" sz="2000" dirty="0"/>
              <a:t>: Scalar potential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266607" y="1324078"/>
                <a:ext cx="2979085" cy="12606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</a:rPr>
                        <m:t>𝑩</m:t>
                      </m:r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n-US" sz="1800" b="1" i="1" smtClean="0">
                          <a:latin typeface="Cambria Math"/>
                          <a:ea typeface="Cambria Math"/>
                        </a:rPr>
                        <m:t>𝜵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1800" b="1" i="1" smtClean="0">
                          <a:latin typeface="Cambria Math"/>
                          <a:ea typeface="Cambria Math"/>
                        </a:rPr>
                        <m:t>𝑨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800" b="1" i="1" smtClean="0">
                                    <a:latin typeface="Cambria Math"/>
                                    <a:ea typeface="Cambria Math"/>
                                  </a:rPr>
                                  <m:t>𝒊</m:t>
                                </m:r>
                              </m:e>
                              <m:e>
                                <m:r>
                                  <a:rPr lang="en-US" sz="1800" b="1" i="1" smtClean="0">
                                    <a:latin typeface="Cambria Math"/>
                                    <a:ea typeface="Cambria Math"/>
                                  </a:rPr>
                                  <m:t>𝒋</m:t>
                                </m:r>
                              </m:e>
                              <m:e>
                                <m:r>
                                  <a:rPr lang="en-US" sz="1800" b="1" i="1" smtClean="0">
                                    <a:latin typeface="Cambria Math"/>
                                    <a:ea typeface="Cambria Math"/>
                                  </a:rPr>
                                  <m:t>𝒌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/>
                                        <a:ea typeface="Cambria Math"/>
                                      </a:rPr>
                                      <m:t>𝜕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/>
                                        <a:ea typeface="Cambria Math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i="1">
                                        <a:latin typeface="Cambria Math"/>
                                        <a:ea typeface="Cambria Math"/>
                                      </a:rPr>
                                      <m:t>𝜕</m:t>
                                    </m:r>
                                  </m:num>
                                  <m:den>
                                    <m:r>
                                      <a:rPr lang="en-US" sz="1800" i="1">
                                        <a:latin typeface="Cambria Math"/>
                                        <a:ea typeface="Cambria Math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latin typeface="Cambria Math"/>
                                        <a:ea typeface="Cambria Math"/>
                                      </a:rPr>
                                      <m:t>𝑦</m:t>
                                    </m:r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i="1">
                                        <a:latin typeface="Cambria Math"/>
                                        <a:ea typeface="Cambria Math"/>
                                      </a:rPr>
                                      <m:t>𝜕</m:t>
                                    </m:r>
                                  </m:num>
                                  <m:den>
                                    <m:r>
                                      <a:rPr lang="en-US" sz="1800" i="1">
                                        <a:latin typeface="Cambria Math"/>
                                        <a:ea typeface="Cambria Math"/>
                                      </a:rPr>
                                      <m:t>𝜕</m:t>
                                    </m:r>
                                    <m:r>
                                      <a:rPr lang="en-US" sz="1800" b="0" i="1" smtClean="0"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/>
                                        <a:ea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/>
                                        <a:ea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/>
                                        <a:ea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>
                                        <a:latin typeface="Cambria Math"/>
                                        <a:ea typeface="Cambria Math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6607" y="1324078"/>
                <a:ext cx="2979085" cy="12606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643883" y="1561436"/>
                <a:ext cx="3785716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/>
                          <a:ea typeface="Cambria Math"/>
                        </a:rPr>
                        <m:t>𝑩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US" sz="1800" b="1" i="1">
                          <a:latin typeface="Cambria Math"/>
                          <a:ea typeface="Cambria Math"/>
                        </a:rPr>
                        <m:t>𝜵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𝑉</m:t>
                      </m:r>
                      <m:r>
                        <a:rPr lang="en-US" sz="1800" b="0" i="1" smtClean="0">
                          <a:latin typeface="Cambria Math"/>
                          <a:ea typeface="Cambria Math"/>
                        </a:rPr>
                        <m:t>=−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1800" b="1" i="1">
                              <a:latin typeface="Cambria Math"/>
                              <a:ea typeface="Cambria Math"/>
                            </a:rPr>
                            <m:t>𝒊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𝒋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sz="18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1800" b="1" i="1" smtClean="0">
                              <a:latin typeface="Cambria Math"/>
                              <a:ea typeface="Cambria Math"/>
                            </a:rPr>
                            <m:t>𝒌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1800" b="0" i="1" smtClean="0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883" y="1561436"/>
                <a:ext cx="3785716" cy="7146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28600" y="3059576"/>
                <a:ext cx="6025047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𝜵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𝑩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𝜵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𝜵</m:t>
                          </m:r>
                          <m:r>
                            <a:rPr lang="en-US" b="0" i="1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d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>
                          <a:latin typeface="Cambria Math"/>
                          <a:ea typeface="Cambria Math"/>
                        </a:rPr>
                        <m:t>𝜵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𝜵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b="1" i="1">
                          <a:latin typeface="Cambria Math"/>
                          <a:ea typeface="Cambria Math"/>
                        </a:rPr>
                        <m:t>𝑨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059576"/>
                <a:ext cx="6025047" cy="4700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2444078" y="3002916"/>
            <a:ext cx="1956177" cy="987490"/>
            <a:chOff x="3641203" y="3986943"/>
            <a:chExt cx="1956177" cy="987490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5103841" y="3986943"/>
              <a:ext cx="381000" cy="685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641203" y="4605101"/>
              <a:ext cx="19561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0 (Coulomb gauge)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6945459" y="3079402"/>
                <a:ext cx="1095107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𝜵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b="1" i="1">
                          <a:latin typeface="Cambria Math"/>
                          <a:ea typeface="Cambria Math"/>
                        </a:rPr>
                        <m:t>𝑨</m:t>
                      </m:r>
                      <m:r>
                        <a:rPr lang="en-US" b="0" i="1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5459" y="3079402"/>
                <a:ext cx="1095107" cy="375552"/>
              </a:xfrm>
              <a:prstGeom prst="rect">
                <a:avLst/>
              </a:prstGeom>
              <a:blipFill>
                <a:blip r:embed="rId7"/>
                <a:stretch>
                  <a:fillRect l="-1111" r="-20556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>
            <a:off x="6163936" y="3336857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56403" y="3677619"/>
            <a:ext cx="3615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latin typeface="Cambria Math" pitchFamily="18" charset="0"/>
                <a:ea typeface="Cambria Math" pitchFamily="18" charset="0"/>
              </a:rPr>
              <a:t>A</a:t>
            </a:r>
            <a:r>
              <a:rPr lang="en-US" sz="2000" dirty="0"/>
              <a:t>  satisfies the Laplace equation!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28600" y="4348772"/>
                <a:ext cx="4392741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𝑩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𝜵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</m:d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𝜵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𝑉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4348772"/>
                <a:ext cx="4392741" cy="4700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356403" y="4361212"/>
                <a:ext cx="109190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𝜵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𝑉</m:t>
                      </m:r>
                      <m:r>
                        <a:rPr lang="en-US" b="1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6403" y="4361212"/>
                <a:ext cx="1091902" cy="375552"/>
              </a:xfrm>
              <a:prstGeom prst="rect">
                <a:avLst/>
              </a:prstGeom>
              <a:blipFill>
                <a:blip r:embed="rId9"/>
                <a:stretch>
                  <a:fillRect l="-1676" r="-21788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>
            <a:off x="4555409" y="4578113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23642" y="4891830"/>
            <a:ext cx="4090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sz="2000" dirty="0"/>
              <a:t>  also satisfies the Laplace equation!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93149" y="5496032"/>
                <a:ext cx="8501469" cy="7771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>
                    <a:solidFill>
                      <a:srgbClr val="008000"/>
                    </a:solidFill>
                    <a:ea typeface="Cambria Math"/>
                  </a:rPr>
                  <a:t>The complex function </a:t>
                </a:r>
                <a14:m>
                  <m:oMath xmlns:m="http://schemas.openxmlformats.org/officeDocument/2006/math">
                    <m:r>
                      <a:rPr lang="en-US" sz="2200" b="1" i="1">
                        <a:solidFill>
                          <a:srgbClr val="008000"/>
                        </a:solidFill>
                        <a:latin typeface="Cambria Math"/>
                      </a:rPr>
                      <m:t>𝑭</m:t>
                    </m:r>
                    <m:r>
                      <a:rPr lang="en-US" sz="2200" i="1">
                        <a:solidFill>
                          <a:srgbClr val="008000"/>
                        </a:solidFill>
                        <a:latin typeface="Cambria Math"/>
                      </a:rPr>
                      <m:t>=</m:t>
                    </m:r>
                    <m:r>
                      <a:rPr lang="en-US" sz="2200" b="1" i="1">
                        <a:solidFill>
                          <a:srgbClr val="008000"/>
                        </a:solidFill>
                        <a:latin typeface="Cambria Math"/>
                      </a:rPr>
                      <m:t>𝑨</m:t>
                    </m:r>
                    <m:r>
                      <a:rPr lang="en-US" sz="2200" i="1">
                        <a:solidFill>
                          <a:srgbClr val="008000"/>
                        </a:solidFill>
                        <a:latin typeface="Cambria Math"/>
                      </a:rPr>
                      <m:t>+</m:t>
                    </m:r>
                    <m:r>
                      <a:rPr lang="en-US" sz="2200" i="1">
                        <a:solidFill>
                          <a:srgbClr val="008000"/>
                        </a:solidFill>
                        <a:latin typeface="Cambria Math"/>
                      </a:rPr>
                      <m:t>𝑖𝑉</m:t>
                    </m:r>
                  </m:oMath>
                </a14:m>
                <a:r>
                  <a:rPr lang="en-US" sz="2200" b="1" dirty="0">
                    <a:solidFill>
                      <a:srgbClr val="008000"/>
                    </a:solidFill>
                    <a:ea typeface="Cambria Math"/>
                  </a:rPr>
                  <a:t> </a:t>
                </a:r>
                <a:r>
                  <a:rPr lang="en-US" sz="2200" dirty="0">
                    <a:solidFill>
                      <a:srgbClr val="008000"/>
                    </a:solidFill>
                    <a:ea typeface="Cambria Math"/>
                  </a:rPr>
                  <a:t>must also satisfy the Laplace equation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200" b="1" i="1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𝜵</m:t>
                        </m:r>
                      </m:e>
                      <m:sup>
                        <m:r>
                          <a:rPr lang="en-US" sz="2200" b="1" i="1">
                            <a:solidFill>
                              <a:srgbClr val="008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en-US" sz="2200" b="1" i="1" smtClean="0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𝑭</m:t>
                    </m:r>
                    <m:r>
                      <a:rPr lang="en-US" sz="2200" b="0" i="1">
                        <a:solidFill>
                          <a:srgbClr val="008000"/>
                        </a:solidFill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endParaRPr lang="en-US" sz="2200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149" y="5496032"/>
                <a:ext cx="8501469" cy="777136"/>
              </a:xfrm>
              <a:prstGeom prst="rect">
                <a:avLst/>
              </a:prstGeom>
              <a:blipFill>
                <a:blip r:embed="rId10"/>
                <a:stretch>
                  <a:fillRect l="-932" t="-5512" r="-3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763000" y="6356350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6BE4BB-CA18-4340-8F34-B3B720DD814A}"/>
              </a:ext>
            </a:extLst>
          </p:cNvPr>
          <p:cNvSpPr/>
          <p:nvPr/>
        </p:nvSpPr>
        <p:spPr>
          <a:xfrm>
            <a:off x="1266607" y="1721486"/>
            <a:ext cx="1235131" cy="477028"/>
          </a:xfrm>
          <a:prstGeom prst="rect">
            <a:avLst/>
          </a:prstGeom>
          <a:noFill/>
          <a:ln w="28575">
            <a:solidFill>
              <a:srgbClr val="CA2CE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A2CE4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9E53DAC-5284-4AD0-A8A4-324277489B26}"/>
              </a:ext>
            </a:extLst>
          </p:cNvPr>
          <p:cNvSpPr/>
          <p:nvPr/>
        </p:nvSpPr>
        <p:spPr>
          <a:xfrm>
            <a:off x="4643883" y="1689144"/>
            <a:ext cx="1151436" cy="503929"/>
          </a:xfrm>
          <a:prstGeom prst="rect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C01DA3-7BC9-7A2C-4A21-96894CDAA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9017118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715E05-2808-4F21-BA9D-ADEBB3C81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78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5167EFC-0EAA-4898-9F15-7AB4C2CE7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33" y="116502"/>
            <a:ext cx="8990134" cy="60019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Fields from the </a:t>
            </a:r>
            <a:r>
              <a:rPr lang="en-US" sz="2800" dirty="0"/>
              <a:t>2D</a:t>
            </a:r>
            <a:r>
              <a: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sz="2800" dirty="0"/>
              <a:t>f</a:t>
            </a:r>
            <a:r>
              <a: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unction of a complex variable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CBC2CFA-0DCD-4607-ACD1-545053427E9B}"/>
              </a:ext>
            </a:extLst>
          </p:cNvPr>
          <p:cNvGrpSpPr/>
          <p:nvPr/>
        </p:nvGrpSpPr>
        <p:grpSpPr>
          <a:xfrm>
            <a:off x="567159" y="1213962"/>
            <a:ext cx="2048441" cy="2215037"/>
            <a:chOff x="1704109" y="4006427"/>
            <a:chExt cx="2219881" cy="2184540"/>
          </a:xfrm>
          <a:effectLst/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0683E5A-D829-4137-A4CA-A47177FCF98B}"/>
                </a:ext>
              </a:extLst>
            </p:cNvPr>
            <p:cNvGrpSpPr/>
            <p:nvPr/>
          </p:nvGrpSpPr>
          <p:grpSpPr>
            <a:xfrm>
              <a:off x="1807898" y="4176530"/>
              <a:ext cx="2036722" cy="2011534"/>
              <a:chOff x="1807898" y="4176530"/>
              <a:chExt cx="2036722" cy="201153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FC485153-781B-4A3F-843F-316E2BD565DD}"/>
                      </a:ext>
                    </a:extLst>
                  </p:cNvPr>
                  <p:cNvSpPr/>
                  <p:nvPr/>
                </p:nvSpPr>
                <p:spPr>
                  <a:xfrm>
                    <a:off x="1807898" y="4176530"/>
                    <a:ext cx="1963739" cy="910196"/>
                  </a:xfrm>
                  <a:prstGeom prst="rect">
                    <a:avLst/>
                  </a:prstGeom>
                  <a:ln w="28575"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0" name="Rectangle 9">
                    <a:extLst>
                      <a:ext uri="{FF2B5EF4-FFF2-40B4-BE49-F238E27FC236}">
                        <a16:creationId xmlns:a16="http://schemas.microsoft.com/office/drawing/2014/main" id="{FC485153-781B-4A3F-843F-316E2BD565D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07898" y="4176530"/>
                    <a:ext cx="1963739" cy="910196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6F3479D4-86E3-4FC7-BE28-54D623CB51C8}"/>
                      </a:ext>
                    </a:extLst>
                  </p:cNvPr>
                  <p:cNvSpPr/>
                  <p:nvPr/>
                </p:nvSpPr>
                <p:spPr>
                  <a:xfrm>
                    <a:off x="1880880" y="5277868"/>
                    <a:ext cx="1963740" cy="910196"/>
                  </a:xfrm>
                  <a:prstGeom prst="rect">
                    <a:avLst/>
                  </a:prstGeom>
                  <a:ln w="28575">
                    <a:noFill/>
                  </a:ln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6F3479D4-86E3-4FC7-BE28-54D623CB51C8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80880" y="5277868"/>
                    <a:ext cx="1963740" cy="91019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  <a:ln w="28575"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E1E269-A643-4F08-AB6E-8416D4E58CF5}"/>
                </a:ext>
              </a:extLst>
            </p:cNvPr>
            <p:cNvSpPr/>
            <p:nvPr/>
          </p:nvSpPr>
          <p:spPr>
            <a:xfrm>
              <a:off x="1704109" y="4006427"/>
              <a:ext cx="2219881" cy="2184540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501BC65-7867-4E56-88E9-E022D18C2653}"/>
              </a:ext>
            </a:extLst>
          </p:cNvPr>
          <p:cNvGrpSpPr/>
          <p:nvPr/>
        </p:nvGrpSpPr>
        <p:grpSpPr>
          <a:xfrm>
            <a:off x="3594238" y="1286441"/>
            <a:ext cx="5212568" cy="1839186"/>
            <a:chOff x="43722" y="2445734"/>
            <a:chExt cx="4914133" cy="183918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5503A15-352A-43B1-822C-F2189CCED3EA}"/>
                </a:ext>
              </a:extLst>
            </p:cNvPr>
            <p:cNvGrpSpPr/>
            <p:nvPr/>
          </p:nvGrpSpPr>
          <p:grpSpPr>
            <a:xfrm>
              <a:off x="43722" y="2445734"/>
              <a:ext cx="4914133" cy="1839186"/>
              <a:chOff x="4539422" y="439287"/>
              <a:chExt cx="4903311" cy="183918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716ADC31-6602-43BC-8105-BC3E592A24AB}"/>
                      </a:ext>
                    </a:extLst>
                  </p:cNvPr>
                  <p:cNvSpPr txBox="1"/>
                  <p:nvPr/>
                </p:nvSpPr>
                <p:spPr>
                  <a:xfrm>
                    <a:off x="4539422" y="439287"/>
                    <a:ext cx="4903311" cy="9221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𝑩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=−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𝜵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=−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/>
                                  <a:ea typeface="Cambria Math"/>
                                </a:rPr>
                                <m:t>𝒊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𝑉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  <m:t>𝒋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𝑉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den>
                              </m:f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  <m:t>𝒌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𝑉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𝑧</m:t>
                                  </m:r>
                                </m:den>
                              </m:f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716ADC31-6602-43BC-8105-BC3E592A24A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39422" y="439287"/>
                    <a:ext cx="4903311" cy="92217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7D0B510E-4116-4290-A4C2-6BE435AA679D}"/>
                      </a:ext>
                    </a:extLst>
                  </p:cNvPr>
                  <p:cNvSpPr txBox="1"/>
                  <p:nvPr/>
                </p:nvSpPr>
                <p:spPr>
                  <a:xfrm>
                    <a:off x="4981723" y="1517810"/>
                    <a:ext cx="1363984" cy="70230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7D0B510E-4116-4290-A4C2-6BE435AA679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81723" y="1517810"/>
                    <a:ext cx="1363984" cy="70230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8FD31C8D-EB5F-4F99-AF6A-940F8E123427}"/>
                      </a:ext>
                    </a:extLst>
                  </p:cNvPr>
                  <p:cNvSpPr txBox="1"/>
                  <p:nvPr/>
                </p:nvSpPr>
                <p:spPr>
                  <a:xfrm>
                    <a:off x="6885453" y="1513071"/>
                    <a:ext cx="1372490" cy="76540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8FD31C8D-EB5F-4F99-AF6A-940F8E12342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85453" y="1513071"/>
                    <a:ext cx="1372490" cy="76540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D21B328-AACE-4049-88EC-CA3C45CA66C0}"/>
                </a:ext>
              </a:extLst>
            </p:cNvPr>
            <p:cNvSpPr/>
            <p:nvPr/>
          </p:nvSpPr>
          <p:spPr>
            <a:xfrm>
              <a:off x="195766" y="2596404"/>
              <a:ext cx="1327706" cy="582238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925F282-2DA4-4252-8C25-61B640825DE9}"/>
                  </a:ext>
                </a:extLst>
              </p:cNvPr>
              <p:cNvSpPr txBox="1"/>
              <p:nvPr/>
            </p:nvSpPr>
            <p:spPr>
              <a:xfrm>
                <a:off x="2067745" y="3686035"/>
                <a:ext cx="2220288" cy="765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925F282-2DA4-4252-8C25-61B640825D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7745" y="3686035"/>
                <a:ext cx="2220288" cy="76540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3517931-89F3-40F9-ADD1-123472B9A53A}"/>
                  </a:ext>
                </a:extLst>
              </p:cNvPr>
              <p:cNvSpPr txBox="1"/>
              <p:nvPr/>
            </p:nvSpPr>
            <p:spPr>
              <a:xfrm>
                <a:off x="5115364" y="3673653"/>
                <a:ext cx="2509854" cy="765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3517931-89F3-40F9-ADD1-123472B9A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364" y="3673653"/>
                <a:ext cx="2509854" cy="76540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C02EA5C-076D-4F14-B6C3-5E86C154F5F4}"/>
                  </a:ext>
                </a:extLst>
              </p:cNvPr>
              <p:cNvSpPr txBox="1"/>
              <p:nvPr/>
            </p:nvSpPr>
            <p:spPr>
              <a:xfrm>
                <a:off x="2399601" y="5042083"/>
                <a:ext cx="3769878" cy="8589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𝑭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𝐹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𝕫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𝕫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𝑨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C02EA5C-076D-4F14-B6C3-5E86C154F5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9601" y="5042083"/>
                <a:ext cx="3769878" cy="85895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1B8E8D5-4C2A-48DF-9FDB-B94E8D99238F}"/>
                  </a:ext>
                </a:extLst>
              </p:cNvPr>
              <p:cNvSpPr txBox="1"/>
              <p:nvPr/>
            </p:nvSpPr>
            <p:spPr>
              <a:xfrm>
                <a:off x="482400" y="785371"/>
                <a:ext cx="22172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𝐶𝑎𝑢𝑐h𝑦</m:t>
                    </m:r>
                    <m:r>
                      <a:rPr lang="en-US" sz="1800" i="1" dirty="0" smtClean="0">
                        <a:latin typeface="Cambria Math"/>
                      </a:rPr>
                      <m:t>−</m:t>
                    </m:r>
                    <m:r>
                      <a:rPr lang="en-US" sz="1800" i="1" dirty="0" smtClean="0">
                        <a:latin typeface="Cambria Math"/>
                      </a:rPr>
                      <m:t>𝑅𝑖𝑒𝑚𝑎𝑛𝑛</m:t>
                    </m:r>
                  </m:oMath>
                </a14:m>
                <a:r>
                  <a:rPr lang="en-US" sz="1800" dirty="0"/>
                  <a:t>: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1B8E8D5-4C2A-48DF-9FDB-B94E8D9923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0" y="785371"/>
                <a:ext cx="2217210" cy="369332"/>
              </a:xfrm>
              <a:prstGeom prst="rect">
                <a:avLst/>
              </a:prstGeom>
              <a:blipFill>
                <a:blip r:embed="rId11"/>
                <a:stretch>
                  <a:fillRect l="-824" t="-10000" r="-1374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D7F2DA-3378-1226-4F53-1CBBFD897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8700249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866" y="37281"/>
            <a:ext cx="8848818" cy="689055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Fields from the </a:t>
            </a:r>
            <a:r>
              <a:rPr lang="en-US" sz="2800" dirty="0"/>
              <a:t>2D</a:t>
            </a:r>
            <a:r>
              <a: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sz="2800" dirty="0"/>
              <a:t>f</a:t>
            </a:r>
            <a:r>
              <a:rPr lang="en-US" sz="28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unction of a complex variable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742390" y="818161"/>
                <a:ext cx="13958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𝕫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</a:rPr>
                        <m:t>𝑥</m:t>
                      </m:r>
                      <m:r>
                        <a:rPr lang="en-US" sz="2000" b="0" i="1" smtClean="0">
                          <a:latin typeface="Cambria Math"/>
                        </a:rPr>
                        <m:t>+</m:t>
                      </m:r>
                      <m:r>
                        <a:rPr lang="en-US" sz="2000" b="0" i="1" smtClean="0">
                          <a:latin typeface="Cambria Math"/>
                        </a:rPr>
                        <m:t>𝑖𝑦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2390" y="818161"/>
                <a:ext cx="1395831" cy="400110"/>
              </a:xfrm>
              <a:prstGeom prst="rect">
                <a:avLst/>
              </a:prstGeom>
              <a:blipFill>
                <a:blip r:embed="rId3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860336" y="818161"/>
                <a:ext cx="188205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</a:rPr>
                      <m:t>𝑭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𝕫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latin typeface="Cambria Math"/>
                      </a:rPr>
                      <m:t>𝑨</m:t>
                    </m:r>
                    <m:r>
                      <a:rPr lang="en-US" sz="2000" b="0" i="1" smtClean="0">
                        <a:latin typeface="Cambria Math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</a:rPr>
                      <m:t>𝑖𝑉</m:t>
                    </m:r>
                  </m:oMath>
                </a14:m>
                <a:r>
                  <a:rPr lang="en-US" sz="2000" dirty="0"/>
                  <a:t>,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336" y="818161"/>
                <a:ext cx="1882054" cy="400110"/>
              </a:xfrm>
              <a:prstGeom prst="rect">
                <a:avLst/>
              </a:prstGeom>
              <a:blipFill>
                <a:blip r:embed="rId4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86259" y="656182"/>
                <a:ext cx="3769878" cy="8589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𝑭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𝐹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𝕫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𝕫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𝑨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259" y="656182"/>
                <a:ext cx="3769878" cy="8589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86259" y="5444311"/>
                <a:ext cx="3539847" cy="490840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𝑩</m:t>
                      </m:r>
                      <m:r>
                        <a:rPr lang="en-US" b="1" i="1" baseline="30000" smtClean="0">
                          <a:solidFill>
                            <a:srgbClr val="C00000"/>
                          </a:solidFill>
                          <a:latin typeface="Cambria Math"/>
                        </a:rPr>
                        <m:t>∗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𝑖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𝑖</m:t>
                      </m:r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/>
                        </a:rPr>
                        <m:t>𝑭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′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259" y="5444311"/>
                <a:ext cx="3539847" cy="490840"/>
              </a:xfrm>
              <a:prstGeom prst="rect">
                <a:avLst/>
              </a:prstGeom>
              <a:blipFill>
                <a:blip r:embed="rId6"/>
                <a:stretch>
                  <a:fillRect b="-4819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3000" y="6356350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A3C6A83-BBD6-4948-ACDA-97FE05CC310B}"/>
                  </a:ext>
                </a:extLst>
              </p:cNvPr>
              <p:cNvSpPr txBox="1"/>
              <p:nvPr/>
            </p:nvSpPr>
            <p:spPr>
              <a:xfrm>
                <a:off x="2877801" y="4703081"/>
                <a:ext cx="2309607" cy="424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𝑭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=−</m:t>
                      </m:r>
                      <m:r>
                        <a:rPr lang="en-US" sz="2000" b="0" i="1" smtClean="0">
                          <a:latin typeface="Cambria Math"/>
                        </a:rPr>
                        <m:t>𝑖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A3C6A83-BBD6-4948-ACDA-97FE05CC3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7801" y="4703081"/>
                <a:ext cx="2309607" cy="424283"/>
              </a:xfrm>
              <a:prstGeom prst="rect">
                <a:avLst/>
              </a:prstGeom>
              <a:blipFill>
                <a:blip r:embed="rId7"/>
                <a:stretch>
                  <a:fillRect b="-5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CDE8A1C-4365-4C7D-B0AC-E6F00DA2B80F}"/>
                  </a:ext>
                </a:extLst>
              </p:cNvPr>
              <p:cNvSpPr txBox="1"/>
              <p:nvPr/>
            </p:nvSpPr>
            <p:spPr>
              <a:xfrm>
                <a:off x="325992" y="4682002"/>
                <a:ext cx="2309607" cy="424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𝑭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/>
                        </a:rPr>
                        <m:t>−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𝑖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CDE8A1C-4365-4C7D-B0AC-E6F00DA2B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992" y="4682002"/>
                <a:ext cx="2309607" cy="424283"/>
              </a:xfrm>
              <a:prstGeom prst="rect">
                <a:avLst/>
              </a:prstGeom>
              <a:blipFill>
                <a:blip r:embed="rId8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81478" y="2134171"/>
                <a:ext cx="2232150" cy="11424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𝑭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𝑨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𝑖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𝑖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478" y="2134171"/>
                <a:ext cx="2232150" cy="114242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955258" y="2090902"/>
                <a:ext cx="2232150" cy="12475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𝑭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𝑨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𝑖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den>
                          </m:f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𝑖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5258" y="2090902"/>
                <a:ext cx="2232150" cy="124758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/>
          <p:cNvCxnSpPr>
            <a:cxnSpLocks/>
          </p:cNvCxnSpPr>
          <p:nvPr/>
        </p:nvCxnSpPr>
        <p:spPr>
          <a:xfrm>
            <a:off x="2765097" y="1815454"/>
            <a:ext cx="0" cy="22705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03449" y="3418728"/>
                <a:ext cx="2232150" cy="6776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𝑭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𝑨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den>
                      </m:f>
                      <m:r>
                        <a:rPr lang="en-US" sz="2000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𝑖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49" y="3418728"/>
                <a:ext cx="2232150" cy="67762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859078" y="3428934"/>
                <a:ext cx="2424510" cy="7302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𝑭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=−</m:t>
                      </m:r>
                      <m:r>
                        <a:rPr lang="en-US" sz="2000" b="0" i="1" smtClean="0">
                          <a:latin typeface="Cambria Math"/>
                        </a:rPr>
                        <m:t>𝑖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𝑨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𝑦</m:t>
                          </m:r>
                        </m:den>
                      </m:f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078" y="3428934"/>
                <a:ext cx="2424510" cy="7302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5F059B2-9F15-42EB-8C74-E77738082C57}"/>
                  </a:ext>
                </a:extLst>
              </p:cNvPr>
              <p:cNvSpPr/>
              <p:nvPr/>
            </p:nvSpPr>
            <p:spPr>
              <a:xfrm>
                <a:off x="403449" y="1784546"/>
                <a:ext cx="529055" cy="4218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𝜕</m:t>
                      </m:r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en-US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5F059B2-9F15-42EB-8C74-E77738082C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49" y="1784546"/>
                <a:ext cx="529055" cy="42184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F0D7BA-0160-4F5C-9A34-818381B23B15}"/>
                  </a:ext>
                </a:extLst>
              </p:cNvPr>
              <p:cNvSpPr/>
              <p:nvPr/>
            </p:nvSpPr>
            <p:spPr>
              <a:xfrm>
                <a:off x="2859078" y="1766481"/>
                <a:ext cx="533672" cy="4218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𝜕</m:t>
                      </m:r>
                      <m:r>
                        <a:rPr lang="en-US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𝑦</m:t>
                      </m:r>
                    </m:oMath>
                  </m:oMathPara>
                </a14:m>
                <a:endParaRPr lang="en-US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F0D7BA-0160-4F5C-9A34-818381B23B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078" y="1766481"/>
                <a:ext cx="533672" cy="421841"/>
              </a:xfrm>
              <a:prstGeom prst="rect">
                <a:avLst/>
              </a:prstGeom>
              <a:blipFill>
                <a:blip r:embed="rId14"/>
                <a:stretch>
                  <a:fillRect b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377932C9-C2FB-4B88-A4AE-F270C77376B7}"/>
              </a:ext>
            </a:extLst>
          </p:cNvPr>
          <p:cNvSpPr/>
          <p:nvPr/>
        </p:nvSpPr>
        <p:spPr>
          <a:xfrm>
            <a:off x="273951" y="1740172"/>
            <a:ext cx="5138308" cy="2735909"/>
          </a:xfrm>
          <a:prstGeom prst="rect">
            <a:avLst/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4AF0F44-E1D7-4074-B2AC-115B79F82413}"/>
                  </a:ext>
                </a:extLst>
              </p:cNvPr>
              <p:cNvSpPr txBox="1"/>
              <p:nvPr/>
            </p:nvSpPr>
            <p:spPr>
              <a:xfrm>
                <a:off x="4572000" y="5427683"/>
                <a:ext cx="3539847" cy="490840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/>
                        </a:rPr>
                        <m:t>𝑭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′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𝕫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4AF0F44-E1D7-4074-B2AC-115B79F824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5427683"/>
                <a:ext cx="3539847" cy="490840"/>
              </a:xfrm>
              <a:prstGeom prst="rect">
                <a:avLst/>
              </a:prstGeom>
              <a:blipFill>
                <a:blip r:embed="rId15"/>
                <a:stretch>
                  <a:fillRect b="-4819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utoShape 2" descr="Image result for divide symbol">
            <a:extLst>
              <a:ext uri="{FF2B5EF4-FFF2-40B4-BE49-F238E27FC236}">
                <a16:creationId xmlns:a16="http://schemas.microsoft.com/office/drawing/2014/main" id="{12076958-EE2A-4307-BFE8-DCAE2C2AAE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A3B1B48-3DD1-4A7E-8EBB-19DA2585EB3D}"/>
                  </a:ext>
                </a:extLst>
              </p:cNvPr>
              <p:cNvSpPr txBox="1"/>
              <p:nvPr/>
            </p:nvSpPr>
            <p:spPr>
              <a:xfrm>
                <a:off x="6134744" y="2058345"/>
                <a:ext cx="2220288" cy="765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A3B1B48-3DD1-4A7E-8EBB-19DA2585EB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4744" y="2058345"/>
                <a:ext cx="2220288" cy="76540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B0C9EFF-4236-41D4-ABCA-5745A1E13F72}"/>
                  </a:ext>
                </a:extLst>
              </p:cNvPr>
              <p:cNvSpPr txBox="1"/>
              <p:nvPr/>
            </p:nvSpPr>
            <p:spPr>
              <a:xfrm>
                <a:off x="5989961" y="3387439"/>
                <a:ext cx="2509854" cy="765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B0C9EFF-4236-41D4-ABCA-5745A1E13F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9961" y="3387439"/>
                <a:ext cx="2509854" cy="76540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B6E9CA-D9BF-A6C9-DAB4-7DA9E42D0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66595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747B17-E2A4-EEA8-6E67-0D37AED61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7CD016-7DD9-A6B8-73C2-FB00F337A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67688"/>
            <a:ext cx="8686800" cy="427877"/>
          </a:xfrm>
        </p:spPr>
        <p:txBody>
          <a:bodyPr/>
          <a:lstStyle/>
          <a:p>
            <a:r>
              <a:rPr lang="en-US" dirty="0"/>
              <a:t>Accelerators Worldwide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4AB669-C130-5C6D-70D0-14B686D9A1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DC540B-6BF8-63C3-489A-4FFE7FDC21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557584-0F1A-3084-A903-83B74988E1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73"/>
          <a:stretch/>
        </p:blipFill>
        <p:spPr>
          <a:xfrm>
            <a:off x="222250" y="714479"/>
            <a:ext cx="8672514" cy="53941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577057-0468-80F7-845F-CF4FED3BEB8B}"/>
              </a:ext>
            </a:extLst>
          </p:cNvPr>
          <p:cNvSpPr txBox="1"/>
          <p:nvPr/>
        </p:nvSpPr>
        <p:spPr>
          <a:xfrm>
            <a:off x="108284" y="6029081"/>
            <a:ext cx="1075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IAEA.org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E8F1318-6232-F1D8-6F06-8835B4AA49CC}"/>
              </a:ext>
            </a:extLst>
          </p:cNvPr>
          <p:cNvGrpSpPr/>
          <p:nvPr/>
        </p:nvGrpSpPr>
        <p:grpSpPr>
          <a:xfrm>
            <a:off x="4547938" y="5577535"/>
            <a:ext cx="4596062" cy="1169551"/>
            <a:chOff x="4547938" y="5577535"/>
            <a:chExt cx="4596062" cy="116955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1827683-88AB-10BB-EDF6-F18CF4039B33}"/>
                </a:ext>
              </a:extLst>
            </p:cNvPr>
            <p:cNvGrpSpPr/>
            <p:nvPr/>
          </p:nvGrpSpPr>
          <p:grpSpPr>
            <a:xfrm>
              <a:off x="4547938" y="5577535"/>
              <a:ext cx="4596062" cy="1169551"/>
              <a:chOff x="4547938" y="5577535"/>
              <a:chExt cx="4596062" cy="1169551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C2626CB6-A228-7F18-86ED-B38EE199D5C3}"/>
                  </a:ext>
                </a:extLst>
              </p:cNvPr>
              <p:cNvGrpSpPr/>
              <p:nvPr/>
            </p:nvGrpSpPr>
            <p:grpSpPr>
              <a:xfrm>
                <a:off x="4547938" y="5577535"/>
                <a:ext cx="4596062" cy="1169551"/>
                <a:chOff x="4547938" y="5577535"/>
                <a:chExt cx="4596062" cy="1169551"/>
              </a:xfrm>
            </p:grpSpPr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779C5122-4F02-17F7-40CB-ABFA04986AD7}"/>
                    </a:ext>
                  </a:extLst>
                </p:cNvPr>
                <p:cNvSpPr txBox="1"/>
                <p:nvPr/>
              </p:nvSpPr>
              <p:spPr>
                <a:xfrm>
                  <a:off x="4547938" y="5577535"/>
                  <a:ext cx="4596062" cy="116955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algn="l">
                    <a:buFont typeface="Arial" panose="020B0604020202020204" pitchFamily="34" charset="0"/>
                    <a:buChar char="•"/>
                  </a:pPr>
                  <a:r>
                    <a:rPr lang="en-US" sz="1400" b="1" i="0" dirty="0">
                      <a:solidFill>
                        <a:srgbClr val="333333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Accelerator-Based Neutron Sources</a:t>
                  </a:r>
                  <a:endParaRPr lang="en-US" sz="1400" b="0" i="0" dirty="0"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algn="l">
                    <a:buFont typeface="Arial" panose="020B0604020202020204" pitchFamily="34" charset="0"/>
                    <a:buChar char="•"/>
                  </a:pPr>
                  <a:r>
                    <a:rPr lang="en-US" sz="1400" b="1" i="0" dirty="0">
                      <a:solidFill>
                        <a:srgbClr val="333333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Boron Neutron Capture Therapy (BNCT) facilities</a:t>
                  </a:r>
                  <a:endParaRPr lang="en-US" sz="1400" b="0" i="0" dirty="0"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algn="l">
                    <a:buFont typeface="Arial" panose="020B0604020202020204" pitchFamily="34" charset="0"/>
                    <a:buChar char="•"/>
                  </a:pPr>
                  <a:r>
                    <a:rPr lang="en-US" sz="1400" b="1" i="0" dirty="0">
                      <a:solidFill>
                        <a:srgbClr val="333333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Electrostatic Accelerators</a:t>
                  </a:r>
                  <a:endParaRPr lang="en-US" sz="1400" b="0" i="0" dirty="0"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algn="l">
                    <a:buFont typeface="Arial" panose="020B0604020202020204" pitchFamily="34" charset="0"/>
                    <a:buChar char="•"/>
                  </a:pPr>
                  <a:r>
                    <a:rPr lang="en-US" sz="1400" b="1" i="0" dirty="0">
                      <a:solidFill>
                        <a:srgbClr val="333333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Synchrotron Light Sources</a:t>
                  </a:r>
                  <a:endParaRPr lang="en-US" sz="1400" b="0" i="0" dirty="0"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algn="l">
                    <a:buFont typeface="Arial" panose="020B0604020202020204" pitchFamily="34" charset="0"/>
                    <a:buChar char="•"/>
                  </a:pPr>
                  <a:r>
                    <a:rPr lang="en-US" sz="1400" b="1" i="0" dirty="0">
                      <a:solidFill>
                        <a:srgbClr val="333333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X-ray Free Electron Laser Sources</a:t>
                  </a:r>
                  <a:endParaRPr lang="en-US" sz="1400" b="0" i="0" dirty="0">
                    <a:solidFill>
                      <a:srgbClr val="333333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84032043-DD95-8DC9-C533-C118B52A62AD}"/>
                    </a:ext>
                  </a:extLst>
                </p:cNvPr>
                <p:cNvSpPr/>
                <p:nvPr/>
              </p:nvSpPr>
              <p:spPr>
                <a:xfrm>
                  <a:off x="4594442" y="5659252"/>
                  <a:ext cx="105361" cy="108284"/>
                </a:xfrm>
                <a:prstGeom prst="ellipse">
                  <a:avLst/>
                </a:prstGeom>
                <a:solidFill>
                  <a:srgbClr val="4E79A7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FB654910-AD9F-34CD-E4EA-79470428CD13}"/>
                    </a:ext>
                  </a:extLst>
                </p:cNvPr>
                <p:cNvSpPr/>
                <p:nvPr/>
              </p:nvSpPr>
              <p:spPr>
                <a:xfrm>
                  <a:off x="4599742" y="6522941"/>
                  <a:ext cx="105361" cy="108284"/>
                </a:xfrm>
                <a:prstGeom prst="ellipse">
                  <a:avLst/>
                </a:prstGeom>
                <a:solidFill>
                  <a:srgbClr val="EDC948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850846B-5122-6879-4841-8418F8D2F2AE}"/>
                  </a:ext>
                </a:extLst>
              </p:cNvPr>
              <p:cNvSpPr/>
              <p:nvPr/>
            </p:nvSpPr>
            <p:spPr>
              <a:xfrm>
                <a:off x="4594836" y="6084470"/>
                <a:ext cx="105361" cy="108284"/>
              </a:xfrm>
              <a:prstGeom prst="ellipse">
                <a:avLst/>
              </a:prstGeom>
              <a:solidFill>
                <a:srgbClr val="E1575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1D32688C-59BF-5723-44CA-0918F2642D3B}"/>
                  </a:ext>
                </a:extLst>
              </p:cNvPr>
              <p:cNvSpPr/>
              <p:nvPr/>
            </p:nvSpPr>
            <p:spPr>
              <a:xfrm>
                <a:off x="4599742" y="6294341"/>
                <a:ext cx="105361" cy="108284"/>
              </a:xfrm>
              <a:prstGeom prst="ellipse">
                <a:avLst/>
              </a:prstGeom>
              <a:solidFill>
                <a:srgbClr val="76B7B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E115664-C086-015A-93ED-1075C9CFF86F}"/>
                </a:ext>
              </a:extLst>
            </p:cNvPr>
            <p:cNvSpPr/>
            <p:nvPr/>
          </p:nvSpPr>
          <p:spPr>
            <a:xfrm>
              <a:off x="4590901" y="5886450"/>
              <a:ext cx="105361" cy="108284"/>
            </a:xfrm>
            <a:prstGeom prst="ellipse">
              <a:avLst/>
            </a:prstGeom>
            <a:solidFill>
              <a:srgbClr val="F28E2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3779120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7B0A08-CB1F-41C6-89AF-F8F39ECC7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313" y="773635"/>
            <a:ext cx="8672513" cy="5059363"/>
          </a:xfrm>
        </p:spPr>
        <p:txBody>
          <a:bodyPr/>
          <a:lstStyle/>
          <a:p>
            <a:r>
              <a:rPr lang="en-US" dirty="0"/>
              <a:t>Scalar “dot” product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Vector “cross” product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C19173-1695-4CD3-A5BD-7D4A20111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Operations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3EF3C8-F0D1-4678-96D7-CB34441AF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F34A5B-7B86-41CB-BCA0-43EBF93D39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80829D-9B6D-407F-BC3E-740FC1FC81D0}"/>
                  </a:ext>
                </a:extLst>
              </p:cNvPr>
              <p:cNvSpPr txBox="1"/>
              <p:nvPr/>
            </p:nvSpPr>
            <p:spPr>
              <a:xfrm>
                <a:off x="3552158" y="1739923"/>
                <a:ext cx="5218608" cy="485967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𝐴𝐵𝑐𝑜𝑠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=|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||</m:t>
                      </m:r>
                      <m:acc>
                        <m:accPr>
                          <m:chr m:val="⃗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80829D-9B6D-407F-BC3E-740FC1FC81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2158" y="1739923"/>
                <a:ext cx="5218608" cy="48596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A860DC11-F472-4CDA-9EAA-29305B7B7623}"/>
              </a:ext>
            </a:extLst>
          </p:cNvPr>
          <p:cNvGrpSpPr/>
          <p:nvPr/>
        </p:nvGrpSpPr>
        <p:grpSpPr>
          <a:xfrm>
            <a:off x="636588" y="1359763"/>
            <a:ext cx="2389347" cy="2247905"/>
            <a:chOff x="636588" y="1773031"/>
            <a:chExt cx="2389347" cy="224790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3D7E362-9585-4169-9585-0C99CF66EB31}"/>
                </a:ext>
              </a:extLst>
            </p:cNvPr>
            <p:cNvGrpSpPr/>
            <p:nvPr/>
          </p:nvGrpSpPr>
          <p:grpSpPr>
            <a:xfrm>
              <a:off x="662298" y="1773031"/>
              <a:ext cx="1508130" cy="1884120"/>
              <a:chOff x="662298" y="1773031"/>
              <a:chExt cx="1508130" cy="1884120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D4F717E-E66B-4FE4-9219-23E3B6174D30}"/>
                  </a:ext>
                </a:extLst>
              </p:cNvPr>
              <p:cNvCxnSpPr/>
              <p:nvPr/>
            </p:nvCxnSpPr>
            <p:spPr>
              <a:xfrm flipH="1">
                <a:off x="2165006" y="1773031"/>
                <a:ext cx="5422" cy="133745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Left Brace 16">
                <a:extLst>
                  <a:ext uri="{FF2B5EF4-FFF2-40B4-BE49-F238E27FC236}">
                    <a16:creationId xmlns:a16="http://schemas.microsoft.com/office/drawing/2014/main" id="{70E5B22C-A35D-47E3-A3D1-E7575BD668FE}"/>
                  </a:ext>
                </a:extLst>
              </p:cNvPr>
              <p:cNvSpPr/>
              <p:nvPr/>
            </p:nvSpPr>
            <p:spPr>
              <a:xfrm rot="16200000">
                <a:off x="1192505" y="2684649"/>
                <a:ext cx="442295" cy="1502710"/>
              </a:xfrm>
              <a:prstGeom prst="leftBrac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6FE7C95-448D-492F-8265-24B3C6DDC377}"/>
                </a:ext>
              </a:extLst>
            </p:cNvPr>
            <p:cNvGrpSpPr/>
            <p:nvPr/>
          </p:nvGrpSpPr>
          <p:grpSpPr>
            <a:xfrm>
              <a:off x="636588" y="1773031"/>
              <a:ext cx="2389347" cy="2247905"/>
              <a:chOff x="636588" y="1773031"/>
              <a:chExt cx="2389347" cy="2247905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1396AE1-18A8-4A1C-933C-702F1AE30AC5}"/>
                  </a:ext>
                </a:extLst>
              </p:cNvPr>
              <p:cNvGrpSpPr/>
              <p:nvPr/>
            </p:nvGrpSpPr>
            <p:grpSpPr>
              <a:xfrm>
                <a:off x="636588" y="1773031"/>
                <a:ext cx="2389347" cy="1839601"/>
                <a:chOff x="2601784" y="1533382"/>
                <a:chExt cx="2389347" cy="1839601"/>
              </a:xfrm>
            </p:grpSpPr>
            <p:sp>
              <p:nvSpPr>
                <p:cNvPr id="8" name="Arc 7">
                  <a:extLst>
                    <a:ext uri="{FF2B5EF4-FFF2-40B4-BE49-F238E27FC236}">
                      <a16:creationId xmlns:a16="http://schemas.microsoft.com/office/drawing/2014/main" id="{B2A310EB-D2FD-4648-B9CB-EE562D042CBF}"/>
                    </a:ext>
                  </a:extLst>
                </p:cNvPr>
                <p:cNvSpPr/>
                <p:nvPr/>
              </p:nvSpPr>
              <p:spPr>
                <a:xfrm rot="17133597" flipV="1">
                  <a:off x="2695868" y="2386449"/>
                  <a:ext cx="938679" cy="743351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17490954-34AC-40E5-9679-8DCCDDD2857F}"/>
                    </a:ext>
                  </a:extLst>
                </p:cNvPr>
                <p:cNvGrpSpPr/>
                <p:nvPr/>
              </p:nvGrpSpPr>
              <p:grpSpPr>
                <a:xfrm>
                  <a:off x="2601784" y="1533382"/>
                  <a:ext cx="2389347" cy="1839601"/>
                  <a:chOff x="2601784" y="1533382"/>
                  <a:chExt cx="2389347" cy="1839601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509E992B-F30E-4992-9EC1-96BB20063C79}"/>
                      </a:ext>
                    </a:extLst>
                  </p:cNvPr>
                  <p:cNvGrpSpPr/>
                  <p:nvPr/>
                </p:nvGrpSpPr>
                <p:grpSpPr>
                  <a:xfrm>
                    <a:off x="2601784" y="1533382"/>
                    <a:ext cx="2389347" cy="1839601"/>
                    <a:chOff x="585880" y="4189424"/>
                    <a:chExt cx="2389347" cy="1839601"/>
                  </a:xfrm>
                </p:grpSpPr>
                <p:cxnSp>
                  <p:nvCxnSpPr>
                    <p:cNvPr id="13" name="Straight Arrow Connector 12">
                      <a:extLst>
                        <a:ext uri="{FF2B5EF4-FFF2-40B4-BE49-F238E27FC236}">
                          <a16:creationId xmlns:a16="http://schemas.microsoft.com/office/drawing/2014/main" id="{F6970BFD-3759-4C65-BCC2-74FAFCB4D4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85880" y="5526874"/>
                      <a:ext cx="2389347" cy="0"/>
                    </a:xfrm>
                    <a:prstGeom prst="straightConnector1">
                      <a:avLst/>
                    </a:prstGeom>
                    <a:ln w="57150">
                      <a:solidFill>
                        <a:srgbClr val="003300"/>
                      </a:solidFill>
                      <a:headEnd type="none" w="med" len="med"/>
                      <a:tailEnd type="triangle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" name="Straight Arrow Connector 13">
                      <a:extLst>
                        <a:ext uri="{FF2B5EF4-FFF2-40B4-BE49-F238E27FC236}">
                          <a16:creationId xmlns:a16="http://schemas.microsoft.com/office/drawing/2014/main" id="{DAB049FF-B921-41F4-AA38-6D44756E8C10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622840" y="4189424"/>
                      <a:ext cx="1510177" cy="1337450"/>
                    </a:xfrm>
                    <a:prstGeom prst="straightConnector1">
                      <a:avLst/>
                    </a:prstGeom>
                    <a:ln w="57150">
                      <a:solidFill>
                        <a:srgbClr val="C00000"/>
                      </a:solidFill>
                      <a:headEnd type="none" w="med" len="med"/>
                      <a:tailEnd type="triangle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5" name="TextBox 14">
                          <a:extLst>
                            <a:ext uri="{FF2B5EF4-FFF2-40B4-BE49-F238E27FC236}">
                              <a16:creationId xmlns:a16="http://schemas.microsoft.com/office/drawing/2014/main" id="{219E1AA3-3A38-499D-86A4-B359B66A6E64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286770" y="5613847"/>
                          <a:ext cx="288541" cy="415178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0" tIns="0" rIns="0" bIns="0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⃗"/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b="1" dirty="0"/>
                        </a:p>
                      </p:txBody>
                    </p:sp>
                  </mc:Choice>
                  <mc:Fallback xmlns="">
                    <p:sp>
                      <p:nvSpPr>
                        <p:cNvPr id="32" name="TextBox 31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286770" y="5613847"/>
                          <a:ext cx="288541" cy="415178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1" name="TextBox 10">
                        <a:extLst>
                          <a:ext uri="{FF2B5EF4-FFF2-40B4-BE49-F238E27FC236}">
                            <a16:creationId xmlns:a16="http://schemas.microsoft.com/office/drawing/2014/main" id="{565A384C-3ECA-47EB-A0F4-431226EEAC1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201797" y="2399509"/>
                        <a:ext cx="267124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28" name="TextBox 27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201797" y="2399509"/>
                        <a:ext cx="267124" cy="369332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l="-25000" r="-18182" b="-10000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2" name="TextBox 11">
                        <a:extLst>
                          <a:ext uri="{FF2B5EF4-FFF2-40B4-BE49-F238E27FC236}">
                            <a16:creationId xmlns:a16="http://schemas.microsoft.com/office/drawing/2014/main" id="{8C05DD6F-1740-4F83-A625-F77D0431679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001700" y="1832342"/>
                        <a:ext cx="307777" cy="4140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</m:acc>
                            </m:oMath>
                          </m:oMathPara>
                        </a14:m>
                        <a:endParaRPr lang="en-US" b="1" dirty="0"/>
                      </a:p>
                    </p:txBody>
                  </p:sp>
                </mc:Choice>
                <mc:Fallback xmlns="">
                  <p:sp>
                    <p:nvSpPr>
                      <p:cNvPr id="29" name="TextBox 28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001700" y="1832342"/>
                        <a:ext cx="307777" cy="414088"/>
                      </a:xfrm>
                      <a:prstGeom prst="rect">
                        <a:avLst/>
                      </a:prstGeom>
                      <a:blipFill>
                        <a:blip r:embed="rId9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FB114F38-8C66-4B93-B5AE-198105AE8894}"/>
                      </a:ext>
                    </a:extLst>
                  </p:cNvPr>
                  <p:cNvSpPr txBox="1"/>
                  <p:nvPr/>
                </p:nvSpPr>
                <p:spPr>
                  <a:xfrm>
                    <a:off x="846008" y="3651604"/>
                    <a:ext cx="1165255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𝐵𝑐𝑜𝑠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FB114F38-8C66-4B93-B5AE-198105AE889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6008" y="3651604"/>
                    <a:ext cx="1165255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5236" r="-7853" b="-3442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0ABB512-4543-4970-B707-CB42B0C42B3C}"/>
                  </a:ext>
                </a:extLst>
              </p:cNvPr>
              <p:cNvSpPr txBox="1"/>
              <p:nvPr/>
            </p:nvSpPr>
            <p:spPr>
              <a:xfrm>
                <a:off x="4661662" y="4483992"/>
                <a:ext cx="3638625" cy="485967"/>
              </a:xfrm>
              <a:prstGeom prst="rect">
                <a:avLst/>
              </a:prstGeom>
              <a:noFill/>
              <a:ln w="38100">
                <a:solidFill>
                  <a:srgbClr val="0066CC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𝐴𝐵𝑠𝑖𝑛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0ABB512-4543-4970-B707-CB42B0C42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662" y="4483992"/>
                <a:ext cx="3638625" cy="48596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38100">
                <a:solidFill>
                  <a:srgbClr val="0066CC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EBB837F2-8E27-45CA-821A-F8DA80B2C81B}"/>
              </a:ext>
            </a:extLst>
          </p:cNvPr>
          <p:cNvGrpSpPr/>
          <p:nvPr/>
        </p:nvGrpSpPr>
        <p:grpSpPr>
          <a:xfrm>
            <a:off x="1428635" y="4578436"/>
            <a:ext cx="2389347" cy="1839601"/>
            <a:chOff x="2601784" y="1533382"/>
            <a:chExt cx="2389347" cy="1839601"/>
          </a:xfrm>
        </p:grpSpPr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C2C348DA-B7FC-40E0-9C43-EA04D40FC022}"/>
                </a:ext>
              </a:extLst>
            </p:cNvPr>
            <p:cNvSpPr/>
            <p:nvPr/>
          </p:nvSpPr>
          <p:spPr>
            <a:xfrm rot="17133597" flipV="1">
              <a:off x="2695868" y="2386449"/>
              <a:ext cx="938679" cy="743351"/>
            </a:xfrm>
            <a:prstGeom prst="arc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B675EC9-7182-4594-81B8-BC8A98AA5C05}"/>
                </a:ext>
              </a:extLst>
            </p:cNvPr>
            <p:cNvGrpSpPr/>
            <p:nvPr/>
          </p:nvGrpSpPr>
          <p:grpSpPr>
            <a:xfrm>
              <a:off x="2601784" y="1533382"/>
              <a:ext cx="2389347" cy="1839601"/>
              <a:chOff x="2601784" y="1533382"/>
              <a:chExt cx="2389347" cy="1839601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796AA213-26AE-4BC7-AD6D-704EC09C2431}"/>
                  </a:ext>
                </a:extLst>
              </p:cNvPr>
              <p:cNvGrpSpPr/>
              <p:nvPr/>
            </p:nvGrpSpPr>
            <p:grpSpPr>
              <a:xfrm>
                <a:off x="2601784" y="1533382"/>
                <a:ext cx="2389347" cy="1839601"/>
                <a:chOff x="585880" y="4189424"/>
                <a:chExt cx="2389347" cy="1839601"/>
              </a:xfrm>
            </p:grpSpPr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DA5F0C4F-BBEC-4B35-BFA8-7B15EA73256F}"/>
                    </a:ext>
                  </a:extLst>
                </p:cNvPr>
                <p:cNvCxnSpPr/>
                <p:nvPr/>
              </p:nvCxnSpPr>
              <p:spPr>
                <a:xfrm>
                  <a:off x="585880" y="5526874"/>
                  <a:ext cx="2389347" cy="0"/>
                </a:xfrm>
                <a:prstGeom prst="straightConnector1">
                  <a:avLst/>
                </a:prstGeom>
                <a:ln w="57150">
                  <a:solidFill>
                    <a:srgbClr val="003300"/>
                  </a:solidFill>
                  <a:headEnd type="none" w="med" len="me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C94D6397-AE57-44BD-8A8D-9DCB7D371824}"/>
                    </a:ext>
                  </a:extLst>
                </p:cNvPr>
                <p:cNvCxnSpPr/>
                <p:nvPr/>
              </p:nvCxnSpPr>
              <p:spPr>
                <a:xfrm flipV="1">
                  <a:off x="622840" y="4189424"/>
                  <a:ext cx="1510177" cy="1337450"/>
                </a:xfrm>
                <a:prstGeom prst="straightConnector1">
                  <a:avLst/>
                </a:prstGeom>
                <a:ln w="57150">
                  <a:solidFill>
                    <a:srgbClr val="C00000"/>
                  </a:solidFill>
                  <a:headEnd type="none" w="med" len="me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DD5C27C4-8D91-4E6F-B1DC-7B735B2888E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286770" y="5613847"/>
                      <a:ext cx="288541" cy="41517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⃗"/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</m:acc>
                          </m:oMath>
                        </m:oMathPara>
                      </a14:m>
                      <a:endParaRPr lang="en-US" b="1" dirty="0"/>
                    </a:p>
                  </p:txBody>
                </p:sp>
              </mc:Choice>
              <mc:Fallback xmlns="">
                <p:sp>
                  <p:nvSpPr>
                    <p:cNvPr id="32" name="TextBox 3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86770" y="5613847"/>
                      <a:ext cx="288541" cy="415178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A4AA98E1-6D7D-43DF-9E0B-75E088830D6F}"/>
                      </a:ext>
                    </a:extLst>
                  </p:cNvPr>
                  <p:cNvSpPr txBox="1"/>
                  <p:nvPr/>
                </p:nvSpPr>
                <p:spPr>
                  <a:xfrm>
                    <a:off x="3201797" y="2399509"/>
                    <a:ext cx="267124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8" name="TextBox 2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01797" y="2399509"/>
                    <a:ext cx="267124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25000" r="-18182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4109E8DD-ED8D-4233-B110-14DE7E084FF2}"/>
                      </a:ext>
                    </a:extLst>
                  </p:cNvPr>
                  <p:cNvSpPr txBox="1"/>
                  <p:nvPr/>
                </p:nvSpPr>
                <p:spPr>
                  <a:xfrm>
                    <a:off x="3001700" y="1832342"/>
                    <a:ext cx="307777" cy="41408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</m:oMath>
                      </m:oMathPara>
                    </a14:m>
                    <a:endParaRPr lang="en-US" b="1" dirty="0"/>
                  </a:p>
                </p:txBody>
              </p:sp>
            </mc:Choice>
            <mc:Fallback xmlns="">
              <p:sp>
                <p:nvSpPr>
                  <p:cNvPr id="29" name="TextBox 2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01700" y="1832342"/>
                    <a:ext cx="307777" cy="414088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1A2C787-B3CF-4385-A234-2746A2C68967}"/>
              </a:ext>
            </a:extLst>
          </p:cNvPr>
          <p:cNvCxnSpPr>
            <a:cxnSpLocks/>
          </p:cNvCxnSpPr>
          <p:nvPr/>
        </p:nvCxnSpPr>
        <p:spPr>
          <a:xfrm flipH="1" flipV="1">
            <a:off x="1428635" y="4277022"/>
            <a:ext cx="33419" cy="1672644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B937EAA-5C1D-4E80-ADB4-78E58EC47DC3}"/>
                  </a:ext>
                </a:extLst>
              </p:cNvPr>
              <p:cNvSpPr txBox="1"/>
              <p:nvPr/>
            </p:nvSpPr>
            <p:spPr>
              <a:xfrm>
                <a:off x="960635" y="4992233"/>
                <a:ext cx="261290" cy="4165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B937EAA-5C1D-4E80-ADB4-78E58EC47D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635" y="4992233"/>
                <a:ext cx="261290" cy="41652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9811C629-C111-4F82-8BE6-5B65C9B87EE1}"/>
              </a:ext>
            </a:extLst>
          </p:cNvPr>
          <p:cNvSpPr txBox="1"/>
          <p:nvPr/>
        </p:nvSpPr>
        <p:spPr>
          <a:xfrm>
            <a:off x="4428793" y="5398191"/>
            <a:ext cx="45963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Resulting vector perpendicular to the plane formed by A and B</a:t>
            </a:r>
          </a:p>
        </p:txBody>
      </p:sp>
    </p:spTree>
    <p:extLst>
      <p:ext uri="{BB962C8B-B14F-4D97-AF65-F5344CB8AC3E}">
        <p14:creationId xmlns:p14="http://schemas.microsoft.com/office/powerpoint/2010/main" val="267864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DDF9A9-898E-4427-8F75-D4BE4188E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Operators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D389B5-4163-464C-B28D-EFA7B10CF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A39416-1F71-4859-9092-FA78EE4A6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81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F7298F-F280-4E9B-896F-0AF6A1240DAE}"/>
              </a:ext>
            </a:extLst>
          </p:cNvPr>
          <p:cNvSpPr txBox="1">
            <a:spLocks/>
          </p:cNvSpPr>
          <p:nvPr/>
        </p:nvSpPr>
        <p:spPr>
          <a:xfrm>
            <a:off x="-173049" y="902548"/>
            <a:ext cx="8251825" cy="57037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Grad operator</a:t>
            </a:r>
          </a:p>
          <a:p>
            <a:pPr lvl="1"/>
            <a:endParaRPr lang="en-US" dirty="0"/>
          </a:p>
          <a:p>
            <a:pPr marL="292100" lvl="1" indent="0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Gradient</a:t>
            </a:r>
          </a:p>
          <a:p>
            <a:pPr marL="292100" lvl="1" indent="0">
              <a:buFont typeface="Arial" charset="0"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Divergence</a:t>
            </a:r>
          </a:p>
          <a:p>
            <a:pPr marL="292100" lvl="1" indent="0">
              <a:buFont typeface="Arial" charset="0"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Curl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E6DD3207-F598-451A-8F70-78DE144BFF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55944"/>
              </p:ext>
            </p:extLst>
          </p:nvPr>
        </p:nvGraphicFramePr>
        <p:xfrm>
          <a:off x="3185317" y="1131616"/>
          <a:ext cx="2773366" cy="88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35100" imgH="457200" progId="Equation.DSMT4">
                  <p:embed/>
                </p:oleObj>
              </mc:Choice>
              <mc:Fallback>
                <p:oleObj name="Equation" r:id="rId2" imgW="1435100" imgH="457200" progId="Equation.DSMT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85317" y="1131616"/>
                        <a:ext cx="2773366" cy="88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CDDB61D-FEE9-4EB7-9D20-C0137B0041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7395342"/>
              </p:ext>
            </p:extLst>
          </p:nvPr>
        </p:nvGraphicFramePr>
        <p:xfrm>
          <a:off x="3034423" y="2221961"/>
          <a:ext cx="3075153" cy="914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36700" imgH="457200" progId="Equation.DSMT4">
                  <p:embed/>
                </p:oleObj>
              </mc:Choice>
              <mc:Fallback>
                <p:oleObj name="Equation" r:id="rId4" imgW="1536700" imgH="457200" progId="Equation.DSMT4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34423" y="2221961"/>
                        <a:ext cx="3075153" cy="9145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48E2AA4-E143-4DF1-B4B2-7E71BE1D23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574682"/>
              </p:ext>
            </p:extLst>
          </p:nvPr>
        </p:nvGraphicFramePr>
        <p:xfrm>
          <a:off x="1404762" y="4563474"/>
          <a:ext cx="7463199" cy="1821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368800" imgH="1066800" progId="Equation.DSMT4">
                  <p:embed/>
                </p:oleObj>
              </mc:Choice>
              <mc:Fallback>
                <p:oleObj name="Equation" r:id="rId6" imgW="4368800" imgH="1066800" progId="Equation.DSMT4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04762" y="4563474"/>
                        <a:ext cx="7463199" cy="1821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C74FBCB8-CF05-46C1-8620-09EB1BB342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2882383"/>
              </p:ext>
            </p:extLst>
          </p:nvPr>
        </p:nvGraphicFramePr>
        <p:xfrm>
          <a:off x="2788854" y="3400158"/>
          <a:ext cx="3169829" cy="920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74800" imgH="457200" progId="Equation.DSMT4">
                  <p:embed/>
                </p:oleObj>
              </mc:Choice>
              <mc:Fallback>
                <p:oleObj name="Equation" r:id="rId8" imgW="1574800" imgH="457200" progId="Equation.DSMT4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788854" y="3400158"/>
                        <a:ext cx="3169829" cy="9204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995720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5" name="Rectangle 9"/>
          <p:cNvSpPr>
            <a:spLocks noGrp="1" noChangeArrowheads="1"/>
          </p:cNvSpPr>
          <p:nvPr>
            <p:ph type="title"/>
          </p:nvPr>
        </p:nvSpPr>
        <p:spPr>
          <a:xfrm>
            <a:off x="153866" y="154109"/>
            <a:ext cx="7886700" cy="796003"/>
          </a:xfrm>
        </p:spPr>
        <p:txBody>
          <a:bodyPr>
            <a:normAutofit fontScale="90000"/>
          </a:bodyPr>
          <a:lstStyle/>
          <a:p>
            <a:r>
              <a:rPr lang="en-US" dirty="0"/>
              <a:t>Maxwell’s Equations</a:t>
            </a:r>
            <a:br>
              <a:rPr lang="en-US" dirty="0"/>
            </a:br>
            <a:r>
              <a:rPr lang="en-US" sz="1800" dirty="0"/>
              <a:t>(in vacuum)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015865" y="1724160"/>
                <a:ext cx="1562415" cy="7871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𝛻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𝑬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865" y="1724160"/>
                <a:ext cx="1562415" cy="7871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015865" y="2662677"/>
                <a:ext cx="146835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𝛻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𝑩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865" y="2662677"/>
                <a:ext cx="1468351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2003973" y="3904323"/>
                <a:ext cx="1593513" cy="617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𝛻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𝑬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𝑩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3973" y="3904323"/>
                <a:ext cx="1593513" cy="617220"/>
              </a:xfrm>
              <a:prstGeom prst="rect">
                <a:avLst/>
              </a:prstGeom>
              <a:blipFill>
                <a:blip r:embed="rId4"/>
                <a:stretch>
                  <a:fillRect r="-19923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193751" y="5187286"/>
                <a:ext cx="2403735" cy="499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𝛻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1" i="1" smtClean="0">
                        <a:latin typeface="Cambria Math"/>
                        <a:ea typeface="Cambria Math"/>
                      </a:rPr>
                      <m:t>𝑩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𝑜</m:t>
                        </m:r>
                      </m:sub>
                    </m:sSub>
                    <m:r>
                      <a:rPr lang="en-US" b="1" i="1" smtClean="0">
                        <a:latin typeface="Cambria Math"/>
                        <a:ea typeface="Cambria Math"/>
                      </a:rPr>
                      <m:t>𝑱</m:t>
                    </m:r>
                    <m:r>
                      <a:rPr lang="en-US" b="1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𝑜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US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𝜕</m:t>
                        </m:r>
                        <m:r>
                          <a:rPr lang="en-US" b="1" i="1" smtClean="0">
                            <a:latin typeface="Cambria Math"/>
                            <a:ea typeface="Cambria Math"/>
                          </a:rPr>
                          <m:t>𝑬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751" y="5187286"/>
                <a:ext cx="2403735" cy="499560"/>
              </a:xfrm>
              <a:prstGeom prst="rect">
                <a:avLst/>
              </a:prstGeom>
              <a:blipFill>
                <a:blip r:embed="rId5"/>
                <a:stretch>
                  <a:fillRect r="-25635" b="-170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1022" y="2048409"/>
            <a:ext cx="125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Gauss’s law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022" y="3719657"/>
            <a:ext cx="1486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Faraday’s law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022" y="4717606"/>
            <a:ext cx="14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Ampere’s law</a:t>
            </a:r>
          </a:p>
        </p:txBody>
      </p:sp>
      <p:sp>
        <p:nvSpPr>
          <p:cNvPr id="9" name="Left Brace 8"/>
          <p:cNvSpPr/>
          <p:nvPr/>
        </p:nvSpPr>
        <p:spPr>
          <a:xfrm>
            <a:off x="1655380" y="1724159"/>
            <a:ext cx="76200" cy="156997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043054" y="1512106"/>
                <a:ext cx="2167388" cy="1061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limLoc m:val="undOvr"/>
                          <m:subHide m:val="on"/>
                          <m:sup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𝑬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nary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𝑄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054" y="1512106"/>
                <a:ext cx="2167388" cy="10610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043054" y="2366425"/>
                <a:ext cx="2140651" cy="1061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𝑩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nary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054" y="2366425"/>
                <a:ext cx="2140651" cy="106106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4857280" y="3803493"/>
                <a:ext cx="3372142" cy="1061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𝑬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𝒍</m:t>
                          </m:r>
                        </m:e>
                      </m:nary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=−</m:t>
                      </m:r>
                      <m:nary>
                        <m:naryPr>
                          <m:chr m:val="∬"/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b="1" i="1">
                                  <a:latin typeface="Cambria Math"/>
                                  <a:ea typeface="Cambria Math"/>
                                </a:rPr>
                                <m:t>𝑩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280" y="3803493"/>
                <a:ext cx="3372142" cy="106106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577429" y="5021139"/>
                <a:ext cx="4566571" cy="1061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𝑩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𝒍</m:t>
                          </m:r>
                        </m:e>
                      </m:nary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𝑜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𝑰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𝑜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𝑜</m:t>
                          </m:r>
                        </m:sub>
                      </m:sSub>
                      <m:nary>
                        <m:naryPr>
                          <m:chr m:val="∬"/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b="1" i="1"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den>
                          </m:f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𝑑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𝑨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7429" y="5021139"/>
                <a:ext cx="4566571" cy="106106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356350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/>
          </a:p>
        </p:txBody>
      </p:sp>
      <p:pic>
        <p:nvPicPr>
          <p:cNvPr id="16" name="Picture 2" descr="Related image">
            <a:extLst>
              <a:ext uri="{FF2B5EF4-FFF2-40B4-BE49-F238E27FC236}">
                <a16:creationId xmlns:a16="http://schemas.microsoft.com/office/drawing/2014/main" id="{311B2BC6-073D-4746-B183-2D2ABEA7A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863" y="154109"/>
            <a:ext cx="1627691" cy="203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A8DA6A-DCEE-484C-8141-E2FDC0878C32}"/>
              </a:ext>
            </a:extLst>
          </p:cNvPr>
          <p:cNvSpPr txBox="1"/>
          <p:nvPr/>
        </p:nvSpPr>
        <p:spPr>
          <a:xfrm>
            <a:off x="7511404" y="2239083"/>
            <a:ext cx="1485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James Clerk Maxwell</a:t>
            </a:r>
          </a:p>
          <a:p>
            <a:r>
              <a:rPr lang="en-US" sz="1200" dirty="0"/>
              <a:t>Scottish 1831-1879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D20452-A3C2-B84D-E672-C05605F2A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469131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2698C85-8A68-4BC8-9F3D-615766678E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en-US" sz="2400" b="1" dirty="0"/>
                  <a:t>The total electric flux through a closed surface is equal to the total (net) electric charge inside the surface, divided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CA" alt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2698C85-8A68-4BC8-9F3D-615766678E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180" t="-1687" r="-12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A6600A3-0ECE-4BB3-B9BD-DDF14E7EC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Gauss’s Law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6A6640-AFA9-4056-8E35-B45B97925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8CA4EC-42AD-447C-8C0D-C18E8737F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F3DE34-DD6E-4EC7-9F31-DF38C62EEC37}"/>
                  </a:ext>
                </a:extLst>
              </p:cNvPr>
              <p:cNvSpPr txBox="1"/>
              <p:nvPr/>
            </p:nvSpPr>
            <p:spPr>
              <a:xfrm>
                <a:off x="4190540" y="2462046"/>
                <a:ext cx="3718774" cy="1130181"/>
              </a:xfrm>
              <a:prstGeom prst="rect">
                <a:avLst/>
              </a:prstGeom>
              <a:noFill/>
              <a:ln w="28575">
                <a:solidFill>
                  <a:srgbClr val="C0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i="1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∯"/>
                          <m:limLoc m:val="undOvr"/>
                          <m:subHide m:val="on"/>
                          <m:supHide m:val="on"/>
                          <m:ctrlPr>
                            <a:rPr lang="en-US" sz="2800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800" b="1" i="1">
                              <a:latin typeface="Cambria Math"/>
                              <a:ea typeface="Cambria Math"/>
                            </a:rPr>
                            <m:t>𝑬</m:t>
                          </m:r>
                          <m:r>
                            <a:rPr lang="en-US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sz="2800" b="1" i="1"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nary>
                      <m: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𝑒𝑛𝑐𝑙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F3DE34-DD6E-4EC7-9F31-DF38C62EEC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540" y="2462046"/>
                <a:ext cx="3718774" cy="11301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F30098-E5FF-42D8-9AB6-5062F4C8E6F9}"/>
                  </a:ext>
                </a:extLst>
              </p:cNvPr>
              <p:cNvSpPr txBox="1"/>
              <p:nvPr/>
            </p:nvSpPr>
            <p:spPr>
              <a:xfrm>
                <a:off x="309220" y="5953502"/>
                <a:ext cx="87048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𝑒𝑙𝑒𝑐𝑡𝑟𝑖𝑐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𝑐𝑜𝑛𝑠𝑡𝑎𝑛𝑡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it-IT">
                          <a:solidFill>
                            <a:schemeClr val="tx1"/>
                          </a:solidFill>
                        </a:rPr>
                        <m:t>8.85418781762× 10</m:t>
                      </m:r>
                      <m:r>
                        <m:rPr>
                          <m:nor/>
                        </m:rPr>
                        <a:rPr lang="it-IT" baseline="30000">
                          <a:solidFill>
                            <a:schemeClr val="tx1"/>
                          </a:solidFill>
                        </a:rPr>
                        <m:t>−12</m:t>
                      </m:r>
                      <m:r>
                        <m:rPr>
                          <m:nor/>
                        </m:rPr>
                        <a:rPr lang="en-US" b="0" i="0" baseline="30000" smtClean="0">
                          <a:solidFill>
                            <a:schemeClr val="tx1"/>
                          </a:solidFill>
                        </a:rPr>
                        <m:t>  </m:t>
                      </m:r>
                      <m:r>
                        <m:rPr>
                          <m:nor/>
                        </m:rPr>
                        <a:rPr lang="it-IT">
                          <a:solidFill>
                            <a:schemeClr val="tx1"/>
                          </a:solidFill>
                        </a:rPr>
                        <m:t>A</m:t>
                      </m:r>
                      <m:r>
                        <m:rPr>
                          <m:nor/>
                        </m:rPr>
                        <a:rPr lang="it-IT" baseline="30000">
                          <a:solidFill>
                            <a:schemeClr val="tx1"/>
                          </a:solidFill>
                        </a:rPr>
                        <m:t>2</m:t>
                      </m:r>
                      <m:r>
                        <m:rPr>
                          <m:nor/>
                        </m:rPr>
                        <a:rPr lang="it-IT">
                          <a:solidFill>
                            <a:schemeClr val="tx1"/>
                          </a:solidFill>
                        </a:rPr>
                        <m:t>⋅</m:t>
                      </m:r>
                      <m:r>
                        <m:rPr>
                          <m:nor/>
                        </m:rPr>
                        <a:rPr lang="it-IT">
                          <a:solidFill>
                            <a:schemeClr val="tx1"/>
                          </a:solidFill>
                        </a:rPr>
                        <m:t>s</m:t>
                      </m:r>
                      <m:r>
                        <m:rPr>
                          <m:nor/>
                        </m:rPr>
                        <a:rPr lang="it-IT" baseline="30000">
                          <a:solidFill>
                            <a:schemeClr val="tx1"/>
                          </a:solidFill>
                        </a:rPr>
                        <m:t>4</m:t>
                      </m:r>
                      <m:r>
                        <m:rPr>
                          <m:nor/>
                        </m:rPr>
                        <a:rPr lang="it-IT">
                          <a:solidFill>
                            <a:schemeClr val="tx1"/>
                          </a:solidFill>
                        </a:rPr>
                        <m:t>⋅</m:t>
                      </m:r>
                      <m:r>
                        <m:rPr>
                          <m:nor/>
                        </m:rPr>
                        <a:rPr lang="it-IT" smtClean="0">
                          <a:solidFill>
                            <a:schemeClr val="tx1"/>
                          </a:solidFill>
                        </a:rPr>
                        <m:t>kg</m:t>
                      </m:r>
                      <m:r>
                        <m:rPr>
                          <m:nor/>
                        </m:rPr>
                        <a:rPr lang="it-IT" baseline="30000">
                          <a:solidFill>
                            <a:schemeClr val="tx1"/>
                          </a:solidFill>
                        </a:rPr>
                        <m:t>−1</m:t>
                      </m:r>
                      <m:r>
                        <m:rPr>
                          <m:nor/>
                        </m:rPr>
                        <a:rPr lang="it-IT">
                          <a:solidFill>
                            <a:schemeClr val="tx1"/>
                          </a:solidFill>
                        </a:rPr>
                        <m:t>⋅</m:t>
                      </m:r>
                      <m:r>
                        <m:rPr>
                          <m:nor/>
                        </m:rPr>
                        <a:rPr lang="it-IT">
                          <a:solidFill>
                            <a:schemeClr val="tx1"/>
                          </a:solidFill>
                        </a:rPr>
                        <m:t>m</m:t>
                      </m:r>
                      <m:r>
                        <m:rPr>
                          <m:nor/>
                        </m:rPr>
                        <a:rPr lang="it-IT" baseline="30000">
                          <a:solidFill>
                            <a:schemeClr val="tx1"/>
                          </a:solidFill>
                        </a:rPr>
                        <m:t>−3</m:t>
                      </m:r>
                      <m:r>
                        <m:rPr>
                          <m:nor/>
                        </m:rPr>
                        <a:rPr lang="it-IT">
                          <a:solidFill>
                            <a:schemeClr val="tx1"/>
                          </a:solidFill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F30098-E5FF-42D8-9AB6-5062F4C8E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220" y="5953502"/>
                <a:ext cx="8704883" cy="369332"/>
              </a:xfrm>
              <a:prstGeom prst="rect">
                <a:avLst/>
              </a:prstGeom>
              <a:blipFill>
                <a:blip r:embed="rId4"/>
                <a:stretch>
                  <a:fillRect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AA39A98-6335-4B83-9158-EA70A01CD344}"/>
                  </a:ext>
                </a:extLst>
              </p:cNvPr>
              <p:cNvSpPr txBox="1"/>
              <p:nvPr/>
            </p:nvSpPr>
            <p:spPr>
              <a:xfrm>
                <a:off x="4290736" y="4211973"/>
                <a:ext cx="2140651" cy="1061060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∯"/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1" i="1">
                              <a:latin typeface="Cambria Math"/>
                              <a:ea typeface="Cambria Math"/>
                            </a:rPr>
                            <m:t>𝑩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nary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AA39A98-6335-4B83-9158-EA70A01CD3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0736" y="4211973"/>
                <a:ext cx="2140651" cy="10610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07939A0-A182-4046-A2A9-3A6C89D502DE}"/>
              </a:ext>
            </a:extLst>
          </p:cNvPr>
          <p:cNvSpPr txBox="1"/>
          <p:nvPr/>
        </p:nvSpPr>
        <p:spPr>
          <a:xfrm>
            <a:off x="7067404" y="4072704"/>
            <a:ext cx="2140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No known magnetic monopoles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784C155-301F-45E1-B6CA-7A858BB8D1CD}"/>
              </a:ext>
            </a:extLst>
          </p:cNvPr>
          <p:cNvCxnSpPr>
            <a:cxnSpLocks/>
          </p:cNvCxnSpPr>
          <p:nvPr/>
        </p:nvCxnSpPr>
        <p:spPr>
          <a:xfrm flipH="1">
            <a:off x="6424243" y="4495062"/>
            <a:ext cx="643162" cy="13411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1" descr="figure-22-17a">
            <a:extLst>
              <a:ext uri="{FF2B5EF4-FFF2-40B4-BE49-F238E27FC236}">
                <a16:creationId xmlns:a16="http://schemas.microsoft.com/office/drawing/2014/main" id="{CC128645-BCA7-4BB2-9393-C62F8CCA0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8" y="2650602"/>
            <a:ext cx="2770188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97379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1182CC-5B21-411A-9005-10A399E0C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The integrated electric field around any closed loop is proportional to the rate of change of the magnetic flux passing through the loop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F4E77C-2025-45C8-A19B-7DF774863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Faraday’s Law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B974C-7FDD-45C7-8A52-6DD3199D6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6224AF-3394-416B-83FE-3AC79CB02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CE3691A-36AC-423A-8034-E24B7C8E6F42}"/>
                  </a:ext>
                </a:extLst>
              </p:cNvPr>
              <p:cNvSpPr txBox="1"/>
              <p:nvPr/>
            </p:nvSpPr>
            <p:spPr>
              <a:xfrm>
                <a:off x="3886074" y="2309325"/>
                <a:ext cx="3906647" cy="1222514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𝑬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𝒍</m:t>
                          </m:r>
                        </m:e>
                      </m:nary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=−</m:t>
                      </m:r>
                      <m:nary>
                        <m:naryPr>
                          <m:chr m:val="∬"/>
                          <m:limLoc m:val="undOvr"/>
                          <m:subHide m:val="on"/>
                          <m:sup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800" b="1" i="1">
                                  <a:latin typeface="Cambria Math"/>
                                  <a:ea typeface="Cambria Math"/>
                                </a:rPr>
                                <m:t>𝑩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</m:nary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CE3691A-36AC-423A-8034-E24B7C8E6F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074" y="2309325"/>
                <a:ext cx="3906647" cy="122251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6CFE31B3-5146-470D-A26B-D275E0DF3F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688"/>
          <a:stretch/>
        </p:blipFill>
        <p:spPr>
          <a:xfrm>
            <a:off x="242887" y="2671789"/>
            <a:ext cx="3214522" cy="262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1544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91AA94-F66D-443B-93CA-B493A6D4B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z="2400" b="1" dirty="0"/>
              <a:t>The current passing through a surface is equal to the line integral of the B field around that closed surface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5503A6-3DE4-48AD-8FC1-1C7853EF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Ampere’s Law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0609BC-94A7-42EE-91C6-4E17B3FD3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FF8D3-AEEA-44AE-993C-9B899B2975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704F12C-974E-4A65-9568-93AD42150D86}"/>
                  </a:ext>
                </a:extLst>
              </p:cNvPr>
              <p:cNvSpPr txBox="1"/>
              <p:nvPr/>
            </p:nvSpPr>
            <p:spPr>
              <a:xfrm>
                <a:off x="2012616" y="2173224"/>
                <a:ext cx="5298438" cy="1222514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US" sz="28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800" b="1" i="1" smtClean="0">
                              <a:latin typeface="Cambria Math"/>
                              <a:ea typeface="Cambria Math"/>
                            </a:rPr>
                            <m:t>𝑩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sz="2800" b="1" i="1">
                              <a:latin typeface="Cambria Math"/>
                              <a:ea typeface="Cambria Math"/>
                            </a:rPr>
                            <m:t>𝒍</m:t>
                          </m:r>
                        </m:e>
                      </m:nary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𝑜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𝑰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𝑜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  <a:ea typeface="Cambria Math"/>
                            </a:rPr>
                            <m:t>𝑜</m:t>
                          </m:r>
                        </m:sub>
                      </m:sSub>
                      <m:nary>
                        <m:naryPr>
                          <m:chr m:val="∬"/>
                          <m:limLoc m:val="undOvr"/>
                          <m:subHide m:val="on"/>
                          <m:supHide m:val="on"/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800" b="1" i="1"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den>
                          </m:f>
                        </m:e>
                      </m:nary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𝑑</m:t>
                      </m:r>
                      <m:r>
                        <a:rPr lang="en-US" sz="2800" b="1" i="1" smtClean="0">
                          <a:latin typeface="Cambria Math"/>
                          <a:ea typeface="Cambria Math"/>
                        </a:rPr>
                        <m:t>𝑨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704F12C-974E-4A65-9568-93AD42150D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2616" y="2173224"/>
                <a:ext cx="5298438" cy="122251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0DF6437-4672-4C82-809A-E0682766861F}"/>
              </a:ext>
            </a:extLst>
          </p:cNvPr>
          <p:cNvSpPr txBox="1"/>
          <p:nvPr/>
        </p:nvSpPr>
        <p:spPr>
          <a:xfrm>
            <a:off x="5488970" y="4113161"/>
            <a:ext cx="3118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“Displacement current” in charging capacitor for example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83FBC69-FD94-4783-B7A5-05D2E542EC2C}"/>
              </a:ext>
            </a:extLst>
          </p:cNvPr>
          <p:cNvCxnSpPr>
            <a:cxnSpLocks/>
          </p:cNvCxnSpPr>
          <p:nvPr/>
        </p:nvCxnSpPr>
        <p:spPr>
          <a:xfrm flipH="1" flipV="1">
            <a:off x="6559297" y="3145536"/>
            <a:ext cx="158495" cy="80467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F8BBAE0-874B-4E59-90C1-727131ADA2E0}"/>
              </a:ext>
            </a:extLst>
          </p:cNvPr>
          <p:cNvSpPr txBox="1"/>
          <p:nvPr/>
        </p:nvSpPr>
        <p:spPr>
          <a:xfrm>
            <a:off x="2598512" y="3996917"/>
            <a:ext cx="2806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Enclosed current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BA6C380-A570-4447-887C-3E9B92F32FD8}"/>
              </a:ext>
            </a:extLst>
          </p:cNvPr>
          <p:cNvCxnSpPr>
            <a:cxnSpLocks/>
          </p:cNvCxnSpPr>
          <p:nvPr/>
        </p:nvCxnSpPr>
        <p:spPr>
          <a:xfrm flipV="1">
            <a:off x="3898245" y="2950464"/>
            <a:ext cx="356763" cy="91857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C61A9CF-CE21-4C90-8F60-AB06B3E40DFD}"/>
              </a:ext>
            </a:extLst>
          </p:cNvPr>
          <p:cNvCxnSpPr>
            <a:cxnSpLocks/>
          </p:cNvCxnSpPr>
          <p:nvPr/>
        </p:nvCxnSpPr>
        <p:spPr>
          <a:xfrm flipV="1">
            <a:off x="1213104" y="4113161"/>
            <a:ext cx="0" cy="143273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CE58F680-4D36-4A29-9B15-2926F9BF8B0D}"/>
              </a:ext>
            </a:extLst>
          </p:cNvPr>
          <p:cNvSpPr/>
          <p:nvPr/>
        </p:nvSpPr>
        <p:spPr>
          <a:xfrm rot="1373967">
            <a:off x="589540" y="3943180"/>
            <a:ext cx="1438656" cy="73357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208A73-27A1-48E1-8BF4-814A8F710587}"/>
              </a:ext>
            </a:extLst>
          </p:cNvPr>
          <p:cNvCxnSpPr>
            <a:cxnSpLocks/>
          </p:cNvCxnSpPr>
          <p:nvPr/>
        </p:nvCxnSpPr>
        <p:spPr>
          <a:xfrm flipV="1">
            <a:off x="1219200" y="2795016"/>
            <a:ext cx="0" cy="143273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20725B3-1951-4D91-8BD3-C3DD4283E1FC}"/>
              </a:ext>
            </a:extLst>
          </p:cNvPr>
          <p:cNvSpPr txBox="1"/>
          <p:nvPr/>
        </p:nvSpPr>
        <p:spPr>
          <a:xfrm>
            <a:off x="1327702" y="3395738"/>
            <a:ext cx="261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8867699-593B-45D1-8657-5E14BBD07852}"/>
              </a:ext>
            </a:extLst>
          </p:cNvPr>
          <p:cNvCxnSpPr>
            <a:cxnSpLocks/>
            <a:endCxn id="23" idx="3"/>
          </p:cNvCxnSpPr>
          <p:nvPr/>
        </p:nvCxnSpPr>
        <p:spPr>
          <a:xfrm flipH="1" flipV="1">
            <a:off x="1589312" y="3626571"/>
            <a:ext cx="2328837" cy="24246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2BFF6D4-4EE9-484D-95F8-F43963A354C8}"/>
              </a:ext>
            </a:extLst>
          </p:cNvPr>
          <p:cNvCxnSpPr>
            <a:cxnSpLocks/>
          </p:cNvCxnSpPr>
          <p:nvPr/>
        </p:nvCxnSpPr>
        <p:spPr>
          <a:xfrm flipV="1">
            <a:off x="1851741" y="4657736"/>
            <a:ext cx="244315" cy="171791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CE887BD-92A6-4ABC-B60C-C5F53B6B1325}"/>
              </a:ext>
            </a:extLst>
          </p:cNvPr>
          <p:cNvSpPr txBox="1"/>
          <p:nvPr/>
        </p:nvSpPr>
        <p:spPr>
          <a:xfrm>
            <a:off x="1863036" y="4621464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36C83E4-0AC5-448F-8BA3-2537F2910A82}"/>
              </a:ext>
            </a:extLst>
          </p:cNvPr>
          <p:cNvSpPr txBox="1"/>
          <p:nvPr/>
        </p:nvSpPr>
        <p:spPr>
          <a:xfrm>
            <a:off x="229001" y="3823204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2696394-0339-497E-8C4D-77D215B09EA8}"/>
              </a:ext>
            </a:extLst>
          </p:cNvPr>
          <p:cNvCxnSpPr>
            <a:cxnSpLocks/>
          </p:cNvCxnSpPr>
          <p:nvPr/>
        </p:nvCxnSpPr>
        <p:spPr>
          <a:xfrm>
            <a:off x="538579" y="4079228"/>
            <a:ext cx="110088" cy="196697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928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9C6B59-6D66-6E98-5B70-75A2B8865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Applications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B761AE-405D-9F2D-872B-66DC0F519D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Badgley | ASP24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5F038F-4FEE-0AA3-E593-774222A2FD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8" name="Picture 2" descr="Image result for cathode ray tube">
            <a:extLst>
              <a:ext uri="{FF2B5EF4-FFF2-40B4-BE49-F238E27FC236}">
                <a16:creationId xmlns:a16="http://schemas.microsoft.com/office/drawing/2014/main" id="{103B617B-0B58-E805-64EA-69066953AD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062" y="2365988"/>
            <a:ext cx="6760938" cy="407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39A31D5-F1A4-D112-9D4F-6EDE067C9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2761" y="971551"/>
            <a:ext cx="3608352" cy="127634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Cathode ray tube TVs</a:t>
            </a:r>
          </a:p>
        </p:txBody>
      </p:sp>
      <p:pic>
        <p:nvPicPr>
          <p:cNvPr id="10" name="Picture 4" descr="Image result for cathode ray tube tv">
            <a:extLst>
              <a:ext uri="{FF2B5EF4-FFF2-40B4-BE49-F238E27FC236}">
                <a16:creationId xmlns:a16="http://schemas.microsoft.com/office/drawing/2014/main" id="{55D11FFF-AB51-AA9D-E183-48DBF550CD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5" t="5122" r="10144" b="7854"/>
          <a:stretch/>
        </p:blipFill>
        <p:spPr bwMode="auto">
          <a:xfrm>
            <a:off x="109538" y="827087"/>
            <a:ext cx="3608352" cy="257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049890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2068AAC1-465D-477D-8F79-DDC566061E5B}" vid="{60521A9C-3AD0-48F4-B2BD-2E7869FFF1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</Template>
  <TotalTime>31032</TotalTime>
  <Words>4653</Words>
  <Application>Microsoft Office PowerPoint</Application>
  <PresentationFormat>On-screen Show (4:3)</PresentationFormat>
  <Paragraphs>908</Paragraphs>
  <Slides>85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6" baseType="lpstr">
      <vt:lpstr>Malgun Gothic</vt:lpstr>
      <vt:lpstr>aktiv-grotesk</vt:lpstr>
      <vt:lpstr>Arial</vt:lpstr>
      <vt:lpstr>Calibri</vt:lpstr>
      <vt:lpstr>Cambria Math</vt:lpstr>
      <vt:lpstr>CMR12</vt:lpstr>
      <vt:lpstr>Helvetica</vt:lpstr>
      <vt:lpstr>Symbol</vt:lpstr>
      <vt:lpstr>Times</vt:lpstr>
      <vt:lpstr>Fermilab_PPT_090815</vt:lpstr>
      <vt:lpstr>Equation</vt:lpstr>
      <vt:lpstr>PowerPoint Presentation</vt:lpstr>
      <vt:lpstr>Fermilab</vt:lpstr>
      <vt:lpstr>Fermilab</vt:lpstr>
      <vt:lpstr>Fermilab</vt:lpstr>
      <vt:lpstr>Muon Experiments</vt:lpstr>
      <vt:lpstr>PIP-II</vt:lpstr>
      <vt:lpstr>Overview</vt:lpstr>
      <vt:lpstr>Accelerators Worldwide</vt:lpstr>
      <vt:lpstr>Accelerator Applications</vt:lpstr>
      <vt:lpstr>Accelerator Applications- Medicine</vt:lpstr>
      <vt:lpstr>Accelerator Applications- Security</vt:lpstr>
      <vt:lpstr>Accelerator Applications- Energy/Environment</vt:lpstr>
      <vt:lpstr>Accelerator Applications- Energy/Environment</vt:lpstr>
      <vt:lpstr>The Accelerator is Born</vt:lpstr>
      <vt:lpstr>Livingston Plot</vt:lpstr>
      <vt:lpstr>Units</vt:lpstr>
      <vt:lpstr>Relativity Review</vt:lpstr>
      <vt:lpstr>Anatomy of an Accelerator</vt:lpstr>
      <vt:lpstr>Electromagnetic force on a charged particle</vt:lpstr>
      <vt:lpstr>Electromagnetic force on a charged particle</vt:lpstr>
      <vt:lpstr>Anatomy of an Accelerator</vt:lpstr>
      <vt:lpstr>Anatomy of an Accelerator</vt:lpstr>
      <vt:lpstr>Types of magnets</vt:lpstr>
      <vt:lpstr>Magnetic Field Harmonics</vt:lpstr>
      <vt:lpstr>Dipole (two pole, n=1)</vt:lpstr>
      <vt:lpstr>Dipoles</vt:lpstr>
      <vt:lpstr>Dipoles</vt:lpstr>
      <vt:lpstr>Quadrupole (four pole, n=2)</vt:lpstr>
      <vt:lpstr>Quadrupole</vt:lpstr>
      <vt:lpstr>Sextupole (six pole, n=3)</vt:lpstr>
      <vt:lpstr>Sextupole</vt:lpstr>
      <vt:lpstr>Optics Analogy</vt:lpstr>
      <vt:lpstr>Anatomy of an Accelerator</vt:lpstr>
      <vt:lpstr>Equations of Transverse Motion</vt:lpstr>
      <vt:lpstr>Motion in a uniform B field</vt:lpstr>
      <vt:lpstr>PowerPoint Presentation</vt:lpstr>
      <vt:lpstr>Equations of motion</vt:lpstr>
      <vt:lpstr>Equations of motion</vt:lpstr>
      <vt:lpstr>Equations of motion- Horizontal</vt:lpstr>
      <vt:lpstr>Equations of motion- Horizontal</vt:lpstr>
      <vt:lpstr>Equations of motion- Horizontal</vt:lpstr>
      <vt:lpstr>Equations of motion</vt:lpstr>
      <vt:lpstr>Equations of motion - Horizontal</vt:lpstr>
      <vt:lpstr>Equations of motion - Horizontal</vt:lpstr>
      <vt:lpstr>Equations of Motion - Vertical</vt:lpstr>
      <vt:lpstr>Quick Aside on Springs</vt:lpstr>
      <vt:lpstr>Solutions to the Equations of Motion</vt:lpstr>
      <vt:lpstr>Matrix Representation</vt:lpstr>
      <vt:lpstr>Matrix Reminder</vt:lpstr>
      <vt:lpstr>Matrix Representation</vt:lpstr>
      <vt:lpstr>Horizontal Focusing</vt:lpstr>
      <vt:lpstr>Weak Focusing</vt:lpstr>
      <vt:lpstr>Weak Focusing</vt:lpstr>
      <vt:lpstr>Drift Space</vt:lpstr>
      <vt:lpstr>Thin Lens Approximation</vt:lpstr>
      <vt:lpstr>Focusing Thin Lens</vt:lpstr>
      <vt:lpstr>Sector Dipole Bend</vt:lpstr>
      <vt:lpstr>Transfer Matrices</vt:lpstr>
      <vt:lpstr>Strong Focusing</vt:lpstr>
      <vt:lpstr>FODO</vt:lpstr>
      <vt:lpstr>Periodic</vt:lpstr>
      <vt:lpstr>Twiss Parameters</vt:lpstr>
      <vt:lpstr>Twiss Parameters</vt:lpstr>
      <vt:lpstr>Twiss Parameters</vt:lpstr>
      <vt:lpstr>Twiss Parameters</vt:lpstr>
      <vt:lpstr>Betatron Motion</vt:lpstr>
      <vt:lpstr>Betatron Oscillation</vt:lpstr>
      <vt:lpstr>Computer Codes for Accelerator Design</vt:lpstr>
      <vt:lpstr>Beam Envelope</vt:lpstr>
      <vt:lpstr>Tune</vt:lpstr>
      <vt:lpstr>To be continued…</vt:lpstr>
      <vt:lpstr>Bonus Slides</vt:lpstr>
      <vt:lpstr>Laplace’s Equation</vt:lpstr>
      <vt:lpstr>Complex Functions</vt:lpstr>
      <vt:lpstr>Analytic Complex Function </vt:lpstr>
      <vt:lpstr>PowerPoint Presentation</vt:lpstr>
      <vt:lpstr>The function of a complex variable</vt:lpstr>
      <vt:lpstr>Fields from the 2D function of a complex variable</vt:lpstr>
      <vt:lpstr>Fields from the 2D function of a complex variable</vt:lpstr>
      <vt:lpstr>Vector Operations</vt:lpstr>
      <vt:lpstr>Differential Operators</vt:lpstr>
      <vt:lpstr>Maxwell’s Equations (in vacuum)</vt:lpstr>
      <vt:lpstr>Gauss’s Law</vt:lpstr>
      <vt:lpstr>Faraday’s Law</vt:lpstr>
      <vt:lpstr>Ampere’s Law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Karie E. Badgley</dc:creator>
  <cp:lastModifiedBy>Karie E. Badgley</cp:lastModifiedBy>
  <cp:revision>242</cp:revision>
  <cp:lastPrinted>2014-01-20T19:40:21Z</cp:lastPrinted>
  <dcterms:created xsi:type="dcterms:W3CDTF">2022-11-17T17:36:44Z</dcterms:created>
  <dcterms:modified xsi:type="dcterms:W3CDTF">2024-07-08T13:12:20Z</dcterms:modified>
</cp:coreProperties>
</file>