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258" r:id="rId3"/>
    <p:sldId id="259" r:id="rId4"/>
    <p:sldId id="260" r:id="rId5"/>
    <p:sldId id="261" r:id="rId6"/>
    <p:sldId id="268" r:id="rId7"/>
    <p:sldId id="267" r:id="rId8"/>
    <p:sldId id="287" r:id="rId9"/>
    <p:sldId id="283" r:id="rId10"/>
    <p:sldId id="269" r:id="rId11"/>
    <p:sldId id="272" r:id="rId12"/>
    <p:sldId id="295" r:id="rId13"/>
    <p:sldId id="296" r:id="rId14"/>
    <p:sldId id="298" r:id="rId15"/>
    <p:sldId id="299" r:id="rId16"/>
    <p:sldId id="300" r:id="rId17"/>
    <p:sldId id="291" r:id="rId18"/>
    <p:sldId id="286" r:id="rId19"/>
    <p:sldId id="284" r:id="rId20"/>
    <p:sldId id="285" r:id="rId21"/>
    <p:sldId id="264" r:id="rId22"/>
    <p:sldId id="292" r:id="rId23"/>
    <p:sldId id="280" r:id="rId24"/>
    <p:sldId id="293" r:id="rId25"/>
    <p:sldId id="277" r:id="rId26"/>
    <p:sldId id="278" r:id="rId27"/>
    <p:sldId id="275" r:id="rId28"/>
    <p:sldId id="276" r:id="rId29"/>
    <p:sldId id="290" r:id="rId30"/>
    <p:sldId id="270" r:id="rId31"/>
    <p:sldId id="271" r:id="rId32"/>
    <p:sldId id="273" r:id="rId33"/>
    <p:sldId id="289" r:id="rId34"/>
    <p:sldId id="288" r:id="rId35"/>
    <p:sldId id="274" r:id="rId36"/>
    <p:sldId id="281" r:id="rId37"/>
    <p:sldId id="282"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11" autoAdjust="0"/>
  </p:normalViewPr>
  <p:slideViewPr>
    <p:cSldViewPr>
      <p:cViewPr varScale="1">
        <p:scale>
          <a:sx n="82" d="100"/>
          <a:sy n="82" d="100"/>
        </p:scale>
        <p:origin x="-678" y="-78"/>
      </p:cViewPr>
      <p:guideLst>
        <p:guide orient="horz" pos="2160"/>
        <p:guide pos="2880"/>
      </p:guideLst>
    </p:cSldViewPr>
  </p:slideViewPr>
  <p:notesTextViewPr>
    <p:cViewPr>
      <p:scale>
        <a:sx n="1" d="1"/>
        <a:sy n="1" d="1"/>
      </p:scale>
      <p:origin x="0" y="0"/>
    </p:cViewPr>
  </p:notesTextViewPr>
  <p:sorterViewPr>
    <p:cViewPr>
      <p:scale>
        <a:sx n="100" d="100"/>
        <a:sy n="100" d="100"/>
      </p:scale>
      <p:origin x="0" y="122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1359C4-B12E-4BA4-A3D1-459494379E95}" type="datetimeFigureOut">
              <a:rPr lang="fr-FR" smtClean="0"/>
              <a:t>07/07/2024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FB9CF7-3C7C-4E13-99E0-F1D5EEED5EA3}" type="slidenum">
              <a:rPr lang="fr-FR" smtClean="0"/>
              <a:t>‹N°›</a:t>
            </a:fld>
            <a:endParaRPr lang="fr-FR"/>
          </a:p>
        </p:txBody>
      </p:sp>
    </p:spTree>
    <p:extLst>
      <p:ext uri="{BB962C8B-B14F-4D97-AF65-F5344CB8AC3E}">
        <p14:creationId xmlns:p14="http://schemas.microsoft.com/office/powerpoint/2010/main" val="4039230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ar-MA" altLang="fr-FR" smtClean="0"/>
          </a:p>
        </p:txBody>
      </p:sp>
      <p:sp>
        <p:nvSpPr>
          <p:cNvPr id="3482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16A33B34-FD1A-47B3-B4DF-E6EEB7AAB25F}" type="slidenum">
              <a:rPr lang="ar-MA" altLang="fr-FR"/>
              <a:pPr defTabSz="449263" fontAlgn="base">
                <a:spcBef>
                  <a:spcPct val="0"/>
                </a:spcBef>
                <a:spcAft>
                  <a:spcPct val="0"/>
                </a:spcAft>
              </a:pPr>
              <a:t>1</a:t>
            </a:fld>
            <a:endParaRPr lang="ar-MA"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xfrm>
            <a:off x="4281488" y="10155767"/>
            <a:ext cx="32766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87" tIns="52144" rIns="104287" bIns="52144"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FDCDA0A9-B269-43F3-8660-D98315570DF9}" type="slidenum">
              <a:rPr lang="fr-FR" altLang="fr-FR"/>
              <a:pPr defTabSz="449263" fontAlgn="base">
                <a:spcBef>
                  <a:spcPct val="0"/>
                </a:spcBef>
                <a:spcAft>
                  <a:spcPct val="0"/>
                </a:spcAft>
              </a:pPr>
              <a:t>36</a:t>
            </a:fld>
            <a:endParaRPr lang="fr-FR" altLang="fr-FR"/>
          </a:p>
        </p:txBody>
      </p:sp>
      <p:sp>
        <p:nvSpPr>
          <p:cNvPr id="38915"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fr-FR" alt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
          <p:cNvSpPr txBox="1">
            <a:spLocks noGrp="1" noRot="1" noChangeAspect="1" noChangeArrowheads="1" noTextEdit="1"/>
          </p:cNvSpPr>
          <p:nvPr>
            <p:ph type="sldImg"/>
          </p:nvPr>
        </p:nvSpPr>
        <p:spPr bwMode="auto">
          <a:xfrm>
            <a:off x="1314450" y="1027113"/>
            <a:ext cx="4932363" cy="3698875"/>
          </a:xfrm>
          <a:solidFill>
            <a:srgbClr val="FFFFFF"/>
          </a:solidFill>
          <a:ln>
            <a:solidFill>
              <a:srgbClr val="000000"/>
            </a:solidFill>
            <a:miter lim="800000"/>
            <a:headEnd/>
            <a:tailEnd/>
          </a:ln>
        </p:spPr>
      </p:sp>
      <p:sp>
        <p:nvSpPr>
          <p:cNvPr id="39939" name="Rectangle 2"/>
          <p:cNvSpPr txBox="1">
            <a:spLocks noGrp="1" noChangeArrowheads="1"/>
          </p:cNvSpPr>
          <p:nvPr>
            <p:ph type="body" idx="1"/>
          </p:nvPr>
        </p:nvSpPr>
        <p:spPr bwMode="auto">
          <a:xfrm>
            <a:off x="1170385" y="5086351"/>
            <a:ext cx="5225653" cy="41063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spcBef>
                <a:spcPct val="0"/>
              </a:spcBef>
            </a:pPr>
            <a:endParaRPr lang="fr-FR"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defTabSz="914400" rtl="0">
              <a:spcBef>
                <a:spcPct val="0"/>
              </a:spcBef>
            </a:pPr>
            <a:endParaRPr lang="fr-FR" altLang="fr-FR" smtClean="0"/>
          </a:p>
        </p:txBody>
      </p:sp>
      <p:sp>
        <p:nvSpPr>
          <p:cNvPr id="3379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2163EFAA-CB74-4EA1-8F50-39BAE6550493}" type="slidenum">
              <a:rPr lang="ar-MA" altLang="fr-FR"/>
              <a:pPr defTabSz="449263" fontAlgn="base">
                <a:spcBef>
                  <a:spcPct val="0"/>
                </a:spcBef>
                <a:spcAft>
                  <a:spcPct val="0"/>
                </a:spcAft>
              </a:pPr>
              <a:t>2</a:t>
            </a:fld>
            <a:endParaRPr lang="ar-MA"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defTabSz="914400" rtl="0">
              <a:spcBef>
                <a:spcPct val="0"/>
              </a:spcBef>
            </a:pPr>
            <a:endParaRPr lang="fr-FR" altLang="fr-FR" smtClean="0"/>
          </a:p>
        </p:txBody>
      </p:sp>
      <p:sp>
        <p:nvSpPr>
          <p:cNvPr id="3584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9EAEA70E-39E7-440C-8B0E-9C53A027FA32}" type="slidenum">
              <a:rPr lang="ar-MA" altLang="fr-FR"/>
              <a:pPr defTabSz="449263" fontAlgn="base">
                <a:spcBef>
                  <a:spcPct val="0"/>
                </a:spcBef>
                <a:spcAft>
                  <a:spcPct val="0"/>
                </a:spcAft>
              </a:pPr>
              <a:t>5</a:t>
            </a:fld>
            <a:endParaRPr lang="ar-MA"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fr-FR" smtClean="0"/>
              <a:t>L’expérience ATLAS dont l’objectif fondamental est la compréhension du concept de masse a vu le développement de plusieurs technologies non connues du début des années 90 tels que la grille de calcul, les moyens informatiques pour stocker les données et leur distribution à travers la planète et d’autres technologies en médecine, matériaux et micro-électronique. La formation de jeunes chercheurs dans ce domaine leur permet d’acquérir une formation pluridisciplinaire.</a:t>
            </a:r>
          </a:p>
          <a:p>
            <a:pPr>
              <a:spcBef>
                <a:spcPct val="0"/>
              </a:spcBef>
            </a:pPr>
            <a:endParaRPr lang="fr-FR" altLang="fr-FR" smtClean="0"/>
          </a:p>
          <a:p>
            <a:pPr>
              <a:spcBef>
                <a:spcPct val="0"/>
              </a:spcBef>
            </a:pPr>
            <a:r>
              <a:rPr lang="fr-FR" altLang="fr-FR" smtClean="0"/>
              <a:t>	Or pour récolter le fruit de ce travail de recherche et contribuer au transfert de technologies il faut une combinaison d’autres facteurs aussi déterminants que le travail de recherche lui-même, enfin de compte comment l’effort de recherche combiné à ces facteurs peut il contribuer à l’édification d’une société et d’une économie du savoir. Les indicateurs de cette économie du savoir que nous voulons bâtir sont :</a:t>
            </a:r>
          </a:p>
          <a:p>
            <a:pPr>
              <a:spcBef>
                <a:spcPct val="0"/>
              </a:spcBef>
            </a:pPr>
            <a:r>
              <a:rPr lang="fr-FR" altLang="fr-FR" smtClean="0"/>
              <a:t>	- L’indice du savoir économique (KEI)</a:t>
            </a:r>
          </a:p>
          <a:p>
            <a:pPr>
              <a:spcBef>
                <a:spcPct val="0"/>
              </a:spcBef>
            </a:pPr>
            <a:r>
              <a:rPr lang="fr-FR" altLang="fr-FR" smtClean="0"/>
              <a:t>	- L’indice du savoir (KI)</a:t>
            </a:r>
            <a:endParaRPr lang="en-US" altLang="fr-FR" smtClean="0"/>
          </a:p>
        </p:txBody>
      </p:sp>
      <p:sp>
        <p:nvSpPr>
          <p:cNvPr id="40964" name="Espace réservé du numéro de diapositive 3"/>
          <p:cNvSpPr>
            <a:spLocks noGrp="1"/>
          </p:cNvSpPr>
          <p:nvPr>
            <p:ph type="sldNum" sz="quarter" idx="5"/>
          </p:nvPr>
        </p:nvSpPr>
        <p:spPr bwMode="auto">
          <a:xfrm>
            <a:off x="4281488" y="10155767"/>
            <a:ext cx="32766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87" tIns="52144" rIns="104287" bIns="52144"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9CE69468-51FE-43FF-827F-F0BDBE034B3B}" type="slidenum">
              <a:rPr lang="en-US" altLang="fr-FR"/>
              <a:pPr defTabSz="449263" fontAlgn="base">
                <a:spcBef>
                  <a:spcPct val="0"/>
                </a:spcBef>
                <a:spcAft>
                  <a:spcPct val="0"/>
                </a:spcAft>
              </a:pPr>
              <a:t>6</a:t>
            </a:fld>
            <a:endParaRPr lang="en-US"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p:spPr>
        <p:txBody>
          <a:bodyPr/>
          <a:lstStyle/>
          <a:p>
            <a:pPr eaLnBrk="1" hangingPunct="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xfrm>
            <a:off x="4281488" y="10155767"/>
            <a:ext cx="32766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87" tIns="52144" rIns="104287" bIns="52144"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B9056B74-B9D1-4F9A-8C7E-73A612904AEA}" type="slidenum">
              <a:rPr lang="fr-FR" altLang="fr-FR"/>
              <a:pPr defTabSz="449263" fontAlgn="base">
                <a:spcBef>
                  <a:spcPct val="0"/>
                </a:spcBef>
                <a:spcAft>
                  <a:spcPct val="0"/>
                </a:spcAft>
              </a:pPr>
              <a:t>10</a:t>
            </a:fld>
            <a:endParaRPr lang="fr-FR" altLang="fr-FR"/>
          </a:p>
        </p:txBody>
      </p:sp>
      <p:sp>
        <p:nvSpPr>
          <p:cNvPr id="41987" name="Rectangle 2"/>
          <p:cNvSpPr>
            <a:spLocks noGrp="1" noRot="1" noChangeAspect="1" noChangeArrowheads="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fr-FR" alt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txBox="1">
            <a:spLocks noGrp="1" noRot="1" noChangeAspect="1" noChangeArrowheads="1" noTextEdit="1"/>
          </p:cNvSpPr>
          <p:nvPr>
            <p:ph type="sldImg"/>
          </p:nvPr>
        </p:nvSpPr>
        <p:spPr bwMode="auto">
          <a:xfrm>
            <a:off x="1314450" y="1027113"/>
            <a:ext cx="4932363" cy="3698875"/>
          </a:xfrm>
          <a:solidFill>
            <a:srgbClr val="FFFFFF"/>
          </a:solidFill>
          <a:ln>
            <a:solidFill>
              <a:srgbClr val="000000"/>
            </a:solidFill>
            <a:miter lim="800000"/>
            <a:headEnd/>
            <a:tailEnd/>
          </a:ln>
        </p:spPr>
      </p:sp>
      <p:sp>
        <p:nvSpPr>
          <p:cNvPr id="37891" name="Rectangle 2"/>
          <p:cNvSpPr txBox="1">
            <a:spLocks noGrp="1" noChangeArrowheads="1"/>
          </p:cNvSpPr>
          <p:nvPr>
            <p:ph type="body" idx="1"/>
          </p:nvPr>
        </p:nvSpPr>
        <p:spPr bwMode="auto">
          <a:xfrm>
            <a:off x="1170385" y="5086351"/>
            <a:ext cx="5225653" cy="41063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spcBef>
                <a:spcPct val="0"/>
              </a:spcBef>
            </a:pPr>
            <a:endParaRPr lang="fr-FR" alt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rtlCol="1">
            <a:normAutofit/>
          </a:bodyPr>
          <a:lstStyle/>
          <a:p>
            <a:pPr defTabSz="957865" fontAlgn="auto">
              <a:spcBef>
                <a:spcPts val="0"/>
              </a:spcBef>
              <a:spcAft>
                <a:spcPts val="0"/>
              </a:spcAft>
              <a:defRPr/>
            </a:pPr>
            <a:endParaRPr lang="fr-FR" b="1" dirty="0"/>
          </a:p>
          <a:p>
            <a:pPr defTabSz="957865" fontAlgn="auto">
              <a:spcBef>
                <a:spcPts val="0"/>
              </a:spcBef>
              <a:spcAft>
                <a:spcPts val="0"/>
              </a:spcAft>
              <a:defRPr/>
            </a:pPr>
            <a:r>
              <a:rPr lang="fr-FR" b="1" dirty="0"/>
              <a:t>Un Comité permanent interministériel de la recherche scientifique et du développement technologique placé sous la présidence du Premier Ministre est chargé de :</a:t>
            </a:r>
          </a:p>
          <a:p>
            <a:pPr marL="177800" indent="-177800" defTabSz="957865" fontAlgn="auto">
              <a:spcBef>
                <a:spcPts val="0"/>
              </a:spcBef>
              <a:spcAft>
                <a:spcPts val="0"/>
              </a:spcAft>
              <a:buFont typeface="Arial" pitchFamily="34" charset="0"/>
              <a:buChar char="•"/>
              <a:defRPr/>
            </a:pPr>
            <a:r>
              <a:rPr lang="fr-FR" dirty="0"/>
              <a:t>Proposer au gouvernement la stratégie et les orientations nécessaires pour la promotion de la recherche scientifique et technique publique;</a:t>
            </a:r>
          </a:p>
          <a:p>
            <a:pPr marL="177800" indent="-177800" defTabSz="957865" fontAlgn="auto">
              <a:spcBef>
                <a:spcPts val="0"/>
              </a:spcBef>
              <a:spcAft>
                <a:spcPts val="0"/>
              </a:spcAft>
              <a:buFont typeface="Arial" pitchFamily="34" charset="0"/>
              <a:buChar char="•"/>
              <a:defRPr/>
            </a:pPr>
            <a:r>
              <a:rPr lang="fr-FR" dirty="0"/>
              <a:t> Assurer la coordination et le suivi des activités de recherche effectuées par les opérateurs relevant des différents départements ministériels;</a:t>
            </a:r>
          </a:p>
          <a:p>
            <a:pPr marL="177800" indent="-177800" defTabSz="957865" fontAlgn="auto">
              <a:spcBef>
                <a:spcPts val="0"/>
              </a:spcBef>
              <a:spcAft>
                <a:spcPts val="0"/>
              </a:spcAft>
              <a:buFont typeface="Arial" pitchFamily="34" charset="0"/>
              <a:buChar char="•"/>
              <a:defRPr/>
            </a:pPr>
            <a:r>
              <a:rPr lang="fr-FR" dirty="0"/>
              <a:t> Proposer au gouvernement l’affectation des moyens alloués à différents projets et programmes de développement de la recherche</a:t>
            </a:r>
          </a:p>
          <a:p>
            <a:pPr defTabSz="957865" fontAlgn="auto">
              <a:spcBef>
                <a:spcPts val="0"/>
              </a:spcBef>
              <a:spcAft>
                <a:spcPts val="0"/>
              </a:spcAft>
              <a:defRPr/>
            </a:pPr>
            <a:endParaRPr lang="en-US" dirty="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defTabSz="449263" fontAlgn="base">
              <a:spcBef>
                <a:spcPct val="0"/>
              </a:spcBef>
              <a:spcAft>
                <a:spcPct val="0"/>
              </a:spcAft>
            </a:pPr>
            <a:fld id="{12A6D820-07E4-4877-A28B-50690D461573}" type="slidenum">
              <a:rPr lang="en-US" altLang="fr-FR"/>
              <a:pPr defTabSz="449263" fontAlgn="base">
                <a:spcBef>
                  <a:spcPct val="0"/>
                </a:spcBef>
                <a:spcAft>
                  <a:spcPct val="0"/>
                </a:spcAft>
              </a:pPr>
              <a:t>32</a:t>
            </a:fld>
            <a:endParaRPr lang="en-US"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not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cs typeface="Arial" panose="020B0604020202020204" pitchFamily="34" charset="0"/>
            </a:endParaRPr>
          </a:p>
        </p:txBody>
      </p:sp>
      <p:sp>
        <p:nvSpPr>
          <p:cNvPr id="19460" name="Espace réservé du pied de page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fr-FR" altLang="fr-FR"/>
          </a:p>
        </p:txBody>
      </p:sp>
      <p:sp>
        <p:nvSpPr>
          <p:cNvPr id="19461" name="Espace réservé du numéro de diapositive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4ACE1CA-F676-441C-9AE9-B4B42223FB3D}" type="slidenum">
              <a:rPr lang="fr-FR" altLang="fr-FR" smtClean="0"/>
              <a:pPr/>
              <a:t>33</a:t>
            </a:fld>
            <a:endParaRPr lang="fr-FR" altLang="fr-FR"/>
          </a:p>
        </p:txBody>
      </p:sp>
    </p:spTree>
    <p:extLst>
      <p:ext uri="{BB962C8B-B14F-4D97-AF65-F5344CB8AC3E}">
        <p14:creationId xmlns:p14="http://schemas.microsoft.com/office/powerpoint/2010/main" val="978790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3648072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3162002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3069802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53196718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a:t>Cliquez pour modifier le style du titre</a:t>
            </a:r>
          </a:p>
        </p:txBody>
      </p:sp>
      <p:sp>
        <p:nvSpPr>
          <p:cNvPr id="3" name="Espace réservé du texte 2"/>
          <p:cNvSpPr>
            <a:spLocks noGrp="1"/>
          </p:cNvSpPr>
          <p:nvPr>
            <p:ph type="body" sz="half" idx="1"/>
          </p:nvPr>
        </p:nvSpPr>
        <p:spPr>
          <a:xfrm>
            <a:off x="457200" y="1600200"/>
            <a:ext cx="8229600" cy="21717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57200" y="3924300"/>
            <a:ext cx="8229600" cy="21717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19"/>
          <p:cNvSpPr>
            <a:spLocks noGrp="1" noChangeArrowheads="1"/>
          </p:cNvSpPr>
          <p:nvPr>
            <p:ph type="dt" sz="half" idx="10"/>
          </p:nvPr>
        </p:nvSpPr>
        <p:spPr/>
        <p:txBody>
          <a:bodyPr/>
          <a:lstStyle>
            <a:lvl1pPr>
              <a:defRPr/>
            </a:lvl1pPr>
          </a:lstStyle>
          <a:p>
            <a:pPr>
              <a:defRPr/>
            </a:pPr>
            <a:fld id="{DC29B39B-26B9-44C7-B04F-306D8A0D3D2B}" type="datetime1">
              <a:rPr lang="fr-FR" smtClean="0"/>
              <a:t>07/07/2024</a:t>
            </a:fld>
            <a:endParaRPr lang="fr-FR"/>
          </a:p>
        </p:txBody>
      </p:sp>
      <p:sp>
        <p:nvSpPr>
          <p:cNvPr id="6" name="Rectangle 20"/>
          <p:cNvSpPr>
            <a:spLocks noGrp="1" noChangeArrowheads="1"/>
          </p:cNvSpPr>
          <p:nvPr>
            <p:ph type="ftr" sz="quarter" idx="11"/>
          </p:nvPr>
        </p:nvSpPr>
        <p:spPr/>
        <p:txBody>
          <a:bodyPr/>
          <a:lstStyle>
            <a:lvl1pPr>
              <a:defRPr/>
            </a:lvl1pPr>
          </a:lstStyle>
          <a:p>
            <a:pPr>
              <a:defRPr/>
            </a:pPr>
            <a:r>
              <a:rPr lang="fr-FR"/>
              <a:t>Académie Hassan II des Sciences et Techniques - Session plénière 2010 - Rapport d'activité</a:t>
            </a:r>
          </a:p>
        </p:txBody>
      </p:sp>
      <p:sp>
        <p:nvSpPr>
          <p:cNvPr id="7" name="Rectangle 21"/>
          <p:cNvSpPr>
            <a:spLocks noGrp="1" noChangeArrowheads="1"/>
          </p:cNvSpPr>
          <p:nvPr>
            <p:ph type="sldNum" sz="quarter" idx="12"/>
          </p:nvPr>
        </p:nvSpPr>
        <p:spPr/>
        <p:txBody>
          <a:bodyPr/>
          <a:lstStyle>
            <a:lvl1pPr>
              <a:defRPr/>
            </a:lvl1pPr>
          </a:lstStyle>
          <a:p>
            <a:pPr>
              <a:defRPr/>
            </a:pPr>
            <a:fld id="{219BC629-295E-4B34-AE26-B0EB25999121}" type="slidenum">
              <a:rPr lang="fr-FR" altLang="fr-FR"/>
              <a:pPr>
                <a:defRPr/>
              </a:pPr>
              <a:t>‹N°›</a:t>
            </a:fld>
            <a:endParaRPr lang="fr-FR" altLang="fr-FR"/>
          </a:p>
        </p:txBody>
      </p:sp>
    </p:spTree>
    <p:extLst>
      <p:ext uri="{BB962C8B-B14F-4D97-AF65-F5344CB8AC3E}">
        <p14:creationId xmlns:p14="http://schemas.microsoft.com/office/powerpoint/2010/main" val="323530918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4072681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478421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CE10CDF-E35E-442B-B063-D5EFDDF94817}" type="datetimeFigureOut">
              <a:rPr lang="fr-FR" smtClean="0"/>
              <a:t>07/07/2024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1474785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CE10CDF-E35E-442B-B063-D5EFDDF94817}" type="datetimeFigureOut">
              <a:rPr lang="fr-FR" smtClean="0"/>
              <a:t>07/07/2024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31202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CE10CDF-E35E-442B-B063-D5EFDDF94817}" type="datetimeFigureOut">
              <a:rPr lang="fr-FR" smtClean="0"/>
              <a:t>07/07/2024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4235080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CE10CDF-E35E-442B-B063-D5EFDDF94817}" type="datetimeFigureOut">
              <a:rPr lang="fr-FR" smtClean="0"/>
              <a:t>07/07/2024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33722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CE10CDF-E35E-442B-B063-D5EFDDF94817}" type="datetimeFigureOut">
              <a:rPr lang="fr-FR" smtClean="0"/>
              <a:t>07/07/2024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29178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CE10CDF-E35E-442B-B063-D5EFDDF94817}" type="datetimeFigureOut">
              <a:rPr lang="fr-FR" smtClean="0"/>
              <a:t>07/07/2024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8E5C35-2A5F-405E-8405-DA4C23F4856A}" type="slidenum">
              <a:rPr lang="fr-FR" smtClean="0"/>
              <a:t>‹N°›</a:t>
            </a:fld>
            <a:endParaRPr lang="fr-FR"/>
          </a:p>
        </p:txBody>
      </p:sp>
    </p:spTree>
    <p:extLst>
      <p:ext uri="{BB962C8B-B14F-4D97-AF65-F5344CB8AC3E}">
        <p14:creationId xmlns:p14="http://schemas.microsoft.com/office/powerpoint/2010/main" val="2933696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10CDF-E35E-442B-B063-D5EFDDF94817}" type="datetimeFigureOut">
              <a:rPr lang="fr-FR" smtClean="0"/>
              <a:t>07/07/2024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8E5C35-2A5F-405E-8405-DA4C23F4856A}" type="slidenum">
              <a:rPr lang="fr-FR" smtClean="0"/>
              <a:t>‹N°›</a:t>
            </a:fld>
            <a:endParaRPr lang="fr-FR"/>
          </a:p>
        </p:txBody>
      </p:sp>
    </p:spTree>
    <p:extLst>
      <p:ext uri="{BB962C8B-B14F-4D97-AF65-F5344CB8AC3E}">
        <p14:creationId xmlns:p14="http://schemas.microsoft.com/office/powerpoint/2010/main" val="3897964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hoummada@academiesciences.m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bdeslam/Hoummada@cern.ch"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6.e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971600" y="4077072"/>
            <a:ext cx="6858000" cy="1655762"/>
          </a:xfrm>
        </p:spPr>
        <p:txBody>
          <a:bodyPr rtlCol="0">
            <a:normAutofit fontScale="47500" lnSpcReduction="20000"/>
          </a:bodyPr>
          <a:lstStyle/>
          <a:p>
            <a:pPr defTabSz="931063" fontAlgn="auto">
              <a:spcBef>
                <a:spcPts val="1018"/>
              </a:spcBef>
              <a:spcAft>
                <a:spcPts val="0"/>
              </a:spcAft>
              <a:defRPr/>
            </a:pPr>
            <a:r>
              <a:rPr lang="fr-FR" b="1" dirty="0" smtClean="0">
                <a:solidFill>
                  <a:srgbClr val="0070C0"/>
                </a:solidFill>
              </a:rPr>
              <a:t>Abdeslam </a:t>
            </a:r>
            <a:r>
              <a:rPr lang="fr-FR" b="1" dirty="0" err="1" smtClean="0">
                <a:solidFill>
                  <a:srgbClr val="0070C0"/>
                </a:solidFill>
              </a:rPr>
              <a:t>Hoummada</a:t>
            </a:r>
            <a:endParaRPr lang="fr-FR" b="1" dirty="0" smtClean="0">
              <a:solidFill>
                <a:srgbClr val="0070C0"/>
              </a:solidFill>
            </a:endParaRPr>
          </a:p>
          <a:p>
            <a:pPr defTabSz="931063" fontAlgn="auto">
              <a:spcBef>
                <a:spcPts val="1018"/>
              </a:spcBef>
              <a:spcAft>
                <a:spcPts val="0"/>
              </a:spcAft>
              <a:defRPr/>
            </a:pPr>
            <a:r>
              <a:rPr lang="fr-FR" b="1" dirty="0" smtClean="0">
                <a:solidFill>
                  <a:srgbClr val="0070C0"/>
                </a:solidFill>
              </a:rPr>
              <a:t>Hassan II </a:t>
            </a:r>
            <a:r>
              <a:rPr lang="fr-FR" b="1" dirty="0" err="1" smtClean="0">
                <a:solidFill>
                  <a:srgbClr val="0070C0"/>
                </a:solidFill>
              </a:rPr>
              <a:t>Academy</a:t>
            </a:r>
            <a:r>
              <a:rPr lang="fr-FR" b="1" dirty="0" smtClean="0">
                <a:solidFill>
                  <a:srgbClr val="0070C0"/>
                </a:solidFill>
              </a:rPr>
              <a:t> of Science and </a:t>
            </a:r>
            <a:r>
              <a:rPr lang="fr-FR" b="1" dirty="0" err="1" smtClean="0">
                <a:solidFill>
                  <a:srgbClr val="0070C0"/>
                </a:solidFill>
              </a:rPr>
              <a:t>Technology</a:t>
            </a:r>
            <a:endParaRPr lang="fr-FR" b="1" dirty="0" smtClean="0">
              <a:solidFill>
                <a:srgbClr val="0070C0"/>
              </a:solidFill>
            </a:endParaRPr>
          </a:p>
          <a:p>
            <a:pPr defTabSz="931063" fontAlgn="auto">
              <a:spcBef>
                <a:spcPts val="1018"/>
              </a:spcBef>
              <a:spcAft>
                <a:spcPts val="0"/>
              </a:spcAft>
              <a:defRPr/>
            </a:pPr>
            <a:r>
              <a:rPr lang="fr-FR" b="1" dirty="0" smtClean="0">
                <a:solidFill>
                  <a:srgbClr val="0070C0"/>
                </a:solidFill>
              </a:rPr>
              <a:t>Hassan II </a:t>
            </a:r>
            <a:r>
              <a:rPr lang="fr-FR" b="1" dirty="0" err="1" smtClean="0">
                <a:solidFill>
                  <a:srgbClr val="0070C0"/>
                </a:solidFill>
              </a:rPr>
              <a:t>University</a:t>
            </a:r>
            <a:r>
              <a:rPr lang="fr-FR" b="1" dirty="0" smtClean="0">
                <a:solidFill>
                  <a:srgbClr val="0070C0"/>
                </a:solidFill>
              </a:rPr>
              <a:t> of Casablanca</a:t>
            </a:r>
          </a:p>
          <a:p>
            <a:pPr defTabSz="931063" fontAlgn="auto">
              <a:spcBef>
                <a:spcPts val="1018"/>
              </a:spcBef>
              <a:spcAft>
                <a:spcPts val="0"/>
              </a:spcAft>
              <a:defRPr/>
            </a:pPr>
            <a:r>
              <a:rPr lang="fr-FR" dirty="0" smtClean="0">
                <a:hlinkClick r:id="rId3"/>
              </a:rPr>
              <a:t>a.hoummada@academiesciences.ma</a:t>
            </a:r>
            <a:endParaRPr lang="fr-FR" dirty="0" smtClean="0"/>
          </a:p>
          <a:p>
            <a:pPr defTabSz="931063" fontAlgn="auto">
              <a:spcBef>
                <a:spcPts val="1018"/>
              </a:spcBef>
              <a:spcAft>
                <a:spcPts val="0"/>
              </a:spcAft>
              <a:defRPr/>
            </a:pPr>
            <a:r>
              <a:rPr lang="fr-FR" dirty="0" err="1" smtClean="0">
                <a:hlinkClick r:id="rId4"/>
              </a:rPr>
              <a:t>Abdeslam,Hoummada@cern.ch</a:t>
            </a:r>
            <a:r>
              <a:rPr lang="fr-FR" dirty="0" smtClean="0"/>
              <a:t> </a:t>
            </a:r>
            <a:endParaRPr lang="ar-MA" dirty="0"/>
          </a:p>
        </p:txBody>
      </p:sp>
      <p:sp>
        <p:nvSpPr>
          <p:cNvPr id="2" name="Titre 1"/>
          <p:cNvSpPr>
            <a:spLocks noGrp="1"/>
          </p:cNvSpPr>
          <p:nvPr>
            <p:ph type="ctrTitle"/>
          </p:nvPr>
        </p:nvSpPr>
        <p:spPr>
          <a:xfrm>
            <a:off x="611560" y="764704"/>
            <a:ext cx="7772400" cy="2387600"/>
          </a:xfrm>
        </p:spPr>
        <p:txBody>
          <a:bodyPr rtlCol="0">
            <a:normAutofit/>
          </a:bodyPr>
          <a:lstStyle/>
          <a:p>
            <a:pPr defTabSz="931063" fontAlgn="auto">
              <a:spcAft>
                <a:spcPts val="0"/>
              </a:spcAft>
              <a:defRPr/>
            </a:pPr>
            <a:r>
              <a:rPr lang="en-US" sz="3600" b="1" dirty="0" err="1" smtClean="0"/>
              <a:t>Fondamental</a:t>
            </a:r>
            <a:r>
              <a:rPr lang="en-US" sz="3600" b="1" dirty="0" smtClean="0"/>
              <a:t> Physics Research in Morocco</a:t>
            </a:r>
            <a:r>
              <a:rPr lang="ar-MA" sz="3600" b="1" dirty="0" smtClean="0"/>
              <a:t/>
            </a:r>
            <a:br>
              <a:rPr lang="ar-MA" sz="3600" b="1" dirty="0" smtClean="0"/>
            </a:br>
            <a:endParaRPr lang="ar-MA" sz="3600" b="1" dirty="0"/>
          </a:p>
        </p:txBody>
      </p:sp>
      <p:sp>
        <p:nvSpPr>
          <p:cNvPr id="4" name="Espace réservé du pied de page 3"/>
          <p:cNvSpPr>
            <a:spLocks noGrp="1"/>
          </p:cNvSpPr>
          <p:nvPr>
            <p:ph type="ftr" sz="quarter" idx="11"/>
          </p:nvPr>
        </p:nvSpPr>
        <p:spPr/>
        <p:txBody>
          <a:bodyPr/>
          <a:lstStyle/>
          <a:p>
            <a:pPr>
              <a:defRPr/>
            </a:pPr>
            <a:r>
              <a:rPr lang="en-US" smtClean="0"/>
              <a:t>ASP2024 8th July 2024</a:t>
            </a:r>
            <a:endParaRPr lang="ar-MA" dirty="0"/>
          </a:p>
        </p:txBody>
      </p:sp>
    </p:spTree>
    <p:extLst>
      <p:ext uri="{BB962C8B-B14F-4D97-AF65-F5344CB8AC3E}">
        <p14:creationId xmlns:p14="http://schemas.microsoft.com/office/powerpoint/2010/main" val="246622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307123" y="857250"/>
            <a:ext cx="6529754" cy="514350"/>
          </a:xfrm>
          <a:solidFill>
            <a:schemeClr val="accent1"/>
          </a:solidFill>
          <a:ln>
            <a:solidFill>
              <a:schemeClr val="tx1"/>
            </a:solidFill>
            <a:miter lim="800000"/>
            <a:headEnd/>
            <a:tailEnd/>
          </a:ln>
        </p:spPr>
        <p:txBody>
          <a:bodyPr>
            <a:normAutofit fontScale="90000"/>
          </a:bodyPr>
          <a:lstStyle/>
          <a:p>
            <a:r>
              <a:rPr lang="en-US" altLang="fr-FR" sz="2800" smtClean="0">
                <a:latin typeface="Times New Roman" pitchFamily="18" charset="0"/>
              </a:rPr>
              <a:t>Open Questions beyond the Standard Model</a:t>
            </a:r>
          </a:p>
        </p:txBody>
      </p:sp>
      <p:sp>
        <p:nvSpPr>
          <p:cNvPr id="6147" name="Rectangle 3"/>
          <p:cNvSpPr>
            <a:spLocks noGrp="1" noChangeArrowheads="1"/>
          </p:cNvSpPr>
          <p:nvPr>
            <p:ph idx="1"/>
          </p:nvPr>
        </p:nvSpPr>
        <p:spPr>
          <a:xfrm>
            <a:off x="1307123" y="1797050"/>
            <a:ext cx="4081097" cy="4229100"/>
          </a:xfrm>
          <a:solidFill>
            <a:srgbClr val="000066"/>
          </a:solidFill>
        </p:spPr>
        <p:txBody>
          <a:bodyPr/>
          <a:lstStyle/>
          <a:p>
            <a:pPr>
              <a:lnSpc>
                <a:spcPct val="200000"/>
              </a:lnSpc>
            </a:pPr>
            <a:r>
              <a:rPr lang="en-US" altLang="fr-FR" sz="1800" smtClean="0">
                <a:solidFill>
                  <a:srgbClr val="FFFF00"/>
                </a:solidFill>
                <a:latin typeface="Times New Roman" pitchFamily="18" charset="0"/>
              </a:rPr>
              <a:t>What is the origin of particle masses?</a:t>
            </a:r>
          </a:p>
          <a:p>
            <a:pPr>
              <a:lnSpc>
                <a:spcPct val="200000"/>
              </a:lnSpc>
              <a:buFontTx/>
              <a:buNone/>
            </a:pPr>
            <a:r>
              <a:rPr lang="en-US" altLang="fr-FR" smtClean="0">
                <a:solidFill>
                  <a:srgbClr val="FFFF00"/>
                </a:solidFill>
                <a:latin typeface="Times New Roman" pitchFamily="18" charset="0"/>
              </a:rPr>
              <a:t>	</a:t>
            </a:r>
            <a:r>
              <a:rPr lang="en-US" altLang="fr-FR" sz="2100" smtClean="0">
                <a:solidFill>
                  <a:srgbClr val="FF0000"/>
                </a:solidFill>
                <a:latin typeface="Times New Roman" pitchFamily="18" charset="0"/>
              </a:rPr>
              <a:t>due to a Higgs boson?</a:t>
            </a:r>
          </a:p>
          <a:p>
            <a:pPr>
              <a:lnSpc>
                <a:spcPct val="200000"/>
              </a:lnSpc>
            </a:pPr>
            <a:r>
              <a:rPr lang="en-US" altLang="fr-FR" sz="1800" smtClean="0">
                <a:solidFill>
                  <a:srgbClr val="FFFF00"/>
                </a:solidFill>
                <a:latin typeface="Times New Roman" pitchFamily="18" charset="0"/>
              </a:rPr>
              <a:t>Why so many types of matter particles?</a:t>
            </a:r>
            <a:endParaRPr lang="en-US" altLang="fr-FR" sz="1800" smtClean="0">
              <a:solidFill>
                <a:srgbClr val="FF0000"/>
              </a:solidFill>
              <a:latin typeface="Times New Roman" pitchFamily="18" charset="0"/>
            </a:endParaRPr>
          </a:p>
          <a:p>
            <a:pPr>
              <a:lnSpc>
                <a:spcPct val="200000"/>
              </a:lnSpc>
            </a:pPr>
            <a:r>
              <a:rPr lang="en-US" altLang="fr-FR" sz="1800" smtClean="0">
                <a:solidFill>
                  <a:srgbClr val="FFFF00"/>
                </a:solidFill>
                <a:latin typeface="Times New Roman" pitchFamily="18" charset="0"/>
              </a:rPr>
              <a:t>Unification of the fundamental forces?</a:t>
            </a:r>
            <a:endParaRPr lang="el-GR" altLang="fr-FR" sz="1800" smtClean="0">
              <a:solidFill>
                <a:srgbClr val="FF0000"/>
              </a:solidFill>
              <a:latin typeface="Times New Roman" pitchFamily="18" charset="0"/>
              <a:cs typeface="Times New Roman" pitchFamily="18" charset="0"/>
            </a:endParaRPr>
          </a:p>
          <a:p>
            <a:pPr>
              <a:lnSpc>
                <a:spcPct val="200000"/>
              </a:lnSpc>
            </a:pPr>
            <a:r>
              <a:rPr lang="en-US" altLang="fr-FR" sz="1800" smtClean="0">
                <a:solidFill>
                  <a:srgbClr val="FFFF00"/>
                </a:solidFill>
                <a:latin typeface="Times New Roman" pitchFamily="18" charset="0"/>
              </a:rPr>
              <a:t>Quantum theory of gravity?</a:t>
            </a:r>
            <a:endParaRPr lang="en-US" altLang="fr-FR" sz="1800" smtClean="0">
              <a:solidFill>
                <a:srgbClr val="FF0000"/>
              </a:solidFill>
              <a:latin typeface="Times New Roman" pitchFamily="18" charset="0"/>
            </a:endParaRPr>
          </a:p>
        </p:txBody>
      </p:sp>
      <p:pic>
        <p:nvPicPr>
          <p:cNvPr id="23556" name="Picture 6" descr="Scannen000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5562" y="1371600"/>
            <a:ext cx="2611315"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8398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wipe(up)">
                                      <p:cBhvr>
                                        <p:cTn id="7" dur="500"/>
                                        <p:tgtEl>
                                          <p:spTgt spid="614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147">
                                            <p:txEl>
                                              <p:pRg st="3" end="3"/>
                                            </p:txEl>
                                          </p:spTgt>
                                        </p:tgtEl>
                                        <p:attrNameLst>
                                          <p:attrName>style.visibility</p:attrName>
                                        </p:attrNameLst>
                                      </p:cBhvr>
                                      <p:to>
                                        <p:strVal val="visible"/>
                                      </p:to>
                                    </p:set>
                                    <p:animEffect transition="in" filter="wipe(up)">
                                      <p:cBhvr>
                                        <p:cTn id="12" dur="500"/>
                                        <p:tgtEl>
                                          <p:spTgt spid="6147">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animEffect transition="in" filter="wipe(up)">
                                      <p:cBhvr>
                                        <p:cTn id="1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a:xfrm>
            <a:off x="1307123" y="260648"/>
            <a:ext cx="5914292" cy="514350"/>
          </a:xfrm>
        </p:spPr>
        <p:txBody>
          <a:bodyPr lIns="69829" tIns="7681" rIns="69829" bIns="34915"/>
          <a:lstStyle/>
          <a:p>
            <a:pPr>
              <a:tabLst>
                <a:tab pos="500063" algn="l"/>
                <a:tab pos="1001713" algn="l"/>
                <a:tab pos="1503363" algn="l"/>
                <a:tab pos="2005013" algn="l"/>
                <a:tab pos="2506663" algn="l"/>
                <a:tab pos="3008313" algn="l"/>
                <a:tab pos="3509963" algn="l"/>
                <a:tab pos="4011613" algn="l"/>
                <a:tab pos="4513263" algn="l"/>
                <a:tab pos="5014913" algn="l"/>
                <a:tab pos="5516563" algn="l"/>
              </a:tabLst>
            </a:pPr>
            <a:r>
              <a:rPr lang="fr-FR" altLang="fr-FR" sz="2200" smtClean="0"/>
              <a:t>L'histoire de l'Univers et son contenu</a:t>
            </a:r>
          </a:p>
        </p:txBody>
      </p:sp>
      <p:sp>
        <p:nvSpPr>
          <p:cNvPr id="15363" name="Text Box 2"/>
          <p:cNvSpPr txBox="1">
            <a:spLocks noChangeArrowheads="1"/>
          </p:cNvSpPr>
          <p:nvPr/>
        </p:nvSpPr>
        <p:spPr bwMode="auto">
          <a:xfrm>
            <a:off x="1307123" y="1196752"/>
            <a:ext cx="6529754"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4888" rIns="0" bIns="0"/>
          <a:lstStyle>
            <a:lvl1pPr>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 pos="7521575" algn="l"/>
                <a:tab pos="8023225" algn="l"/>
              </a:tabLst>
              <a:defRPr>
                <a:solidFill>
                  <a:schemeClr val="tx1"/>
                </a:solidFill>
                <a:latin typeface="Calibri" pitchFamily="34" charset="0"/>
              </a:defRPr>
            </a:lvl9pPr>
          </a:lstStyle>
          <a:p>
            <a:pPr algn="ctr"/>
            <a:r>
              <a:rPr lang="fr-FR" altLang="fr-FR" sz="1700" b="1" dirty="0">
                <a:solidFill>
                  <a:srgbClr val="000000"/>
                </a:solidFill>
                <a:ea typeface="msmincho"/>
                <a:cs typeface="msmincho"/>
              </a:rPr>
              <a:t>L'évolution et la structure de l'Univers dépendent de son contenu !</a:t>
            </a:r>
          </a:p>
        </p:txBody>
      </p:sp>
      <p:sp>
        <p:nvSpPr>
          <p:cNvPr id="15364" name="Line 3"/>
          <p:cNvSpPr>
            <a:spLocks noChangeShapeType="1"/>
          </p:cNvSpPr>
          <p:nvPr/>
        </p:nvSpPr>
        <p:spPr bwMode="auto">
          <a:xfrm>
            <a:off x="2135066" y="2149475"/>
            <a:ext cx="4167554" cy="0"/>
          </a:xfrm>
          <a:prstGeom prst="line">
            <a:avLst/>
          </a:prstGeom>
          <a:noFill/>
          <a:ln w="38160">
            <a:solidFill>
              <a:srgbClr val="EEECE1"/>
            </a:solidFill>
            <a:miter lim="800000"/>
            <a:headEnd/>
            <a:tailEnd/>
          </a:ln>
          <a:extLst>
            <a:ext uri="{909E8E84-426E-40DD-AFC4-6F175D3DCCD1}">
              <a14:hiddenFill xmlns:a14="http://schemas.microsoft.com/office/drawing/2010/main">
                <a:noFill/>
              </a14:hiddenFill>
            </a:ext>
          </a:extLst>
        </p:spPr>
        <p:txBody>
          <a:bodyPr lIns="89940" tIns="44970" rIns="89940" bIns="44970"/>
          <a:lstStyle/>
          <a:p>
            <a:endParaRPr lang="fr-FR"/>
          </a:p>
        </p:txBody>
      </p:sp>
      <p:pic>
        <p:nvPicPr>
          <p:cNvPr id="1536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477740"/>
            <a:ext cx="6865277" cy="28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366" name="Text Box 5"/>
          <p:cNvSpPr txBox="1">
            <a:spLocks noChangeArrowheads="1"/>
          </p:cNvSpPr>
          <p:nvPr/>
        </p:nvSpPr>
        <p:spPr bwMode="auto">
          <a:xfrm>
            <a:off x="2388577" y="4044950"/>
            <a:ext cx="921007" cy="221833"/>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350" tIns="34867" rIns="62350" bIns="32421">
            <a:spAutoFit/>
          </a:bodyPr>
          <a:lstStyle>
            <a:lvl1pPr>
              <a:tabLst>
                <a:tab pos="500063" algn="l"/>
                <a:tab pos="1001713" algn="l"/>
              </a:tabLst>
              <a:defRPr>
                <a:solidFill>
                  <a:schemeClr val="tx1"/>
                </a:solidFill>
                <a:latin typeface="Calibri" pitchFamily="34" charset="0"/>
              </a:defRPr>
            </a:lvl1pPr>
            <a:lvl2pPr marL="742950" indent="-285750">
              <a:tabLst>
                <a:tab pos="500063" algn="l"/>
                <a:tab pos="1001713" algn="l"/>
              </a:tabLst>
              <a:defRPr>
                <a:solidFill>
                  <a:schemeClr val="tx1"/>
                </a:solidFill>
                <a:latin typeface="Calibri" pitchFamily="34" charset="0"/>
              </a:defRPr>
            </a:lvl2pPr>
            <a:lvl3pPr marL="1143000" indent="-228600">
              <a:tabLst>
                <a:tab pos="500063" algn="l"/>
                <a:tab pos="1001713" algn="l"/>
              </a:tabLst>
              <a:defRPr>
                <a:solidFill>
                  <a:schemeClr val="tx1"/>
                </a:solidFill>
                <a:latin typeface="Calibri" pitchFamily="34" charset="0"/>
              </a:defRPr>
            </a:lvl3pPr>
            <a:lvl4pPr marL="1600200" indent="-228600">
              <a:tabLst>
                <a:tab pos="500063" algn="l"/>
                <a:tab pos="1001713" algn="l"/>
              </a:tabLst>
              <a:defRPr>
                <a:solidFill>
                  <a:schemeClr val="tx1"/>
                </a:solidFill>
                <a:latin typeface="Calibri" pitchFamily="34" charset="0"/>
              </a:defRPr>
            </a:lvl4pPr>
            <a:lvl5pPr marL="2057400" indent="-228600">
              <a:tabLst>
                <a:tab pos="500063" algn="l"/>
                <a:tab pos="100171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Lst>
              <a:defRPr>
                <a:solidFill>
                  <a:schemeClr val="tx1"/>
                </a:solidFill>
                <a:latin typeface="Calibri" pitchFamily="34" charset="0"/>
              </a:defRPr>
            </a:lvl9pPr>
          </a:lstStyle>
          <a:p>
            <a:r>
              <a:rPr lang="en-US" altLang="fr-FR" sz="1000">
                <a:solidFill>
                  <a:srgbClr val="000000"/>
                </a:solidFill>
                <a:ea typeface="msmincho"/>
                <a:cs typeface="msmincho"/>
              </a:rPr>
              <a:t>t = 380 000 ans</a:t>
            </a:r>
          </a:p>
        </p:txBody>
      </p:sp>
      <p:cxnSp>
        <p:nvCxnSpPr>
          <p:cNvPr id="15367" name="AutoShape 6"/>
          <p:cNvCxnSpPr>
            <a:cxnSpLocks noChangeShapeType="1"/>
          </p:cNvCxnSpPr>
          <p:nvPr/>
        </p:nvCxnSpPr>
        <p:spPr bwMode="auto">
          <a:xfrm flipH="1">
            <a:off x="2989385" y="3582988"/>
            <a:ext cx="2931" cy="369887"/>
          </a:xfrm>
          <a:prstGeom prst="straightConnector1">
            <a:avLst/>
          </a:prstGeom>
          <a:noFill/>
          <a:ln w="25560">
            <a:solidFill>
              <a:srgbClr val="FFFFFF"/>
            </a:solidFill>
            <a:miter lim="800000"/>
            <a:headEnd/>
            <a:tailEnd type="triangle" w="med" len="med"/>
          </a:ln>
          <a:effectLst>
            <a:outerShdw dist="109865" dir="634411" algn="ctr" rotWithShape="0">
              <a:srgbClr val="000000">
                <a:alpha val="38033"/>
              </a:srgbClr>
            </a:outerShdw>
          </a:effectLst>
          <a:extLst>
            <a:ext uri="{909E8E84-426E-40DD-AFC4-6F175D3DCCD1}">
              <a14:hiddenFill xmlns:a14="http://schemas.microsoft.com/office/drawing/2010/main">
                <a:noFill/>
              </a14:hiddenFill>
            </a:ext>
          </a:extLst>
        </p:spPr>
      </p:cxnSp>
      <p:grpSp>
        <p:nvGrpSpPr>
          <p:cNvPr id="79879" name="Group 7"/>
          <p:cNvGrpSpPr>
            <a:grpSpLocks/>
          </p:cNvGrpSpPr>
          <p:nvPr/>
        </p:nvGrpSpPr>
        <p:grpSpPr bwMode="auto">
          <a:xfrm>
            <a:off x="1540120" y="4389436"/>
            <a:ext cx="6487554" cy="1451589"/>
            <a:chOff x="556" y="3271"/>
            <a:chExt cx="6310" cy="1057"/>
          </a:xfrm>
        </p:grpSpPr>
        <p:sp>
          <p:nvSpPr>
            <p:cNvPr id="15371" name="Text Box 8"/>
            <p:cNvSpPr txBox="1">
              <a:spLocks noChangeArrowheads="1"/>
            </p:cNvSpPr>
            <p:nvPr/>
          </p:nvSpPr>
          <p:spPr bwMode="auto">
            <a:xfrm>
              <a:off x="2384" y="3291"/>
              <a:ext cx="4482" cy="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3550" rIns="0" bIns="0"/>
            <a:lstStyle>
              <a:lvl1pPr>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9pPr>
            </a:lstStyle>
            <a:p>
              <a:r>
                <a:rPr lang="fr-FR" altLang="fr-FR" sz="1200" dirty="0">
                  <a:solidFill>
                    <a:srgbClr val="000000"/>
                  </a:solidFill>
                  <a:ea typeface="msmincho"/>
                  <a:cs typeface="msmincho"/>
                </a:rPr>
                <a:t>Des observations de l'évolution et de la structure de l'Univers, nous déduisons aujourd'hui que </a:t>
              </a:r>
              <a:r>
                <a:rPr lang="fr-FR" altLang="fr-FR" sz="1200" dirty="0">
                  <a:solidFill>
                    <a:srgbClr val="0000FF"/>
                  </a:solidFill>
                  <a:ea typeface="msmincho"/>
                  <a:cs typeface="msmincho"/>
                </a:rPr>
                <a:t>notre matière ordinaire </a:t>
              </a:r>
              <a:r>
                <a:rPr lang="fr-FR" altLang="fr-FR" sz="1200" dirty="0">
                  <a:solidFill>
                    <a:srgbClr val="000000"/>
                  </a:solidFill>
                  <a:ea typeface="msmincho"/>
                  <a:cs typeface="msmincho"/>
                </a:rPr>
                <a:t>(nous, les planètes, les étoiles, les galaxies ...) </a:t>
              </a:r>
              <a:r>
                <a:rPr lang="fr-FR" altLang="fr-FR" sz="1200" dirty="0">
                  <a:solidFill>
                    <a:srgbClr val="0000FF"/>
                  </a:solidFill>
                  <a:ea typeface="msmincho"/>
                  <a:cs typeface="msmincho"/>
                </a:rPr>
                <a:t>ne compose qu'environ 4 % de</a:t>
              </a:r>
            </a:p>
            <a:p>
              <a:r>
                <a:rPr lang="fr-FR" altLang="fr-FR" sz="1200" dirty="0">
                  <a:solidFill>
                    <a:srgbClr val="0000FF"/>
                  </a:solidFill>
                  <a:ea typeface="msmincho"/>
                  <a:cs typeface="msmincho"/>
                </a:rPr>
                <a:t>notre Univers</a:t>
              </a:r>
              <a:r>
                <a:rPr lang="fr-FR" altLang="fr-FR" sz="1200" dirty="0">
                  <a:solidFill>
                    <a:srgbClr val="000000"/>
                  </a:solidFill>
                  <a:ea typeface="msmincho"/>
                  <a:cs typeface="msmincho"/>
                </a:rPr>
                <a:t>. L'essentiel nous échappe ....</a:t>
              </a:r>
            </a:p>
          </p:txBody>
        </p:sp>
        <p:pic>
          <p:nvPicPr>
            <p:cNvPr id="1537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 y="3271"/>
              <a:ext cx="1612" cy="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sp>
        <p:nvSpPr>
          <p:cNvPr id="79882" name="Text Box 10"/>
          <p:cNvSpPr txBox="1">
            <a:spLocks noChangeArrowheads="1"/>
          </p:cNvSpPr>
          <p:nvPr/>
        </p:nvSpPr>
        <p:spPr bwMode="auto">
          <a:xfrm>
            <a:off x="1865523" y="6054032"/>
            <a:ext cx="5402874"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3492" rIns="0" bIns="0"/>
          <a:lstStyle>
            <a:lvl1pPr>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Lst>
              <a:defRPr>
                <a:solidFill>
                  <a:schemeClr val="tx1"/>
                </a:solidFill>
                <a:latin typeface="Calibri" pitchFamily="34" charset="0"/>
              </a:defRPr>
            </a:lvl9pPr>
          </a:lstStyle>
          <a:p>
            <a:r>
              <a:rPr lang="fr-FR" altLang="fr-FR" sz="1200" dirty="0">
                <a:solidFill>
                  <a:srgbClr val="0000FF"/>
                </a:solidFill>
                <a:ea typeface="msmincho"/>
                <a:cs typeface="msmincho"/>
              </a:rPr>
              <a:t>Est-ce que le LHC pourra créer un peu de cette matière sombre ?</a:t>
            </a:r>
          </a:p>
        </p:txBody>
      </p:sp>
      <p:sp>
        <p:nvSpPr>
          <p:cNvPr id="15370" name="Text Box 11"/>
          <p:cNvSpPr txBox="1">
            <a:spLocks noChangeArrowheads="1"/>
          </p:cNvSpPr>
          <p:nvPr/>
        </p:nvSpPr>
        <p:spPr bwMode="auto">
          <a:xfrm>
            <a:off x="5503985" y="2193926"/>
            <a:ext cx="698989" cy="284163"/>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2444" rIns="0" bIns="0"/>
          <a:lstStyle>
            <a:lvl1pPr>
              <a:tabLst>
                <a:tab pos="500063" algn="l"/>
              </a:tabLst>
              <a:defRPr>
                <a:solidFill>
                  <a:schemeClr val="tx1"/>
                </a:solidFill>
                <a:latin typeface="Calibri" pitchFamily="34" charset="0"/>
              </a:defRPr>
            </a:lvl1pPr>
            <a:lvl2pPr marL="742950" indent="-285750">
              <a:tabLst>
                <a:tab pos="500063" algn="l"/>
              </a:tabLst>
              <a:defRPr>
                <a:solidFill>
                  <a:schemeClr val="tx1"/>
                </a:solidFill>
                <a:latin typeface="Calibri" pitchFamily="34" charset="0"/>
              </a:defRPr>
            </a:lvl2pPr>
            <a:lvl3pPr marL="1143000" indent="-228600">
              <a:tabLst>
                <a:tab pos="500063" algn="l"/>
              </a:tabLst>
              <a:defRPr>
                <a:solidFill>
                  <a:schemeClr val="tx1"/>
                </a:solidFill>
                <a:latin typeface="Calibri" pitchFamily="34" charset="0"/>
              </a:defRPr>
            </a:lvl3pPr>
            <a:lvl4pPr marL="1600200" indent="-228600">
              <a:tabLst>
                <a:tab pos="500063" algn="l"/>
              </a:tabLst>
              <a:defRPr>
                <a:solidFill>
                  <a:schemeClr val="tx1"/>
                </a:solidFill>
                <a:latin typeface="Calibri" pitchFamily="34" charset="0"/>
              </a:defRPr>
            </a:lvl4pPr>
            <a:lvl5pPr marL="2057400" indent="-228600">
              <a:tabLst>
                <a:tab pos="50006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Lst>
              <a:defRPr>
                <a:solidFill>
                  <a:schemeClr val="tx1"/>
                </a:solidFill>
                <a:latin typeface="Calibri" pitchFamily="34" charset="0"/>
              </a:defRPr>
            </a:lvl9pPr>
          </a:lstStyle>
          <a:p>
            <a:r>
              <a:rPr lang="fr-FR" altLang="fr-FR" sz="1000">
                <a:solidFill>
                  <a:srgbClr val="FFFFFF"/>
                </a:solidFill>
                <a:ea typeface="msmincho"/>
                <a:cs typeface="msmincho"/>
              </a:rPr>
              <a:t>énergie sombre</a:t>
            </a:r>
          </a:p>
        </p:txBody>
      </p:sp>
    </p:spTree>
    <p:extLst>
      <p:ext uri="{BB962C8B-B14F-4D97-AF65-F5344CB8AC3E}">
        <p14:creationId xmlns:p14="http://schemas.microsoft.com/office/powerpoint/2010/main" val="25806434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798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798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81038"/>
            <a:ext cx="8424936" cy="549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2949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9457"/>
            <a:ext cx="8712968" cy="366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149079"/>
            <a:ext cx="7992888" cy="2295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6223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97"/>
            <a:ext cx="8964488"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401290"/>
            <a:ext cx="7632848"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9640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219"/>
            <a:ext cx="9036496" cy="4059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173" y="4509120"/>
            <a:ext cx="7296150"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4269896"/>
            <a:ext cx="3267075"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8773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99" y="116632"/>
            <a:ext cx="9036495"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21141" y="4077072"/>
            <a:ext cx="8838728" cy="2585323"/>
          </a:xfrm>
          <a:prstGeom prst="rect">
            <a:avLst/>
          </a:prstGeom>
        </p:spPr>
        <p:txBody>
          <a:bodyPr wrap="square">
            <a:spAutoFit/>
          </a:bodyPr>
          <a:lstStyle/>
          <a:p>
            <a:r>
              <a:rPr lang="en-US" b="1" dirty="0"/>
              <a:t>The </a:t>
            </a:r>
            <a:r>
              <a:rPr lang="en-US" b="1" dirty="0" err="1" smtClean="0"/>
              <a:t>Kenitra</a:t>
            </a:r>
            <a:r>
              <a:rPr lang="en-US" b="1" dirty="0" smtClean="0"/>
              <a:t> </a:t>
            </a:r>
            <a:r>
              <a:rPr lang="en-US" b="1" dirty="0"/>
              <a:t>HEP group is joining three international collaborations : </a:t>
            </a:r>
            <a:endParaRPr lang="en-US" b="1" dirty="0" smtClean="0"/>
          </a:p>
          <a:p>
            <a:pPr marL="285750" indent="-285750">
              <a:buFontTx/>
              <a:buChar char="-"/>
            </a:pPr>
            <a:r>
              <a:rPr lang="en-US" b="1" dirty="0" smtClean="0"/>
              <a:t>Hyper-</a:t>
            </a:r>
            <a:r>
              <a:rPr lang="en-US" b="1" dirty="0" err="1" smtClean="0"/>
              <a:t>Kamiokande</a:t>
            </a:r>
            <a:r>
              <a:rPr lang="en-US" b="1" dirty="0" smtClean="0"/>
              <a:t> Collaboration </a:t>
            </a:r>
            <a:r>
              <a:rPr lang="en-US" b="1" dirty="0"/>
              <a:t>in </a:t>
            </a:r>
            <a:r>
              <a:rPr lang="en-US" b="1" dirty="0" smtClean="0"/>
              <a:t>Japan </a:t>
            </a:r>
            <a:r>
              <a:rPr lang="fr-FR" b="1" dirty="0"/>
              <a:t>(Kenitra, Rabat, Casablanca, UM6P</a:t>
            </a:r>
            <a:r>
              <a:rPr lang="fr-FR" b="1" dirty="0" smtClean="0"/>
              <a:t>)</a:t>
            </a:r>
            <a:endParaRPr lang="en-US" b="1" dirty="0" smtClean="0"/>
          </a:p>
          <a:p>
            <a:pPr marL="285750" indent="-285750">
              <a:buFontTx/>
              <a:buChar char="-"/>
            </a:pPr>
            <a:r>
              <a:rPr lang="en-US" b="1" dirty="0" smtClean="0"/>
              <a:t>The </a:t>
            </a:r>
            <a:r>
              <a:rPr lang="en-US" b="1" dirty="0"/>
              <a:t>ATLAS collaboration at CERN </a:t>
            </a:r>
            <a:r>
              <a:rPr lang="en-US" b="1" dirty="0" smtClean="0"/>
              <a:t>, Physics </a:t>
            </a:r>
            <a:r>
              <a:rPr lang="en-US" b="1" dirty="0"/>
              <a:t>analysis level :</a:t>
            </a:r>
          </a:p>
          <a:p>
            <a:pPr marL="742950" lvl="1" indent="-285750">
              <a:buFontTx/>
              <a:buChar char="-"/>
            </a:pPr>
            <a:r>
              <a:rPr lang="en-US" b="1" dirty="0"/>
              <a:t>Search of high mass resonances decaying into pairs of di-bosons</a:t>
            </a:r>
          </a:p>
          <a:p>
            <a:pPr marL="742950" lvl="1" indent="-285750">
              <a:buFontTx/>
              <a:buChar char="-"/>
            </a:pPr>
            <a:r>
              <a:rPr lang="en-US" b="1" dirty="0"/>
              <a:t>Di-Higgs searches in </a:t>
            </a:r>
            <a:r>
              <a:rPr lang="en-US" b="1" dirty="0" err="1"/>
              <a:t>bbVV</a:t>
            </a:r>
            <a:r>
              <a:rPr lang="en-US" b="1" dirty="0"/>
              <a:t>* decay channel : two modes (resonant and non-resonant)</a:t>
            </a:r>
          </a:p>
          <a:p>
            <a:pPr marL="742950" lvl="1" indent="-285750">
              <a:buFontTx/>
              <a:buChar char="-"/>
            </a:pPr>
            <a:r>
              <a:rPr lang="en-US" b="1" dirty="0"/>
              <a:t>Search for the charged Higgs boson decaying via H+ → h(</a:t>
            </a:r>
            <a:r>
              <a:rPr lang="en-US" b="1" dirty="0" err="1"/>
              <a:t>γγ</a:t>
            </a:r>
            <a:r>
              <a:rPr lang="en-US" b="1" dirty="0"/>
              <a:t>)W+ with 0 &amp; 1 </a:t>
            </a:r>
            <a:r>
              <a:rPr lang="en-US" b="1" dirty="0" smtClean="0"/>
              <a:t>lepton in </a:t>
            </a:r>
            <a:r>
              <a:rPr lang="en-US" b="1" dirty="0"/>
              <a:t>the final state at </a:t>
            </a:r>
            <a:r>
              <a:rPr lang="en-US" b="1" dirty="0" smtClean="0"/>
              <a:t>√S </a:t>
            </a:r>
            <a:r>
              <a:rPr lang="en-US" b="1" dirty="0"/>
              <a:t>= 13 T eV</a:t>
            </a:r>
            <a:endParaRPr lang="en-US" b="1" dirty="0" smtClean="0"/>
          </a:p>
          <a:p>
            <a:r>
              <a:rPr lang="en-US" b="1" dirty="0" smtClean="0"/>
              <a:t>and </a:t>
            </a:r>
            <a:r>
              <a:rPr lang="en-US" b="1" dirty="0"/>
              <a:t>the </a:t>
            </a:r>
            <a:r>
              <a:rPr lang="en-US" b="1" dirty="0" err="1"/>
              <a:t>ePIC</a:t>
            </a:r>
            <a:r>
              <a:rPr lang="en-US" b="1" dirty="0"/>
              <a:t> collaboration at </a:t>
            </a:r>
            <a:r>
              <a:rPr lang="en-US" b="1" dirty="0" smtClean="0"/>
              <a:t>EIC - (USA)</a:t>
            </a:r>
            <a:endParaRPr lang="en-US" b="1" dirty="0"/>
          </a:p>
        </p:txBody>
      </p:sp>
    </p:spTree>
    <p:extLst>
      <p:ext uri="{BB962C8B-B14F-4D97-AF65-F5344CB8AC3E}">
        <p14:creationId xmlns:p14="http://schemas.microsoft.com/office/powerpoint/2010/main" val="1551790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Neutrino mass…"/>
          <p:cNvSpPr/>
          <p:nvPr/>
        </p:nvSpPr>
        <p:spPr>
          <a:xfrm>
            <a:off x="675283" y="4130496"/>
            <a:ext cx="2089153" cy="1079391"/>
          </a:xfrm>
          <a:prstGeom prst="rect">
            <a:avLst/>
          </a:prstGeom>
          <a:gradFill>
            <a:gsLst>
              <a:gs pos="0">
                <a:srgbClr val="FBFBFB"/>
              </a:gs>
              <a:gs pos="100000">
                <a:srgbClr val="BEBEBE"/>
              </a:gs>
            </a:gsLst>
            <a:lin ang="5400000"/>
          </a:gradFill>
          <a:ln w="12700">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6" tIns="46796" rIns="46796" bIns="46796" anchor="ctr">
            <a:spAutoFit/>
          </a:bodyPr>
          <a:lstStyle/>
          <a:p>
            <a:pPr>
              <a:defRPr sz="2400" b="1">
                <a:solidFill>
                  <a:srgbClr val="FF0D4D"/>
                </a:solidFill>
                <a:latin typeface="Calibri"/>
                <a:ea typeface="Calibri"/>
                <a:cs typeface="Calibri"/>
                <a:sym typeface="Calibri"/>
              </a:defRPr>
            </a:pPr>
            <a:endParaRPr dirty="0"/>
          </a:p>
          <a:p>
            <a:pPr>
              <a:defRPr sz="2400">
                <a:latin typeface="Apple Chancery"/>
                <a:ea typeface="Apple Chancery"/>
                <a:cs typeface="Apple Chancery"/>
                <a:sym typeface="Apple Chancery"/>
              </a:defRPr>
            </a:pPr>
            <a:r>
              <a:rPr sz="2000" dirty="0"/>
              <a:t>Neutrino mass</a:t>
            </a:r>
          </a:p>
          <a:p>
            <a:pPr>
              <a:defRPr sz="2400">
                <a:latin typeface="Apple Chancery"/>
                <a:ea typeface="Apple Chancery"/>
                <a:cs typeface="Apple Chancery"/>
                <a:sym typeface="Apple Chancery"/>
              </a:defRPr>
            </a:pPr>
            <a:r>
              <a:rPr sz="2000" dirty="0"/>
              <a:t>     Dark matter</a:t>
            </a:r>
          </a:p>
        </p:txBody>
      </p:sp>
      <p:sp>
        <p:nvSpPr>
          <p:cNvPr id="166" name="Rectangle"/>
          <p:cNvSpPr/>
          <p:nvPr/>
        </p:nvSpPr>
        <p:spPr>
          <a:xfrm>
            <a:off x="646855" y="931522"/>
            <a:ext cx="7921627" cy="2952753"/>
          </a:xfrm>
          <a:prstGeom prst="rect">
            <a:avLst/>
          </a:prstGeom>
          <a:solidFill>
            <a:srgbClr val="FFF3E3"/>
          </a:solidFill>
          <a:ln w="12700">
            <a:solidFill>
              <a:srgbClr val="000000"/>
            </a:solidFill>
          </a:ln>
        </p:spPr>
        <p:txBody>
          <a:bodyPr lIns="35717" tIns="35717" rIns="35717" bIns="35717" anchor="ctr"/>
          <a:lstStyle/>
          <a:p>
            <a:pPr defTabSz="457184">
              <a:defRPr sz="2400">
                <a:latin typeface="Calibri"/>
                <a:ea typeface="Calibri"/>
                <a:cs typeface="Calibri"/>
                <a:sym typeface="Calibri"/>
              </a:defRPr>
            </a:pPr>
            <a:endParaRPr/>
          </a:p>
        </p:txBody>
      </p:sp>
      <p:grpSp>
        <p:nvGrpSpPr>
          <p:cNvPr id="169" name="Group"/>
          <p:cNvGrpSpPr/>
          <p:nvPr/>
        </p:nvGrpSpPr>
        <p:grpSpPr>
          <a:xfrm>
            <a:off x="3419475" y="1404932"/>
            <a:ext cx="2160597" cy="576272"/>
            <a:chOff x="0" y="-1"/>
            <a:chExt cx="3072846" cy="819585"/>
          </a:xfrm>
        </p:grpSpPr>
        <p:sp>
          <p:nvSpPr>
            <p:cNvPr id="167" name="Rounded Rectangle"/>
            <p:cNvSpPr/>
            <p:nvPr/>
          </p:nvSpPr>
          <p:spPr>
            <a:xfrm>
              <a:off x="0" y="-1"/>
              <a:ext cx="3072846" cy="819585"/>
            </a:xfrm>
            <a:prstGeom prst="roundRect">
              <a:avLst>
                <a:gd name="adj" fmla="val 16667"/>
              </a:avLst>
            </a:prstGeom>
            <a:solidFill>
              <a:srgbClr val="000000"/>
            </a:solidFill>
            <a:ln w="12700" cap="flat">
              <a:solidFill>
                <a:srgbClr val="FFFFFF"/>
              </a:solidFill>
              <a:prstDash val="solid"/>
              <a:miter lim="800000"/>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endParaRPr/>
            </a:p>
          </p:txBody>
        </p:sp>
        <p:sp>
          <p:nvSpPr>
            <p:cNvPr id="168" name="Higgs Sector"/>
            <p:cNvSpPr txBox="1"/>
            <p:nvPr/>
          </p:nvSpPr>
          <p:spPr>
            <a:xfrm>
              <a:off x="39990" y="51570"/>
              <a:ext cx="2992864" cy="7164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400" b="1">
                  <a:solidFill>
                    <a:srgbClr val="FFFFFF"/>
                  </a:solidFill>
                  <a:latin typeface="Calibri"/>
                  <a:ea typeface="Calibri"/>
                  <a:cs typeface="Calibri"/>
                  <a:sym typeface="Calibri"/>
                </a:defRPr>
              </a:lvl1pPr>
            </a:lstStyle>
            <a:p>
              <a:r>
                <a:t>Higgs Sector</a:t>
              </a:r>
            </a:p>
          </p:txBody>
        </p:sp>
      </p:grpSp>
      <p:grpSp>
        <p:nvGrpSpPr>
          <p:cNvPr id="172" name="Group"/>
          <p:cNvGrpSpPr/>
          <p:nvPr/>
        </p:nvGrpSpPr>
        <p:grpSpPr>
          <a:xfrm>
            <a:off x="1258884" y="2552721"/>
            <a:ext cx="2160597" cy="873078"/>
            <a:chOff x="-2" y="-6739"/>
            <a:chExt cx="3072849" cy="1241710"/>
          </a:xfrm>
        </p:grpSpPr>
        <p:sp>
          <p:nvSpPr>
            <p:cNvPr id="170" name="Rounded Rectangle"/>
            <p:cNvSpPr/>
            <p:nvPr/>
          </p:nvSpPr>
          <p:spPr>
            <a:xfrm>
              <a:off x="-2" y="-2"/>
              <a:ext cx="3072849" cy="1228245"/>
            </a:xfrm>
            <a:prstGeom prst="roundRect">
              <a:avLst>
                <a:gd name="adj" fmla="val 16667"/>
              </a:avLst>
            </a:prstGeom>
            <a:solidFill>
              <a:srgbClr val="000000"/>
            </a:solidFill>
            <a:ln w="12700" cap="flat">
              <a:solidFill>
                <a:srgbClr val="FFFFFF"/>
              </a:solidFill>
              <a:prstDash val="solid"/>
              <a:miter lim="800000"/>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endParaRPr/>
            </a:p>
          </p:txBody>
        </p:sp>
        <p:sp>
          <p:nvSpPr>
            <p:cNvPr id="171" name="Gauge sector…"/>
            <p:cNvSpPr txBox="1"/>
            <p:nvPr/>
          </p:nvSpPr>
          <p:spPr>
            <a:xfrm>
              <a:off x="59931" y="-6739"/>
              <a:ext cx="2952981" cy="124171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r>
                <a:t>Gauge sector</a:t>
              </a:r>
            </a:p>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r>
                <a:t>G, W, Z, γ</a:t>
              </a:r>
            </a:p>
          </p:txBody>
        </p:sp>
      </p:grpSp>
      <p:grpSp>
        <p:nvGrpSpPr>
          <p:cNvPr id="175" name="Group"/>
          <p:cNvGrpSpPr/>
          <p:nvPr/>
        </p:nvGrpSpPr>
        <p:grpSpPr>
          <a:xfrm>
            <a:off x="5651499" y="2552721"/>
            <a:ext cx="2520957" cy="873078"/>
            <a:chOff x="-1" y="-6739"/>
            <a:chExt cx="3585358" cy="1241710"/>
          </a:xfrm>
        </p:grpSpPr>
        <p:sp>
          <p:nvSpPr>
            <p:cNvPr id="173" name="Rounded Rectangle"/>
            <p:cNvSpPr/>
            <p:nvPr/>
          </p:nvSpPr>
          <p:spPr>
            <a:xfrm>
              <a:off x="-1" y="-2"/>
              <a:ext cx="3585358" cy="1228245"/>
            </a:xfrm>
            <a:prstGeom prst="roundRect">
              <a:avLst>
                <a:gd name="adj" fmla="val 16667"/>
              </a:avLst>
            </a:prstGeom>
            <a:solidFill>
              <a:srgbClr val="000000"/>
            </a:solidFill>
            <a:ln w="12700" cap="flat">
              <a:solidFill>
                <a:srgbClr val="FFFFFF"/>
              </a:solidFill>
              <a:prstDash val="solid"/>
              <a:miter lim="800000"/>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endParaRPr/>
            </a:p>
          </p:txBody>
        </p:sp>
        <p:sp>
          <p:nvSpPr>
            <p:cNvPr id="174" name="Matter sector…"/>
            <p:cNvSpPr txBox="1"/>
            <p:nvPr/>
          </p:nvSpPr>
          <p:spPr>
            <a:xfrm>
              <a:off x="59928" y="-6739"/>
              <a:ext cx="3465499" cy="124171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r>
                <a:t>Matter sector</a:t>
              </a:r>
            </a:p>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FFFFFF"/>
                  </a:solidFill>
                  <a:latin typeface="Calibri"/>
                  <a:ea typeface="Calibri"/>
                  <a:cs typeface="Calibri"/>
                  <a:sym typeface="Calibri"/>
                </a:defRPr>
              </a:pPr>
              <a:r>
                <a:t>Quarks &amp; Leptons</a:t>
              </a:r>
            </a:p>
          </p:txBody>
        </p:sp>
      </p:grpSp>
      <p:grpSp>
        <p:nvGrpSpPr>
          <p:cNvPr id="178" name="Group"/>
          <p:cNvGrpSpPr/>
          <p:nvPr/>
        </p:nvGrpSpPr>
        <p:grpSpPr>
          <a:xfrm>
            <a:off x="3383757" y="3405243"/>
            <a:ext cx="2614088" cy="534419"/>
            <a:chOff x="-2" y="-1"/>
            <a:chExt cx="3174443" cy="921179"/>
          </a:xfrm>
        </p:grpSpPr>
        <p:sp>
          <p:nvSpPr>
            <p:cNvPr id="176" name="Rectangle"/>
            <p:cNvSpPr/>
            <p:nvPr/>
          </p:nvSpPr>
          <p:spPr>
            <a:xfrm>
              <a:off x="-2" y="-1"/>
              <a:ext cx="3174443" cy="921179"/>
            </a:xfrm>
            <a:prstGeom prst="rect">
              <a:avLst/>
            </a:prstGeom>
            <a:noFill/>
            <a:ln w="12700" cap="flat">
              <a:solidFill>
                <a:srgbClr val="FF0000"/>
              </a:solidFill>
              <a:prstDash val="solid"/>
              <a:round/>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800">
                  <a:latin typeface="Apple Chancery"/>
                  <a:ea typeface="Apple Chancery"/>
                  <a:cs typeface="Apple Chancery"/>
                  <a:sym typeface="Apple Chancery"/>
                </a:defRPr>
              </a:pPr>
              <a:endParaRPr/>
            </a:p>
          </p:txBody>
        </p:sp>
        <p:sp>
          <p:nvSpPr>
            <p:cNvPr id="177" name="Standard Model"/>
            <p:cNvSpPr txBox="1"/>
            <p:nvPr/>
          </p:nvSpPr>
          <p:spPr>
            <a:xfrm>
              <a:off x="-2" y="26429"/>
              <a:ext cx="3174443" cy="86830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800">
                  <a:latin typeface="Apple Chancery"/>
                  <a:ea typeface="Apple Chancery"/>
                  <a:cs typeface="Apple Chancery"/>
                  <a:sym typeface="Apple Chancery"/>
                </a:defRPr>
              </a:lvl1pPr>
            </a:lstStyle>
            <a:p>
              <a:r>
                <a:rPr sz="2400" dirty="0"/>
                <a:t>Standard Model</a:t>
              </a:r>
            </a:p>
          </p:txBody>
        </p:sp>
      </p:grpSp>
      <p:sp>
        <p:nvSpPr>
          <p:cNvPr id="179" name="Double Arrow"/>
          <p:cNvSpPr/>
          <p:nvPr/>
        </p:nvSpPr>
        <p:spPr>
          <a:xfrm rot="19380000">
            <a:off x="2330450" y="1976435"/>
            <a:ext cx="1036641" cy="309566"/>
          </a:xfrm>
          <a:prstGeom prst="leftRightArrow">
            <a:avLst>
              <a:gd name="adj1" fmla="val 50000"/>
              <a:gd name="adj2" fmla="val 49998"/>
            </a:avLst>
          </a:prstGeom>
          <a:solidFill>
            <a:srgbClr val="7030A0"/>
          </a:solidFill>
          <a:ln w="12700">
            <a:solidFill>
              <a:srgbClr val="666666"/>
            </a:solidFill>
          </a:ln>
        </p:spPr>
        <p:txBody>
          <a:bodyPr lIns="35717" tIns="35717" rIns="35717" bIns="35717" anchor="ctr"/>
          <a:lstStyle/>
          <a:p>
            <a:pPr defTabSz="457184">
              <a:defRPr sz="2400">
                <a:latin typeface="Calibri"/>
                <a:ea typeface="Calibri"/>
                <a:cs typeface="Calibri"/>
                <a:sym typeface="Calibri"/>
              </a:defRPr>
            </a:pPr>
            <a:endParaRPr/>
          </a:p>
        </p:txBody>
      </p:sp>
      <p:sp>
        <p:nvSpPr>
          <p:cNvPr id="180" name="Double Arrow"/>
          <p:cNvSpPr/>
          <p:nvPr/>
        </p:nvSpPr>
        <p:spPr>
          <a:xfrm rot="2340000">
            <a:off x="5635624" y="1984373"/>
            <a:ext cx="1038228" cy="309566"/>
          </a:xfrm>
          <a:prstGeom prst="leftRightArrow">
            <a:avLst>
              <a:gd name="adj1" fmla="val 50000"/>
              <a:gd name="adj2" fmla="val 49997"/>
            </a:avLst>
          </a:prstGeom>
          <a:solidFill>
            <a:srgbClr val="7030A0"/>
          </a:solidFill>
          <a:ln w="12700">
            <a:solidFill>
              <a:srgbClr val="666666"/>
            </a:solidFill>
          </a:ln>
        </p:spPr>
        <p:txBody>
          <a:bodyPr lIns="35717" tIns="35717" rIns="35717" bIns="35717" anchor="ctr"/>
          <a:lstStyle/>
          <a:p>
            <a:pPr defTabSz="457184">
              <a:defRPr sz="2400">
                <a:latin typeface="Calibri"/>
                <a:ea typeface="Calibri"/>
                <a:cs typeface="Calibri"/>
                <a:sym typeface="Calibri"/>
              </a:defRPr>
            </a:pPr>
            <a:endParaRPr/>
          </a:p>
        </p:txBody>
      </p:sp>
      <p:sp>
        <p:nvSpPr>
          <p:cNvPr id="181" name="Double Arrow"/>
          <p:cNvSpPr/>
          <p:nvPr/>
        </p:nvSpPr>
        <p:spPr>
          <a:xfrm>
            <a:off x="3563936" y="3060700"/>
            <a:ext cx="1871666" cy="301628"/>
          </a:xfrm>
          <a:prstGeom prst="leftRightArrow">
            <a:avLst>
              <a:gd name="adj1" fmla="val 50000"/>
              <a:gd name="adj2" fmla="val 49987"/>
            </a:avLst>
          </a:prstGeom>
          <a:solidFill>
            <a:srgbClr val="7030A0"/>
          </a:solidFill>
          <a:ln w="12700">
            <a:solidFill>
              <a:srgbClr val="666666"/>
            </a:solidFill>
          </a:ln>
        </p:spPr>
        <p:txBody>
          <a:bodyPr lIns="35717" tIns="35717" rIns="35717" bIns="35717" anchor="ctr"/>
          <a:lstStyle/>
          <a:p>
            <a:pPr defTabSz="457184">
              <a:defRPr sz="2400">
                <a:latin typeface="Calibri"/>
                <a:ea typeface="Calibri"/>
                <a:cs typeface="Calibri"/>
                <a:sym typeface="Calibri"/>
              </a:defRPr>
            </a:pPr>
            <a:endParaRPr/>
          </a:p>
        </p:txBody>
      </p:sp>
      <p:sp>
        <p:nvSpPr>
          <p:cNvPr id="182" name="Mass Origin"/>
          <p:cNvSpPr txBox="1"/>
          <p:nvPr/>
        </p:nvSpPr>
        <p:spPr>
          <a:xfrm>
            <a:off x="3419475" y="2577161"/>
            <a:ext cx="2089152" cy="4638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6" tIns="46796" rIns="46796" bIns="46796"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400" b="1">
                <a:solidFill>
                  <a:srgbClr val="FF0000"/>
                </a:solidFill>
                <a:latin typeface="Calibri"/>
                <a:ea typeface="Calibri"/>
                <a:cs typeface="Calibri"/>
                <a:sym typeface="Calibri"/>
              </a:defRPr>
            </a:lvl1pPr>
          </a:lstStyle>
          <a:p>
            <a:r>
              <a:t>Mass Origin</a:t>
            </a:r>
          </a:p>
        </p:txBody>
      </p:sp>
      <p:sp>
        <p:nvSpPr>
          <p:cNvPr id="183" name="Higgs sector…"/>
          <p:cNvSpPr txBox="1"/>
          <p:nvPr/>
        </p:nvSpPr>
        <p:spPr>
          <a:xfrm>
            <a:off x="6191989" y="4164638"/>
            <a:ext cx="2376493" cy="12025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6" tIns="46796" rIns="46796" bIns="46796" anchor="ctr">
            <a:sp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a:solidFill>
                  <a:srgbClr val="FF0D4D"/>
                </a:solidFill>
                <a:latin typeface="Apple Chancery"/>
                <a:ea typeface="Apple Chancery"/>
                <a:cs typeface="Apple Chancery"/>
                <a:sym typeface="Apple Chancery"/>
              </a:defRPr>
            </a:pPr>
            <a:r>
              <a:rPr dirty="0"/>
              <a:t> Higgs sector   </a:t>
            </a:r>
          </a:p>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a:solidFill>
                  <a:srgbClr val="FF0D4D"/>
                </a:solidFill>
                <a:latin typeface="Apple Chancery"/>
                <a:ea typeface="Apple Chancery"/>
                <a:cs typeface="Apple Chancery"/>
                <a:sym typeface="Apple Chancery"/>
              </a:defRPr>
            </a:pPr>
            <a:r>
              <a:rPr dirty="0"/>
              <a:t>Hierarchy problem</a:t>
            </a:r>
          </a:p>
        </p:txBody>
      </p:sp>
      <p:grpSp>
        <p:nvGrpSpPr>
          <p:cNvPr id="186" name="Group"/>
          <p:cNvGrpSpPr/>
          <p:nvPr/>
        </p:nvGrpSpPr>
        <p:grpSpPr>
          <a:xfrm>
            <a:off x="568612" y="5671403"/>
            <a:ext cx="7951057" cy="503746"/>
            <a:chOff x="-1" y="-3137"/>
            <a:chExt cx="11308169" cy="716437"/>
          </a:xfrm>
        </p:grpSpPr>
        <p:sp>
          <p:nvSpPr>
            <p:cNvPr id="184" name="Rectangle"/>
            <p:cNvSpPr/>
            <p:nvPr/>
          </p:nvSpPr>
          <p:spPr>
            <a:xfrm>
              <a:off x="-1" y="798"/>
              <a:ext cx="11264071" cy="614128"/>
            </a:xfrm>
            <a:prstGeom prst="rect">
              <a:avLst/>
            </a:prstGeom>
            <a:noFill/>
            <a:ln w="50800" cap="flat">
              <a:solidFill>
                <a:srgbClr val="FF0000"/>
              </a:solidFill>
              <a:prstDash val="solid"/>
              <a:round/>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latin typeface="Calibri"/>
                  <a:ea typeface="Calibri"/>
                  <a:cs typeface="Calibri"/>
                  <a:sym typeface="Calibri"/>
                </a:defRPr>
              </a:pPr>
              <a:endParaRPr/>
            </a:p>
          </p:txBody>
        </p:sp>
        <p:sp>
          <p:nvSpPr>
            <p:cNvPr id="185" name="Beyond the Standard Model …….."/>
            <p:cNvSpPr txBox="1"/>
            <p:nvPr/>
          </p:nvSpPr>
          <p:spPr>
            <a:xfrm>
              <a:off x="44098" y="-3137"/>
              <a:ext cx="11264070" cy="7164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400" b="1">
                  <a:solidFill>
                    <a:srgbClr val="27CEE8"/>
                  </a:solidFill>
                  <a:latin typeface="Calibri"/>
                  <a:ea typeface="Calibri"/>
                  <a:cs typeface="Calibri"/>
                  <a:sym typeface="Calibri"/>
                </a:defRPr>
              </a:pPr>
              <a:r>
                <a:rPr dirty="0"/>
                <a:t>   </a:t>
              </a:r>
              <a:r>
                <a:rPr b="0" dirty="0">
                  <a:solidFill>
                    <a:srgbClr val="FF0D4D"/>
                  </a:solidFill>
                  <a:latin typeface="Apple Chancery"/>
                  <a:ea typeface="Apple Chancery"/>
                  <a:cs typeface="Apple Chancery"/>
                  <a:sym typeface="Apple Chancery"/>
                </a:rPr>
                <a:t>Beyond the Standard Model</a:t>
              </a:r>
              <a:r>
                <a:rPr dirty="0">
                  <a:solidFill>
                    <a:srgbClr val="000000"/>
                  </a:solidFill>
                </a:rPr>
                <a:t> </a:t>
              </a:r>
              <a:r>
                <a:rPr dirty="0">
                  <a:solidFill>
                    <a:srgbClr val="C93046"/>
                  </a:solidFill>
                </a:rPr>
                <a:t>……..</a:t>
              </a:r>
            </a:p>
          </p:txBody>
        </p:sp>
      </p:grpSp>
      <p:sp>
        <p:nvSpPr>
          <p:cNvPr id="187" name="Shape"/>
          <p:cNvSpPr/>
          <p:nvPr/>
        </p:nvSpPr>
        <p:spPr>
          <a:xfrm rot="10800000">
            <a:off x="1465851" y="5247288"/>
            <a:ext cx="360366" cy="36036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0000"/>
          </a:solidFill>
          <a:ln w="25400">
            <a:solidFill>
              <a:srgbClr val="000000"/>
            </a:solidFill>
          </a:ln>
        </p:spPr>
        <p:txBody>
          <a:bodyPr lIns="35717" tIns="35717" rIns="35717" bIns="35717" anchor="ctr"/>
          <a:lstStyle/>
          <a:p>
            <a:pPr defTabSz="457184">
              <a:defRPr sz="2400">
                <a:latin typeface="Calibri"/>
                <a:ea typeface="Calibri"/>
                <a:cs typeface="Calibri"/>
                <a:sym typeface="Calibri"/>
              </a:defRPr>
            </a:pPr>
            <a:endParaRPr/>
          </a:p>
        </p:txBody>
      </p:sp>
      <p:sp>
        <p:nvSpPr>
          <p:cNvPr id="188" name="Shape"/>
          <p:cNvSpPr/>
          <p:nvPr/>
        </p:nvSpPr>
        <p:spPr>
          <a:xfrm rot="10800000">
            <a:off x="6731795" y="5311035"/>
            <a:ext cx="360366" cy="36036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0000"/>
          </a:solidFill>
          <a:ln w="25400">
            <a:solidFill>
              <a:srgbClr val="000000"/>
            </a:solidFill>
          </a:ln>
        </p:spPr>
        <p:txBody>
          <a:bodyPr lIns="35717" tIns="35717" rIns="35717" bIns="35717" anchor="ctr"/>
          <a:lstStyle/>
          <a:p>
            <a:pPr defTabSz="457184">
              <a:defRPr sz="2400">
                <a:latin typeface="Calibri"/>
                <a:ea typeface="Calibri"/>
                <a:cs typeface="Calibri"/>
                <a:sym typeface="Calibri"/>
              </a:defRPr>
            </a:pPr>
            <a:endParaRPr/>
          </a:p>
        </p:txBody>
      </p:sp>
      <p:grpSp>
        <p:nvGrpSpPr>
          <p:cNvPr id="191" name="Group"/>
          <p:cNvGrpSpPr/>
          <p:nvPr/>
        </p:nvGrpSpPr>
        <p:grpSpPr>
          <a:xfrm>
            <a:off x="2627784" y="4094012"/>
            <a:ext cx="3521697" cy="503746"/>
            <a:chOff x="-398240" y="-359"/>
            <a:chExt cx="5008632" cy="716438"/>
          </a:xfrm>
        </p:grpSpPr>
        <p:sp>
          <p:nvSpPr>
            <p:cNvPr id="189" name="Rounded Rectangle"/>
            <p:cNvSpPr/>
            <p:nvPr/>
          </p:nvSpPr>
          <p:spPr>
            <a:xfrm>
              <a:off x="0" y="-2"/>
              <a:ext cx="4610392" cy="715730"/>
            </a:xfrm>
            <a:prstGeom prst="roundRect">
              <a:avLst>
                <a:gd name="adj" fmla="val 16667"/>
              </a:avLst>
            </a:prstGeom>
            <a:solidFill>
              <a:srgbClr val="F79646"/>
            </a:solidFill>
            <a:ln w="12700" cap="flat">
              <a:solidFill>
                <a:srgbClr val="FFB54A"/>
              </a:solidFill>
              <a:prstDash val="solid"/>
              <a:miter lim="800000"/>
            </a:ln>
            <a:effectLst/>
          </p:spPr>
          <p:txBody>
            <a:bodyPr wrap="square" lIns="50800" tIns="50800" rIns="50800" bIns="50800" numCol="1" anchor="ctr">
              <a:noAutofit/>
            </a:bodyPr>
            <a:lstStyle/>
            <a:p>
              <a:pPr defTabSz="457184">
                <a:tabLst>
                  <a:tab pos="437539" algn="l"/>
                  <a:tab pos="884008" algn="l"/>
                  <a:tab pos="1339406" algn="l"/>
                  <a:tab pos="1785874" algn="l"/>
                  <a:tab pos="2232343" algn="l"/>
                  <a:tab pos="2687740" algn="l"/>
                  <a:tab pos="3134209" algn="l"/>
                  <a:tab pos="3580677" algn="l"/>
                  <a:tab pos="4036075" algn="l"/>
                  <a:tab pos="4482544" algn="l"/>
                  <a:tab pos="4937942" algn="l"/>
                  <a:tab pos="5384410" algn="l"/>
                  <a:tab pos="5821949" algn="l"/>
                  <a:tab pos="6286276" algn="l"/>
                  <a:tab pos="6723816" algn="l"/>
                  <a:tab pos="7170284" algn="l"/>
                  <a:tab pos="7625682" algn="l"/>
                  <a:tab pos="8072150" algn="l"/>
                  <a:tab pos="8527548" algn="l"/>
                  <a:tab pos="8974017" algn="l"/>
                </a:tabLst>
                <a:defRPr sz="2800" b="1" i="1">
                  <a:latin typeface="Calibri"/>
                  <a:ea typeface="Calibri"/>
                  <a:cs typeface="Calibri"/>
                  <a:sym typeface="Calibri"/>
                </a:defRPr>
              </a:pPr>
              <a:endParaRPr/>
            </a:p>
          </p:txBody>
        </p:sp>
        <p:sp>
          <p:nvSpPr>
            <p:cNvPr id="190" name="Extended Higgs Models"/>
            <p:cNvSpPr txBox="1"/>
            <p:nvPr/>
          </p:nvSpPr>
          <p:spPr>
            <a:xfrm>
              <a:off x="-398240" y="-359"/>
              <a:ext cx="4973708" cy="7164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6557" tIns="66557" rIns="66557" bIns="66557" numCol="1"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800" b="1" i="1">
                  <a:latin typeface="Calibri"/>
                  <a:ea typeface="Calibri"/>
                  <a:cs typeface="Calibri"/>
                  <a:sym typeface="Calibri"/>
                </a:defRPr>
              </a:lvl1pPr>
            </a:lstStyle>
            <a:p>
              <a:r>
                <a:rPr lang="fr-FR" sz="2400" dirty="0" smtClean="0"/>
                <a:t>    </a:t>
              </a:r>
              <a:r>
                <a:rPr sz="2400" dirty="0" smtClean="0"/>
                <a:t>Extended </a:t>
              </a:r>
              <a:r>
                <a:rPr sz="2400" dirty="0"/>
                <a:t>Higgs Models</a:t>
              </a:r>
            </a:p>
          </p:txBody>
        </p:sp>
      </p:grpSp>
      <p:grpSp>
        <p:nvGrpSpPr>
          <p:cNvPr id="195" name="Group"/>
          <p:cNvGrpSpPr/>
          <p:nvPr/>
        </p:nvGrpSpPr>
        <p:grpSpPr>
          <a:xfrm>
            <a:off x="5421704" y="4538250"/>
            <a:ext cx="681213" cy="1138288"/>
            <a:chOff x="-1" y="-1"/>
            <a:chExt cx="968835" cy="1618896"/>
          </a:xfrm>
        </p:grpSpPr>
        <p:sp>
          <p:nvSpPr>
            <p:cNvPr id="192" name="Shape"/>
            <p:cNvSpPr/>
            <p:nvPr/>
          </p:nvSpPr>
          <p:spPr>
            <a:xfrm rot="16200000">
              <a:off x="-325150" y="325147"/>
              <a:ext cx="1618897" cy="968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3811" y="21600"/>
                    <a:pt x="8512" y="21600"/>
                  </a:cubicBezTo>
                  <a:lnTo>
                    <a:pt x="11742" y="21600"/>
                  </a:lnTo>
                  <a:cubicBezTo>
                    <a:pt x="15624" y="21600"/>
                    <a:pt x="19014" y="14937"/>
                    <a:pt x="19984" y="5400"/>
                  </a:cubicBezTo>
                  <a:lnTo>
                    <a:pt x="21600" y="5400"/>
                  </a:lnTo>
                  <a:lnTo>
                    <a:pt x="18639" y="0"/>
                  </a:lnTo>
                  <a:lnTo>
                    <a:pt x="15138" y="5400"/>
                  </a:lnTo>
                  <a:lnTo>
                    <a:pt x="16754" y="5400"/>
                  </a:lnTo>
                  <a:cubicBezTo>
                    <a:pt x="15933" y="13473"/>
                    <a:pt x="13353" y="19626"/>
                    <a:pt x="10127" y="21208"/>
                  </a:cubicBezTo>
                  <a:cubicBezTo>
                    <a:pt x="6123" y="19244"/>
                    <a:pt x="3230" y="10349"/>
                    <a:pt x="3230" y="0"/>
                  </a:cubicBezTo>
                  <a:close/>
                </a:path>
              </a:pathLst>
            </a:custGeom>
            <a:solidFill>
              <a:srgbClr val="C0504D"/>
            </a:solidFill>
            <a:ln w="12700" cap="flat">
              <a:solidFill>
                <a:srgbClr val="000000"/>
              </a:solidFill>
              <a:prstDash val="solid"/>
              <a:round/>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sp>
          <p:nvSpPr>
            <p:cNvPr id="193" name="Shape"/>
            <p:cNvSpPr/>
            <p:nvPr/>
          </p:nvSpPr>
          <p:spPr>
            <a:xfrm rot="16200000">
              <a:off x="44267" y="694563"/>
              <a:ext cx="880065" cy="968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7011" y="21600"/>
                    <a:pt x="15658" y="21600"/>
                  </a:cubicBezTo>
                  <a:lnTo>
                    <a:pt x="21600" y="21600"/>
                  </a:lnTo>
                  <a:cubicBezTo>
                    <a:pt x="12952" y="21600"/>
                    <a:pt x="5942" y="11929"/>
                    <a:pt x="5942" y="0"/>
                  </a:cubicBezTo>
                  <a:close/>
                </a:path>
              </a:pathLst>
            </a:custGeom>
            <a:solidFill>
              <a:srgbClr val="9A403E"/>
            </a:solidFill>
            <a:ln w="12700" cap="flat">
              <a:noFill/>
              <a:miter lim="400000"/>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sp>
          <p:nvSpPr>
            <p:cNvPr id="194" name="Line"/>
            <p:cNvSpPr/>
            <p:nvPr/>
          </p:nvSpPr>
          <p:spPr>
            <a:xfrm rot="16200000">
              <a:off x="899275" y="790319"/>
              <a:ext cx="121049" cy="180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351" y="21600"/>
                    <a:pt x="7118" y="14367"/>
                    <a:pt x="0" y="0"/>
                  </a:cubicBezTo>
                </a:path>
              </a:pathLst>
            </a:custGeom>
            <a:noFill/>
            <a:ln w="12700" cap="flat">
              <a:solidFill>
                <a:srgbClr val="000000"/>
              </a:solidFill>
              <a:prstDash val="solid"/>
              <a:round/>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grpSp>
      <p:sp>
        <p:nvSpPr>
          <p:cNvPr id="196" name="Introduce"/>
          <p:cNvSpPr txBox="1"/>
          <p:nvPr/>
        </p:nvSpPr>
        <p:spPr>
          <a:xfrm>
            <a:off x="4501287" y="4903302"/>
            <a:ext cx="1498072" cy="4638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6796" tIns="46796" rIns="46796" bIns="46796"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400" b="1">
                <a:latin typeface="Calibri"/>
                <a:ea typeface="Calibri"/>
                <a:cs typeface="Calibri"/>
                <a:sym typeface="Calibri"/>
              </a:defRPr>
            </a:lvl1pPr>
          </a:lstStyle>
          <a:p>
            <a:r>
              <a:t>Introduce</a:t>
            </a:r>
          </a:p>
        </p:txBody>
      </p:sp>
      <p:grpSp>
        <p:nvGrpSpPr>
          <p:cNvPr id="200" name="Group"/>
          <p:cNvGrpSpPr/>
          <p:nvPr/>
        </p:nvGrpSpPr>
        <p:grpSpPr>
          <a:xfrm>
            <a:off x="2941776" y="4538250"/>
            <a:ext cx="682095" cy="1208619"/>
            <a:chOff x="-1" y="-1"/>
            <a:chExt cx="970089" cy="1718924"/>
          </a:xfrm>
        </p:grpSpPr>
        <p:sp>
          <p:nvSpPr>
            <p:cNvPr id="197" name="Shape"/>
            <p:cNvSpPr/>
            <p:nvPr/>
          </p:nvSpPr>
          <p:spPr>
            <a:xfrm rot="5400000">
              <a:off x="-373675" y="375161"/>
              <a:ext cx="1718925" cy="968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3875" y="21600"/>
                    <a:pt x="8655" y="21600"/>
                  </a:cubicBezTo>
                  <a:lnTo>
                    <a:pt x="11698" y="21600"/>
                  </a:lnTo>
                  <a:cubicBezTo>
                    <a:pt x="15645" y="21600"/>
                    <a:pt x="19092" y="14937"/>
                    <a:pt x="20079" y="5400"/>
                  </a:cubicBezTo>
                  <a:lnTo>
                    <a:pt x="21600" y="5400"/>
                  </a:lnTo>
                  <a:lnTo>
                    <a:pt x="18832" y="0"/>
                  </a:lnTo>
                  <a:lnTo>
                    <a:pt x="15515" y="5400"/>
                  </a:lnTo>
                  <a:lnTo>
                    <a:pt x="17035" y="5400"/>
                  </a:lnTo>
                  <a:cubicBezTo>
                    <a:pt x="16189" y="13580"/>
                    <a:pt x="13509" y="19778"/>
                    <a:pt x="10177" y="21264"/>
                  </a:cubicBezTo>
                  <a:cubicBezTo>
                    <a:pt x="6049" y="19424"/>
                    <a:pt x="3043" y="10465"/>
                    <a:pt x="3043" y="0"/>
                  </a:cubicBezTo>
                  <a:close/>
                </a:path>
              </a:pathLst>
            </a:custGeom>
            <a:solidFill>
              <a:srgbClr val="C0504D"/>
            </a:solidFill>
            <a:ln w="12700" cap="flat">
              <a:solidFill>
                <a:srgbClr val="000000"/>
              </a:solidFill>
              <a:prstDash val="solid"/>
              <a:round/>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sp>
          <p:nvSpPr>
            <p:cNvPr id="198" name="Shape"/>
            <p:cNvSpPr/>
            <p:nvPr/>
          </p:nvSpPr>
          <p:spPr>
            <a:xfrm rot="5400000">
              <a:off x="20312" y="-18825"/>
              <a:ext cx="930952" cy="968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7155" y="21600"/>
                    <a:pt x="15981" y="21600"/>
                  </a:cubicBezTo>
                  <a:lnTo>
                    <a:pt x="21600" y="21600"/>
                  </a:lnTo>
                  <a:cubicBezTo>
                    <a:pt x="12774" y="21600"/>
                    <a:pt x="5619" y="11929"/>
                    <a:pt x="5619" y="0"/>
                  </a:cubicBezTo>
                  <a:close/>
                </a:path>
              </a:pathLst>
            </a:custGeom>
            <a:solidFill>
              <a:srgbClr val="9A403E"/>
            </a:solidFill>
            <a:ln w="12700" cap="flat">
              <a:noFill/>
              <a:miter lim="400000"/>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sp>
          <p:nvSpPr>
            <p:cNvPr id="199" name="Line"/>
            <p:cNvSpPr/>
            <p:nvPr/>
          </p:nvSpPr>
          <p:spPr>
            <a:xfrm rot="5400000">
              <a:off x="-51514" y="861367"/>
              <a:ext cx="121095" cy="180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358" y="21600"/>
                    <a:pt x="7130" y="14372"/>
                    <a:pt x="0" y="0"/>
                  </a:cubicBezTo>
                </a:path>
              </a:pathLst>
            </a:custGeom>
            <a:noFill/>
            <a:ln w="12700" cap="flat">
              <a:solidFill>
                <a:srgbClr val="000000"/>
              </a:solidFill>
              <a:prstDash val="solid"/>
              <a:round/>
            </a:ln>
            <a:effectLst/>
          </p:spPr>
          <p:txBody>
            <a:bodyPr wrap="square" lIns="50800" tIns="50800" rIns="50800" bIns="50800" numCol="1" anchor="ctr">
              <a:noAutofit/>
            </a:bodyPr>
            <a:lstStyle/>
            <a:p>
              <a:pPr defTabSz="457184">
                <a:defRPr sz="2400">
                  <a:latin typeface="Calibri"/>
                  <a:ea typeface="Calibri"/>
                  <a:cs typeface="Calibri"/>
                  <a:sym typeface="Calibri"/>
                </a:defRPr>
              </a:pPr>
              <a:endParaRPr/>
            </a:p>
          </p:txBody>
        </p:sp>
      </p:grpSp>
      <p:sp>
        <p:nvSpPr>
          <p:cNvPr id="201" name="Solve"/>
          <p:cNvSpPr txBox="1"/>
          <p:nvPr/>
        </p:nvSpPr>
        <p:spPr>
          <a:xfrm>
            <a:off x="3108992" y="4877947"/>
            <a:ext cx="1267362" cy="4638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6" tIns="46796" rIns="46796" bIns="46796" anchor="ctr">
            <a:spAutoFit/>
          </a:bodyPr>
          <a:lstStyle>
            <a:lvl1pPr defTabSz="650240">
              <a:tabLst>
                <a:tab pos="622300" algn="l"/>
                <a:tab pos="1257300" algn="l"/>
                <a:tab pos="1905000" algn="l"/>
                <a:tab pos="2540000" algn="l"/>
                <a:tab pos="3175000" algn="l"/>
                <a:tab pos="3822700" algn="l"/>
                <a:tab pos="4457700" algn="l"/>
                <a:tab pos="5092700" algn="l"/>
                <a:tab pos="5740400" algn="l"/>
                <a:tab pos="6375400" algn="l"/>
                <a:tab pos="7023100" algn="l"/>
                <a:tab pos="7658100" algn="l"/>
                <a:tab pos="8280400" algn="l"/>
                <a:tab pos="8940800" algn="l"/>
                <a:tab pos="9563100" algn="l"/>
                <a:tab pos="10198100" algn="l"/>
                <a:tab pos="10845800" algn="l"/>
                <a:tab pos="11480800" algn="l"/>
                <a:tab pos="12128500" algn="l"/>
                <a:tab pos="12763500" algn="l"/>
              </a:tabLst>
              <a:defRPr sz="2400" b="1">
                <a:latin typeface="Calibri"/>
                <a:ea typeface="Calibri"/>
                <a:cs typeface="Calibri"/>
                <a:sym typeface="Calibri"/>
              </a:defRPr>
            </a:lvl1pPr>
          </a:lstStyle>
          <a:p>
            <a:r>
              <a:rPr dirty="0"/>
              <a:t>Solve</a:t>
            </a:r>
          </a:p>
        </p:txBody>
      </p:sp>
      <p:sp>
        <p:nvSpPr>
          <p:cNvPr id="202" name="LPHEA: HEP Phenomenology"/>
          <p:cNvSpPr txBox="1"/>
          <p:nvPr/>
        </p:nvSpPr>
        <p:spPr>
          <a:xfrm>
            <a:off x="568612" y="370589"/>
            <a:ext cx="7982064" cy="4616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6" tIns="45716" rIns="45716" bIns="45716">
            <a:spAutoFit/>
          </a:bodyPr>
          <a:lstStyle/>
          <a:p>
            <a:pPr defTabSz="457184">
              <a:defRPr sz="2400" b="1">
                <a:solidFill>
                  <a:srgbClr val="D51A2B"/>
                </a:solidFill>
                <a:latin typeface="Calibri"/>
                <a:ea typeface="Calibri"/>
                <a:cs typeface="Calibri"/>
                <a:sym typeface="Calibri"/>
              </a:defRPr>
            </a:pPr>
            <a:r>
              <a:rPr dirty="0"/>
              <a:t> </a:t>
            </a:r>
            <a:r>
              <a:rPr dirty="0">
                <a:latin typeface="Times New Roman" panose="02020603050405020304" pitchFamily="18" charset="0"/>
                <a:ea typeface="Apple Chancery"/>
                <a:cs typeface="Times New Roman" panose="02020603050405020304" pitchFamily="18" charset="0"/>
                <a:sym typeface="Apple Chancery"/>
              </a:rPr>
              <a:t>LPHEA: HEP </a:t>
            </a:r>
            <a:r>
              <a:rPr sz="1600" dirty="0" smtClean="0">
                <a:latin typeface="Times New Roman" panose="02020603050405020304" pitchFamily="18" charset="0"/>
                <a:ea typeface="Apple Chancery"/>
                <a:cs typeface="Times New Roman" panose="02020603050405020304" pitchFamily="18" charset="0"/>
                <a:sym typeface="Apple Chancery"/>
              </a:rPr>
              <a:t>Phenomenology</a:t>
            </a:r>
            <a:r>
              <a:rPr lang="fr-FR" dirty="0" smtClean="0">
                <a:latin typeface="Times New Roman" panose="02020603050405020304" pitchFamily="18" charset="0"/>
                <a:ea typeface="Apple Chancery"/>
                <a:cs typeface="Times New Roman" panose="02020603050405020304" pitchFamily="18" charset="0"/>
                <a:sym typeface="Apple Chancery"/>
              </a:rPr>
              <a:t> – </a:t>
            </a:r>
            <a:r>
              <a:rPr lang="fr-FR" sz="1600" dirty="0" smtClean="0">
                <a:latin typeface="Times New Roman" panose="02020603050405020304" pitchFamily="18" charset="0"/>
                <a:ea typeface="Apple Chancery"/>
                <a:cs typeface="Times New Roman" panose="02020603050405020304" pitchFamily="18" charset="0"/>
                <a:sym typeface="Apple Chancery"/>
              </a:rPr>
              <a:t>Pr. M. </a:t>
            </a:r>
            <a:r>
              <a:rPr lang="fr-FR" sz="1600" dirty="0" err="1" smtClean="0">
                <a:latin typeface="Times New Roman" panose="02020603050405020304" pitchFamily="18" charset="0"/>
                <a:ea typeface="Apple Chancery"/>
                <a:cs typeface="Times New Roman" panose="02020603050405020304" pitchFamily="18" charset="0"/>
                <a:sym typeface="Apple Chancery"/>
              </a:rPr>
              <a:t>Chabab</a:t>
            </a:r>
            <a:r>
              <a:rPr lang="fr-FR" sz="1600" dirty="0" smtClean="0">
                <a:latin typeface="Times New Roman" panose="02020603050405020304" pitchFamily="18" charset="0"/>
                <a:ea typeface="Apple Chancery"/>
                <a:cs typeface="Times New Roman" panose="02020603050405020304" pitchFamily="18" charset="0"/>
                <a:sym typeface="Apple Chancery"/>
              </a:rPr>
              <a:t> - Marrakech</a:t>
            </a:r>
            <a:endParaRPr sz="1600" dirty="0">
              <a:latin typeface="Times New Roman" panose="02020603050405020304" pitchFamily="18" charset="0"/>
              <a:ea typeface="Apple Chancery"/>
              <a:cs typeface="Times New Roman" panose="02020603050405020304" pitchFamily="18" charset="0"/>
              <a:sym typeface="Apple Chancery"/>
            </a:endParaRPr>
          </a:p>
        </p:txBody>
      </p:sp>
      <p:sp>
        <p:nvSpPr>
          <p:cNvPr id="203" name="Slide Number"/>
          <p:cNvSpPr txBox="1">
            <a:spLocks noGrp="1"/>
          </p:cNvSpPr>
          <p:nvPr>
            <p:ph type="sldNum" sz="quarter" idx="4294967295"/>
          </p:nvPr>
        </p:nvSpPr>
        <p:spPr>
          <a:xfrm>
            <a:off x="8511507" y="6408359"/>
            <a:ext cx="175292" cy="261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6" tIns="45716" rIns="45716" bIns="45716" anchor="ctr"/>
          <a:lstStyle>
            <a:lvl1pPr algn="r" defTabSz="457184">
              <a:defRPr sz="1100">
                <a:solidFill>
                  <a:srgbClr val="898989"/>
                </a:solidFill>
                <a:latin typeface="Calibri"/>
                <a:ea typeface="Calibri"/>
                <a:cs typeface="Calibri"/>
                <a:sym typeface="Calibri"/>
              </a:defRPr>
            </a:lvl1pPr>
          </a:lstStyle>
          <a:p>
            <a:fld id="{86CB4B4D-7CA3-9044-876B-883B54F8677D}" type="slidenum">
              <a:t>17</a:t>
            </a:fld>
            <a:endParaRPr/>
          </a:p>
        </p:txBody>
      </p:sp>
    </p:spTree>
    <p:extLst>
      <p:ext uri="{BB962C8B-B14F-4D97-AF65-F5344CB8AC3E}">
        <p14:creationId xmlns:p14="http://schemas.microsoft.com/office/powerpoint/2010/main" val="3847284387"/>
      </p:ext>
    </p:extLst>
  </p:cSld>
  <p:clrMapOvr>
    <a:masterClrMapping/>
  </p:clrMapOvr>
  <p:transition spd="med" advClick="0" advTm="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166"/>
                                        </p:tgtEl>
                                        <p:attrNameLst>
                                          <p:attrName>style.visibility</p:attrName>
                                        </p:attrNameLst>
                                      </p:cBhvr>
                                      <p:to>
                                        <p:strVal val="visible"/>
                                      </p:to>
                                    </p:set>
                                    <p:anim calcmode="lin" valueType="num">
                                      <p:cBhvr>
                                        <p:cTn id="7" dur="500" fill="hold"/>
                                        <p:tgtEl>
                                          <p:spTgt spid="166"/>
                                        </p:tgtEl>
                                        <p:attrNameLst>
                                          <p:attrName>ppt_x</p:attrName>
                                        </p:attrNameLst>
                                      </p:cBhvr>
                                      <p:tavLst>
                                        <p:tav tm="0">
                                          <p:val>
                                            <p:strVal val="#ppt_x"/>
                                          </p:val>
                                        </p:tav>
                                        <p:tav tm="100000">
                                          <p:val>
                                            <p:strVal val="#ppt_x"/>
                                          </p:val>
                                        </p:tav>
                                      </p:tavLst>
                                    </p:anim>
                                    <p:anim calcmode="lin" valueType="num">
                                      <p:cBhvr>
                                        <p:cTn id="8" dur="500" fill="hold"/>
                                        <p:tgtEl>
                                          <p:spTgt spid="1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iterate>
                                    <p:tmAbs val="0"/>
                                  </p:iterate>
                                  <p:childTnLst>
                                    <p:set>
                                      <p:cBhvr>
                                        <p:cTn id="11" fill="hold"/>
                                        <p:tgtEl>
                                          <p:spTgt spid="169"/>
                                        </p:tgtEl>
                                        <p:attrNameLst>
                                          <p:attrName>style.visibility</p:attrName>
                                        </p:attrNameLst>
                                      </p:cBhvr>
                                      <p:to>
                                        <p:strVal val="visible"/>
                                      </p:to>
                                    </p:set>
                                    <p:anim calcmode="lin" valueType="num">
                                      <p:cBhvr>
                                        <p:cTn id="12" dur="500" fill="hold"/>
                                        <p:tgtEl>
                                          <p:spTgt spid="169"/>
                                        </p:tgtEl>
                                        <p:attrNameLst>
                                          <p:attrName>ppt_x</p:attrName>
                                        </p:attrNameLst>
                                      </p:cBhvr>
                                      <p:tavLst>
                                        <p:tav tm="0">
                                          <p:val>
                                            <p:strVal val="#ppt_x"/>
                                          </p:val>
                                        </p:tav>
                                        <p:tav tm="100000">
                                          <p:val>
                                            <p:strVal val="#ppt_x"/>
                                          </p:val>
                                        </p:tav>
                                      </p:tavLst>
                                    </p:anim>
                                    <p:anim calcmode="lin" valueType="num">
                                      <p:cBhvr>
                                        <p:cTn id="13" dur="500" fill="hold"/>
                                        <p:tgtEl>
                                          <p:spTgt spid="16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iterate>
                                    <p:tmAbs val="0"/>
                                  </p:iterate>
                                  <p:childTnLst>
                                    <p:set>
                                      <p:cBhvr>
                                        <p:cTn id="16" fill="hold"/>
                                        <p:tgtEl>
                                          <p:spTgt spid="172"/>
                                        </p:tgtEl>
                                        <p:attrNameLst>
                                          <p:attrName>style.visibility</p:attrName>
                                        </p:attrNameLst>
                                      </p:cBhvr>
                                      <p:to>
                                        <p:strVal val="visible"/>
                                      </p:to>
                                    </p:set>
                                    <p:anim calcmode="lin" valueType="num">
                                      <p:cBhvr>
                                        <p:cTn id="17" dur="500" fill="hold"/>
                                        <p:tgtEl>
                                          <p:spTgt spid="172"/>
                                        </p:tgtEl>
                                        <p:attrNameLst>
                                          <p:attrName>ppt_x</p:attrName>
                                        </p:attrNameLst>
                                      </p:cBhvr>
                                      <p:tavLst>
                                        <p:tav tm="0">
                                          <p:val>
                                            <p:strVal val="#ppt_x"/>
                                          </p:val>
                                        </p:tav>
                                        <p:tav tm="100000">
                                          <p:val>
                                            <p:strVal val="#ppt_x"/>
                                          </p:val>
                                        </p:tav>
                                      </p:tavLst>
                                    </p:anim>
                                    <p:anim calcmode="lin" valueType="num">
                                      <p:cBhvr>
                                        <p:cTn id="18" dur="500" fill="hold"/>
                                        <p:tgtEl>
                                          <p:spTgt spid="17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iterate>
                                    <p:tmAbs val="0"/>
                                  </p:iterate>
                                  <p:childTnLst>
                                    <p:set>
                                      <p:cBhvr>
                                        <p:cTn id="21" fill="hold"/>
                                        <p:tgtEl>
                                          <p:spTgt spid="175"/>
                                        </p:tgtEl>
                                        <p:attrNameLst>
                                          <p:attrName>style.visibility</p:attrName>
                                        </p:attrNameLst>
                                      </p:cBhvr>
                                      <p:to>
                                        <p:strVal val="visible"/>
                                      </p:to>
                                    </p:set>
                                    <p:anim calcmode="lin" valueType="num">
                                      <p:cBhvr>
                                        <p:cTn id="22" dur="500" fill="hold"/>
                                        <p:tgtEl>
                                          <p:spTgt spid="175"/>
                                        </p:tgtEl>
                                        <p:attrNameLst>
                                          <p:attrName>ppt_x</p:attrName>
                                        </p:attrNameLst>
                                      </p:cBhvr>
                                      <p:tavLst>
                                        <p:tav tm="0">
                                          <p:val>
                                            <p:strVal val="#ppt_x"/>
                                          </p:val>
                                        </p:tav>
                                        <p:tav tm="100000">
                                          <p:val>
                                            <p:strVal val="#ppt_x"/>
                                          </p:val>
                                        </p:tav>
                                      </p:tavLst>
                                    </p:anim>
                                    <p:anim calcmode="lin" valueType="num">
                                      <p:cBhvr>
                                        <p:cTn id="23" dur="500" fill="hold"/>
                                        <p:tgtEl>
                                          <p:spTgt spid="17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iterate>
                                    <p:tmAbs val="0"/>
                                  </p:iterate>
                                  <p:childTnLst>
                                    <p:set>
                                      <p:cBhvr>
                                        <p:cTn id="26" fill="hold"/>
                                        <p:tgtEl>
                                          <p:spTgt spid="178"/>
                                        </p:tgtEl>
                                        <p:attrNameLst>
                                          <p:attrName>style.visibility</p:attrName>
                                        </p:attrNameLst>
                                      </p:cBhvr>
                                      <p:to>
                                        <p:strVal val="visible"/>
                                      </p:to>
                                    </p:set>
                                    <p:anim calcmode="lin" valueType="num">
                                      <p:cBhvr>
                                        <p:cTn id="27" dur="500" fill="hold"/>
                                        <p:tgtEl>
                                          <p:spTgt spid="178"/>
                                        </p:tgtEl>
                                        <p:attrNameLst>
                                          <p:attrName>ppt_x</p:attrName>
                                        </p:attrNameLst>
                                      </p:cBhvr>
                                      <p:tavLst>
                                        <p:tav tm="0">
                                          <p:val>
                                            <p:strVal val="#ppt_x"/>
                                          </p:val>
                                        </p:tav>
                                        <p:tav tm="100000">
                                          <p:val>
                                            <p:strVal val="#ppt_x"/>
                                          </p:val>
                                        </p:tav>
                                      </p:tavLst>
                                    </p:anim>
                                    <p:anim calcmode="lin" valueType="num">
                                      <p:cBhvr>
                                        <p:cTn id="28" dur="500" fill="hold"/>
                                        <p:tgtEl>
                                          <p:spTgt spid="17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iterate>
                                    <p:tmAbs val="0"/>
                                  </p:iterate>
                                  <p:childTnLst>
                                    <p:set>
                                      <p:cBhvr>
                                        <p:cTn id="31" fill="hold"/>
                                        <p:tgtEl>
                                          <p:spTgt spid="179"/>
                                        </p:tgtEl>
                                        <p:attrNameLst>
                                          <p:attrName>style.visibility</p:attrName>
                                        </p:attrNameLst>
                                      </p:cBhvr>
                                      <p:to>
                                        <p:strVal val="visible"/>
                                      </p:to>
                                    </p:set>
                                    <p:anim calcmode="lin" valueType="num">
                                      <p:cBhvr>
                                        <p:cTn id="32" dur="500" fill="hold"/>
                                        <p:tgtEl>
                                          <p:spTgt spid="179"/>
                                        </p:tgtEl>
                                        <p:attrNameLst>
                                          <p:attrName>ppt_x</p:attrName>
                                        </p:attrNameLst>
                                      </p:cBhvr>
                                      <p:tavLst>
                                        <p:tav tm="0">
                                          <p:val>
                                            <p:strVal val="#ppt_x"/>
                                          </p:val>
                                        </p:tav>
                                        <p:tav tm="100000">
                                          <p:val>
                                            <p:strVal val="#ppt_x"/>
                                          </p:val>
                                        </p:tav>
                                      </p:tavLst>
                                    </p:anim>
                                    <p:anim calcmode="lin" valueType="num">
                                      <p:cBhvr>
                                        <p:cTn id="33" dur="500" fill="hold"/>
                                        <p:tgtEl>
                                          <p:spTgt spid="17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iterate>
                                    <p:tmAbs val="0"/>
                                  </p:iterate>
                                  <p:childTnLst>
                                    <p:set>
                                      <p:cBhvr>
                                        <p:cTn id="36" fill="hold"/>
                                        <p:tgtEl>
                                          <p:spTgt spid="180"/>
                                        </p:tgtEl>
                                        <p:attrNameLst>
                                          <p:attrName>style.visibility</p:attrName>
                                        </p:attrNameLst>
                                      </p:cBhvr>
                                      <p:to>
                                        <p:strVal val="visible"/>
                                      </p:to>
                                    </p:set>
                                    <p:anim calcmode="lin" valueType="num">
                                      <p:cBhvr>
                                        <p:cTn id="37" dur="500" fill="hold"/>
                                        <p:tgtEl>
                                          <p:spTgt spid="180"/>
                                        </p:tgtEl>
                                        <p:attrNameLst>
                                          <p:attrName>ppt_x</p:attrName>
                                        </p:attrNameLst>
                                      </p:cBhvr>
                                      <p:tavLst>
                                        <p:tav tm="0">
                                          <p:val>
                                            <p:strVal val="#ppt_x"/>
                                          </p:val>
                                        </p:tav>
                                        <p:tav tm="100000">
                                          <p:val>
                                            <p:strVal val="#ppt_x"/>
                                          </p:val>
                                        </p:tav>
                                      </p:tavLst>
                                    </p:anim>
                                    <p:anim calcmode="lin" valueType="num">
                                      <p:cBhvr>
                                        <p:cTn id="38" dur="500" fill="hold"/>
                                        <p:tgtEl>
                                          <p:spTgt spid="18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iterate>
                                    <p:tmAbs val="0"/>
                                  </p:iterate>
                                  <p:childTnLst>
                                    <p:set>
                                      <p:cBhvr>
                                        <p:cTn id="41" fill="hold"/>
                                        <p:tgtEl>
                                          <p:spTgt spid="181"/>
                                        </p:tgtEl>
                                        <p:attrNameLst>
                                          <p:attrName>style.visibility</p:attrName>
                                        </p:attrNameLst>
                                      </p:cBhvr>
                                      <p:to>
                                        <p:strVal val="visible"/>
                                      </p:to>
                                    </p:set>
                                    <p:anim calcmode="lin" valueType="num">
                                      <p:cBhvr>
                                        <p:cTn id="42" dur="500" fill="hold"/>
                                        <p:tgtEl>
                                          <p:spTgt spid="181"/>
                                        </p:tgtEl>
                                        <p:attrNameLst>
                                          <p:attrName>ppt_x</p:attrName>
                                        </p:attrNameLst>
                                      </p:cBhvr>
                                      <p:tavLst>
                                        <p:tav tm="0">
                                          <p:val>
                                            <p:strVal val="#ppt_x"/>
                                          </p:val>
                                        </p:tav>
                                        <p:tav tm="100000">
                                          <p:val>
                                            <p:strVal val="#ppt_x"/>
                                          </p:val>
                                        </p:tav>
                                      </p:tavLst>
                                    </p:anim>
                                    <p:anim calcmode="lin" valueType="num">
                                      <p:cBhvr>
                                        <p:cTn id="43" dur="500" fill="hold"/>
                                        <p:tgtEl>
                                          <p:spTgt spid="18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iterate>
                                    <p:tmAbs val="0"/>
                                  </p:iterate>
                                  <p:childTnLst>
                                    <p:set>
                                      <p:cBhvr>
                                        <p:cTn id="46" fill="hold"/>
                                        <p:tgtEl>
                                          <p:spTgt spid="182"/>
                                        </p:tgtEl>
                                        <p:attrNameLst>
                                          <p:attrName>style.visibility</p:attrName>
                                        </p:attrNameLst>
                                      </p:cBhvr>
                                      <p:to>
                                        <p:strVal val="visible"/>
                                      </p:to>
                                    </p:set>
                                    <p:anim calcmode="lin" valueType="num">
                                      <p:cBhvr>
                                        <p:cTn id="47" dur="500" fill="hold"/>
                                        <p:tgtEl>
                                          <p:spTgt spid="182"/>
                                        </p:tgtEl>
                                        <p:attrNameLst>
                                          <p:attrName>ppt_x</p:attrName>
                                        </p:attrNameLst>
                                      </p:cBhvr>
                                      <p:tavLst>
                                        <p:tav tm="0">
                                          <p:val>
                                            <p:strVal val="#ppt_x"/>
                                          </p:val>
                                        </p:tav>
                                        <p:tav tm="100000">
                                          <p:val>
                                            <p:strVal val="#ppt_x"/>
                                          </p:val>
                                        </p:tav>
                                      </p:tavLst>
                                    </p:anim>
                                    <p:anim calcmode="lin" valueType="num">
                                      <p:cBhvr>
                                        <p:cTn id="48" dur="500" fill="hold"/>
                                        <p:tgtEl>
                                          <p:spTgt spid="18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iterate>
                                    <p:tmAbs val="0"/>
                                  </p:iterate>
                                  <p:childTnLst>
                                    <p:set>
                                      <p:cBhvr>
                                        <p:cTn id="52" fill="hold"/>
                                        <p:tgtEl>
                                          <p:spTgt spid="165">
                                            <p:bg/>
                                          </p:spTgt>
                                        </p:tgtEl>
                                        <p:attrNameLst>
                                          <p:attrName>style.visibility</p:attrName>
                                        </p:attrNameLst>
                                      </p:cBhvr>
                                      <p:to>
                                        <p:strVal val="visible"/>
                                      </p:to>
                                    </p:set>
                                    <p:anim calcmode="lin" valueType="num">
                                      <p:cBhvr>
                                        <p:cTn id="53" dur="500" fill="hold"/>
                                        <p:tgtEl>
                                          <p:spTgt spid="165">
                                            <p:bg/>
                                          </p:spTgt>
                                        </p:tgtEl>
                                        <p:attrNameLst>
                                          <p:attrName>ppt_x</p:attrName>
                                        </p:attrNameLst>
                                      </p:cBhvr>
                                      <p:tavLst>
                                        <p:tav tm="0">
                                          <p:val>
                                            <p:strVal val="0-#ppt_w/2"/>
                                          </p:val>
                                        </p:tav>
                                        <p:tav tm="100000">
                                          <p:val>
                                            <p:strVal val="#ppt_x"/>
                                          </p:val>
                                        </p:tav>
                                      </p:tavLst>
                                    </p:anim>
                                    <p:anim calcmode="lin" valueType="num">
                                      <p:cBhvr>
                                        <p:cTn id="54" dur="500" fill="hold"/>
                                        <p:tgtEl>
                                          <p:spTgt spid="165">
                                            <p:bg/>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iterate>
                                    <p:tmAbs val="0"/>
                                  </p:iterate>
                                  <p:childTnLst>
                                    <p:set>
                                      <p:cBhvr>
                                        <p:cTn id="56" fill="hold"/>
                                        <p:tgtEl>
                                          <p:spTgt spid="165">
                                            <p:txEl>
                                              <p:pRg st="0" end="0"/>
                                            </p:txEl>
                                          </p:spTgt>
                                        </p:tgtEl>
                                        <p:attrNameLst>
                                          <p:attrName>style.visibility</p:attrName>
                                        </p:attrNameLst>
                                      </p:cBhvr>
                                      <p:to>
                                        <p:strVal val="visible"/>
                                      </p:to>
                                    </p:set>
                                    <p:anim calcmode="lin" valueType="num">
                                      <p:cBhvr>
                                        <p:cTn id="57" dur="500" fill="hold"/>
                                        <p:tgtEl>
                                          <p:spTgt spid="165">
                                            <p:txEl>
                                              <p:pRg st="0" end="0"/>
                                            </p:txEl>
                                          </p:spTgt>
                                        </p:tgtEl>
                                        <p:attrNameLst>
                                          <p:attrName>ppt_x</p:attrName>
                                        </p:attrNameLst>
                                      </p:cBhvr>
                                      <p:tavLst>
                                        <p:tav tm="0">
                                          <p:val>
                                            <p:strVal val="0-#ppt_w/2"/>
                                          </p:val>
                                        </p:tav>
                                        <p:tav tm="100000">
                                          <p:val>
                                            <p:strVal val="#ppt_x"/>
                                          </p:val>
                                        </p:tav>
                                      </p:tavLst>
                                    </p:anim>
                                    <p:anim calcmode="lin" valueType="num">
                                      <p:cBhvr>
                                        <p:cTn id="58" dur="500" fill="hold"/>
                                        <p:tgtEl>
                                          <p:spTgt spid="165">
                                            <p:txEl>
                                              <p:pRg st="0" end="0"/>
                                            </p:txEl>
                                          </p:spTgt>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2" presetClass="entr" presetSubtype="8" fill="hold" grpId="0" nodeType="afterEffect">
                                  <p:stCondLst>
                                    <p:cond delay="0"/>
                                  </p:stCondLst>
                                  <p:iterate>
                                    <p:tmAbs val="0"/>
                                  </p:iterate>
                                  <p:childTnLst>
                                    <p:set>
                                      <p:cBhvr>
                                        <p:cTn id="61" fill="hold"/>
                                        <p:tgtEl>
                                          <p:spTgt spid="165">
                                            <p:txEl>
                                              <p:pRg st="1" end="1"/>
                                            </p:txEl>
                                          </p:spTgt>
                                        </p:tgtEl>
                                        <p:attrNameLst>
                                          <p:attrName>style.visibility</p:attrName>
                                        </p:attrNameLst>
                                      </p:cBhvr>
                                      <p:to>
                                        <p:strVal val="visible"/>
                                      </p:to>
                                    </p:set>
                                    <p:anim calcmode="lin" valueType="num">
                                      <p:cBhvr>
                                        <p:cTn id="62" dur="500" fill="hold"/>
                                        <p:tgtEl>
                                          <p:spTgt spid="165">
                                            <p:txEl>
                                              <p:pRg st="1" end="1"/>
                                            </p:txEl>
                                          </p:spTgt>
                                        </p:tgtEl>
                                        <p:attrNameLst>
                                          <p:attrName>ppt_x</p:attrName>
                                        </p:attrNameLst>
                                      </p:cBhvr>
                                      <p:tavLst>
                                        <p:tav tm="0">
                                          <p:val>
                                            <p:strVal val="0-#ppt_w/2"/>
                                          </p:val>
                                        </p:tav>
                                        <p:tav tm="100000">
                                          <p:val>
                                            <p:strVal val="#ppt_x"/>
                                          </p:val>
                                        </p:tav>
                                      </p:tavLst>
                                    </p:anim>
                                    <p:anim calcmode="lin" valueType="num">
                                      <p:cBhvr>
                                        <p:cTn id="63" dur="500" fill="hold"/>
                                        <p:tgtEl>
                                          <p:spTgt spid="165">
                                            <p:txEl>
                                              <p:pRg st="1" end="1"/>
                                            </p:txEl>
                                          </p:spTgt>
                                        </p:tgtEl>
                                        <p:attrNameLst>
                                          <p:attrName>ppt_y</p:attrName>
                                        </p:attrNameLst>
                                      </p:cBhvr>
                                      <p:tavLst>
                                        <p:tav tm="0">
                                          <p:val>
                                            <p:strVal val="#ppt_y"/>
                                          </p:val>
                                        </p:tav>
                                        <p:tav tm="100000">
                                          <p:val>
                                            <p:strVal val="#ppt_y"/>
                                          </p:val>
                                        </p:tav>
                                      </p:tavLst>
                                    </p:anim>
                                  </p:childTnLst>
                                </p:cTn>
                              </p:par>
                            </p:childTnLst>
                          </p:cTn>
                        </p:par>
                        <p:par>
                          <p:cTn id="64" fill="hold">
                            <p:stCondLst>
                              <p:cond delay="1000"/>
                            </p:stCondLst>
                            <p:childTnLst>
                              <p:par>
                                <p:cTn id="65" presetID="2" presetClass="entr" presetSubtype="8" fill="hold" grpId="0" nodeType="afterEffect">
                                  <p:stCondLst>
                                    <p:cond delay="0"/>
                                  </p:stCondLst>
                                  <p:iterate>
                                    <p:tmAbs val="0"/>
                                  </p:iterate>
                                  <p:childTnLst>
                                    <p:set>
                                      <p:cBhvr>
                                        <p:cTn id="66" fill="hold"/>
                                        <p:tgtEl>
                                          <p:spTgt spid="165">
                                            <p:txEl>
                                              <p:pRg st="2" end="2"/>
                                            </p:txEl>
                                          </p:spTgt>
                                        </p:tgtEl>
                                        <p:attrNameLst>
                                          <p:attrName>style.visibility</p:attrName>
                                        </p:attrNameLst>
                                      </p:cBhvr>
                                      <p:to>
                                        <p:strVal val="visible"/>
                                      </p:to>
                                    </p:set>
                                    <p:anim calcmode="lin" valueType="num">
                                      <p:cBhvr>
                                        <p:cTn id="67" dur="500" fill="hold"/>
                                        <p:tgtEl>
                                          <p:spTgt spid="165">
                                            <p:txEl>
                                              <p:pRg st="2" end="2"/>
                                            </p:txEl>
                                          </p:spTgt>
                                        </p:tgtEl>
                                        <p:attrNameLst>
                                          <p:attrName>ppt_x</p:attrName>
                                        </p:attrNameLst>
                                      </p:cBhvr>
                                      <p:tavLst>
                                        <p:tav tm="0">
                                          <p:val>
                                            <p:strVal val="0-#ppt_w/2"/>
                                          </p:val>
                                        </p:tav>
                                        <p:tav tm="100000">
                                          <p:val>
                                            <p:strVal val="#ppt_x"/>
                                          </p:val>
                                        </p:tav>
                                      </p:tavLst>
                                    </p:anim>
                                    <p:anim calcmode="lin" valueType="num">
                                      <p:cBhvr>
                                        <p:cTn id="68" dur="500" fill="hold"/>
                                        <p:tgtEl>
                                          <p:spTgt spid="16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iterate>
                                    <p:tmAbs val="0"/>
                                  </p:iterate>
                                  <p:childTnLst>
                                    <p:set>
                                      <p:cBhvr>
                                        <p:cTn id="72" fill="hold"/>
                                        <p:tgtEl>
                                          <p:spTgt spid="186"/>
                                        </p:tgtEl>
                                        <p:attrNameLst>
                                          <p:attrName>style.visibility</p:attrName>
                                        </p:attrNameLst>
                                      </p:cBhvr>
                                      <p:to>
                                        <p:strVal val="visible"/>
                                      </p:to>
                                    </p:set>
                                    <p:anim calcmode="lin" valueType="num">
                                      <p:cBhvr>
                                        <p:cTn id="73" dur="500" fill="hold"/>
                                        <p:tgtEl>
                                          <p:spTgt spid="186"/>
                                        </p:tgtEl>
                                        <p:attrNameLst>
                                          <p:attrName>ppt_x</p:attrName>
                                        </p:attrNameLst>
                                      </p:cBhvr>
                                      <p:tavLst>
                                        <p:tav tm="0">
                                          <p:val>
                                            <p:strVal val="#ppt_x"/>
                                          </p:val>
                                        </p:tav>
                                        <p:tav tm="100000">
                                          <p:val>
                                            <p:strVal val="#ppt_x"/>
                                          </p:val>
                                        </p:tav>
                                      </p:tavLst>
                                    </p:anim>
                                    <p:anim calcmode="lin" valueType="num">
                                      <p:cBhvr>
                                        <p:cTn id="74" dur="500" fill="hold"/>
                                        <p:tgtEl>
                                          <p:spTgt spid="186"/>
                                        </p:tgtEl>
                                        <p:attrNameLst>
                                          <p:attrName>ppt_y</p:attrName>
                                        </p:attrNameLst>
                                      </p:cBhvr>
                                      <p:tavLst>
                                        <p:tav tm="0">
                                          <p:val>
                                            <p:strVal val="1+#ppt_h/2"/>
                                          </p:val>
                                        </p:tav>
                                        <p:tav tm="100000">
                                          <p:val>
                                            <p:strVal val="#ppt_y"/>
                                          </p:val>
                                        </p:tav>
                                      </p:tavLst>
                                    </p:anim>
                                  </p:childTnLst>
                                </p:cTn>
                              </p:par>
                            </p:childTnLst>
                          </p:cTn>
                        </p:par>
                        <p:par>
                          <p:cTn id="75" fill="hold">
                            <p:stCondLst>
                              <p:cond delay="500"/>
                            </p:stCondLst>
                            <p:childTnLst>
                              <p:par>
                                <p:cTn id="76" presetID="2" presetClass="entr" presetSubtype="4" fill="hold" grpId="0" nodeType="afterEffect">
                                  <p:stCondLst>
                                    <p:cond delay="0"/>
                                  </p:stCondLst>
                                  <p:iterate>
                                    <p:tmAbs val="0"/>
                                  </p:iterate>
                                  <p:childTnLst>
                                    <p:set>
                                      <p:cBhvr>
                                        <p:cTn id="77" fill="hold"/>
                                        <p:tgtEl>
                                          <p:spTgt spid="195"/>
                                        </p:tgtEl>
                                        <p:attrNameLst>
                                          <p:attrName>style.visibility</p:attrName>
                                        </p:attrNameLst>
                                      </p:cBhvr>
                                      <p:to>
                                        <p:strVal val="visible"/>
                                      </p:to>
                                    </p:set>
                                    <p:anim calcmode="lin" valueType="num">
                                      <p:cBhvr>
                                        <p:cTn id="78" dur="500" fill="hold"/>
                                        <p:tgtEl>
                                          <p:spTgt spid="195"/>
                                        </p:tgtEl>
                                        <p:attrNameLst>
                                          <p:attrName>ppt_x</p:attrName>
                                        </p:attrNameLst>
                                      </p:cBhvr>
                                      <p:tavLst>
                                        <p:tav tm="0">
                                          <p:val>
                                            <p:strVal val="#ppt_x"/>
                                          </p:val>
                                        </p:tav>
                                        <p:tav tm="100000">
                                          <p:val>
                                            <p:strVal val="#ppt_x"/>
                                          </p:val>
                                        </p:tav>
                                      </p:tavLst>
                                    </p:anim>
                                    <p:anim calcmode="lin" valueType="num">
                                      <p:cBhvr>
                                        <p:cTn id="79" dur="500" fill="hold"/>
                                        <p:tgtEl>
                                          <p:spTgt spid="195"/>
                                        </p:tgtEl>
                                        <p:attrNameLst>
                                          <p:attrName>ppt_y</p:attrName>
                                        </p:attrNameLst>
                                      </p:cBhvr>
                                      <p:tavLst>
                                        <p:tav tm="0">
                                          <p:val>
                                            <p:strVal val="1+#ppt_h/2"/>
                                          </p:val>
                                        </p:tav>
                                        <p:tav tm="100000">
                                          <p:val>
                                            <p:strVal val="#ppt_y"/>
                                          </p:val>
                                        </p:tav>
                                      </p:tavLst>
                                    </p:anim>
                                  </p:childTnLst>
                                </p:cTn>
                              </p:par>
                            </p:childTnLst>
                          </p:cTn>
                        </p:par>
                        <p:par>
                          <p:cTn id="80" fill="hold">
                            <p:stCondLst>
                              <p:cond delay="1000"/>
                            </p:stCondLst>
                            <p:childTnLst>
                              <p:par>
                                <p:cTn id="81" presetID="2" presetClass="entr" presetSubtype="4" fill="hold" grpId="0" nodeType="afterEffect">
                                  <p:stCondLst>
                                    <p:cond delay="0"/>
                                  </p:stCondLst>
                                  <p:iterate>
                                    <p:tmAbs val="0"/>
                                  </p:iterate>
                                  <p:childTnLst>
                                    <p:set>
                                      <p:cBhvr>
                                        <p:cTn id="82" fill="hold"/>
                                        <p:tgtEl>
                                          <p:spTgt spid="196"/>
                                        </p:tgtEl>
                                        <p:attrNameLst>
                                          <p:attrName>style.visibility</p:attrName>
                                        </p:attrNameLst>
                                      </p:cBhvr>
                                      <p:to>
                                        <p:strVal val="visible"/>
                                      </p:to>
                                    </p:set>
                                    <p:anim calcmode="lin" valueType="num">
                                      <p:cBhvr>
                                        <p:cTn id="83" dur="500" fill="hold"/>
                                        <p:tgtEl>
                                          <p:spTgt spid="196"/>
                                        </p:tgtEl>
                                        <p:attrNameLst>
                                          <p:attrName>ppt_x</p:attrName>
                                        </p:attrNameLst>
                                      </p:cBhvr>
                                      <p:tavLst>
                                        <p:tav tm="0">
                                          <p:val>
                                            <p:strVal val="#ppt_x"/>
                                          </p:val>
                                        </p:tav>
                                        <p:tav tm="100000">
                                          <p:val>
                                            <p:strVal val="#ppt_x"/>
                                          </p:val>
                                        </p:tav>
                                      </p:tavLst>
                                    </p:anim>
                                    <p:anim calcmode="lin" valueType="num">
                                      <p:cBhvr>
                                        <p:cTn id="84" dur="500" fill="hold"/>
                                        <p:tgtEl>
                                          <p:spTgt spid="196"/>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2" fill="hold" grpId="0" nodeType="clickEffect">
                                  <p:stCondLst>
                                    <p:cond delay="0"/>
                                  </p:stCondLst>
                                  <p:iterate>
                                    <p:tmAbs val="0"/>
                                  </p:iterate>
                                  <p:childTnLst>
                                    <p:set>
                                      <p:cBhvr>
                                        <p:cTn id="88" fill="hold"/>
                                        <p:tgtEl>
                                          <p:spTgt spid="191"/>
                                        </p:tgtEl>
                                        <p:attrNameLst>
                                          <p:attrName>style.visibility</p:attrName>
                                        </p:attrNameLst>
                                      </p:cBhvr>
                                      <p:to>
                                        <p:strVal val="visible"/>
                                      </p:to>
                                    </p:set>
                                    <p:anim calcmode="lin" valueType="num">
                                      <p:cBhvr>
                                        <p:cTn id="89" dur="500" fill="hold"/>
                                        <p:tgtEl>
                                          <p:spTgt spid="191"/>
                                        </p:tgtEl>
                                        <p:attrNameLst>
                                          <p:attrName>ppt_x</p:attrName>
                                        </p:attrNameLst>
                                      </p:cBhvr>
                                      <p:tavLst>
                                        <p:tav tm="0">
                                          <p:val>
                                            <p:strVal val="1+#ppt_w/2"/>
                                          </p:val>
                                        </p:tav>
                                        <p:tav tm="100000">
                                          <p:val>
                                            <p:strVal val="#ppt_x"/>
                                          </p:val>
                                        </p:tav>
                                      </p:tavLst>
                                    </p:anim>
                                    <p:anim calcmode="lin" valueType="num">
                                      <p:cBhvr>
                                        <p:cTn id="90" dur="500" fill="hold"/>
                                        <p:tgtEl>
                                          <p:spTgt spid="191"/>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4" fill="hold" grpId="0" nodeType="afterEffect">
                                  <p:stCondLst>
                                    <p:cond delay="0"/>
                                  </p:stCondLst>
                                  <p:iterate>
                                    <p:tmAbs val="0"/>
                                  </p:iterate>
                                  <p:childTnLst>
                                    <p:set>
                                      <p:cBhvr>
                                        <p:cTn id="93" fill="hold"/>
                                        <p:tgtEl>
                                          <p:spTgt spid="200"/>
                                        </p:tgtEl>
                                        <p:attrNameLst>
                                          <p:attrName>style.visibility</p:attrName>
                                        </p:attrNameLst>
                                      </p:cBhvr>
                                      <p:to>
                                        <p:strVal val="visible"/>
                                      </p:to>
                                    </p:set>
                                    <p:anim calcmode="lin" valueType="num">
                                      <p:cBhvr>
                                        <p:cTn id="94" dur="500" fill="hold"/>
                                        <p:tgtEl>
                                          <p:spTgt spid="200"/>
                                        </p:tgtEl>
                                        <p:attrNameLst>
                                          <p:attrName>ppt_x</p:attrName>
                                        </p:attrNameLst>
                                      </p:cBhvr>
                                      <p:tavLst>
                                        <p:tav tm="0">
                                          <p:val>
                                            <p:strVal val="#ppt_x"/>
                                          </p:val>
                                        </p:tav>
                                        <p:tav tm="100000">
                                          <p:val>
                                            <p:strVal val="#ppt_x"/>
                                          </p:val>
                                        </p:tav>
                                      </p:tavLst>
                                    </p:anim>
                                    <p:anim calcmode="lin" valueType="num">
                                      <p:cBhvr>
                                        <p:cTn id="95" dur="500" fill="hold"/>
                                        <p:tgtEl>
                                          <p:spTgt spid="200"/>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stCondLst>
                                    <p:cond delay="0"/>
                                  </p:stCondLst>
                                  <p:iterate>
                                    <p:tmAbs val="0"/>
                                  </p:iterate>
                                  <p:childTnLst>
                                    <p:set>
                                      <p:cBhvr>
                                        <p:cTn id="99" fill="hold"/>
                                        <p:tgtEl>
                                          <p:spTgt spid="201"/>
                                        </p:tgtEl>
                                        <p:attrNameLst>
                                          <p:attrName>style.visibility</p:attrName>
                                        </p:attrNameLst>
                                      </p:cBhvr>
                                      <p:to>
                                        <p:strVal val="visible"/>
                                      </p:to>
                                    </p:set>
                                    <p:anim calcmode="lin" valueType="num">
                                      <p:cBhvr>
                                        <p:cTn id="100" dur="500" fill="hold"/>
                                        <p:tgtEl>
                                          <p:spTgt spid="201"/>
                                        </p:tgtEl>
                                        <p:attrNameLst>
                                          <p:attrName>ppt_x</p:attrName>
                                        </p:attrNameLst>
                                      </p:cBhvr>
                                      <p:tavLst>
                                        <p:tav tm="0">
                                          <p:val>
                                            <p:strVal val="#ppt_x"/>
                                          </p:val>
                                        </p:tav>
                                        <p:tav tm="100000">
                                          <p:val>
                                            <p:strVal val="#ppt_x"/>
                                          </p:val>
                                        </p:tav>
                                      </p:tavLst>
                                    </p:anim>
                                    <p:anim calcmode="lin" valueType="num">
                                      <p:cBhvr>
                                        <p:cTn id="101" dur="500" fill="hold"/>
                                        <p:tgtEl>
                                          <p:spTgt spid="201"/>
                                        </p:tgtEl>
                                        <p:attrNameLst>
                                          <p:attrName>ppt_y</p:attrName>
                                        </p:attrNameLst>
                                      </p:cBhvr>
                                      <p:tavLst>
                                        <p:tav tm="0">
                                          <p:val>
                                            <p:strVal val="1+#ppt_h/2"/>
                                          </p:val>
                                        </p:tav>
                                        <p:tav tm="100000">
                                          <p:val>
                                            <p:strVal val="#ppt_y"/>
                                          </p:val>
                                        </p:tav>
                                      </p:tavLst>
                                    </p:anim>
                                  </p:childTnLst>
                                </p:cTn>
                              </p:par>
                            </p:childTnLst>
                          </p:cTn>
                        </p:par>
                        <p:par>
                          <p:cTn id="102" fill="hold">
                            <p:stCondLst>
                              <p:cond delay="500"/>
                            </p:stCondLst>
                            <p:childTnLst>
                              <p:par>
                                <p:cTn id="103" presetID="2" presetClass="entr" presetSubtype="2" fill="hold" grpId="0" nodeType="afterEffect">
                                  <p:stCondLst>
                                    <p:cond delay="0"/>
                                  </p:stCondLst>
                                  <p:iterate>
                                    <p:tmAbs val="0"/>
                                  </p:iterate>
                                  <p:childTnLst>
                                    <p:set>
                                      <p:cBhvr>
                                        <p:cTn id="104" fill="hold"/>
                                        <p:tgtEl>
                                          <p:spTgt spid="183"/>
                                        </p:tgtEl>
                                        <p:attrNameLst>
                                          <p:attrName>style.visibility</p:attrName>
                                        </p:attrNameLst>
                                      </p:cBhvr>
                                      <p:to>
                                        <p:strVal val="visible"/>
                                      </p:to>
                                    </p:set>
                                    <p:anim calcmode="lin" valueType="num">
                                      <p:cBhvr>
                                        <p:cTn id="105" dur="500" fill="hold"/>
                                        <p:tgtEl>
                                          <p:spTgt spid="183"/>
                                        </p:tgtEl>
                                        <p:attrNameLst>
                                          <p:attrName>ppt_x</p:attrName>
                                        </p:attrNameLst>
                                      </p:cBhvr>
                                      <p:tavLst>
                                        <p:tav tm="0">
                                          <p:val>
                                            <p:strVal val="1+#ppt_w/2"/>
                                          </p:val>
                                        </p:tav>
                                        <p:tav tm="100000">
                                          <p:val>
                                            <p:strVal val="#ppt_x"/>
                                          </p:val>
                                        </p:tav>
                                      </p:tavLst>
                                    </p:anim>
                                    <p:anim calcmode="lin" valueType="num">
                                      <p:cBhvr>
                                        <p:cTn id="106" dur="500" fill="hold"/>
                                        <p:tgtEl>
                                          <p:spTgt spid="183"/>
                                        </p:tgtEl>
                                        <p:attrNameLst>
                                          <p:attrName>ppt_y</p:attrName>
                                        </p:attrNameLst>
                                      </p:cBhvr>
                                      <p:tavLst>
                                        <p:tav tm="0">
                                          <p:val>
                                            <p:strVal val="#ppt_y"/>
                                          </p:val>
                                        </p:tav>
                                        <p:tav tm="100000">
                                          <p:val>
                                            <p:strVal val="#ppt_y"/>
                                          </p:val>
                                        </p:tav>
                                      </p:tavLst>
                                    </p:anim>
                                  </p:childTnLst>
                                </p:cTn>
                              </p:par>
                            </p:childTnLst>
                          </p:cTn>
                        </p:par>
                        <p:par>
                          <p:cTn id="107" fill="hold">
                            <p:stCondLst>
                              <p:cond delay="1000"/>
                            </p:stCondLst>
                            <p:childTnLst>
                              <p:par>
                                <p:cTn id="108" presetID="2" presetClass="entr" presetSubtype="4" fill="hold" grpId="0" nodeType="afterEffect">
                                  <p:stCondLst>
                                    <p:cond delay="0"/>
                                  </p:stCondLst>
                                  <p:iterate>
                                    <p:tmAbs val="0"/>
                                  </p:iterate>
                                  <p:childTnLst>
                                    <p:set>
                                      <p:cBhvr>
                                        <p:cTn id="109" fill="hold"/>
                                        <p:tgtEl>
                                          <p:spTgt spid="187"/>
                                        </p:tgtEl>
                                        <p:attrNameLst>
                                          <p:attrName>style.visibility</p:attrName>
                                        </p:attrNameLst>
                                      </p:cBhvr>
                                      <p:to>
                                        <p:strVal val="visible"/>
                                      </p:to>
                                    </p:set>
                                    <p:anim calcmode="lin" valueType="num">
                                      <p:cBhvr>
                                        <p:cTn id="110" dur="500" fill="hold"/>
                                        <p:tgtEl>
                                          <p:spTgt spid="187"/>
                                        </p:tgtEl>
                                        <p:attrNameLst>
                                          <p:attrName>ppt_x</p:attrName>
                                        </p:attrNameLst>
                                      </p:cBhvr>
                                      <p:tavLst>
                                        <p:tav tm="0">
                                          <p:val>
                                            <p:strVal val="#ppt_x"/>
                                          </p:val>
                                        </p:tav>
                                        <p:tav tm="100000">
                                          <p:val>
                                            <p:strVal val="#ppt_x"/>
                                          </p:val>
                                        </p:tav>
                                      </p:tavLst>
                                    </p:anim>
                                    <p:anim calcmode="lin" valueType="num">
                                      <p:cBhvr>
                                        <p:cTn id="111" dur="500" fill="hold"/>
                                        <p:tgtEl>
                                          <p:spTgt spid="187"/>
                                        </p:tgtEl>
                                        <p:attrNameLst>
                                          <p:attrName>ppt_y</p:attrName>
                                        </p:attrNameLst>
                                      </p:cBhvr>
                                      <p:tavLst>
                                        <p:tav tm="0">
                                          <p:val>
                                            <p:strVal val="1+#ppt_h/2"/>
                                          </p:val>
                                        </p:tav>
                                        <p:tav tm="100000">
                                          <p:val>
                                            <p:strVal val="#ppt_y"/>
                                          </p:val>
                                        </p:tav>
                                      </p:tavLst>
                                    </p:anim>
                                  </p:childTnLst>
                                </p:cTn>
                              </p:par>
                            </p:childTnLst>
                          </p:cTn>
                        </p:par>
                        <p:par>
                          <p:cTn id="112" fill="hold">
                            <p:stCondLst>
                              <p:cond delay="1500"/>
                            </p:stCondLst>
                            <p:childTnLst>
                              <p:par>
                                <p:cTn id="113" presetID="2" presetClass="entr" presetSubtype="4" fill="hold" grpId="0" nodeType="afterEffect">
                                  <p:stCondLst>
                                    <p:cond delay="0"/>
                                  </p:stCondLst>
                                  <p:iterate>
                                    <p:tmAbs val="0"/>
                                  </p:iterate>
                                  <p:childTnLst>
                                    <p:set>
                                      <p:cBhvr>
                                        <p:cTn id="114" fill="hold"/>
                                        <p:tgtEl>
                                          <p:spTgt spid="188"/>
                                        </p:tgtEl>
                                        <p:attrNameLst>
                                          <p:attrName>style.visibility</p:attrName>
                                        </p:attrNameLst>
                                      </p:cBhvr>
                                      <p:to>
                                        <p:strVal val="visible"/>
                                      </p:to>
                                    </p:set>
                                    <p:anim calcmode="lin" valueType="num">
                                      <p:cBhvr>
                                        <p:cTn id="115" dur="500" fill="hold"/>
                                        <p:tgtEl>
                                          <p:spTgt spid="188"/>
                                        </p:tgtEl>
                                        <p:attrNameLst>
                                          <p:attrName>ppt_x</p:attrName>
                                        </p:attrNameLst>
                                      </p:cBhvr>
                                      <p:tavLst>
                                        <p:tav tm="0">
                                          <p:val>
                                            <p:strVal val="#ppt_x"/>
                                          </p:val>
                                        </p:tav>
                                        <p:tav tm="100000">
                                          <p:val>
                                            <p:strVal val="#ppt_x"/>
                                          </p:val>
                                        </p:tav>
                                      </p:tavLst>
                                    </p:anim>
                                    <p:anim calcmode="lin" valueType="num">
                                      <p:cBhvr>
                                        <p:cTn id="116" dur="500" fill="hold"/>
                                        <p:tgtEl>
                                          <p:spTgt spid="1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build="p" bldLvl="5" animBg="1" advAuto="0"/>
      <p:bldP spid="166" grpId="0" animBg="1" advAuto="0"/>
      <p:bldP spid="169" grpId="0" animBg="1" advAuto="0"/>
      <p:bldP spid="172" grpId="0" animBg="1" advAuto="0"/>
      <p:bldP spid="175" grpId="0" animBg="1" advAuto="0"/>
      <p:bldP spid="178" grpId="0" animBg="1" advAuto="0"/>
      <p:bldP spid="179" grpId="0" animBg="1" advAuto="0"/>
      <p:bldP spid="180" grpId="0" animBg="1" advAuto="0"/>
      <p:bldP spid="181" grpId="0" animBg="1" advAuto="0"/>
      <p:bldP spid="182" grpId="0" animBg="1" advAuto="0"/>
      <p:bldP spid="183" grpId="0" animBg="1" advAuto="0"/>
      <p:bldP spid="186" grpId="0" animBg="1" advAuto="0"/>
      <p:bldP spid="187" grpId="0" animBg="1" advAuto="0"/>
      <p:bldP spid="188" grpId="0" animBg="1" advAuto="0"/>
      <p:bldP spid="191" grpId="0" animBg="1" advAuto="0"/>
      <p:bldP spid="195" grpId="0" animBg="1" advAuto="0"/>
      <p:bldP spid="196" grpId="0" animBg="1" advAuto="0"/>
      <p:bldP spid="200" grpId="0" animBg="1" advAuto="0"/>
      <p:bldP spid="201"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12968"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167658" y="5899594"/>
            <a:ext cx="8724822" cy="615553"/>
          </a:xfrm>
          <a:prstGeom prst="rect">
            <a:avLst/>
          </a:prstGeom>
          <a:noFill/>
        </p:spPr>
        <p:txBody>
          <a:bodyPr wrap="square" rtlCol="0">
            <a:spAutoFit/>
          </a:bodyPr>
          <a:lstStyle/>
          <a:p>
            <a:r>
              <a:rPr lang="fr-FR" dirty="0" smtClean="0"/>
              <a:t>Team leader of the </a:t>
            </a:r>
            <a:r>
              <a:rPr lang="fr-FR" dirty="0" err="1" smtClean="0"/>
              <a:t>Moroccan</a:t>
            </a:r>
            <a:r>
              <a:rPr lang="fr-FR" dirty="0" smtClean="0"/>
              <a:t> cluster - </a:t>
            </a:r>
            <a:r>
              <a:rPr lang="fr-FR" b="1" dirty="0">
                <a:solidFill>
                  <a:srgbClr val="0070C0"/>
                </a:solidFill>
              </a:rPr>
              <a:t>Pr. Mohamed </a:t>
            </a:r>
            <a:r>
              <a:rPr lang="fr-FR" b="1" dirty="0" err="1">
                <a:solidFill>
                  <a:srgbClr val="0070C0"/>
                </a:solidFill>
              </a:rPr>
              <a:t>Gouighri</a:t>
            </a:r>
            <a:r>
              <a:rPr lang="fr-FR" b="1" dirty="0">
                <a:solidFill>
                  <a:srgbClr val="0070C0"/>
                </a:solidFill>
              </a:rPr>
              <a:t> </a:t>
            </a:r>
            <a:r>
              <a:rPr lang="fr-FR" dirty="0" smtClean="0"/>
              <a:t>- </a:t>
            </a:r>
            <a:r>
              <a:rPr lang="fr-FR" sz="1600" dirty="0" smtClean="0"/>
              <a:t>Ibn </a:t>
            </a:r>
            <a:r>
              <a:rPr lang="fr-FR" sz="1600" dirty="0" err="1"/>
              <a:t>T</a:t>
            </a:r>
            <a:r>
              <a:rPr lang="fr-FR" sz="1600" dirty="0" err="1" smtClean="0"/>
              <a:t>ofail</a:t>
            </a:r>
            <a:r>
              <a:rPr lang="fr-FR" sz="1600" dirty="0" smtClean="0"/>
              <a:t> </a:t>
            </a:r>
            <a:r>
              <a:rPr lang="fr-FR" sz="1600" dirty="0" err="1"/>
              <a:t>U</a:t>
            </a:r>
            <a:r>
              <a:rPr lang="fr-FR" sz="1600" dirty="0" err="1" smtClean="0"/>
              <a:t>niversity</a:t>
            </a:r>
            <a:r>
              <a:rPr lang="fr-FR" sz="1600" dirty="0" smtClean="0"/>
              <a:t> of Kenitra</a:t>
            </a:r>
          </a:p>
          <a:p>
            <a:r>
              <a:rPr lang="fr-FR" sz="1600" dirty="0" smtClean="0"/>
              <a:t>Casablanca – UM6P – Rabat </a:t>
            </a:r>
            <a:endParaRPr lang="en-US" dirty="0"/>
          </a:p>
        </p:txBody>
      </p:sp>
    </p:spTree>
    <p:extLst>
      <p:ext uri="{BB962C8B-B14F-4D97-AF65-F5344CB8AC3E}">
        <p14:creationId xmlns:p14="http://schemas.microsoft.com/office/powerpoint/2010/main" val="1490466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856984" cy="6480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4348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a:xfrm>
            <a:off x="845271" y="188640"/>
            <a:ext cx="7508631" cy="477837"/>
          </a:xfrm>
        </p:spPr>
        <p:txBody>
          <a:bodyPr rtlCol="0">
            <a:normAutofit fontScale="90000"/>
          </a:bodyPr>
          <a:lstStyle/>
          <a:p>
            <a:pPr algn="ctr" defTabSz="931063" fontAlgn="auto">
              <a:spcAft>
                <a:spcPts val="0"/>
              </a:spcAft>
              <a:defRPr/>
            </a:pPr>
            <a:r>
              <a:rPr lang="fr-FR" dirty="0"/>
              <a:t>ASP - Genesis</a:t>
            </a:r>
          </a:p>
        </p:txBody>
      </p:sp>
      <p:pic>
        <p:nvPicPr>
          <p:cNvPr id="6147" name="Espace réservé du contenu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817685" y="836713"/>
            <a:ext cx="3193074" cy="4889402"/>
          </a:xfrm>
        </p:spPr>
      </p:pic>
      <p:pic>
        <p:nvPicPr>
          <p:cNvPr id="6148" name="Imag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95043" y="836712"/>
            <a:ext cx="4031273" cy="516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3908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103"/>
            <a:ext cx="8964487" cy="5152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20"/>
          <p:cNvGraphicFramePr>
            <a:graphicFrameLocks noChangeAspect="1"/>
          </p:cNvGraphicFramePr>
          <p:nvPr>
            <p:extLst>
              <p:ext uri="{D42A27DB-BD31-4B8C-83A1-F6EECF244321}">
                <p14:modId xmlns:p14="http://schemas.microsoft.com/office/powerpoint/2010/main" val="518598470"/>
              </p:ext>
            </p:extLst>
          </p:nvPr>
        </p:nvGraphicFramePr>
        <p:xfrm>
          <a:off x="1691680" y="5301208"/>
          <a:ext cx="4951535" cy="1296143"/>
        </p:xfrm>
        <a:graphic>
          <a:graphicData uri="http://schemas.openxmlformats.org/presentationml/2006/ole">
            <mc:AlternateContent xmlns:mc="http://schemas.openxmlformats.org/markup-compatibility/2006">
              <mc:Choice xmlns:v="urn:schemas-microsoft-com:vml" Requires="v">
                <p:oleObj spid="_x0000_s3085" name="Équation" r:id="rId4" imgW="3629520" imgH="694800" progId="Equation.3">
                  <p:embed/>
                </p:oleObj>
              </mc:Choice>
              <mc:Fallback>
                <p:oleObj name="Équation" r:id="rId4" imgW="3629520" imgH="694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5301208"/>
                        <a:ext cx="4951535" cy="1296143"/>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3586218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2625" y="116632"/>
            <a:ext cx="7523791" cy="792088"/>
          </a:xfrm>
        </p:spPr>
        <p:txBody>
          <a:bodyPr rtlCol="0">
            <a:noAutofit/>
          </a:bodyPr>
          <a:lstStyle/>
          <a:p>
            <a:pPr defTabSz="931063" fontAlgn="auto">
              <a:spcAft>
                <a:spcPts val="0"/>
              </a:spcAft>
              <a:defRPr/>
            </a:pPr>
            <a:r>
              <a:rPr lang="en-US" sz="2800" b="1" dirty="0"/>
              <a:t>The Reactor </a:t>
            </a:r>
            <a:r>
              <a:rPr lang="en-US" sz="2800" b="1" dirty="0" smtClean="0"/>
              <a:t>Anomaly (</a:t>
            </a:r>
            <a:r>
              <a:rPr lang="en-US" sz="2800" b="1" dirty="0" err="1" smtClean="0"/>
              <a:t>casablanca</a:t>
            </a:r>
            <a:r>
              <a:rPr lang="en-US" sz="2800" b="1" dirty="0" smtClean="0"/>
              <a:t> since 1995)</a:t>
            </a:r>
            <a:br>
              <a:rPr lang="en-US" sz="2800" b="1" dirty="0" smtClean="0"/>
            </a:br>
            <a:r>
              <a:rPr lang="en-US" sz="2800" b="1" dirty="0" smtClean="0"/>
              <a:t>STEREO experiment at ILL - Grenoble</a:t>
            </a:r>
            <a:endParaRPr lang="en-US" sz="2800" b="1" dirty="0"/>
          </a:p>
        </p:txBody>
      </p:sp>
      <p:sp>
        <p:nvSpPr>
          <p:cNvPr id="6" name="Espace réservé du numéro de diapositive 5"/>
          <p:cNvSpPr>
            <a:spLocks noGrp="1"/>
          </p:cNvSpPr>
          <p:nvPr>
            <p:ph type="sldNum" sz="quarter" idx="12"/>
          </p:nvPr>
        </p:nvSpPr>
        <p:spPr/>
        <p:txBody>
          <a:bodyPr/>
          <a:lstStyle/>
          <a:p>
            <a:pPr>
              <a:defRPr/>
            </a:pPr>
            <a:fld id="{3A14F382-1CC8-4AEF-93FB-87AA509B3BAD}" type="slidenum">
              <a:rPr lang="fr-FR"/>
              <a:pPr>
                <a:defRPr/>
              </a:pPr>
              <a:t>21</a:t>
            </a:fld>
            <a:endParaRPr lang="fr-FR"/>
          </a:p>
        </p:txBody>
      </p:sp>
      <p:sp>
        <p:nvSpPr>
          <p:cNvPr id="11268" name="Text Box 2"/>
          <p:cNvSpPr txBox="1">
            <a:spLocks noChangeArrowheads="1"/>
          </p:cNvSpPr>
          <p:nvPr/>
        </p:nvSpPr>
        <p:spPr bwMode="auto">
          <a:xfrm>
            <a:off x="4478216" y="1196752"/>
            <a:ext cx="3694184" cy="1865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8728" tIns="34365" rIns="68728" bIns="34365"/>
          <a:lstStyle>
            <a:lvl1pPr>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1pPr>
            <a:lvl2pPr>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2pPr>
            <a:lvl3pPr marL="1143000" indent="-228600">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3pPr>
            <a:lvl4pPr marL="1600200" indent="-228600">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4pPr>
            <a:lvl5pPr marL="2057400" indent="-228600">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5pPr>
            <a:lvl6pPr marL="2514600" indent="-228600" defTabSz="449263" fontAlgn="base">
              <a:spcBef>
                <a:spcPct val="0"/>
              </a:spcBef>
              <a:spcAft>
                <a:spcPct val="0"/>
              </a:spcAft>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6pPr>
            <a:lvl7pPr marL="2971800" indent="-228600" defTabSz="449263" fontAlgn="base">
              <a:spcBef>
                <a:spcPct val="0"/>
              </a:spcBef>
              <a:spcAft>
                <a:spcPct val="0"/>
              </a:spcAft>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7pPr>
            <a:lvl8pPr marL="3429000" indent="-228600" defTabSz="449263" fontAlgn="base">
              <a:spcBef>
                <a:spcPct val="0"/>
              </a:spcBef>
              <a:spcAft>
                <a:spcPct val="0"/>
              </a:spcAft>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8pPr>
            <a:lvl9pPr marL="3886200" indent="-228600" defTabSz="449263" fontAlgn="base">
              <a:spcBef>
                <a:spcPct val="0"/>
              </a:spcBef>
              <a:spcAft>
                <a:spcPct val="0"/>
              </a:spcAft>
              <a:tabLst>
                <a:tab pos="0" algn="l"/>
                <a:tab pos="347663" algn="l"/>
                <a:tab pos="696913" algn="l"/>
                <a:tab pos="1046163" algn="l"/>
                <a:tab pos="1395413" algn="l"/>
                <a:tab pos="1744663" algn="l"/>
                <a:tab pos="2093913" algn="l"/>
                <a:tab pos="2443163" algn="l"/>
                <a:tab pos="2792413" algn="l"/>
                <a:tab pos="3141663" algn="l"/>
                <a:tab pos="3490913" algn="l"/>
                <a:tab pos="3840163" algn="l"/>
                <a:tab pos="4189413" algn="l"/>
                <a:tab pos="4538663" algn="l"/>
                <a:tab pos="4887913" algn="l"/>
                <a:tab pos="5237163" algn="l"/>
                <a:tab pos="5586413" algn="l"/>
                <a:tab pos="5934075" algn="l"/>
                <a:tab pos="6283325" algn="l"/>
                <a:tab pos="6632575" algn="l"/>
                <a:tab pos="6981825" algn="l"/>
              </a:tabLst>
              <a:defRPr>
                <a:solidFill>
                  <a:schemeClr val="tx1"/>
                </a:solidFill>
                <a:latin typeface="Calibri" pitchFamily="34" charset="0"/>
              </a:defRPr>
            </a:lvl9pPr>
          </a:lstStyle>
          <a:p>
            <a:pPr>
              <a:spcBef>
                <a:spcPts val="763"/>
              </a:spcBef>
              <a:buClr>
                <a:srgbClr val="4C4C4C"/>
              </a:buClr>
              <a:buFont typeface="Wingdings" pitchFamily="2" charset="2"/>
              <a:buChar char="§"/>
            </a:pPr>
            <a:r>
              <a:rPr lang="en-US" altLang="fr-FR" sz="1500" b="1" dirty="0">
                <a:solidFill>
                  <a:srgbClr val="FF0000"/>
                </a:solidFill>
                <a:ea typeface="Arial" pitchFamily="34" charset="0"/>
                <a:cs typeface="Calibri" pitchFamily="34" charset="0"/>
              </a:rPr>
              <a:t> Best fit : μ = 0.927 ± 0.023 </a:t>
            </a:r>
          </a:p>
          <a:p>
            <a:pPr>
              <a:spcBef>
                <a:spcPts val="763"/>
              </a:spcBef>
              <a:buClr>
                <a:srgbClr val="4C4C4C"/>
              </a:buClr>
              <a:buFont typeface="Wingdings" pitchFamily="2" charset="2"/>
              <a:buChar char="§"/>
            </a:pPr>
            <a:r>
              <a:rPr lang="en-US" altLang="fr-FR" sz="1500" b="1" dirty="0">
                <a:ea typeface="Arial" pitchFamily="34" charset="0"/>
                <a:cs typeface="Calibri" pitchFamily="34" charset="0"/>
              </a:rPr>
              <a:t> At least three alternatives:</a:t>
            </a:r>
          </a:p>
          <a:p>
            <a:pPr lvl="1" indent="0">
              <a:spcBef>
                <a:spcPts val="763"/>
              </a:spcBef>
              <a:buClr>
                <a:srgbClr val="4C4C4C"/>
              </a:buClr>
              <a:buFont typeface="Arial" pitchFamily="34" charset="0"/>
              <a:buChar char="•"/>
            </a:pPr>
            <a:r>
              <a:rPr lang="en-US" altLang="fr-FR" sz="1200" dirty="0">
                <a:ea typeface="Arial" pitchFamily="34" charset="0"/>
                <a:cs typeface="Calibri" pitchFamily="34" charset="0"/>
              </a:rPr>
              <a:t>Wrong prediction of </a:t>
            </a:r>
            <a:r>
              <a:rPr lang="en-US" altLang="fr-FR" sz="1200" dirty="0" smtClean="0">
                <a:latin typeface="Symbol" pitchFamily="18" charset="2"/>
                <a:ea typeface="Arial" pitchFamily="34" charset="0"/>
                <a:cs typeface="Calibri" pitchFamily="34" charset="0"/>
              </a:rPr>
              <a:t>n</a:t>
            </a:r>
            <a:r>
              <a:rPr lang="en-US" altLang="fr-FR" sz="1200" dirty="0" smtClean="0">
                <a:ea typeface="Arial" pitchFamily="34" charset="0"/>
                <a:cs typeface="Calibri" pitchFamily="34" charset="0"/>
              </a:rPr>
              <a:t> spectra </a:t>
            </a:r>
            <a:r>
              <a:rPr lang="en-US" altLang="fr-FR" sz="1200" dirty="0">
                <a:ea typeface="Arial" pitchFamily="34" charset="0"/>
                <a:cs typeface="Calibri" pitchFamily="34" charset="0"/>
              </a:rPr>
              <a:t>? </a:t>
            </a:r>
          </a:p>
          <a:p>
            <a:pPr lvl="1" indent="0">
              <a:spcBef>
                <a:spcPts val="763"/>
              </a:spcBef>
              <a:buClr>
                <a:srgbClr val="4C4C4C"/>
              </a:buClr>
              <a:buFont typeface="Arial" pitchFamily="34" charset="0"/>
              <a:buChar char="•"/>
            </a:pPr>
            <a:r>
              <a:rPr lang="en-US" altLang="fr-FR" sz="1200" dirty="0">
                <a:ea typeface="Arial" pitchFamily="34" charset="0"/>
                <a:cs typeface="Calibri" pitchFamily="34" charset="0"/>
              </a:rPr>
              <a:t>Bias in all experiments ?</a:t>
            </a:r>
          </a:p>
          <a:p>
            <a:pPr lvl="1" indent="0">
              <a:spcBef>
                <a:spcPts val="763"/>
              </a:spcBef>
              <a:buClr>
                <a:srgbClr val="4C4C4C"/>
              </a:buClr>
              <a:buFont typeface="Arial" pitchFamily="34" charset="0"/>
              <a:buChar char="•"/>
            </a:pPr>
            <a:r>
              <a:rPr lang="en-US" altLang="fr-FR" sz="1200" dirty="0">
                <a:ea typeface="Arial" pitchFamily="34" charset="0"/>
                <a:cs typeface="Calibri" pitchFamily="34" charset="0"/>
              </a:rPr>
              <a:t>New physics at short baselines</a:t>
            </a:r>
            <a:r>
              <a:rPr lang="en-US" altLang="fr-FR" sz="1200" dirty="0" smtClean="0">
                <a:ea typeface="Arial" pitchFamily="34" charset="0"/>
                <a:cs typeface="Calibri" pitchFamily="34" charset="0"/>
              </a:rPr>
              <a:t>… </a:t>
            </a:r>
            <a:r>
              <a:rPr lang="en-US" altLang="fr-FR" sz="1200" dirty="0" err="1" smtClean="0">
                <a:ea typeface="Arial" pitchFamily="34" charset="0"/>
                <a:cs typeface="Calibri" pitchFamily="34" charset="0"/>
              </a:rPr>
              <a:t>steriles</a:t>
            </a:r>
            <a:r>
              <a:rPr lang="en-US" altLang="fr-FR" sz="1200" dirty="0" smtClean="0">
                <a:ea typeface="Arial" pitchFamily="34" charset="0"/>
                <a:cs typeface="Calibri" pitchFamily="34" charset="0"/>
              </a:rPr>
              <a:t> neutrinos</a:t>
            </a:r>
            <a:endParaRPr lang="en-US" altLang="fr-FR" sz="1200" dirty="0">
              <a:ea typeface="Arial" pitchFamily="34" charset="0"/>
              <a:cs typeface="Calibri" pitchFamily="34" charset="0"/>
            </a:endParaRPr>
          </a:p>
        </p:txBody>
      </p:sp>
      <p:cxnSp>
        <p:nvCxnSpPr>
          <p:cNvPr id="11269" name="Connecteur droit 7"/>
          <p:cNvCxnSpPr>
            <a:cxnSpLocks noChangeShapeType="1"/>
          </p:cNvCxnSpPr>
          <p:nvPr/>
        </p:nvCxnSpPr>
        <p:spPr bwMode="auto">
          <a:xfrm rot="5400000">
            <a:off x="1331730" y="3349687"/>
            <a:ext cx="3817938" cy="1465"/>
          </a:xfrm>
          <a:prstGeom prst="line">
            <a:avLst/>
          </a:prstGeom>
          <a:noFill/>
          <a:ln w="12700">
            <a:solidFill>
              <a:srgbClr val="FF0066"/>
            </a:solidFill>
            <a:prstDash val="lgDash"/>
            <a:round/>
            <a:headEnd/>
            <a:tailEnd/>
          </a:ln>
          <a:extLst>
            <a:ext uri="{909E8E84-426E-40DD-AFC4-6F175D3DCCD1}">
              <a14:hiddenFill xmlns:a14="http://schemas.microsoft.com/office/drawing/2010/main">
                <a:noFill/>
              </a14:hiddenFill>
            </a:ext>
          </a:extLst>
        </p:spPr>
      </p:cxnSp>
      <p:pic>
        <p:nvPicPr>
          <p:cNvPr id="11270" name="Image 2" descr="raa_NEW2012_avg-eps-converted-to.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9943" y="1084263"/>
            <a:ext cx="2719754"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Imag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36831" y="3071813"/>
            <a:ext cx="2845777" cy="230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ZoneTexte 3"/>
          <p:cNvSpPr txBox="1">
            <a:spLocks noChangeArrowheads="1"/>
          </p:cNvSpPr>
          <p:nvPr/>
        </p:nvSpPr>
        <p:spPr bwMode="auto">
          <a:xfrm>
            <a:off x="4309698" y="5338764"/>
            <a:ext cx="3584330" cy="27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200" dirty="0">
                <a:solidFill>
                  <a:srgbClr val="0070C0"/>
                </a:solidFill>
              </a:rPr>
              <a:t>Oscillations </a:t>
            </a:r>
            <a:r>
              <a:rPr lang="fr-FR" altLang="fr-FR" sz="1200" dirty="0" err="1">
                <a:solidFill>
                  <a:srgbClr val="0070C0"/>
                </a:solidFill>
              </a:rPr>
              <a:t>Function</a:t>
            </a:r>
            <a:r>
              <a:rPr lang="fr-FR" altLang="fr-FR" sz="1200" dirty="0">
                <a:solidFill>
                  <a:srgbClr val="0070C0"/>
                </a:solidFill>
              </a:rPr>
              <a:t> sin</a:t>
            </a:r>
            <a:r>
              <a:rPr lang="fr-FR" altLang="fr-FR" sz="1200" baseline="30000" dirty="0">
                <a:solidFill>
                  <a:srgbClr val="0070C0"/>
                </a:solidFill>
              </a:rPr>
              <a:t>2</a:t>
            </a:r>
            <a:r>
              <a:rPr lang="fr-FR" altLang="fr-FR" sz="1200" dirty="0">
                <a:solidFill>
                  <a:srgbClr val="0070C0"/>
                </a:solidFill>
              </a:rPr>
              <a:t>2</a:t>
            </a:r>
            <a:r>
              <a:rPr lang="fr-FR" altLang="fr-FR" sz="1200" dirty="0">
                <a:solidFill>
                  <a:srgbClr val="0070C0"/>
                </a:solidFill>
                <a:latin typeface="Symbol" pitchFamily="18" charset="2"/>
                <a:ea typeface="MS Gothic" pitchFamily="49" charset="-128"/>
              </a:rPr>
              <a:t>q</a:t>
            </a:r>
            <a:r>
              <a:rPr lang="fr-FR" altLang="fr-FR" sz="1200" dirty="0">
                <a:solidFill>
                  <a:srgbClr val="0070C0"/>
                </a:solidFill>
              </a:rPr>
              <a:t>= 0.31 - </a:t>
            </a:r>
            <a:r>
              <a:rPr lang="fr-FR" altLang="fr-FR" sz="1200" dirty="0">
                <a:solidFill>
                  <a:srgbClr val="0070C0"/>
                </a:solidFill>
                <a:latin typeface="Symbol" pitchFamily="18" charset="2"/>
              </a:rPr>
              <a:t>D</a:t>
            </a:r>
            <a:r>
              <a:rPr lang="fr-FR" altLang="fr-FR" sz="1200" dirty="0">
                <a:solidFill>
                  <a:srgbClr val="0070C0"/>
                </a:solidFill>
              </a:rPr>
              <a:t>m</a:t>
            </a:r>
            <a:r>
              <a:rPr lang="fr-FR" altLang="fr-FR" sz="1200" baseline="30000" dirty="0">
                <a:solidFill>
                  <a:srgbClr val="0070C0"/>
                </a:solidFill>
              </a:rPr>
              <a:t>2</a:t>
            </a:r>
            <a:r>
              <a:rPr lang="fr-FR" altLang="fr-FR" sz="1200" dirty="0">
                <a:solidFill>
                  <a:srgbClr val="0070C0"/>
                </a:solidFill>
              </a:rPr>
              <a:t> = 2.23ev</a:t>
            </a:r>
            <a:r>
              <a:rPr lang="fr-FR" altLang="fr-FR" sz="1200" baseline="30000" dirty="0">
                <a:solidFill>
                  <a:srgbClr val="0070C0"/>
                </a:solidFill>
                <a:latin typeface="Symbol" pitchFamily="18" charset="2"/>
              </a:rPr>
              <a:t>2</a:t>
            </a:r>
          </a:p>
        </p:txBody>
      </p:sp>
    </p:spTree>
    <p:extLst>
      <p:ext uri="{BB962C8B-B14F-4D97-AF65-F5344CB8AC3E}">
        <p14:creationId xmlns:p14="http://schemas.microsoft.com/office/powerpoint/2010/main" val="1481012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collage of aerials of LIGO Livingston, LIGO Hanford, and Virgo detect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65" y="1251883"/>
            <a:ext cx="4598451" cy="2835315"/>
          </a:xfrm>
          <a:prstGeom prst="rect">
            <a:avLst/>
          </a:prstGeom>
          <a:noFill/>
          <a:extLst>
            <a:ext uri="{909E8E84-426E-40DD-AFC4-6F175D3DCCD1}">
              <a14:hiddenFill xmlns:a14="http://schemas.microsoft.com/office/drawing/2010/main">
                <a:solidFill>
                  <a:srgbClr val="FFFFFF"/>
                </a:solidFill>
              </a14:hiddenFill>
            </a:ext>
          </a:extLst>
        </p:spPr>
      </p:pic>
      <p:grpSp>
        <p:nvGrpSpPr>
          <p:cNvPr id="225" name="Group"/>
          <p:cNvGrpSpPr/>
          <p:nvPr/>
        </p:nvGrpSpPr>
        <p:grpSpPr>
          <a:xfrm>
            <a:off x="4217585" y="659016"/>
            <a:ext cx="4734293" cy="3276290"/>
            <a:chOff x="0" y="0"/>
            <a:chExt cx="8366383" cy="4906477"/>
          </a:xfrm>
        </p:grpSpPr>
        <p:sp>
          <p:nvSpPr>
            <p:cNvPr id="223" name="Rectangle"/>
            <p:cNvSpPr/>
            <p:nvPr/>
          </p:nvSpPr>
          <p:spPr>
            <a:xfrm>
              <a:off x="-1" y="-1"/>
              <a:ext cx="8366384" cy="4906478"/>
            </a:xfrm>
            <a:prstGeom prst="rect">
              <a:avLst/>
            </a:prstGeom>
            <a:solidFill>
              <a:srgbClr val="FFFFFF"/>
            </a:solidFill>
            <a:ln w="12700" cap="flat">
              <a:noFill/>
              <a:miter lim="400000"/>
            </a:ln>
            <a:effectLst/>
          </p:spPr>
          <p:txBody>
            <a:bodyPr wrap="square" lIns="50800" tIns="50800" rIns="50800" bIns="50800" numCol="1" anchor="t">
              <a:noAutofit/>
            </a:bodyPr>
            <a:lstStyle/>
            <a:p>
              <a:pPr defTabSz="457184">
                <a:defRPr sz="3400">
                  <a:latin typeface="Calibri"/>
                  <a:ea typeface="Calibri"/>
                  <a:cs typeface="Calibri"/>
                  <a:sym typeface="Calibri"/>
                </a:defRPr>
              </a:pPr>
              <a:endParaRPr/>
            </a:p>
          </p:txBody>
        </p:sp>
        <p:pic>
          <p:nvPicPr>
            <p:cNvPr id="224" name="image8.png" descr="image8.png"/>
            <p:cNvPicPr>
              <a:picLocks noChangeAspect="1"/>
            </p:cNvPicPr>
            <p:nvPr/>
          </p:nvPicPr>
          <p:blipFill>
            <a:blip r:embed="rId3">
              <a:extLst/>
            </a:blip>
            <a:stretch>
              <a:fillRect/>
            </a:stretch>
          </p:blipFill>
          <p:spPr>
            <a:xfrm>
              <a:off x="0" y="0"/>
              <a:ext cx="8366383" cy="4906477"/>
            </a:xfrm>
            <a:prstGeom prst="rect">
              <a:avLst/>
            </a:prstGeom>
            <a:ln w="12700" cap="flat">
              <a:noFill/>
              <a:miter lim="400000"/>
            </a:ln>
            <a:effectLst/>
          </p:spPr>
        </p:pic>
      </p:grpSp>
      <p:sp>
        <p:nvSpPr>
          <p:cNvPr id="222" name="Strong  Gravity &amp; Black holes…"/>
          <p:cNvSpPr txBox="1"/>
          <p:nvPr/>
        </p:nvSpPr>
        <p:spPr>
          <a:xfrm>
            <a:off x="675138" y="4087198"/>
            <a:ext cx="7845647" cy="34163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6" tIns="45716" rIns="45716" bIns="45716">
            <a:spAutoFit/>
          </a:bodyPr>
          <a:lstStyle/>
          <a:p>
            <a:pPr defTabSz="457184">
              <a:buSzPct val="100000"/>
              <a:buChar char="➢"/>
              <a:defRPr sz="2400">
                <a:solidFill>
                  <a:srgbClr val="0000FF"/>
                </a:solidFill>
                <a:latin typeface="Lucida Calligraphy"/>
                <a:ea typeface="Lucida Calligraphy"/>
                <a:cs typeface="Lucida Calligraphy"/>
                <a:sym typeface="Lucida Calligraphy"/>
              </a:defRPr>
            </a:pPr>
            <a:r>
              <a:rPr dirty="0"/>
              <a:t> Strong  Gravity &amp; Black holes</a:t>
            </a:r>
          </a:p>
          <a:p>
            <a:pPr defTabSz="457184">
              <a:defRPr sz="2400">
                <a:solidFill>
                  <a:srgbClr val="27CEE8"/>
                </a:solidFill>
                <a:latin typeface="Lucida Calligraphy"/>
                <a:ea typeface="Lucida Calligraphy"/>
                <a:cs typeface="Lucida Calligraphy"/>
                <a:sym typeface="Lucida Calligraphy"/>
              </a:defRPr>
            </a:pPr>
            <a:endParaRPr dirty="0"/>
          </a:p>
          <a:p>
            <a:pPr marL="589338" lvl="1" indent="-267881" defTabSz="457184">
              <a:buSzPct val="100000"/>
              <a:buFont typeface="Courier New"/>
              <a:buChar char="o"/>
              <a:defRPr sz="2400">
                <a:solidFill>
                  <a:srgbClr val="2346F6"/>
                </a:solidFill>
                <a:latin typeface="Lucida Calligraphy"/>
                <a:ea typeface="Lucida Calligraphy"/>
                <a:cs typeface="Lucida Calligraphy"/>
                <a:sym typeface="Lucida Calligraphy"/>
              </a:defRPr>
            </a:pPr>
            <a:r>
              <a:rPr dirty="0"/>
              <a:t>Black holes Thermodynamics in General  Relativity and Higher dimension Theories.</a:t>
            </a:r>
          </a:p>
          <a:p>
            <a:pPr marL="589338" lvl="1" indent="-267881" defTabSz="457184">
              <a:buSzPct val="100000"/>
              <a:buFont typeface="Courier New"/>
              <a:buChar char="o"/>
              <a:defRPr sz="2400">
                <a:solidFill>
                  <a:srgbClr val="2346F6"/>
                </a:solidFill>
                <a:latin typeface="Lucida Calligraphy"/>
                <a:ea typeface="Lucida Calligraphy"/>
                <a:cs typeface="Lucida Calligraphy"/>
                <a:sym typeface="Lucida Calligraphy"/>
              </a:defRPr>
            </a:pPr>
            <a:r>
              <a:rPr dirty="0"/>
              <a:t>Criticality and Phase transitions</a:t>
            </a:r>
          </a:p>
          <a:p>
            <a:pPr marL="589338" lvl="1" indent="-267881" defTabSz="457184">
              <a:buSzPct val="100000"/>
              <a:buFont typeface="Courier New"/>
              <a:buChar char="o"/>
              <a:defRPr sz="2400">
                <a:solidFill>
                  <a:srgbClr val="0000FF"/>
                </a:solidFill>
                <a:latin typeface="Lucida Calligraphy"/>
                <a:ea typeface="Lucida Calligraphy"/>
                <a:cs typeface="Lucida Calligraphy"/>
                <a:sym typeface="Lucida Calligraphy"/>
              </a:defRPr>
            </a:pPr>
            <a:r>
              <a:rPr dirty="0"/>
              <a:t>Quasi normal modes of BH: a tool to probe </a:t>
            </a:r>
            <a:r>
              <a:rPr dirty="0" smtClean="0"/>
              <a:t>GW</a:t>
            </a:r>
            <a:r>
              <a:rPr lang="fr-FR" dirty="0" smtClean="0"/>
              <a:t> </a:t>
            </a:r>
            <a:r>
              <a:rPr dirty="0" smtClean="0"/>
              <a:t>?                                                                                          </a:t>
            </a:r>
            <a:r>
              <a:rPr dirty="0"/>
              <a:t>		</a:t>
            </a:r>
          </a:p>
          <a:p>
            <a:pPr lvl="1" indent="457184" defTabSz="457184">
              <a:defRPr sz="2400">
                <a:solidFill>
                  <a:srgbClr val="0000FF"/>
                </a:solidFill>
                <a:latin typeface="Lucida Calligraphy"/>
                <a:ea typeface="Lucida Calligraphy"/>
                <a:cs typeface="Lucida Calligraphy"/>
                <a:sym typeface="Lucida Calligraphy"/>
              </a:defRPr>
            </a:pPr>
            <a:r>
              <a:rPr dirty="0"/>
              <a:t>					                                      </a:t>
            </a:r>
          </a:p>
        </p:txBody>
      </p:sp>
      <p:sp>
        <p:nvSpPr>
          <p:cNvPr id="226" name="Hep - theory"/>
          <p:cNvSpPr txBox="1"/>
          <p:nvPr/>
        </p:nvSpPr>
        <p:spPr>
          <a:xfrm>
            <a:off x="971600" y="85376"/>
            <a:ext cx="2622939" cy="4616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6" tIns="45716" rIns="45716" bIns="45716">
            <a:spAutoFit/>
          </a:bodyPr>
          <a:lstStyle/>
          <a:p>
            <a:pPr defTabSz="457184">
              <a:defRPr sz="2400" b="1">
                <a:solidFill>
                  <a:srgbClr val="D51A2B"/>
                </a:solidFill>
                <a:latin typeface="Calibri"/>
                <a:ea typeface="Calibri"/>
                <a:cs typeface="Calibri"/>
                <a:sym typeface="Calibri"/>
              </a:defRPr>
            </a:pPr>
            <a:r>
              <a:rPr dirty="0"/>
              <a:t> </a:t>
            </a:r>
            <a:r>
              <a:rPr sz="2400" dirty="0" err="1">
                <a:latin typeface="Apple Chancery"/>
                <a:ea typeface="Apple Chancery"/>
                <a:cs typeface="Apple Chancery"/>
                <a:sym typeface="Apple Chancery"/>
              </a:rPr>
              <a:t>Hep</a:t>
            </a:r>
            <a:r>
              <a:rPr sz="2400" dirty="0">
                <a:latin typeface="Apple Chancery"/>
                <a:ea typeface="Apple Chancery"/>
                <a:cs typeface="Apple Chancery"/>
                <a:sym typeface="Apple Chancery"/>
              </a:rPr>
              <a:t> - theory</a:t>
            </a:r>
          </a:p>
        </p:txBody>
      </p:sp>
      <p:sp>
        <p:nvSpPr>
          <p:cNvPr id="227" name="Slide Number"/>
          <p:cNvSpPr txBox="1">
            <a:spLocks noGrp="1"/>
          </p:cNvSpPr>
          <p:nvPr>
            <p:ph type="sldNum" sz="quarter" idx="4294967295"/>
          </p:nvPr>
        </p:nvSpPr>
        <p:spPr>
          <a:xfrm>
            <a:off x="8511507" y="6408359"/>
            <a:ext cx="175292" cy="261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6" tIns="45716" rIns="45716" bIns="45716" anchor="ctr"/>
          <a:lstStyle>
            <a:lvl1pPr algn="r" defTabSz="457184">
              <a:defRPr sz="1100">
                <a:solidFill>
                  <a:srgbClr val="898989"/>
                </a:solidFill>
                <a:latin typeface="Calibri"/>
                <a:ea typeface="Calibri"/>
                <a:cs typeface="Calibri"/>
                <a:sym typeface="Calibri"/>
              </a:defRPr>
            </a:lvl1pPr>
          </a:lstStyle>
          <a:p>
            <a:fld id="{86CB4B4D-7CA3-9044-876B-883B54F8677D}" type="slidenum">
              <a:t>22</a:t>
            </a:fld>
            <a:endParaRPr/>
          </a:p>
        </p:txBody>
      </p:sp>
    </p:spTree>
    <p:extLst>
      <p:ext uri="{BB962C8B-B14F-4D97-AF65-F5344CB8AC3E}">
        <p14:creationId xmlns:p14="http://schemas.microsoft.com/office/powerpoint/2010/main" val="2077288267"/>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fill="hold" grpId="0" nodeType="afterEffect">
                                  <p:stCondLst>
                                    <p:cond delay="0"/>
                                  </p:stCondLst>
                                  <p:iterate>
                                    <p:tmAbs val="0"/>
                                  </p:iterate>
                                  <p:childTnLst>
                                    <p:set>
                                      <p:cBhvr>
                                        <p:cTn id="6" fill="hold"/>
                                        <p:tgtEl>
                                          <p:spTgt spid="225"/>
                                        </p:tgtEl>
                                        <p:attrNameLst>
                                          <p:attrName>style.visibility</p:attrName>
                                        </p:attrNameLst>
                                      </p:cBhvr>
                                      <p:to>
                                        <p:strVal val="visible"/>
                                      </p:to>
                                    </p:set>
                                    <p:animEffect transition="in" filter="dissolve">
                                      <p:cBhvr>
                                        <p:cTn id="7"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heoretical Nuclear Physics"/>
          <p:cNvSpPr txBox="1">
            <a:spLocks noGrp="1"/>
          </p:cNvSpPr>
          <p:nvPr>
            <p:ph type="title" idx="4294967295"/>
          </p:nvPr>
        </p:nvSpPr>
        <p:spPr>
          <a:xfrm>
            <a:off x="457198" y="122237"/>
            <a:ext cx="8229604" cy="812801"/>
          </a:xfrm>
          <a:prstGeom prst="rect">
            <a:avLst/>
          </a:prstGeom>
          <a:solidFill>
            <a:srgbClr val="FCD5B5"/>
          </a:solidFill>
        </p:spPr>
        <p:txBody>
          <a:bodyPr lIns="45716" tIns="45716" rIns="45716" bIns="45716">
            <a:normAutofit fontScale="90000"/>
          </a:bodyPr>
          <a:lstStyle>
            <a:lvl1pPr defTabSz="604723">
              <a:defRPr sz="5000">
                <a:solidFill>
                  <a:srgbClr val="0000FF"/>
                </a:solidFill>
                <a:latin typeface="Apple Chancery"/>
                <a:ea typeface="Apple Chancery"/>
                <a:cs typeface="Apple Chancery"/>
                <a:sym typeface="Apple Chancery"/>
              </a:defRPr>
            </a:lvl1pPr>
          </a:lstStyle>
          <a:p>
            <a:r>
              <a:t>Theoretical Nuclear Physics </a:t>
            </a:r>
          </a:p>
        </p:txBody>
      </p:sp>
      <p:sp>
        <p:nvSpPr>
          <p:cNvPr id="239" name="Development of new theoretical approaches within collective models: Particularly, improved geometrical model of Bohr-Mottelson.…"/>
          <p:cNvSpPr txBox="1">
            <a:spLocks noGrp="1"/>
          </p:cNvSpPr>
          <p:nvPr>
            <p:ph type="body" idx="4294967295"/>
          </p:nvPr>
        </p:nvSpPr>
        <p:spPr>
          <a:xfrm>
            <a:off x="251520" y="1412776"/>
            <a:ext cx="8523899" cy="4465886"/>
          </a:xfrm>
          <a:prstGeom prst="rect">
            <a:avLst/>
          </a:prstGeom>
        </p:spPr>
        <p:txBody>
          <a:bodyPr lIns="45716" tIns="45716" rIns="45716" bIns="45716" anchor="t">
            <a:normAutofit/>
          </a:bodyPr>
          <a:lstStyle/>
          <a:p>
            <a:pPr marL="0" indent="0" algn="just" defTabSz="457184">
              <a:spcBef>
                <a:spcPts val="633"/>
              </a:spcBef>
              <a:buSzPct val="100000"/>
              <a:buChar char="▪"/>
              <a:defRPr sz="4200">
                <a:latin typeface="Apple Chancery"/>
                <a:ea typeface="Apple Chancery"/>
                <a:cs typeface="Apple Chancery"/>
                <a:sym typeface="Apple Chancery"/>
              </a:defRPr>
            </a:pPr>
            <a:r>
              <a:rPr sz="2400" dirty="0">
                <a:latin typeface="Times New Roman" panose="02020603050405020304" pitchFamily="18" charset="0"/>
                <a:cs typeface="Times New Roman" panose="02020603050405020304" pitchFamily="18" charset="0"/>
              </a:rPr>
              <a:t>Development of new theoretical approaches within collective models: Particularly, improved geometrical model of Bohr-Mottelson.</a:t>
            </a:r>
          </a:p>
          <a:p>
            <a:pPr marL="0" indent="0" algn="just" defTabSz="321457">
              <a:spcBef>
                <a:spcPts val="0"/>
              </a:spcBef>
              <a:buNone/>
              <a:defRPr sz="4200">
                <a:latin typeface="+mn-lt"/>
                <a:ea typeface="+mn-ea"/>
                <a:cs typeface="+mn-cs"/>
                <a:sym typeface="Helvetica"/>
              </a:defRPr>
            </a:pPr>
            <a:r>
              <a:rPr sz="2400" dirty="0">
                <a:latin typeface="Times New Roman" panose="02020603050405020304" pitchFamily="18" charset="0"/>
                <a:ea typeface="Apple Chancery"/>
                <a:cs typeface="Times New Roman" panose="02020603050405020304" pitchFamily="18" charset="0"/>
                <a:sym typeface="Apple Chancery"/>
              </a:rPr>
              <a:t>▪ Aim: calculations of different collective properties of nuclei (Energy spectra, transition rates.…)</a:t>
            </a:r>
          </a:p>
          <a:p>
            <a:pPr marL="0" indent="0" algn="just" defTabSz="321457">
              <a:spcBef>
                <a:spcPts val="0"/>
              </a:spcBef>
              <a:buNone/>
              <a:defRPr sz="4200">
                <a:latin typeface="+mn-lt"/>
                <a:ea typeface="+mn-ea"/>
                <a:cs typeface="+mn-cs"/>
                <a:sym typeface="Helvetica"/>
              </a:defRPr>
            </a:pPr>
            <a:r>
              <a:rPr sz="2400" dirty="0">
                <a:latin typeface="Times New Roman" panose="02020603050405020304" pitchFamily="18" charset="0"/>
                <a:ea typeface="Apple Chancery"/>
                <a:cs typeface="Times New Roman" panose="02020603050405020304" pitchFamily="18" charset="0"/>
                <a:sym typeface="Apple Chancery"/>
              </a:rPr>
              <a:t>▪ Analytical Solutions of many differential wave equations (Schrödinger, KG, Dirac,..) via powerful mathematical methods: </a:t>
            </a:r>
          </a:p>
          <a:p>
            <a:pPr marL="0" indent="0" algn="just" defTabSz="321457">
              <a:spcBef>
                <a:spcPts val="0"/>
              </a:spcBef>
              <a:buNone/>
              <a:defRPr sz="4200">
                <a:solidFill>
                  <a:srgbClr val="FF2E5F"/>
                </a:solidFill>
                <a:latin typeface="+mn-lt"/>
                <a:ea typeface="+mn-ea"/>
                <a:cs typeface="+mn-cs"/>
                <a:sym typeface="Helvetica"/>
              </a:defRPr>
            </a:pPr>
            <a:endParaRPr sz="2400" dirty="0">
              <a:solidFill>
                <a:srgbClr val="FF0D4D"/>
              </a:solidFill>
              <a:latin typeface="Times New Roman" panose="02020603050405020304" pitchFamily="18" charset="0"/>
              <a:ea typeface="Apple Chancery"/>
              <a:cs typeface="Times New Roman" panose="02020603050405020304" pitchFamily="18" charset="0"/>
              <a:sym typeface="Apple Chancery"/>
            </a:endParaRPr>
          </a:p>
          <a:p>
            <a:pPr marL="0" indent="0" defTabSz="321457">
              <a:spcBef>
                <a:spcPts val="0"/>
              </a:spcBef>
              <a:buNone/>
              <a:defRPr sz="2800">
                <a:latin typeface="+mn-lt"/>
                <a:ea typeface="+mn-ea"/>
                <a:cs typeface="+mn-cs"/>
                <a:sym typeface="Helvetica"/>
              </a:defRPr>
            </a:pPr>
            <a:r>
              <a:rPr sz="2400" dirty="0">
                <a:latin typeface="Times New Roman" panose="02020603050405020304" pitchFamily="18" charset="0"/>
                <a:ea typeface="Apple Chancery"/>
                <a:cs typeface="Times New Roman" panose="02020603050405020304" pitchFamily="18" charset="0"/>
                <a:sym typeface="Apple Chancery"/>
              </a:rPr>
              <a:t>(El </a:t>
            </a:r>
            <a:r>
              <a:rPr sz="2400" dirty="0" err="1">
                <a:latin typeface="Times New Roman" panose="02020603050405020304" pitchFamily="18" charset="0"/>
                <a:ea typeface="Apple Chancery"/>
                <a:cs typeface="Times New Roman" panose="02020603050405020304" pitchFamily="18" charset="0"/>
                <a:sym typeface="Apple Chancery"/>
              </a:rPr>
              <a:t>Batoul</a:t>
            </a:r>
            <a:r>
              <a:rPr sz="2400" dirty="0">
                <a:latin typeface="Times New Roman" panose="02020603050405020304" pitchFamily="18" charset="0"/>
                <a:ea typeface="Apple Chancery"/>
                <a:cs typeface="Times New Roman" panose="02020603050405020304" pitchFamily="18" charset="0"/>
                <a:sym typeface="Apple Chancery"/>
              </a:rPr>
              <a:t>, </a:t>
            </a:r>
            <a:r>
              <a:rPr sz="2400" dirty="0" err="1">
                <a:latin typeface="Times New Roman" panose="02020603050405020304" pitchFamily="18" charset="0"/>
                <a:ea typeface="Apple Chancery"/>
                <a:cs typeface="Times New Roman" panose="02020603050405020304" pitchFamily="18" charset="0"/>
                <a:sym typeface="Apple Chancery"/>
              </a:rPr>
              <a:t>Lahbas</a:t>
            </a:r>
            <a:r>
              <a:rPr sz="2400" dirty="0">
                <a:latin typeface="Times New Roman" panose="02020603050405020304" pitchFamily="18" charset="0"/>
                <a:ea typeface="Apple Chancery"/>
                <a:cs typeface="Times New Roman" panose="02020603050405020304" pitchFamily="18" charset="0"/>
                <a:sym typeface="Apple Chancery"/>
              </a:rPr>
              <a:t>, El Adri, El </a:t>
            </a:r>
            <a:r>
              <a:rPr sz="2400" dirty="0" err="1">
                <a:latin typeface="Times New Roman" panose="02020603050405020304" pitchFamily="18" charset="0"/>
                <a:ea typeface="Apple Chancery"/>
                <a:cs typeface="Times New Roman" panose="02020603050405020304" pitchFamily="18" charset="0"/>
                <a:sym typeface="Apple Chancery"/>
              </a:rPr>
              <a:t>Bassem</a:t>
            </a:r>
            <a:r>
              <a:rPr sz="2400" dirty="0">
                <a:latin typeface="Times New Roman" panose="02020603050405020304" pitchFamily="18" charset="0"/>
                <a:ea typeface="Apple Chancery"/>
                <a:cs typeface="Times New Roman" panose="02020603050405020304" pitchFamily="18" charset="0"/>
                <a:sym typeface="Apple Chancery"/>
              </a:rPr>
              <a:t>, </a:t>
            </a:r>
            <a:r>
              <a:rPr sz="2400" dirty="0" err="1">
                <a:latin typeface="Times New Roman" panose="02020603050405020304" pitchFamily="18" charset="0"/>
                <a:ea typeface="Apple Chancery"/>
                <a:cs typeface="Times New Roman" panose="02020603050405020304" pitchFamily="18" charset="0"/>
                <a:sym typeface="Apple Chancery"/>
              </a:rPr>
              <a:t>Moumene</a:t>
            </a:r>
            <a:r>
              <a:rPr sz="2400" dirty="0">
                <a:latin typeface="Times New Roman" panose="02020603050405020304" pitchFamily="18" charset="0"/>
                <a:ea typeface="Apple Chancery"/>
                <a:cs typeface="Times New Roman" panose="02020603050405020304" pitchFamily="18" charset="0"/>
                <a:sym typeface="Apple Chancery"/>
              </a:rPr>
              <a:t>, </a:t>
            </a:r>
            <a:r>
              <a:rPr sz="2400" dirty="0" err="1">
                <a:latin typeface="Times New Roman" panose="02020603050405020304" pitchFamily="18" charset="0"/>
                <a:ea typeface="Apple Chancery"/>
                <a:cs typeface="Times New Roman" panose="02020603050405020304" pitchFamily="18" charset="0"/>
                <a:sym typeface="Apple Chancery"/>
              </a:rPr>
              <a:t>Oulne</a:t>
            </a:r>
            <a:r>
              <a:rPr sz="2400" dirty="0">
                <a:latin typeface="Times New Roman" panose="02020603050405020304" pitchFamily="18" charset="0"/>
                <a:ea typeface="Apple Chancery"/>
                <a:cs typeface="Times New Roman" panose="02020603050405020304" pitchFamily="18" charset="0"/>
                <a:sym typeface="Apple Chancery"/>
              </a:rPr>
              <a:t>, </a:t>
            </a:r>
            <a:r>
              <a:rPr sz="2400" dirty="0" err="1">
                <a:latin typeface="Times New Roman" panose="02020603050405020304" pitchFamily="18" charset="0"/>
                <a:ea typeface="Apple Chancery"/>
                <a:cs typeface="Times New Roman" panose="02020603050405020304" pitchFamily="18" charset="0"/>
                <a:sym typeface="Apple Chancery"/>
              </a:rPr>
              <a:t>Ait</a:t>
            </a:r>
            <a:r>
              <a:rPr sz="2400" dirty="0">
                <a:latin typeface="Times New Roman" panose="02020603050405020304" pitchFamily="18" charset="0"/>
                <a:ea typeface="Apple Chancery"/>
                <a:cs typeface="Times New Roman" panose="02020603050405020304" pitchFamily="18" charset="0"/>
                <a:sym typeface="Apple Chancery"/>
              </a:rPr>
              <a:t> </a:t>
            </a:r>
            <a:r>
              <a:rPr sz="2400" dirty="0" err="1">
                <a:latin typeface="Times New Roman" panose="02020603050405020304" pitchFamily="18" charset="0"/>
                <a:ea typeface="Apple Chancery"/>
                <a:cs typeface="Times New Roman" panose="02020603050405020304" pitchFamily="18" charset="0"/>
                <a:sym typeface="Apple Chancery"/>
              </a:rPr>
              <a:t>Korchi</a:t>
            </a:r>
            <a:r>
              <a:rPr sz="2400" dirty="0">
                <a:latin typeface="Times New Roman" panose="02020603050405020304" pitchFamily="18" charset="0"/>
                <a:ea typeface="Apple Chancery"/>
                <a:cs typeface="Times New Roman" panose="02020603050405020304" pitchFamily="18" charset="0"/>
                <a:sym typeface="Apple Chancery"/>
              </a:rPr>
              <a:t>, MC</a:t>
            </a:r>
            <a:r>
              <a:rPr dirty="0" smtClean="0">
                <a:latin typeface="Apple Chancery"/>
                <a:ea typeface="Apple Chancery"/>
                <a:cs typeface="Apple Chancery"/>
                <a:sym typeface="Apple Chancery"/>
              </a:rPr>
              <a:t>)</a:t>
            </a:r>
            <a:r>
              <a:rPr lang="fr-FR" dirty="0" smtClean="0">
                <a:latin typeface="Apple Chancery"/>
                <a:ea typeface="Apple Chancery"/>
                <a:cs typeface="Apple Chancery"/>
                <a:sym typeface="Apple Chancery"/>
              </a:rPr>
              <a:t> – </a:t>
            </a:r>
            <a:r>
              <a:rPr lang="fr-FR" sz="1800" b="1" dirty="0" smtClean="0">
                <a:latin typeface="Apple Chancery"/>
                <a:ea typeface="Apple Chancery"/>
                <a:cs typeface="Apple Chancery"/>
                <a:sym typeface="Apple Chancery"/>
              </a:rPr>
              <a:t>UCA-Marrakech</a:t>
            </a:r>
            <a:endParaRPr sz="1800" b="1" dirty="0">
              <a:latin typeface="Apple Chancery"/>
              <a:ea typeface="Apple Chancery"/>
              <a:cs typeface="Apple Chancery"/>
              <a:sym typeface="Apple Chancery"/>
            </a:endParaRPr>
          </a:p>
        </p:txBody>
      </p:sp>
      <p:sp>
        <p:nvSpPr>
          <p:cNvPr id="240" name="Slide Number"/>
          <p:cNvSpPr txBox="1">
            <a:spLocks noGrp="1"/>
          </p:cNvSpPr>
          <p:nvPr>
            <p:ph type="sldNum" sz="quarter" idx="4294967295"/>
          </p:nvPr>
        </p:nvSpPr>
        <p:spPr>
          <a:xfrm>
            <a:off x="8511505" y="6408359"/>
            <a:ext cx="175292" cy="2611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6" tIns="45716" rIns="45716" bIns="45716" anchor="ctr"/>
          <a:lstStyle>
            <a:lvl1pPr algn="r" defTabSz="457184">
              <a:defRPr sz="1100">
                <a:solidFill>
                  <a:srgbClr val="898989"/>
                </a:solidFill>
                <a:latin typeface="Calibri"/>
                <a:ea typeface="Calibri"/>
                <a:cs typeface="Calibri"/>
                <a:sym typeface="Calibri"/>
              </a:defRPr>
            </a:lvl1pPr>
          </a:lstStyle>
          <a:p>
            <a:fld id="{86CB4B4D-7CA3-9044-876B-883B54F8677D}" type="slidenum">
              <a:t>23</a:t>
            </a:fld>
            <a:endParaRPr/>
          </a:p>
        </p:txBody>
      </p:sp>
    </p:spTree>
    <p:extLst>
      <p:ext uri="{BB962C8B-B14F-4D97-AF65-F5344CB8AC3E}">
        <p14:creationId xmlns:p14="http://schemas.microsoft.com/office/powerpoint/2010/main" val="1832479819"/>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a14="http://schemas.microsoft.com/office/drawing/2010/main" xmlns:m="http://schemas.openxmlformats.org/officeDocument/2006/math"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KM3NeT: Next generation detectors"/>
          <p:cNvSpPr txBox="1">
            <a:spLocks noGrp="1"/>
          </p:cNvSpPr>
          <p:nvPr>
            <p:ph type="title"/>
          </p:nvPr>
        </p:nvSpPr>
        <p:spPr>
          <a:xfrm>
            <a:off x="-32" y="-76220"/>
            <a:ext cx="8569326" cy="719139"/>
          </a:xfrm>
          <a:prstGeom prst="rect">
            <a:avLst/>
          </a:prstGeom>
        </p:spPr>
        <p:txBody>
          <a:bodyPr>
            <a:normAutofit fontScale="90000"/>
          </a:bodyPr>
          <a:lstStyle>
            <a:lvl1pPr algn="ctr"/>
          </a:lstStyle>
          <a:p>
            <a:r>
              <a:t>KM3NeT: Next generation detectors</a:t>
            </a:r>
          </a:p>
        </p:txBody>
      </p:sp>
      <p:pic>
        <p:nvPicPr>
          <p:cNvPr id="230" name="image175.png" descr="image175.png"/>
          <p:cNvPicPr>
            <a:picLocks noChangeAspect="1"/>
          </p:cNvPicPr>
          <p:nvPr/>
        </p:nvPicPr>
        <p:blipFill>
          <a:blip r:embed="rId2">
            <a:extLst/>
          </a:blip>
          <a:stretch>
            <a:fillRect/>
          </a:stretch>
        </p:blipFill>
        <p:spPr>
          <a:xfrm>
            <a:off x="549989" y="1844824"/>
            <a:ext cx="7585781" cy="4828605"/>
          </a:xfrm>
          <a:prstGeom prst="rect">
            <a:avLst/>
          </a:prstGeom>
          <a:ln w="12700">
            <a:miter lim="400000"/>
          </a:ln>
        </p:spPr>
      </p:pic>
      <p:sp>
        <p:nvSpPr>
          <p:cNvPr id="231" name="Low-Energy…"/>
          <p:cNvSpPr txBox="1"/>
          <p:nvPr/>
        </p:nvSpPr>
        <p:spPr>
          <a:xfrm>
            <a:off x="2416295" y="4478496"/>
            <a:ext cx="1852426" cy="8309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defTabSz="449246">
              <a:defRPr sz="2400" b="1">
                <a:solidFill>
                  <a:srgbClr val="FFFFFF"/>
                </a:solidFill>
                <a:latin typeface="Arial"/>
                <a:ea typeface="Arial"/>
                <a:cs typeface="Arial"/>
                <a:sym typeface="Arial"/>
              </a:defRPr>
            </a:pPr>
            <a:r>
              <a:t>Low-Energy</a:t>
            </a:r>
          </a:p>
          <a:p>
            <a:pPr defTabSz="449246">
              <a:defRPr sz="2400" b="1">
                <a:solidFill>
                  <a:srgbClr val="FFFFFF"/>
                </a:solidFill>
                <a:latin typeface="Arial"/>
                <a:ea typeface="Arial"/>
                <a:cs typeface="Arial"/>
                <a:sym typeface="Arial"/>
              </a:defRPr>
            </a:pPr>
            <a:r>
              <a:t>ORCA</a:t>
            </a:r>
          </a:p>
        </p:txBody>
      </p:sp>
      <p:sp>
        <p:nvSpPr>
          <p:cNvPr id="232" name="High-Energy…"/>
          <p:cNvSpPr txBox="1"/>
          <p:nvPr/>
        </p:nvSpPr>
        <p:spPr>
          <a:xfrm>
            <a:off x="4088710" y="5558616"/>
            <a:ext cx="1921356" cy="8309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defTabSz="449246">
              <a:defRPr sz="2400" b="1">
                <a:solidFill>
                  <a:srgbClr val="FFFFFF"/>
                </a:solidFill>
                <a:latin typeface="Arial"/>
                <a:ea typeface="Arial"/>
                <a:cs typeface="Arial"/>
                <a:sym typeface="Arial"/>
              </a:defRPr>
            </a:pPr>
            <a:r>
              <a:t>High-Energy</a:t>
            </a:r>
          </a:p>
          <a:p>
            <a:pPr defTabSz="449246">
              <a:defRPr sz="2400" b="1">
                <a:solidFill>
                  <a:srgbClr val="FFFFFF"/>
                </a:solidFill>
                <a:latin typeface="Arial"/>
                <a:ea typeface="Arial"/>
                <a:cs typeface="Arial"/>
                <a:sym typeface="Arial"/>
              </a:defRPr>
            </a:pPr>
            <a:r>
              <a:t>ARCA</a:t>
            </a:r>
          </a:p>
        </p:txBody>
      </p:sp>
      <p:sp>
        <p:nvSpPr>
          <p:cNvPr id="233" name="(                    )"/>
          <p:cNvSpPr txBox="1"/>
          <p:nvPr/>
        </p:nvSpPr>
        <p:spPr>
          <a:xfrm>
            <a:off x="4773504" y="4772378"/>
            <a:ext cx="2320503" cy="523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lgn="l" defTabSz="638951">
              <a:defRPr sz="2800" b="1">
                <a:ln w="13335">
                  <a:solidFill>
                    <a:srgbClr val="000000"/>
                  </a:solidFill>
                </a:ln>
                <a:solidFill>
                  <a:srgbClr val="FFFFFF"/>
                </a:solidFill>
                <a:latin typeface="Abadi MT Condensed Extra Bold"/>
                <a:ea typeface="Abadi MT Condensed Extra Bold"/>
                <a:cs typeface="Abadi MT Condensed Extra Bold"/>
                <a:sym typeface="Abadi MT Condensed Extra Bold"/>
              </a:defRPr>
            </a:lvl1pPr>
          </a:lstStyle>
          <a:p>
            <a:r>
              <a:t>(                    )</a:t>
            </a:r>
          </a:p>
        </p:txBody>
      </p:sp>
      <p:sp>
        <p:nvSpPr>
          <p:cNvPr id="234" name="KM3NeT is a distributed research infrastructure with 2 main physics topics:…"/>
          <p:cNvSpPr txBox="1"/>
          <p:nvPr/>
        </p:nvSpPr>
        <p:spPr>
          <a:xfrm>
            <a:off x="298866" y="794596"/>
            <a:ext cx="8593613" cy="9787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defTabSz="449246">
              <a:lnSpc>
                <a:spcPct val="120000"/>
              </a:lnSpc>
              <a:defRPr sz="2400">
                <a:latin typeface="Apple Chancery"/>
                <a:ea typeface="Apple Chancery"/>
                <a:cs typeface="Apple Chancery"/>
                <a:sym typeface="Apple Chancery"/>
              </a:defRPr>
            </a:pPr>
            <a:r>
              <a:rPr sz="1600" dirty="0"/>
              <a:t>KM3NeT is a distributed research infrastructure with </a:t>
            </a:r>
            <a:r>
              <a:rPr sz="1600" u="sng" dirty="0"/>
              <a:t>2 main physics topics:</a:t>
            </a:r>
          </a:p>
          <a:p>
            <a:pPr marL="155088" indent="-155088" defTabSz="449246">
              <a:lnSpc>
                <a:spcPct val="120000"/>
              </a:lnSpc>
              <a:buSzPct val="100000"/>
              <a:buChar char="-"/>
              <a:defRPr sz="2200">
                <a:solidFill>
                  <a:srgbClr val="ED393E"/>
                </a:solidFill>
                <a:latin typeface="Apple Chancery"/>
                <a:ea typeface="Apple Chancery"/>
                <a:cs typeface="Apple Chancery"/>
                <a:sym typeface="Apple Chancery"/>
              </a:defRPr>
            </a:pPr>
            <a:r>
              <a:rPr sz="1600" dirty="0"/>
              <a:t>Low-Energy studies of atmospheric neutrinos </a:t>
            </a:r>
          </a:p>
          <a:p>
            <a:pPr marL="155088" indent="-155088" defTabSz="449246">
              <a:lnSpc>
                <a:spcPct val="120000"/>
              </a:lnSpc>
              <a:buSzPct val="100000"/>
              <a:buChar char="-"/>
              <a:defRPr sz="2200">
                <a:solidFill>
                  <a:srgbClr val="ED393E"/>
                </a:solidFill>
                <a:latin typeface="Apple Chancery"/>
                <a:ea typeface="Apple Chancery"/>
                <a:cs typeface="Apple Chancery"/>
                <a:sym typeface="Apple Chancery"/>
              </a:defRPr>
            </a:pPr>
            <a:r>
              <a:rPr sz="1600" dirty="0"/>
              <a:t>– High-Energy search for cosmic neutrinos: Neutrino Astronomy </a:t>
            </a:r>
            <a:r>
              <a:rPr sz="1600" dirty="0" smtClean="0"/>
              <a:t>Era</a:t>
            </a:r>
            <a:endParaRPr sz="1600" dirty="0"/>
          </a:p>
        </p:txBody>
      </p:sp>
      <p:sp>
        <p:nvSpPr>
          <p:cNvPr id="235" name="Slide Number"/>
          <p:cNvSpPr txBox="1">
            <a:spLocks noGrp="1"/>
          </p:cNvSpPr>
          <p:nvPr>
            <p:ph type="sldNum" sz="quarter" idx="4294967295"/>
          </p:nvPr>
        </p:nvSpPr>
        <p:spPr>
          <a:xfrm>
            <a:off x="8172400" y="-99392"/>
            <a:ext cx="219561" cy="35040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lvl1pPr algn="l" defTabSz="449246">
              <a:defRPr sz="1700">
                <a:latin typeface="News Gothic MT"/>
                <a:ea typeface="News Gothic MT"/>
                <a:cs typeface="News Gothic MT"/>
                <a:sym typeface="News Gothic MT"/>
              </a:defRPr>
            </a:lvl1pPr>
          </a:lstStyle>
          <a:p>
            <a:fld id="{86CB4B4D-7CA3-9044-876B-883B54F8677D}" type="slidenum">
              <a:t>24</a:t>
            </a:fld>
            <a:endParaRPr/>
          </a:p>
        </p:txBody>
      </p:sp>
      <p:pic>
        <p:nvPicPr>
          <p:cNvPr id="236" name="KM3NeT_logo_web.jpg" descr="KM3NeT_logo_web.jpg"/>
          <p:cNvPicPr>
            <a:picLocks noChangeAspect="1"/>
          </p:cNvPicPr>
          <p:nvPr/>
        </p:nvPicPr>
        <p:blipFill>
          <a:blip r:embed="rId3">
            <a:extLst/>
          </a:blip>
          <a:stretch>
            <a:fillRect/>
          </a:stretch>
        </p:blipFill>
        <p:spPr>
          <a:xfrm>
            <a:off x="20398" y="277303"/>
            <a:ext cx="556938" cy="576480"/>
          </a:xfrm>
          <a:prstGeom prst="rect">
            <a:avLst/>
          </a:prstGeom>
          <a:ln w="12700">
            <a:miter lim="400000"/>
          </a:ln>
        </p:spPr>
      </p:pic>
    </p:spTree>
    <p:extLst>
      <p:ext uri="{BB962C8B-B14F-4D97-AF65-F5344CB8AC3E}">
        <p14:creationId xmlns:p14="http://schemas.microsoft.com/office/powerpoint/2010/main" val="4273677209"/>
      </p:ext>
    </p:extLst>
  </p:cSld>
  <p:clrMapOvr>
    <a:masterClrMapping/>
  </p:clrMapOvr>
  <mc:AlternateContent xmlns:mc="http://schemas.openxmlformats.org/markup-compatibility/2006" xmlns:p14="http://schemas.microsoft.com/office/powerpoint/2010/main">
    <mc:Choice Requires="p14">
      <p:transition spd="slow" p14:dur="2000" advClick="0" advTm="57000"/>
    </mc:Choice>
    <mc:Fallback xmlns="">
      <p:transition spd="slow" advClick="0" advTm="57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Observatoire_UCA_TrappistNord.jpeg" descr="Observatoire_UCA_TrappistNord.jpeg"/>
          <p:cNvPicPr>
            <a:picLocks noChangeAspect="1"/>
          </p:cNvPicPr>
          <p:nvPr/>
        </p:nvPicPr>
        <p:blipFill>
          <a:blip r:embed="rId2">
            <a:extLst/>
          </a:blip>
          <a:stretch>
            <a:fillRect/>
          </a:stretch>
        </p:blipFill>
        <p:spPr>
          <a:xfrm>
            <a:off x="-69658" y="1075353"/>
            <a:ext cx="9200905" cy="4958779"/>
          </a:xfrm>
          <a:prstGeom prst="rect">
            <a:avLst/>
          </a:prstGeom>
          <a:ln w="12700">
            <a:miter lim="400000"/>
          </a:ln>
        </p:spPr>
      </p:pic>
      <p:sp>
        <p:nvSpPr>
          <p:cNvPr id="162" name="Trappist North"/>
          <p:cNvSpPr txBox="1"/>
          <p:nvPr/>
        </p:nvSpPr>
        <p:spPr>
          <a:xfrm>
            <a:off x="3056952" y="399793"/>
            <a:ext cx="3464920" cy="7184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7" tIns="35717" rIns="35717" bIns="35717" anchor="ctr">
            <a:spAutoFit/>
          </a:bodyPr>
          <a:lstStyle>
            <a:lvl1pPr>
              <a:defRPr sz="4200">
                <a:solidFill>
                  <a:srgbClr val="1E46F6"/>
                </a:solidFill>
                <a:latin typeface="Apple Chancery"/>
                <a:ea typeface="Apple Chancery"/>
                <a:cs typeface="Apple Chancery"/>
                <a:sym typeface="Apple Chancery"/>
              </a:defRPr>
            </a:lvl1pPr>
          </a:lstStyle>
          <a:p>
            <a:r>
              <a:t>Trappist North</a:t>
            </a:r>
          </a:p>
        </p:txBody>
      </p:sp>
      <p:sp>
        <p:nvSpPr>
          <p:cNvPr id="163" name="(since October 2016…)"/>
          <p:cNvSpPr txBox="1"/>
          <p:nvPr/>
        </p:nvSpPr>
        <p:spPr>
          <a:xfrm>
            <a:off x="4714613" y="6199714"/>
            <a:ext cx="3255695" cy="4414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7" tIns="35717" rIns="35717" bIns="35717" anchor="ctr">
            <a:spAutoFit/>
          </a:bodyPr>
          <a:lstStyle>
            <a:lvl1pPr>
              <a:defRPr sz="2400">
                <a:solidFill>
                  <a:srgbClr val="ED3833"/>
                </a:solidFill>
                <a:latin typeface="Apple Chancery"/>
                <a:ea typeface="Apple Chancery"/>
                <a:cs typeface="Apple Chancery"/>
                <a:sym typeface="Apple Chancery"/>
              </a:defRPr>
            </a:lvl1pPr>
          </a:lstStyle>
          <a:p>
            <a:r>
              <a:t>(since October 2016…)</a:t>
            </a:r>
          </a:p>
        </p:txBody>
      </p:sp>
    </p:spTree>
    <p:extLst>
      <p:ext uri="{BB962C8B-B14F-4D97-AF65-F5344CB8AC3E}">
        <p14:creationId xmlns:p14="http://schemas.microsoft.com/office/powerpoint/2010/main" val="79568200"/>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 name="Ouca1.jpeg" descr="Ouca1.jpeg"/>
          <p:cNvPicPr>
            <a:picLocks noChangeAspect="1"/>
          </p:cNvPicPr>
          <p:nvPr/>
        </p:nvPicPr>
        <p:blipFill>
          <a:blip r:embed="rId2">
            <a:extLst/>
          </a:blip>
          <a:stretch>
            <a:fillRect/>
          </a:stretch>
        </p:blipFill>
        <p:spPr>
          <a:xfrm>
            <a:off x="27103" y="767571"/>
            <a:ext cx="9089795" cy="5113010"/>
          </a:xfrm>
          <a:prstGeom prst="rect">
            <a:avLst/>
          </a:prstGeom>
          <a:ln w="12700">
            <a:miter lim="400000"/>
          </a:ln>
        </p:spPr>
      </p:pic>
      <p:sp>
        <p:nvSpPr>
          <p:cNvPr id="159" name="A &amp;A Research topics"/>
          <p:cNvSpPr txBox="1"/>
          <p:nvPr/>
        </p:nvSpPr>
        <p:spPr>
          <a:xfrm>
            <a:off x="2912107" y="285314"/>
            <a:ext cx="2343715" cy="349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7" tIns="35717" rIns="35717" bIns="35717" anchor="ctr">
            <a:spAutoFit/>
          </a:bodyPr>
          <a:lstStyle/>
          <a:p>
            <a:r>
              <a:rPr>
                <a:solidFill>
                  <a:srgbClr val="1E46F6"/>
                </a:solidFill>
                <a:latin typeface="Apple Chancery"/>
                <a:ea typeface="Apple Chancery"/>
                <a:cs typeface="Apple Chancery"/>
                <a:sym typeface="Apple Chancery"/>
              </a:rPr>
              <a:t>A &amp;A </a:t>
            </a:r>
            <a:r>
              <a:rPr>
                <a:solidFill>
                  <a:srgbClr val="2746F6"/>
                </a:solidFill>
                <a:latin typeface="Apple Chancery"/>
                <a:ea typeface="Apple Chancery"/>
                <a:cs typeface="Apple Chancery"/>
                <a:sym typeface="Apple Chancery"/>
              </a:rPr>
              <a:t>Research topics</a:t>
            </a:r>
            <a:r>
              <a:t> </a:t>
            </a:r>
          </a:p>
        </p:txBody>
      </p:sp>
    </p:spTree>
    <p:extLst>
      <p:ext uri="{BB962C8B-B14F-4D97-AF65-F5344CB8AC3E}">
        <p14:creationId xmlns:p14="http://schemas.microsoft.com/office/powerpoint/2010/main" val="3490093867"/>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a14="http://schemas.microsoft.com/office/drawing/2010/main" xmlns:m="http://schemas.openxmlformats.org/officeDocument/2006/math"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F2BA32E-5839-25A9-DB4C-C77CF1AA1D61}"/>
              </a:ext>
            </a:extLst>
          </p:cNvPr>
          <p:cNvSpPr>
            <a:spLocks noGrp="1"/>
          </p:cNvSpPr>
          <p:nvPr>
            <p:ph type="title"/>
          </p:nvPr>
        </p:nvSpPr>
        <p:spPr/>
        <p:txBody>
          <a:bodyPr>
            <a:normAutofit/>
          </a:bodyPr>
          <a:lstStyle/>
          <a:p>
            <a:pPr algn="ctr"/>
            <a:r>
              <a:rPr lang="en-US" sz="2800" dirty="0"/>
              <a:t>Search for new physics at LHC with the ATLAS </a:t>
            </a:r>
            <a:r>
              <a:rPr lang="en-US" sz="2800" dirty="0" smtClean="0"/>
              <a:t>detector </a:t>
            </a:r>
            <a:r>
              <a:rPr lang="en-US" sz="1600" dirty="0" smtClean="0"/>
              <a:t>(Casablanca – Dris.Benchekroun@cern.ch)</a:t>
            </a:r>
            <a:endParaRPr lang="en-US" sz="1600" dirty="0"/>
          </a:p>
        </p:txBody>
      </p:sp>
      <p:sp>
        <p:nvSpPr>
          <p:cNvPr id="3" name="Espace réservé du contenu 2">
            <a:extLst>
              <a:ext uri="{FF2B5EF4-FFF2-40B4-BE49-F238E27FC236}">
                <a16:creationId xmlns:a16="http://schemas.microsoft.com/office/drawing/2014/main" xmlns="" id="{0F7BE347-BA9A-8396-B7C2-F2D9CFEAE6F1}"/>
              </a:ext>
            </a:extLst>
          </p:cNvPr>
          <p:cNvSpPr>
            <a:spLocks noGrp="1"/>
          </p:cNvSpPr>
          <p:nvPr>
            <p:ph idx="1"/>
          </p:nvPr>
        </p:nvSpPr>
        <p:spPr>
          <a:xfrm>
            <a:off x="107504" y="1648645"/>
            <a:ext cx="8863203" cy="4847024"/>
          </a:xfrm>
        </p:spPr>
        <p:txBody>
          <a:bodyPr>
            <a:normAutofit/>
          </a:bodyPr>
          <a:lstStyle/>
          <a:p>
            <a:r>
              <a:rPr lang="en-US" sz="2400" dirty="0"/>
              <a:t>Search for dark matter produced in association with a Z boson : </a:t>
            </a:r>
          </a:p>
          <a:p>
            <a:pPr marL="0" indent="0">
              <a:buNone/>
            </a:pPr>
            <a:r>
              <a:rPr lang="en-US" sz="2400" dirty="0"/>
              <a:t>  Theoretical context : 2HDM + a model </a:t>
            </a:r>
          </a:p>
          <a:p>
            <a:pPr marL="0" indent="0">
              <a:buNone/>
            </a:pPr>
            <a:r>
              <a:rPr lang="en-US" sz="2400" dirty="0"/>
              <a:t> Expected signal : 2 leptons + missing E</a:t>
            </a:r>
            <a:r>
              <a:rPr lang="en-US" sz="2400" baseline="-25000" dirty="0"/>
              <a:t>T</a:t>
            </a:r>
          </a:p>
          <a:p>
            <a:pPr marL="0" indent="0">
              <a:buNone/>
            </a:pPr>
            <a:endParaRPr lang="en-US" sz="2400" baseline="-25000" dirty="0"/>
          </a:p>
          <a:p>
            <a:r>
              <a:rPr lang="en-US" sz="2400" dirty="0"/>
              <a:t>Search for low mass dimuon resonances :</a:t>
            </a:r>
          </a:p>
          <a:p>
            <a:pPr marL="0" indent="0">
              <a:buNone/>
            </a:pPr>
            <a:r>
              <a:rPr lang="en-US" sz="2400" dirty="0"/>
              <a:t>   Dark photon, </a:t>
            </a:r>
            <a:r>
              <a:rPr lang="en-US" sz="2400" dirty="0" smtClean="0"/>
              <a:t>(</a:t>
            </a:r>
            <a:r>
              <a:rPr lang="en-US" sz="2400" dirty="0" err="1" smtClean="0"/>
              <a:t>Axion</a:t>
            </a:r>
            <a:r>
              <a:rPr lang="en-US" sz="2400" dirty="0" smtClean="0"/>
              <a:t> Like-Particle) ALP </a:t>
            </a:r>
            <a:r>
              <a:rPr lang="en-US" sz="2400" dirty="0"/>
              <a:t>… </a:t>
            </a:r>
          </a:p>
          <a:p>
            <a:r>
              <a:rPr lang="en-US" sz="2400" dirty="0"/>
              <a:t>Search for di-Higgs production at LHC : </a:t>
            </a:r>
          </a:p>
          <a:p>
            <a:pPr marL="0" indent="0">
              <a:buNone/>
            </a:pPr>
            <a:r>
              <a:rPr lang="en-US" sz="2400" dirty="0"/>
              <a:t>  </a:t>
            </a:r>
            <a:r>
              <a:rPr lang="en-US" sz="2400" dirty="0">
                <a:sym typeface="Wingdings" pitchFamily="2" charset="2"/>
              </a:rPr>
              <a:t> resonant and non-resonant production :</a:t>
            </a:r>
          </a:p>
          <a:p>
            <a:pPr marL="0" indent="0">
              <a:buNone/>
            </a:pPr>
            <a:r>
              <a:rPr lang="en-US" sz="2400" dirty="0">
                <a:sym typeface="Wingdings" pitchFamily="2" charset="2"/>
              </a:rPr>
              <a:t> </a:t>
            </a:r>
            <a:r>
              <a:rPr lang="en-US" sz="2400" dirty="0" err="1">
                <a:sym typeface="Wingdings" pitchFamily="2" charset="2"/>
              </a:rPr>
              <a:t>bbll</a:t>
            </a:r>
            <a:r>
              <a:rPr lang="en-US" sz="2400" dirty="0">
                <a:sym typeface="Wingdings" pitchFamily="2" charset="2"/>
              </a:rPr>
              <a:t> and 4b channels </a:t>
            </a:r>
            <a:endParaRPr lang="en-US" sz="2400" dirty="0"/>
          </a:p>
          <a:p>
            <a:r>
              <a:rPr lang="en-US" sz="2400" dirty="0"/>
              <a:t>Search for ALP in the channel : H -</a:t>
            </a:r>
            <a:r>
              <a:rPr lang="en-US" sz="2400" dirty="0">
                <a:sym typeface="Wingdings" pitchFamily="2" charset="2"/>
              </a:rPr>
              <a:t>aa  4 photons</a:t>
            </a:r>
            <a:endParaRPr lang="en-US" sz="2400" dirty="0"/>
          </a:p>
        </p:txBody>
      </p:sp>
      <p:pic>
        <p:nvPicPr>
          <p:cNvPr id="4" name="Image 3">
            <a:extLst>
              <a:ext uri="{FF2B5EF4-FFF2-40B4-BE49-F238E27FC236}">
                <a16:creationId xmlns:a16="http://schemas.microsoft.com/office/drawing/2014/main" xmlns="" id="{919B4DC2-F369-4659-CCAD-D3C22474F34E}"/>
              </a:ext>
            </a:extLst>
          </p:cNvPr>
          <p:cNvPicPr>
            <a:picLocks noChangeAspect="1"/>
          </p:cNvPicPr>
          <p:nvPr/>
        </p:nvPicPr>
        <p:blipFill>
          <a:blip r:embed="rId2"/>
          <a:stretch>
            <a:fillRect/>
          </a:stretch>
        </p:blipFill>
        <p:spPr>
          <a:xfrm>
            <a:off x="6121291" y="2156490"/>
            <a:ext cx="2775201" cy="2545020"/>
          </a:xfrm>
          <a:prstGeom prst="rect">
            <a:avLst/>
          </a:prstGeom>
        </p:spPr>
      </p:pic>
      <p:pic>
        <p:nvPicPr>
          <p:cNvPr id="5" name="Image 4">
            <a:extLst>
              <a:ext uri="{FF2B5EF4-FFF2-40B4-BE49-F238E27FC236}">
                <a16:creationId xmlns:a16="http://schemas.microsoft.com/office/drawing/2014/main" xmlns="" id="{D7898204-664D-A71D-6853-EF5B056A3E5C}"/>
              </a:ext>
            </a:extLst>
          </p:cNvPr>
          <p:cNvPicPr>
            <a:picLocks noChangeAspect="1"/>
          </p:cNvPicPr>
          <p:nvPr/>
        </p:nvPicPr>
        <p:blipFill>
          <a:blip r:embed="rId3"/>
          <a:stretch>
            <a:fillRect/>
          </a:stretch>
        </p:blipFill>
        <p:spPr>
          <a:xfrm>
            <a:off x="7092280" y="4758389"/>
            <a:ext cx="2016811" cy="1285573"/>
          </a:xfrm>
          <a:prstGeom prst="rect">
            <a:avLst/>
          </a:prstGeom>
        </p:spPr>
      </p:pic>
    </p:spTree>
    <p:extLst>
      <p:ext uri="{BB962C8B-B14F-4D97-AF65-F5344CB8AC3E}">
        <p14:creationId xmlns:p14="http://schemas.microsoft.com/office/powerpoint/2010/main" val="18368218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CAF58C9-8C60-3651-208D-4FB26C41B02A}"/>
              </a:ext>
            </a:extLst>
          </p:cNvPr>
          <p:cNvSpPr>
            <a:spLocks noGrp="1"/>
          </p:cNvSpPr>
          <p:nvPr>
            <p:ph type="title"/>
          </p:nvPr>
        </p:nvSpPr>
        <p:spPr/>
        <p:txBody>
          <a:bodyPr>
            <a:normAutofit fontScale="90000"/>
          </a:bodyPr>
          <a:lstStyle/>
          <a:p>
            <a:pPr algn="ctr"/>
            <a:r>
              <a:rPr lang="en-US" dirty="0"/>
              <a:t>Study of non-collision background at LHC</a:t>
            </a:r>
          </a:p>
        </p:txBody>
      </p:sp>
      <p:sp>
        <p:nvSpPr>
          <p:cNvPr id="3" name="Espace réservé du contenu 2">
            <a:extLst>
              <a:ext uri="{FF2B5EF4-FFF2-40B4-BE49-F238E27FC236}">
                <a16:creationId xmlns:a16="http://schemas.microsoft.com/office/drawing/2014/main" xmlns="" id="{6BDE0714-B0C5-6DC4-6BDF-8036A635F578}"/>
              </a:ext>
            </a:extLst>
          </p:cNvPr>
          <p:cNvSpPr>
            <a:spLocks noGrp="1"/>
          </p:cNvSpPr>
          <p:nvPr>
            <p:ph idx="1"/>
          </p:nvPr>
        </p:nvSpPr>
        <p:spPr/>
        <p:txBody>
          <a:bodyPr>
            <a:normAutofit fontScale="92500" lnSpcReduction="20000"/>
          </a:bodyPr>
          <a:lstStyle/>
          <a:p>
            <a:r>
              <a:rPr lang="en-US" dirty="0"/>
              <a:t>Study of signals not produced by normal collisions at LHC </a:t>
            </a:r>
          </a:p>
          <a:p>
            <a:endParaRPr lang="en-US" dirty="0"/>
          </a:p>
          <a:p>
            <a:r>
              <a:rPr lang="en-US" dirty="0"/>
              <a:t>Cosmic rays background signal</a:t>
            </a:r>
          </a:p>
          <a:p>
            <a:endParaRPr lang="en-US" dirty="0"/>
          </a:p>
          <a:p>
            <a:r>
              <a:rPr lang="en-US" dirty="0"/>
              <a:t>Measure of muons +/- rate : test of atmospheric shower models </a:t>
            </a:r>
          </a:p>
          <a:p>
            <a:endParaRPr lang="en-US" dirty="0"/>
          </a:p>
          <a:p>
            <a:r>
              <a:rPr lang="en-US" dirty="0"/>
              <a:t>Study of parasitic collisions : p-p collisions not occurring at the nominal interaction point</a:t>
            </a:r>
          </a:p>
        </p:txBody>
      </p:sp>
    </p:spTree>
    <p:extLst>
      <p:ext uri="{BB962C8B-B14F-4D97-AF65-F5344CB8AC3E}">
        <p14:creationId xmlns:p14="http://schemas.microsoft.com/office/powerpoint/2010/main" val="620749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88640"/>
            <a:ext cx="8712968" cy="720080"/>
          </a:xfrm>
        </p:spPr>
        <p:txBody>
          <a:bodyPr>
            <a:normAutofit/>
          </a:bodyPr>
          <a:lstStyle/>
          <a:p>
            <a:r>
              <a:rPr lang="fr-FR" sz="2400" b="1" dirty="0" smtClean="0"/>
              <a:t>Solid state </a:t>
            </a:r>
            <a:r>
              <a:rPr lang="en-029" sz="2400" b="1" dirty="0" smtClean="0"/>
              <a:t>physics</a:t>
            </a:r>
            <a:r>
              <a:rPr lang="fr-FR" sz="2400" b="1" dirty="0" smtClean="0"/>
              <a:t> – </a:t>
            </a:r>
            <a:r>
              <a:rPr lang="en-029" sz="2400" b="1" dirty="0" smtClean="0"/>
              <a:t>atomic physics – Matter Radiation Interaction </a:t>
            </a:r>
            <a:endParaRPr lang="en-029" sz="2400" b="1" dirty="0"/>
          </a:p>
        </p:txBody>
      </p:sp>
      <p:sp>
        <p:nvSpPr>
          <p:cNvPr id="3" name="Espace réservé du contenu 2"/>
          <p:cNvSpPr>
            <a:spLocks noGrp="1"/>
          </p:cNvSpPr>
          <p:nvPr>
            <p:ph idx="1"/>
          </p:nvPr>
        </p:nvSpPr>
        <p:spPr>
          <a:xfrm>
            <a:off x="248145" y="1124744"/>
            <a:ext cx="8716343" cy="5616624"/>
          </a:xfrm>
        </p:spPr>
        <p:txBody>
          <a:bodyPr/>
          <a:lstStyle/>
          <a:p>
            <a:pPr marL="182563" indent="-182563"/>
            <a:r>
              <a:rPr lang="fr-FR" sz="1800" b="1" dirty="0"/>
              <a:t>Laboratoire de Matière Condensée et Sciences </a:t>
            </a:r>
            <a:r>
              <a:rPr lang="fr-FR" sz="1800" b="1" dirty="0" smtClean="0"/>
              <a:t>Interdisciplinaires </a:t>
            </a:r>
            <a:r>
              <a:rPr lang="fr-FR" sz="1800" b="1" dirty="0"/>
              <a:t>(</a:t>
            </a:r>
            <a:r>
              <a:rPr lang="fr-FR" sz="1800" b="1" dirty="0" err="1"/>
              <a:t>LaMCScI</a:t>
            </a:r>
            <a:r>
              <a:rPr lang="fr-FR" sz="1800" b="1" dirty="0" smtClean="0"/>
              <a:t>) – Pr. H. </a:t>
            </a:r>
            <a:r>
              <a:rPr lang="fr-FR" sz="1800" b="1" dirty="0" err="1" smtClean="0"/>
              <a:t>Ez-Zahraoui</a:t>
            </a:r>
            <a:r>
              <a:rPr lang="fr-FR" sz="1800" b="1" dirty="0" smtClean="0"/>
              <a:t> &amp; A. </a:t>
            </a:r>
            <a:r>
              <a:rPr lang="fr-FR" sz="1800" b="1" dirty="0" err="1" smtClean="0"/>
              <a:t>Benyoussef</a:t>
            </a:r>
            <a:endParaRPr lang="en-029" sz="1800" dirty="0" smtClean="0"/>
          </a:p>
          <a:p>
            <a:pPr lvl="1">
              <a:lnSpc>
                <a:spcPct val="150000"/>
              </a:lnSpc>
            </a:pPr>
            <a:r>
              <a:rPr lang="en-029" sz="1400" dirty="0" smtClean="0">
                <a:latin typeface="Times New Roman" panose="02020603050405020304" pitchFamily="18" charset="0"/>
                <a:cs typeface="Times New Roman" panose="02020603050405020304" pitchFamily="18" charset="0"/>
              </a:rPr>
              <a:t>New materials for energy and Hydrogen storage</a:t>
            </a:r>
          </a:p>
          <a:p>
            <a:pPr lvl="1">
              <a:lnSpc>
                <a:spcPct val="150000"/>
              </a:lnSpc>
            </a:pPr>
            <a:r>
              <a:rPr lang="en-029" sz="1400" dirty="0" smtClean="0">
                <a:latin typeface="Times New Roman" panose="02020603050405020304" pitchFamily="18" charset="0"/>
                <a:cs typeface="Times New Roman" panose="02020603050405020304" pitchFamily="18" charset="0"/>
              </a:rPr>
              <a:t>Materials and system for magnetic refrigeration </a:t>
            </a:r>
          </a:p>
          <a:p>
            <a:pPr lvl="1">
              <a:lnSpc>
                <a:spcPct val="150000"/>
              </a:lnSpc>
            </a:pPr>
            <a:r>
              <a:rPr lang="en-029" sz="1400" dirty="0" smtClean="0">
                <a:latin typeface="Times New Roman" panose="02020603050405020304" pitchFamily="18" charset="0"/>
                <a:cs typeface="Times New Roman" panose="02020603050405020304" pitchFamily="18" charset="0"/>
              </a:rPr>
              <a:t>Perovskites / oxides studies</a:t>
            </a:r>
          </a:p>
          <a:p>
            <a:pPr lvl="1">
              <a:lnSpc>
                <a:spcPct val="150000"/>
              </a:lnSpc>
            </a:pPr>
            <a:r>
              <a:rPr lang="en-029" sz="1400" dirty="0" smtClean="0">
                <a:latin typeface="Times New Roman" panose="02020603050405020304" pitchFamily="18" charset="0"/>
                <a:cs typeface="Times New Roman" panose="02020603050405020304" pitchFamily="18" charset="0"/>
              </a:rPr>
              <a:t>Energy storage in nanomaterials </a:t>
            </a:r>
          </a:p>
          <a:p>
            <a:pPr lvl="1">
              <a:lnSpc>
                <a:spcPct val="150000"/>
              </a:lnSpc>
            </a:pPr>
            <a:r>
              <a:rPr lang="en-029" sz="1400" dirty="0" smtClean="0">
                <a:latin typeface="Times New Roman" panose="02020603050405020304" pitchFamily="18" charset="0"/>
                <a:cs typeface="Times New Roman" panose="02020603050405020304" pitchFamily="18" charset="0"/>
              </a:rPr>
              <a:t>Materials at low dimensions </a:t>
            </a:r>
            <a:r>
              <a:rPr lang="en-029" sz="1400" dirty="0">
                <a:latin typeface="Times New Roman" panose="02020603050405020304" pitchFamily="18" charset="0"/>
                <a:cs typeface="Times New Roman" panose="02020603050405020304" pitchFamily="18" charset="0"/>
              </a:rPr>
              <a:t>and </a:t>
            </a:r>
            <a:r>
              <a:rPr lang="en-029" sz="1400" dirty="0" smtClean="0">
                <a:latin typeface="Times New Roman" panose="02020603050405020304" pitchFamily="18" charset="0"/>
                <a:cs typeface="Times New Roman" panose="02020603050405020304" pitchFamily="18" charset="0"/>
              </a:rPr>
              <a:t>nanoparticles</a:t>
            </a:r>
          </a:p>
          <a:p>
            <a:pPr marL="457200" lvl="1" indent="0">
              <a:lnSpc>
                <a:spcPct val="150000"/>
              </a:lnSpc>
              <a:buNone/>
            </a:pPr>
            <a:endParaRPr lang="en-029" sz="1400" dirty="0">
              <a:latin typeface="Times New Roman" panose="02020603050405020304" pitchFamily="18" charset="0"/>
              <a:cs typeface="Times New Roman" panose="02020603050405020304" pitchFamily="18" charset="0"/>
            </a:endParaRPr>
          </a:p>
          <a:p>
            <a:r>
              <a:rPr lang="en-029" sz="1800" b="1" dirty="0" smtClean="0"/>
              <a:t>Matter radiation Interaction – Pr. </a:t>
            </a:r>
            <a:r>
              <a:rPr lang="en-029" sz="1800" b="1" dirty="0" err="1" smtClean="0"/>
              <a:t>Bouzid</a:t>
            </a:r>
            <a:r>
              <a:rPr lang="en-029" sz="1800" b="1" dirty="0" smtClean="0"/>
              <a:t> </a:t>
            </a:r>
            <a:r>
              <a:rPr lang="en-029" sz="1800" b="1" dirty="0" err="1" smtClean="0"/>
              <a:t>Manaut</a:t>
            </a:r>
            <a:r>
              <a:rPr lang="en-029" sz="1800" b="1" dirty="0" smtClean="0"/>
              <a:t> – University </a:t>
            </a:r>
            <a:r>
              <a:rPr lang="en-029" sz="1800" b="1" dirty="0" err="1" smtClean="0"/>
              <a:t>Moulay</a:t>
            </a:r>
            <a:r>
              <a:rPr lang="en-029" sz="1800" b="1" dirty="0" smtClean="0"/>
              <a:t> </a:t>
            </a:r>
            <a:r>
              <a:rPr lang="en-029" sz="1800" b="1" dirty="0" err="1" smtClean="0"/>
              <a:t>Ismaïl</a:t>
            </a:r>
            <a:r>
              <a:rPr lang="en-029" sz="1800" b="1" dirty="0" smtClean="0"/>
              <a:t> – </a:t>
            </a:r>
            <a:r>
              <a:rPr lang="en-029" sz="1800" b="1" dirty="0" err="1" smtClean="0"/>
              <a:t>Beni</a:t>
            </a:r>
            <a:r>
              <a:rPr lang="en-029" sz="1800" b="1" dirty="0" smtClean="0"/>
              <a:t> </a:t>
            </a:r>
            <a:r>
              <a:rPr lang="en-029" sz="1800" b="1" dirty="0" err="1" smtClean="0"/>
              <a:t>Mellal</a:t>
            </a:r>
            <a:endParaRPr lang="en-029" sz="1800" b="1" dirty="0" smtClean="0"/>
          </a:p>
          <a:p>
            <a:pPr lvl="1">
              <a:lnSpc>
                <a:spcPct val="150000"/>
              </a:lnSpc>
            </a:pPr>
            <a:r>
              <a:rPr lang="en-029" sz="1400" dirty="0" smtClean="0"/>
              <a:t>Relativistic and ultra-relativistic Laser Matter interaction </a:t>
            </a:r>
          </a:p>
          <a:p>
            <a:pPr lvl="1">
              <a:lnSpc>
                <a:spcPct val="150000"/>
              </a:lnSpc>
            </a:pPr>
            <a:r>
              <a:rPr lang="en-029" sz="1400" dirty="0" smtClean="0"/>
              <a:t>Relativistic atomic physics</a:t>
            </a:r>
          </a:p>
          <a:p>
            <a:pPr lvl="1">
              <a:lnSpc>
                <a:spcPct val="150000"/>
              </a:lnSpc>
            </a:pPr>
            <a:r>
              <a:rPr lang="en-029" sz="1400" dirty="0" smtClean="0"/>
              <a:t>Nuclear Physics</a:t>
            </a:r>
          </a:p>
          <a:p>
            <a:pPr lvl="1">
              <a:lnSpc>
                <a:spcPct val="150000"/>
              </a:lnSpc>
            </a:pPr>
            <a:r>
              <a:rPr lang="en-029" sz="1400" dirty="0" smtClean="0"/>
              <a:t>Materials Physics</a:t>
            </a:r>
          </a:p>
          <a:p>
            <a:pPr lvl="1">
              <a:lnSpc>
                <a:spcPct val="150000"/>
              </a:lnSpc>
            </a:pPr>
            <a:r>
              <a:rPr lang="en-029" sz="1400" dirty="0" smtClean="0"/>
              <a:t>Energy storage</a:t>
            </a:r>
          </a:p>
        </p:txBody>
      </p:sp>
    </p:spTree>
    <p:extLst>
      <p:ext uri="{BB962C8B-B14F-4D97-AF65-F5344CB8AC3E}">
        <p14:creationId xmlns:p14="http://schemas.microsoft.com/office/powerpoint/2010/main" val="3899914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ChangeArrowheads="1"/>
          </p:cNvSpPr>
          <p:nvPr/>
        </p:nvSpPr>
        <p:spPr bwMode="auto">
          <a:xfrm>
            <a:off x="301870" y="1341438"/>
            <a:ext cx="8478715" cy="477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spcAft>
                <a:spcPts val="463"/>
              </a:spcAft>
            </a:pPr>
            <a:r>
              <a:rPr lang="fr-FR" altLang="fr-FR" sz="1400">
                <a:solidFill>
                  <a:schemeClr val="tx2"/>
                </a:solidFill>
                <a:ea typeface="Malgun Gothic" pitchFamily="34" charset="-127"/>
                <a:cs typeface="Calibri" pitchFamily="34" charset="0"/>
              </a:rPr>
              <a:t>Prof. </a:t>
            </a:r>
            <a:r>
              <a:rPr lang="fr-FR" altLang="fr-FR" sz="1400" b="1">
                <a:solidFill>
                  <a:schemeClr val="tx2"/>
                </a:solidFill>
                <a:ea typeface="Malgun Gothic" pitchFamily="34" charset="-127"/>
                <a:cs typeface="Calibri" pitchFamily="34" charset="0"/>
              </a:rPr>
              <a:t>Omar Fassi-Fehri</a:t>
            </a:r>
            <a:r>
              <a:rPr lang="fr-FR" altLang="fr-FR" sz="1400">
                <a:solidFill>
                  <a:schemeClr val="tx2"/>
                </a:solidFill>
                <a:ea typeface="Malgun Gothic" pitchFamily="34" charset="-127"/>
                <a:cs typeface="Calibri" pitchFamily="34" charset="0"/>
              </a:rPr>
              <a:t>, Permanent Secretary of the Academy, </a:t>
            </a:r>
            <a:r>
              <a:rPr lang="fr-FR" altLang="fr-FR" sz="1400" b="1">
                <a:solidFill>
                  <a:schemeClr val="tx2"/>
                </a:solidFill>
                <a:ea typeface="Malgun Gothic" pitchFamily="34" charset="-127"/>
                <a:cs typeface="Calibri" pitchFamily="34" charset="0"/>
              </a:rPr>
              <a:t>A. Hoummada </a:t>
            </a:r>
            <a:r>
              <a:rPr lang="fr-FR" altLang="fr-FR" sz="1400">
                <a:solidFill>
                  <a:schemeClr val="tx2"/>
                </a:solidFill>
                <a:ea typeface="Malgun Gothic" pitchFamily="34" charset="-127"/>
                <a:cs typeface="Calibri" pitchFamily="34" charset="0"/>
              </a:rPr>
              <a:t>(Director of Sciences)</a:t>
            </a:r>
          </a:p>
          <a:p>
            <a:pPr>
              <a:spcAft>
                <a:spcPts val="463"/>
              </a:spcAft>
            </a:pPr>
            <a:endParaRPr lang="en-US" altLang="fr-FR" sz="1400">
              <a:solidFill>
                <a:schemeClr val="tx2"/>
              </a:solidFill>
              <a:ea typeface="Malgun Gothic" pitchFamily="34" charset="-127"/>
            </a:endParaRPr>
          </a:p>
          <a:p>
            <a:pPr>
              <a:spcAft>
                <a:spcPts val="463"/>
              </a:spcAft>
            </a:pPr>
            <a:r>
              <a:rPr lang="fr-FR" altLang="fr-FR" sz="1400">
                <a:solidFill>
                  <a:srgbClr val="C00000"/>
                </a:solidFill>
                <a:ea typeface="Malgun Gothic" pitchFamily="34" charset="-127"/>
                <a:cs typeface="Calibri" pitchFamily="34" charset="0"/>
              </a:rPr>
              <a:t>- B. S. Acharya </a:t>
            </a:r>
            <a:r>
              <a:rPr lang="fr-FR" altLang="fr-FR" sz="1400">
                <a:ea typeface="Malgun Gothic" pitchFamily="34" charset="-127"/>
                <a:cs typeface="Calibri" pitchFamily="34" charset="0"/>
              </a:rPr>
              <a:t>(ICTP, Trieste Italy &amp; King’s College London, UK - IOC) ,</a:t>
            </a:r>
          </a:p>
          <a:p>
            <a:pPr>
              <a:spcAft>
                <a:spcPts val="463"/>
              </a:spcAft>
            </a:pPr>
            <a:r>
              <a:rPr lang="fr-FR" altLang="fr-FR" sz="1400">
                <a:solidFill>
                  <a:srgbClr val="C00000"/>
                </a:solidFill>
                <a:ea typeface="Malgun Gothic" pitchFamily="34" charset="-127"/>
                <a:cs typeface="Calibri" pitchFamily="34" charset="0"/>
              </a:rPr>
              <a:t>H. B. White Jr. </a:t>
            </a:r>
            <a:r>
              <a:rPr lang="fr-FR" altLang="fr-FR" sz="1400">
                <a:ea typeface="Malgun Gothic" pitchFamily="34" charset="-127"/>
                <a:cs typeface="Calibri" pitchFamily="34" charset="0"/>
              </a:rPr>
              <a:t>(Fermilab, Batavia Illinois USA- IAC)</a:t>
            </a:r>
            <a:endParaRPr lang="en-US" altLang="fr-FR" sz="1400">
              <a:ea typeface="Malgun Gothic" pitchFamily="34" charset="-127"/>
            </a:endParaRPr>
          </a:p>
          <a:p>
            <a:pPr>
              <a:spcAft>
                <a:spcPts val="463"/>
              </a:spcAft>
            </a:pPr>
            <a:r>
              <a:rPr lang="fr-FR" altLang="fr-FR" sz="1400">
                <a:solidFill>
                  <a:srgbClr val="C00000"/>
                </a:solidFill>
                <a:ea typeface="Malgun Gothic" pitchFamily="34" charset="-127"/>
                <a:cs typeface="Calibri" pitchFamily="34" charset="0"/>
              </a:rPr>
              <a:t>R. Mazini </a:t>
            </a:r>
            <a:r>
              <a:rPr lang="fr-FR" altLang="fr-FR" sz="1400">
                <a:ea typeface="Malgun Gothic" pitchFamily="34" charset="-127"/>
                <a:cs typeface="Calibri" pitchFamily="34" charset="0"/>
              </a:rPr>
              <a:t>(Academia Sinica, Taipei Taiwan - IOC) , </a:t>
            </a:r>
          </a:p>
          <a:p>
            <a:pPr>
              <a:spcAft>
                <a:spcPts val="463"/>
              </a:spcAft>
            </a:pPr>
            <a:r>
              <a:rPr lang="fr-FR" altLang="fr-FR" sz="1400">
                <a:solidFill>
                  <a:srgbClr val="C00000"/>
                </a:solidFill>
                <a:ea typeface="Malgun Gothic" pitchFamily="34" charset="-127"/>
                <a:cs typeface="Calibri" pitchFamily="34" charset="0"/>
              </a:rPr>
              <a:t>S. Muanza </a:t>
            </a:r>
            <a:r>
              <a:rPr lang="fr-FR" altLang="fr-FR" sz="1400">
                <a:ea typeface="Malgun Gothic" pitchFamily="34" charset="-127"/>
                <a:cs typeface="Calibri" pitchFamily="34" charset="0"/>
              </a:rPr>
              <a:t>(CNRS-IN2P3, Marseille France- IOC) , </a:t>
            </a:r>
          </a:p>
          <a:p>
            <a:pPr>
              <a:spcAft>
                <a:spcPts val="463"/>
              </a:spcAft>
            </a:pPr>
            <a:r>
              <a:rPr lang="fr-FR" altLang="fr-FR" sz="1400">
                <a:solidFill>
                  <a:srgbClr val="C00000"/>
                </a:solidFill>
                <a:ea typeface="Malgun Gothic" pitchFamily="34" charset="-127"/>
                <a:cs typeface="Calibri" pitchFamily="34" charset="0"/>
              </a:rPr>
              <a:t>H. Severini </a:t>
            </a:r>
            <a:r>
              <a:rPr lang="fr-FR" altLang="fr-FR" sz="1400">
                <a:ea typeface="Malgun Gothic" pitchFamily="34" charset="-127"/>
                <a:cs typeface="Calibri" pitchFamily="34" charset="0"/>
              </a:rPr>
              <a:t>(University of Oklahoma, Norman Oklahoma USA 13 Fermilab, Batavia Illinois USA - IAC) , </a:t>
            </a:r>
          </a:p>
          <a:p>
            <a:pPr>
              <a:spcAft>
                <a:spcPts val="463"/>
              </a:spcAft>
            </a:pPr>
            <a:r>
              <a:rPr lang="fr-FR" altLang="fr-FR" sz="1400">
                <a:ea typeface="Malgun Gothic" pitchFamily="34" charset="-127"/>
                <a:cs typeface="Calibri" pitchFamily="34" charset="0"/>
              </a:rPr>
              <a:t> </a:t>
            </a:r>
            <a:r>
              <a:rPr lang="fr-FR" altLang="fr-FR" sz="1400">
                <a:solidFill>
                  <a:srgbClr val="C00000"/>
                </a:solidFill>
                <a:ea typeface="Malgun Gothic" pitchFamily="34" charset="-127"/>
                <a:cs typeface="Calibri" pitchFamily="34" charset="0"/>
              </a:rPr>
              <a:t>E. Dabrowski </a:t>
            </a:r>
            <a:r>
              <a:rPr lang="fr-FR" altLang="fr-FR" sz="1400">
                <a:ea typeface="Malgun Gothic" pitchFamily="34" charset="-127"/>
                <a:cs typeface="Calibri" pitchFamily="34" charset="0"/>
              </a:rPr>
              <a:t>(CERN, Geneva Switzerland - IOC) </a:t>
            </a:r>
            <a:r>
              <a:rPr lang="fr-FR" altLang="fr-FR" sz="1400">
                <a:solidFill>
                  <a:srgbClr val="C00000"/>
                </a:solidFill>
                <a:ea typeface="Malgun Gothic" pitchFamily="34" charset="-127"/>
                <a:cs typeface="Calibri" pitchFamily="34" charset="0"/>
              </a:rPr>
              <a:t>,</a:t>
            </a:r>
          </a:p>
          <a:p>
            <a:pPr>
              <a:spcAft>
                <a:spcPts val="463"/>
              </a:spcAft>
            </a:pPr>
            <a:r>
              <a:rPr lang="fr-FR" altLang="fr-FR" sz="1400">
                <a:solidFill>
                  <a:srgbClr val="C00000"/>
                </a:solidFill>
                <a:ea typeface="Malgun Gothic" pitchFamily="34" charset="-127"/>
                <a:cs typeface="Calibri" pitchFamily="34" charset="0"/>
              </a:rPr>
              <a:t> L. Elouadrhiri </a:t>
            </a:r>
            <a:r>
              <a:rPr lang="fr-FR" altLang="fr-FR" sz="1400">
                <a:ea typeface="Malgun Gothic" pitchFamily="34" charset="-127"/>
                <a:cs typeface="Calibri" pitchFamily="34" charset="0"/>
              </a:rPr>
              <a:t>(Jefferson Lab, Newport News Virginia USA - IAC) , </a:t>
            </a:r>
          </a:p>
          <a:p>
            <a:pPr>
              <a:spcAft>
                <a:spcPts val="463"/>
              </a:spcAft>
            </a:pPr>
            <a:r>
              <a:rPr lang="fr-FR" altLang="fr-FR" sz="1400" b="1">
                <a:solidFill>
                  <a:srgbClr val="C00000"/>
                </a:solidFill>
                <a:ea typeface="Malgun Gothic" pitchFamily="34" charset="-127"/>
                <a:cs typeface="Calibri" pitchFamily="34" charset="0"/>
              </a:rPr>
              <a:t>A. K. A. Assamagan </a:t>
            </a:r>
            <a:r>
              <a:rPr lang="fr-FR" altLang="fr-FR" sz="1400">
                <a:ea typeface="Malgun Gothic" pitchFamily="34" charset="-127"/>
                <a:cs typeface="Calibri" pitchFamily="34" charset="0"/>
              </a:rPr>
              <a:t>(BNL, Upton New York USA - IOC) , </a:t>
            </a:r>
          </a:p>
          <a:p>
            <a:pPr>
              <a:spcAft>
                <a:spcPts val="463"/>
              </a:spcAft>
            </a:pPr>
            <a:r>
              <a:rPr lang="fr-FR" altLang="fr-FR" sz="1400">
                <a:ea typeface="Malgun Gothic" pitchFamily="34" charset="-127"/>
                <a:cs typeface="Calibri" pitchFamily="34" charset="0"/>
              </a:rPr>
              <a:t>M. Chabab (Cadi Ayyad University, Marrakesh Morocco - LOC) , </a:t>
            </a:r>
          </a:p>
          <a:p>
            <a:pPr>
              <a:spcAft>
                <a:spcPts val="463"/>
              </a:spcAft>
            </a:pPr>
            <a:r>
              <a:rPr lang="fr-FR" altLang="fr-FR" sz="1400">
                <a:ea typeface="Malgun Gothic" pitchFamily="34" charset="-127"/>
                <a:cs typeface="Calibri" pitchFamily="34" charset="0"/>
              </a:rPr>
              <a:t>R. Cherkaoui El Moursli (University Mohammed V in Rabat and Hassan II Academy, Rabat Morocco -  ) , </a:t>
            </a:r>
          </a:p>
          <a:p>
            <a:pPr>
              <a:spcAft>
                <a:spcPts val="463"/>
              </a:spcAft>
            </a:pPr>
            <a:r>
              <a:rPr lang="fr-FR" altLang="fr-FR" sz="1400">
                <a:ea typeface="Malgun Gothic" pitchFamily="34" charset="-127"/>
                <a:cs typeface="Calibri" pitchFamily="34" charset="0"/>
              </a:rPr>
              <a:t>F. Fassi (University Mohammed V in Rabat, Rabat Morocco - LOC) , </a:t>
            </a:r>
          </a:p>
          <a:p>
            <a:pPr>
              <a:spcAft>
                <a:spcPts val="463"/>
              </a:spcAft>
            </a:pPr>
            <a:r>
              <a:rPr lang="fr-FR" altLang="fr-FR" sz="1400">
                <a:ea typeface="Malgun Gothic" pitchFamily="34" charset="-127"/>
                <a:cs typeface="Calibri" pitchFamily="34" charset="0"/>
              </a:rPr>
              <a:t>M. Gouighri (Ibn Tofail University, Kenitra Morocco- LOC) , </a:t>
            </a:r>
          </a:p>
          <a:p>
            <a:pPr>
              <a:spcAft>
                <a:spcPts val="463"/>
              </a:spcAft>
            </a:pPr>
            <a:r>
              <a:rPr lang="fr-FR" altLang="fr-FR" sz="1400">
                <a:ea typeface="Malgun Gothic" pitchFamily="34" charset="-127"/>
                <a:cs typeface="Calibri" pitchFamily="34" charset="0"/>
              </a:rPr>
              <a:t>M. Mansour (Sultan My Slimane University, Beni Mellal Morocco - LOC) ,</a:t>
            </a:r>
          </a:p>
          <a:p>
            <a:pPr>
              <a:spcAft>
                <a:spcPts val="463"/>
              </a:spcAft>
            </a:pPr>
            <a:r>
              <a:rPr lang="fr-FR" altLang="fr-FR" sz="1400">
                <a:ea typeface="Malgun Gothic" pitchFamily="34" charset="-127"/>
                <a:cs typeface="Calibri" pitchFamily="34" charset="0"/>
              </a:rPr>
              <a:t>A. Arhrib (Abdelmalek Saadi University, Tangier Morocco - LOC) , </a:t>
            </a:r>
          </a:p>
          <a:p>
            <a:pPr>
              <a:spcAft>
                <a:spcPts val="463"/>
              </a:spcAft>
            </a:pPr>
            <a:r>
              <a:rPr lang="fr-FR" altLang="fr-FR" sz="1400">
                <a:ea typeface="Malgun Gothic" pitchFamily="34" charset="-127"/>
                <a:cs typeface="Calibri" pitchFamily="34" charset="0"/>
              </a:rPr>
              <a:t>Y. Tayalati (University Mohammed V in Rabat, Rabat Morocco- LOC) , </a:t>
            </a:r>
            <a:endParaRPr lang="en-US" altLang="fr-FR" sz="1400">
              <a:ea typeface="Malgun Gothic" pitchFamily="34" charset="-127"/>
            </a:endParaRPr>
          </a:p>
        </p:txBody>
      </p:sp>
      <p:sp>
        <p:nvSpPr>
          <p:cNvPr id="2051" name="Rectangle 2"/>
          <p:cNvSpPr>
            <a:spLocks noChangeArrowheads="1"/>
          </p:cNvSpPr>
          <p:nvPr/>
        </p:nvSpPr>
        <p:spPr bwMode="auto">
          <a:xfrm>
            <a:off x="757605" y="857250"/>
            <a:ext cx="72829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lgn="ctr"/>
            <a:r>
              <a:rPr lang="fr-FR" altLang="fr-FR" sz="1400" b="1">
                <a:solidFill>
                  <a:srgbClr val="C00000"/>
                </a:solidFill>
                <a:latin typeface="Book Antiqua" pitchFamily="18" charset="0"/>
                <a:ea typeface="Malgun Gothic" pitchFamily="34" charset="-127"/>
              </a:rPr>
              <a:t>(ASP2020)</a:t>
            </a:r>
            <a:endParaRPr lang="en-US" altLang="fr-FR" sz="1200" b="1">
              <a:solidFill>
                <a:srgbClr val="C00000"/>
              </a:solidFill>
              <a:ea typeface="Malgun Gothic" pitchFamily="34" charset="-127"/>
            </a:endParaRPr>
          </a:p>
          <a:p>
            <a:pPr algn="ctr"/>
            <a:r>
              <a:rPr lang="fr-FR" altLang="fr-FR" sz="1400" b="1">
                <a:solidFill>
                  <a:srgbClr val="C00000"/>
                </a:solidFill>
                <a:latin typeface="Book Antiqua" pitchFamily="18" charset="0"/>
                <a:ea typeface="Malgun Gothic" pitchFamily="34" charset="-127"/>
              </a:rPr>
              <a:t>Tuesday 2 April 2019, at the Hassan II Academy of Science and Technology - Rabat </a:t>
            </a:r>
            <a:endParaRPr lang="en-US" altLang="fr-FR" sz="1200" b="1">
              <a:solidFill>
                <a:srgbClr val="C00000"/>
              </a:solidFill>
              <a:ea typeface="Malgun Gothic" pitchFamily="34" charset="-127"/>
            </a:endParaRPr>
          </a:p>
        </p:txBody>
      </p:sp>
    </p:spTree>
    <p:extLst>
      <p:ext uri="{BB962C8B-B14F-4D97-AF65-F5344CB8AC3E}">
        <p14:creationId xmlns:p14="http://schemas.microsoft.com/office/powerpoint/2010/main" val="37932007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520" y="1549400"/>
            <a:ext cx="5147896" cy="447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ZoneTexte 5"/>
          <p:cNvSpPr txBox="1">
            <a:spLocks noChangeArrowheads="1"/>
          </p:cNvSpPr>
          <p:nvPr/>
        </p:nvSpPr>
        <p:spPr bwMode="auto">
          <a:xfrm>
            <a:off x="6324601" y="1754188"/>
            <a:ext cx="574373" cy="26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100">
                <a:solidFill>
                  <a:srgbClr val="FF0000"/>
                </a:solidFill>
              </a:rPr>
              <a:t>23 400</a:t>
            </a:r>
          </a:p>
        </p:txBody>
      </p:sp>
      <p:sp>
        <p:nvSpPr>
          <p:cNvPr id="8196" name="ZoneTexte 6"/>
          <p:cNvSpPr txBox="1">
            <a:spLocks noChangeArrowheads="1"/>
          </p:cNvSpPr>
          <p:nvPr/>
        </p:nvSpPr>
        <p:spPr bwMode="auto">
          <a:xfrm>
            <a:off x="6324601" y="2511425"/>
            <a:ext cx="574373" cy="26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100">
                <a:solidFill>
                  <a:srgbClr val="FF0000"/>
                </a:solidFill>
              </a:rPr>
              <a:t>18 500</a:t>
            </a:r>
          </a:p>
        </p:txBody>
      </p:sp>
      <p:sp>
        <p:nvSpPr>
          <p:cNvPr id="8197" name="ZoneTexte 7"/>
          <p:cNvSpPr txBox="1">
            <a:spLocks noChangeArrowheads="1"/>
          </p:cNvSpPr>
          <p:nvPr/>
        </p:nvSpPr>
        <p:spPr bwMode="auto">
          <a:xfrm>
            <a:off x="6326066" y="3968750"/>
            <a:ext cx="470177" cy="26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100">
                <a:solidFill>
                  <a:srgbClr val="FF0000"/>
                </a:solidFill>
              </a:rPr>
              <a:t>8655</a:t>
            </a:r>
          </a:p>
        </p:txBody>
      </p:sp>
      <p:sp>
        <p:nvSpPr>
          <p:cNvPr id="8198" name="ZoneTexte 8"/>
          <p:cNvSpPr txBox="1">
            <a:spLocks noChangeArrowheads="1"/>
          </p:cNvSpPr>
          <p:nvPr/>
        </p:nvSpPr>
        <p:spPr bwMode="auto">
          <a:xfrm>
            <a:off x="6274777" y="4394200"/>
            <a:ext cx="470177" cy="26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100">
                <a:solidFill>
                  <a:srgbClr val="FF0000"/>
                </a:solidFill>
              </a:rPr>
              <a:t>6615</a:t>
            </a:r>
          </a:p>
        </p:txBody>
      </p:sp>
      <p:sp>
        <p:nvSpPr>
          <p:cNvPr id="8199" name="ZoneTexte 9"/>
          <p:cNvSpPr txBox="1">
            <a:spLocks noChangeArrowheads="1"/>
          </p:cNvSpPr>
          <p:nvPr/>
        </p:nvSpPr>
        <p:spPr bwMode="auto">
          <a:xfrm>
            <a:off x="6326066" y="4833938"/>
            <a:ext cx="470177" cy="26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1100">
                <a:solidFill>
                  <a:srgbClr val="FF0000"/>
                </a:solidFill>
              </a:rPr>
              <a:t>3008</a:t>
            </a:r>
          </a:p>
        </p:txBody>
      </p:sp>
      <p:sp>
        <p:nvSpPr>
          <p:cNvPr id="11" name="ZoneTexte 10"/>
          <p:cNvSpPr txBox="1"/>
          <p:nvPr/>
        </p:nvSpPr>
        <p:spPr>
          <a:xfrm>
            <a:off x="6786197" y="1754188"/>
            <a:ext cx="398043"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AFS</a:t>
            </a:r>
          </a:p>
        </p:txBody>
      </p:sp>
      <p:sp>
        <p:nvSpPr>
          <p:cNvPr id="12" name="ZoneTexte 11"/>
          <p:cNvSpPr txBox="1"/>
          <p:nvPr/>
        </p:nvSpPr>
        <p:spPr>
          <a:xfrm>
            <a:off x="6784731" y="2503488"/>
            <a:ext cx="414073"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EGY</a:t>
            </a:r>
          </a:p>
        </p:txBody>
      </p:sp>
      <p:sp>
        <p:nvSpPr>
          <p:cNvPr id="13" name="ZoneTexte 12"/>
          <p:cNvSpPr txBox="1"/>
          <p:nvPr/>
        </p:nvSpPr>
        <p:spPr>
          <a:xfrm>
            <a:off x="6737839" y="3806825"/>
            <a:ext cx="436515"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TUN</a:t>
            </a:r>
          </a:p>
        </p:txBody>
      </p:sp>
      <p:sp>
        <p:nvSpPr>
          <p:cNvPr id="14" name="ZoneTexte 13"/>
          <p:cNvSpPr txBox="1"/>
          <p:nvPr/>
        </p:nvSpPr>
        <p:spPr>
          <a:xfrm>
            <a:off x="6739304" y="4494213"/>
            <a:ext cx="470177"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MAR</a:t>
            </a:r>
          </a:p>
        </p:txBody>
      </p:sp>
      <p:sp>
        <p:nvSpPr>
          <p:cNvPr id="15" name="ZoneTexte 14"/>
          <p:cNvSpPr txBox="1"/>
          <p:nvPr/>
        </p:nvSpPr>
        <p:spPr>
          <a:xfrm>
            <a:off x="6739305" y="4278313"/>
            <a:ext cx="415675"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ALG</a:t>
            </a:r>
          </a:p>
        </p:txBody>
      </p:sp>
      <p:sp>
        <p:nvSpPr>
          <p:cNvPr id="16" name="ZoneTexte 15"/>
          <p:cNvSpPr txBox="1"/>
          <p:nvPr/>
        </p:nvSpPr>
        <p:spPr>
          <a:xfrm>
            <a:off x="6753959" y="4826000"/>
            <a:ext cx="420485"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KEN</a:t>
            </a:r>
          </a:p>
        </p:txBody>
      </p:sp>
      <p:sp>
        <p:nvSpPr>
          <p:cNvPr id="17" name="ZoneTexte 16"/>
          <p:cNvSpPr txBox="1"/>
          <p:nvPr/>
        </p:nvSpPr>
        <p:spPr>
          <a:xfrm>
            <a:off x="6739305" y="4022725"/>
            <a:ext cx="401249" cy="260095"/>
          </a:xfrm>
          <a:prstGeom prst="rect">
            <a:avLst/>
          </a:prstGeom>
          <a:solidFill>
            <a:schemeClr val="accent1">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100" b="1" dirty="0">
                <a:latin typeface="+mn-lt"/>
                <a:cs typeface="+mn-cs"/>
              </a:rPr>
              <a:t>NIG</a:t>
            </a:r>
          </a:p>
        </p:txBody>
      </p:sp>
      <p:sp>
        <p:nvSpPr>
          <p:cNvPr id="18" name="ZoneTexte 17"/>
          <p:cNvSpPr txBox="1"/>
          <p:nvPr/>
        </p:nvSpPr>
        <p:spPr>
          <a:xfrm>
            <a:off x="2113085" y="1808164"/>
            <a:ext cx="2294266" cy="306262"/>
          </a:xfrm>
          <a:prstGeom prst="rect">
            <a:avLst/>
          </a:prstGeom>
          <a:solidFill>
            <a:schemeClr val="accent3">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400" b="1" dirty="0">
                <a:solidFill>
                  <a:srgbClr val="FF0000"/>
                </a:solidFill>
                <a:latin typeface="+mn-lt"/>
                <a:cs typeface="+mn-cs"/>
              </a:rPr>
              <a:t>Le MAROC  6</a:t>
            </a:r>
            <a:r>
              <a:rPr lang="fr-FR" sz="1400" b="1" baseline="30000" dirty="0">
                <a:solidFill>
                  <a:srgbClr val="FF0000"/>
                </a:solidFill>
                <a:latin typeface="+mn-lt"/>
                <a:cs typeface="+mn-cs"/>
              </a:rPr>
              <a:t>ème</a:t>
            </a:r>
            <a:r>
              <a:rPr lang="fr-FR" sz="1400" b="1" dirty="0">
                <a:solidFill>
                  <a:srgbClr val="FF0000"/>
                </a:solidFill>
                <a:latin typeface="+mn-lt"/>
                <a:cs typeface="+mn-cs"/>
              </a:rPr>
              <a:t> en AFRIQUE</a:t>
            </a:r>
          </a:p>
        </p:txBody>
      </p:sp>
      <p:sp>
        <p:nvSpPr>
          <p:cNvPr id="19" name="ZoneTexte 18"/>
          <p:cNvSpPr txBox="1"/>
          <p:nvPr/>
        </p:nvSpPr>
        <p:spPr>
          <a:xfrm>
            <a:off x="2174631" y="2125664"/>
            <a:ext cx="2939699" cy="306262"/>
          </a:xfrm>
          <a:prstGeom prst="rect">
            <a:avLst/>
          </a:prstGeom>
          <a:solidFill>
            <a:schemeClr val="accent3">
              <a:lumMod val="20000"/>
              <a:lumOff val="80000"/>
            </a:schemeClr>
          </a:solidFill>
        </p:spPr>
        <p:txBody>
          <a:bodyPr wrap="none" lIns="89940" tIns="44970" rIns="89940" bIns="44970">
            <a:spAutoFit/>
          </a:bodyPr>
          <a:lstStyle/>
          <a:p>
            <a:pPr defTabSz="449702" fontAlgn="auto">
              <a:spcBef>
                <a:spcPts val="0"/>
              </a:spcBef>
              <a:spcAft>
                <a:spcPts val="0"/>
              </a:spcAft>
              <a:defRPr/>
            </a:pPr>
            <a:r>
              <a:rPr lang="fr-FR" sz="1400" b="1" dirty="0">
                <a:solidFill>
                  <a:srgbClr val="FF0000"/>
                </a:solidFill>
                <a:latin typeface="+mn-lt"/>
                <a:cs typeface="+mn-cs"/>
              </a:rPr>
              <a:t>Le MAROC  4</a:t>
            </a:r>
            <a:r>
              <a:rPr lang="fr-FR" sz="1400" b="1" baseline="30000" dirty="0">
                <a:solidFill>
                  <a:srgbClr val="FF0000"/>
                </a:solidFill>
                <a:latin typeface="+mn-lt"/>
                <a:cs typeface="+mn-cs"/>
              </a:rPr>
              <a:t>ème</a:t>
            </a:r>
            <a:r>
              <a:rPr lang="fr-FR" sz="1400" b="1" dirty="0">
                <a:solidFill>
                  <a:srgbClr val="FF0000"/>
                </a:solidFill>
                <a:latin typeface="+mn-lt"/>
                <a:cs typeface="+mn-cs"/>
              </a:rPr>
              <a:t> en AFRIQUE du Nord</a:t>
            </a:r>
          </a:p>
        </p:txBody>
      </p:sp>
      <p:sp>
        <p:nvSpPr>
          <p:cNvPr id="8209" name="ZoneTexte 19"/>
          <p:cNvSpPr txBox="1">
            <a:spLocks noChangeArrowheads="1"/>
          </p:cNvSpPr>
          <p:nvPr/>
        </p:nvSpPr>
        <p:spPr bwMode="auto">
          <a:xfrm>
            <a:off x="899592" y="368256"/>
            <a:ext cx="7344816" cy="66020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endParaRPr lang="fr-FR" altLang="fr-FR" sz="800" b="1" dirty="0">
              <a:solidFill>
                <a:schemeClr val="bg1"/>
              </a:solidFill>
            </a:endParaRPr>
          </a:p>
          <a:p>
            <a:r>
              <a:rPr lang="fr-FR" altLang="fr-FR" sz="2100" b="1" dirty="0">
                <a:solidFill>
                  <a:schemeClr val="bg1"/>
                </a:solidFill>
              </a:rPr>
              <a:t>Le Maroc en Afrique : </a:t>
            </a:r>
            <a:r>
              <a:rPr lang="fr-FR" altLang="fr-FR" sz="1700" b="1" dirty="0">
                <a:solidFill>
                  <a:schemeClr val="bg1"/>
                </a:solidFill>
              </a:rPr>
              <a:t>Comparaison de l’évolution de la  PSI par pays</a:t>
            </a:r>
          </a:p>
          <a:p>
            <a:endParaRPr lang="fr-FR" altLang="fr-FR" sz="800" b="1" dirty="0">
              <a:solidFill>
                <a:schemeClr val="bg1"/>
              </a:solidFill>
            </a:endParaRPr>
          </a:p>
        </p:txBody>
      </p:sp>
    </p:spTree>
    <p:extLst>
      <p:ext uri="{BB962C8B-B14F-4D97-AF65-F5344CB8AC3E}">
        <p14:creationId xmlns:p14="http://schemas.microsoft.com/office/powerpoint/2010/main" val="12846571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ag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2673" y="949326"/>
            <a:ext cx="5121519" cy="550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Imag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052736"/>
            <a:ext cx="3816424" cy="5328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4"/>
          <p:cNvSpPr>
            <a:spLocks noChangeArrowheads="1"/>
          </p:cNvSpPr>
          <p:nvPr/>
        </p:nvSpPr>
        <p:spPr bwMode="auto">
          <a:xfrm>
            <a:off x="1115616" y="260648"/>
            <a:ext cx="7344816" cy="30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US" altLang="fr-FR" sz="1400" b="1" dirty="0">
                <a:solidFill>
                  <a:srgbClr val="FF0000"/>
                </a:solidFill>
              </a:rPr>
              <a:t>https://barometre.cnrst.ma/images/pdf/Etude_Production_Scientifique-Edition2021.pdf</a:t>
            </a:r>
          </a:p>
        </p:txBody>
      </p:sp>
    </p:spTree>
    <p:extLst>
      <p:ext uri="{BB962C8B-B14F-4D97-AF65-F5344CB8AC3E}">
        <p14:creationId xmlns:p14="http://schemas.microsoft.com/office/powerpoint/2010/main" val="31850256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589" y="857250"/>
            <a:ext cx="6526823" cy="374650"/>
          </a:xfrm>
          <a:solidFill>
            <a:srgbClr val="0000FF"/>
          </a:solidFill>
          <a:effectLst>
            <a:outerShdw blurRad="50800" dist="38100" dir="5400000" algn="t" rotWithShape="0">
              <a:prstClr val="black">
                <a:alpha val="40000"/>
              </a:prstClr>
            </a:outerShdw>
          </a:effectLst>
        </p:spPr>
        <p:txBody>
          <a:bodyPr lIns="69829" tIns="34915" rIns="69829" bIns="34915" rtlCol="0">
            <a:normAutofit fontScale="90000"/>
          </a:bodyPr>
          <a:lstStyle/>
          <a:p>
            <a:pPr defTabSz="349148" fontAlgn="auto">
              <a:lnSpc>
                <a:spcPct val="120000"/>
              </a:lnSpc>
              <a:spcBef>
                <a:spcPct val="50000"/>
              </a:spcBef>
              <a:spcAft>
                <a:spcPts val="0"/>
              </a:spcAft>
              <a:buClr>
                <a:schemeClr val="accent1"/>
              </a:buClr>
              <a:buSzPct val="90000"/>
              <a:defRPr/>
            </a:pPr>
            <a:r>
              <a:rPr lang="fr-FR" sz="2400" b="1" dirty="0">
                <a:solidFill>
                  <a:schemeClr val="bg1"/>
                </a:solidFill>
                <a:cs typeface="Samir_Khouaja_Maghribi" panose="02010000000000000000" pitchFamily="2" charset="-78"/>
              </a:rPr>
              <a:t>Système National de Recherche et d’Innovation</a:t>
            </a:r>
          </a:p>
        </p:txBody>
      </p:sp>
      <p:sp>
        <p:nvSpPr>
          <p:cNvPr id="57" name="Espace réservé du numéro de diapositive 56"/>
          <p:cNvSpPr>
            <a:spLocks noGrp="1"/>
          </p:cNvSpPr>
          <p:nvPr>
            <p:ph type="sldNum" sz="quarter" idx="12"/>
          </p:nvPr>
        </p:nvSpPr>
        <p:spPr/>
        <p:txBody>
          <a:bodyPr/>
          <a:lstStyle/>
          <a:p>
            <a:pPr>
              <a:defRPr/>
            </a:pPr>
            <a:fld id="{1D8141A5-A0C6-442B-B836-07F0E90B689D}" type="slidenum">
              <a:rPr lang="fr-FR"/>
              <a:pPr>
                <a:defRPr/>
              </a:pPr>
              <a:t>32</a:t>
            </a:fld>
            <a:endParaRPr lang="fr-FR" dirty="0"/>
          </a:p>
        </p:txBody>
      </p:sp>
      <p:pic>
        <p:nvPicPr>
          <p:cNvPr id="26628" name="Picture 2" descr="C:\Users\hananechouraki\Desktop\SN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589" y="1484313"/>
            <a:ext cx="6516565"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ZoneTexte 5"/>
          <p:cNvSpPr txBox="1">
            <a:spLocks noChangeArrowheads="1"/>
          </p:cNvSpPr>
          <p:nvPr/>
        </p:nvSpPr>
        <p:spPr bwMode="auto">
          <a:xfrm>
            <a:off x="1308589" y="5197475"/>
            <a:ext cx="6526823"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lgn="ctr"/>
            <a:r>
              <a:rPr lang="fr-FR" altLang="fr-FR" sz="2100" b="1">
                <a:solidFill>
                  <a:srgbClr val="0000FF"/>
                </a:solidFill>
              </a:rPr>
              <a:t>Relations entre les différentes structures intervenants dans la RS : complexité ; manque de coordination … </a:t>
            </a:r>
          </a:p>
        </p:txBody>
      </p:sp>
    </p:spTree>
    <p:extLst>
      <p:ext uri="{BB962C8B-B14F-4D97-AF65-F5344CB8AC3E}">
        <p14:creationId xmlns:p14="http://schemas.microsoft.com/office/powerpoint/2010/main" val="20559865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0825" y="188913"/>
            <a:ext cx="8569325" cy="503237"/>
          </a:xfrm>
          <a:solidFill>
            <a:schemeClr val="bg1"/>
          </a:solidFill>
        </p:spPr>
        <p:txBody>
          <a:bodyPr>
            <a:normAutofit fontScale="90000"/>
          </a:bodyPr>
          <a:lstStyle/>
          <a:p>
            <a:pPr>
              <a:defRPr/>
            </a:pPr>
            <a:r>
              <a:rPr lang="en" sz="2400" b="1" dirty="0">
                <a:latin typeface="Arial Narrow" pitchFamily="34" charset="0"/>
              </a:rPr>
              <a:t> </a:t>
            </a:r>
            <a:r>
              <a:rPr lang="fr-FR" sz="2400" b="1" dirty="0">
                <a:latin typeface="Arial Narrow" pitchFamily="34" charset="0"/>
              </a:rPr>
              <a:t/>
            </a:r>
            <a:br>
              <a:rPr lang="fr-FR" sz="2400" b="1" dirty="0">
                <a:latin typeface="Arial Narrow" pitchFamily="34" charset="0"/>
              </a:rPr>
            </a:br>
            <a:r>
              <a:rPr lang="en" sz="2000" b="1" dirty="0">
                <a:solidFill>
                  <a:srgbClr val="004F8A"/>
                </a:solidFill>
                <a:latin typeface="Arial Narrow" pitchFamily="34" charset="0"/>
              </a:rPr>
              <a:t>Mission I – Promote, fund and develop the scientific and technical research</a:t>
            </a:r>
            <a:r>
              <a:rPr lang="fr-FR" sz="2000" b="1" dirty="0">
                <a:solidFill>
                  <a:srgbClr val="004F8A"/>
                </a:solidFill>
                <a:latin typeface="Arial Narrow" pitchFamily="34" charset="0"/>
              </a:rPr>
              <a:t/>
            </a:r>
            <a:br>
              <a:rPr lang="fr-FR" sz="2000" b="1" dirty="0">
                <a:solidFill>
                  <a:srgbClr val="004F8A"/>
                </a:solidFill>
                <a:latin typeface="Arial Narrow" pitchFamily="34" charset="0"/>
              </a:rPr>
            </a:br>
            <a:endParaRPr lang="fr-FR" sz="2000" b="1" dirty="0">
              <a:solidFill>
                <a:srgbClr val="004F8A"/>
              </a:solidFill>
              <a:latin typeface="Arial Narrow" pitchFamily="34" charset="0"/>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02029685"/>
              </p:ext>
            </p:extLst>
          </p:nvPr>
        </p:nvGraphicFramePr>
        <p:xfrm>
          <a:off x="250825" y="687388"/>
          <a:ext cx="8569325" cy="6083301"/>
        </p:xfrm>
        <a:graphic>
          <a:graphicData uri="http://schemas.openxmlformats.org/drawingml/2006/table">
            <a:tbl>
              <a:tblPr firstRow="1" bandRow="1">
                <a:tableStyleId>{5C22544A-7EE6-4342-B048-85BDC9FD1C3A}</a:tableStyleId>
              </a:tblPr>
              <a:tblGrid>
                <a:gridCol w="6738585">
                  <a:extLst>
                    <a:ext uri="{9D8B030D-6E8A-4147-A177-3AD203B41FA5}">
                      <a16:colId xmlns:a16="http://schemas.microsoft.com/office/drawing/2014/main" xmlns="" val="20001"/>
                    </a:ext>
                  </a:extLst>
                </a:gridCol>
                <a:gridCol w="1830740">
                  <a:extLst>
                    <a:ext uri="{9D8B030D-6E8A-4147-A177-3AD203B41FA5}">
                      <a16:colId xmlns:a16="http://schemas.microsoft.com/office/drawing/2014/main" xmlns="" val="20002"/>
                    </a:ext>
                  </a:extLst>
                </a:gridCol>
              </a:tblGrid>
              <a:tr h="365761">
                <a:tc gridSpan="2">
                  <a:txBody>
                    <a:bodyPr/>
                    <a:lstStyle/>
                    <a:p>
                      <a:pPr algn="ctr"/>
                      <a:r>
                        <a:rPr lang="en" sz="1800" dirty="0"/>
                        <a:t>Activities </a:t>
                      </a:r>
                      <a:endParaRPr lang="fr-FR" sz="1800" dirty="0"/>
                    </a:p>
                  </a:txBody>
                  <a:tcPr marL="91431" marR="91431" marT="45705" marB="45705">
                    <a:solidFill>
                      <a:schemeClr val="bg2">
                        <a:lumMod val="25000"/>
                      </a:schemeClr>
                    </a:solidFill>
                  </a:tcPr>
                </a:tc>
                <a:tc hMerge="1">
                  <a:txBody>
                    <a:bodyPr/>
                    <a:lstStyle/>
                    <a:p>
                      <a:pPr algn="ctr"/>
                      <a:endParaRPr lang="fr-FR" sz="1600" dirty="0"/>
                    </a:p>
                  </a:txBody>
                  <a:tcPr/>
                </a:tc>
                <a:extLst>
                  <a:ext uri="{0D108BD9-81ED-4DB2-BD59-A6C34878D82A}">
                    <a16:rowId xmlns:a16="http://schemas.microsoft.com/office/drawing/2014/main" xmlns="" val="10000"/>
                  </a:ext>
                </a:extLst>
              </a:tr>
              <a:tr h="396303">
                <a:tc>
                  <a:txBody>
                    <a:bodyPr/>
                    <a:lstStyle/>
                    <a:p>
                      <a:pPr algn="ctr"/>
                      <a:r>
                        <a:rPr lang="en" sz="2000" b="1" dirty="0">
                          <a:solidFill>
                            <a:schemeClr val="bg1"/>
                          </a:solidFill>
                        </a:rPr>
                        <a:t>1. Solemn Annual Plenary Sessions</a:t>
                      </a:r>
                      <a:endParaRPr lang="fr-FR" sz="2000" b="1" dirty="0">
                        <a:solidFill>
                          <a:schemeClr val="bg1"/>
                        </a:solidFill>
                      </a:endParaRPr>
                    </a:p>
                  </a:txBody>
                  <a:tcPr marL="91431" marR="91431" marT="45705" marB="45705">
                    <a:solidFill>
                      <a:schemeClr val="accent3">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2000" b="1" dirty="0">
                          <a:solidFill>
                            <a:schemeClr val="bg1"/>
                          </a:solidFill>
                        </a:rPr>
                        <a:t>Date</a:t>
                      </a:r>
                    </a:p>
                  </a:txBody>
                  <a:tcPr marL="91431" marR="91431" marT="45705" marB="45705">
                    <a:solidFill>
                      <a:schemeClr val="accent3">
                        <a:lumMod val="50000"/>
                      </a:schemeClr>
                    </a:solidFill>
                  </a:tcPr>
                </a:tc>
                <a:extLst>
                  <a:ext uri="{0D108BD9-81ED-4DB2-BD59-A6C34878D82A}">
                    <a16:rowId xmlns:a16="http://schemas.microsoft.com/office/drawing/2014/main" xmlns="" val="10001"/>
                  </a:ext>
                </a:extLst>
              </a:tr>
              <a:tr h="2852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Solemn Inaugural Plenary Session</a:t>
                      </a:r>
                    </a:p>
                  </a:txBody>
                  <a:tcPr marL="91431" marR="91431" marT="45705" marB="45705">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May 18-20, 2006</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2"/>
                  </a:ext>
                </a:extLst>
              </a:tr>
              <a:tr h="301540">
                <a:tc>
                  <a:txBody>
                    <a:bodyPr/>
                    <a:lstStyle/>
                    <a:p>
                      <a:pPr algn="ctr"/>
                      <a:r>
                        <a:rPr lang="en" sz="1100" b="1" kern="1200" baseline="0" dirty="0">
                          <a:solidFill>
                            <a:schemeClr val="dk1"/>
                          </a:solidFill>
                          <a:latin typeface="+mn-lt"/>
                          <a:ea typeface="+mn-ea"/>
                          <a:cs typeface="+mn-cs"/>
                        </a:rPr>
                        <a:t>Presentation of 26 communications covering various scientific disciplines</a:t>
                      </a:r>
                      <a:endParaRPr lang="fr-FR" sz="1100" b="1" kern="1200" dirty="0">
                        <a:solidFill>
                          <a:schemeClr val="dk1"/>
                        </a:solidFill>
                        <a:latin typeface="+mn-lt"/>
                        <a:ea typeface="+mn-ea"/>
                        <a:cs typeface="+mn-cs"/>
                      </a:endParaRPr>
                    </a:p>
                  </a:txBody>
                  <a:tcPr marL="91431" marR="91431" marT="45705" marB="45705">
                    <a:solidFill>
                      <a:schemeClr val="accent3">
                        <a:lumMod val="20000"/>
                        <a:lumOff val="80000"/>
                      </a:schemeClr>
                    </a:solidFill>
                  </a:tcPr>
                </a:tc>
                <a:tc>
                  <a:txBody>
                    <a:bodyPr/>
                    <a:lstStyle/>
                    <a:p>
                      <a:pPr algn="ctr"/>
                      <a:r>
                        <a:rPr lang="en" sz="1100" b="1" kern="1200" dirty="0">
                          <a:solidFill>
                            <a:schemeClr val="dk1"/>
                          </a:solidFill>
                          <a:latin typeface="+mn-lt"/>
                          <a:ea typeface="+mn-ea"/>
                          <a:cs typeface="+mn-cs"/>
                        </a:rPr>
                        <a:t>February 21-23, 2007</a:t>
                      </a:r>
                      <a:endParaRPr lang="fr-FR" sz="1100" b="1" kern="1200" dirty="0">
                        <a:solidFill>
                          <a:schemeClr val="dk1"/>
                        </a:solidFill>
                        <a:latin typeface="+mn-lt"/>
                        <a:ea typeface="+mn-ea"/>
                        <a:cs typeface="+mn-cs"/>
                      </a:endParaRP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3"/>
                  </a:ext>
                </a:extLst>
              </a:tr>
              <a:tr h="274344">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 sz="1100" b="1" kern="1200" baseline="0" dirty="0">
                          <a:solidFill>
                            <a:schemeClr val="dk1"/>
                          </a:solidFill>
                          <a:latin typeface="+mn-lt"/>
                          <a:ea typeface="+mn-ea"/>
                          <a:cs typeface="+mn-cs"/>
                        </a:rPr>
                        <a:t>C </a:t>
                      </a:r>
                      <a:r>
                        <a:rPr lang="en" sz="1100" b="1" kern="1200" dirty="0">
                          <a:solidFill>
                            <a:schemeClr val="dk1"/>
                          </a:solidFill>
                          <a:latin typeface="+mn-lt"/>
                          <a:ea typeface="+mn-ea"/>
                          <a:cs typeface="+mn-cs"/>
                        </a:rPr>
                        <a:t>elebration of </a:t>
                      </a:r>
                      <a:r>
                        <a:rPr lang="en" sz="1100" b="1" kern="1200" baseline="0" dirty="0">
                          <a:solidFill>
                            <a:schemeClr val="dk1"/>
                          </a:solidFill>
                          <a:latin typeface="+mn-lt"/>
                          <a:ea typeface="+mn-ea"/>
                          <a:cs typeface="+mn-cs"/>
                        </a:rPr>
                        <a:t>the “International Year of Planet Earth”</a:t>
                      </a:r>
                      <a:endParaRPr lang="fr-FR" sz="1100" b="1" kern="1200" dirty="0">
                        <a:solidFill>
                          <a:schemeClr val="dk1"/>
                        </a:solidFill>
                        <a:latin typeface="+mn-lt"/>
                        <a:ea typeface="+mn-ea"/>
                        <a:cs typeface="+mn-cs"/>
                      </a:endParaRPr>
                    </a:p>
                  </a:txBody>
                  <a:tcPr marL="91431" marR="91431" marT="45705" marB="45705">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 sz="1100" b="1" kern="1200" dirty="0">
                          <a:solidFill>
                            <a:schemeClr val="dk1"/>
                          </a:solidFill>
                          <a:latin typeface="+mn-lt"/>
                          <a:ea typeface="+mn-ea"/>
                          <a:cs typeface="+mn-cs"/>
                        </a:rPr>
                        <a:t>February 20-22, 2008</a:t>
                      </a:r>
                      <a:r>
                        <a:rPr lang="en" sz="1100" b="1" kern="1200" baseline="0" dirty="0">
                          <a:solidFill>
                            <a:schemeClr val="dk1"/>
                          </a:solidFill>
                          <a:latin typeface="+mn-lt"/>
                          <a:ea typeface="+mn-ea"/>
                          <a:cs typeface="+mn-cs"/>
                        </a:rPr>
                        <a:t> </a:t>
                      </a:r>
                      <a:endParaRPr lang="fr-FR" sz="1100" b="1" kern="1200" dirty="0">
                        <a:solidFill>
                          <a:schemeClr val="dk1"/>
                        </a:solidFill>
                        <a:latin typeface="+mn-lt"/>
                        <a:ea typeface="+mn-ea"/>
                        <a:cs typeface="+mn-cs"/>
                      </a:endParaRP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4"/>
                  </a:ext>
                </a:extLst>
              </a:tr>
              <a:tr h="4267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“The lessons of the world food crisis, agri-food strategies and the contribution of scientific research”.</a:t>
                      </a:r>
                    </a:p>
                  </a:txBody>
                  <a:tcPr marL="91431" marR="91431" marT="45705" marB="45705">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February 25-27, 2009</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5"/>
                  </a:ext>
                </a:extLst>
              </a:tr>
              <a:tr h="274344">
                <a:tc>
                  <a:txBody>
                    <a:bodyPr/>
                    <a:lstStyle/>
                    <a:p>
                      <a:pPr algn="ctr"/>
                      <a:r>
                        <a:rPr lang="en" sz="1100" b="1" kern="1200" dirty="0">
                          <a:solidFill>
                            <a:schemeClr val="dk1"/>
                          </a:solidFill>
                          <a:latin typeface="+mn-lt"/>
                          <a:ea typeface="+mn-ea"/>
                          <a:cs typeface="+mn-cs"/>
                        </a:rPr>
                        <a:t>"emerging and re-emerging diseases, and pandemic threats"</a:t>
                      </a:r>
                      <a:endParaRPr lang="fr-FR" sz="1100" b="1" dirty="0"/>
                    </a:p>
                  </a:txBody>
                  <a:tcPr marL="91431" marR="91431" marT="45705" marB="45705">
                    <a:solidFill>
                      <a:schemeClr val="accent3">
                        <a:lumMod val="20000"/>
                        <a:lumOff val="80000"/>
                      </a:schemeClr>
                    </a:solidFill>
                  </a:tcPr>
                </a:tc>
                <a:tc>
                  <a:txBody>
                    <a:bodyPr/>
                    <a:lstStyle/>
                    <a:p>
                      <a:pPr algn="ctr"/>
                      <a:r>
                        <a:rPr lang="en" sz="1100" b="1" kern="1200" dirty="0">
                          <a:solidFill>
                            <a:schemeClr val="dk1"/>
                          </a:solidFill>
                          <a:latin typeface="+mn-lt"/>
                          <a:ea typeface="+mn-ea"/>
                          <a:cs typeface="+mn-cs"/>
                        </a:rPr>
                        <a:t>February 17-19, 2010</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6"/>
                  </a:ext>
                </a:extLst>
              </a:tr>
              <a:tr h="274344">
                <a:tc>
                  <a:txBody>
                    <a:bodyPr/>
                    <a:lstStyle/>
                    <a:p>
                      <a:pPr algn="ctr"/>
                      <a:r>
                        <a:rPr lang="en" sz="1100" b="1" kern="1200" dirty="0">
                          <a:solidFill>
                            <a:schemeClr val="dk1"/>
                          </a:solidFill>
                          <a:latin typeface="+mn-lt"/>
                          <a:ea typeface="+mn-ea"/>
                          <a:cs typeface="+mn-cs"/>
                        </a:rPr>
                        <a:t>"Chemistry facing the challenges of sustainable development"</a:t>
                      </a:r>
                      <a:endParaRPr lang="fr-FR" sz="1100" b="1" dirty="0"/>
                    </a:p>
                  </a:txBody>
                  <a:tcPr marL="91431" marR="91431" marT="45705" marB="45705">
                    <a:solidFill>
                      <a:schemeClr val="accent3">
                        <a:lumMod val="20000"/>
                        <a:lumOff val="80000"/>
                      </a:schemeClr>
                    </a:solidFill>
                  </a:tcPr>
                </a:tc>
                <a:tc>
                  <a:txBody>
                    <a:bodyPr/>
                    <a:lstStyle/>
                    <a:p>
                      <a:pPr algn="ctr"/>
                      <a:r>
                        <a:rPr lang="en" sz="1100" b="1" kern="1200" dirty="0">
                          <a:solidFill>
                            <a:schemeClr val="dk1"/>
                          </a:solidFill>
                          <a:latin typeface="+mn-lt"/>
                          <a:ea typeface="+mn-ea"/>
                          <a:cs typeface="+mn-cs"/>
                        </a:rPr>
                        <a:t>March 16-18, 2011</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7"/>
                  </a:ext>
                </a:extLst>
              </a:tr>
              <a:tr h="274344">
                <a:tc>
                  <a:txBody>
                    <a:bodyPr/>
                    <a:lstStyle/>
                    <a:p>
                      <a:pPr algn="ctr"/>
                      <a:r>
                        <a:rPr lang="en" sz="1100" b="1" kern="1200" dirty="0">
                          <a:solidFill>
                            <a:schemeClr val="dk1"/>
                          </a:solidFill>
                          <a:latin typeface="+mn-lt"/>
                          <a:ea typeface="+mn-ea"/>
                          <a:cs typeface="+mn-cs"/>
                        </a:rPr>
                        <a:t>“Computational Sciences and Engineering (SIN)”</a:t>
                      </a:r>
                      <a:endParaRPr lang="fr-FR" sz="1100" b="1" dirty="0"/>
                    </a:p>
                  </a:txBody>
                  <a:tcPr marL="91431" marR="91431" marT="45705" marB="45705">
                    <a:solidFill>
                      <a:schemeClr val="accent3">
                        <a:lumMod val="20000"/>
                        <a:lumOff val="80000"/>
                      </a:schemeClr>
                    </a:solidFill>
                  </a:tcPr>
                </a:tc>
                <a:tc>
                  <a:txBody>
                    <a:bodyPr/>
                    <a:lstStyle/>
                    <a:p>
                      <a:pPr algn="ctr"/>
                      <a:r>
                        <a:rPr lang="en" sz="1100" b="1" kern="1200" dirty="0">
                          <a:solidFill>
                            <a:schemeClr val="dk1"/>
                          </a:solidFill>
                          <a:latin typeface="+mn-lt"/>
                          <a:ea typeface="+mn-ea"/>
                          <a:cs typeface="+mn-cs"/>
                        </a:rPr>
                        <a:t>February 15-17, 2012</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8"/>
                  </a:ext>
                </a:extLst>
              </a:tr>
              <a:tr h="274344">
                <a:tc>
                  <a:txBody>
                    <a:bodyPr/>
                    <a:lstStyle/>
                    <a:p>
                      <a:pPr algn="ctr"/>
                      <a:r>
                        <a:rPr lang="en" sz="1100" b="1" kern="1200" dirty="0">
                          <a:solidFill>
                            <a:schemeClr val="dk1"/>
                          </a:solidFill>
                          <a:latin typeface="+mn-lt"/>
                          <a:ea typeface="+mn-ea"/>
                          <a:cs typeface="+mn-cs"/>
                        </a:rPr>
                        <a:t>“Physics today and its applications</a:t>
                      </a:r>
                      <a:endParaRPr lang="fr-FR" sz="1100" b="1" dirty="0"/>
                    </a:p>
                  </a:txBody>
                  <a:tcPr marL="91431" marR="91431" marT="45705" marB="45705">
                    <a:solidFill>
                      <a:schemeClr val="accent3">
                        <a:lumMod val="20000"/>
                        <a:lumOff val="80000"/>
                      </a:schemeClr>
                    </a:solidFill>
                  </a:tcPr>
                </a:tc>
                <a:tc>
                  <a:txBody>
                    <a:bodyPr/>
                    <a:lstStyle/>
                    <a:p>
                      <a:pPr algn="ctr"/>
                      <a:r>
                        <a:rPr lang="en" sz="1100" b="1" kern="1200" dirty="0">
                          <a:solidFill>
                            <a:schemeClr val="dk1"/>
                          </a:solidFill>
                          <a:latin typeface="+mn-lt"/>
                          <a:ea typeface="+mn-ea"/>
                          <a:cs typeface="+mn-cs"/>
                        </a:rPr>
                        <a:t>February 20-22, 2013</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09"/>
                  </a:ext>
                </a:extLst>
              </a:tr>
              <a:tr h="2840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dirty="0"/>
                        <a:t> </a:t>
                      </a:r>
                      <a:r>
                        <a:rPr lang="en" sz="1100" b="1" kern="1200" dirty="0">
                          <a:solidFill>
                            <a:schemeClr val="dk1"/>
                          </a:solidFill>
                          <a:latin typeface="+mn-lt"/>
                          <a:ea typeface="+mn-ea"/>
                          <a:cs typeface="+mn-cs"/>
                        </a:rPr>
                        <a:t>“Renewable Energy Sources and Energy Transition: Facts, Challenges and Opportunities for Morocco”.</a:t>
                      </a:r>
                    </a:p>
                  </a:txBody>
                  <a:tcPr marL="91431" marR="91431" marT="45705" marB="45705">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dirty="0"/>
                        <a:t>February 19-21, 2014</a:t>
                      </a:r>
                      <a:endParaRPr lang="fr-FR" sz="1100" b="1" kern="1200" dirty="0">
                        <a:solidFill>
                          <a:schemeClr val="dk1"/>
                        </a:solidFill>
                        <a:latin typeface="+mn-lt"/>
                        <a:ea typeface="+mn-ea"/>
                        <a:cs typeface="+mn-cs"/>
                      </a:endParaRP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10"/>
                  </a:ext>
                </a:extLst>
              </a:tr>
              <a:tr h="2743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“Natural hazards: Earthquakes, storm surges, extreme climatic phenomena”.</a:t>
                      </a:r>
                    </a:p>
                  </a:txBody>
                  <a:tcPr marL="91431" marR="91431" marT="45705" marB="45705">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sz="1100" b="1" kern="1200" dirty="0">
                          <a:solidFill>
                            <a:schemeClr val="dk1"/>
                          </a:solidFill>
                          <a:latin typeface="+mn-lt"/>
                          <a:ea typeface="+mn-ea"/>
                          <a:cs typeface="+mn-cs"/>
                        </a:rPr>
                        <a:t>February 24-26, 2015</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11"/>
                  </a:ext>
                </a:extLst>
              </a:tr>
              <a:tr h="457280">
                <a:tc>
                  <a:txBody>
                    <a:bodyPr/>
                    <a:lstStyle/>
                    <a:p>
                      <a:pPr algn="ctr"/>
                      <a:r>
                        <a:rPr lang="en" sz="1100" b="1" kern="1200" dirty="0">
                          <a:solidFill>
                            <a:schemeClr val="dk1"/>
                          </a:solidFill>
                          <a:latin typeface="+mn-lt"/>
                          <a:ea typeface="+mn-ea"/>
                          <a:cs typeface="+mn-cs"/>
                        </a:rPr>
                        <a:t>“Science in all its states”.</a:t>
                      </a:r>
                    </a:p>
                    <a:p>
                      <a:pPr algn="ctr"/>
                      <a:r>
                        <a:rPr lang="en" sz="1100" b="1" kern="1200" dirty="0">
                          <a:solidFill>
                            <a:schemeClr val="dk1"/>
                          </a:solidFill>
                          <a:latin typeface="+mn-lt"/>
                          <a:ea typeface="+mn-ea"/>
                          <a:cs typeface="+mn-cs"/>
                        </a:rPr>
                        <a:t>(Commemoration </a:t>
                      </a:r>
                      <a:r>
                        <a:rPr lang="en" sz="1100" b="1" kern="1200" baseline="0" dirty="0">
                          <a:solidFill>
                            <a:schemeClr val="dk1"/>
                          </a:solidFill>
                          <a:latin typeface="+mn-lt"/>
                          <a:ea typeface="+mn-ea"/>
                          <a:cs typeface="+mn-cs"/>
                        </a:rPr>
                        <a:t>of the 10th </a:t>
                      </a:r>
                      <a:r>
                        <a:rPr lang="en" sz="1100" b="1" kern="1200" baseline="30000" dirty="0">
                          <a:solidFill>
                            <a:schemeClr val="dk1"/>
                          </a:solidFill>
                          <a:latin typeface="+mn-lt"/>
                          <a:ea typeface="+mn-ea"/>
                          <a:cs typeface="+mn-cs"/>
                        </a:rPr>
                        <a:t>Anniversary </a:t>
                      </a:r>
                      <a:r>
                        <a:rPr lang="en" sz="1100" b="1" kern="1200" baseline="0" dirty="0">
                          <a:solidFill>
                            <a:schemeClr val="dk1"/>
                          </a:solidFill>
                          <a:latin typeface="+mn-lt"/>
                          <a:ea typeface="+mn-ea"/>
                          <a:cs typeface="+mn-cs"/>
                        </a:rPr>
                        <a:t>of the Academy)</a:t>
                      </a:r>
                      <a:endParaRPr lang="fr-FR" sz="1100" b="1" dirty="0"/>
                    </a:p>
                  </a:txBody>
                  <a:tcPr marL="91431" marR="91431" marT="45705" marB="45705">
                    <a:solidFill>
                      <a:schemeClr val="accent3">
                        <a:lumMod val="20000"/>
                        <a:lumOff val="80000"/>
                      </a:schemeClr>
                    </a:solidFill>
                  </a:tcPr>
                </a:tc>
                <a:tc>
                  <a:txBody>
                    <a:bodyPr/>
                    <a:lstStyle/>
                    <a:p>
                      <a:pPr algn="ctr"/>
                      <a:r>
                        <a:rPr lang="en" sz="1100" b="1" dirty="0"/>
                        <a:t>February 16-18, 2016</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12"/>
                  </a:ext>
                </a:extLst>
              </a:tr>
              <a:tr h="274344">
                <a:tc>
                  <a:txBody>
                    <a:bodyPr/>
                    <a:lstStyle/>
                    <a:p>
                      <a:pPr algn="ctr"/>
                      <a:r>
                        <a:rPr lang="en" sz="1100" b="1" dirty="0"/>
                        <a:t>"Ocean and Climate-Case of Morocco"</a:t>
                      </a:r>
                      <a:endParaRPr lang="fr-FR" sz="1100" b="1" dirty="0"/>
                    </a:p>
                  </a:txBody>
                  <a:tcPr marL="91431" marR="91431" marT="45705" marB="45705">
                    <a:solidFill>
                      <a:schemeClr val="accent3">
                        <a:lumMod val="20000"/>
                        <a:lumOff val="80000"/>
                      </a:schemeClr>
                    </a:solidFill>
                  </a:tcPr>
                </a:tc>
                <a:tc>
                  <a:txBody>
                    <a:bodyPr/>
                    <a:lstStyle/>
                    <a:p>
                      <a:pPr algn="ctr"/>
                      <a:r>
                        <a:rPr lang="en" sz="1100" b="1" dirty="0"/>
                        <a:t>February 21-23, 2017</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13"/>
                  </a:ext>
                </a:extLst>
              </a:tr>
              <a:tr h="274344">
                <a:tc>
                  <a:txBody>
                    <a:bodyPr/>
                    <a:lstStyle/>
                    <a:p>
                      <a:pPr algn="ctr"/>
                      <a:r>
                        <a:rPr lang="en" sz="1100" b="1" dirty="0"/>
                        <a:t>“Research&amp;Development, Innovation and Industrialization”</a:t>
                      </a:r>
                      <a:endParaRPr lang="fr-FR" sz="1100" b="1" dirty="0"/>
                    </a:p>
                  </a:txBody>
                  <a:tcPr marL="91431" marR="91431" marT="45705" marB="45705">
                    <a:solidFill>
                      <a:schemeClr val="accent3">
                        <a:lumMod val="20000"/>
                        <a:lumOff val="80000"/>
                      </a:schemeClr>
                    </a:solidFill>
                  </a:tcPr>
                </a:tc>
                <a:tc>
                  <a:txBody>
                    <a:bodyPr/>
                    <a:lstStyle/>
                    <a:p>
                      <a:pPr algn="ctr"/>
                      <a:r>
                        <a:rPr lang="en" sz="1100" b="1" dirty="0"/>
                        <a:t>February 20-22, 2018</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014"/>
                  </a:ext>
                </a:extLst>
              </a:tr>
              <a:tr h="274344">
                <a:tc>
                  <a:txBody>
                    <a:bodyPr/>
                    <a:lstStyle/>
                    <a:p>
                      <a:pPr algn="ctr"/>
                      <a:r>
                        <a:rPr lang="en" sz="1100" b="1" dirty="0"/>
                        <a:t>“Engineering and medicine at the service of diagnosis, prevention and therapy”</a:t>
                      </a:r>
                      <a:endParaRPr lang="fr-FR" sz="1100" b="1" dirty="0"/>
                    </a:p>
                  </a:txBody>
                  <a:tcPr marL="91431" marR="91431" marT="45705" marB="45705">
                    <a:solidFill>
                      <a:schemeClr val="accent3">
                        <a:lumMod val="20000"/>
                        <a:lumOff val="80000"/>
                      </a:schemeClr>
                    </a:solidFill>
                  </a:tcPr>
                </a:tc>
                <a:tc>
                  <a:txBody>
                    <a:bodyPr/>
                    <a:lstStyle/>
                    <a:p>
                      <a:pPr algn="ctr"/>
                      <a:r>
                        <a:rPr lang="en" sz="1100" b="1" dirty="0"/>
                        <a:t>February 26-28, 2019</a:t>
                      </a:r>
                      <a:endParaRPr lang="fr-FR" sz="1100" b="1" dirty="0"/>
                    </a:p>
                  </a:txBody>
                  <a:tcPr marL="91431" marR="91431" marT="45705" marB="45705">
                    <a:solidFill>
                      <a:schemeClr val="accent3">
                        <a:lumMod val="20000"/>
                        <a:lumOff val="80000"/>
                      </a:schemeClr>
                    </a:solidFill>
                  </a:tcPr>
                </a:tc>
                <a:extLst>
                  <a:ext uri="{0D108BD9-81ED-4DB2-BD59-A6C34878D82A}">
                    <a16:rowId xmlns:a16="http://schemas.microsoft.com/office/drawing/2014/main" xmlns="" val="1046516288"/>
                  </a:ext>
                </a:extLst>
              </a:tr>
              <a:tr h="274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“Natural heritage </a:t>
                      </a:r>
                      <a:r>
                        <a:rPr lang="en" sz="1100" b="1" baseline="0" dirty="0"/>
                        <a:t>and sustainable development </a:t>
                      </a:r>
                      <a:r>
                        <a:rPr lang="en" sz="1100" b="1" dirty="0"/>
                        <a:t>”</a:t>
                      </a:r>
                    </a:p>
                  </a:txBody>
                  <a:tcPr marL="91431" marR="91431" marT="45705" marB="45705">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February 25-27, 2020</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1867672398"/>
                  </a:ext>
                </a:extLst>
              </a:tr>
              <a:tr h="274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Postponement due to Covid-19</a:t>
                      </a:r>
                    </a:p>
                  </a:txBody>
                  <a:tcPr marL="91431" marR="91431" marT="45705" marB="45705">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2021</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1178067697"/>
                  </a:ext>
                </a:extLst>
              </a:tr>
              <a:tr h="274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Postponement due to Covid-19</a:t>
                      </a:r>
                    </a:p>
                  </a:txBody>
                  <a:tcPr marL="91431" marR="91431" marT="45705" marB="45705">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2022</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3524676299"/>
                  </a:ext>
                </a:extLst>
              </a:tr>
              <a:tr h="274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Food security and sovereignty</a:t>
                      </a:r>
                      <a:r>
                        <a:rPr lang="en" sz="1100" b="1" baseline="0" dirty="0"/>
                        <a:t> </a:t>
                      </a:r>
                      <a:r>
                        <a:rPr lang="en" sz="1100" b="1" kern="1200" dirty="0">
                          <a:solidFill>
                            <a:schemeClr val="dk1"/>
                          </a:solidFill>
                          <a:latin typeface="+mn-lt"/>
                          <a:ea typeface="+mn-ea"/>
                          <a:cs typeface="+mn-cs"/>
                        </a:rPr>
                        <a:t>of Morocco: Role of Science and Innovation</a:t>
                      </a:r>
                    </a:p>
                  </a:txBody>
                  <a:tcPr marL="91431" marR="91431" marT="45705" marB="45705">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100" b="1" dirty="0"/>
                        <a:t>2023</a:t>
                      </a:r>
                    </a:p>
                  </a:txBody>
                  <a:tcPr marL="91431" marR="91431" marT="45705" marB="45705">
                    <a:solidFill>
                      <a:schemeClr val="accent3">
                        <a:lumMod val="20000"/>
                        <a:lumOff val="80000"/>
                      </a:schemeClr>
                    </a:solidFill>
                  </a:tcPr>
                </a:tc>
                <a:extLst>
                  <a:ext uri="{0D108BD9-81ED-4DB2-BD59-A6C34878D82A}">
                    <a16:rowId xmlns:a16="http://schemas.microsoft.com/office/drawing/2014/main" xmlns="" val="473128191"/>
                  </a:ext>
                </a:extLst>
              </a:tr>
            </a:tbl>
          </a:graphicData>
        </a:graphic>
      </p:graphicFrame>
      <p:sp>
        <p:nvSpPr>
          <p:cNvPr id="18499" name="Rectangle 4"/>
          <p:cNvSpPr>
            <a:spLocks noChangeArrowheads="1"/>
          </p:cNvSpPr>
          <p:nvPr/>
        </p:nvSpPr>
        <p:spPr bwMode="auto">
          <a:xfrm>
            <a:off x="8820150" y="6453188"/>
            <a:ext cx="354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 altLang="fr-FR" sz="1200" dirty="0">
                <a:latin typeface="Arial" panose="020B0604020202020204" pitchFamily="34" charset="0"/>
              </a:rPr>
              <a:t>14</a:t>
            </a:r>
          </a:p>
        </p:txBody>
      </p:sp>
    </p:spTree>
    <p:extLst>
      <p:ext uri="{BB962C8B-B14F-4D97-AF65-F5344CB8AC3E}">
        <p14:creationId xmlns:p14="http://schemas.microsoft.com/office/powerpoint/2010/main" val="17660846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numéro de diapositive 5"/>
          <p:cNvSpPr>
            <a:spLocks noGrp="1"/>
          </p:cNvSpPr>
          <p:nvPr>
            <p:ph type="sldNum" sz="quarter" idx="12"/>
          </p:nvPr>
        </p:nvSpPr>
        <p:spPr bwMode="auto">
          <a:xfrm>
            <a:off x="8316913" y="6356350"/>
            <a:ext cx="36988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 altLang="fr-FR" sz="1200" dirty="0">
                <a:solidFill>
                  <a:srgbClr val="898989"/>
                </a:solidFill>
                <a:latin typeface="Garamond" panose="02020404030301010803" pitchFamily="18" charset="0"/>
              </a:rPr>
              <a:t>15</a:t>
            </a:r>
          </a:p>
        </p:txBody>
      </p:sp>
      <p:graphicFrame>
        <p:nvGraphicFramePr>
          <p:cNvPr id="8" name="Tableau 7"/>
          <p:cNvGraphicFramePr>
            <a:graphicFrameLocks noGrp="1"/>
          </p:cNvGraphicFramePr>
          <p:nvPr>
            <p:extLst/>
          </p:nvPr>
        </p:nvGraphicFramePr>
        <p:xfrm>
          <a:off x="323850" y="1401763"/>
          <a:ext cx="8713788" cy="4876180"/>
        </p:xfrm>
        <a:graphic>
          <a:graphicData uri="http://schemas.openxmlformats.org/drawingml/2006/table">
            <a:tbl>
              <a:tblPr firstRow="1" bandRow="1">
                <a:tableStyleId>{5C22544A-7EE6-4342-B048-85BDC9FD1C3A}</a:tableStyleId>
              </a:tblPr>
              <a:tblGrid>
                <a:gridCol w="3816102">
                  <a:extLst>
                    <a:ext uri="{9D8B030D-6E8A-4147-A177-3AD203B41FA5}">
                      <a16:colId xmlns="" xmlns:a16="http://schemas.microsoft.com/office/drawing/2014/main" val="20000"/>
                    </a:ext>
                  </a:extLst>
                </a:gridCol>
                <a:gridCol w="1872208">
                  <a:extLst>
                    <a:ext uri="{9D8B030D-6E8A-4147-A177-3AD203B41FA5}">
                      <a16:colId xmlns="" xmlns:a16="http://schemas.microsoft.com/office/drawing/2014/main" val="20001"/>
                    </a:ext>
                  </a:extLst>
                </a:gridCol>
                <a:gridCol w="3025478">
                  <a:extLst>
                    <a:ext uri="{9D8B030D-6E8A-4147-A177-3AD203B41FA5}">
                      <a16:colId xmlns="" xmlns:a16="http://schemas.microsoft.com/office/drawing/2014/main" val="4154143038"/>
                    </a:ext>
                  </a:extLst>
                </a:gridCol>
              </a:tblGrid>
              <a:tr h="457148">
                <a:tc gridSpan="3">
                  <a:txBody>
                    <a:bodyPr/>
                    <a:lstStyle/>
                    <a:p>
                      <a:pPr algn="ctr"/>
                      <a:r>
                        <a:rPr lang="en" sz="2400" dirty="0">
                          <a:solidFill>
                            <a:schemeClr val="bg1"/>
                          </a:solidFill>
                          <a:latin typeface="Arial" pitchFamily="34" charset="0"/>
                          <a:cs typeface="Arial" pitchFamily="34" charset="0"/>
                        </a:rPr>
                        <a:t>Activities</a:t>
                      </a:r>
                      <a:r>
                        <a:rPr lang="en" sz="2400" baseline="0" dirty="0">
                          <a:solidFill>
                            <a:schemeClr val="bg1"/>
                          </a:solidFill>
                          <a:latin typeface="Arial" pitchFamily="34" charset="0"/>
                          <a:cs typeface="Arial" pitchFamily="34" charset="0"/>
                        </a:rPr>
                        <a:t> </a:t>
                      </a:r>
                      <a:endParaRPr lang="fr-FR" sz="2400" dirty="0">
                        <a:solidFill>
                          <a:schemeClr val="bg1"/>
                        </a:solidFill>
                        <a:latin typeface="Arial" pitchFamily="34" charset="0"/>
                        <a:cs typeface="Arial" pitchFamily="34" charset="0"/>
                      </a:endParaRPr>
                    </a:p>
                  </a:txBody>
                  <a:tcPr marL="91441" marR="91441" marT="45695" marB="45695">
                    <a:solidFill>
                      <a:schemeClr val="accent3">
                        <a:lumMod val="50000"/>
                      </a:schemeClr>
                    </a:solidFill>
                  </a:tcPr>
                </a:tc>
                <a:tc hMerge="1">
                  <a:txBody>
                    <a:bodyPr/>
                    <a:lstStyle/>
                    <a:p>
                      <a:pPr algn="ctr"/>
                      <a:endParaRPr lang="fr-FR" sz="2000" noProof="0" dirty="0">
                        <a:solidFill>
                          <a:schemeClr val="bg1"/>
                        </a:solidFill>
                        <a:latin typeface="Arial" pitchFamily="34" charset="0"/>
                        <a:cs typeface="Arial" pitchFamily="34" charset="0"/>
                      </a:endParaRPr>
                    </a:p>
                  </a:txBody>
                  <a:tcPr marL="91441" marR="91441" marT="45709" marB="45709">
                    <a:solidFill>
                      <a:schemeClr val="tx2"/>
                    </a:solidFill>
                  </a:tcPr>
                </a:tc>
                <a:tc hMerge="1">
                  <a:txBody>
                    <a:bodyPr/>
                    <a:lstStyle/>
                    <a:p>
                      <a:endParaRPr lang="fr-FR"/>
                    </a:p>
                  </a:txBody>
                  <a:tcPr/>
                </a:tc>
                <a:extLst>
                  <a:ext uri="{0D108BD9-81ED-4DB2-BD59-A6C34878D82A}">
                    <a16:rowId xmlns="" xmlns:a16="http://schemas.microsoft.com/office/drawing/2014/main" val="10000"/>
                  </a:ext>
                </a:extLst>
              </a:tr>
              <a:tr h="396189">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b="1" dirty="0">
                          <a:solidFill>
                            <a:schemeClr val="bg1"/>
                          </a:solidFill>
                          <a:latin typeface="Arial" pitchFamily="34" charset="0"/>
                          <a:cs typeface="Arial" pitchFamily="34" charset="0"/>
                        </a:rPr>
                        <a:t>2. </a:t>
                      </a:r>
                      <a:r>
                        <a:rPr lang="en" sz="2000" b="1" baseline="0" dirty="0">
                          <a:solidFill>
                            <a:schemeClr val="bg1"/>
                          </a:solidFill>
                          <a:latin typeface="Arial" pitchFamily="34" charset="0"/>
                          <a:cs typeface="Arial" pitchFamily="34" charset="0"/>
                        </a:rPr>
                        <a:t>Funding of research projects</a:t>
                      </a:r>
                      <a:endParaRPr lang="fr-FR" sz="2000" b="1" dirty="0">
                        <a:solidFill>
                          <a:schemeClr val="bg1"/>
                        </a:solidFill>
                        <a:latin typeface="Arial" pitchFamily="34" charset="0"/>
                        <a:cs typeface="Arial" pitchFamily="34" charset="0"/>
                      </a:endParaRPr>
                    </a:p>
                  </a:txBody>
                  <a:tcPr marL="91441" marR="91441" marT="45695" marB="45695">
                    <a:solidFill>
                      <a:schemeClr val="accent3">
                        <a:lumMod val="75000"/>
                      </a:schemeClr>
                    </a:solidFill>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3048137775"/>
                  </a:ext>
                </a:extLst>
              </a:tr>
              <a:tr h="822907">
                <a:tc>
                  <a:txBody>
                    <a:bodyPr/>
                    <a:lstStyle/>
                    <a:p>
                      <a:r>
                        <a:rPr lang="en" sz="1600" b="1" dirty="0">
                          <a:solidFill>
                            <a:schemeClr val="tx1"/>
                          </a:solidFill>
                          <a:latin typeface="Arial" pitchFamily="34" charset="0"/>
                          <a:cs typeface="Arial" pitchFamily="34" charset="0"/>
                        </a:rPr>
                        <a:t>Research support program</a:t>
                      </a:r>
                      <a:endParaRPr lang="fr-FR" sz="1600" b="1" dirty="0">
                        <a:solidFill>
                          <a:schemeClr val="tx1"/>
                        </a:solidFill>
                        <a:latin typeface="Arial" pitchFamily="34" charset="0"/>
                        <a:cs typeface="Arial" pitchFamily="34" charset="0"/>
                      </a:endParaRPr>
                    </a:p>
                  </a:txBody>
                  <a:tcPr marL="91441" marR="91441" marT="45695" marB="45695">
                    <a:solidFill>
                      <a:schemeClr val="accent3">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1600" b="1" noProof="0" dirty="0">
                          <a:solidFill>
                            <a:schemeClr val="tx1"/>
                          </a:solidFill>
                          <a:latin typeface="Arial" pitchFamily="34" charset="0"/>
                          <a:cs typeface="Arial" pitchFamily="34" charset="0"/>
                        </a:rPr>
                        <a:t>Number of projects</a:t>
                      </a:r>
                      <a:r>
                        <a:rPr lang="en" sz="1600" b="1" baseline="0" noProof="0" dirty="0">
                          <a:solidFill>
                            <a:schemeClr val="tx1"/>
                          </a:solidFill>
                          <a:latin typeface="Arial" pitchFamily="34" charset="0"/>
                          <a:cs typeface="Arial" pitchFamily="34" charset="0"/>
                        </a:rPr>
                        <a:t> funded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 sz="1600" b="1" baseline="0" noProof="0" dirty="0">
                          <a:solidFill>
                            <a:schemeClr val="tx1"/>
                          </a:solidFill>
                          <a:latin typeface="Arial" pitchFamily="34" charset="0"/>
                          <a:cs typeface="Arial" pitchFamily="34" charset="0"/>
                        </a:rPr>
                        <a:t>(2007-2022)</a:t>
                      </a:r>
                      <a:endParaRPr lang="fr-FR" sz="1600" b="1" noProof="0" dirty="0">
                        <a:solidFill>
                          <a:schemeClr val="tx1"/>
                        </a:solidFill>
                        <a:latin typeface="Arial" pitchFamily="34" charset="0"/>
                        <a:cs typeface="Arial" pitchFamily="34" charset="0"/>
                      </a:endParaRPr>
                    </a:p>
                  </a:txBody>
                  <a:tcPr marL="91441" marR="91441" marT="45695" marB="45695">
                    <a:solidFill>
                      <a:schemeClr val="accent3">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b="1" noProof="0" dirty="0">
                        <a:solidFill>
                          <a:schemeClr val="tx1"/>
                        </a:solidFill>
                        <a:latin typeface="Arial" pitchFamily="34" charset="0"/>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 sz="1600" b="1" noProof="0" dirty="0">
                          <a:solidFill>
                            <a:schemeClr val="tx1"/>
                          </a:solidFill>
                          <a:latin typeface="Arial" pitchFamily="34" charset="0"/>
                          <a:cs typeface="Arial" pitchFamily="34" charset="0"/>
                        </a:rPr>
                        <a:t>Spin off</a:t>
                      </a:r>
                    </a:p>
                  </a:txBody>
                  <a:tcPr marL="91441" marR="91441" marT="45695" marB="45695">
                    <a:solidFill>
                      <a:schemeClr val="accent3">
                        <a:lumMod val="60000"/>
                        <a:lumOff val="40000"/>
                      </a:schemeClr>
                    </a:solidFill>
                  </a:tcPr>
                </a:tc>
                <a:extLst>
                  <a:ext uri="{0D108BD9-81ED-4DB2-BD59-A6C34878D82A}">
                    <a16:rowId xmlns="" xmlns:a16="http://schemas.microsoft.com/office/drawing/2014/main" val="116475675"/>
                  </a:ext>
                </a:extLst>
              </a:tr>
              <a:tr h="335229">
                <a:tc>
                  <a:txBody>
                    <a:bodyPr/>
                    <a:lstStyle/>
                    <a:p>
                      <a:r>
                        <a:rPr lang="en" sz="1600" b="1" dirty="0">
                          <a:latin typeface="Arial" pitchFamily="34" charset="0"/>
                          <a:cs typeface="Arial" pitchFamily="34" charset="0"/>
                        </a:rPr>
                        <a:t>Call for </a:t>
                      </a:r>
                      <a:r>
                        <a:rPr lang="en" sz="1600" b="1" dirty="0">
                          <a:solidFill>
                            <a:prstClr val="black"/>
                          </a:solidFill>
                          <a:latin typeface="Arial" pitchFamily="34" charset="0"/>
                          <a:cs typeface="Arial" pitchFamily="34" charset="0"/>
                        </a:rPr>
                        <a:t>tenders </a:t>
                      </a:r>
                      <a:r>
                        <a:rPr lang="en" sz="1600" b="1" dirty="0">
                          <a:latin typeface="Arial" pitchFamily="34" charset="0"/>
                          <a:cs typeface="Arial" pitchFamily="34" charset="0"/>
                        </a:rPr>
                        <a:t>2007-2008 </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17</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rowSpan="7">
                  <a:txBody>
                    <a:bodyPr/>
                    <a:lstStyle/>
                    <a:p>
                      <a:pPr algn="l"/>
                      <a:endParaRPr lang="fr-FR" sz="1600" b="1" dirty="0">
                        <a:latin typeface="Arial" pitchFamily="34" charset="0"/>
                        <a:cs typeface="Arial" pitchFamily="34" charset="0"/>
                      </a:endParaRPr>
                    </a:p>
                    <a:p>
                      <a:pPr marL="90488" indent="-90488" algn="l"/>
                      <a:r>
                        <a:rPr lang="en" sz="1600" b="1" dirty="0">
                          <a:latin typeface="Arial" pitchFamily="34" charset="0"/>
                          <a:cs typeface="Arial" pitchFamily="34" charset="0"/>
                        </a:rPr>
                        <a:t>- Involved scientific</a:t>
                      </a:r>
                      <a:r>
                        <a:rPr lang="en" sz="1600" b="1" baseline="0" dirty="0">
                          <a:latin typeface="Arial" pitchFamily="34" charset="0"/>
                          <a:cs typeface="Arial" pitchFamily="34" charset="0"/>
                        </a:rPr>
                        <a:t> personne: 1074</a:t>
                      </a:r>
                    </a:p>
                    <a:p>
                      <a:pPr marL="90488" indent="-90488" algn="l"/>
                      <a:r>
                        <a:rPr lang="en" sz="1600" b="1" baseline="0" dirty="0">
                          <a:latin typeface="Arial" pitchFamily="34" charset="0"/>
                          <a:cs typeface="Arial" pitchFamily="34" charset="0"/>
                        </a:rPr>
                        <a:t>- Doctorates supported: 231</a:t>
                      </a:r>
                    </a:p>
                    <a:p>
                      <a:pPr marL="90488" indent="-90488" algn="l">
                        <a:buFontTx/>
                        <a:buNone/>
                      </a:pPr>
                      <a:r>
                        <a:rPr lang="en" sz="1600" b="1" dirty="0">
                          <a:latin typeface="Arial" pitchFamily="34" charset="0"/>
                          <a:cs typeface="Arial" pitchFamily="34" charset="0"/>
                        </a:rPr>
                        <a:t>- Masters </a:t>
                      </a:r>
                      <a:r>
                        <a:rPr lang="en" sz="1600" b="1" baseline="0" dirty="0">
                          <a:latin typeface="Arial" pitchFamily="34" charset="0"/>
                          <a:cs typeface="Arial" pitchFamily="34" charset="0"/>
                        </a:rPr>
                        <a:t>: 262</a:t>
                      </a:r>
                    </a:p>
                    <a:p>
                      <a:pPr marL="90488" indent="-90488" algn="l">
                        <a:buFontTx/>
                        <a:buNone/>
                      </a:pPr>
                      <a:r>
                        <a:rPr lang="en" sz="1600" b="1" baseline="0" dirty="0">
                          <a:latin typeface="Arial" pitchFamily="34" charset="0"/>
                          <a:cs typeface="Arial" pitchFamily="34" charset="0"/>
                        </a:rPr>
                        <a:t>- Number of scientific articles : 1016</a:t>
                      </a:r>
                    </a:p>
                    <a:p>
                      <a:pPr marL="90488" indent="-90488" algn="l">
                        <a:buFontTx/>
                        <a:buNone/>
                      </a:pPr>
                      <a:r>
                        <a:rPr lang="en" sz="1600" b="1" dirty="0">
                          <a:latin typeface="Arial" pitchFamily="34" charset="0"/>
                          <a:cs typeface="Arial" pitchFamily="34" charset="0"/>
                        </a:rPr>
                        <a:t>- Number of patents: 5</a:t>
                      </a:r>
                    </a:p>
                    <a:p>
                      <a:pPr marL="90488" indent="-90488" algn="l">
                        <a:buFontTx/>
                        <a:buNone/>
                      </a:pPr>
                      <a:r>
                        <a:rPr lang="en" sz="1600" b="1" dirty="0">
                          <a:latin typeface="Arial" pitchFamily="34" charset="0"/>
                          <a:cs typeface="Arial" pitchFamily="34" charset="0"/>
                        </a:rPr>
                        <a:t>- Number </a:t>
                      </a:r>
                      <a:r>
                        <a:rPr lang="en" sz="1600" b="1" baseline="0" dirty="0">
                          <a:latin typeface="Arial" pitchFamily="34" charset="0"/>
                          <a:cs typeface="Arial" pitchFamily="34" charset="0"/>
                        </a:rPr>
                        <a:t>of scientific conferences and congresses: 1142</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extLst>
                  <a:ext uri="{0D108BD9-81ED-4DB2-BD59-A6C34878D82A}">
                    <a16:rowId xmlns="" xmlns:a16="http://schemas.microsoft.com/office/drawing/2014/main" val="10001"/>
                  </a:ext>
                </a:extLst>
              </a:tr>
              <a:tr h="335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sz="1600" b="1" dirty="0">
                          <a:latin typeface="Arial" pitchFamily="34" charset="0"/>
                          <a:cs typeface="Arial" pitchFamily="34" charset="0"/>
                        </a:rPr>
                        <a:t>Call for </a:t>
                      </a:r>
                      <a:r>
                        <a:rPr lang="en" sz="1600" b="1" dirty="0">
                          <a:solidFill>
                            <a:prstClr val="black"/>
                          </a:solidFill>
                          <a:latin typeface="Arial" pitchFamily="34" charset="0"/>
                          <a:cs typeface="Arial" pitchFamily="34" charset="0"/>
                        </a:rPr>
                        <a:t>tenders </a:t>
                      </a:r>
                      <a:r>
                        <a:rPr lang="en" sz="1600" b="1" dirty="0">
                          <a:latin typeface="Arial" pitchFamily="34" charset="0"/>
                          <a:cs typeface="Arial" pitchFamily="34" charset="0"/>
                        </a:rPr>
                        <a:t>2010-2011 </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12</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vMerge="1">
                  <a:txBody>
                    <a:bodyPr/>
                    <a:lstStyle/>
                    <a:p>
                      <a:pPr algn="ctr"/>
                      <a:endParaRPr lang="fr-FR" sz="1600" b="1" dirty="0">
                        <a:latin typeface="Arial" pitchFamily="34" charset="0"/>
                        <a:cs typeface="Arial" pitchFamily="34" charset="0"/>
                      </a:endParaRPr>
                    </a:p>
                  </a:txBody>
                  <a:tcPr marL="91441" marR="91441" marT="45706" marB="45706"/>
                </a:tc>
                <a:extLst>
                  <a:ext uri="{0D108BD9-81ED-4DB2-BD59-A6C34878D82A}">
                    <a16:rowId xmlns="" xmlns:a16="http://schemas.microsoft.com/office/drawing/2014/main" val="10002"/>
                  </a:ext>
                </a:extLst>
              </a:tr>
              <a:tr h="335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sz="1600" b="1" dirty="0">
                          <a:latin typeface="Arial" pitchFamily="34" charset="0"/>
                          <a:cs typeface="Arial" pitchFamily="34" charset="0"/>
                        </a:rPr>
                        <a:t>Call for tenders 2017-2018</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07</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vMerge="1">
                  <a:txBody>
                    <a:bodyPr/>
                    <a:lstStyle/>
                    <a:p>
                      <a:pPr algn="ctr"/>
                      <a:endParaRPr lang="fr-FR" sz="1600" b="1" dirty="0">
                        <a:latin typeface="Arial" pitchFamily="34" charset="0"/>
                        <a:cs typeface="Arial" pitchFamily="34" charset="0"/>
                      </a:endParaRPr>
                    </a:p>
                  </a:txBody>
                  <a:tcPr marL="91441" marR="91441" marT="45706" marB="45706"/>
                </a:tc>
                <a:extLst>
                  <a:ext uri="{0D108BD9-81ED-4DB2-BD59-A6C34878D82A}">
                    <a16:rowId xmlns="" xmlns:a16="http://schemas.microsoft.com/office/drawing/2014/main" val="1862603155"/>
                  </a:ext>
                </a:extLst>
              </a:tr>
              <a:tr h="335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sz="1600" b="1" noProof="0" dirty="0">
                          <a:latin typeface="Arial" pitchFamily="34" charset="0"/>
                          <a:cs typeface="Arial" pitchFamily="34" charset="0"/>
                        </a:rPr>
                        <a:t>Excluding tenders</a:t>
                      </a:r>
                      <a:endParaRPr lang="fr-FR" sz="1600" b="1" noProof="0"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04</a:t>
                      </a:r>
                    </a:p>
                  </a:txBody>
                  <a:tcPr marL="91441" marR="91441" marT="45695" marB="45695">
                    <a:solidFill>
                      <a:schemeClr val="accent3">
                        <a:lumMod val="20000"/>
                        <a:lumOff val="80000"/>
                      </a:schemeClr>
                    </a:solidFill>
                  </a:tcPr>
                </a:tc>
                <a:tc vMerge="1">
                  <a:txBody>
                    <a:bodyPr/>
                    <a:lstStyle/>
                    <a:p>
                      <a:pPr algn="ctr"/>
                      <a:endParaRPr lang="fr-FR" sz="1600" b="1" dirty="0">
                        <a:latin typeface="Arial" pitchFamily="34" charset="0"/>
                        <a:cs typeface="Arial" pitchFamily="34" charset="0"/>
                      </a:endParaRPr>
                    </a:p>
                  </a:txBody>
                  <a:tcPr marL="91441" marR="91441" marT="45706" marB="45706"/>
                </a:tc>
                <a:extLst>
                  <a:ext uri="{0D108BD9-81ED-4DB2-BD59-A6C34878D82A}">
                    <a16:rowId xmlns="" xmlns:a16="http://schemas.microsoft.com/office/drawing/2014/main" val="1787651967"/>
                  </a:ext>
                </a:extLst>
              </a:tr>
              <a:tr h="579068">
                <a:tc>
                  <a:txBody>
                    <a:bodyPr/>
                    <a:lstStyle/>
                    <a:p>
                      <a:r>
                        <a:rPr lang="en" sz="1600" b="1" noProof="0" dirty="0">
                          <a:latin typeface="Arial" pitchFamily="34" charset="0"/>
                          <a:cs typeface="Arial" pitchFamily="34" charset="0"/>
                        </a:rPr>
                        <a:t>International collaboration</a:t>
                      </a:r>
                    </a:p>
                    <a:p>
                      <a:r>
                        <a:rPr lang="en" sz="1600" b="1" noProof="0" dirty="0">
                          <a:latin typeface="Arial" pitchFamily="34" charset="0"/>
                          <a:cs typeface="Arial" pitchFamily="34" charset="0"/>
                        </a:rPr>
                        <a:t>(Brazil, Spain, France </a:t>
                      </a:r>
                      <a:r>
                        <a:rPr lang="en" sz="1600" b="1" baseline="0" noProof="0" dirty="0">
                          <a:latin typeface="Arial" pitchFamily="34" charset="0"/>
                          <a:cs typeface="Arial" pitchFamily="34" charset="0"/>
                        </a:rPr>
                        <a:t>and Senegal)</a:t>
                      </a:r>
                      <a:endParaRPr lang="fr-FR" sz="1600" b="1" noProof="0"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04</a:t>
                      </a:r>
                      <a:endParaRPr lang="fr-FR" sz="1600" b="1" dirty="0">
                        <a:latin typeface="Arial" pitchFamily="34" charset="0"/>
                        <a:cs typeface="Arial" pitchFamily="34" charset="0"/>
                      </a:endParaRPr>
                    </a:p>
                  </a:txBody>
                  <a:tcPr marL="91441" marR="91441" marT="45695" marB="45695">
                    <a:solidFill>
                      <a:schemeClr val="accent3">
                        <a:lumMod val="20000"/>
                        <a:lumOff val="80000"/>
                      </a:schemeClr>
                    </a:solidFill>
                  </a:tcPr>
                </a:tc>
                <a:tc vMerge="1">
                  <a:txBody>
                    <a:bodyPr/>
                    <a:lstStyle/>
                    <a:p>
                      <a:pPr algn="ctr"/>
                      <a:endParaRPr lang="fr-FR" sz="1600" b="1" dirty="0">
                        <a:latin typeface="Arial" pitchFamily="34" charset="0"/>
                        <a:cs typeface="Arial" pitchFamily="34" charset="0"/>
                      </a:endParaRPr>
                    </a:p>
                  </a:txBody>
                  <a:tcPr marL="91441" marR="91441" marT="45706" marB="45706"/>
                </a:tc>
                <a:extLst>
                  <a:ext uri="{0D108BD9-81ED-4DB2-BD59-A6C34878D82A}">
                    <a16:rowId xmlns="" xmlns:a16="http://schemas.microsoft.com/office/drawing/2014/main" val="10003"/>
                  </a:ext>
                </a:extLst>
              </a:tr>
              <a:tr h="579068">
                <a:tc>
                  <a:txBody>
                    <a:bodyPr/>
                    <a:lstStyle/>
                    <a:p>
                      <a:r>
                        <a:rPr lang="en" sz="1600" b="1" noProof="0" dirty="0">
                          <a:latin typeface="Arial" pitchFamily="34" charset="0"/>
                          <a:cs typeface="Arial" pitchFamily="34" charset="0"/>
                        </a:rPr>
                        <a:t>Public-Private Partnership: Academy, Ministry &amp; SAFRAN Group (Aeronautics)</a:t>
                      </a:r>
                      <a:endParaRPr lang="fr-FR" sz="1600" b="1" noProof="0" dirty="0">
                        <a:latin typeface="Arial" pitchFamily="34" charset="0"/>
                        <a:cs typeface="Arial" pitchFamily="34" charset="0"/>
                      </a:endParaRPr>
                    </a:p>
                  </a:txBody>
                  <a:tcPr marL="91441" marR="91441" marT="45695" marB="45695">
                    <a:solidFill>
                      <a:schemeClr val="accent3">
                        <a:lumMod val="20000"/>
                        <a:lumOff val="80000"/>
                      </a:schemeClr>
                    </a:solidFill>
                  </a:tcPr>
                </a:tc>
                <a:tc>
                  <a:txBody>
                    <a:bodyPr/>
                    <a:lstStyle/>
                    <a:p>
                      <a:pPr algn="ctr"/>
                      <a:r>
                        <a:rPr lang="en" sz="1600" b="1" dirty="0">
                          <a:latin typeface="Arial" pitchFamily="34" charset="0"/>
                          <a:cs typeface="Arial" pitchFamily="34" charset="0"/>
                        </a:rPr>
                        <a:t>03</a:t>
                      </a:r>
                    </a:p>
                  </a:txBody>
                  <a:tcPr marL="91441" marR="91441" marT="45695" marB="45695">
                    <a:solidFill>
                      <a:schemeClr val="accent3">
                        <a:lumMod val="20000"/>
                        <a:lumOff val="80000"/>
                      </a:schemeClr>
                    </a:solidFill>
                  </a:tcPr>
                </a:tc>
                <a:tc vMerge="1">
                  <a:txBody>
                    <a:bodyPr/>
                    <a:lstStyle/>
                    <a:p>
                      <a:pPr algn="ctr"/>
                      <a:endParaRPr lang="fr-FR" sz="1600" b="1" dirty="0">
                        <a:latin typeface="Arial" pitchFamily="34" charset="0"/>
                        <a:cs typeface="Arial" pitchFamily="34" charset="0"/>
                      </a:endParaRPr>
                    </a:p>
                  </a:txBody>
                  <a:tcPr marL="91441" marR="91441" marT="45706" marB="45706"/>
                </a:tc>
                <a:extLst>
                  <a:ext uri="{0D108BD9-81ED-4DB2-BD59-A6C34878D82A}">
                    <a16:rowId xmlns="" xmlns:a16="http://schemas.microsoft.com/office/drawing/2014/main" val="10005"/>
                  </a:ext>
                </a:extLst>
              </a:tr>
              <a:tr h="457030">
                <a:tc>
                  <a:txBody>
                    <a:bodyPr/>
                    <a:lstStyle/>
                    <a:p>
                      <a:r>
                        <a:rPr lang="en" sz="1600" b="1" dirty="0">
                          <a:solidFill>
                            <a:schemeClr val="bg1"/>
                          </a:solidFill>
                          <a:latin typeface="Arial Narrow" panose="020B0606020202030204" pitchFamily="34" charset="0"/>
                        </a:rPr>
                        <a:t>T </a:t>
                      </a:r>
                      <a:r>
                        <a:rPr lang="en" sz="1600" b="1" dirty="0">
                          <a:solidFill>
                            <a:schemeClr val="bg1"/>
                          </a:solidFill>
                          <a:latin typeface="Arial" pitchFamily="34" charset="0"/>
                          <a:cs typeface="Arial" pitchFamily="34" charset="0"/>
                        </a:rPr>
                        <a:t>o t al</a:t>
                      </a:r>
                      <a:endParaRPr lang="fr-FR" sz="1600" b="1" dirty="0">
                        <a:solidFill>
                          <a:schemeClr val="bg1"/>
                        </a:solidFill>
                        <a:latin typeface="Arial" pitchFamily="34" charset="0"/>
                        <a:cs typeface="Arial" pitchFamily="34" charset="0"/>
                      </a:endParaRPr>
                    </a:p>
                  </a:txBody>
                  <a:tcPr marL="91441" marR="91441" marT="45695" marB="45695">
                    <a:solidFill>
                      <a:schemeClr val="accent3">
                        <a:lumMod val="50000"/>
                      </a:schemeClr>
                    </a:solidFill>
                  </a:tcPr>
                </a:tc>
                <a:tc>
                  <a:txBody>
                    <a:bodyPr/>
                    <a:lstStyle/>
                    <a:p>
                      <a:pPr algn="ctr"/>
                      <a:r>
                        <a:rPr lang="en" sz="1600" b="1" dirty="0">
                          <a:solidFill>
                            <a:schemeClr val="bg1"/>
                          </a:solidFill>
                          <a:latin typeface="Arial" pitchFamily="34" charset="0"/>
                          <a:cs typeface="Arial" pitchFamily="34" charset="0"/>
                        </a:rPr>
                        <a:t>47</a:t>
                      </a:r>
                      <a:endParaRPr lang="fr-FR" sz="1600" b="1" dirty="0">
                        <a:solidFill>
                          <a:schemeClr val="bg1"/>
                        </a:solidFill>
                        <a:latin typeface="Arial" pitchFamily="34" charset="0"/>
                        <a:cs typeface="Arial" pitchFamily="34" charset="0"/>
                      </a:endParaRPr>
                    </a:p>
                  </a:txBody>
                  <a:tcPr marL="91441" marR="91441" marT="45695" marB="45695">
                    <a:solidFill>
                      <a:schemeClr val="accent3">
                        <a:lumMod val="50000"/>
                      </a:schemeClr>
                    </a:solidFill>
                  </a:tcPr>
                </a:tc>
                <a:tc vMerge="1">
                  <a:txBody>
                    <a:bodyPr/>
                    <a:lstStyle/>
                    <a:p>
                      <a:pPr algn="ctr"/>
                      <a:endParaRPr lang="fr-FR" sz="2400" b="1" dirty="0">
                        <a:solidFill>
                          <a:schemeClr val="bg1"/>
                        </a:solidFill>
                        <a:latin typeface="Arial" pitchFamily="34" charset="0"/>
                        <a:cs typeface="Arial" pitchFamily="34" charset="0"/>
                      </a:endParaRPr>
                    </a:p>
                  </a:txBody>
                  <a:tcPr marL="91441" marR="91441" marT="45706" marB="45706">
                    <a:solidFill>
                      <a:schemeClr val="tx2"/>
                    </a:solidFill>
                  </a:tcPr>
                </a:tc>
                <a:extLst>
                  <a:ext uri="{0D108BD9-81ED-4DB2-BD59-A6C34878D82A}">
                    <a16:rowId xmlns="" xmlns:a16="http://schemas.microsoft.com/office/drawing/2014/main" val="10009"/>
                  </a:ext>
                </a:extLst>
              </a:tr>
            </a:tbl>
          </a:graphicData>
        </a:graphic>
      </p:graphicFrame>
      <p:sp>
        <p:nvSpPr>
          <p:cNvPr id="14" name="Titre 1"/>
          <p:cNvSpPr>
            <a:spLocks noGrp="1"/>
          </p:cNvSpPr>
          <p:nvPr>
            <p:ph type="title"/>
          </p:nvPr>
        </p:nvSpPr>
        <p:spPr>
          <a:xfrm>
            <a:off x="395288" y="188913"/>
            <a:ext cx="8424862" cy="1008062"/>
          </a:xfrm>
          <a:solidFill>
            <a:schemeClr val="bg1"/>
          </a:solidFill>
        </p:spPr>
        <p:txBody>
          <a:bodyPr>
            <a:normAutofit fontScale="90000"/>
          </a:bodyPr>
          <a:lstStyle/>
          <a:p>
            <a:pPr>
              <a:defRPr/>
            </a:pPr>
            <a:r>
              <a:rPr lang="en" sz="2400" b="1" dirty="0">
                <a:latin typeface="Arial Narrow" pitchFamily="34" charset="0"/>
              </a:rPr>
              <a:t> </a:t>
            </a:r>
            <a:r>
              <a:rPr lang="fr-FR" sz="2400" b="1" dirty="0">
                <a:latin typeface="Arial Narrow" pitchFamily="34" charset="0"/>
              </a:rPr>
              <a:t/>
            </a:r>
            <a:br>
              <a:rPr lang="fr-FR" sz="2400" b="1" dirty="0">
                <a:latin typeface="Arial Narrow" pitchFamily="34" charset="0"/>
              </a:rPr>
            </a:br>
            <a:r>
              <a:rPr lang="en" sz="2400" b="1" dirty="0">
                <a:solidFill>
                  <a:srgbClr val="004F8A"/>
                </a:solidFill>
                <a:latin typeface="Arial Narrow" pitchFamily="34" charset="0"/>
              </a:rPr>
              <a:t>Mission I – Promote, fund and develop  </a:t>
            </a:r>
            <a:r>
              <a:rPr lang="fr-FR" sz="2400" b="1" dirty="0">
                <a:solidFill>
                  <a:srgbClr val="004F8A"/>
                </a:solidFill>
                <a:latin typeface="Arial Narrow" pitchFamily="34" charset="0"/>
              </a:rPr>
              <a:t/>
            </a:r>
            <a:br>
              <a:rPr lang="fr-FR" sz="2400" b="1" dirty="0">
                <a:solidFill>
                  <a:srgbClr val="004F8A"/>
                </a:solidFill>
                <a:latin typeface="Arial Narrow" pitchFamily="34" charset="0"/>
              </a:rPr>
            </a:br>
            <a:r>
              <a:rPr lang="fr-FR" sz="2400" b="1" dirty="0">
                <a:solidFill>
                  <a:srgbClr val="004F8A"/>
                </a:solidFill>
                <a:latin typeface="Arial Narrow" pitchFamily="34" charset="0"/>
              </a:rPr>
              <a:t>the </a:t>
            </a:r>
            <a:r>
              <a:rPr lang="en" sz="2400" b="1" dirty="0">
                <a:solidFill>
                  <a:srgbClr val="004F8A"/>
                </a:solidFill>
                <a:latin typeface="Arial Narrow" pitchFamily="34" charset="0"/>
              </a:rPr>
              <a:t>scientific and technical research</a:t>
            </a:r>
            <a:r>
              <a:rPr lang="fr-FR" sz="2400" b="1" dirty="0">
                <a:solidFill>
                  <a:srgbClr val="004F8A"/>
                </a:solidFill>
              </a:rPr>
              <a:t/>
            </a:r>
            <a:br>
              <a:rPr lang="fr-FR" sz="2400" b="1" dirty="0">
                <a:solidFill>
                  <a:srgbClr val="004F8A"/>
                </a:solidFill>
              </a:rPr>
            </a:br>
            <a:endParaRPr lang="fr-FR" sz="2400" dirty="0">
              <a:solidFill>
                <a:srgbClr val="004F8A"/>
              </a:solidFill>
            </a:endParaRPr>
          </a:p>
        </p:txBody>
      </p:sp>
    </p:spTree>
    <p:extLst>
      <p:ext uri="{BB962C8B-B14F-4D97-AF65-F5344CB8AC3E}">
        <p14:creationId xmlns:p14="http://schemas.microsoft.com/office/powerpoint/2010/main" val="2372295493"/>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descr="doctorat"/>
          <p:cNvSpPr>
            <a:spLocks noChangeAspect="1" noChangeArrowheads="1"/>
          </p:cNvSpPr>
          <p:nvPr/>
        </p:nvSpPr>
        <p:spPr bwMode="auto">
          <a:xfrm>
            <a:off x="331177" y="749300"/>
            <a:ext cx="2696308"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829" tIns="34915" rIns="69829" bIns="34915"/>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endParaRPr lang="fr-FR" altLang="fr-FR" sz="1400"/>
          </a:p>
        </p:txBody>
      </p:sp>
      <p:sp>
        <p:nvSpPr>
          <p:cNvPr id="27651" name="Rectangle 3"/>
          <p:cNvSpPr>
            <a:spLocks noChangeArrowheads="1"/>
          </p:cNvSpPr>
          <p:nvPr/>
        </p:nvSpPr>
        <p:spPr bwMode="auto">
          <a:xfrm>
            <a:off x="354623" y="1196752"/>
            <a:ext cx="8569569"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US" altLang="fr-FR" sz="1400" b="1" dirty="0">
                <a:solidFill>
                  <a:schemeClr val="tx2"/>
                </a:solidFill>
                <a:latin typeface="segoeui"/>
              </a:rPr>
              <a:t>For the 2019/2020 academic year, approximately 14,500 foreign students continued their studies in Moroccan public higher education institutions, including 12,500 students from 47 African countries have benefited of scholarships from the Kingdom of Morocco.</a:t>
            </a:r>
            <a:endParaRPr lang="fr-FR" altLang="fr-FR" sz="1400" b="1" dirty="0">
              <a:solidFill>
                <a:schemeClr val="tx2"/>
              </a:solidFill>
              <a:latin typeface="segoeui"/>
            </a:endParaRPr>
          </a:p>
        </p:txBody>
      </p:sp>
      <p:sp>
        <p:nvSpPr>
          <p:cNvPr id="27652" name="ZoneTexte 4"/>
          <p:cNvSpPr txBox="1">
            <a:spLocks noChangeArrowheads="1"/>
          </p:cNvSpPr>
          <p:nvPr/>
        </p:nvSpPr>
        <p:spPr bwMode="auto">
          <a:xfrm>
            <a:off x="354623" y="798483"/>
            <a:ext cx="4444278" cy="30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US" altLang="fr-FR" sz="1400" dirty="0"/>
              <a:t>- </a:t>
            </a:r>
            <a:r>
              <a:rPr lang="en-US" altLang="fr-FR" sz="1400" b="1" dirty="0">
                <a:solidFill>
                  <a:srgbClr val="FF0000"/>
                </a:solidFill>
              </a:rPr>
              <a:t>Moroccan Agency for International Cooperation – AMCI </a:t>
            </a:r>
          </a:p>
        </p:txBody>
      </p:sp>
      <p:sp>
        <p:nvSpPr>
          <p:cNvPr id="27653" name="ZoneTexte 5"/>
          <p:cNvSpPr txBox="1">
            <a:spLocks noChangeArrowheads="1"/>
          </p:cNvSpPr>
          <p:nvPr/>
        </p:nvSpPr>
        <p:spPr bwMode="auto">
          <a:xfrm>
            <a:off x="3500214" y="276988"/>
            <a:ext cx="2231493" cy="56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US" altLang="fr-FR" sz="3100" b="1" dirty="0">
                <a:solidFill>
                  <a:schemeClr val="tx2"/>
                </a:solidFill>
              </a:rPr>
              <a:t>Scholarships</a:t>
            </a:r>
          </a:p>
        </p:txBody>
      </p:sp>
      <p:sp>
        <p:nvSpPr>
          <p:cNvPr id="7" name="ZoneTexte 6"/>
          <p:cNvSpPr txBox="1"/>
          <p:nvPr/>
        </p:nvSpPr>
        <p:spPr>
          <a:xfrm>
            <a:off x="251171" y="2074708"/>
            <a:ext cx="8704385" cy="1382712"/>
          </a:xfrm>
          <a:prstGeom prst="rect">
            <a:avLst/>
          </a:prstGeom>
          <a:noFill/>
        </p:spPr>
        <p:txBody>
          <a:bodyPr lIns="89940" tIns="44970" rIns="89940" bIns="44970">
            <a:spAutoFit/>
          </a:bodyPr>
          <a:lstStyle/>
          <a:p>
            <a:pPr marL="218219" indent="-218219" defTabSz="449702" fontAlgn="auto">
              <a:spcBef>
                <a:spcPts val="0"/>
              </a:spcBef>
              <a:spcAft>
                <a:spcPts val="0"/>
              </a:spcAft>
              <a:buFontTx/>
              <a:buChar char="-"/>
              <a:defRPr/>
            </a:pPr>
            <a:r>
              <a:rPr lang="en-US" sz="1400" b="1" dirty="0">
                <a:solidFill>
                  <a:srgbClr val="C00000"/>
                </a:solidFill>
                <a:latin typeface="+mn-lt"/>
                <a:cs typeface="+mn-cs"/>
              </a:rPr>
              <a:t>ASRIC-AU in partnership with Euro-Mediterranean University of Fes (UEMF)</a:t>
            </a:r>
          </a:p>
          <a:p>
            <a:pPr defTabSz="449702" fontAlgn="auto">
              <a:spcBef>
                <a:spcPts val="0"/>
              </a:spcBef>
              <a:spcAft>
                <a:spcPts val="0"/>
              </a:spcAft>
              <a:defRPr/>
            </a:pPr>
            <a:r>
              <a:rPr lang="en-US" sz="1400" dirty="0">
                <a:latin typeface="+mn-lt"/>
                <a:cs typeface="+mn-cs"/>
              </a:rPr>
              <a:t>      2019, </a:t>
            </a:r>
            <a:r>
              <a:rPr lang="en-US" sz="1400" dirty="0" smtClean="0">
                <a:latin typeface="+mn-lt"/>
                <a:cs typeface="+mn-cs"/>
              </a:rPr>
              <a:t>2021, 2022 and 2023 </a:t>
            </a:r>
            <a:r>
              <a:rPr lang="en-US" sz="1400" dirty="0">
                <a:latin typeface="+mn-lt"/>
                <a:cs typeface="+mn-cs"/>
              </a:rPr>
              <a:t>– </a:t>
            </a:r>
            <a:r>
              <a:rPr lang="en-US" sz="1400" b="1" dirty="0">
                <a:solidFill>
                  <a:schemeClr val="tx2"/>
                </a:solidFill>
                <a:latin typeface="+mn-lt"/>
                <a:cs typeface="+mn-cs"/>
              </a:rPr>
              <a:t>UEMF offered </a:t>
            </a:r>
            <a:r>
              <a:rPr lang="en-US" sz="1400" b="1" dirty="0" smtClean="0">
                <a:solidFill>
                  <a:schemeClr val="tx2"/>
                </a:solidFill>
                <a:latin typeface="+mn-lt"/>
                <a:cs typeface="+mn-cs"/>
              </a:rPr>
              <a:t>40 </a:t>
            </a:r>
            <a:r>
              <a:rPr lang="en-US" sz="1400" b="1" dirty="0">
                <a:solidFill>
                  <a:schemeClr val="tx2"/>
                </a:solidFill>
                <a:latin typeface="+mn-lt"/>
                <a:cs typeface="+mn-cs"/>
              </a:rPr>
              <a:t>scholarships for African PhD Students</a:t>
            </a:r>
          </a:p>
          <a:p>
            <a:pPr defTabSz="449702" fontAlgn="auto">
              <a:spcBef>
                <a:spcPts val="0"/>
              </a:spcBef>
              <a:spcAft>
                <a:spcPts val="0"/>
              </a:spcAft>
              <a:defRPr/>
            </a:pPr>
            <a:r>
              <a:rPr lang="en-US" sz="1400" b="1" dirty="0">
                <a:latin typeface="+mn-lt"/>
                <a:cs typeface="+mn-cs"/>
              </a:rPr>
              <a:t>The scholarship includes; tuition fees of about $9,000, an annual return ticket from the student home country with a maximum contribution of $1,000 during summer vacation, and stipend allowance of $1,000 monthly for 11 months every year.</a:t>
            </a:r>
          </a:p>
          <a:p>
            <a:pPr defTabSz="449702" fontAlgn="auto">
              <a:spcBef>
                <a:spcPts val="0"/>
              </a:spcBef>
              <a:spcAft>
                <a:spcPts val="0"/>
              </a:spcAft>
              <a:defRPr/>
            </a:pPr>
            <a:r>
              <a:rPr lang="en-US" sz="1400" b="1" dirty="0">
                <a:solidFill>
                  <a:schemeClr val="tx2"/>
                </a:solidFill>
                <a:latin typeface="+mn-lt"/>
                <a:cs typeface="+mn-cs"/>
              </a:rPr>
              <a:t>                      https://blog.aau.org/call-for-applications-3rd-asric-uemf-phd-scholarships-for-african-students</a:t>
            </a:r>
            <a:r>
              <a:rPr lang="en-US" sz="1400" dirty="0">
                <a:latin typeface="+mn-lt"/>
                <a:cs typeface="+mn-cs"/>
              </a:rPr>
              <a:t>/</a:t>
            </a:r>
          </a:p>
        </p:txBody>
      </p:sp>
      <p:sp>
        <p:nvSpPr>
          <p:cNvPr id="8" name="ZoneTexte 7"/>
          <p:cNvSpPr txBox="1"/>
          <p:nvPr/>
        </p:nvSpPr>
        <p:spPr>
          <a:xfrm>
            <a:off x="174381" y="3479800"/>
            <a:ext cx="8749811" cy="1383480"/>
          </a:xfrm>
          <a:prstGeom prst="rect">
            <a:avLst/>
          </a:prstGeom>
          <a:noFill/>
        </p:spPr>
        <p:txBody>
          <a:bodyPr lIns="89940" tIns="44970" rIns="89940" bIns="44970">
            <a:spAutoFit/>
          </a:bodyPr>
          <a:lstStyle/>
          <a:p>
            <a:pPr marL="218219" indent="-218219" defTabSz="449702" fontAlgn="auto">
              <a:spcBef>
                <a:spcPts val="0"/>
              </a:spcBef>
              <a:spcAft>
                <a:spcPts val="0"/>
              </a:spcAft>
              <a:buFontTx/>
              <a:buChar char="-"/>
              <a:defRPr/>
            </a:pPr>
            <a:r>
              <a:rPr lang="en-US" sz="1400" b="1" dirty="0">
                <a:solidFill>
                  <a:srgbClr val="C00000"/>
                </a:solidFill>
                <a:latin typeface="+mn-lt"/>
                <a:cs typeface="+mn-cs"/>
              </a:rPr>
              <a:t>Hassan II Academy Excellence Allowance</a:t>
            </a:r>
          </a:p>
          <a:p>
            <a:pPr defTabSz="449702" fontAlgn="auto">
              <a:spcBef>
                <a:spcPts val="0"/>
              </a:spcBef>
              <a:spcAft>
                <a:spcPts val="0"/>
              </a:spcAft>
              <a:defRPr/>
            </a:pPr>
            <a:r>
              <a:rPr lang="en-US" sz="1400" b="1" dirty="0">
                <a:latin typeface="+mn-lt"/>
                <a:cs typeface="+mn-cs"/>
              </a:rPr>
              <a:t>Since 2010 the Academy in partnership with the Ministry of National Education stipend substantial allowance up to 1600 Euros per month, for 10 students, each year, having the best results at the Baccalaureate, up to now </a:t>
            </a:r>
            <a:r>
              <a:rPr lang="en-US" sz="1400" b="1" dirty="0">
                <a:solidFill>
                  <a:srgbClr val="C00000"/>
                </a:solidFill>
                <a:latin typeface="+mn-lt"/>
                <a:cs typeface="+mn-cs"/>
              </a:rPr>
              <a:t>108 students </a:t>
            </a:r>
            <a:r>
              <a:rPr lang="en-US" sz="1400" b="1" dirty="0">
                <a:latin typeface="+mn-lt"/>
                <a:cs typeface="+mn-cs"/>
              </a:rPr>
              <a:t>benefited of this allowance. </a:t>
            </a:r>
            <a:r>
              <a:rPr lang="en-US" sz="1400" b="1" dirty="0">
                <a:solidFill>
                  <a:srgbClr val="C00000"/>
                </a:solidFill>
                <a:latin typeface="+mn-lt"/>
                <a:cs typeface="+mn-cs"/>
              </a:rPr>
              <a:t>PHD students </a:t>
            </a:r>
            <a:r>
              <a:rPr lang="en-US" sz="1400" b="1" dirty="0">
                <a:latin typeface="+mn-lt"/>
                <a:cs typeface="+mn-cs"/>
              </a:rPr>
              <a:t>in the best Universities of the world : Colombia University, University of Berkley, ENS Paris, Ecole Centrale, Ecole Polytechnique, MIT, ENS </a:t>
            </a:r>
            <a:r>
              <a:rPr lang="en-US" sz="1400" b="1" dirty="0" err="1">
                <a:latin typeface="+mn-lt"/>
                <a:cs typeface="+mn-cs"/>
              </a:rPr>
              <a:t>Cachan</a:t>
            </a:r>
            <a:r>
              <a:rPr lang="en-US" sz="1400" b="1" dirty="0">
                <a:latin typeface="+mn-lt"/>
                <a:cs typeface="+mn-cs"/>
              </a:rPr>
              <a:t>, University of Montreal, University of Harvard</a:t>
            </a:r>
          </a:p>
        </p:txBody>
      </p:sp>
      <p:sp>
        <p:nvSpPr>
          <p:cNvPr id="9" name="Rectangle 8"/>
          <p:cNvSpPr/>
          <p:nvPr/>
        </p:nvSpPr>
        <p:spPr>
          <a:xfrm>
            <a:off x="263769" y="4846637"/>
            <a:ext cx="8704385" cy="522288"/>
          </a:xfrm>
          <a:prstGeom prst="rect">
            <a:avLst/>
          </a:prstGeom>
        </p:spPr>
        <p:txBody>
          <a:bodyPr lIns="89940" tIns="44970" rIns="89940" bIns="44970">
            <a:spAutoFit/>
          </a:bodyPr>
          <a:lstStyle/>
          <a:p>
            <a:pPr marL="218219" indent="-218219" defTabSz="449702" fontAlgn="auto">
              <a:spcBef>
                <a:spcPts val="0"/>
              </a:spcBef>
              <a:spcAft>
                <a:spcPts val="0"/>
              </a:spcAft>
              <a:buFontTx/>
              <a:buChar char="-"/>
              <a:defRPr/>
            </a:pPr>
            <a:r>
              <a:rPr lang="en-US" sz="1400" b="1" dirty="0">
                <a:solidFill>
                  <a:srgbClr val="C00000"/>
                </a:solidFill>
                <a:latin typeface="+mn-lt"/>
                <a:cs typeface="+mn-cs"/>
              </a:rPr>
              <a:t>CNRST Excellence Allowance</a:t>
            </a:r>
          </a:p>
          <a:p>
            <a:pPr defTabSz="449702" fontAlgn="auto">
              <a:spcBef>
                <a:spcPts val="0"/>
              </a:spcBef>
              <a:spcAft>
                <a:spcPts val="0"/>
              </a:spcAft>
              <a:defRPr/>
            </a:pPr>
            <a:r>
              <a:rPr lang="en-US" sz="1400" b="1" dirty="0">
                <a:latin typeface="+mn-lt"/>
                <a:cs typeface="+mn-cs"/>
              </a:rPr>
              <a:t>300 scholarships offered by the CNRST to the best Master students for PhD studies</a:t>
            </a:r>
            <a:endParaRPr lang="en-US" sz="1400" dirty="0">
              <a:latin typeface="+mn-lt"/>
              <a:cs typeface="+mn-cs"/>
            </a:endParaRPr>
          </a:p>
        </p:txBody>
      </p:sp>
      <p:sp>
        <p:nvSpPr>
          <p:cNvPr id="27657" name="Rectangle 9"/>
          <p:cNvSpPr>
            <a:spLocks noChangeArrowheads="1"/>
          </p:cNvSpPr>
          <p:nvPr/>
        </p:nvSpPr>
        <p:spPr bwMode="auto">
          <a:xfrm>
            <a:off x="174381" y="5982629"/>
            <a:ext cx="870438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marL="217488" indent="-21748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buFontTx/>
              <a:buChar char="-"/>
            </a:pPr>
            <a:r>
              <a:rPr lang="en-US" altLang="fr-FR" sz="1400" b="1" dirty="0">
                <a:solidFill>
                  <a:srgbClr val="C00000"/>
                </a:solidFill>
              </a:rPr>
              <a:t>Private Institutions : </a:t>
            </a:r>
            <a:r>
              <a:rPr lang="en-US" altLang="fr-FR" sz="1400" b="1" dirty="0">
                <a:solidFill>
                  <a:schemeClr val="tx2"/>
                </a:solidFill>
              </a:rPr>
              <a:t>Private Universities, OCP, Foundations</a:t>
            </a:r>
          </a:p>
        </p:txBody>
      </p:sp>
      <p:sp>
        <p:nvSpPr>
          <p:cNvPr id="27658" name="Rectangle 10"/>
          <p:cNvSpPr>
            <a:spLocks noChangeArrowheads="1"/>
          </p:cNvSpPr>
          <p:nvPr/>
        </p:nvSpPr>
        <p:spPr bwMode="auto">
          <a:xfrm>
            <a:off x="174380" y="5368925"/>
            <a:ext cx="870438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marL="217488" indent="-21748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buFontTx/>
              <a:buChar char="-"/>
            </a:pPr>
            <a:r>
              <a:rPr lang="en-US" altLang="fr-FR" sz="1400" b="1" dirty="0">
                <a:solidFill>
                  <a:srgbClr val="C00000"/>
                </a:solidFill>
              </a:rPr>
              <a:t>Ministry of High Education Scientific Research and Innovation : </a:t>
            </a:r>
            <a:r>
              <a:rPr lang="en-US" altLang="fr-FR" sz="1400" b="1" dirty="0">
                <a:solidFill>
                  <a:schemeClr val="tx2"/>
                </a:solidFill>
              </a:rPr>
              <a:t>70% (30.000) of Master and PhD students benefit of 150 Euros per Month as Scholarship </a:t>
            </a:r>
          </a:p>
        </p:txBody>
      </p:sp>
    </p:spTree>
    <p:extLst>
      <p:ext uri="{BB962C8B-B14F-4D97-AF65-F5344CB8AC3E}">
        <p14:creationId xmlns:p14="http://schemas.microsoft.com/office/powerpoint/2010/main" val="21395623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ATL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2561" y="1314452"/>
            <a:ext cx="3754315" cy="3683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8435" name="Text Box 3"/>
          <p:cNvSpPr txBox="1">
            <a:spLocks noChangeArrowheads="1"/>
          </p:cNvSpPr>
          <p:nvPr/>
        </p:nvSpPr>
        <p:spPr bwMode="auto">
          <a:xfrm>
            <a:off x="4152900" y="4997451"/>
            <a:ext cx="3683977" cy="1178504"/>
          </a:xfrm>
          <a:prstGeom prst="rect">
            <a:avLst/>
          </a:prstGeom>
          <a:solidFill>
            <a:schemeClr val="bg1"/>
          </a:solidFill>
          <a:ln w="9525">
            <a:solidFill>
              <a:schemeClr val="tx1"/>
            </a:solidFill>
            <a:miter lim="800000"/>
            <a:headEnd/>
            <a:tailEnd/>
          </a:ln>
        </p:spPr>
        <p:txBody>
          <a:bodyPr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eaLnBrk="0" hangingPunct="0"/>
            <a:r>
              <a:rPr lang="en-US" altLang="fr-FR" sz="1200" b="1" i="1">
                <a:solidFill>
                  <a:srgbClr val="000099"/>
                </a:solidFill>
              </a:rPr>
              <a:t>Diameter				25 m</a:t>
            </a:r>
          </a:p>
          <a:p>
            <a:pPr eaLnBrk="0" hangingPunct="0"/>
            <a:r>
              <a:rPr lang="en-US" altLang="fr-FR" sz="1200" b="1" i="1">
                <a:solidFill>
                  <a:srgbClr val="000099"/>
                </a:solidFill>
              </a:rPr>
              <a:t>Barrel toroid length		26 m</a:t>
            </a:r>
          </a:p>
          <a:p>
            <a:pPr eaLnBrk="0" hangingPunct="0"/>
            <a:r>
              <a:rPr lang="en-US" altLang="fr-FR" sz="1200" b="1" i="1">
                <a:solidFill>
                  <a:srgbClr val="000099"/>
                </a:solidFill>
              </a:rPr>
              <a:t>End-cap end-wall chamber span	46 m</a:t>
            </a:r>
          </a:p>
          <a:p>
            <a:pPr eaLnBrk="0" hangingPunct="0"/>
            <a:r>
              <a:rPr lang="en-US" altLang="fr-FR" sz="1200" b="1" i="1">
                <a:solidFill>
                  <a:srgbClr val="000099"/>
                </a:solidFill>
              </a:rPr>
              <a:t>Overall weight		              7000 Tons</a:t>
            </a:r>
          </a:p>
        </p:txBody>
      </p:sp>
      <p:sp>
        <p:nvSpPr>
          <p:cNvPr id="18436" name="Text Box 4"/>
          <p:cNvSpPr txBox="1">
            <a:spLocks noChangeArrowheads="1"/>
          </p:cNvSpPr>
          <p:nvPr/>
        </p:nvSpPr>
        <p:spPr bwMode="auto">
          <a:xfrm>
            <a:off x="2612781" y="857251"/>
            <a:ext cx="3808534" cy="530225"/>
          </a:xfrm>
          <a:prstGeom prst="rect">
            <a:avLst/>
          </a:prstGeom>
          <a:solidFill>
            <a:schemeClr val="accent1"/>
          </a:solidFill>
          <a:ln w="9525">
            <a:solidFill>
              <a:schemeClr val="tx1"/>
            </a:solidFill>
            <a:miter lim="800000"/>
            <a:headEnd/>
            <a:tailEnd/>
          </a:ln>
        </p:spPr>
        <p:txBody>
          <a:bodyPr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lgn="ctr" eaLnBrk="0" hangingPunct="0"/>
            <a:r>
              <a:rPr lang="en-US" altLang="fr-FR" sz="3000">
                <a:latin typeface="Times New Roman" pitchFamily="18" charset="0"/>
              </a:rPr>
              <a:t>The ATLAS Detector</a:t>
            </a:r>
          </a:p>
        </p:txBody>
      </p:sp>
      <p:sp>
        <p:nvSpPr>
          <p:cNvPr id="19461" name="Text Box 5"/>
          <p:cNvSpPr txBox="1">
            <a:spLocks noChangeArrowheads="1"/>
          </p:cNvSpPr>
          <p:nvPr/>
        </p:nvSpPr>
        <p:spPr bwMode="auto">
          <a:xfrm>
            <a:off x="1310054" y="5376864"/>
            <a:ext cx="2821241" cy="624506"/>
          </a:xfrm>
          <a:prstGeom prst="rect">
            <a:avLst/>
          </a:prstGeom>
          <a:solidFill>
            <a:schemeClr val="accent1"/>
          </a:solidFill>
          <a:ln w="9525">
            <a:solidFill>
              <a:schemeClr val="tx1"/>
            </a:solidFill>
            <a:miter lim="800000"/>
            <a:headEnd/>
            <a:tailEnd/>
          </a:ln>
        </p:spPr>
        <p:txBody>
          <a:bodyPr wrap="none"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US" altLang="fr-FR">
                <a:latin typeface="Times New Roman" pitchFamily="18" charset="0"/>
              </a:rPr>
              <a:t>3000 Scientists from 178</a:t>
            </a:r>
          </a:p>
          <a:p>
            <a:r>
              <a:rPr lang="en-US" altLang="fr-FR">
                <a:latin typeface="Times New Roman" pitchFamily="18" charset="0"/>
              </a:rPr>
              <a:t>Institutions and 38 countries </a:t>
            </a:r>
          </a:p>
        </p:txBody>
      </p:sp>
      <p:pic>
        <p:nvPicPr>
          <p:cNvPr id="1843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4673" y="3421063"/>
            <a:ext cx="16119"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4673" y="3421063"/>
            <a:ext cx="16119"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7124" y="1371600"/>
            <a:ext cx="2829658" cy="3829050"/>
          </a:xfrm>
          <a:prstGeom prst="rect">
            <a:avLst/>
          </a:prstGeom>
          <a:noFill/>
          <a:ln w="9525">
            <a:solidFill>
              <a:srgbClr val="FFC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507233"/>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p:cTn id="7" dur="1000" fill="hold"/>
                                        <p:tgtEl>
                                          <p:spTgt spid="19461"/>
                                        </p:tgtEl>
                                        <p:attrNameLst>
                                          <p:attrName>ppt_w</p:attrName>
                                        </p:attrNameLst>
                                      </p:cBhvr>
                                      <p:tavLst>
                                        <p:tav tm="0">
                                          <p:val>
                                            <p:strVal val="#ppt_w*0.70"/>
                                          </p:val>
                                        </p:tav>
                                        <p:tav tm="100000">
                                          <p:val>
                                            <p:strVal val="#ppt_w"/>
                                          </p:val>
                                        </p:tav>
                                      </p:tavLst>
                                    </p:anim>
                                    <p:anim calcmode="lin" valueType="num">
                                      <p:cBhvr>
                                        <p:cTn id="8" dur="1000" fill="hold"/>
                                        <p:tgtEl>
                                          <p:spTgt spid="19461"/>
                                        </p:tgtEl>
                                        <p:attrNameLst>
                                          <p:attrName>ppt_h</p:attrName>
                                        </p:attrNameLst>
                                      </p:cBhvr>
                                      <p:tavLst>
                                        <p:tav tm="0">
                                          <p:val>
                                            <p:strVal val="#ppt_h"/>
                                          </p:val>
                                        </p:tav>
                                        <p:tav tm="100000">
                                          <p:val>
                                            <p:strVal val="#ppt_h"/>
                                          </p:val>
                                        </p:tav>
                                      </p:tavLst>
                                    </p:anim>
                                    <p:animEffect transition="in" filter="fade">
                                      <p:cBhvr>
                                        <p:cTn id="9" dur="10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980728"/>
            <a:ext cx="5339862"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9459" name="Text Box 2"/>
          <p:cNvSpPr txBox="1">
            <a:spLocks noChangeArrowheads="1"/>
          </p:cNvSpPr>
          <p:nvPr/>
        </p:nvSpPr>
        <p:spPr bwMode="auto">
          <a:xfrm>
            <a:off x="2785697" y="5199063"/>
            <a:ext cx="6802315"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3492" rIns="0" bIns="0"/>
          <a:lstStyle>
            <a:lvl1pPr>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 pos="5014913" algn="l"/>
                <a:tab pos="5516563" algn="l"/>
                <a:tab pos="6016625" algn="l"/>
                <a:tab pos="6518275" algn="l"/>
                <a:tab pos="7019925" algn="l"/>
              </a:tabLst>
              <a:defRPr>
                <a:solidFill>
                  <a:schemeClr val="tx1"/>
                </a:solidFill>
                <a:latin typeface="Calibri" pitchFamily="34" charset="0"/>
              </a:defRPr>
            </a:lvl9pPr>
          </a:lstStyle>
          <a:p>
            <a:r>
              <a:rPr lang="fr-FR" altLang="fr-FR" sz="1200">
                <a:solidFill>
                  <a:srgbClr val="FFFFFF"/>
                </a:solidFill>
                <a:ea typeface="msmincho"/>
                <a:cs typeface="msmincho"/>
              </a:rPr>
              <a:t>3000 scientifiques (dont 1000 étudiants), 38 pays, 174 universités et laboratoires </a:t>
            </a:r>
          </a:p>
        </p:txBody>
      </p:sp>
      <p:sp>
        <p:nvSpPr>
          <p:cNvPr id="29699" name="Text Box 3"/>
          <p:cNvSpPr txBox="1">
            <a:spLocks noChangeArrowheads="1"/>
          </p:cNvSpPr>
          <p:nvPr/>
        </p:nvSpPr>
        <p:spPr bwMode="auto">
          <a:xfrm>
            <a:off x="3283796" y="2582515"/>
            <a:ext cx="4402015" cy="40322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3492" rIns="0" bIns="0"/>
          <a:lstStyle>
            <a:lvl1pPr>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 pos="4513263" algn="l"/>
              </a:tabLst>
              <a:defRPr>
                <a:solidFill>
                  <a:schemeClr val="tx1"/>
                </a:solidFill>
                <a:latin typeface="Calibri" pitchFamily="34" charset="0"/>
              </a:defRPr>
            </a:lvl9pPr>
          </a:lstStyle>
          <a:p>
            <a:r>
              <a:rPr lang="fr-FR" altLang="fr-FR" sz="1200" dirty="0">
                <a:solidFill>
                  <a:srgbClr val="000000"/>
                </a:solidFill>
                <a:ea typeface="msmincho"/>
                <a:cs typeface="msmincho"/>
              </a:rPr>
              <a:t>Modèle d'organisation globale qui vise la coopération</a:t>
            </a:r>
          </a:p>
          <a:p>
            <a:r>
              <a:rPr lang="fr-FR" altLang="fr-FR" sz="1200" dirty="0">
                <a:solidFill>
                  <a:srgbClr val="000000"/>
                </a:solidFill>
                <a:ea typeface="msmincho"/>
                <a:cs typeface="msmincho"/>
              </a:rPr>
              <a:t>ouverte non concurrentielle sur le long terme.</a:t>
            </a:r>
          </a:p>
        </p:txBody>
      </p:sp>
      <p:sp>
        <p:nvSpPr>
          <p:cNvPr id="29700" name="Text Box 4"/>
          <p:cNvSpPr txBox="1">
            <a:spLocks noChangeArrowheads="1"/>
          </p:cNvSpPr>
          <p:nvPr/>
        </p:nvSpPr>
        <p:spPr bwMode="auto">
          <a:xfrm>
            <a:off x="3491880" y="4998243"/>
            <a:ext cx="4193931" cy="804863"/>
          </a:xfrm>
          <a:prstGeom prst="rect">
            <a:avLst/>
          </a:pr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3492" rIns="0" bIns="0"/>
          <a:lstStyle>
            <a:lvl1pPr>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9pPr>
          </a:lstStyle>
          <a:p>
            <a:r>
              <a:rPr lang="fr-FR" altLang="fr-FR" sz="1200">
                <a:solidFill>
                  <a:srgbClr val="CC0000"/>
                </a:solidFill>
                <a:ea typeface="msmincho"/>
                <a:cs typeface="msmincho"/>
              </a:rPr>
              <a:t>On peut regretter que l'Afrique et le Moyen Orient </a:t>
            </a:r>
          </a:p>
          <a:p>
            <a:r>
              <a:rPr lang="fr-FR" altLang="fr-FR" sz="1200">
                <a:solidFill>
                  <a:srgbClr val="CC0000"/>
                </a:solidFill>
                <a:ea typeface="msmincho"/>
                <a:cs typeface="msmincho"/>
              </a:rPr>
              <a:t>ne soient pas plus présents, car la science est</a:t>
            </a:r>
          </a:p>
          <a:p>
            <a:r>
              <a:rPr lang="fr-FR" altLang="fr-FR" sz="1200">
                <a:solidFill>
                  <a:srgbClr val="CC0000"/>
                </a:solidFill>
                <a:ea typeface="msmincho"/>
                <a:cs typeface="msmincho"/>
              </a:rPr>
              <a:t>un vecteur de paix et de développement parmi les</a:t>
            </a:r>
          </a:p>
          <a:p>
            <a:r>
              <a:rPr lang="fr-FR" altLang="fr-FR" sz="1200">
                <a:solidFill>
                  <a:srgbClr val="CC0000"/>
                </a:solidFill>
                <a:ea typeface="msmincho"/>
                <a:cs typeface="msmincho"/>
              </a:rPr>
              <a:t>peuples.</a:t>
            </a:r>
          </a:p>
        </p:txBody>
      </p:sp>
      <p:sp>
        <p:nvSpPr>
          <p:cNvPr id="29701" name="Text Box 5"/>
          <p:cNvSpPr txBox="1">
            <a:spLocks noChangeArrowheads="1"/>
          </p:cNvSpPr>
          <p:nvPr/>
        </p:nvSpPr>
        <p:spPr bwMode="auto">
          <a:xfrm>
            <a:off x="3812931" y="3149601"/>
            <a:ext cx="4091354" cy="403225"/>
          </a:xfrm>
          <a:prstGeom prst="rect">
            <a:avLst/>
          </a:pr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3492" rIns="0" bIns="0"/>
          <a:lstStyle>
            <a:lvl1pPr>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1pPr>
            <a:lvl2pPr marL="742950" indent="-28575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2pPr>
            <a:lvl3pPr marL="11430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3pPr>
            <a:lvl4pPr marL="16002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4pPr>
            <a:lvl5pPr marL="2057400" indent="-228600">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5pPr>
            <a:lvl6pPr marL="25146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6pPr>
            <a:lvl7pPr marL="29718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7pPr>
            <a:lvl8pPr marL="34290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8pPr>
            <a:lvl9pPr marL="3886200" indent="-228600" defTabSz="449263" fontAlgn="base">
              <a:spcBef>
                <a:spcPct val="0"/>
              </a:spcBef>
              <a:spcAft>
                <a:spcPct val="0"/>
              </a:spcAft>
              <a:tabLst>
                <a:tab pos="500063" algn="l"/>
                <a:tab pos="1001713" algn="l"/>
                <a:tab pos="1503363" algn="l"/>
                <a:tab pos="2005013" algn="l"/>
                <a:tab pos="2506663" algn="l"/>
                <a:tab pos="3008313" algn="l"/>
                <a:tab pos="3509963" algn="l"/>
                <a:tab pos="4011613" algn="l"/>
              </a:tabLst>
              <a:defRPr>
                <a:solidFill>
                  <a:schemeClr val="tx1"/>
                </a:solidFill>
                <a:latin typeface="Calibri" pitchFamily="34" charset="0"/>
              </a:defRPr>
            </a:lvl9pPr>
          </a:lstStyle>
          <a:p>
            <a:r>
              <a:rPr lang="fr-FR" altLang="fr-FR" sz="1200">
                <a:solidFill>
                  <a:srgbClr val="CC0000"/>
                </a:solidFill>
                <a:ea typeface="msmincho"/>
                <a:cs typeface="msmincho"/>
              </a:rPr>
              <a:t>Maroc membre d'ATLAS depuis 1996, à travers le</a:t>
            </a:r>
          </a:p>
          <a:p>
            <a:r>
              <a:rPr lang="fr-FR" altLang="fr-FR" sz="1200">
                <a:solidFill>
                  <a:srgbClr val="CC0000"/>
                </a:solidFill>
                <a:ea typeface="msmincho"/>
                <a:cs typeface="msmincho"/>
              </a:rPr>
              <a:t>RUPHE. Un exemple pour le Magreb et l'Afrique.</a:t>
            </a:r>
          </a:p>
        </p:txBody>
      </p:sp>
    </p:spTree>
    <p:extLst>
      <p:ext uri="{BB962C8B-B14F-4D97-AF65-F5344CB8AC3E}">
        <p14:creationId xmlns:p14="http://schemas.microsoft.com/office/powerpoint/2010/main" val="18488214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296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297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297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808" y="1211264"/>
            <a:ext cx="8704385" cy="5058845"/>
          </a:xfrm>
          <a:prstGeom prst="rect">
            <a:avLst/>
          </a:prstGeom>
        </p:spPr>
        <p:txBody>
          <a:bodyPr lIns="89940" tIns="44970" rIns="89940" bIns="44970">
            <a:spAutoFit/>
          </a:bodyPr>
          <a:lstStyle/>
          <a:p>
            <a:pPr defTabSz="449702" fontAlgn="auto">
              <a:spcBef>
                <a:spcPts val="0"/>
              </a:spcBef>
              <a:spcAft>
                <a:spcPts val="458"/>
              </a:spcAft>
              <a:defRPr/>
            </a:pPr>
            <a:r>
              <a:rPr lang="fr-FR" sz="1400" b="1" dirty="0" err="1">
                <a:solidFill>
                  <a:srgbClr val="C00000"/>
                </a:solidFill>
                <a:ea typeface="Malgun Gothic" panose="020B0503020000020004" pitchFamily="34" charset="-127"/>
                <a:cs typeface="Calibri" panose="020F0502020204030204" pitchFamily="34" charset="0"/>
              </a:rPr>
              <a:t>Approval</a:t>
            </a:r>
            <a:r>
              <a:rPr lang="fr-FR" sz="1400" b="1" dirty="0">
                <a:solidFill>
                  <a:srgbClr val="C00000"/>
                </a:solidFill>
                <a:ea typeface="Malgun Gothic" panose="020B0503020000020004" pitchFamily="34" charset="-127"/>
                <a:cs typeface="Calibri" panose="020F0502020204030204" pitchFamily="34" charset="0"/>
              </a:rPr>
              <a:t> of :           </a:t>
            </a:r>
            <a:r>
              <a:rPr lang="fr-FR" sz="1400" dirty="0">
                <a:solidFill>
                  <a:schemeClr val="tx2"/>
                </a:solidFill>
                <a:ea typeface="Malgun Gothic" panose="020B0503020000020004" pitchFamily="34" charset="-127"/>
                <a:cs typeface="Calibri" panose="020F0502020204030204" pitchFamily="34" charset="0"/>
              </a:rPr>
              <a:t>Prof. </a:t>
            </a:r>
            <a:r>
              <a:rPr lang="fr-FR" sz="1400" b="1" dirty="0">
                <a:solidFill>
                  <a:schemeClr val="tx2"/>
                </a:solidFill>
                <a:ea typeface="Malgun Gothic" panose="020B0503020000020004" pitchFamily="34" charset="-127"/>
                <a:cs typeface="Calibri" panose="020F0502020204030204" pitchFamily="34" charset="0"/>
              </a:rPr>
              <a:t>Omar Fassi-</a:t>
            </a:r>
            <a:r>
              <a:rPr lang="fr-FR" sz="1400" b="1" dirty="0" err="1">
                <a:solidFill>
                  <a:schemeClr val="tx2"/>
                </a:solidFill>
                <a:ea typeface="Malgun Gothic" panose="020B0503020000020004" pitchFamily="34" charset="-127"/>
                <a:cs typeface="Calibri" panose="020F0502020204030204" pitchFamily="34" charset="0"/>
              </a:rPr>
              <a:t>Fehri</a:t>
            </a:r>
            <a:r>
              <a:rPr lang="fr-FR" sz="1400" dirty="0">
                <a:solidFill>
                  <a:schemeClr val="tx2"/>
                </a:solidFill>
                <a:ea typeface="Malgun Gothic" panose="020B0503020000020004" pitchFamily="34" charset="-127"/>
                <a:cs typeface="Calibri" panose="020F0502020204030204" pitchFamily="34" charset="0"/>
              </a:rPr>
              <a:t>, Permanent </a:t>
            </a:r>
            <a:r>
              <a:rPr lang="fr-FR" sz="1400" dirty="0" err="1">
                <a:solidFill>
                  <a:schemeClr val="tx2"/>
                </a:solidFill>
                <a:ea typeface="Malgun Gothic" panose="020B0503020000020004" pitchFamily="34" charset="-127"/>
                <a:cs typeface="Calibri" panose="020F0502020204030204" pitchFamily="34" charset="0"/>
              </a:rPr>
              <a:t>Secretary</a:t>
            </a:r>
            <a:r>
              <a:rPr lang="fr-FR" sz="1400" dirty="0">
                <a:solidFill>
                  <a:schemeClr val="tx2"/>
                </a:solidFill>
                <a:ea typeface="Malgun Gothic" panose="020B0503020000020004" pitchFamily="34" charset="-127"/>
                <a:cs typeface="Calibri" panose="020F0502020204030204" pitchFamily="34" charset="0"/>
              </a:rPr>
              <a:t> of the </a:t>
            </a:r>
            <a:r>
              <a:rPr lang="fr-FR" sz="1400" dirty="0" err="1">
                <a:solidFill>
                  <a:schemeClr val="tx2"/>
                </a:solidFill>
                <a:ea typeface="Malgun Gothic" panose="020B0503020000020004" pitchFamily="34" charset="-127"/>
                <a:cs typeface="Calibri" panose="020F0502020204030204" pitchFamily="34" charset="0"/>
              </a:rPr>
              <a:t>Academy</a:t>
            </a:r>
            <a:r>
              <a:rPr lang="fr-FR" sz="1400" dirty="0">
                <a:solidFill>
                  <a:schemeClr val="tx2"/>
                </a:solidFill>
                <a:ea typeface="Malgun Gothic" panose="020B0503020000020004" pitchFamily="34" charset="-127"/>
                <a:cs typeface="Calibri" panose="020F0502020204030204" pitchFamily="34" charset="0"/>
              </a:rPr>
              <a:t>, </a:t>
            </a:r>
          </a:p>
          <a:p>
            <a:pPr defTabSz="449702" fontAlgn="auto">
              <a:spcBef>
                <a:spcPts val="0"/>
              </a:spcBef>
              <a:spcAft>
                <a:spcPts val="458"/>
              </a:spcAft>
              <a:defRPr/>
            </a:pPr>
            <a:r>
              <a:rPr lang="fr-FR" sz="1400" dirty="0">
                <a:solidFill>
                  <a:schemeClr val="tx2"/>
                </a:solidFill>
                <a:ea typeface="Malgun Gothic" panose="020B0503020000020004" pitchFamily="34" charset="-127"/>
                <a:cs typeface="Calibri" panose="020F0502020204030204" pitchFamily="34" charset="0"/>
              </a:rPr>
              <a:t>		</a:t>
            </a:r>
            <a:r>
              <a:rPr lang="fr-FR" sz="1400" dirty="0" err="1">
                <a:solidFill>
                  <a:schemeClr val="tx2"/>
                </a:solidFill>
                <a:ea typeface="Malgun Gothic" panose="020B0503020000020004" pitchFamily="34" charset="-127"/>
                <a:cs typeface="Calibri" panose="020F0502020204030204" pitchFamily="34" charset="0"/>
              </a:rPr>
              <a:t>Academy’s</a:t>
            </a:r>
            <a:r>
              <a:rPr lang="fr-FR" sz="1400" dirty="0">
                <a:solidFill>
                  <a:schemeClr val="tx2"/>
                </a:solidFill>
                <a:ea typeface="Malgun Gothic" panose="020B0503020000020004" pitchFamily="34" charset="-127"/>
                <a:cs typeface="Calibri" panose="020F0502020204030204" pitchFamily="34" charset="0"/>
              </a:rPr>
              <a:t> </a:t>
            </a:r>
            <a:r>
              <a:rPr lang="fr-FR" sz="1400" dirty="0" err="1">
                <a:solidFill>
                  <a:schemeClr val="tx2"/>
                </a:solidFill>
                <a:ea typeface="Malgun Gothic" panose="020B0503020000020004" pitchFamily="34" charset="-127"/>
                <a:cs typeface="Calibri" panose="020F0502020204030204" pitchFamily="34" charset="0"/>
              </a:rPr>
              <a:t>Governing</a:t>
            </a:r>
            <a:r>
              <a:rPr lang="fr-FR" sz="1400" dirty="0">
                <a:solidFill>
                  <a:schemeClr val="tx2"/>
                </a:solidFill>
                <a:ea typeface="Malgun Gothic" panose="020B0503020000020004" pitchFamily="34" charset="-127"/>
                <a:cs typeface="Calibri" panose="020F0502020204030204" pitchFamily="34" charset="0"/>
              </a:rPr>
              <a:t> Bodies : </a:t>
            </a:r>
            <a:r>
              <a:rPr lang="fr-FR" sz="1400" dirty="0" err="1">
                <a:solidFill>
                  <a:schemeClr val="tx2"/>
                </a:solidFill>
                <a:ea typeface="Malgun Gothic" panose="020B0503020000020004" pitchFamily="34" charset="-127"/>
                <a:cs typeface="Calibri" panose="020F0502020204030204" pitchFamily="34" charset="0"/>
              </a:rPr>
              <a:t>Academy</a:t>
            </a:r>
            <a:r>
              <a:rPr lang="fr-FR" sz="1400" dirty="0">
                <a:solidFill>
                  <a:schemeClr val="tx2"/>
                </a:solidFill>
                <a:ea typeface="Malgun Gothic" panose="020B0503020000020004" pitchFamily="34" charset="-127"/>
                <a:cs typeface="Calibri" panose="020F0502020204030204" pitchFamily="34" charset="0"/>
              </a:rPr>
              <a:t> Council and Works Commission</a:t>
            </a:r>
          </a:p>
          <a:p>
            <a:pPr defTabSz="449702" fontAlgn="auto">
              <a:spcBef>
                <a:spcPts val="0"/>
              </a:spcBef>
              <a:spcAft>
                <a:spcPts val="458"/>
              </a:spcAft>
              <a:defRPr/>
            </a:pPr>
            <a:endParaRPr lang="fr-FR" sz="1400" dirty="0">
              <a:solidFill>
                <a:schemeClr val="tx2"/>
              </a:solidFill>
              <a:ea typeface="Malgun Gothic" panose="020B0503020000020004" pitchFamily="34" charset="-127"/>
              <a:cs typeface="Calibri" panose="020F0502020204030204" pitchFamily="34" charset="0"/>
            </a:endParaRPr>
          </a:p>
          <a:p>
            <a:pPr defTabSz="449702" fontAlgn="auto">
              <a:spcBef>
                <a:spcPts val="0"/>
              </a:spcBef>
              <a:spcAft>
                <a:spcPts val="458"/>
              </a:spcAft>
              <a:defRPr/>
            </a:pPr>
            <a:r>
              <a:rPr lang="fr-FR" sz="1400" b="1" dirty="0">
                <a:solidFill>
                  <a:schemeClr val="tx2"/>
                </a:solidFill>
                <a:ea typeface="Malgun Gothic" panose="020B0503020000020004" pitchFamily="34" charset="-127"/>
                <a:cs typeface="Calibri" panose="020F0502020204030204" pitchFamily="34" charset="0"/>
              </a:rPr>
              <a:t> </a:t>
            </a:r>
            <a:r>
              <a:rPr lang="en-US" sz="1400" b="1" dirty="0">
                <a:solidFill>
                  <a:schemeClr val="tx2"/>
                </a:solidFill>
                <a:ea typeface="Malgun Gothic" panose="020B0503020000020004" pitchFamily="34" charset="-127"/>
                <a:cs typeface="Calibri" panose="020F0502020204030204" pitchFamily="34" charset="0"/>
              </a:rPr>
              <a:t>Moroccan High Energy Physics Cluster </a:t>
            </a:r>
            <a:r>
              <a:rPr lang="en-US" sz="1400" b="1" dirty="0">
                <a:solidFill>
                  <a:srgbClr val="FF0000"/>
                </a:solidFill>
                <a:ea typeface="Malgun Gothic" panose="020B0503020000020004" pitchFamily="34" charset="-127"/>
                <a:cs typeface="Calibri" panose="020F0502020204030204" pitchFamily="34" charset="0"/>
              </a:rPr>
              <a:t>: Representative of Morocco at ATLAS Experiment and CERN since 1995</a:t>
            </a:r>
            <a:endParaRPr lang="en-US" sz="1400" dirty="0">
              <a:solidFill>
                <a:srgbClr val="FF0000"/>
              </a:solidFill>
              <a:ea typeface="Malgun Gothic" panose="020B0503020000020004" pitchFamily="34" charset="-127"/>
            </a:endParaRPr>
          </a:p>
          <a:p>
            <a:pPr defTabSz="449702" fontAlgn="auto">
              <a:spcBef>
                <a:spcPts val="0"/>
              </a:spcBef>
              <a:spcAft>
                <a:spcPts val="458"/>
              </a:spcAft>
              <a:defRPr/>
            </a:pPr>
            <a:r>
              <a:rPr lang="en-US" sz="1400" dirty="0">
                <a:ea typeface="Malgun Gothic" panose="020B0503020000020004" pitchFamily="34" charset="-127"/>
                <a:cs typeface="Calibri" panose="020F0502020204030204" pitchFamily="34" charset="0"/>
              </a:rPr>
              <a:t>-    Cadi </a:t>
            </a:r>
            <a:r>
              <a:rPr lang="en-US" sz="1400" dirty="0" err="1">
                <a:ea typeface="Malgun Gothic" panose="020B0503020000020004" pitchFamily="34" charset="-127"/>
                <a:cs typeface="Calibri" panose="020F0502020204030204" pitchFamily="34" charset="0"/>
              </a:rPr>
              <a:t>Ayyad</a:t>
            </a:r>
            <a:r>
              <a:rPr lang="en-US" sz="1400" dirty="0">
                <a:ea typeface="Malgun Gothic" panose="020B0503020000020004" pitchFamily="34" charset="-127"/>
                <a:cs typeface="Calibri" panose="020F0502020204030204" pitchFamily="34" charset="0"/>
              </a:rPr>
              <a:t> University, Marrakesh   , </a:t>
            </a:r>
          </a:p>
          <a:p>
            <a:pPr defTabSz="449702" fontAlgn="auto">
              <a:spcBef>
                <a:spcPts val="0"/>
              </a:spcBef>
              <a:spcAft>
                <a:spcPts val="458"/>
              </a:spcAft>
              <a:defRPr/>
            </a:pPr>
            <a:r>
              <a:rPr lang="en-US" sz="1400" dirty="0">
                <a:ea typeface="Malgun Gothic" panose="020B0503020000020004" pitchFamily="34" charset="-127"/>
                <a:cs typeface="Calibri" panose="020F0502020204030204" pitchFamily="34" charset="0"/>
              </a:rPr>
              <a:t>-    University Mohammed V - Rabat</a:t>
            </a:r>
          </a:p>
          <a:p>
            <a:pPr defTabSz="449702" fontAlgn="auto">
              <a:spcBef>
                <a:spcPts val="0"/>
              </a:spcBef>
              <a:spcAft>
                <a:spcPts val="458"/>
              </a:spcAft>
              <a:defRPr/>
            </a:pPr>
            <a:r>
              <a:rPr lang="en-US" sz="1400" dirty="0">
                <a:ea typeface="Malgun Gothic" panose="020B0503020000020004" pitchFamily="34" charset="-127"/>
                <a:cs typeface="Calibri" panose="020F0502020204030204" pitchFamily="34" charset="0"/>
              </a:rPr>
              <a:t>-    Ibn </a:t>
            </a:r>
            <a:r>
              <a:rPr lang="en-US" sz="1400" dirty="0" err="1">
                <a:ea typeface="Malgun Gothic" panose="020B0503020000020004" pitchFamily="34" charset="-127"/>
                <a:cs typeface="Calibri" panose="020F0502020204030204" pitchFamily="34" charset="0"/>
              </a:rPr>
              <a:t>Tofail</a:t>
            </a:r>
            <a:r>
              <a:rPr lang="en-US" sz="1400" dirty="0">
                <a:ea typeface="Malgun Gothic" panose="020B0503020000020004" pitchFamily="34" charset="-127"/>
                <a:cs typeface="Calibri" panose="020F0502020204030204" pitchFamily="34" charset="0"/>
              </a:rPr>
              <a:t> University, </a:t>
            </a:r>
            <a:r>
              <a:rPr lang="en-US" sz="1400" dirty="0" err="1">
                <a:ea typeface="Malgun Gothic" panose="020B0503020000020004" pitchFamily="34" charset="-127"/>
                <a:cs typeface="Calibri" panose="020F0502020204030204" pitchFamily="34" charset="0"/>
              </a:rPr>
              <a:t>Kenitra</a:t>
            </a:r>
            <a:r>
              <a:rPr lang="en-US" sz="1400" dirty="0">
                <a:ea typeface="Malgun Gothic" panose="020B0503020000020004" pitchFamily="34" charset="-127"/>
                <a:cs typeface="Calibri" panose="020F0502020204030204" pitchFamily="34" charset="0"/>
              </a:rPr>
              <a:t>, </a:t>
            </a:r>
          </a:p>
          <a:p>
            <a:pPr defTabSz="449702" fontAlgn="auto">
              <a:spcBef>
                <a:spcPts val="0"/>
              </a:spcBef>
              <a:spcAft>
                <a:spcPts val="458"/>
              </a:spcAft>
              <a:defRPr/>
            </a:pPr>
            <a:r>
              <a:rPr lang="en-US" sz="1400" dirty="0">
                <a:ea typeface="Malgun Gothic" panose="020B0503020000020004" pitchFamily="34" charset="-127"/>
                <a:cs typeface="Calibri" panose="020F0502020204030204" pitchFamily="34" charset="0"/>
              </a:rPr>
              <a:t>-    </a:t>
            </a:r>
            <a:r>
              <a:rPr lang="en-US" sz="1400" dirty="0" err="1">
                <a:ea typeface="Malgun Gothic" panose="020B0503020000020004" pitchFamily="34" charset="-127"/>
                <a:cs typeface="Calibri" panose="020F0502020204030204" pitchFamily="34" charset="0"/>
              </a:rPr>
              <a:t>Abdelmalek</a:t>
            </a:r>
            <a:r>
              <a:rPr lang="en-US" sz="1400" dirty="0">
                <a:ea typeface="Malgun Gothic" panose="020B0503020000020004" pitchFamily="34" charset="-127"/>
                <a:cs typeface="Calibri" panose="020F0502020204030204" pitchFamily="34" charset="0"/>
              </a:rPr>
              <a:t> </a:t>
            </a:r>
            <a:r>
              <a:rPr lang="en-US" sz="1400" dirty="0" err="1">
                <a:ea typeface="Malgun Gothic" panose="020B0503020000020004" pitchFamily="34" charset="-127"/>
                <a:cs typeface="Calibri" panose="020F0502020204030204" pitchFamily="34" charset="0"/>
              </a:rPr>
              <a:t>Saadi</a:t>
            </a:r>
            <a:r>
              <a:rPr lang="en-US" sz="1400" dirty="0">
                <a:ea typeface="Malgun Gothic" panose="020B0503020000020004" pitchFamily="34" charset="-127"/>
                <a:cs typeface="Calibri" panose="020F0502020204030204" pitchFamily="34" charset="0"/>
              </a:rPr>
              <a:t> University, Tangier , </a:t>
            </a:r>
          </a:p>
          <a:p>
            <a:pPr defTabSz="449702" fontAlgn="auto">
              <a:spcBef>
                <a:spcPts val="0"/>
              </a:spcBef>
              <a:spcAft>
                <a:spcPts val="458"/>
              </a:spcAft>
              <a:defRPr/>
            </a:pPr>
            <a:r>
              <a:rPr lang="en-US" sz="1400" dirty="0">
                <a:ea typeface="Malgun Gothic" panose="020B0503020000020004" pitchFamily="34" charset="-127"/>
                <a:cs typeface="Calibri" panose="020F0502020204030204" pitchFamily="34" charset="0"/>
              </a:rPr>
              <a:t>-    University Hassan II of Casablanca</a:t>
            </a:r>
          </a:p>
          <a:p>
            <a:pPr marL="218219" indent="-218219" defTabSz="449702" fontAlgn="auto">
              <a:spcBef>
                <a:spcPts val="0"/>
              </a:spcBef>
              <a:spcAft>
                <a:spcPts val="458"/>
              </a:spcAft>
              <a:buFontTx/>
              <a:buChar char="-"/>
              <a:defRPr/>
            </a:pPr>
            <a:r>
              <a:rPr lang="en-US" sz="1400" dirty="0">
                <a:ea typeface="Malgun Gothic" panose="020B0503020000020004" pitchFamily="34" charset="-127"/>
                <a:cs typeface="Calibri" panose="020F0502020204030204" pitchFamily="34" charset="0"/>
              </a:rPr>
              <a:t>University Mohammed 1st  of Oujda</a:t>
            </a:r>
          </a:p>
          <a:p>
            <a:pPr marL="218219" indent="-218219" defTabSz="449702" fontAlgn="auto">
              <a:spcBef>
                <a:spcPts val="0"/>
              </a:spcBef>
              <a:spcAft>
                <a:spcPts val="458"/>
              </a:spcAft>
              <a:buFontTx/>
              <a:buChar char="-"/>
              <a:defRPr/>
            </a:pPr>
            <a:r>
              <a:rPr lang="en-US" sz="1400" dirty="0">
                <a:ea typeface="Malgun Gothic" panose="020B0503020000020004" pitchFamily="34" charset="-127"/>
                <a:cs typeface="Calibri" panose="020F0502020204030204" pitchFamily="34" charset="0"/>
              </a:rPr>
              <a:t>MASCIR</a:t>
            </a:r>
          </a:p>
          <a:p>
            <a:pPr marL="218219" indent="-218219" defTabSz="449702" fontAlgn="auto">
              <a:spcBef>
                <a:spcPts val="0"/>
              </a:spcBef>
              <a:spcAft>
                <a:spcPts val="458"/>
              </a:spcAft>
              <a:buFontTx/>
              <a:buChar char="-"/>
              <a:defRPr/>
            </a:pPr>
            <a:r>
              <a:rPr lang="en-US" sz="1400" dirty="0">
                <a:ea typeface="Malgun Gothic" panose="020B0503020000020004" pitchFamily="34" charset="-127"/>
                <a:cs typeface="Calibri" panose="020F0502020204030204" pitchFamily="34" charset="0"/>
              </a:rPr>
              <a:t>University Mohammed VI Polytechnic</a:t>
            </a:r>
          </a:p>
          <a:p>
            <a:pPr defTabSz="449702" fontAlgn="auto">
              <a:spcBef>
                <a:spcPts val="0"/>
              </a:spcBef>
              <a:spcAft>
                <a:spcPts val="458"/>
              </a:spcAft>
              <a:defRPr/>
            </a:pPr>
            <a:r>
              <a:rPr lang="en-US" sz="1400" dirty="0">
                <a:ea typeface="Malgun Gothic" panose="020B0503020000020004" pitchFamily="34" charset="-127"/>
              </a:rPr>
              <a:t>Others institutions : …..</a:t>
            </a:r>
          </a:p>
          <a:p>
            <a:pPr defTabSz="449702" fontAlgn="auto">
              <a:spcBef>
                <a:spcPts val="0"/>
              </a:spcBef>
              <a:spcAft>
                <a:spcPts val="458"/>
              </a:spcAft>
              <a:defRPr/>
            </a:pPr>
            <a:endParaRPr lang="en-US" sz="1400" dirty="0">
              <a:ea typeface="Malgun Gothic" panose="020B0503020000020004" pitchFamily="34" charset="-127"/>
            </a:endParaRPr>
          </a:p>
          <a:p>
            <a:pPr marL="218219" indent="-218219" defTabSz="449702" fontAlgn="auto">
              <a:spcBef>
                <a:spcPts val="0"/>
              </a:spcBef>
              <a:spcAft>
                <a:spcPts val="458"/>
              </a:spcAft>
              <a:buFontTx/>
              <a:buChar char="-"/>
              <a:defRPr/>
            </a:pPr>
            <a:r>
              <a:rPr lang="en-US" sz="1400" dirty="0">
                <a:ea typeface="Malgun Gothic" panose="020B0503020000020004" pitchFamily="34" charset="-127"/>
              </a:rPr>
              <a:t>Local Organizing Committee</a:t>
            </a:r>
          </a:p>
          <a:p>
            <a:pPr marL="218219" indent="-218219" defTabSz="449702" fontAlgn="auto">
              <a:spcBef>
                <a:spcPts val="0"/>
              </a:spcBef>
              <a:spcAft>
                <a:spcPts val="458"/>
              </a:spcAft>
              <a:buFontTx/>
              <a:buChar char="-"/>
              <a:defRPr/>
            </a:pPr>
            <a:r>
              <a:rPr lang="en-US" sz="1400" dirty="0">
                <a:ea typeface="Malgun Gothic" panose="020B0503020000020004" pitchFamily="34" charset="-127"/>
              </a:rPr>
              <a:t>Date and duration : 2024</a:t>
            </a:r>
          </a:p>
          <a:p>
            <a:pPr marL="218219" indent="-218219" defTabSz="449702" fontAlgn="auto">
              <a:spcBef>
                <a:spcPts val="0"/>
              </a:spcBef>
              <a:spcAft>
                <a:spcPts val="458"/>
              </a:spcAft>
              <a:buFontTx/>
              <a:buChar char="-"/>
              <a:defRPr/>
            </a:pPr>
            <a:r>
              <a:rPr lang="en-US" sz="1400" dirty="0">
                <a:ea typeface="Malgun Gothic" panose="020B0503020000020004" pitchFamily="34" charset="-127"/>
              </a:rPr>
              <a:t>Venue : </a:t>
            </a:r>
            <a:endParaRPr lang="en-US" sz="1400" dirty="0" smtClean="0">
              <a:ea typeface="Malgun Gothic" panose="020B0503020000020004" pitchFamily="34" charset="-127"/>
            </a:endParaRPr>
          </a:p>
          <a:p>
            <a:pPr marL="218219" indent="-218219" defTabSz="449702" fontAlgn="auto">
              <a:spcBef>
                <a:spcPts val="0"/>
              </a:spcBef>
              <a:spcAft>
                <a:spcPts val="458"/>
              </a:spcAft>
              <a:buFontTx/>
              <a:buChar char="-"/>
              <a:defRPr/>
            </a:pPr>
            <a:r>
              <a:rPr lang="en-US" sz="1400" dirty="0" smtClean="0">
                <a:ea typeface="Malgun Gothic" panose="020B0503020000020004" pitchFamily="34" charset="-127"/>
              </a:rPr>
              <a:t>Format </a:t>
            </a:r>
            <a:r>
              <a:rPr lang="en-US" sz="1400" dirty="0">
                <a:ea typeface="Malgun Gothic" panose="020B0503020000020004" pitchFamily="34" charset="-127"/>
              </a:rPr>
              <a:t>and scientific program of the school : Same as 2022</a:t>
            </a:r>
          </a:p>
        </p:txBody>
      </p:sp>
      <p:sp>
        <p:nvSpPr>
          <p:cNvPr id="3075" name="Rectangle 2"/>
          <p:cNvSpPr>
            <a:spLocks noChangeArrowheads="1"/>
          </p:cNvSpPr>
          <p:nvPr/>
        </p:nvSpPr>
        <p:spPr bwMode="auto">
          <a:xfrm>
            <a:off x="757605" y="857250"/>
            <a:ext cx="7282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algn="ctr"/>
            <a:r>
              <a:rPr lang="fr-FR" altLang="fr-FR" sz="1400" b="1">
                <a:solidFill>
                  <a:srgbClr val="C00000"/>
                </a:solidFill>
                <a:latin typeface="Book Antiqua" pitchFamily="18" charset="0"/>
                <a:ea typeface="Malgun Gothic" pitchFamily="34" charset="-127"/>
              </a:rPr>
              <a:t>(ASP2024) In Morocco</a:t>
            </a:r>
            <a:endParaRPr lang="en-US" altLang="fr-FR" sz="1200" b="1">
              <a:solidFill>
                <a:srgbClr val="C00000"/>
              </a:solidFill>
              <a:ea typeface="Malgun Gothic" pitchFamily="34" charset="-127"/>
            </a:endParaRPr>
          </a:p>
        </p:txBody>
      </p:sp>
    </p:spTree>
    <p:extLst>
      <p:ext uri="{BB962C8B-B14F-4D97-AF65-F5344CB8AC3E}">
        <p14:creationId xmlns:p14="http://schemas.microsoft.com/office/powerpoint/2010/main" val="3958262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p:txBody>
          <a:bodyPr/>
          <a:lstStyle/>
          <a:p>
            <a:pPr algn="ctr"/>
            <a:r>
              <a:rPr lang="en-GB" altLang="fr-FR" sz="2400" b="1" dirty="0" smtClean="0"/>
              <a:t>The worldwide </a:t>
            </a:r>
            <a:r>
              <a:rPr lang="en-GB" altLang="fr-FR" sz="2400" b="1" dirty="0"/>
              <a:t>F</a:t>
            </a:r>
            <a:r>
              <a:rPr lang="en-GB" altLang="fr-FR" sz="2400" b="1" dirty="0" smtClean="0"/>
              <a:t>undamental </a:t>
            </a:r>
            <a:r>
              <a:rPr lang="en-GB" altLang="fr-FR" sz="2400" b="1" dirty="0"/>
              <a:t>P</a:t>
            </a:r>
            <a:r>
              <a:rPr lang="en-GB" altLang="fr-FR" sz="2400" b="1" dirty="0" smtClean="0"/>
              <a:t>hysics</a:t>
            </a:r>
          </a:p>
        </p:txBody>
      </p:sp>
      <p:sp>
        <p:nvSpPr>
          <p:cNvPr id="3" name="Espace réservé du contenu 2">
            <a:extLst>
              <a:ext uri="{FF2B5EF4-FFF2-40B4-BE49-F238E27FC236}"/>
            </a:extLst>
          </p:cNvPr>
          <p:cNvSpPr>
            <a:spLocks noGrp="1"/>
          </p:cNvSpPr>
          <p:nvPr>
            <p:ph idx="1"/>
          </p:nvPr>
        </p:nvSpPr>
        <p:spPr>
          <a:xfrm>
            <a:off x="817685" y="2009776"/>
            <a:ext cx="7508631" cy="3648075"/>
          </a:xfrm>
        </p:spPr>
        <p:txBody>
          <a:bodyPr rtlCol="0">
            <a:normAutofit fontScale="70000" lnSpcReduction="20000"/>
          </a:bodyPr>
          <a:lstStyle/>
          <a:p>
            <a:pPr marL="232766" indent="-232766" defTabSz="931063" fontAlgn="auto">
              <a:spcBef>
                <a:spcPts val="1018"/>
              </a:spcBef>
              <a:spcAft>
                <a:spcPts val="0"/>
              </a:spcAft>
              <a:defRPr/>
            </a:pPr>
            <a:r>
              <a:rPr lang="en-GB" dirty="0"/>
              <a:t>What our world is made of</a:t>
            </a:r>
          </a:p>
          <a:p>
            <a:pPr marL="698297" lvl="1" indent="-232766" defTabSz="931063" fontAlgn="auto">
              <a:spcBef>
                <a:spcPts val="763"/>
              </a:spcBef>
              <a:spcAft>
                <a:spcPts val="0"/>
              </a:spcAft>
              <a:defRPr/>
            </a:pPr>
            <a:r>
              <a:rPr lang="en-GB" dirty="0"/>
              <a:t>How it works at the most fundamental level</a:t>
            </a:r>
          </a:p>
          <a:p>
            <a:pPr marL="232766" indent="-232766" defTabSz="931063" fontAlgn="auto">
              <a:spcBef>
                <a:spcPts val="1018"/>
              </a:spcBef>
              <a:spcAft>
                <a:spcPts val="0"/>
              </a:spcAft>
              <a:defRPr/>
            </a:pPr>
            <a:r>
              <a:rPr lang="en-GB" dirty="0"/>
              <a:t>Particle physics</a:t>
            </a:r>
          </a:p>
          <a:p>
            <a:pPr marL="698297" lvl="1" indent="-232766" defTabSz="931063" fontAlgn="auto">
              <a:spcBef>
                <a:spcPts val="763"/>
              </a:spcBef>
              <a:spcAft>
                <a:spcPts val="0"/>
              </a:spcAft>
              <a:defRPr/>
            </a:pPr>
            <a:r>
              <a:rPr lang="en-GB" dirty="0"/>
              <a:t>Physics experiments</a:t>
            </a:r>
          </a:p>
          <a:p>
            <a:pPr marL="698297" lvl="1" indent="-232766" defTabSz="931063" fontAlgn="auto">
              <a:spcBef>
                <a:spcPts val="763"/>
              </a:spcBef>
              <a:spcAft>
                <a:spcPts val="0"/>
              </a:spcAft>
              <a:defRPr/>
            </a:pPr>
            <a:r>
              <a:rPr lang="en-GB" dirty="0"/>
              <a:t>Accelerators</a:t>
            </a:r>
          </a:p>
          <a:p>
            <a:pPr marL="698297" lvl="1" indent="-232766" defTabSz="931063" fontAlgn="auto">
              <a:spcBef>
                <a:spcPts val="763"/>
              </a:spcBef>
              <a:spcAft>
                <a:spcPts val="0"/>
              </a:spcAft>
              <a:defRPr/>
            </a:pPr>
            <a:r>
              <a:rPr lang="en-GB" dirty="0"/>
              <a:t>Underground laboratories</a:t>
            </a:r>
          </a:p>
          <a:p>
            <a:pPr marL="698297" lvl="1" indent="-232766" defTabSz="931063" fontAlgn="auto">
              <a:spcBef>
                <a:spcPts val="763"/>
              </a:spcBef>
              <a:spcAft>
                <a:spcPts val="0"/>
              </a:spcAft>
              <a:defRPr/>
            </a:pPr>
            <a:r>
              <a:rPr lang="en-GB" dirty="0"/>
              <a:t>Space observatories</a:t>
            </a:r>
          </a:p>
          <a:p>
            <a:pPr marL="698297" lvl="1" indent="-232766" defTabSz="931063" fontAlgn="auto">
              <a:spcBef>
                <a:spcPts val="763"/>
              </a:spcBef>
              <a:spcAft>
                <a:spcPts val="0"/>
              </a:spcAft>
              <a:defRPr/>
            </a:pPr>
            <a:r>
              <a:rPr lang="en-GB" dirty="0"/>
              <a:t>Lasers</a:t>
            </a:r>
          </a:p>
          <a:p>
            <a:pPr marL="698297" lvl="1" indent="-232766" defTabSz="931063" fontAlgn="auto">
              <a:spcBef>
                <a:spcPts val="763"/>
              </a:spcBef>
              <a:spcAft>
                <a:spcPts val="0"/>
              </a:spcAft>
              <a:defRPr/>
            </a:pPr>
            <a:endParaRPr lang="en-GB" dirty="0"/>
          </a:p>
          <a:p>
            <a:pPr marL="232766" indent="-232766" defTabSz="931063" fontAlgn="auto">
              <a:spcBef>
                <a:spcPts val="1018"/>
              </a:spcBef>
              <a:spcAft>
                <a:spcPts val="0"/>
              </a:spcAft>
              <a:defRPr/>
            </a:pPr>
            <a:r>
              <a:rPr lang="en-GB" dirty="0"/>
              <a:t>International huge collaborations</a:t>
            </a:r>
          </a:p>
          <a:p>
            <a:pPr marL="232766" indent="-232766" defTabSz="931063" fontAlgn="auto">
              <a:spcBef>
                <a:spcPts val="1018"/>
              </a:spcBef>
              <a:spcAft>
                <a:spcPts val="0"/>
              </a:spcAft>
              <a:defRPr/>
            </a:pPr>
            <a:endParaRPr lang="fr-FR" dirty="0"/>
          </a:p>
        </p:txBody>
      </p:sp>
    </p:spTree>
    <p:extLst>
      <p:ext uri="{BB962C8B-B14F-4D97-AF65-F5344CB8AC3E}">
        <p14:creationId xmlns:p14="http://schemas.microsoft.com/office/powerpoint/2010/main" val="713634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817077" y="857250"/>
            <a:ext cx="3700097" cy="400050"/>
          </a:xfrm>
        </p:spPr>
        <p:txBody>
          <a:bodyPr rtlCol="0">
            <a:normAutofit fontScale="90000"/>
          </a:bodyPr>
          <a:lstStyle/>
          <a:p>
            <a:pPr defTabSz="931063" fontAlgn="auto">
              <a:spcAft>
                <a:spcPts val="0"/>
              </a:spcAft>
              <a:defRPr/>
            </a:pPr>
            <a:r>
              <a:rPr lang="en-US" sz="2800" dirty="0"/>
              <a:t>The ATLAS Experiment </a:t>
            </a:r>
            <a:endParaRPr lang="en-US" sz="2800" dirty="0">
              <a:cs typeface="Times New Roman (Hebrew)" charset="-79"/>
            </a:endParaRPr>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1439" y="4056064"/>
            <a:ext cx="2775438"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descr="02_ATLAS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3243" y="2036764"/>
            <a:ext cx="2703634"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5" descr="atlas_underground_joao_smal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6931" y="857251"/>
            <a:ext cx="2499946"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60989" y="1231901"/>
            <a:ext cx="362096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7123" y="3268664"/>
            <a:ext cx="3877408" cy="273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Rectangle 18"/>
          <p:cNvSpPr>
            <a:spLocks noChangeArrowheads="1"/>
          </p:cNvSpPr>
          <p:nvPr/>
        </p:nvSpPr>
        <p:spPr bwMode="auto">
          <a:xfrm>
            <a:off x="2939562" y="4768850"/>
            <a:ext cx="2142392"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pPr eaLnBrk="0" hangingPunct="0">
              <a:spcBef>
                <a:spcPct val="50000"/>
              </a:spcBef>
            </a:pPr>
            <a:r>
              <a:rPr lang="en-US" altLang="fr-FR" sz="1200" b="1">
                <a:ea typeface="Times New Roman (Hebrew)"/>
                <a:cs typeface="Times New Roman (Hebrew)"/>
              </a:rPr>
              <a:t> </a:t>
            </a:r>
            <a:r>
              <a:rPr lang="en-US" altLang="fr-FR" sz="1000" b="1">
                <a:ea typeface="Times New Roman (Hebrew)"/>
                <a:cs typeface="Times New Roman (Hebrew)"/>
              </a:rPr>
              <a:t>Event rate in ATLAS : N = L x </a:t>
            </a:r>
            <a:r>
              <a:rPr lang="en-US" altLang="fr-FR" sz="1000" b="1">
                <a:ea typeface="Times New Roman (Hebrew)"/>
                <a:cs typeface="Times New Roman (Hebrew)"/>
                <a:sym typeface="Symbol" pitchFamily="18" charset="2"/>
              </a:rPr>
              <a:t></a:t>
            </a:r>
            <a:r>
              <a:rPr lang="en-US" altLang="fr-FR" sz="1000" b="1" baseline="-25000">
                <a:ea typeface="Times New Roman (Hebrew)"/>
                <a:cs typeface="Times New Roman (Hebrew)"/>
                <a:sym typeface="Symbol" pitchFamily="18" charset="2"/>
              </a:rPr>
              <a:t>  </a:t>
            </a:r>
            <a:r>
              <a:rPr lang="en-US" altLang="fr-FR" sz="1000" b="1">
                <a:ea typeface="Times New Roman (Hebrew)"/>
                <a:cs typeface="Times New Roman (Hebrew)"/>
                <a:sym typeface="Symbol" pitchFamily="18" charset="2"/>
              </a:rPr>
              <a:t>(pp)  </a:t>
            </a:r>
            <a:r>
              <a:rPr lang="en-US" altLang="fr-FR" sz="1000" b="1">
                <a:solidFill>
                  <a:srgbClr val="FF0000"/>
                </a:solidFill>
                <a:ea typeface="Times New Roman (Hebrew)"/>
                <a:cs typeface="Times New Roman (Hebrew)"/>
                <a:sym typeface="Symbol" pitchFamily="18" charset="2"/>
              </a:rPr>
              <a:t> 10</a:t>
            </a:r>
            <a:r>
              <a:rPr lang="en-US" altLang="fr-FR" sz="1000" b="1" baseline="30000">
                <a:solidFill>
                  <a:srgbClr val="FF0000"/>
                </a:solidFill>
                <a:ea typeface="Times New Roman (Hebrew)"/>
                <a:cs typeface="Times New Roman (Hebrew)"/>
                <a:sym typeface="Symbol" pitchFamily="18" charset="2"/>
              </a:rPr>
              <a:t>9</a:t>
            </a:r>
            <a:r>
              <a:rPr lang="en-US" altLang="fr-FR" sz="1000" b="1">
                <a:solidFill>
                  <a:srgbClr val="FF0000"/>
                </a:solidFill>
                <a:ea typeface="Times New Roman (Hebrew)"/>
                <a:cs typeface="Times New Roman (Hebrew)"/>
                <a:sym typeface="Symbol" pitchFamily="18" charset="2"/>
              </a:rPr>
              <a:t> interactions/s </a:t>
            </a:r>
          </a:p>
        </p:txBody>
      </p:sp>
      <p:sp>
        <p:nvSpPr>
          <p:cNvPr id="21513" name="ZoneTexte 19"/>
          <p:cNvSpPr txBox="1">
            <a:spLocks noChangeArrowheads="1"/>
          </p:cNvSpPr>
          <p:nvPr/>
        </p:nvSpPr>
        <p:spPr bwMode="auto">
          <a:xfrm>
            <a:off x="6765681" y="3643314"/>
            <a:ext cx="1071196"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GB" altLang="fr-FR" sz="1200" b="1">
                <a:solidFill>
                  <a:srgbClr val="FF0000"/>
                </a:solidFill>
              </a:rPr>
              <a:t>7000 t </a:t>
            </a:r>
          </a:p>
          <a:p>
            <a:r>
              <a:rPr lang="en-GB" altLang="fr-FR" sz="1200" b="1">
                <a:solidFill>
                  <a:srgbClr val="FF0000"/>
                </a:solidFill>
              </a:rPr>
              <a:t>54m x 28m</a:t>
            </a:r>
            <a:endParaRPr lang="en-US" altLang="fr-FR" sz="1200" b="1">
              <a:solidFill>
                <a:srgbClr val="FF0000"/>
              </a:solidFill>
            </a:endParaRPr>
          </a:p>
        </p:txBody>
      </p:sp>
      <p:sp>
        <p:nvSpPr>
          <p:cNvPr id="21514" name="ZoneTexte 20"/>
          <p:cNvSpPr txBox="1">
            <a:spLocks noChangeArrowheads="1"/>
          </p:cNvSpPr>
          <p:nvPr/>
        </p:nvSpPr>
        <p:spPr bwMode="auto">
          <a:xfrm>
            <a:off x="5644662" y="3803651"/>
            <a:ext cx="1147193" cy="255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9828" tIns="34913" rIns="69828" bIns="34913">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en-GB" altLang="fr-FR" sz="1200" b="1">
                <a:solidFill>
                  <a:srgbClr val="FF0000"/>
                </a:solidFill>
              </a:rPr>
              <a:t>3000 Physiciens</a:t>
            </a:r>
            <a:endParaRPr lang="en-US" altLang="fr-FR" sz="1200" b="1">
              <a:solidFill>
                <a:srgbClr val="FF0000"/>
              </a:solidFill>
            </a:endParaRPr>
          </a:p>
        </p:txBody>
      </p:sp>
      <p:pic>
        <p:nvPicPr>
          <p:cNvPr id="2151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7123" y="1223963"/>
            <a:ext cx="3824654"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4092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ctrTitle"/>
          </p:nvPr>
        </p:nvSpPr>
        <p:spPr>
          <a:xfrm>
            <a:off x="685800" y="1122363"/>
            <a:ext cx="7772400" cy="2387600"/>
          </a:xfrm>
        </p:spPr>
        <p:txBody>
          <a:bodyPr/>
          <a:lstStyle/>
          <a:p>
            <a:endParaRPr lang="fr-FR" altLang="fr-FR" smtClean="0"/>
          </a:p>
        </p:txBody>
      </p:sp>
      <p:sp>
        <p:nvSpPr>
          <p:cNvPr id="17411" name="Sous-titre 2"/>
          <p:cNvSpPr>
            <a:spLocks noGrp="1"/>
          </p:cNvSpPr>
          <p:nvPr>
            <p:ph type="subTitle" idx="1"/>
          </p:nvPr>
        </p:nvSpPr>
        <p:spPr>
          <a:xfrm>
            <a:off x="1143000" y="3602038"/>
            <a:ext cx="6858000" cy="1655762"/>
          </a:xfrm>
        </p:spPr>
        <p:txBody>
          <a:bodyPr/>
          <a:lstStyle/>
          <a:p>
            <a:endParaRPr lang="fr-FR" altLang="fr-FR" smtClean="0"/>
          </a:p>
        </p:txBody>
      </p:sp>
      <p:pic>
        <p:nvPicPr>
          <p:cNvPr id="17412" name="Imag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8" y="857250"/>
            <a:ext cx="870438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ZoneTexte 4"/>
          <p:cNvSpPr txBox="1">
            <a:spLocks noChangeArrowheads="1"/>
          </p:cNvSpPr>
          <p:nvPr/>
        </p:nvSpPr>
        <p:spPr bwMode="auto">
          <a:xfrm>
            <a:off x="1592874" y="2201863"/>
            <a:ext cx="1254431" cy="413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40" tIns="44970" rIns="89940" bIns="4497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49263" fontAlgn="base">
              <a:spcBef>
                <a:spcPct val="0"/>
              </a:spcBef>
              <a:spcAft>
                <a:spcPct val="0"/>
              </a:spcAft>
              <a:defRPr>
                <a:solidFill>
                  <a:schemeClr val="tx1"/>
                </a:solidFill>
                <a:latin typeface="Calibri" pitchFamily="34" charset="0"/>
              </a:defRPr>
            </a:lvl6pPr>
            <a:lvl7pPr marL="2971800" indent="-228600" defTabSz="449263" fontAlgn="base">
              <a:spcBef>
                <a:spcPct val="0"/>
              </a:spcBef>
              <a:spcAft>
                <a:spcPct val="0"/>
              </a:spcAft>
              <a:defRPr>
                <a:solidFill>
                  <a:schemeClr val="tx1"/>
                </a:solidFill>
                <a:latin typeface="Calibri" pitchFamily="34" charset="0"/>
              </a:defRPr>
            </a:lvl7pPr>
            <a:lvl8pPr marL="3429000" indent="-228600" defTabSz="449263" fontAlgn="base">
              <a:spcBef>
                <a:spcPct val="0"/>
              </a:spcBef>
              <a:spcAft>
                <a:spcPct val="0"/>
              </a:spcAft>
              <a:defRPr>
                <a:solidFill>
                  <a:schemeClr val="tx1"/>
                </a:solidFill>
                <a:latin typeface="Calibri" pitchFamily="34" charset="0"/>
              </a:defRPr>
            </a:lvl8pPr>
            <a:lvl9pPr marL="3886200" indent="-228600" defTabSz="449263" fontAlgn="base">
              <a:spcBef>
                <a:spcPct val="0"/>
              </a:spcBef>
              <a:spcAft>
                <a:spcPct val="0"/>
              </a:spcAft>
              <a:defRPr>
                <a:solidFill>
                  <a:schemeClr val="tx1"/>
                </a:solidFill>
                <a:latin typeface="Calibri" pitchFamily="34" charset="0"/>
              </a:defRPr>
            </a:lvl9pPr>
          </a:lstStyle>
          <a:p>
            <a:r>
              <a:rPr lang="fr-FR" altLang="fr-FR" sz="2100" b="1">
                <a:solidFill>
                  <a:srgbClr val="FF0000"/>
                </a:solidFill>
              </a:rPr>
              <a:t>A. KETEVI</a:t>
            </a:r>
            <a:endParaRPr lang="en-US" altLang="fr-FR" sz="2100" b="1">
              <a:solidFill>
                <a:srgbClr val="FF0000"/>
              </a:solidFill>
            </a:endParaRPr>
          </a:p>
        </p:txBody>
      </p:sp>
      <p:cxnSp>
        <p:nvCxnSpPr>
          <p:cNvPr id="7" name="Connecteur droit avec flèche 6"/>
          <p:cNvCxnSpPr/>
          <p:nvPr/>
        </p:nvCxnSpPr>
        <p:spPr>
          <a:xfrm>
            <a:off x="2715358" y="2536825"/>
            <a:ext cx="1019908" cy="952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911253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980728"/>
          </a:xfrm>
        </p:spPr>
        <p:style>
          <a:lnRef idx="1">
            <a:schemeClr val="accent3"/>
          </a:lnRef>
          <a:fillRef idx="2">
            <a:schemeClr val="accent3"/>
          </a:fillRef>
          <a:effectRef idx="1">
            <a:schemeClr val="accent3"/>
          </a:effectRef>
          <a:fontRef idx="minor">
            <a:schemeClr val="dk1"/>
          </a:fontRef>
        </p:style>
        <p:txBody>
          <a:bodyPr vert="horz" lIns="91440" tIns="45720" rIns="91440" bIns="45720" rtlCol="1" anchor="ctr">
            <a:noAutofit/>
          </a:bodyPr>
          <a:lstStyle/>
          <a:p>
            <a:pPr algn="ctr"/>
            <a:r>
              <a:rPr lang="fr-FR" sz="3600" b="1" dirty="0">
                <a:solidFill>
                  <a:schemeClr val="tx1"/>
                </a:solidFill>
                <a:latin typeface="+mn-lt"/>
                <a:ea typeface="+mn-ea"/>
                <a:cs typeface="+mn-cs"/>
              </a:rPr>
              <a:t>ATLAS - CNRST</a:t>
            </a:r>
          </a:p>
        </p:txBody>
      </p:sp>
      <p:sp>
        <p:nvSpPr>
          <p:cNvPr id="5" name="Rectangle à coins arrondis 4"/>
          <p:cNvSpPr/>
          <p:nvPr/>
        </p:nvSpPr>
        <p:spPr>
          <a:xfrm>
            <a:off x="251520" y="1124744"/>
            <a:ext cx="4248472" cy="2376264"/>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marL="179388" lvl="1" indent="-179388" algn="l" rtl="0">
              <a:buFont typeface="Arial" pitchFamily="34" charset="0"/>
              <a:buChar char="•"/>
            </a:pPr>
            <a:r>
              <a:rPr lang="fr-FR" dirty="0"/>
              <a:t>Réception des serveurs (DON CERN) – 19/11/2012</a:t>
            </a:r>
          </a:p>
          <a:p>
            <a:pPr marL="179388" lvl="1" indent="-179388" algn="l" rtl="0">
              <a:buFont typeface="Arial" pitchFamily="34" charset="0"/>
              <a:buChar char="•"/>
            </a:pPr>
            <a:r>
              <a:rPr lang="fr-FR" dirty="0"/>
              <a:t>Installation et configuration des serveurs – 27/11/2012</a:t>
            </a:r>
          </a:p>
          <a:p>
            <a:pPr marL="179388" lvl="1" indent="-179388" algn="l" rtl="0">
              <a:buFont typeface="Arial" pitchFamily="34" charset="0"/>
              <a:buChar char="•"/>
            </a:pPr>
            <a:r>
              <a:rPr lang="fr-FR" dirty="0"/>
              <a:t>Visibilité du site sur </a:t>
            </a:r>
            <a:r>
              <a:rPr lang="fr-FR" dirty="0" err="1"/>
              <a:t>Gstat</a:t>
            </a:r>
            <a:r>
              <a:rPr lang="fr-FR" dirty="0"/>
              <a:t> et les autres outils de monitoring – 30/11/2012</a:t>
            </a:r>
          </a:p>
        </p:txBody>
      </p:sp>
      <p:pic>
        <p:nvPicPr>
          <p:cNvPr id="1026" name="Picture 2" descr="D:\Documents and Settings\Merrouch\Mes documents\1-Magrid\Atlas\2014-02-19 16.02.59 (2).jpg"/>
          <p:cNvPicPr>
            <a:picLocks noChangeAspect="1" noChangeArrowheads="1"/>
          </p:cNvPicPr>
          <p:nvPr/>
        </p:nvPicPr>
        <p:blipFill>
          <a:blip r:embed="rId3" cstate="print"/>
          <a:srcRect/>
          <a:stretch>
            <a:fillRect/>
          </a:stretch>
        </p:blipFill>
        <p:spPr bwMode="auto">
          <a:xfrm>
            <a:off x="4788024" y="1052736"/>
            <a:ext cx="4212468" cy="5616624"/>
          </a:xfrm>
          <a:prstGeom prst="rect">
            <a:avLst/>
          </a:prstGeom>
          <a:noFill/>
        </p:spPr>
      </p:pic>
      <p:pic>
        <p:nvPicPr>
          <p:cNvPr id="1027" name="Picture 3" descr="D:\Documents and Settings\Merrouch\Mes documents\1-Magrid\Atlas\2014-02-19 16.02.25 (2).jpg"/>
          <p:cNvPicPr>
            <a:picLocks noChangeAspect="1" noChangeArrowheads="1"/>
          </p:cNvPicPr>
          <p:nvPr/>
        </p:nvPicPr>
        <p:blipFill>
          <a:blip r:embed="rId4" cstate="print"/>
          <a:srcRect/>
          <a:stretch>
            <a:fillRect/>
          </a:stretch>
        </p:blipFill>
        <p:spPr bwMode="auto">
          <a:xfrm>
            <a:off x="323528" y="3573016"/>
            <a:ext cx="4204725" cy="3153544"/>
          </a:xfrm>
          <a:prstGeom prst="rect">
            <a:avLst/>
          </a:prstGeom>
          <a:noFill/>
        </p:spPr>
      </p:pic>
    </p:spTree>
    <p:extLst>
      <p:ext uri="{BB962C8B-B14F-4D97-AF65-F5344CB8AC3E}">
        <p14:creationId xmlns:p14="http://schemas.microsoft.com/office/powerpoint/2010/main" val="2144271118"/>
      </p:ext>
    </p:extLst>
  </p:cSld>
  <p:clrMapOvr>
    <a:masterClrMapping/>
  </p:clrMapOvr>
  <mc:AlternateContent xmlns:mc="http://schemas.openxmlformats.org/markup-compatibility/2006" xmlns:p14="http://schemas.microsoft.com/office/powerpoint/2010/main">
    <mc:Choice Requires="p14">
      <p:transition spd="slow" p14:dur="2000" advTm="3300"/>
    </mc:Choice>
    <mc:Fallback xmlns="">
      <p:transition spd="slow" advTm="33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06090"/>
          </a:xfrm>
        </p:spPr>
        <p:txBody>
          <a:bodyPr>
            <a:normAutofit/>
          </a:bodyPr>
          <a:lstStyle/>
          <a:p>
            <a:r>
              <a:rPr lang="fr-FR" sz="2400" b="1" dirty="0" smtClean="0"/>
              <a:t>Open Questions </a:t>
            </a:r>
            <a:r>
              <a:rPr lang="fr-FR" sz="2400" b="1" dirty="0" err="1" smtClean="0"/>
              <a:t>from</a:t>
            </a:r>
            <a:r>
              <a:rPr lang="fr-FR" sz="2400" b="1" dirty="0" smtClean="0"/>
              <a:t> </a:t>
            </a:r>
            <a:r>
              <a:rPr lang="fr-FR" sz="2400" b="1" dirty="0" err="1" smtClean="0"/>
              <a:t>Twenty</a:t>
            </a:r>
            <a:r>
              <a:rPr lang="fr-FR" sz="2400" b="1" dirty="0" smtClean="0"/>
              <a:t> to </a:t>
            </a:r>
            <a:r>
              <a:rPr lang="fr-FR" sz="2400" b="1" dirty="0" err="1" smtClean="0"/>
              <a:t>Twenty</a:t>
            </a:r>
            <a:r>
              <a:rPr lang="fr-FR" sz="2400" b="1" dirty="0" smtClean="0"/>
              <a:t> First </a:t>
            </a:r>
            <a:r>
              <a:rPr lang="fr-FR" sz="2400" b="1" dirty="0"/>
              <a:t>C</a:t>
            </a:r>
            <a:r>
              <a:rPr lang="fr-FR" sz="2400" b="1" dirty="0" smtClean="0"/>
              <a:t>entury</a:t>
            </a:r>
            <a:endParaRPr lang="fr-FR" sz="2400" b="1" dirty="0"/>
          </a:p>
        </p:txBody>
      </p:sp>
      <p:sp>
        <p:nvSpPr>
          <p:cNvPr id="3" name="Espace réservé du contenu 2"/>
          <p:cNvSpPr>
            <a:spLocks noGrp="1"/>
          </p:cNvSpPr>
          <p:nvPr>
            <p:ph idx="1"/>
          </p:nvPr>
        </p:nvSpPr>
        <p:spPr>
          <a:xfrm>
            <a:off x="467544" y="1484784"/>
            <a:ext cx="8229600" cy="4896544"/>
          </a:xfrm>
        </p:spPr>
        <p:txBody>
          <a:bodyPr>
            <a:noAutofit/>
          </a:bodyPr>
          <a:lstStyle/>
          <a:p>
            <a:pPr>
              <a:lnSpc>
                <a:spcPct val="200000"/>
              </a:lnSpc>
            </a:pPr>
            <a:r>
              <a:rPr lang="en-US" sz="1400" dirty="0" smtClean="0">
                <a:latin typeface="Times New Roman" panose="02020603050405020304" pitchFamily="18" charset="0"/>
                <a:cs typeface="Times New Roman" panose="02020603050405020304" pitchFamily="18" charset="0"/>
              </a:rPr>
              <a:t>What message do neutrinos bring from the beginning of time ?</a:t>
            </a:r>
          </a:p>
          <a:p>
            <a:pPr lvl="1">
              <a:lnSpc>
                <a:spcPct val="200000"/>
              </a:lnSpc>
            </a:pPr>
            <a:r>
              <a:rPr lang="en-US" sz="1400" dirty="0" smtClean="0">
                <a:latin typeface="Times New Roman" panose="02020603050405020304" pitchFamily="18" charset="0"/>
                <a:cs typeface="Times New Roman" panose="02020603050405020304" pitchFamily="18" charset="0"/>
              </a:rPr>
              <a:t>Nature of neutrino (Dirac or </a:t>
            </a:r>
            <a:r>
              <a:rPr lang="en-US" sz="1400" dirty="0" err="1" smtClean="0">
                <a:latin typeface="Times New Roman" panose="02020603050405020304" pitchFamily="18" charset="0"/>
                <a:cs typeface="Times New Roman" panose="02020603050405020304" pitchFamily="18" charset="0"/>
              </a:rPr>
              <a:t>Majorana</a:t>
            </a:r>
            <a:r>
              <a:rPr lang="en-US" sz="1400" dirty="0" smtClean="0">
                <a:latin typeface="Times New Roman" panose="02020603050405020304" pitchFamily="18" charset="0"/>
                <a:cs typeface="Times New Roman" panose="02020603050405020304" pitchFamily="18" charset="0"/>
              </a:rPr>
              <a:t>, other,…), origin of his mass</a:t>
            </a:r>
          </a:p>
          <a:p>
            <a:pPr>
              <a:lnSpc>
                <a:spcPct val="200000"/>
              </a:lnSpc>
            </a:pPr>
            <a:r>
              <a:rPr lang="en-US" sz="1400" dirty="0" smtClean="0">
                <a:latin typeface="Times New Roman" panose="02020603050405020304" pitchFamily="18" charset="0"/>
                <a:cs typeface="Times New Roman" panose="02020603050405020304" pitchFamily="18" charset="0"/>
              </a:rPr>
              <a:t>What’s the matter with antimatter ?</a:t>
            </a:r>
          </a:p>
          <a:p>
            <a:pPr>
              <a:lnSpc>
                <a:spcPct val="200000"/>
              </a:lnSpc>
            </a:pPr>
            <a:r>
              <a:rPr lang="en-US" sz="1400" dirty="0" smtClean="0">
                <a:latin typeface="Times New Roman" panose="02020603050405020304" pitchFamily="18" charset="0"/>
                <a:cs typeface="Times New Roman" panose="02020603050405020304" pitchFamily="18" charset="0"/>
              </a:rPr>
              <a:t>How can we solve the mystery of dark energy ?</a:t>
            </a:r>
          </a:p>
          <a:p>
            <a:pPr lvl="1">
              <a:lnSpc>
                <a:spcPct val="200000"/>
              </a:lnSpc>
            </a:pPr>
            <a:r>
              <a:rPr lang="en-US" sz="1400" dirty="0" smtClean="0">
                <a:latin typeface="Times New Roman" panose="02020603050405020304" pitchFamily="18" charset="0"/>
                <a:cs typeface="Times New Roman" panose="02020603050405020304" pitchFamily="18" charset="0"/>
              </a:rPr>
              <a:t>Universe  expansion</a:t>
            </a:r>
          </a:p>
          <a:p>
            <a:pPr>
              <a:lnSpc>
                <a:spcPct val="200000"/>
              </a:lnSpc>
            </a:pPr>
            <a:r>
              <a:rPr lang="en-US" sz="1400" dirty="0" smtClean="0">
                <a:latin typeface="Times New Roman" panose="02020603050405020304" pitchFamily="18" charset="0"/>
                <a:cs typeface="Times New Roman" panose="02020603050405020304" pitchFamily="18" charset="0"/>
              </a:rPr>
              <a:t>What is dark matter ? </a:t>
            </a:r>
          </a:p>
          <a:p>
            <a:pPr lvl="1">
              <a:lnSpc>
                <a:spcPct val="200000"/>
              </a:lnSpc>
            </a:pPr>
            <a:r>
              <a:rPr lang="en-US" sz="1400" dirty="0" smtClean="0">
                <a:latin typeface="Times New Roman" panose="02020603050405020304" pitchFamily="18" charset="0"/>
                <a:cs typeface="Times New Roman" panose="02020603050405020304" pitchFamily="18" charset="0"/>
              </a:rPr>
              <a:t>Nature of dark matter</a:t>
            </a:r>
          </a:p>
          <a:p>
            <a:pPr>
              <a:lnSpc>
                <a:spcPct val="200000"/>
              </a:lnSpc>
            </a:pPr>
            <a:r>
              <a:rPr lang="en-US" sz="1400" dirty="0" smtClean="0">
                <a:latin typeface="Times New Roman" panose="02020603050405020304" pitchFamily="18" charset="0"/>
                <a:cs typeface="Times New Roman" panose="02020603050405020304" pitchFamily="18" charset="0"/>
              </a:rPr>
              <a:t>Are there extra dimensions of space ?</a:t>
            </a:r>
          </a:p>
          <a:p>
            <a:pPr>
              <a:lnSpc>
                <a:spcPct val="200000"/>
              </a:lnSpc>
            </a:pPr>
            <a:r>
              <a:rPr lang="en-US" sz="1400" dirty="0" smtClean="0">
                <a:latin typeface="Times New Roman" panose="02020603050405020304" pitchFamily="18" charset="0"/>
                <a:cs typeface="Times New Roman" panose="02020603050405020304" pitchFamily="18" charset="0"/>
              </a:rPr>
              <a:t>What is the trajectory of our universe ? How did it evolve ?</a:t>
            </a:r>
          </a:p>
          <a:p>
            <a:pPr lvl="1">
              <a:lnSpc>
                <a:spcPct val="200000"/>
              </a:lnSpc>
            </a:pPr>
            <a:r>
              <a:rPr lang="en-US" sz="1400" dirty="0" smtClean="0">
                <a:latin typeface="Times New Roman" panose="02020603050405020304" pitchFamily="18" charset="0"/>
                <a:cs typeface="Times New Roman" panose="02020603050405020304" pitchFamily="18" charset="0"/>
              </a:rPr>
              <a:t>The destiny of  the universe</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698132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1748</TotalTime>
  <Words>2155</Words>
  <Application>Microsoft Office PowerPoint</Application>
  <PresentationFormat>Affichage à l'écran (4:3)</PresentationFormat>
  <Paragraphs>327</Paragraphs>
  <Slides>37</Slides>
  <Notes>11</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37</vt:i4>
      </vt:variant>
    </vt:vector>
  </HeadingPairs>
  <TitlesOfParts>
    <vt:vector size="39" baseType="lpstr">
      <vt:lpstr>Thème Office</vt:lpstr>
      <vt:lpstr>Équation</vt:lpstr>
      <vt:lpstr>Fondamental Physics Research in Morocco </vt:lpstr>
      <vt:lpstr>ASP - Genesis</vt:lpstr>
      <vt:lpstr>Présentation PowerPoint</vt:lpstr>
      <vt:lpstr>Présentation PowerPoint</vt:lpstr>
      <vt:lpstr>The worldwide Fundamental Physics</vt:lpstr>
      <vt:lpstr>The ATLAS Experiment </vt:lpstr>
      <vt:lpstr>Présentation PowerPoint</vt:lpstr>
      <vt:lpstr>ATLAS - CNRST</vt:lpstr>
      <vt:lpstr>Open Questions from Twenty to Twenty First Century</vt:lpstr>
      <vt:lpstr>Open Questions beyond the Standard Model</vt:lpstr>
      <vt:lpstr>L'histoire de l'Univers et son contenu</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The Reactor Anomaly (casablanca since 1995) STEREO experiment at ILL - Grenoble</vt:lpstr>
      <vt:lpstr>Présentation PowerPoint</vt:lpstr>
      <vt:lpstr>Theoretical Nuclear Physics </vt:lpstr>
      <vt:lpstr>KM3NeT: Next generation detectors</vt:lpstr>
      <vt:lpstr>Présentation PowerPoint</vt:lpstr>
      <vt:lpstr>Présentation PowerPoint</vt:lpstr>
      <vt:lpstr>Search for new physics at LHC with the ATLAS detector (Casablanca – Dris.Benchekroun@cern.ch)</vt:lpstr>
      <vt:lpstr>Study of non-collision background at LHC</vt:lpstr>
      <vt:lpstr>Solid state physics – atomic physics – Matter Radiation Interaction </vt:lpstr>
      <vt:lpstr>Présentation PowerPoint</vt:lpstr>
      <vt:lpstr>Présentation PowerPoint</vt:lpstr>
      <vt:lpstr>Système National de Recherche et d’Innovation</vt:lpstr>
      <vt:lpstr>  Mission I – Promote, fund and develop the scientific and technical research </vt:lpstr>
      <vt:lpstr>  Mission I – Promote, fund and develop   the scientific and technical research </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Fondamental Physics Research in Morocco</dc:title>
  <dc:creator>Houmada</dc:creator>
  <cp:lastModifiedBy>Houmada</cp:lastModifiedBy>
  <cp:revision>31</cp:revision>
  <dcterms:created xsi:type="dcterms:W3CDTF">2024-07-06T07:03:53Z</dcterms:created>
  <dcterms:modified xsi:type="dcterms:W3CDTF">2024-07-07T12:20:52Z</dcterms:modified>
</cp:coreProperties>
</file>