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320" r:id="rId2"/>
    <p:sldId id="258" r:id="rId3"/>
    <p:sldId id="260" r:id="rId4"/>
    <p:sldId id="262" r:id="rId5"/>
    <p:sldId id="263" r:id="rId6"/>
    <p:sldId id="264" r:id="rId7"/>
    <p:sldId id="267" r:id="rId8"/>
    <p:sldId id="266" r:id="rId9"/>
    <p:sldId id="316" r:id="rId10"/>
    <p:sldId id="317" r:id="rId11"/>
    <p:sldId id="271" r:id="rId12"/>
    <p:sldId id="318" r:id="rId13"/>
    <p:sldId id="272" r:id="rId14"/>
    <p:sldId id="315" r:id="rId15"/>
    <p:sldId id="314" r:id="rId16"/>
    <p:sldId id="265" r:id="rId17"/>
    <p:sldId id="270" r:id="rId18"/>
    <p:sldId id="257" r:id="rId19"/>
    <p:sldId id="268" r:id="rId2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2768"/>
    <a:srgbClr val="5F3113"/>
    <a:srgbClr val="000000"/>
    <a:srgbClr val="F0F0F0"/>
    <a:srgbClr val="FFC305"/>
    <a:srgbClr val="064227"/>
    <a:srgbClr val="C1272D"/>
    <a:srgbClr val="244082"/>
    <a:srgbClr val="FFB520"/>
    <a:srgbClr val="88B2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63" autoAdjust="0"/>
    <p:restoredTop sz="94660"/>
  </p:normalViewPr>
  <p:slideViewPr>
    <p:cSldViewPr snapToGrid="0">
      <p:cViewPr varScale="1">
        <p:scale>
          <a:sx n="89" d="100"/>
          <a:sy n="89" d="100"/>
        </p:scale>
        <p:origin x="176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3F37F-C5C1-4D40-9ED4-A2D7FC1A12F3}" type="datetimeFigureOut">
              <a:rPr lang="fr-FR" smtClean="0"/>
              <a:t>13/07/2024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C84F3-9178-43AD-8217-AA60F1657D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6708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T" dirty="0"/>
              <a:t>Create adjeastable electron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43D0CC-47B2-874C-8C47-E6CA87ADADAF}" type="slidenum">
              <a:rPr lang="en-IT" smtClean="0"/>
              <a:t>15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87722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CF034-6CA0-6CA8-28DD-85C27E007A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8A4928-94A2-2654-5575-D3D0F986B5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5B3DC-8996-AFAC-7B7C-B212D2DC4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E705B-925B-CE47-94DC-12BE3C3FD6A0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F1CFA-8012-1DE6-94A4-FAC219E67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B421BE-7AFE-5AF9-8F37-7E6B0495F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122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076A-D223-0A1A-8C36-03241824A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AA9F1F-123C-84D8-72AE-9560EF4AF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250DE0-7B38-644C-C470-D2025208D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8FC81-F62D-5648-89DC-31A04EA70D7E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DAA43A-D05D-9857-D732-3E2E99C89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E3A35-3751-5329-CF29-958C6CB7A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88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B952FA-EA28-5C19-5234-4CA74FD4D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33999E-C173-7ACF-9E75-FAB30FEDD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CE390-7D51-4CB6-B3A7-74A323323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C6EA-C03F-F241-BE3D-3732A6C06E64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CACD0F-F21F-646C-2F6A-52B35957E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33A87-22CE-0E86-36C5-756BAD23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05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A5B9E-5BEE-DBA5-C901-45E6839A6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7703B-C45E-E3EF-599B-502B87F1D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A89AF-38DE-709B-B4D0-53303A1EB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43190-3E3B-F84D-AAB4-270DF7228087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20EAD-D5BB-FA55-64F8-44980726D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6082CB-D47E-7FAA-2572-278AD675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367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2AD37-97FC-EEE1-B848-129AC07E7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02F46-D254-5680-76FC-73988EC173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DE012-C0AB-40E9-E549-B0C9414E0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7E91E-8962-EC40-9DA3-B246DE463166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1A197-2E1C-605D-2277-1036884B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772C0-AA95-B324-EA34-866FDFB4D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508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88DC3-7186-5276-90FA-5A097C028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FE278-6AFB-4E65-B122-EE7708C527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C83320-0CA3-2A4B-FA77-01BD7B0CBC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4834D4-12C2-5396-BC0F-D6009B6E9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2C95-CEEA-B844-902E-77CCC48978D3}" type="datetime1">
              <a:rPr lang="it-IT" smtClean="0"/>
              <a:t>13/07/24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A8FD6A-7FB5-E1D9-E1A6-C8BED7D30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A4F17-D208-3672-63D8-854B6C033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125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48FB3-39A2-BA41-2BFC-FFEF1278C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70D178-3DCF-01B3-3CFB-E04241229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6A2E5A-EA01-127A-0DBD-1D66A3A2D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252CF7-277D-16CF-D2E5-D29D6A48B19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DD85B0-6515-1F1E-6B37-0BB02B3C4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BC5A59-B9DD-01C3-3CB6-A10101CF3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C6C10-C1A6-7C4D-A30F-437E4168DE2D}" type="datetime1">
              <a:rPr lang="it-IT" smtClean="0"/>
              <a:t>13/07/24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B19FF3-0C3E-D6F3-8B6E-E558A827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524A39-AE7E-13F8-E74C-19847382C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996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DB352-10BE-6024-96A2-349E1A1A7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EE2595-7B62-EB18-13DE-21E9BC8B0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C833D-6463-6541-99B4-2AA54CDACF57}" type="datetime1">
              <a:rPr lang="it-IT" smtClean="0"/>
              <a:t>13/07/24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454B1-B392-5410-D6E3-439DF6627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2500A8-9DAB-703A-E9EC-0B3045655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131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A6CC7C-957C-09F0-BE63-1E813A819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874A0-1130-8440-8ACF-7205CC1823D2}" type="datetime1">
              <a:rPr lang="it-IT" smtClean="0"/>
              <a:t>13/07/24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ADEF57-A78D-3D27-A56D-D585534C4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C1BF5-56A6-DBF5-F9C3-AC286835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547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C4EDB-2D5D-DAEA-7461-2B0FB121B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8F70D-DD76-13E0-F934-B094DC166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F4A3B-B266-D6F3-F9D6-7E478BBA52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D8D595-7E7C-9D47-4C7D-5B3D74ECA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F887A-83DD-764B-9CCB-BD49E91CF155}" type="datetime1">
              <a:rPr lang="it-IT" smtClean="0"/>
              <a:t>13/07/24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BC9FF5-F387-7EBE-2BAA-EEDB4207F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44B64E-48A8-DCB1-042F-9F2BF58E3B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61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FD56F-7F13-AF6B-3F65-D12BE9C94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94F32E-4BCF-73F5-CF20-5F5F5E4482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4B8518-85C4-3CB7-1A47-C7A9A53398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E7D19-24CA-47EF-C2FE-84D144EEF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B790D-9744-384A-AD26-1AE25AA08BA1}" type="datetime1">
              <a:rPr lang="it-IT" smtClean="0"/>
              <a:t>13/07/24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DB6E1E-28F6-E3F5-DE89-E7094C54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FA57B0-AB47-BAB3-F5DB-F8FC2E134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98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912E7-C0D9-90CA-3E0E-6F6FCFA5C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266ED-A63C-44FB-1361-D756D8ADC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BB35E-C099-DEC2-BE42-A632BAA27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F90F-866F-D74B-AE32-C64B67A2B95C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A4F6E-6C10-8209-5DA2-C339682BDF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B9243-1610-3115-BC56-EED9A32FD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DDA5B-9DA6-4C78-97DB-386BF401DF7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634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1.jpeg"/><Relationship Id="rId7" Type="http://schemas.microsoft.com/office/2007/relationships/hdphoto" Target="../media/hdphoto1.wdp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11" Type="http://schemas.openxmlformats.org/officeDocument/2006/relationships/image" Target="../media/image67.svg"/><Relationship Id="rId5" Type="http://schemas.openxmlformats.org/officeDocument/2006/relationships/image" Target="../media/image63.gif"/><Relationship Id="rId10" Type="http://schemas.openxmlformats.org/officeDocument/2006/relationships/image" Target="../media/image66.png"/><Relationship Id="rId4" Type="http://schemas.openxmlformats.org/officeDocument/2006/relationships/image" Target="../media/image62.jpeg"/><Relationship Id="rId9" Type="http://schemas.openxmlformats.org/officeDocument/2006/relationships/hyperlink" Target="https://africanschoolofphysics.org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0.png"/><Relationship Id="rId3" Type="http://schemas.openxmlformats.org/officeDocument/2006/relationships/image" Target="../media/image69.jpeg"/><Relationship Id="rId7" Type="http://schemas.openxmlformats.org/officeDocument/2006/relationships/slide" Target="slide15.xml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11" Type="http://schemas.openxmlformats.org/officeDocument/2006/relationships/image" Target="../media/image650.png"/><Relationship Id="rId5" Type="http://schemas.openxmlformats.org/officeDocument/2006/relationships/image" Target="../media/image24.png"/><Relationship Id="rId10" Type="http://schemas.openxmlformats.org/officeDocument/2006/relationships/slide" Target="slide14.xml"/><Relationship Id="rId4" Type="http://schemas.openxmlformats.org/officeDocument/2006/relationships/image" Target="../media/image1.png"/><Relationship Id="rId9" Type="http://schemas.openxmlformats.org/officeDocument/2006/relationships/image" Target="../media/image7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image" Target="../media/image79.png"/><Relationship Id="rId7" Type="http://schemas.openxmlformats.org/officeDocument/2006/relationships/image" Target="../media/image8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indico.cern.ch/event/1229551/sessions/505466/#20230925" TargetMode="External"/><Relationship Id="rId10" Type="http://schemas.openxmlformats.org/officeDocument/2006/relationships/image" Target="../media/image82.emf"/><Relationship Id="rId4" Type="http://schemas.openxmlformats.org/officeDocument/2006/relationships/image" Target="../media/image80.svg"/><Relationship Id="rId9" Type="http://schemas.openxmlformats.org/officeDocument/2006/relationships/image" Target="../media/image8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dx.doi.org/10.18429/JACoW-IPAC2023-THPL113" TargetMode="External"/><Relationship Id="rId3" Type="http://schemas.openxmlformats.org/officeDocument/2006/relationships/hyperlink" Target="https://www.researchgate.net/publication/380397844_From_Compton_Scattering_of_photons_on_targets_to_Inverse_Compton_Scattering_of_electron_and_photon_beams" TargetMode="External"/><Relationship Id="rId7" Type="http://schemas.openxmlformats.org/officeDocument/2006/relationships/hyperlink" Target="http://dx.doi.org/10.1103/PhysRevSTAB.18.110701" TargetMode="External"/><Relationship Id="rId2" Type="http://schemas.openxmlformats.org/officeDocument/2006/relationships/hyperlink" Target="http://dx.doi.org/10.1016/j.fpp.2023.10002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8429/JACoW-IPAC2023-TUPL177" TargetMode="External"/><Relationship Id="rId5" Type="http://schemas.openxmlformats.org/officeDocument/2006/relationships/hyperlink" Target="http://dx.doi.org/10.18429/JACoW-IPAC2023-MOPA018" TargetMode="External"/><Relationship Id="rId10" Type="http://schemas.openxmlformats.org/officeDocument/2006/relationships/hyperlink" Target="https://link.aps.org/doi/10.1103/PhysRevAccelBeams.20.080701" TargetMode="External"/><Relationship Id="rId4" Type="http://schemas.openxmlformats.org/officeDocument/2006/relationships/hyperlink" Target="http://dx.doi.org/10.1016/j.nima.2023.168990" TargetMode="External"/><Relationship Id="rId9" Type="http://schemas.openxmlformats.org/officeDocument/2006/relationships/hyperlink" Target="http://dx.doi.org/10.18429/JACoW-IPAC2023-MOPA019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steri.it/en/opportunita/borse-di-studio/per-cittadini-stranieri/borsestudio_stranieri/" TargetMode="External"/><Relationship Id="rId3" Type="http://schemas.openxmlformats.org/officeDocument/2006/relationships/image" Target="../media/image84.png"/><Relationship Id="rId7" Type="http://schemas.openxmlformats.org/officeDocument/2006/relationships/hyperlink" Target="https://www.africanschoolofphysics.org/mentoring-and-coaching-program/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5" Type="http://schemas.openxmlformats.org/officeDocument/2006/relationships/image" Target="../media/image24.png"/><Relationship Id="rId10" Type="http://schemas.openxmlformats.org/officeDocument/2006/relationships/hyperlink" Target="https://phd.uniroma1.it/web/ACCELERATOR-PHYSICS_nD3504_EN.aspx" TargetMode="External"/><Relationship Id="rId4" Type="http://schemas.openxmlformats.org/officeDocument/2006/relationships/image" Target="../media/image85.png"/><Relationship Id="rId9" Type="http://schemas.openxmlformats.org/officeDocument/2006/relationships/hyperlink" Target="https://www.ictp.it/opportunity/training-and-research-italian-laboratories-tri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image" Target="../media/image5.png"/><Relationship Id="rId12" Type="http://schemas.openxmlformats.org/officeDocument/2006/relationships/slide" Target="slide5.xml"/><Relationship Id="rId2" Type="http://schemas.openxmlformats.org/officeDocument/2006/relationships/image" Target="../media/image4.jpe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11" Type="http://schemas.openxmlformats.org/officeDocument/2006/relationships/image" Target="../media/image7.png"/><Relationship Id="rId15" Type="http://schemas.openxmlformats.org/officeDocument/2006/relationships/slide" Target="slide16.xml"/><Relationship Id="rId10" Type="http://schemas.openxmlformats.org/officeDocument/2006/relationships/image" Target="../media/image6.png"/><Relationship Id="rId9" Type="http://schemas.openxmlformats.org/officeDocument/2006/relationships/slide" Target="slide4.xml"/><Relationship Id="rId1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svg"/><Relationship Id="rId9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12" Type="http://schemas.openxmlformats.org/officeDocument/2006/relationships/image" Target="../media/image2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fricanschoolofphysics.org/mentoring-and-coaching-program/" TargetMode="External"/><Relationship Id="rId11" Type="http://schemas.openxmlformats.org/officeDocument/2006/relationships/image" Target="../media/image20.jpeg"/><Relationship Id="rId5" Type="http://schemas.openxmlformats.org/officeDocument/2006/relationships/image" Target="../media/image32.svg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8.xml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12" Type="http://schemas.openxmlformats.org/officeDocument/2006/relationships/image" Target="../media/image3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1.png"/><Relationship Id="rId5" Type="http://schemas.openxmlformats.org/officeDocument/2006/relationships/image" Target="../media/image36.jpeg"/><Relationship Id="rId10" Type="http://schemas.openxmlformats.org/officeDocument/2006/relationships/image" Target="../media/image2.png"/><Relationship Id="rId4" Type="http://schemas.openxmlformats.org/officeDocument/2006/relationships/image" Target="../media/image35.jpeg"/><Relationship Id="rId9" Type="http://schemas.openxmlformats.org/officeDocument/2006/relationships/image" Target="../media/image330.png"/><Relationship Id="rId14" Type="http://schemas.openxmlformats.org/officeDocument/2006/relationships/image" Target="../media/image3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slide" Target="slide10.xml"/><Relationship Id="rId7" Type="http://schemas.openxmlformats.org/officeDocument/2006/relationships/image" Target="../media/image51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jpe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INFN Bologna">
            <a:extLst>
              <a:ext uri="{FF2B5EF4-FFF2-40B4-BE49-F238E27FC236}">
                <a16:creationId xmlns:a16="http://schemas.microsoft.com/office/drawing/2014/main" id="{4A812B9D-04A9-2289-D483-0ABE1324B9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544" y="0"/>
            <a:ext cx="2062189" cy="120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2587E556-37F8-0A93-7142-E639E77AA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541" y="0"/>
            <a:ext cx="1237163" cy="1313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0CF7201E-4A38-7A10-ED19-117900011F2F}"/>
              </a:ext>
            </a:extLst>
          </p:cNvPr>
          <p:cNvSpPr txBox="1">
            <a:spLocks/>
          </p:cNvSpPr>
          <p:nvPr/>
        </p:nvSpPr>
        <p:spPr>
          <a:xfrm>
            <a:off x="2390913" y="2262694"/>
            <a:ext cx="8082425" cy="233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>
                <a:latin typeface="Times New Roman" panose="02020603050405020304" pitchFamily="18" charset="0"/>
                <a:cs typeface="Times New Roman" panose="02020603050405020304" pitchFamily="18" charset="0"/>
              </a:rPr>
              <a:t>Feedback from an ASP alumna</a:t>
            </a:r>
            <a:endParaRPr lang="fr-FR" b="1" dirty="0">
              <a:solidFill>
                <a:srgbClr val="FFFFFF"/>
              </a:solidFill>
              <a:latin typeface="Times New Roman" panose="02020603050405020304" pitchFamily="18" charset="0"/>
              <a:ea typeface="ADLaM Display" panose="0201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ABF1F732-D632-5A22-13D8-1CF09EFFD4AC}"/>
              </a:ext>
            </a:extLst>
          </p:cNvPr>
          <p:cNvSpPr txBox="1">
            <a:spLocks/>
          </p:cNvSpPr>
          <p:nvPr/>
        </p:nvSpPr>
        <p:spPr>
          <a:xfrm>
            <a:off x="4405475" y="4376057"/>
            <a:ext cx="3562868" cy="1018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1600" b="1" dirty="0">
                <a:solidFill>
                  <a:srgbClr val="2927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 </a:t>
            </a:r>
            <a:r>
              <a:rPr lang="it-IT" sz="1600" b="1" dirty="0" err="1">
                <a:solidFill>
                  <a:srgbClr val="2927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Sanae</a:t>
            </a:r>
            <a:r>
              <a:rPr lang="it-IT" sz="1600" b="1" dirty="0">
                <a:solidFill>
                  <a:srgbClr val="2927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SAMSAM</a:t>
            </a:r>
          </a:p>
          <a:p>
            <a:pPr marL="0" indent="0" algn="ctr">
              <a:buNone/>
            </a:pPr>
            <a:r>
              <a:rPr lang="it-IT" sz="1600" b="1" dirty="0">
                <a:solidFill>
                  <a:srgbClr val="2927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INFN-Milan</a:t>
            </a:r>
            <a:endParaRPr lang="fr-FR" sz="1600" b="1" dirty="0">
              <a:solidFill>
                <a:srgbClr val="2927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The African School of Fundamental Physics and Applications">
            <a:extLst>
              <a:ext uri="{FF2B5EF4-FFF2-40B4-BE49-F238E27FC236}">
                <a16:creationId xmlns:a16="http://schemas.microsoft.com/office/drawing/2014/main" id="{4E1D853F-485C-9F87-9135-8A687F43A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057" y="5394796"/>
            <a:ext cx="1367704" cy="1353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75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>
            <a:spLocks noGrp="1"/>
          </p:cNvSpPr>
          <p:nvPr>
            <p:ph type="ctrTitle"/>
          </p:nvPr>
        </p:nvSpPr>
        <p:spPr>
          <a:xfrm>
            <a:off x="415611" y="992767"/>
            <a:ext cx="11360800" cy="2736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b" anchorCtr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ts val="5200"/>
            </a:pPr>
            <a:r>
              <a:rPr lang="fr-FR" sz="6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Introduction to Accelerator Science: Activities &amp; Lecture</a:t>
            </a:r>
            <a:endParaRPr sz="640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"/>
          <p:cNvSpPr txBox="1">
            <a:spLocks noGrp="1"/>
          </p:cNvSpPr>
          <p:nvPr>
            <p:ph type="subTitle" idx="1"/>
          </p:nvPr>
        </p:nvSpPr>
        <p:spPr>
          <a:xfrm>
            <a:off x="415600" y="3778833"/>
            <a:ext cx="11360800" cy="1056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fr-FR">
                <a:solidFill>
                  <a:srgbClr val="C4544A"/>
                </a:solidFill>
              </a:rPr>
              <a:t>ASP24 Outreach</a:t>
            </a:r>
            <a:endParaRPr/>
          </a:p>
          <a:p>
            <a:pPr>
              <a:lnSpc>
                <a:spcPct val="100000"/>
              </a:lnSpc>
              <a:spcBef>
                <a:spcPts val="0"/>
              </a:spcBef>
              <a:buSzPts val="2800"/>
            </a:pPr>
            <a:r>
              <a:rPr lang="fr-FR" sz="2000">
                <a:solidFill>
                  <a:srgbClr val="C4544A"/>
                </a:solidFill>
              </a:rPr>
              <a:t>15-19 April, 2024</a:t>
            </a:r>
            <a:endParaRPr sz="2000">
              <a:solidFill>
                <a:srgbClr val="C4544A"/>
              </a:solidFill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113"/>
            <a:ext cx="2555013" cy="1155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 descr="Picture and Video Gallery - African School of Fundamental Physics and  Application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386501" y="11113"/>
            <a:ext cx="1805499" cy="1714847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"/>
          <p:cNvSpPr txBox="1"/>
          <p:nvPr/>
        </p:nvSpPr>
        <p:spPr>
          <a:xfrm>
            <a:off x="2768601" y="5130800"/>
            <a:ext cx="6616700" cy="11077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spAutoFit/>
          </a:bodyPr>
          <a:lstStyle/>
          <a:p>
            <a:pPr algn="ctr"/>
            <a:r>
              <a:rPr lang="fr-FR" sz="213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Sanae SAMSAM –INFN – Partie 1</a:t>
            </a:r>
            <a:endParaRPr sz="2400"/>
          </a:p>
          <a:p>
            <a:pPr algn="ctr"/>
            <a:r>
              <a:rPr lang="fr-FR" sz="2133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Christine Darve – ESS – Partie 2</a:t>
            </a:r>
            <a:endParaRPr sz="2400"/>
          </a:p>
          <a:p>
            <a:pPr algn="ctr"/>
            <a:endParaRPr sz="2133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415600" y="5130801"/>
            <a:ext cx="1574800" cy="1511300"/>
          </a:xfrm>
          <a:prstGeom prst="ellipse">
            <a:avLst/>
          </a:prstGeom>
          <a:solidFill>
            <a:schemeClr val="accent4"/>
          </a:solidFill>
          <a:ln w="25400" cap="flat" cmpd="sng">
            <a:solidFill>
              <a:srgbClr val="1B386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60933" rIns="121900" bIns="60933" anchor="ctr" anchorCtr="0">
            <a:noAutofit/>
          </a:bodyPr>
          <a:lstStyle/>
          <a:p>
            <a:pPr algn="ctr"/>
            <a:r>
              <a:rPr lang="fr-FR" sz="1867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Partie 1</a:t>
            </a:r>
            <a:endParaRPr sz="1867"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9B1F8-487C-0A19-E07E-E2AF10C8F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2095" y="206726"/>
            <a:ext cx="8903208" cy="598043"/>
          </a:xfrm>
        </p:spPr>
        <p:txBody>
          <a:bodyPr>
            <a:noAutofit/>
          </a:bodyPr>
          <a:lstStyle/>
          <a:p>
            <a:pPr algn="ctr"/>
            <a:r>
              <a:rPr lang="en-IT" sz="3600" b="1" dirty="0">
                <a:solidFill>
                  <a:srgbClr val="2927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 more about ASP Alumni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CFCEE-5E33-B362-780E-0C0ADF6E4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F9D6-D7BF-334C-B2F9-9C4259E8278E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5387C-9C51-C35F-592F-7995CAD1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44ADD-E6C2-FE64-7E62-1B1B7B12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11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AA5901A-BD94-DA15-938E-09A08EE50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396439"/>
            <a:ext cx="3886201" cy="50292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52DF37A-8AE2-BE11-7355-9350B90AD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9659" y="1396439"/>
            <a:ext cx="3832659" cy="49599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1BE5BF-4852-C652-8101-50CC2E7D1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2318" y="1396439"/>
            <a:ext cx="3886201" cy="50292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13CF7CB-36A7-7A11-87BA-AEBDA013ED54}"/>
              </a:ext>
            </a:extLst>
          </p:cNvPr>
          <p:cNvSpPr txBox="1"/>
          <p:nvPr/>
        </p:nvSpPr>
        <p:spPr>
          <a:xfrm>
            <a:off x="230382" y="1100604"/>
            <a:ext cx="6294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https://</a:t>
            </a:r>
            <a:r>
              <a:rPr lang="en-GB" u="sng" dirty="0" err="1">
                <a:solidFill>
                  <a:schemeClr val="accent1">
                    <a:lumMod val="75000"/>
                  </a:schemeClr>
                </a:solidFill>
              </a:rPr>
              <a:t>www.aps.org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/publications/</a:t>
            </a:r>
            <a:r>
              <a:rPr lang="en-GB" u="sng" dirty="0" err="1">
                <a:solidFill>
                  <a:schemeClr val="accent1">
                    <a:lumMod val="75000"/>
                  </a:schemeClr>
                </a:solidFill>
              </a:rPr>
              <a:t>african</a:t>
            </a:r>
            <a:r>
              <a:rPr lang="en-GB" u="sng" dirty="0">
                <a:solidFill>
                  <a:schemeClr val="accent1">
                    <a:lumMod val="75000"/>
                  </a:schemeClr>
                </a:solidFill>
              </a:rPr>
              <a:t>-physics-newsletter</a:t>
            </a:r>
            <a:endParaRPr lang="en-IT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812864B8-E5A9-6195-4D8B-BE998A457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51" y="625226"/>
            <a:ext cx="2097258" cy="95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42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DC07B27-4E3C-4BCF-ABDB-6AA72857C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-1500"/>
            <a:ext cx="12191998" cy="6858000"/>
          </a:xfrm>
          <a:prstGeom prst="rect">
            <a:avLst/>
          </a:prstGeom>
          <a:gradFill>
            <a:gsLst>
              <a:gs pos="19000">
                <a:srgbClr val="000000">
                  <a:alpha val="96000"/>
                </a:srgbClr>
              </a:gs>
              <a:gs pos="100000">
                <a:schemeClr val="accent1"/>
              </a:gs>
            </a:gsLst>
            <a:lin ang="9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3D11BE6-2A04-4DBB-842D-88602B5E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78536" y="12437"/>
            <a:ext cx="11713464" cy="6844063"/>
          </a:xfrm>
          <a:prstGeom prst="rect">
            <a:avLst/>
          </a:prstGeom>
          <a:gradFill>
            <a:gsLst>
              <a:gs pos="0">
                <a:srgbClr val="000000">
                  <a:alpha val="71765"/>
                </a:srgbClr>
              </a:gs>
              <a:gs pos="100000">
                <a:schemeClr val="accent1">
                  <a:alpha val="20000"/>
                </a:scheme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A05E02A-9AA9-45EC-B87B-B46F043F3F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9" y="2724072"/>
            <a:ext cx="12192008" cy="4114801"/>
          </a:xfrm>
          <a:prstGeom prst="rect">
            <a:avLst/>
          </a:prstGeom>
          <a:gradFill>
            <a:gsLst>
              <a:gs pos="30000">
                <a:schemeClr val="accent1">
                  <a:lumMod val="75000"/>
                  <a:alpha val="19000"/>
                </a:schemeClr>
              </a:gs>
              <a:gs pos="100000">
                <a:schemeClr val="accent1">
                  <a:alpha val="2400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E91EDBA-E8E0-4575-8147-B700345215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709672" y="1716338"/>
            <a:ext cx="6858003" cy="3422328"/>
          </a:xfrm>
          <a:prstGeom prst="rect">
            <a:avLst/>
          </a:prstGeom>
          <a:gradFill>
            <a:gsLst>
              <a:gs pos="0">
                <a:schemeClr val="accent1">
                  <a:alpha val="52000"/>
                </a:schemeClr>
              </a:gs>
              <a:gs pos="76000">
                <a:schemeClr val="accent1">
                  <a:lumMod val="75000"/>
                  <a:alpha val="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B9B1F8-487C-0A19-E07E-E2AF10C8F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8539" y="246473"/>
            <a:ext cx="9479322" cy="8566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</a:rPr>
              <a:t>Know more about ASP Alumni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FEE4473-A122-4E96-8C31-B4C5AAA274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123" y="2706446"/>
            <a:ext cx="12191997" cy="3711900"/>
          </a:xfrm>
          <a:prstGeom prst="rect">
            <a:avLst/>
          </a:prstGeom>
          <a:gradFill>
            <a:gsLst>
              <a:gs pos="0">
                <a:srgbClr val="000000">
                  <a:alpha val="50000"/>
                </a:srgbClr>
              </a:gs>
              <a:gs pos="92000">
                <a:schemeClr val="accent1">
                  <a:lumMod val="75000"/>
                  <a:alpha val="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5387C-9C51-C35F-592F-7995CAD1E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1828800" y="2002536"/>
            <a:ext cx="4114800" cy="365125"/>
          </a:xfrm>
        </p:spPr>
        <p:txBody>
          <a:bodyPr vert="horz" lIns="91440" tIns="45720" rIns="91440" bIns="45720" rtlCol="0" anchor="ctr">
            <a:normAutofit fontScale="92500"/>
          </a:bodyPr>
          <a:lstStyle/>
          <a:p>
            <a:pPr algn="l">
              <a:spcAft>
                <a:spcPts val="600"/>
              </a:spcAft>
            </a:pPr>
            <a:r>
              <a:rPr lang="en-US" sz="1100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The 8th African School of Fundamental Physics and Applications, ASP2024</a:t>
            </a:r>
          </a:p>
        </p:txBody>
      </p:sp>
      <p:pic>
        <p:nvPicPr>
          <p:cNvPr id="15" name="Picture 1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3ED3B4C6-5CAC-0763-EC28-25D4C9F5C8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64" y="2688819"/>
            <a:ext cx="2043457" cy="3218041"/>
          </a:xfrm>
          <a:prstGeom prst="rect">
            <a:avLst/>
          </a:prstGeom>
        </p:spPr>
      </p:pic>
      <p:pic>
        <p:nvPicPr>
          <p:cNvPr id="7" name="Picture 6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75FAF2CE-6BA3-12B8-1D3F-9DF139D294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414" y="1337147"/>
            <a:ext cx="2527321" cy="1604849"/>
          </a:xfrm>
          <a:prstGeom prst="rect">
            <a:avLst/>
          </a:prstGeom>
        </p:spPr>
      </p:pic>
      <p:pic>
        <p:nvPicPr>
          <p:cNvPr id="11" name="Picture 10" descr="A collage of a screenshot of a video conference&#10;&#10;Description automatically generated">
            <a:extLst>
              <a:ext uri="{FF2B5EF4-FFF2-40B4-BE49-F238E27FC236}">
                <a16:creationId xmlns:a16="http://schemas.microsoft.com/office/drawing/2014/main" id="{145E0486-D225-3EEC-2678-25ECE446F5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540" y="2615723"/>
            <a:ext cx="2527320" cy="41431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BCFCEE-5E33-B362-780E-0C0ADF6E4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970264" y="645294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5E62E187-BDF6-DC48-9A13-E7DF9EB2D774}" type="datetime1">
              <a:rPr lang="it-IT" sz="1100" smtClean="0">
                <a:solidFill>
                  <a:srgbClr val="FFFFFF"/>
                </a:solidFill>
              </a:rPr>
              <a:t>13/07/24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44ADD-E6C2-FE64-7E62-1B1B7B12A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2940"/>
            <a:ext cx="448056" cy="3657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89DDA5B-9DA6-4C78-97DB-386BF401DF7E}" type="slidenum">
              <a:rPr lang="en-US" sz="110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sz="1100">
              <a:solidFill>
                <a:srgbClr val="FFFF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0209E6-430C-003C-398B-EC2BD17784B7}"/>
              </a:ext>
            </a:extLst>
          </p:cNvPr>
          <p:cNvSpPr txBox="1"/>
          <p:nvPr/>
        </p:nvSpPr>
        <p:spPr>
          <a:xfrm>
            <a:off x="7318717" y="2702046"/>
            <a:ext cx="53272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u="sng" dirty="0">
                <a:solidFill>
                  <a:schemeClr val="accent4"/>
                </a:solidFill>
              </a:rPr>
              <a:t>https://x.com/aspcommunity?s=11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2009642-98EA-6AEC-A326-27744AAB47CC}"/>
              </a:ext>
            </a:extLst>
          </p:cNvPr>
          <p:cNvSpPr txBox="1"/>
          <p:nvPr/>
        </p:nvSpPr>
        <p:spPr>
          <a:xfrm>
            <a:off x="7318717" y="3436115"/>
            <a:ext cx="67173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u="sng" dirty="0">
                <a:solidFill>
                  <a:schemeClr val="accent4"/>
                </a:solidFill>
              </a:rPr>
              <a:t>https://www.instagram.com/asp.community/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7E85E0B-AC50-F29F-8A0A-1F87C5C59592}"/>
              </a:ext>
            </a:extLst>
          </p:cNvPr>
          <p:cNvSpPr txBox="1"/>
          <p:nvPr/>
        </p:nvSpPr>
        <p:spPr>
          <a:xfrm>
            <a:off x="7318717" y="4092841"/>
            <a:ext cx="72096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T" u="sng" dirty="0">
                <a:solidFill>
                  <a:schemeClr val="accent4"/>
                </a:solidFill>
              </a:rPr>
              <a:t>https://www.facebook.com/asp.alumni.community</a:t>
            </a:r>
          </a:p>
        </p:txBody>
      </p:sp>
      <p:pic>
        <p:nvPicPr>
          <p:cNvPr id="10248" name="Picture 8" descr="PRINCEFAN046Instagram-logo-gif-dot-flashing">
            <a:extLst>
              <a:ext uri="{FF2B5EF4-FFF2-40B4-BE49-F238E27FC236}">
                <a16:creationId xmlns:a16="http://schemas.microsoft.com/office/drawing/2014/main" id="{991C61D8-5FA4-FB95-8F09-C9E9D13EED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" r="198"/>
          <a:stretch/>
        </p:blipFill>
        <p:spPr bwMode="auto">
          <a:xfrm>
            <a:off x="6898866" y="3427500"/>
            <a:ext cx="369332" cy="369332"/>
          </a:xfrm>
          <a:prstGeom prst="rect">
            <a:avLst/>
          </a:prstGeom>
          <a:noFill/>
          <a:effectLst>
            <a:softEdge rad="80741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Facebook - Facebook Logo Gif Transparent - Free Transparent PNG Clipart  Images Download">
            <a:extLst>
              <a:ext uri="{FF2B5EF4-FFF2-40B4-BE49-F238E27FC236}">
                <a16:creationId xmlns:a16="http://schemas.microsoft.com/office/drawing/2014/main" id="{FDACB7D0-1CA7-FD11-B7C2-96AD8F5B09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032" t="6410" r="20707" b="7073"/>
          <a:stretch/>
        </p:blipFill>
        <p:spPr bwMode="auto">
          <a:xfrm>
            <a:off x="6905349" y="4092841"/>
            <a:ext cx="358092" cy="351689"/>
          </a:xfrm>
          <a:prstGeom prst="rect">
            <a:avLst/>
          </a:prstGeom>
          <a:noFill/>
          <a:effectLst>
            <a:glow>
              <a:schemeClr val="accent1">
                <a:alpha val="76315"/>
              </a:schemeClr>
            </a:glow>
            <a:reflection stA="0" endPos="65000" dist="50800" dir="5400000" sy="-100000" algn="bl" rotWithShape="0"/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 descr="Gray paper twitter x icon - Free gray paper social icons - Gray paper icon  set">
            <a:extLst>
              <a:ext uri="{FF2B5EF4-FFF2-40B4-BE49-F238E27FC236}">
                <a16:creationId xmlns:a16="http://schemas.microsoft.com/office/drawing/2014/main" id="{D8423FF6-2578-0E64-F671-986F8ED80E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170" y="2786332"/>
            <a:ext cx="257150" cy="25715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D63FA9-2BB9-ED36-B205-191CEBCD13CE}"/>
              </a:ext>
            </a:extLst>
          </p:cNvPr>
          <p:cNvSpPr txBox="1"/>
          <p:nvPr/>
        </p:nvSpPr>
        <p:spPr>
          <a:xfrm>
            <a:off x="7325141" y="4780722"/>
            <a:ext cx="3955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https://africanschoolofphysics.org/</a:t>
            </a:r>
            <a:endParaRPr lang="en-GB" dirty="0">
              <a:solidFill>
                <a:srgbClr val="FFC000"/>
              </a:solidFill>
            </a:endParaRPr>
          </a:p>
          <a:p>
            <a:endParaRPr lang="en-IT" dirty="0">
              <a:solidFill>
                <a:srgbClr val="FFC000"/>
              </a:solidFill>
            </a:endParaRPr>
          </a:p>
        </p:txBody>
      </p:sp>
      <p:pic>
        <p:nvPicPr>
          <p:cNvPr id="9" name="Graphic 8" descr="Link with solid fill">
            <a:extLst>
              <a:ext uri="{FF2B5EF4-FFF2-40B4-BE49-F238E27FC236}">
                <a16:creationId xmlns:a16="http://schemas.microsoft.com/office/drawing/2014/main" id="{F4C1BD2E-A1AD-55FE-C3E7-2CE68B0DD4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95683" y="4735375"/>
            <a:ext cx="463167" cy="463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27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53220-F8C1-42AF-3A7F-9834A81A8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045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IT" b="1" dirty="0"/>
              <a:t>8 years later: BNL visit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43912-07BD-4A1C-5556-F29EC4E99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B231-CEDB-D447-9946-8488FA133E0D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DA725D-EF2E-B65B-ED01-25218ADA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C20B55-07F2-C362-F84A-7291D20D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13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06C9FE-C934-5874-1663-8C144CABE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30" y="1200570"/>
            <a:ext cx="3736764" cy="5287992"/>
          </a:xfrm>
          <a:prstGeom prst="rect">
            <a:avLst/>
          </a:prstGeom>
        </p:spPr>
      </p:pic>
      <p:pic>
        <p:nvPicPr>
          <p:cNvPr id="12" name="Picture 11" descr="A computer screen with wires and a monitor&#10;&#10;Description automatically generated with medium confidence">
            <a:extLst>
              <a:ext uri="{FF2B5EF4-FFF2-40B4-BE49-F238E27FC236}">
                <a16:creationId xmlns:a16="http://schemas.microsoft.com/office/drawing/2014/main" id="{3BC333D1-24FB-59FD-7FDF-71B39C088A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65226" y="1673944"/>
            <a:ext cx="3786993" cy="2840245"/>
          </a:xfrm>
          <a:prstGeom prst="rect">
            <a:avLst/>
          </a:prstGeom>
        </p:spPr>
      </p:pic>
      <p:pic>
        <p:nvPicPr>
          <p:cNvPr id="15" name="Picture 16" descr="INFN Bologna">
            <a:extLst>
              <a:ext uri="{FF2B5EF4-FFF2-40B4-BE49-F238E27FC236}">
                <a16:creationId xmlns:a16="http://schemas.microsoft.com/office/drawing/2014/main" id="{AC719A6E-C30D-7C2D-3214-9130EE4E5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116" y="0"/>
            <a:ext cx="1811136" cy="106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21DA963F-5BC6-B696-E82C-674CE2D5F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178" y="36373"/>
            <a:ext cx="3093627" cy="524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18" name="Slide Zoom 17">
                <a:extLst>
                  <a:ext uri="{FF2B5EF4-FFF2-40B4-BE49-F238E27FC236}">
                    <a16:creationId xmlns:a16="http://schemas.microsoft.com/office/drawing/2014/main" id="{303D8DE3-3F19-09D0-2244-90248FD72B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0038303"/>
                  </p:ext>
                </p:extLst>
              </p:nvPr>
            </p:nvGraphicFramePr>
            <p:xfrm>
              <a:off x="6945169" y="1061212"/>
              <a:ext cx="4743191" cy="2668045"/>
            </p:xfrm>
            <a:graphic>
              <a:graphicData uri="http://schemas.microsoft.com/office/powerpoint/2016/slidezoom">
                <pslz:sldZm>
                  <pslz:sldZmObj sldId="314" cId="3490792153">
                    <pslz:zmPr id="{FAD34C98-B2D4-974D-B4FC-951B950C7059}" returnToParent="0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743191" cy="2668045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18" name="Slide Zoom 17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303D8DE3-3F19-09D0-2244-90248FD72B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945169" y="1061212"/>
                <a:ext cx="4743191" cy="2668045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0" name="Slide Zoom 19">
                <a:extLst>
                  <a:ext uri="{FF2B5EF4-FFF2-40B4-BE49-F238E27FC236}">
                    <a16:creationId xmlns:a16="http://schemas.microsoft.com/office/drawing/2014/main" id="{7C3D153E-85BD-0F6C-15C2-F7EC1E62A08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80170776"/>
                  </p:ext>
                </p:extLst>
              </p:nvPr>
            </p:nvGraphicFramePr>
            <p:xfrm>
              <a:off x="7039351" y="3834532"/>
              <a:ext cx="4545038" cy="2556584"/>
            </p:xfrm>
            <a:graphic>
              <a:graphicData uri="http://schemas.microsoft.com/office/powerpoint/2016/slidezoom">
                <pslz:sldZm>
                  <pslz:sldZmObj sldId="315" cId="3292072866">
                    <pslz:zmPr id="{C1BB7821-A6C5-6940-B86C-58FF959312AF}" returnToParent="0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545038" cy="255658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0" name="Slide Zoom 19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7C3D153E-85BD-0F6C-15C2-F7EC1E62A08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039351" y="3834532"/>
                <a:ext cx="4545038" cy="2556584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2317068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8A7EC74-2936-9A1D-93A6-97B8D64639B7}"/>
              </a:ext>
            </a:extLst>
          </p:cNvPr>
          <p:cNvSpPr/>
          <p:nvPr/>
        </p:nvSpPr>
        <p:spPr>
          <a:xfrm>
            <a:off x="0" y="977462"/>
            <a:ext cx="12192000" cy="613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868E0F-93EE-178C-02B6-A788D82BFC85}"/>
              </a:ext>
            </a:extLst>
          </p:cNvPr>
          <p:cNvSpPr txBox="1"/>
          <p:nvPr/>
        </p:nvSpPr>
        <p:spPr>
          <a:xfrm>
            <a:off x="237107" y="304065"/>
            <a:ext cx="8337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200" dirty="0">
                <a:solidFill>
                  <a:schemeClr val="bg1"/>
                </a:solidFill>
              </a:rPr>
              <a:t>Operation of the ATF Linac at building 820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15B52F-FE4F-1DE4-396E-9FF785A31D3C}"/>
                  </a:ext>
                </a:extLst>
              </p:cNvPr>
              <p:cNvSpPr txBox="1"/>
              <p:nvPr/>
            </p:nvSpPr>
            <p:spPr>
              <a:xfrm>
                <a:off x="118556" y="283201"/>
                <a:ext cx="10910516" cy="7171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sz="2000" b="1" dirty="0"/>
                  <a:t>Turn ON Procedures</a:t>
                </a:r>
                <a:endParaRPr lang="en-IT" sz="2000" dirty="0"/>
              </a:p>
              <a:p>
                <a:r>
                  <a:rPr lang="en-IT" sz="2000" dirty="0">
                    <a:solidFill>
                      <a:srgbClr val="FF0000"/>
                    </a:solidFill>
                  </a:rPr>
                  <a:t>GUN, LINAC &amp; HLINE safety</a:t>
                </a:r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Expirement name: startup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Check: RF levels at zero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Radiation alarm panel enabled/OK</a:t>
                </a:r>
              </a:p>
              <a:p>
                <a:r>
                  <a:rPr lang="en-IT" sz="2000" b="1" dirty="0"/>
                  <a:t>Operational information</a:t>
                </a:r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Linac water: 44.9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Gun temperature set point: 20.8 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Gun Vacuum:  8.7 10^-11 Torr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Linac Vacuum : 1.1 10^-9 Torr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Check : Linac attenuator locked, </a:t>
                </a:r>
              </a:p>
              <a:p>
                <a:r>
                  <a:rPr lang="en-IT" sz="2000" dirty="0"/>
                  <a:t>      Gun area gate source, Linac tunnel  </a:t>
                </a:r>
              </a:p>
              <a:p>
                <a:r>
                  <a:rPr lang="en-IT" sz="2000" dirty="0"/>
                  <a:t>      plug door secure…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Beam limited </a:t>
                </a:r>
                <a14:m>
                  <m:oMath xmlns:m="http://schemas.openxmlformats.org/officeDocument/2006/math">
                    <m:r>
                      <a:rPr lang="en-IT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≤85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sz="2000" b="0" dirty="0">
                  <a:ea typeface="Cambria Math" panose="02040503050406030204" pitchFamily="18" charset="0"/>
                </a:endParaRP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Beam parameters logged</a:t>
                </a:r>
              </a:p>
              <a:p>
                <a:r>
                  <a:rPr lang="en-IT" sz="2000" b="1" dirty="0"/>
                  <a:t>Turn Off Procedures</a:t>
                </a:r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RF and magnets set to zero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Modulator HV supplies off</a:t>
                </a:r>
                <a:endParaRPr lang="en-IT" sz="2000" dirty="0"/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Valves closed (LV1/HV1/ FV1)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r>
                  <a:rPr lang="en-IT" sz="2000" dirty="0"/>
                  <a:t>Beamline valves closed</a:t>
                </a:r>
              </a:p>
              <a:p>
                <a:endParaRPr lang="en-IT" sz="2000" dirty="0"/>
              </a:p>
              <a:p>
                <a:r>
                  <a:rPr lang="en-IT" sz="2000" dirty="0"/>
                  <a:t> </a:t>
                </a:r>
              </a:p>
              <a:p>
                <a:pPr marL="457200" indent="-457200">
                  <a:buFont typeface="Courier New" panose="02070309020205020404" pitchFamily="49" charset="0"/>
                  <a:buChar char="o"/>
                </a:pPr>
                <a:endParaRPr lang="en-IT" sz="2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15B52F-FE4F-1DE4-396E-9FF785A31D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556" y="283201"/>
                <a:ext cx="10910516" cy="7171194"/>
              </a:xfrm>
              <a:prstGeom prst="rect">
                <a:avLst/>
              </a:prstGeom>
              <a:blipFill>
                <a:blip r:embed="rId2"/>
                <a:stretch>
                  <a:fillRect l="-581" t="-530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document with writing on it&#10;&#10;Description automatically generated">
            <a:extLst>
              <a:ext uri="{FF2B5EF4-FFF2-40B4-BE49-F238E27FC236}">
                <a16:creationId xmlns:a16="http://schemas.microsoft.com/office/drawing/2014/main" id="{11AC730F-BB59-DD74-7BAA-4FECB130F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605481" y="692272"/>
            <a:ext cx="3272557" cy="2454418"/>
          </a:xfrm>
          <a:prstGeom prst="rect">
            <a:avLst/>
          </a:prstGeom>
        </p:spPr>
      </p:pic>
      <p:pic>
        <p:nvPicPr>
          <p:cNvPr id="3" name="Picture 2" descr="A room with pipes and wires&#10;&#10;Description automatically generated">
            <a:extLst>
              <a:ext uri="{FF2B5EF4-FFF2-40B4-BE49-F238E27FC236}">
                <a16:creationId xmlns:a16="http://schemas.microsoft.com/office/drawing/2014/main" id="{D27B6718-96F6-F511-0072-E2D7B5D0C7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05480" y="3994512"/>
            <a:ext cx="3272558" cy="2454419"/>
          </a:xfrm>
          <a:prstGeom prst="rect">
            <a:avLst/>
          </a:prstGeom>
        </p:spPr>
      </p:pic>
      <p:pic>
        <p:nvPicPr>
          <p:cNvPr id="6" name="Picture 5" descr="A person sitting in front of a computer&#10;&#10;Description automatically generated">
            <a:extLst>
              <a:ext uri="{FF2B5EF4-FFF2-40B4-BE49-F238E27FC236}">
                <a16:creationId xmlns:a16="http://schemas.microsoft.com/office/drawing/2014/main" id="{596DAFED-D695-7C27-329A-78532291E8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249" y="888840"/>
            <a:ext cx="3547352" cy="4729803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2FE858-FCBE-02AC-ACE5-B102AE03B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8053C-4D11-6947-B7E5-E14A60BFC814}" type="datetime1">
              <a:rPr lang="it-IT" smtClean="0"/>
              <a:t>13/07/24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CDC1F16-A5DA-4C4F-7F7C-5F9231768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0A6C66F-EB63-3383-E1D4-4CB6B1BFB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14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8C03F8-EDA4-6CCC-4C96-6204FBCB1DC0}"/>
              </a:ext>
            </a:extLst>
          </p:cNvPr>
          <p:cNvSpPr txBox="1"/>
          <p:nvPr/>
        </p:nvSpPr>
        <p:spPr>
          <a:xfrm>
            <a:off x="5247249" y="5643135"/>
            <a:ext cx="3547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200" dirty="0"/>
              <a:t>Thanks to Mikhail Fedurin and</a:t>
            </a:r>
          </a:p>
          <a:p>
            <a:pPr algn="ctr"/>
            <a:r>
              <a:rPr lang="en-IT" sz="1200" dirty="0"/>
              <a:t> Ketevi Assamagan</a:t>
            </a:r>
          </a:p>
        </p:txBody>
      </p:sp>
    </p:spTree>
    <p:extLst>
      <p:ext uri="{BB962C8B-B14F-4D97-AF65-F5344CB8AC3E}">
        <p14:creationId xmlns:p14="http://schemas.microsoft.com/office/powerpoint/2010/main" val="3292072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8A7EC74-2936-9A1D-93A6-97B8D64639B7}"/>
              </a:ext>
            </a:extLst>
          </p:cNvPr>
          <p:cNvSpPr/>
          <p:nvPr/>
        </p:nvSpPr>
        <p:spPr>
          <a:xfrm>
            <a:off x="0" y="977462"/>
            <a:ext cx="12192000" cy="6132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868E0F-93EE-178C-02B6-A788D82BFC85}"/>
              </a:ext>
            </a:extLst>
          </p:cNvPr>
          <p:cNvSpPr txBox="1"/>
          <p:nvPr/>
        </p:nvSpPr>
        <p:spPr>
          <a:xfrm>
            <a:off x="237107" y="304065"/>
            <a:ext cx="83375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200" dirty="0">
                <a:solidFill>
                  <a:schemeClr val="accent1">
                    <a:lumMod val="75000"/>
                  </a:schemeClr>
                </a:solidFill>
              </a:rPr>
              <a:t>Beam capabilities: Mask technique</a:t>
            </a:r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875E52BA-5B08-A108-A36E-52651E809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-1734" t="-766" r="-1" b="-4796"/>
          <a:stretch/>
        </p:blipFill>
        <p:spPr bwMode="auto">
          <a:xfrm>
            <a:off x="674870" y="1641156"/>
            <a:ext cx="5421129" cy="373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A purple background with green dots&#10;&#10;Description automatically generated">
            <a:extLst>
              <a:ext uri="{FF2B5EF4-FFF2-40B4-BE49-F238E27FC236}">
                <a16:creationId xmlns:a16="http://schemas.microsoft.com/office/drawing/2014/main" id="{A0AABBF3-AB6F-925F-E345-BFAF22E92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1427" y="1728031"/>
            <a:ext cx="3293543" cy="2436171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C12CE40E-ADB5-991B-AF14-2B016D75A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290944" y="2002966"/>
            <a:ext cx="3297800" cy="24733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7D45DDC-FC56-F10E-0EA4-2C402FFAB0AA}"/>
              </a:ext>
            </a:extLst>
          </p:cNvPr>
          <p:cNvSpPr txBox="1"/>
          <p:nvPr/>
        </p:nvSpPr>
        <p:spPr>
          <a:xfrm>
            <a:off x="6799461" y="4298895"/>
            <a:ext cx="2903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</a:t>
            </a:r>
            <a:r>
              <a:rPr lang="en-IT" sz="1600" dirty="0"/>
              <a:t>ymmetrical e- beamlets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AE85B-99CC-01CD-EDA1-9353399D5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EE5E4-1C7A-3E4E-90C9-69C4E90CFC76}" type="datetime1">
              <a:rPr lang="it-IT" smtClean="0"/>
              <a:t>13/07/24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89214-2654-7066-0955-FAC3DF72B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68DE12-2950-08F1-CE36-730242996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0792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C5F44963-F78F-4F17-86B4-4EAA3536BD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487F1-59F4-1E94-23EA-4A654FA6F9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3880" y="1472634"/>
            <a:ext cx="8029085" cy="1954293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Theoretical researches: Inverse Compton scattering (ICS), Full Inverse Compton Scattering (FICS), Symmetric Compton Scattering (SCS)…  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Optimization and simulations of X-ray Compton radiation spectra in the linear and non-linear regime.</a:t>
            </a:r>
          </a:p>
          <a:p>
            <a:pPr algn="just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High energy line measurements of STAR Project in Calabria, Italy. (soon)</a:t>
            </a:r>
          </a:p>
          <a:p>
            <a:pPr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Simulations of High Order Modes effects on beam dynamics in superconducting cavities for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BriXSinO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project (Proposal to build an Energy Recovery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Milan, Italy). </a:t>
            </a:r>
            <a:b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fr-FR" sz="16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7" name="Freeform: Shape 7176">
            <a:extLst>
              <a:ext uri="{FF2B5EF4-FFF2-40B4-BE49-F238E27FC236}">
                <a16:creationId xmlns:a16="http://schemas.microsoft.com/office/drawing/2014/main" id="{22BCA4C2-A213-404E-B14B-DA9A32CE5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4518" y="0"/>
            <a:ext cx="3687482" cy="6858000"/>
          </a:xfrm>
          <a:custGeom>
            <a:avLst/>
            <a:gdLst>
              <a:gd name="connsiteX0" fmla="*/ 1814929 w 4376835"/>
              <a:gd name="connsiteY0" fmla="*/ 0 h 6858000"/>
              <a:gd name="connsiteX1" fmla="*/ 4376835 w 4376835"/>
              <a:gd name="connsiteY1" fmla="*/ 0 h 6858000"/>
              <a:gd name="connsiteX2" fmla="*/ 4376835 w 4376835"/>
              <a:gd name="connsiteY2" fmla="*/ 6858000 h 6858000"/>
              <a:gd name="connsiteX3" fmla="*/ 0 w 4376835"/>
              <a:gd name="connsiteY3" fmla="*/ 6858000 h 6858000"/>
              <a:gd name="connsiteX4" fmla="*/ 2310 w 4376835"/>
              <a:gd name="connsiteY4" fmla="*/ 6853652 h 6858000"/>
              <a:gd name="connsiteX5" fmla="*/ 91006 w 4376835"/>
              <a:gd name="connsiteY5" fmla="*/ 6620968 h 6858000"/>
              <a:gd name="connsiteX6" fmla="*/ 81892 w 4376835"/>
              <a:gd name="connsiteY6" fmla="*/ 6435659 h 6858000"/>
              <a:gd name="connsiteX7" fmla="*/ 80998 w 4376835"/>
              <a:gd name="connsiteY7" fmla="*/ 6414855 h 6858000"/>
              <a:gd name="connsiteX8" fmla="*/ 75836 w 4376835"/>
              <a:gd name="connsiteY8" fmla="*/ 6409671 h 6858000"/>
              <a:gd name="connsiteX9" fmla="*/ 77989 w 4376835"/>
              <a:gd name="connsiteY9" fmla="*/ 6396556 h 6858000"/>
              <a:gd name="connsiteX10" fmla="*/ 77374 w 4376835"/>
              <a:gd name="connsiteY10" fmla="*/ 6392981 h 6858000"/>
              <a:gd name="connsiteX11" fmla="*/ 75036 w 4376835"/>
              <a:gd name="connsiteY11" fmla="*/ 6372572 h 6858000"/>
              <a:gd name="connsiteX12" fmla="*/ 99554 w 4376835"/>
              <a:gd name="connsiteY12" fmla="*/ 6331118 h 6858000"/>
              <a:gd name="connsiteX13" fmla="*/ 105442 w 4376835"/>
              <a:gd name="connsiteY13" fmla="*/ 6278374 h 6858000"/>
              <a:gd name="connsiteX14" fmla="*/ 172914 w 4376835"/>
              <a:gd name="connsiteY14" fmla="*/ 6144628 h 6858000"/>
              <a:gd name="connsiteX15" fmla="*/ 264181 w 4376835"/>
              <a:gd name="connsiteY15" fmla="*/ 5952072 h 6858000"/>
              <a:gd name="connsiteX16" fmla="*/ 423554 w 4376835"/>
              <a:gd name="connsiteY16" fmla="*/ 5679532 h 6858000"/>
              <a:gd name="connsiteX17" fmla="*/ 434055 w 4376835"/>
              <a:gd name="connsiteY17" fmla="*/ 5473593 h 6858000"/>
              <a:gd name="connsiteX18" fmla="*/ 403759 w 4376835"/>
              <a:gd name="connsiteY18" fmla="*/ 5215514 h 6858000"/>
              <a:gd name="connsiteX19" fmla="*/ 367284 w 4376835"/>
              <a:gd name="connsiteY19" fmla="*/ 5066430 h 6858000"/>
              <a:gd name="connsiteX20" fmla="*/ 317365 w 4376835"/>
              <a:gd name="connsiteY20" fmla="*/ 5016642 h 6858000"/>
              <a:gd name="connsiteX21" fmla="*/ 317834 w 4376835"/>
              <a:gd name="connsiteY21" fmla="*/ 5008528 h 6858000"/>
              <a:gd name="connsiteX22" fmla="*/ 317591 w 4376835"/>
              <a:gd name="connsiteY22" fmla="*/ 5008366 h 6858000"/>
              <a:gd name="connsiteX23" fmla="*/ 318532 w 4376835"/>
              <a:gd name="connsiteY23" fmla="*/ 5000689 h 6858000"/>
              <a:gd name="connsiteX24" fmla="*/ 326373 w 4376835"/>
              <a:gd name="connsiteY24" fmla="*/ 4962649 h 6858000"/>
              <a:gd name="connsiteX25" fmla="*/ 304517 w 4376835"/>
              <a:gd name="connsiteY25" fmla="*/ 4845612 h 6858000"/>
              <a:gd name="connsiteX26" fmla="*/ 312138 w 4376835"/>
              <a:gd name="connsiteY26" fmla="*/ 4821435 h 6858000"/>
              <a:gd name="connsiteX27" fmla="*/ 314669 w 4376835"/>
              <a:gd name="connsiteY27" fmla="*/ 4809154 h 6858000"/>
              <a:gd name="connsiteX28" fmla="*/ 318283 w 4376835"/>
              <a:gd name="connsiteY28" fmla="*/ 4805250 h 6858000"/>
              <a:gd name="connsiteX29" fmla="*/ 320547 w 4376835"/>
              <a:gd name="connsiteY29" fmla="*/ 4787345 h 6858000"/>
              <a:gd name="connsiteX30" fmla="*/ 319715 w 4376835"/>
              <a:gd name="connsiteY30" fmla="*/ 4785453 h 6858000"/>
              <a:gd name="connsiteX31" fmla="*/ 325649 w 4376835"/>
              <a:gd name="connsiteY31" fmla="*/ 4770073 h 6858000"/>
              <a:gd name="connsiteX32" fmla="*/ 335542 w 4376835"/>
              <a:gd name="connsiteY32" fmla="*/ 4756450 h 6858000"/>
              <a:gd name="connsiteX33" fmla="*/ 339391 w 4376835"/>
              <a:gd name="connsiteY33" fmla="*/ 4606479 h 6858000"/>
              <a:gd name="connsiteX34" fmla="*/ 385485 w 4376835"/>
              <a:gd name="connsiteY34" fmla="*/ 4470620 h 6858000"/>
              <a:gd name="connsiteX35" fmla="*/ 386474 w 4376835"/>
              <a:gd name="connsiteY35" fmla="*/ 4389388 h 6858000"/>
              <a:gd name="connsiteX36" fmla="*/ 365661 w 4376835"/>
              <a:gd name="connsiteY36" fmla="*/ 4365498 h 6858000"/>
              <a:gd name="connsiteX37" fmla="*/ 389339 w 4376835"/>
              <a:gd name="connsiteY37" fmla="*/ 4160513 h 6858000"/>
              <a:gd name="connsiteX38" fmla="*/ 385403 w 4376835"/>
              <a:gd name="connsiteY38" fmla="*/ 4109650 h 6858000"/>
              <a:gd name="connsiteX39" fmla="*/ 402327 w 4376835"/>
              <a:gd name="connsiteY39" fmla="*/ 4061824 h 6858000"/>
              <a:gd name="connsiteX40" fmla="*/ 396156 w 4376835"/>
              <a:gd name="connsiteY40" fmla="*/ 4043965 h 6858000"/>
              <a:gd name="connsiteX41" fmla="*/ 394868 w 4376835"/>
              <a:gd name="connsiteY41" fmla="*/ 4040920 h 6858000"/>
              <a:gd name="connsiteX42" fmla="*/ 394584 w 4376835"/>
              <a:gd name="connsiteY42" fmla="*/ 4028000 h 6858000"/>
              <a:gd name="connsiteX43" fmla="*/ 388418 w 4376835"/>
              <a:gd name="connsiteY43" fmla="*/ 4025270 h 6858000"/>
              <a:gd name="connsiteX44" fmla="*/ 383628 w 4376835"/>
              <a:gd name="connsiteY44" fmla="*/ 4006478 h 6858000"/>
              <a:gd name="connsiteX45" fmla="*/ 384802 w 4376835"/>
              <a:gd name="connsiteY45" fmla="*/ 3982442 h 6858000"/>
              <a:gd name="connsiteX46" fmla="*/ 397167 w 4376835"/>
              <a:gd name="connsiteY46" fmla="*/ 3867331 h 6858000"/>
              <a:gd name="connsiteX47" fmla="*/ 400691 w 4376835"/>
              <a:gd name="connsiteY47" fmla="*/ 3798966 h 6858000"/>
              <a:gd name="connsiteX48" fmla="*/ 395946 w 4376835"/>
              <a:gd name="connsiteY48" fmla="*/ 3773791 h 6858000"/>
              <a:gd name="connsiteX49" fmla="*/ 393410 w 4376835"/>
              <a:gd name="connsiteY49" fmla="*/ 3738098 h 6858000"/>
              <a:gd name="connsiteX50" fmla="*/ 384223 w 4376835"/>
              <a:gd name="connsiteY50" fmla="*/ 3675719 h 6858000"/>
              <a:gd name="connsiteX51" fmla="*/ 386290 w 4376835"/>
              <a:gd name="connsiteY51" fmla="*/ 3642763 h 6858000"/>
              <a:gd name="connsiteX52" fmla="*/ 382514 w 4376835"/>
              <a:gd name="connsiteY52" fmla="*/ 3624093 h 6858000"/>
              <a:gd name="connsiteX53" fmla="*/ 383976 w 4376835"/>
              <a:gd name="connsiteY53" fmla="*/ 3616602 h 6858000"/>
              <a:gd name="connsiteX54" fmla="*/ 385517 w 4376835"/>
              <a:gd name="connsiteY54" fmla="*/ 3591527 h 6858000"/>
              <a:gd name="connsiteX55" fmla="*/ 387146 w 4376835"/>
              <a:gd name="connsiteY55" fmla="*/ 3577241 h 6858000"/>
              <a:gd name="connsiteX56" fmla="*/ 388068 w 4376835"/>
              <a:gd name="connsiteY56" fmla="*/ 3571585 h 6858000"/>
              <a:gd name="connsiteX57" fmla="*/ 395496 w 4376835"/>
              <a:gd name="connsiteY57" fmla="*/ 3559720 h 6858000"/>
              <a:gd name="connsiteX58" fmla="*/ 394985 w 4376835"/>
              <a:gd name="connsiteY58" fmla="*/ 3543047 h 6858000"/>
              <a:gd name="connsiteX59" fmla="*/ 403028 w 4376835"/>
              <a:gd name="connsiteY59" fmla="*/ 3525651 h 6858000"/>
              <a:gd name="connsiteX60" fmla="*/ 398728 w 4376835"/>
              <a:gd name="connsiteY60" fmla="*/ 3520715 h 6858000"/>
              <a:gd name="connsiteX61" fmla="*/ 395530 w 4376835"/>
              <a:gd name="connsiteY61" fmla="*/ 3505412 h 6858000"/>
              <a:gd name="connsiteX62" fmla="*/ 402719 w 4376835"/>
              <a:gd name="connsiteY62" fmla="*/ 3493445 h 6858000"/>
              <a:gd name="connsiteX63" fmla="*/ 409328 w 4376835"/>
              <a:gd name="connsiteY63" fmla="*/ 3467406 h 6858000"/>
              <a:gd name="connsiteX64" fmla="*/ 409292 w 4376835"/>
              <a:gd name="connsiteY64" fmla="*/ 3460033 h 6858000"/>
              <a:gd name="connsiteX65" fmla="*/ 419755 w 4376835"/>
              <a:gd name="connsiteY65" fmla="*/ 3435495 h 6858000"/>
              <a:gd name="connsiteX66" fmla="*/ 430771 w 4376835"/>
              <a:gd name="connsiteY66" fmla="*/ 3395884 h 6858000"/>
              <a:gd name="connsiteX67" fmla="*/ 439140 w 4376835"/>
              <a:gd name="connsiteY67" fmla="*/ 3350083 h 6858000"/>
              <a:gd name="connsiteX68" fmla="*/ 446544 w 4376835"/>
              <a:gd name="connsiteY68" fmla="*/ 3337690 h 6858000"/>
              <a:gd name="connsiteX69" fmla="*/ 470731 w 4376835"/>
              <a:gd name="connsiteY69" fmla="*/ 3254519 h 6858000"/>
              <a:gd name="connsiteX70" fmla="*/ 477713 w 4376835"/>
              <a:gd name="connsiteY70" fmla="*/ 3231166 h 6858000"/>
              <a:gd name="connsiteX71" fmla="*/ 478087 w 4376835"/>
              <a:gd name="connsiteY71" fmla="*/ 3210262 h 6858000"/>
              <a:gd name="connsiteX72" fmla="*/ 473269 w 4376835"/>
              <a:gd name="connsiteY72" fmla="*/ 3204689 h 6858000"/>
              <a:gd name="connsiteX73" fmla="*/ 476207 w 4376835"/>
              <a:gd name="connsiteY73" fmla="*/ 3191713 h 6858000"/>
              <a:gd name="connsiteX74" fmla="*/ 475813 w 4376835"/>
              <a:gd name="connsiteY74" fmla="*/ 3188085 h 6858000"/>
              <a:gd name="connsiteX75" fmla="*/ 474728 w 4376835"/>
              <a:gd name="connsiteY75" fmla="*/ 3167471 h 6858000"/>
              <a:gd name="connsiteX76" fmla="*/ 501612 w 4376835"/>
              <a:gd name="connsiteY76" fmla="*/ 3127774 h 6858000"/>
              <a:gd name="connsiteX77" fmla="*/ 510667 w 4376835"/>
              <a:gd name="connsiteY77" fmla="*/ 3075380 h 6858000"/>
              <a:gd name="connsiteX78" fmla="*/ 582379 w 4376835"/>
              <a:gd name="connsiteY78" fmla="*/ 2882573 h 6858000"/>
              <a:gd name="connsiteX79" fmla="*/ 569744 w 4376835"/>
              <a:gd name="connsiteY79" fmla="*/ 2849169 h 6858000"/>
              <a:gd name="connsiteX80" fmla="*/ 590685 w 4376835"/>
              <a:gd name="connsiteY80" fmla="*/ 2768869 h 6858000"/>
              <a:gd name="connsiteX81" fmla="*/ 665292 w 4376835"/>
              <a:gd name="connsiteY81" fmla="*/ 2655182 h 6858000"/>
              <a:gd name="connsiteX82" fmla="*/ 705757 w 4376835"/>
              <a:gd name="connsiteY82" fmla="*/ 2507872 h 6858000"/>
              <a:gd name="connsiteX83" fmla="*/ 717932 w 4376835"/>
              <a:gd name="connsiteY83" fmla="*/ 2498916 h 6858000"/>
              <a:gd name="connsiteX84" fmla="*/ 727017 w 4376835"/>
              <a:gd name="connsiteY84" fmla="*/ 2486382 h 6858000"/>
              <a:gd name="connsiteX85" fmla="*/ 726741 w 4376835"/>
              <a:gd name="connsiteY85" fmla="*/ 2484113 h 6858000"/>
              <a:gd name="connsiteX86" fmla="*/ 733179 w 4376835"/>
              <a:gd name="connsiteY86" fmla="*/ 2467361 h 6858000"/>
              <a:gd name="connsiteX87" fmla="*/ 737364 w 4376835"/>
              <a:gd name="connsiteY87" fmla="*/ 2465156 h 6858000"/>
              <a:gd name="connsiteX88" fmla="*/ 742650 w 4376835"/>
              <a:gd name="connsiteY88" fmla="*/ 2454122 h 6858000"/>
              <a:gd name="connsiteX89" fmla="*/ 755408 w 4376835"/>
              <a:gd name="connsiteY89" fmla="*/ 2433619 h 6858000"/>
              <a:gd name="connsiteX90" fmla="*/ 755598 w 4376835"/>
              <a:gd name="connsiteY90" fmla="*/ 2428626 h 6858000"/>
              <a:gd name="connsiteX91" fmla="*/ 771418 w 4376835"/>
              <a:gd name="connsiteY91" fmla="*/ 2395899 h 6858000"/>
              <a:gd name="connsiteX92" fmla="*/ 770593 w 4376835"/>
              <a:gd name="connsiteY92" fmla="*/ 2394897 h 6858000"/>
              <a:gd name="connsiteX93" fmla="*/ 770497 w 4376835"/>
              <a:gd name="connsiteY93" fmla="*/ 2383267 h 6858000"/>
              <a:gd name="connsiteX94" fmla="*/ 772693 w 4376835"/>
              <a:gd name="connsiteY94" fmla="*/ 2362296 h 6858000"/>
              <a:gd name="connsiteX95" fmla="*/ 764846 w 4376835"/>
              <a:gd name="connsiteY95" fmla="*/ 2307129 h 6858000"/>
              <a:gd name="connsiteX96" fmla="*/ 781226 w 4376835"/>
              <a:gd name="connsiteY96" fmla="*/ 2272947 h 6858000"/>
              <a:gd name="connsiteX97" fmla="*/ 783960 w 4376835"/>
              <a:gd name="connsiteY97" fmla="*/ 2265753 h 6858000"/>
              <a:gd name="connsiteX98" fmla="*/ 783783 w 4376835"/>
              <a:gd name="connsiteY98" fmla="*/ 2265478 h 6858000"/>
              <a:gd name="connsiteX99" fmla="*/ 786206 w 4376835"/>
              <a:gd name="connsiteY99" fmla="*/ 2257630 h 6858000"/>
              <a:gd name="connsiteX100" fmla="*/ 788946 w 4376835"/>
              <a:gd name="connsiteY100" fmla="*/ 2252635 h 6858000"/>
              <a:gd name="connsiteX101" fmla="*/ 794250 w 4376835"/>
              <a:gd name="connsiteY101" fmla="*/ 2238675 h 6858000"/>
              <a:gd name="connsiteX102" fmla="*/ 794536 w 4376835"/>
              <a:gd name="connsiteY102" fmla="*/ 2233003 h 6858000"/>
              <a:gd name="connsiteX103" fmla="*/ 792429 w 4376835"/>
              <a:gd name="connsiteY103" fmla="*/ 2229498 h 6858000"/>
              <a:gd name="connsiteX104" fmla="*/ 793227 w 4376835"/>
              <a:gd name="connsiteY104" fmla="*/ 2228401 h 6858000"/>
              <a:gd name="connsiteX105" fmla="*/ 795299 w 4376835"/>
              <a:gd name="connsiteY105" fmla="*/ 2197903 h 6858000"/>
              <a:gd name="connsiteX106" fmla="*/ 808822 w 4376835"/>
              <a:gd name="connsiteY106" fmla="*/ 2134368 h 6858000"/>
              <a:gd name="connsiteX107" fmla="*/ 820138 w 4376835"/>
              <a:gd name="connsiteY107" fmla="*/ 2099989 h 6858000"/>
              <a:gd name="connsiteX108" fmla="*/ 847225 w 4376835"/>
              <a:gd name="connsiteY108" fmla="*/ 2003626 h 6858000"/>
              <a:gd name="connsiteX109" fmla="*/ 871446 w 4376835"/>
              <a:gd name="connsiteY109" fmla="*/ 1905232 h 6858000"/>
              <a:gd name="connsiteX110" fmla="*/ 866894 w 4376835"/>
              <a:gd name="connsiteY110" fmla="*/ 1846725 h 6858000"/>
              <a:gd name="connsiteX111" fmla="*/ 868241 w 4376835"/>
              <a:gd name="connsiteY111" fmla="*/ 1841071 h 6858000"/>
              <a:gd name="connsiteX112" fmla="*/ 875742 w 4376835"/>
              <a:gd name="connsiteY112" fmla="*/ 1828958 h 6858000"/>
              <a:gd name="connsiteX113" fmla="*/ 879192 w 4376835"/>
              <a:gd name="connsiteY113" fmla="*/ 1824953 h 6858000"/>
              <a:gd name="connsiteX114" fmla="*/ 882790 w 4376835"/>
              <a:gd name="connsiteY114" fmla="*/ 1817574 h 6858000"/>
              <a:gd name="connsiteX115" fmla="*/ 886658 w 4376835"/>
              <a:gd name="connsiteY115" fmla="*/ 1811329 h 6858000"/>
              <a:gd name="connsiteX116" fmla="*/ 908112 w 4376835"/>
              <a:gd name="connsiteY116" fmla="*/ 1782991 h 6858000"/>
              <a:gd name="connsiteX117" fmla="*/ 1021695 w 4376835"/>
              <a:gd name="connsiteY117" fmla="*/ 1753240 h 6858000"/>
              <a:gd name="connsiteX118" fmla="*/ 1109428 w 4376835"/>
              <a:gd name="connsiteY118" fmla="*/ 1570998 h 6858000"/>
              <a:gd name="connsiteX119" fmla="*/ 1250520 w 4376835"/>
              <a:gd name="connsiteY119" fmla="*/ 1425857 h 6858000"/>
              <a:gd name="connsiteX120" fmla="*/ 1397360 w 4376835"/>
              <a:gd name="connsiteY120" fmla="*/ 1313547 h 6858000"/>
              <a:gd name="connsiteX121" fmla="*/ 1496269 w 4376835"/>
              <a:gd name="connsiteY121" fmla="*/ 1094720 h 6858000"/>
              <a:gd name="connsiteX122" fmla="*/ 1516735 w 4376835"/>
              <a:gd name="connsiteY122" fmla="*/ 913489 h 6858000"/>
              <a:gd name="connsiteX123" fmla="*/ 1518279 w 4376835"/>
              <a:gd name="connsiteY123" fmla="*/ 802489 h 6858000"/>
              <a:gd name="connsiteX124" fmla="*/ 1589359 w 4376835"/>
              <a:gd name="connsiteY124" fmla="*/ 598702 h 6858000"/>
              <a:gd name="connsiteX125" fmla="*/ 1674468 w 4376835"/>
              <a:gd name="connsiteY125" fmla="*/ 380053 h 6858000"/>
              <a:gd name="connsiteX126" fmla="*/ 1713442 w 4376835"/>
              <a:gd name="connsiteY126" fmla="*/ 307108 h 6858000"/>
              <a:gd name="connsiteX127" fmla="*/ 1723372 w 4376835"/>
              <a:gd name="connsiteY127" fmla="*/ 277643 h 6858000"/>
              <a:gd name="connsiteX128" fmla="*/ 1740253 w 4376835"/>
              <a:gd name="connsiteY128" fmla="*/ 228503 h 6858000"/>
              <a:gd name="connsiteX129" fmla="*/ 1743263 w 4376835"/>
              <a:gd name="connsiteY129" fmla="*/ 182970 h 6858000"/>
              <a:gd name="connsiteX130" fmla="*/ 1761186 w 4376835"/>
              <a:gd name="connsiteY130" fmla="*/ 145367 h 6858000"/>
              <a:gd name="connsiteX131" fmla="*/ 1777775 w 4376835"/>
              <a:gd name="connsiteY131" fmla="*/ 148014 h 6858000"/>
              <a:gd name="connsiteX132" fmla="*/ 1792914 w 4376835"/>
              <a:gd name="connsiteY132" fmla="*/ 104094 h 6858000"/>
              <a:gd name="connsiteX133" fmla="*/ 1814516 w 4376835"/>
              <a:gd name="connsiteY133" fmla="*/ 36224 h 6858000"/>
              <a:gd name="connsiteX134" fmla="*/ 1821598 w 4376835"/>
              <a:gd name="connsiteY134" fmla="*/ 28008 h 6858000"/>
              <a:gd name="connsiteX135" fmla="*/ 1813947 w 4376835"/>
              <a:gd name="connsiteY135" fmla="*/ 11863 h 6858000"/>
              <a:gd name="connsiteX136" fmla="*/ 1814929 w 4376835"/>
              <a:gd name="connsiteY13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4376835" h="6858000">
                <a:moveTo>
                  <a:pt x="1814929" y="0"/>
                </a:moveTo>
                <a:lnTo>
                  <a:pt x="4376835" y="0"/>
                </a:lnTo>
                <a:lnTo>
                  <a:pt x="4376835" y="6858000"/>
                </a:lnTo>
                <a:lnTo>
                  <a:pt x="0" y="6858000"/>
                </a:lnTo>
                <a:lnTo>
                  <a:pt x="2310" y="6853652"/>
                </a:lnTo>
                <a:cubicBezTo>
                  <a:pt x="29810" y="6805010"/>
                  <a:pt x="56276" y="6770828"/>
                  <a:pt x="91006" y="6620968"/>
                </a:cubicBezTo>
                <a:cubicBezTo>
                  <a:pt x="94381" y="6612671"/>
                  <a:pt x="81335" y="6443221"/>
                  <a:pt x="81892" y="6435659"/>
                </a:cubicBezTo>
                <a:lnTo>
                  <a:pt x="80998" y="6414855"/>
                </a:lnTo>
                <a:lnTo>
                  <a:pt x="75836" y="6409671"/>
                </a:lnTo>
                <a:lnTo>
                  <a:pt x="77989" y="6396556"/>
                </a:lnTo>
                <a:lnTo>
                  <a:pt x="77374" y="6392981"/>
                </a:lnTo>
                <a:cubicBezTo>
                  <a:pt x="76172" y="6386157"/>
                  <a:pt x="75177" y="6379394"/>
                  <a:pt x="75036" y="6372572"/>
                </a:cubicBezTo>
                <a:cubicBezTo>
                  <a:pt x="102194" y="6377497"/>
                  <a:pt x="78306" y="6315359"/>
                  <a:pt x="99554" y="6331118"/>
                </a:cubicBezTo>
                <a:cubicBezTo>
                  <a:pt x="103496" y="6294492"/>
                  <a:pt x="122687" y="6319101"/>
                  <a:pt x="105442" y="6278374"/>
                </a:cubicBezTo>
                <a:cubicBezTo>
                  <a:pt x="113996" y="6231380"/>
                  <a:pt x="151354" y="6216149"/>
                  <a:pt x="172914" y="6144628"/>
                </a:cubicBezTo>
                <a:cubicBezTo>
                  <a:pt x="184454" y="6105934"/>
                  <a:pt x="219188" y="6021085"/>
                  <a:pt x="264181" y="5952072"/>
                </a:cubicBezTo>
                <a:cubicBezTo>
                  <a:pt x="320644" y="5872108"/>
                  <a:pt x="367070" y="5761141"/>
                  <a:pt x="423554" y="5679532"/>
                </a:cubicBezTo>
                <a:cubicBezTo>
                  <a:pt x="444226" y="5585128"/>
                  <a:pt x="413383" y="5567997"/>
                  <a:pt x="434055" y="5473593"/>
                </a:cubicBezTo>
                <a:cubicBezTo>
                  <a:pt x="395274" y="5386145"/>
                  <a:pt x="472046" y="5302014"/>
                  <a:pt x="403759" y="5215514"/>
                </a:cubicBezTo>
                <a:lnTo>
                  <a:pt x="367284" y="5066430"/>
                </a:lnTo>
                <a:lnTo>
                  <a:pt x="317365" y="5016642"/>
                </a:lnTo>
                <a:cubicBezTo>
                  <a:pt x="318092" y="5012746"/>
                  <a:pt x="318190" y="5010215"/>
                  <a:pt x="317834" y="5008528"/>
                </a:cubicBezTo>
                <a:lnTo>
                  <a:pt x="317591" y="5008366"/>
                </a:lnTo>
                <a:lnTo>
                  <a:pt x="318532" y="5000689"/>
                </a:lnTo>
                <a:cubicBezTo>
                  <a:pt x="320705" y="4987649"/>
                  <a:pt x="323377" y="4974877"/>
                  <a:pt x="326373" y="4962649"/>
                </a:cubicBezTo>
                <a:lnTo>
                  <a:pt x="304517" y="4845612"/>
                </a:lnTo>
                <a:lnTo>
                  <a:pt x="312138" y="4821435"/>
                </a:lnTo>
                <a:lnTo>
                  <a:pt x="314669" y="4809154"/>
                </a:lnTo>
                <a:lnTo>
                  <a:pt x="318283" y="4805250"/>
                </a:lnTo>
                <a:cubicBezTo>
                  <a:pt x="320578" y="4801275"/>
                  <a:pt x="321790" y="4795888"/>
                  <a:pt x="320547" y="4787345"/>
                </a:cubicBezTo>
                <a:lnTo>
                  <a:pt x="319715" y="4785453"/>
                </a:lnTo>
                <a:lnTo>
                  <a:pt x="325649" y="4770073"/>
                </a:lnTo>
                <a:cubicBezTo>
                  <a:pt x="328268" y="4765017"/>
                  <a:pt x="331488" y="4760402"/>
                  <a:pt x="335542" y="4756450"/>
                </a:cubicBezTo>
                <a:cubicBezTo>
                  <a:pt x="318003" y="4709762"/>
                  <a:pt x="339666" y="4659972"/>
                  <a:pt x="339391" y="4606479"/>
                </a:cubicBezTo>
                <a:cubicBezTo>
                  <a:pt x="308820" y="4587919"/>
                  <a:pt x="353653" y="4488685"/>
                  <a:pt x="385485" y="4470620"/>
                </a:cubicBezTo>
                <a:cubicBezTo>
                  <a:pt x="349272" y="4475654"/>
                  <a:pt x="434439" y="4343750"/>
                  <a:pt x="386474" y="4389388"/>
                </a:cubicBezTo>
                <a:cubicBezTo>
                  <a:pt x="390773" y="4370356"/>
                  <a:pt x="377813" y="4353317"/>
                  <a:pt x="365661" y="4365498"/>
                </a:cubicBezTo>
                <a:cubicBezTo>
                  <a:pt x="393730" y="4305427"/>
                  <a:pt x="374276" y="4225895"/>
                  <a:pt x="389339" y="4160513"/>
                </a:cubicBezTo>
                <a:cubicBezTo>
                  <a:pt x="364366" y="4129844"/>
                  <a:pt x="388282" y="4144911"/>
                  <a:pt x="385403" y="4109650"/>
                </a:cubicBezTo>
                <a:cubicBezTo>
                  <a:pt x="409735" y="4115762"/>
                  <a:pt x="374071" y="4068016"/>
                  <a:pt x="402327" y="4061824"/>
                </a:cubicBezTo>
                <a:cubicBezTo>
                  <a:pt x="400908" y="4055602"/>
                  <a:pt x="398642" y="4049772"/>
                  <a:pt x="396156" y="4043965"/>
                </a:cubicBezTo>
                <a:lnTo>
                  <a:pt x="394868" y="4040920"/>
                </a:lnTo>
                <a:cubicBezTo>
                  <a:pt x="394773" y="4036613"/>
                  <a:pt x="394679" y="4032307"/>
                  <a:pt x="394584" y="4028000"/>
                </a:cubicBezTo>
                <a:lnTo>
                  <a:pt x="388418" y="4025270"/>
                </a:lnTo>
                <a:lnTo>
                  <a:pt x="383628" y="4006478"/>
                </a:lnTo>
                <a:cubicBezTo>
                  <a:pt x="382774" y="3999299"/>
                  <a:pt x="382957" y="3991408"/>
                  <a:pt x="384802" y="3982442"/>
                </a:cubicBezTo>
                <a:cubicBezTo>
                  <a:pt x="401416" y="3951445"/>
                  <a:pt x="375209" y="3905701"/>
                  <a:pt x="397167" y="3867331"/>
                </a:cubicBezTo>
                <a:cubicBezTo>
                  <a:pt x="403057" y="3853072"/>
                  <a:pt x="407915" y="3808030"/>
                  <a:pt x="400691" y="3798966"/>
                </a:cubicBezTo>
                <a:cubicBezTo>
                  <a:pt x="400026" y="3789462"/>
                  <a:pt x="404255" y="3778712"/>
                  <a:pt x="395946" y="3773791"/>
                </a:cubicBezTo>
                <a:cubicBezTo>
                  <a:pt x="386179" y="3765922"/>
                  <a:pt x="406502" y="3734262"/>
                  <a:pt x="393410" y="3738098"/>
                </a:cubicBezTo>
                <a:cubicBezTo>
                  <a:pt x="407431" y="3715587"/>
                  <a:pt x="387387" y="3695630"/>
                  <a:pt x="384223" y="3675719"/>
                </a:cubicBezTo>
                <a:cubicBezTo>
                  <a:pt x="390897" y="3666933"/>
                  <a:pt x="389284" y="3656428"/>
                  <a:pt x="386290" y="3642763"/>
                </a:cubicBezTo>
                <a:lnTo>
                  <a:pt x="382514" y="3624093"/>
                </a:lnTo>
                <a:lnTo>
                  <a:pt x="383976" y="3616602"/>
                </a:lnTo>
                <a:cubicBezTo>
                  <a:pt x="384920" y="3607445"/>
                  <a:pt x="385162" y="3599012"/>
                  <a:pt x="385517" y="3591527"/>
                </a:cubicBezTo>
                <a:lnTo>
                  <a:pt x="387146" y="3577241"/>
                </a:lnTo>
                <a:lnTo>
                  <a:pt x="388068" y="3571585"/>
                </a:lnTo>
                <a:lnTo>
                  <a:pt x="395496" y="3559720"/>
                </a:lnTo>
                <a:cubicBezTo>
                  <a:pt x="395326" y="3554162"/>
                  <a:pt x="395155" y="3548605"/>
                  <a:pt x="394985" y="3543047"/>
                </a:cubicBezTo>
                <a:lnTo>
                  <a:pt x="403028" y="3525651"/>
                </a:lnTo>
                <a:cubicBezTo>
                  <a:pt x="401413" y="3524354"/>
                  <a:pt x="399963" y="3522692"/>
                  <a:pt x="398728" y="3520715"/>
                </a:cubicBezTo>
                <a:lnTo>
                  <a:pt x="395530" y="3505412"/>
                </a:lnTo>
                <a:lnTo>
                  <a:pt x="402719" y="3493445"/>
                </a:lnTo>
                <a:cubicBezTo>
                  <a:pt x="393264" y="3491751"/>
                  <a:pt x="405480" y="3478925"/>
                  <a:pt x="409328" y="3467406"/>
                </a:cubicBezTo>
                <a:cubicBezTo>
                  <a:pt x="409316" y="3464948"/>
                  <a:pt x="409304" y="3462491"/>
                  <a:pt x="409292" y="3460033"/>
                </a:cubicBezTo>
                <a:lnTo>
                  <a:pt x="419755" y="3435495"/>
                </a:lnTo>
                <a:cubicBezTo>
                  <a:pt x="424399" y="3421940"/>
                  <a:pt x="427905" y="3408759"/>
                  <a:pt x="430771" y="3395884"/>
                </a:cubicBezTo>
                <a:lnTo>
                  <a:pt x="439140" y="3350083"/>
                </a:lnTo>
                <a:lnTo>
                  <a:pt x="446544" y="3337690"/>
                </a:lnTo>
                <a:cubicBezTo>
                  <a:pt x="456457" y="3308602"/>
                  <a:pt x="453892" y="3271850"/>
                  <a:pt x="470731" y="3254519"/>
                </a:cubicBezTo>
                <a:cubicBezTo>
                  <a:pt x="474589" y="3246460"/>
                  <a:pt x="476699" y="3238700"/>
                  <a:pt x="477713" y="3231166"/>
                </a:cubicBezTo>
                <a:cubicBezTo>
                  <a:pt x="477838" y="3224198"/>
                  <a:pt x="477962" y="3217230"/>
                  <a:pt x="478087" y="3210262"/>
                </a:cubicBezTo>
                <a:lnTo>
                  <a:pt x="473269" y="3204689"/>
                </a:lnTo>
                <a:lnTo>
                  <a:pt x="476207" y="3191713"/>
                </a:lnTo>
                <a:cubicBezTo>
                  <a:pt x="476076" y="3190504"/>
                  <a:pt x="475944" y="3189294"/>
                  <a:pt x="475813" y="3188085"/>
                </a:cubicBezTo>
                <a:cubicBezTo>
                  <a:pt x="475032" y="3181161"/>
                  <a:pt x="474456" y="3174312"/>
                  <a:pt x="474728" y="3167471"/>
                </a:cubicBezTo>
                <a:cubicBezTo>
                  <a:pt x="501422" y="3174421"/>
                  <a:pt x="481450" y="3110410"/>
                  <a:pt x="501612" y="3127774"/>
                </a:cubicBezTo>
                <a:cubicBezTo>
                  <a:pt x="507757" y="3091380"/>
                  <a:pt x="525334" y="3117454"/>
                  <a:pt x="510667" y="3075380"/>
                </a:cubicBezTo>
                <a:cubicBezTo>
                  <a:pt x="540230" y="3017365"/>
                  <a:pt x="542544" y="2929274"/>
                  <a:pt x="582379" y="2882573"/>
                </a:cubicBezTo>
                <a:cubicBezTo>
                  <a:pt x="568549" y="2889043"/>
                  <a:pt x="561213" y="2866095"/>
                  <a:pt x="569744" y="2849169"/>
                </a:cubicBezTo>
                <a:cubicBezTo>
                  <a:pt x="515752" y="2872293"/>
                  <a:pt x="624181" y="2780662"/>
                  <a:pt x="590685" y="2768869"/>
                </a:cubicBezTo>
                <a:cubicBezTo>
                  <a:pt x="623497" y="2765674"/>
                  <a:pt x="687935" y="2687815"/>
                  <a:pt x="665292" y="2655182"/>
                </a:cubicBezTo>
                <a:cubicBezTo>
                  <a:pt x="678257" y="2601873"/>
                  <a:pt x="709847" y="2562423"/>
                  <a:pt x="705757" y="2507872"/>
                </a:cubicBezTo>
                <a:cubicBezTo>
                  <a:pt x="710343" y="2505822"/>
                  <a:pt x="714351" y="2502730"/>
                  <a:pt x="717932" y="2498916"/>
                </a:cubicBezTo>
                <a:lnTo>
                  <a:pt x="727017" y="2486382"/>
                </a:lnTo>
                <a:lnTo>
                  <a:pt x="726741" y="2484113"/>
                </a:lnTo>
                <a:cubicBezTo>
                  <a:pt x="727745" y="2475043"/>
                  <a:pt x="730155" y="2470249"/>
                  <a:pt x="733179" y="2467361"/>
                </a:cubicBezTo>
                <a:lnTo>
                  <a:pt x="737364" y="2465156"/>
                </a:lnTo>
                <a:lnTo>
                  <a:pt x="742650" y="2454122"/>
                </a:lnTo>
                <a:lnTo>
                  <a:pt x="755408" y="2433619"/>
                </a:lnTo>
                <a:cubicBezTo>
                  <a:pt x="755471" y="2431955"/>
                  <a:pt x="755535" y="2430290"/>
                  <a:pt x="755598" y="2428626"/>
                </a:cubicBezTo>
                <a:lnTo>
                  <a:pt x="771418" y="2395899"/>
                </a:lnTo>
                <a:lnTo>
                  <a:pt x="770593" y="2394897"/>
                </a:lnTo>
                <a:cubicBezTo>
                  <a:pt x="769106" y="2391905"/>
                  <a:pt x="768688" y="2388289"/>
                  <a:pt x="770497" y="2383267"/>
                </a:cubicBezTo>
                <a:cubicBezTo>
                  <a:pt x="752441" y="2382908"/>
                  <a:pt x="765761" y="2377071"/>
                  <a:pt x="772693" y="2362296"/>
                </a:cubicBezTo>
                <a:cubicBezTo>
                  <a:pt x="746194" y="2358441"/>
                  <a:pt x="775111" y="2321343"/>
                  <a:pt x="764846" y="2307129"/>
                </a:cubicBezTo>
                <a:cubicBezTo>
                  <a:pt x="770536" y="2296361"/>
                  <a:pt x="776068" y="2284903"/>
                  <a:pt x="781226" y="2272947"/>
                </a:cubicBezTo>
                <a:lnTo>
                  <a:pt x="783960" y="2265753"/>
                </a:lnTo>
                <a:lnTo>
                  <a:pt x="783783" y="2265478"/>
                </a:lnTo>
                <a:cubicBezTo>
                  <a:pt x="783882" y="2263635"/>
                  <a:pt x="784595" y="2261166"/>
                  <a:pt x="786206" y="2257630"/>
                </a:cubicBezTo>
                <a:lnTo>
                  <a:pt x="788946" y="2252635"/>
                </a:lnTo>
                <a:lnTo>
                  <a:pt x="794250" y="2238675"/>
                </a:lnTo>
                <a:cubicBezTo>
                  <a:pt x="794345" y="2236784"/>
                  <a:pt x="794441" y="2234894"/>
                  <a:pt x="794536" y="2233003"/>
                </a:cubicBezTo>
                <a:lnTo>
                  <a:pt x="792429" y="2229498"/>
                </a:lnTo>
                <a:lnTo>
                  <a:pt x="793227" y="2228401"/>
                </a:lnTo>
                <a:cubicBezTo>
                  <a:pt x="801728" y="2221696"/>
                  <a:pt x="809796" y="2223226"/>
                  <a:pt x="795299" y="2197903"/>
                </a:cubicBezTo>
                <a:cubicBezTo>
                  <a:pt x="811549" y="2180402"/>
                  <a:pt x="801510" y="2168206"/>
                  <a:pt x="808822" y="2134368"/>
                </a:cubicBezTo>
                <a:cubicBezTo>
                  <a:pt x="821032" y="2126284"/>
                  <a:pt x="822222" y="2114075"/>
                  <a:pt x="820138" y="2099989"/>
                </a:cubicBezTo>
                <a:cubicBezTo>
                  <a:pt x="834727" y="2072002"/>
                  <a:pt x="836697" y="2038973"/>
                  <a:pt x="847225" y="2003626"/>
                </a:cubicBezTo>
                <a:cubicBezTo>
                  <a:pt x="870411" y="1973216"/>
                  <a:pt x="860120" y="1942957"/>
                  <a:pt x="871446" y="1905232"/>
                </a:cubicBezTo>
                <a:cubicBezTo>
                  <a:pt x="899662" y="1884744"/>
                  <a:pt x="866560" y="1869681"/>
                  <a:pt x="866894" y="1846725"/>
                </a:cubicBezTo>
                <a:lnTo>
                  <a:pt x="868241" y="1841071"/>
                </a:lnTo>
                <a:lnTo>
                  <a:pt x="875742" y="1828958"/>
                </a:lnTo>
                <a:lnTo>
                  <a:pt x="879192" y="1824953"/>
                </a:lnTo>
                <a:lnTo>
                  <a:pt x="882790" y="1817574"/>
                </a:lnTo>
                <a:lnTo>
                  <a:pt x="886658" y="1811329"/>
                </a:lnTo>
                <a:cubicBezTo>
                  <a:pt x="893642" y="1801193"/>
                  <a:pt x="900872" y="1791712"/>
                  <a:pt x="908112" y="1782991"/>
                </a:cubicBezTo>
                <a:cubicBezTo>
                  <a:pt x="901486" y="1764538"/>
                  <a:pt x="1045081" y="1767511"/>
                  <a:pt x="1021695" y="1753240"/>
                </a:cubicBezTo>
                <a:cubicBezTo>
                  <a:pt x="1050351" y="1710564"/>
                  <a:pt x="1079859" y="1626787"/>
                  <a:pt x="1109428" y="1570998"/>
                </a:cubicBezTo>
                <a:cubicBezTo>
                  <a:pt x="1095060" y="1528987"/>
                  <a:pt x="1220038" y="1416281"/>
                  <a:pt x="1250520" y="1425857"/>
                </a:cubicBezTo>
                <a:cubicBezTo>
                  <a:pt x="1270355" y="1392742"/>
                  <a:pt x="1375441" y="1360253"/>
                  <a:pt x="1397360" y="1313547"/>
                </a:cubicBezTo>
                <a:lnTo>
                  <a:pt x="1496269" y="1094720"/>
                </a:lnTo>
                <a:cubicBezTo>
                  <a:pt x="1516164" y="1015803"/>
                  <a:pt x="1525308" y="965866"/>
                  <a:pt x="1516735" y="913489"/>
                </a:cubicBezTo>
                <a:cubicBezTo>
                  <a:pt x="1526909" y="905284"/>
                  <a:pt x="1519732" y="816693"/>
                  <a:pt x="1518279" y="802489"/>
                </a:cubicBezTo>
                <a:cubicBezTo>
                  <a:pt x="1525486" y="739008"/>
                  <a:pt x="1570345" y="641350"/>
                  <a:pt x="1589359" y="598702"/>
                </a:cubicBezTo>
                <a:cubicBezTo>
                  <a:pt x="1627631" y="531968"/>
                  <a:pt x="1653787" y="428652"/>
                  <a:pt x="1674468" y="380053"/>
                </a:cubicBezTo>
                <a:cubicBezTo>
                  <a:pt x="1702374" y="337186"/>
                  <a:pt x="1663464" y="346077"/>
                  <a:pt x="1713442" y="307108"/>
                </a:cubicBezTo>
                <a:cubicBezTo>
                  <a:pt x="1709247" y="293750"/>
                  <a:pt x="1712921" y="286239"/>
                  <a:pt x="1723372" y="277643"/>
                </a:cubicBezTo>
                <a:cubicBezTo>
                  <a:pt x="1736363" y="256271"/>
                  <a:pt x="1716219" y="239710"/>
                  <a:pt x="1740253" y="228503"/>
                </a:cubicBezTo>
                <a:cubicBezTo>
                  <a:pt x="1727703" y="222673"/>
                  <a:pt x="1759694" y="183008"/>
                  <a:pt x="1743263" y="182970"/>
                </a:cubicBezTo>
                <a:cubicBezTo>
                  <a:pt x="1741915" y="159720"/>
                  <a:pt x="1761363" y="167348"/>
                  <a:pt x="1761186" y="145367"/>
                </a:cubicBezTo>
                <a:cubicBezTo>
                  <a:pt x="1768291" y="127518"/>
                  <a:pt x="1767039" y="165048"/>
                  <a:pt x="1777775" y="148014"/>
                </a:cubicBezTo>
                <a:cubicBezTo>
                  <a:pt x="1788927" y="125594"/>
                  <a:pt x="1807822" y="143605"/>
                  <a:pt x="1792914" y="104094"/>
                </a:cubicBezTo>
                <a:cubicBezTo>
                  <a:pt x="1811329" y="87027"/>
                  <a:pt x="1802901" y="72355"/>
                  <a:pt x="1814516" y="36224"/>
                </a:cubicBezTo>
                <a:lnTo>
                  <a:pt x="1821598" y="28008"/>
                </a:lnTo>
                <a:lnTo>
                  <a:pt x="1813947" y="11863"/>
                </a:lnTo>
                <a:cubicBezTo>
                  <a:pt x="1814274" y="7909"/>
                  <a:pt x="1814602" y="3954"/>
                  <a:pt x="1814929" y="0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79" name="Freeform: Shape 7178">
            <a:extLst>
              <a:ext uri="{FF2B5EF4-FFF2-40B4-BE49-F238E27FC236}">
                <a16:creationId xmlns:a16="http://schemas.microsoft.com/office/drawing/2014/main" id="{2E1ADA1B-8E03-4FC1-9FF5-9A0071A5AF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84191" y="659630"/>
            <a:ext cx="3239494" cy="5534594"/>
          </a:xfrm>
          <a:custGeom>
            <a:avLst/>
            <a:gdLst>
              <a:gd name="connsiteX0" fmla="*/ 0 w 2400300"/>
              <a:gd name="connsiteY0" fmla="*/ 0 h 2400300"/>
              <a:gd name="connsiteX1" fmla="*/ 2400300 w 2400300"/>
              <a:gd name="connsiteY1" fmla="*/ 0 h 2400300"/>
              <a:gd name="connsiteX2" fmla="*/ 2400300 w 2400300"/>
              <a:gd name="connsiteY2" fmla="*/ 2400300 h 2400300"/>
              <a:gd name="connsiteX3" fmla="*/ 0 w 2400300"/>
              <a:gd name="connsiteY3" fmla="*/ 2400300 h 240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00300" h="2400300">
                <a:moveTo>
                  <a:pt x="0" y="0"/>
                </a:moveTo>
                <a:lnTo>
                  <a:pt x="2400300" y="0"/>
                </a:lnTo>
                <a:lnTo>
                  <a:pt x="2400300" y="2400300"/>
                </a:lnTo>
                <a:lnTo>
                  <a:pt x="0" y="24003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8100" dist="12700" dir="30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7170" name="Picture 2" descr="STAR Infrastruttura di Ricerca">
            <a:extLst>
              <a:ext uri="{FF2B5EF4-FFF2-40B4-BE49-F238E27FC236}">
                <a16:creationId xmlns:a16="http://schemas.microsoft.com/office/drawing/2014/main" id="{753D8E4F-39C6-FA24-F99E-A33ACF8DB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092885" y="151359"/>
            <a:ext cx="1764958" cy="176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81" name="Rectangle 6">
            <a:extLst>
              <a:ext uri="{FF2B5EF4-FFF2-40B4-BE49-F238E27FC236}">
                <a16:creationId xmlns:a16="http://schemas.microsoft.com/office/drawing/2014/main" id="{C99D11B4-B61D-4ECC-AA3A-DE3A9B6926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49196" y="6091709"/>
            <a:ext cx="1153127" cy="428984"/>
          </a:xfrm>
          <a:custGeom>
            <a:avLst/>
            <a:gdLst>
              <a:gd name="connsiteX0" fmla="*/ 0 w 2142503"/>
              <a:gd name="connsiteY0" fmla="*/ 0 h 571500"/>
              <a:gd name="connsiteX1" fmla="*/ 2142503 w 2142503"/>
              <a:gd name="connsiteY1" fmla="*/ 0 h 571500"/>
              <a:gd name="connsiteX2" fmla="*/ 2142503 w 2142503"/>
              <a:gd name="connsiteY2" fmla="*/ 571500 h 571500"/>
              <a:gd name="connsiteX3" fmla="*/ 0 w 2142503"/>
              <a:gd name="connsiteY3" fmla="*/ 571500 h 571500"/>
              <a:gd name="connsiteX4" fmla="*/ 0 w 2142503"/>
              <a:gd name="connsiteY4" fmla="*/ 0 h 571500"/>
              <a:gd name="connsiteX0" fmla="*/ 0 w 2142503"/>
              <a:gd name="connsiteY0" fmla="*/ 0 h 582145"/>
              <a:gd name="connsiteX1" fmla="*/ 2142503 w 2142503"/>
              <a:gd name="connsiteY1" fmla="*/ 0 h 582145"/>
              <a:gd name="connsiteX2" fmla="*/ 2142503 w 2142503"/>
              <a:gd name="connsiteY2" fmla="*/ 571500 h 582145"/>
              <a:gd name="connsiteX3" fmla="*/ 2050917 w 2142503"/>
              <a:gd name="connsiteY3" fmla="*/ 582088 h 582145"/>
              <a:gd name="connsiteX4" fmla="*/ 0 w 2142503"/>
              <a:gd name="connsiteY4" fmla="*/ 571500 h 582145"/>
              <a:gd name="connsiteX5" fmla="*/ 0 w 2142503"/>
              <a:gd name="connsiteY5" fmla="*/ 0 h 582145"/>
              <a:gd name="connsiteX0" fmla="*/ 0 w 2159832"/>
              <a:gd name="connsiteY0" fmla="*/ 0 h 582145"/>
              <a:gd name="connsiteX1" fmla="*/ 2142503 w 2159832"/>
              <a:gd name="connsiteY1" fmla="*/ 0 h 582145"/>
              <a:gd name="connsiteX2" fmla="*/ 2159829 w 2159832"/>
              <a:gd name="connsiteY2" fmla="*/ 96526 h 582145"/>
              <a:gd name="connsiteX3" fmla="*/ 2142503 w 2159832"/>
              <a:gd name="connsiteY3" fmla="*/ 571500 h 582145"/>
              <a:gd name="connsiteX4" fmla="*/ 2050917 w 2159832"/>
              <a:gd name="connsiteY4" fmla="*/ 582088 h 582145"/>
              <a:gd name="connsiteX5" fmla="*/ 0 w 2159832"/>
              <a:gd name="connsiteY5" fmla="*/ 571500 h 582145"/>
              <a:gd name="connsiteX6" fmla="*/ 0 w 2159832"/>
              <a:gd name="connsiteY6" fmla="*/ 0 h 582145"/>
              <a:gd name="connsiteX0" fmla="*/ 0 w 2159832"/>
              <a:gd name="connsiteY0" fmla="*/ 12386 h 594531"/>
              <a:gd name="connsiteX1" fmla="*/ 67826 w 2159832"/>
              <a:gd name="connsiteY1" fmla="*/ 0 h 594531"/>
              <a:gd name="connsiteX2" fmla="*/ 2142503 w 2159832"/>
              <a:gd name="connsiteY2" fmla="*/ 12386 h 594531"/>
              <a:gd name="connsiteX3" fmla="*/ 2159829 w 2159832"/>
              <a:gd name="connsiteY3" fmla="*/ 108912 h 594531"/>
              <a:gd name="connsiteX4" fmla="*/ 2142503 w 2159832"/>
              <a:gd name="connsiteY4" fmla="*/ 583886 h 594531"/>
              <a:gd name="connsiteX5" fmla="*/ 2050917 w 2159832"/>
              <a:gd name="connsiteY5" fmla="*/ 594474 h 594531"/>
              <a:gd name="connsiteX6" fmla="*/ 0 w 2159832"/>
              <a:gd name="connsiteY6" fmla="*/ 583886 h 594531"/>
              <a:gd name="connsiteX7" fmla="*/ 0 w 2159832"/>
              <a:gd name="connsiteY7" fmla="*/ 12386 h 594531"/>
              <a:gd name="connsiteX0" fmla="*/ 0 w 2168908"/>
              <a:gd name="connsiteY0" fmla="*/ 26000 h 594531"/>
              <a:gd name="connsiteX1" fmla="*/ 76902 w 2168908"/>
              <a:gd name="connsiteY1" fmla="*/ 0 h 594531"/>
              <a:gd name="connsiteX2" fmla="*/ 2151579 w 2168908"/>
              <a:gd name="connsiteY2" fmla="*/ 12386 h 594531"/>
              <a:gd name="connsiteX3" fmla="*/ 2168905 w 2168908"/>
              <a:gd name="connsiteY3" fmla="*/ 108912 h 594531"/>
              <a:gd name="connsiteX4" fmla="*/ 2151579 w 2168908"/>
              <a:gd name="connsiteY4" fmla="*/ 583886 h 594531"/>
              <a:gd name="connsiteX5" fmla="*/ 2059993 w 2168908"/>
              <a:gd name="connsiteY5" fmla="*/ 594474 h 594531"/>
              <a:gd name="connsiteX6" fmla="*/ 9076 w 2168908"/>
              <a:gd name="connsiteY6" fmla="*/ 583886 h 594531"/>
              <a:gd name="connsiteX7" fmla="*/ 0 w 2168908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5393 w 2174301"/>
              <a:gd name="connsiteY0" fmla="*/ 26000 h 594531"/>
              <a:gd name="connsiteX1" fmla="*/ 82295 w 2174301"/>
              <a:gd name="connsiteY1" fmla="*/ 0 h 594531"/>
              <a:gd name="connsiteX2" fmla="*/ 2156972 w 2174301"/>
              <a:gd name="connsiteY2" fmla="*/ 12386 h 594531"/>
              <a:gd name="connsiteX3" fmla="*/ 2174298 w 2174301"/>
              <a:gd name="connsiteY3" fmla="*/ 108912 h 594531"/>
              <a:gd name="connsiteX4" fmla="*/ 2156972 w 2174301"/>
              <a:gd name="connsiteY4" fmla="*/ 583886 h 594531"/>
              <a:gd name="connsiteX5" fmla="*/ 2065386 w 2174301"/>
              <a:gd name="connsiteY5" fmla="*/ 594474 h 594531"/>
              <a:gd name="connsiteX6" fmla="*/ 14469 w 2174301"/>
              <a:gd name="connsiteY6" fmla="*/ 583886 h 594531"/>
              <a:gd name="connsiteX7" fmla="*/ 5393 w 2174301"/>
              <a:gd name="connsiteY7" fmla="*/ 26000 h 594531"/>
              <a:gd name="connsiteX0" fmla="*/ 147197 w 2316105"/>
              <a:gd name="connsiteY0" fmla="*/ 26000 h 594531"/>
              <a:gd name="connsiteX1" fmla="*/ 224099 w 2316105"/>
              <a:gd name="connsiteY1" fmla="*/ 0 h 594531"/>
              <a:gd name="connsiteX2" fmla="*/ 2298776 w 2316105"/>
              <a:gd name="connsiteY2" fmla="*/ 12386 h 594531"/>
              <a:gd name="connsiteX3" fmla="*/ 2316102 w 2316105"/>
              <a:gd name="connsiteY3" fmla="*/ 108912 h 594531"/>
              <a:gd name="connsiteX4" fmla="*/ 2298776 w 2316105"/>
              <a:gd name="connsiteY4" fmla="*/ 583886 h 594531"/>
              <a:gd name="connsiteX5" fmla="*/ 2207190 w 2316105"/>
              <a:gd name="connsiteY5" fmla="*/ 594474 h 594531"/>
              <a:gd name="connsiteX6" fmla="*/ 156273 w 2316105"/>
              <a:gd name="connsiteY6" fmla="*/ 583886 h 594531"/>
              <a:gd name="connsiteX7" fmla="*/ 142416 w 2316105"/>
              <a:gd name="connsiteY7" fmla="*/ 235975 h 594531"/>
              <a:gd name="connsiteX8" fmla="*/ 147197 w 2316105"/>
              <a:gd name="connsiteY8" fmla="*/ 26000 h 594531"/>
              <a:gd name="connsiteX0" fmla="*/ 154684 w 2323592"/>
              <a:gd name="connsiteY0" fmla="*/ 26000 h 594531"/>
              <a:gd name="connsiteX1" fmla="*/ 231586 w 2323592"/>
              <a:gd name="connsiteY1" fmla="*/ 0 h 594531"/>
              <a:gd name="connsiteX2" fmla="*/ 2306263 w 2323592"/>
              <a:gd name="connsiteY2" fmla="*/ 12386 h 594531"/>
              <a:gd name="connsiteX3" fmla="*/ 2323589 w 2323592"/>
              <a:gd name="connsiteY3" fmla="*/ 108912 h 594531"/>
              <a:gd name="connsiteX4" fmla="*/ 2306263 w 2323592"/>
              <a:gd name="connsiteY4" fmla="*/ 583886 h 594531"/>
              <a:gd name="connsiteX5" fmla="*/ 2214677 w 2323592"/>
              <a:gd name="connsiteY5" fmla="*/ 594474 h 594531"/>
              <a:gd name="connsiteX6" fmla="*/ 163760 w 2323592"/>
              <a:gd name="connsiteY6" fmla="*/ 583886 h 594531"/>
              <a:gd name="connsiteX7" fmla="*/ 158979 w 2323592"/>
              <a:gd name="connsiteY7" fmla="*/ 403879 h 594531"/>
              <a:gd name="connsiteX8" fmla="*/ 149903 w 2323592"/>
              <a:gd name="connsiteY8" fmla="*/ 235975 h 594531"/>
              <a:gd name="connsiteX9" fmla="*/ 154684 w 2323592"/>
              <a:gd name="connsiteY9" fmla="*/ 26000 h 594531"/>
              <a:gd name="connsiteX0" fmla="*/ 13665 w 2182573"/>
              <a:gd name="connsiteY0" fmla="*/ 26000 h 594531"/>
              <a:gd name="connsiteX1" fmla="*/ 90567 w 2182573"/>
              <a:gd name="connsiteY1" fmla="*/ 0 h 594531"/>
              <a:gd name="connsiteX2" fmla="*/ 2165244 w 2182573"/>
              <a:gd name="connsiteY2" fmla="*/ 12386 h 594531"/>
              <a:gd name="connsiteX3" fmla="*/ 2182570 w 2182573"/>
              <a:gd name="connsiteY3" fmla="*/ 108912 h 594531"/>
              <a:gd name="connsiteX4" fmla="*/ 2165244 w 2182573"/>
              <a:gd name="connsiteY4" fmla="*/ 583886 h 594531"/>
              <a:gd name="connsiteX5" fmla="*/ 2073658 w 2182573"/>
              <a:gd name="connsiteY5" fmla="*/ 594474 h 594531"/>
              <a:gd name="connsiteX6" fmla="*/ 22741 w 2182573"/>
              <a:gd name="connsiteY6" fmla="*/ 583886 h 594531"/>
              <a:gd name="connsiteX7" fmla="*/ 17960 w 2182573"/>
              <a:gd name="connsiteY7" fmla="*/ 403879 h 594531"/>
              <a:gd name="connsiteX8" fmla="*/ 8884 w 2182573"/>
              <a:gd name="connsiteY8" fmla="*/ 235975 h 594531"/>
              <a:gd name="connsiteX9" fmla="*/ 13665 w 2182573"/>
              <a:gd name="connsiteY9" fmla="*/ 26000 h 594531"/>
              <a:gd name="connsiteX0" fmla="*/ 13665 w 2202120"/>
              <a:gd name="connsiteY0" fmla="*/ 26000 h 594531"/>
              <a:gd name="connsiteX1" fmla="*/ 90567 w 2202120"/>
              <a:gd name="connsiteY1" fmla="*/ 0 h 594531"/>
              <a:gd name="connsiteX2" fmla="*/ 2165244 w 2202120"/>
              <a:gd name="connsiteY2" fmla="*/ 12386 h 594531"/>
              <a:gd name="connsiteX3" fmla="*/ 2182570 w 2202120"/>
              <a:gd name="connsiteY3" fmla="*/ 108912 h 594531"/>
              <a:gd name="connsiteX4" fmla="*/ 2192471 w 2202120"/>
              <a:gd name="connsiteY4" fmla="*/ 583886 h 594531"/>
              <a:gd name="connsiteX5" fmla="*/ 2073658 w 2202120"/>
              <a:gd name="connsiteY5" fmla="*/ 594474 h 594531"/>
              <a:gd name="connsiteX6" fmla="*/ 22741 w 2202120"/>
              <a:gd name="connsiteY6" fmla="*/ 583886 h 594531"/>
              <a:gd name="connsiteX7" fmla="*/ 17960 w 2202120"/>
              <a:gd name="connsiteY7" fmla="*/ 403879 h 594531"/>
              <a:gd name="connsiteX8" fmla="*/ 8884 w 2202120"/>
              <a:gd name="connsiteY8" fmla="*/ 235975 h 594531"/>
              <a:gd name="connsiteX9" fmla="*/ 13665 w 2202120"/>
              <a:gd name="connsiteY9" fmla="*/ 26000 h 594531"/>
              <a:gd name="connsiteX0" fmla="*/ 13665 w 2202036"/>
              <a:gd name="connsiteY0" fmla="*/ 26000 h 594531"/>
              <a:gd name="connsiteX1" fmla="*/ 90567 w 2202036"/>
              <a:gd name="connsiteY1" fmla="*/ 0 h 594531"/>
              <a:gd name="connsiteX2" fmla="*/ 2165244 w 2202036"/>
              <a:gd name="connsiteY2" fmla="*/ 12386 h 594531"/>
              <a:gd name="connsiteX3" fmla="*/ 2182570 w 2202036"/>
              <a:gd name="connsiteY3" fmla="*/ 108912 h 594531"/>
              <a:gd name="connsiteX4" fmla="*/ 2191645 w 2202036"/>
              <a:gd name="connsiteY4" fmla="*/ 422031 h 594531"/>
              <a:gd name="connsiteX5" fmla="*/ 2192471 w 2202036"/>
              <a:gd name="connsiteY5" fmla="*/ 583886 h 594531"/>
              <a:gd name="connsiteX6" fmla="*/ 2073658 w 2202036"/>
              <a:gd name="connsiteY6" fmla="*/ 594474 h 594531"/>
              <a:gd name="connsiteX7" fmla="*/ 22741 w 2202036"/>
              <a:gd name="connsiteY7" fmla="*/ 583886 h 594531"/>
              <a:gd name="connsiteX8" fmla="*/ 17960 w 2202036"/>
              <a:gd name="connsiteY8" fmla="*/ 403879 h 594531"/>
              <a:gd name="connsiteX9" fmla="*/ 8884 w 2202036"/>
              <a:gd name="connsiteY9" fmla="*/ 235975 h 594531"/>
              <a:gd name="connsiteX10" fmla="*/ 13665 w 2202036"/>
              <a:gd name="connsiteY10" fmla="*/ 26000 h 594531"/>
              <a:gd name="connsiteX0" fmla="*/ 142254 w 2330625"/>
              <a:gd name="connsiteY0" fmla="*/ 26000 h 594531"/>
              <a:gd name="connsiteX1" fmla="*/ 219156 w 2330625"/>
              <a:gd name="connsiteY1" fmla="*/ 0 h 594531"/>
              <a:gd name="connsiteX2" fmla="*/ 2293833 w 2330625"/>
              <a:gd name="connsiteY2" fmla="*/ 12386 h 594531"/>
              <a:gd name="connsiteX3" fmla="*/ 2311159 w 2330625"/>
              <a:gd name="connsiteY3" fmla="*/ 108912 h 594531"/>
              <a:gd name="connsiteX4" fmla="*/ 2320234 w 2330625"/>
              <a:gd name="connsiteY4" fmla="*/ 422031 h 594531"/>
              <a:gd name="connsiteX5" fmla="*/ 2321060 w 2330625"/>
              <a:gd name="connsiteY5" fmla="*/ 583886 h 594531"/>
              <a:gd name="connsiteX6" fmla="*/ 2202247 w 2330625"/>
              <a:gd name="connsiteY6" fmla="*/ 594474 h 594531"/>
              <a:gd name="connsiteX7" fmla="*/ 151330 w 2330625"/>
              <a:gd name="connsiteY7" fmla="*/ 583886 h 594531"/>
              <a:gd name="connsiteX8" fmla="*/ 155624 w 2330625"/>
              <a:gd name="connsiteY8" fmla="*/ 512790 h 594531"/>
              <a:gd name="connsiteX9" fmla="*/ 146549 w 2330625"/>
              <a:gd name="connsiteY9" fmla="*/ 403879 h 594531"/>
              <a:gd name="connsiteX10" fmla="*/ 137473 w 2330625"/>
              <a:gd name="connsiteY10" fmla="*/ 235975 h 594531"/>
              <a:gd name="connsiteX11" fmla="*/ 142254 w 2330625"/>
              <a:gd name="connsiteY11" fmla="*/ 26000 h 594531"/>
              <a:gd name="connsiteX0" fmla="*/ 13413 w 2201784"/>
              <a:gd name="connsiteY0" fmla="*/ 26000 h 594531"/>
              <a:gd name="connsiteX1" fmla="*/ 90315 w 2201784"/>
              <a:gd name="connsiteY1" fmla="*/ 0 h 594531"/>
              <a:gd name="connsiteX2" fmla="*/ 2164992 w 2201784"/>
              <a:gd name="connsiteY2" fmla="*/ 12386 h 594531"/>
              <a:gd name="connsiteX3" fmla="*/ 2182318 w 2201784"/>
              <a:gd name="connsiteY3" fmla="*/ 108912 h 594531"/>
              <a:gd name="connsiteX4" fmla="*/ 2191393 w 2201784"/>
              <a:gd name="connsiteY4" fmla="*/ 422031 h 594531"/>
              <a:gd name="connsiteX5" fmla="*/ 2192219 w 2201784"/>
              <a:gd name="connsiteY5" fmla="*/ 583886 h 594531"/>
              <a:gd name="connsiteX6" fmla="*/ 2073406 w 2201784"/>
              <a:gd name="connsiteY6" fmla="*/ 594474 h 594531"/>
              <a:gd name="connsiteX7" fmla="*/ 22489 w 2201784"/>
              <a:gd name="connsiteY7" fmla="*/ 583886 h 594531"/>
              <a:gd name="connsiteX8" fmla="*/ 26783 w 2201784"/>
              <a:gd name="connsiteY8" fmla="*/ 512790 h 594531"/>
              <a:gd name="connsiteX9" fmla="*/ 17708 w 2201784"/>
              <a:gd name="connsiteY9" fmla="*/ 403879 h 594531"/>
              <a:gd name="connsiteX10" fmla="*/ 8632 w 2201784"/>
              <a:gd name="connsiteY10" fmla="*/ 235975 h 594531"/>
              <a:gd name="connsiteX11" fmla="*/ 13413 w 2201784"/>
              <a:gd name="connsiteY11" fmla="*/ 26000 h 594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01784" h="594531">
                <a:moveTo>
                  <a:pt x="13413" y="26000"/>
                </a:moveTo>
                <a:cubicBezTo>
                  <a:pt x="37534" y="24897"/>
                  <a:pt x="66194" y="1103"/>
                  <a:pt x="90315" y="0"/>
                </a:cubicBezTo>
                <a:lnTo>
                  <a:pt x="2164992" y="12386"/>
                </a:lnTo>
                <a:cubicBezTo>
                  <a:pt x="2164717" y="43049"/>
                  <a:pt x="2182593" y="78249"/>
                  <a:pt x="2182318" y="108912"/>
                </a:cubicBezTo>
                <a:cubicBezTo>
                  <a:pt x="2188231" y="177186"/>
                  <a:pt x="2189743" y="342869"/>
                  <a:pt x="2191393" y="422031"/>
                </a:cubicBezTo>
                <a:cubicBezTo>
                  <a:pt x="2193043" y="501193"/>
                  <a:pt x="2213396" y="555146"/>
                  <a:pt x="2192219" y="583886"/>
                </a:cubicBezTo>
                <a:cubicBezTo>
                  <a:pt x="2172279" y="582877"/>
                  <a:pt x="2093346" y="595483"/>
                  <a:pt x="2073406" y="594474"/>
                </a:cubicBezTo>
                <a:lnTo>
                  <a:pt x="22489" y="583886"/>
                </a:lnTo>
                <a:cubicBezTo>
                  <a:pt x="5849" y="592962"/>
                  <a:pt x="27580" y="542791"/>
                  <a:pt x="26783" y="512790"/>
                </a:cubicBezTo>
                <a:cubicBezTo>
                  <a:pt x="25986" y="482789"/>
                  <a:pt x="18464" y="450015"/>
                  <a:pt x="17708" y="403879"/>
                </a:cubicBezTo>
                <a:cubicBezTo>
                  <a:pt x="16952" y="357743"/>
                  <a:pt x="-14855" y="308787"/>
                  <a:pt x="8632" y="235975"/>
                </a:cubicBezTo>
                <a:cubicBezTo>
                  <a:pt x="7119" y="142994"/>
                  <a:pt x="-201" y="65329"/>
                  <a:pt x="13413" y="26000"/>
                </a:cubicBezTo>
                <a:close/>
              </a:path>
            </a:pathLst>
          </a:custGeom>
          <a:solidFill>
            <a:srgbClr val="D9D4D0">
              <a:alpha val="50000"/>
            </a:srgbClr>
          </a:solidFill>
          <a:ln>
            <a:noFill/>
          </a:ln>
          <a:effectLst>
            <a:softEdge rad="63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A6C43A-1BD4-CEC1-7486-E727F6F50D38}"/>
              </a:ext>
            </a:extLst>
          </p:cNvPr>
          <p:cNvSpPr txBox="1"/>
          <p:nvPr/>
        </p:nvSpPr>
        <p:spPr>
          <a:xfrm>
            <a:off x="9454169" y="1999939"/>
            <a:ext cx="212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u="sng" dirty="0">
                <a:solidFill>
                  <a:srgbClr val="0070C0"/>
                </a:solidFill>
              </a:rPr>
              <a:t>https://star.unical.it/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50CDF47-B720-0FD8-4AC2-FA93549D84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6356350"/>
            <a:ext cx="2743200" cy="365125"/>
          </a:xfrm>
        </p:spPr>
        <p:txBody>
          <a:bodyPr/>
          <a:lstStyle/>
          <a:p>
            <a:fld id="{80DAB6BA-4BCF-904F-9AEA-CF9E00B27563}" type="datetime1">
              <a:rPr lang="it-IT" smtClean="0"/>
              <a:t>13/07/24</a:t>
            </a:fld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E4D362E-86B1-8FF0-365A-177560AB5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0723" y="6382622"/>
            <a:ext cx="2743200" cy="365125"/>
          </a:xfrm>
        </p:spPr>
        <p:txBody>
          <a:bodyPr/>
          <a:lstStyle/>
          <a:p>
            <a:fld id="{E89DDA5B-9DA6-4C78-97DB-386BF401DF7E}" type="slidenum">
              <a:rPr lang="fr-FR" smtClean="0"/>
              <a:t>16</a:t>
            </a:fld>
            <a:endParaRPr lang="fr-FR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A085D8F-B140-5029-A941-D631D985D186}"/>
              </a:ext>
            </a:extLst>
          </p:cNvPr>
          <p:cNvGrpSpPr/>
          <p:nvPr/>
        </p:nvGrpSpPr>
        <p:grpSpPr>
          <a:xfrm>
            <a:off x="8824527" y="3844706"/>
            <a:ext cx="2158822" cy="2202511"/>
            <a:chOff x="9353231" y="3267544"/>
            <a:chExt cx="2158822" cy="2202511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600B9A1-A0B3-2C56-6D4D-FAB647F6C53B}"/>
                </a:ext>
              </a:extLst>
            </p:cNvPr>
            <p:cNvSpPr/>
            <p:nvPr/>
          </p:nvSpPr>
          <p:spPr>
            <a:xfrm>
              <a:off x="9353231" y="3267544"/>
              <a:ext cx="2158822" cy="220251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/>
                <a:t>Where </a:t>
              </a:r>
            </a:p>
            <a:p>
              <a:pPr algn="ctr"/>
              <a:r>
                <a:rPr lang="it-IT" sz="2400" b="1" dirty="0"/>
                <a:t>I am</a:t>
              </a:r>
            </a:p>
            <a:p>
              <a:pPr algn="ctr"/>
              <a:r>
                <a:rPr lang="it-IT" sz="2400" b="1" dirty="0"/>
                <a:t>actually</a:t>
              </a:r>
              <a:endParaRPr lang="fr-FR" sz="2400" b="1" dirty="0"/>
            </a:p>
          </p:txBody>
        </p:sp>
        <p:pic>
          <p:nvPicPr>
            <p:cNvPr id="16" name="Graphic 15" descr="Thought with solid fill">
              <a:extLst>
                <a:ext uri="{FF2B5EF4-FFF2-40B4-BE49-F238E27FC236}">
                  <a16:creationId xmlns:a16="http://schemas.microsoft.com/office/drawing/2014/main" id="{63AD6ED4-D976-44DD-1205-1340D33D28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690786" y="3938282"/>
              <a:ext cx="600764" cy="625143"/>
            </a:xfrm>
            <a:prstGeom prst="rect">
              <a:avLst/>
            </a:prstGeom>
          </p:spPr>
        </p:pic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4080AAB-C662-259E-D889-4A02AB08C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02232" y="6414888"/>
            <a:ext cx="3247053" cy="361316"/>
          </a:xfrm>
        </p:spPr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1519BE-D25B-ADD5-4576-83C49BC10C61}"/>
              </a:ext>
            </a:extLst>
          </p:cNvPr>
          <p:cNvSpPr txBox="1"/>
          <p:nvPr/>
        </p:nvSpPr>
        <p:spPr>
          <a:xfrm>
            <a:off x="8242966" y="2405269"/>
            <a:ext cx="33888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5"/>
              </a:rPr>
              <a:t>https://indico.cern.ch/event/1229551/sessions/505466/#20230925</a:t>
            </a:r>
            <a:endParaRPr lang="fr-FR" dirty="0"/>
          </a:p>
          <a:p>
            <a:endParaRPr lang="fr-FR" dirty="0"/>
          </a:p>
        </p:txBody>
      </p:sp>
      <p:pic>
        <p:nvPicPr>
          <p:cNvPr id="2" name="Picture 16" descr="INFN Bologna">
            <a:extLst>
              <a:ext uri="{FF2B5EF4-FFF2-40B4-BE49-F238E27FC236}">
                <a16:creationId xmlns:a16="http://schemas.microsoft.com/office/drawing/2014/main" id="{BFD5A131-69F1-6261-1F1A-3D698E7FA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117" y="0"/>
            <a:ext cx="2000917" cy="117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" name="Slide Zoom 4">
                <a:extLst>
                  <a:ext uri="{FF2B5EF4-FFF2-40B4-BE49-F238E27FC236}">
                    <a16:creationId xmlns:a16="http://schemas.microsoft.com/office/drawing/2014/main" id="{B8E3707E-E09C-8BE5-DCE0-EE628D13672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9733343"/>
                  </p:ext>
                </p:extLst>
              </p:nvPr>
            </p:nvGraphicFramePr>
            <p:xfrm>
              <a:off x="499968" y="3913389"/>
              <a:ext cx="4224624" cy="2376351"/>
            </p:xfrm>
            <a:graphic>
              <a:graphicData uri="http://schemas.microsoft.com/office/powerpoint/2016/slidezoom">
                <pslz:sldZm>
                  <pslz:sldZmObj sldId="270" cId="219529309">
                    <pslz:zmPr id="{6B074C9F-DDE1-B840-9BA9-21D9F9344FFE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224624" cy="2376351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" name="Slide Zoom 4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B8E3707E-E09C-8BE5-DCE0-EE628D13672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99968" y="3913389"/>
                <a:ext cx="4224624" cy="2376351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DA107631-C98D-04BB-F36E-1C80EC23667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31163" y="2964928"/>
            <a:ext cx="2977645" cy="38534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3E833C3-2D74-D2AB-D460-6E6E5B9295DE}"/>
              </a:ext>
            </a:extLst>
          </p:cNvPr>
          <p:cNvSpPr txBox="1"/>
          <p:nvPr/>
        </p:nvSpPr>
        <p:spPr>
          <a:xfrm>
            <a:off x="821786" y="3275566"/>
            <a:ext cx="4055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C00000"/>
                </a:solidFill>
              </a:rPr>
              <a:t>My experience at STAR &amp; ATF BNL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10C6C8D-B01A-5612-F999-62572470919A}"/>
              </a:ext>
            </a:extLst>
          </p:cNvPr>
          <p:cNvSpPr/>
          <p:nvPr/>
        </p:nvSpPr>
        <p:spPr>
          <a:xfrm>
            <a:off x="4262848" y="3316101"/>
            <a:ext cx="668314" cy="35028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350297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DCB4A-54F6-206B-C76B-9480BFA31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1458" y="44452"/>
            <a:ext cx="9523124" cy="815926"/>
          </a:xfrm>
        </p:spPr>
        <p:txBody>
          <a:bodyPr>
            <a:normAutofit/>
          </a:bodyPr>
          <a:lstStyle/>
          <a:p>
            <a:pPr algn="ctr"/>
            <a:r>
              <a:rPr lang="en-IT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</a:t>
            </a:r>
            <a:r>
              <a:rPr lang="en-IT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Publications</a:t>
            </a:r>
            <a:endParaRPr lang="en-IT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6CC23-4C06-6F17-7ED4-21359B8AE7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1195755"/>
            <a:ext cx="11727063" cy="4009292"/>
          </a:xfrm>
        </p:spPr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L. Serafini &amp; al. Symmetric Compton Scattering: A way towards plasma heating and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tunable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mono-chromatic gamma-rays.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10.1016/j.fpp.2023.100026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L.Serafini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V.Petrillo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From Compton Scattering of photons on targets to Inverse Compton Scattering of electron and photon beams. 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https://www.researchgate.net/publication/380397844_From_Compton_Scattering_of_photons_on_targets_to_Inverse_Compton_Scattering_of_electron_and_photon_beams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S. Samsam,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L.Serafini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&amp; al. </a:t>
            </a:r>
            <a:r>
              <a:rPr lang="en-GB" sz="1200" i="0" dirty="0">
                <a:solidFill>
                  <a:srgbClr val="131314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Progress in the energy upgrade of the Southern European Thomson back-scattering source (STAR). 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10.1016/j.nima.2023.168990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S. Samsam &amp; al. High Order Mode analysis in Energy Recovery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based on an energy budget model.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10.18429/JACoW-IPAC2023-MOPA018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M.Ruijter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Increasing the Flux of a Thomson Source While Maintaining a Narrow Bandwidth by Using Large Energy Spread Primary Particles.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10.18429/JACoW-IPAC2023-TUPL177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V. Petrillo &amp; al. Polarization of x-gamma radiation produced by a Thomson and Compton inverse scattering.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10.1103/PhysRevSTAB.18.110701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I.Drebot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&amp; al. NON-DESTRUCTIVE DEFINITION OF EMITTANCE USING THE COMPTON BACK-SCATTERING AND AI MACHINE LEARNING.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10.18429/JACoW-IPAC2023-THPL113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M. R. Conti &amp; al. Achromatic Low Energy Merger for Energy Recovery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Linacs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DOI: 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10.18429/JACoW-IPAC2023-MOPA019</a:t>
            </a: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Curatolo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I.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Drebot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, V. Petrillo, L. Serafini, Analytical description of photon beam phase spaces in inverse </a:t>
            </a:r>
            <a:r>
              <a:rPr lang="en-GB" sz="1200" dirty="0" err="1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compton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 scattering sources, Phys. Rev. Accel. Beams 20 (2017) 080701. 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https://link.aps.org/doi/10.1103/PhysRevAccelBeams.20.080701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20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doi:10.1103/PhysRevAccelBeams</a:t>
            </a:r>
            <a:r>
              <a:rPr lang="en-GB" sz="1200" dirty="0">
                <a:solidFill>
                  <a:srgbClr val="131314"/>
                </a:solidFill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.20.080701.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31314"/>
              </a:solidFill>
              <a:highlight>
                <a:srgbClr val="FFFF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0EE7E-B1F5-928F-3026-386FF76DE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A5275C-F78C-6703-CD77-B173C073A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29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4">
            <a:extLst>
              <a:ext uri="{FF2B5EF4-FFF2-40B4-BE49-F238E27FC236}">
                <a16:creationId xmlns:a16="http://schemas.microsoft.com/office/drawing/2014/main" id="{5BA49487-3FDB-4FB7-9D50-2B4F9454D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37" name="Rectangle 1036">
            <a:extLst>
              <a:ext uri="{FF2B5EF4-FFF2-40B4-BE49-F238E27FC236}">
                <a16:creationId xmlns:a16="http://schemas.microsoft.com/office/drawing/2014/main" id="{1C938212-FA12-4FF1-87C8-ACDE99D06F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EA8167-BA40-431F-3096-8155CDBC0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40602"/>
            <a:ext cx="3300663" cy="1645920"/>
          </a:xfrm>
        </p:spPr>
        <p:txBody>
          <a:bodyPr>
            <a:normAutofit/>
          </a:bodyPr>
          <a:lstStyle/>
          <a:p>
            <a:r>
              <a:rPr lang="it-IT" sz="2800"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References</a:t>
            </a:r>
            <a:endParaRPr lang="fr-FR" sz="2800"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1030" name="Picture 6" descr="INFN - Istituto Nazionale di Fisica Nucleare | Trust-ITServices">
            <a:extLst>
              <a:ext uri="{FF2B5EF4-FFF2-40B4-BE49-F238E27FC236}">
                <a16:creationId xmlns:a16="http://schemas.microsoft.com/office/drawing/2014/main" id="{1F690D7B-F1B0-5A39-F7FA-6D93372FE8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4415" y="921524"/>
            <a:ext cx="3584448" cy="252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CTP - An intense, pre-PhD programme for talented students">
            <a:extLst>
              <a:ext uri="{FF2B5EF4-FFF2-40B4-BE49-F238E27FC236}">
                <a16:creationId xmlns:a16="http://schemas.microsoft.com/office/drawing/2014/main" id="{348011A2-A2A6-5591-EC3B-CD9EEED8AB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3776" y="393781"/>
            <a:ext cx="3584448" cy="114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>
            <a:extLst>
              <a:ext uri="{FF2B5EF4-FFF2-40B4-BE49-F238E27FC236}">
                <a16:creationId xmlns:a16="http://schemas.microsoft.com/office/drawing/2014/main" id="{0437EEE8-A9F8-92BF-8765-817665DF8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37415" y="1647748"/>
            <a:ext cx="3584448" cy="1075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9" name="Rectangle 1038">
            <a:extLst>
              <a:ext uri="{FF2B5EF4-FFF2-40B4-BE49-F238E27FC236}">
                <a16:creationId xmlns:a16="http://schemas.microsoft.com/office/drawing/2014/main" id="{369F152D-E540-4B48-BA11-2ADF043C61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0C059F7E-04C4-4C46-9B3E-E5CE267E34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612098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239999-B234-7F57-CF9D-CD194A58F6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95" b="-5263"/>
          <a:stretch/>
        </p:blipFill>
        <p:spPr bwMode="auto">
          <a:xfrm>
            <a:off x="1551623" y="5615607"/>
            <a:ext cx="658177" cy="52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AECI scholarship recipients 2023-24 – Ambasciata d'Italia a Londra">
            <a:extLst>
              <a:ext uri="{FF2B5EF4-FFF2-40B4-BE49-F238E27FC236}">
                <a16:creationId xmlns:a16="http://schemas.microsoft.com/office/drawing/2014/main" id="{682D5357-1007-E589-6EB7-0CF377A739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328" y="1827732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E1BC119-C8AA-C963-BF7C-5D872B14F245}"/>
              </a:ext>
            </a:extLst>
          </p:cNvPr>
          <p:cNvSpPr txBox="1"/>
          <p:nvPr/>
        </p:nvSpPr>
        <p:spPr>
          <a:xfrm>
            <a:off x="4457700" y="4440602"/>
            <a:ext cx="71615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ASP Mentorship Program</a:t>
            </a:r>
          </a:p>
          <a:p>
            <a:pPr marL="0" indent="0">
              <a:buNone/>
            </a:pPr>
            <a:r>
              <a:rPr lang="en-US" sz="14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https://www.africanschoolofphysics.org/mentoring-and-coaching-program/</a:t>
            </a:r>
            <a:endParaRPr lang="en-US" sz="1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MAEICI Scholarship:</a:t>
            </a:r>
          </a:p>
          <a:p>
            <a:pPr marL="0" indent="0">
              <a:buNone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https://www.esteri.it/en/opportunita/borse-di-studio/per-cittadini-stranieri/borsestudio_stranieri/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Training and Research in Italian Laboratories (TRIL)</a:t>
            </a:r>
          </a:p>
          <a:p>
            <a:pPr marL="0" indent="0">
              <a:buNone/>
            </a:pP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https://www.ictp.it/opportunity/training-and-research-italian-laboratories-tril</a:t>
            </a:r>
            <a:endParaRPr 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PhD in Accelerator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scholarship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LA SAPIENZA </a:t>
            </a:r>
            <a:r>
              <a:rPr lang="fr-F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fr-FR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https://phd.uniroma1.it/web/ACCELERATOR-PHYSICS_nD3504_EN.aspx</a:t>
            </a:r>
            <a:endParaRPr lang="fr-F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sz="14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AB930AB-630C-04A8-0E25-37ACDC8C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A099B-221F-0247-ADD6-72F752A231B7}" type="datetime1">
              <a:rPr lang="it-IT" smtClean="0"/>
              <a:t>13/07/24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92CD977-ECA5-934C-3416-7CEDC96E1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BD42F68-ACA1-DC42-A1DD-4CCB41E73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66503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40E052AF-22EB-2618-D570-71EEEB81C0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" t="23391" r="7321"/>
          <a:stretch/>
        </p:blipFill>
        <p:spPr>
          <a:xfrm>
            <a:off x="20" y="10"/>
            <a:ext cx="12191981" cy="685799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5" y="-1524511"/>
            <a:ext cx="4592270" cy="12192001"/>
          </a:xfrm>
          <a:prstGeom prst="rect">
            <a:avLst/>
          </a:prstGeom>
          <a:gradFill>
            <a:gsLst>
              <a:gs pos="35000">
                <a:schemeClr val="tx1">
                  <a:alpha val="46000"/>
                </a:schemeClr>
              </a:gs>
              <a:gs pos="21000">
                <a:schemeClr val="tx1">
                  <a:alpha val="30000"/>
                </a:schemeClr>
              </a:gs>
              <a:gs pos="0">
                <a:schemeClr val="tx1">
                  <a:alpha val="0"/>
                </a:schemeClr>
              </a:gs>
              <a:gs pos="100000">
                <a:schemeClr val="tx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98384-8BAD-9F2F-ADB2-0DFB04BAC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856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b="1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D8FD1-399C-7775-D17A-E1BD5F8A4C6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4553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97C770E2-67DE-6F4B-A9A9-CE8489DBF383}" type="datetime1">
              <a:rPr lang="it-IT" smtClean="0">
                <a:solidFill>
                  <a:schemeClr val="bg1"/>
                </a:solidFill>
                <a:latin typeface="Calibri" panose="020F0502020204030204"/>
              </a:rPr>
              <a:t>13/07/24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A2EDE9-A6E0-CF2F-04CD-8D5AE6CBFAA3}"/>
              </a:ext>
            </a:extLst>
          </p:cNvPr>
          <p:cNvSpPr txBox="1"/>
          <p:nvPr/>
        </p:nvSpPr>
        <p:spPr>
          <a:xfrm>
            <a:off x="493643" y="1275656"/>
            <a:ext cx="3508513" cy="3416320"/>
          </a:xfrm>
          <a:prstGeom prst="rect">
            <a:avLst/>
          </a:prstGeom>
          <a:solidFill>
            <a:srgbClr val="292768">
              <a:alpha val="41721"/>
            </a:srgb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</a:rPr>
              <a:t>I believe that the future of physics in Africa is bright, and it's our collective responsibility to ensure that this light continues to shine. Let us seize this </a:t>
            </a:r>
            <a:r>
              <a:rPr lang="en-US" dirty="0" err="1">
                <a:solidFill>
                  <a:schemeClr val="bg1"/>
                </a:solidFill>
              </a:rPr>
              <a:t>shcool</a:t>
            </a:r>
            <a:r>
              <a:rPr lang="en-US" dirty="0">
                <a:solidFill>
                  <a:schemeClr val="bg1"/>
                </a:solidFill>
              </a:rPr>
              <a:t> as an opportunity not only to exchange groundbreaking ideas but also to nurture the seeds of curiosity and ambition in the hearts of our young scientists, with a special focus on encouraging </a:t>
            </a:r>
            <a:r>
              <a:rPr lang="en-US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women</a:t>
            </a:r>
            <a:r>
              <a:rPr lang="en-US" dirty="0">
                <a:solidFill>
                  <a:schemeClr val="bg1"/>
                </a:solidFill>
              </a:rPr>
              <a:t> to pursue careers in </a:t>
            </a:r>
            <a:r>
              <a:rPr lang="en-US" b="1" dirty="0">
                <a:solidFill>
                  <a:schemeClr val="bg1"/>
                </a:solidFill>
              </a:rPr>
              <a:t>physics</a:t>
            </a:r>
            <a:r>
              <a:rPr lang="en-US" dirty="0">
                <a:solidFill>
                  <a:schemeClr val="bg1"/>
                </a:solidFill>
              </a:rPr>
              <a:t>.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E4CB6-A8F1-C035-8DC8-630243467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19</a:t>
            </a:fld>
            <a:endParaRPr lang="fr-FR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5D380D1-5B2E-A6D0-A86F-93B10858CF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7" y="5564077"/>
            <a:ext cx="3921589" cy="664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5116195-0E6F-EEC3-B7DB-1954C6FEA98B}"/>
              </a:ext>
            </a:extLst>
          </p:cNvPr>
          <p:cNvSpPr/>
          <p:nvPr/>
        </p:nvSpPr>
        <p:spPr>
          <a:xfrm>
            <a:off x="9894509" y="5564077"/>
            <a:ext cx="2297491" cy="68579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11" name="Picture 16" descr="INFN Bologna">
            <a:extLst>
              <a:ext uri="{FF2B5EF4-FFF2-40B4-BE49-F238E27FC236}">
                <a16:creationId xmlns:a16="http://schemas.microsoft.com/office/drawing/2014/main" id="{D978823F-5A5A-FB03-7461-68C91895A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252" y="5522269"/>
            <a:ext cx="1391548" cy="81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>
            <a:extLst>
              <a:ext uri="{FF2B5EF4-FFF2-40B4-BE49-F238E27FC236}">
                <a16:creationId xmlns:a16="http://schemas.microsoft.com/office/drawing/2014/main" id="{6F600BE6-633D-0C1D-E57C-4F5DE9DA9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1741" y="5564077"/>
            <a:ext cx="516377" cy="652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14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1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33492A49-40FE-BFE0-944F-375B83C06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>
                <a:solidFill>
                  <a:srgbClr val="244082"/>
                </a:solidFill>
              </a:rPr>
              <a:t>The 8th African School of Fundamental Physics and Applications, ASP2024</a:t>
            </a:r>
            <a:endParaRPr lang="fr-FR" b="1" dirty="0">
              <a:solidFill>
                <a:srgbClr val="244082"/>
              </a:solidFill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2" name="Slide Zoom 31">
                <a:extLst>
                  <a:ext uri="{FF2B5EF4-FFF2-40B4-BE49-F238E27FC236}">
                    <a16:creationId xmlns:a16="http://schemas.microsoft.com/office/drawing/2014/main" id="{0AA0DA01-1BFF-D59E-1B52-801F2533133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06196525"/>
                  </p:ext>
                </p:extLst>
              </p:nvPr>
            </p:nvGraphicFramePr>
            <p:xfrm>
              <a:off x="607468" y="3924380"/>
              <a:ext cx="2237695" cy="2243311"/>
            </p:xfrm>
            <a:graphic>
              <a:graphicData uri="http://schemas.microsoft.com/office/powerpoint/2016/slidezoom">
                <pslz:sldZm>
                  <pslz:sldZmObj sldId="260" cId="1482306475">
                    <pslz:zmPr id="{F6B21BC7-DCD9-4F25-BAEF-67DCE6BD3567}" imageType="cover" transitionDur="1000" showBg="0">
                      <p166:blipFill xmlns:p166="http://schemas.microsoft.com/office/powerpoint/2016/6/main"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37695" cy="2243311"/>
                        </a:xfrm>
                        <a:prstGeom prst="rect">
                          <a:avLst/>
                        </a:prstGeom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2" name="Slide Zoom 31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0AA0DA01-1BFF-D59E-1B52-801F2533133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7468" y="3924380"/>
                <a:ext cx="2237695" cy="224331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5" name="Slide Zoom 34">
                <a:extLst>
                  <a:ext uri="{FF2B5EF4-FFF2-40B4-BE49-F238E27FC236}">
                    <a16:creationId xmlns:a16="http://schemas.microsoft.com/office/drawing/2014/main" id="{5422EC8D-0878-5B9D-EF94-A11A56D3D2E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1211859"/>
                  </p:ext>
                </p:extLst>
              </p:nvPr>
            </p:nvGraphicFramePr>
            <p:xfrm>
              <a:off x="3426094" y="3300646"/>
              <a:ext cx="2161273" cy="2169409"/>
            </p:xfrm>
            <a:graphic>
              <a:graphicData uri="http://schemas.microsoft.com/office/powerpoint/2016/slidezoom">
                <pslz:sldZm>
                  <pslz:sldZmObj sldId="262" cId="1843177453">
                    <pslz:zmPr id="{ADC437C2-29D0-44A2-8240-2954878ABE4D}" imageType="cover" transitionDur="1000">
                      <p166:blipFill xmlns:p166="http://schemas.microsoft.com/office/powerpoint/2016/6/main"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1273" cy="216940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5" name="Slide Zoom 3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5422EC8D-0878-5B9D-EF94-A11A56D3D2E9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26094" y="3300646"/>
                <a:ext cx="2161273" cy="216940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C37DC5C-1EFE-DBE0-7E33-459631E5BBCA}"/>
              </a:ext>
            </a:extLst>
          </p:cNvPr>
          <p:cNvCxnSpPr>
            <a:cxnSpLocks/>
          </p:cNvCxnSpPr>
          <p:nvPr/>
        </p:nvCxnSpPr>
        <p:spPr>
          <a:xfrm flipV="1">
            <a:off x="2892150" y="4801709"/>
            <a:ext cx="556698" cy="379890"/>
          </a:xfrm>
          <a:prstGeom prst="straightConnector1">
            <a:avLst/>
          </a:prstGeom>
          <a:ln w="76200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2" name="Slide Zoom 51">
                <a:extLst>
                  <a:ext uri="{FF2B5EF4-FFF2-40B4-BE49-F238E27FC236}">
                    <a16:creationId xmlns:a16="http://schemas.microsoft.com/office/drawing/2014/main" id="{59926930-8C63-0866-7F0F-72D852774BD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16568767"/>
                  </p:ext>
                </p:extLst>
              </p:nvPr>
            </p:nvGraphicFramePr>
            <p:xfrm>
              <a:off x="6427632" y="3719488"/>
              <a:ext cx="2161273" cy="2169409"/>
            </p:xfrm>
            <a:graphic>
              <a:graphicData uri="http://schemas.microsoft.com/office/powerpoint/2016/slidezoom">
                <pslz:sldZm>
                  <pslz:sldZmObj sldId="263" cId="3381839950">
                    <pslz:zmPr id="{0BEBEE3E-93DD-438D-BACE-1059D56610EA}" imageType="cover" transitionDur="1000">
                      <p166:blipFill xmlns:p166="http://schemas.microsoft.com/office/powerpoint/2016/6/main"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1273" cy="216940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2" name="Slide Zoom 51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59926930-8C63-0866-7F0F-72D852774BD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27632" y="3719488"/>
                <a:ext cx="2161273" cy="216940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54" name="Slide Zoom 53">
                <a:extLst>
                  <a:ext uri="{FF2B5EF4-FFF2-40B4-BE49-F238E27FC236}">
                    <a16:creationId xmlns:a16="http://schemas.microsoft.com/office/drawing/2014/main" id="{8E792F7E-441A-699D-DCB8-A7ECE10C0A82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74188585"/>
                  </p:ext>
                </p:extLst>
              </p:nvPr>
            </p:nvGraphicFramePr>
            <p:xfrm>
              <a:off x="9482125" y="3304195"/>
              <a:ext cx="2161272" cy="2205380"/>
            </p:xfrm>
            <a:graphic>
              <a:graphicData uri="http://schemas.microsoft.com/office/powerpoint/2016/slidezoom">
                <pslz:sldZm>
                  <pslz:sldZmObj sldId="265" cId="735029770">
                    <pslz:zmPr id="{7A5849EF-6AC6-41F2-98EB-85BC9B12817D}" imageType="cover" transitionDur="1000">
                      <p166:blipFill xmlns:p166="http://schemas.microsoft.com/office/powerpoint/2016/6/main"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161272" cy="22053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54" name="Slide Zoom 53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8E792F7E-441A-699D-DCB8-A7ECE10C0A8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82125" y="3304195"/>
                <a:ext cx="2161272" cy="22053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0FD75A-17AC-0658-E454-BDE85B547450}"/>
              </a:ext>
            </a:extLst>
          </p:cNvPr>
          <p:cNvCxnSpPr>
            <a:cxnSpLocks/>
          </p:cNvCxnSpPr>
          <p:nvPr/>
        </p:nvCxnSpPr>
        <p:spPr>
          <a:xfrm flipV="1">
            <a:off x="8604607" y="4621595"/>
            <a:ext cx="877518" cy="279399"/>
          </a:xfrm>
          <a:prstGeom prst="straightConnector1">
            <a:avLst/>
          </a:prstGeom>
          <a:ln w="76200">
            <a:solidFill>
              <a:srgbClr val="24408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573DF7A-E2CF-353C-CA95-3AA87A8C8670}"/>
              </a:ext>
            </a:extLst>
          </p:cNvPr>
          <p:cNvCxnSpPr>
            <a:cxnSpLocks/>
          </p:cNvCxnSpPr>
          <p:nvPr/>
        </p:nvCxnSpPr>
        <p:spPr>
          <a:xfrm>
            <a:off x="5611947" y="4570796"/>
            <a:ext cx="738847" cy="163058"/>
          </a:xfrm>
          <a:prstGeom prst="straightConnector1">
            <a:avLst/>
          </a:prstGeom>
          <a:ln w="76200">
            <a:solidFill>
              <a:srgbClr val="C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A7DF0-601E-22DA-0DBC-8A245D42F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93625-CA94-004E-8D3A-031FFE9CD49D}" type="datetime1">
              <a:rPr lang="it-IT" smtClean="0"/>
              <a:t>13/07/24</a:t>
            </a:fld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D06741-2046-BFE2-7588-7314E3D13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28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118C6DCE-A546-FEE5-7924-959BCA93D31D}"/>
              </a:ext>
            </a:extLst>
          </p:cNvPr>
          <p:cNvGrpSpPr/>
          <p:nvPr/>
        </p:nvGrpSpPr>
        <p:grpSpPr>
          <a:xfrm>
            <a:off x="2590800" y="0"/>
            <a:ext cx="6667500" cy="6789138"/>
            <a:chOff x="2590800" y="0"/>
            <a:chExt cx="6667500" cy="6789138"/>
          </a:xfrm>
        </p:grpSpPr>
        <p:pic>
          <p:nvPicPr>
            <p:cNvPr id="11" name="Picture 10" descr="A black background with a black square&#10;&#10;Description automatically generated with medium confidence">
              <a:extLst>
                <a:ext uri="{FF2B5EF4-FFF2-40B4-BE49-F238E27FC236}">
                  <a16:creationId xmlns:a16="http://schemas.microsoft.com/office/drawing/2014/main" id="{B39F72B1-0C83-192F-DFE9-0F941DB154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0" y="0"/>
              <a:ext cx="6667500" cy="6789138"/>
            </a:xfrm>
            <a:prstGeom prst="rect">
              <a:avLst/>
            </a:prstGeom>
          </p:spPr>
        </p:pic>
        <p:pic>
          <p:nvPicPr>
            <p:cNvPr id="12" name="Picture 4" descr="Flag Of Morocco Map Sticker - Flag Of Morocco Morocco Map ...">
              <a:extLst>
                <a:ext uri="{FF2B5EF4-FFF2-40B4-BE49-F238E27FC236}">
                  <a16:creationId xmlns:a16="http://schemas.microsoft.com/office/drawing/2014/main" id="{A7FE4FC2-A557-0239-65E3-099637F275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142024">
              <a:off x="3584178" y="518130"/>
              <a:ext cx="1162847" cy="9138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3008397E-0F91-5FF8-726A-274D7DA0D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D61E8-C7C3-BF4D-926E-967DCE45D3EC}" type="datetime1">
              <a:rPr lang="it-IT" smtClean="0"/>
              <a:t>13/07/24</a:t>
            </a:fld>
            <a:endParaRPr lang="fr-FR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DA50581-91F1-5AAB-C52C-73B04963C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1" y="6424013"/>
            <a:ext cx="4114800" cy="365125"/>
          </a:xfrm>
        </p:spPr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2C725AB-2210-C890-75A1-2A9418AC6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3</a:t>
            </a:fld>
            <a:endParaRPr lang="fr-FR"/>
          </a:p>
        </p:txBody>
      </p:sp>
      <p:pic>
        <p:nvPicPr>
          <p:cNvPr id="16" name="Picture 4" descr="Flag Of Morocco Map Sticker - Flag Of Morocco Morocco Map ...">
            <a:extLst>
              <a:ext uri="{FF2B5EF4-FFF2-40B4-BE49-F238E27FC236}">
                <a16:creationId xmlns:a16="http://schemas.microsoft.com/office/drawing/2014/main" id="{A7955322-3E13-BCC6-8898-94F0CD6C0F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953" y="390175"/>
            <a:ext cx="4851250" cy="428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D6EF72B1-097C-5ECE-015B-C31E9017A0E6}"/>
              </a:ext>
            </a:extLst>
          </p:cNvPr>
          <p:cNvGrpSpPr/>
          <p:nvPr/>
        </p:nvGrpSpPr>
        <p:grpSpPr>
          <a:xfrm>
            <a:off x="41368" y="68809"/>
            <a:ext cx="1795007" cy="1812455"/>
            <a:chOff x="679947" y="4080344"/>
            <a:chExt cx="2194560" cy="2202511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AB36287-BB34-C0AD-6537-E7AB49C3DD3C}"/>
                </a:ext>
              </a:extLst>
            </p:cNvPr>
            <p:cNvSpPr/>
            <p:nvPr/>
          </p:nvSpPr>
          <p:spPr>
            <a:xfrm>
              <a:off x="679947" y="4080344"/>
              <a:ext cx="2194560" cy="2202511"/>
            </a:xfrm>
            <a:prstGeom prst="ellipse">
              <a:avLst/>
            </a:prstGeom>
            <a:solidFill>
              <a:srgbClr val="1E5825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400" b="1" dirty="0"/>
                <a:t>Origines</a:t>
              </a:r>
              <a:endParaRPr lang="fr-FR" sz="2400" b="1" dirty="0"/>
            </a:p>
          </p:txBody>
        </p:sp>
        <p:pic>
          <p:nvPicPr>
            <p:cNvPr id="20" name="Graphic 19" descr="Africa with solid fill">
              <a:extLst>
                <a:ext uri="{FF2B5EF4-FFF2-40B4-BE49-F238E27FC236}">
                  <a16:creationId xmlns:a16="http://schemas.microsoft.com/office/drawing/2014/main" id="{DDC30814-22A8-CF51-6BBB-F66E44C28E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421150" y="5470055"/>
              <a:ext cx="712153" cy="712153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A043C707-7537-8787-B622-A0C6DEE65B4B}"/>
              </a:ext>
            </a:extLst>
          </p:cNvPr>
          <p:cNvSpPr txBox="1"/>
          <p:nvPr/>
        </p:nvSpPr>
        <p:spPr>
          <a:xfrm>
            <a:off x="0" y="2357734"/>
            <a:ext cx="37403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i="0" dirty="0" err="1">
                <a:solidFill>
                  <a:srgbClr val="064227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Kingdom</a:t>
            </a:r>
            <a:r>
              <a:rPr lang="fr-FR" sz="2400" b="1" i="0" dirty="0">
                <a:solidFill>
                  <a:srgbClr val="064227"/>
                </a:solidFill>
                <a:effectLst/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 of Morocco</a:t>
            </a:r>
          </a:p>
          <a:p>
            <a:pPr algn="ctr"/>
            <a:r>
              <a:rPr lang="ar-AE" sz="2400" b="1" dirty="0">
                <a:solidFill>
                  <a:srgbClr val="064227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المملكة المغربية</a:t>
            </a:r>
            <a:endParaRPr lang="en-US" sz="2400" b="1" dirty="0">
              <a:solidFill>
                <a:srgbClr val="064227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  <a:p>
            <a:pPr algn="ctr"/>
            <a:r>
              <a:rPr lang="tzm-Tfng-MA" dirty="0"/>
              <a:t>ⵜⴰⴳⵍⴷⵉⵜ ⵏ ⵍⵎⵖⵔⵉⴱ</a:t>
            </a:r>
            <a:endParaRPr lang="fr-FR" sz="2400" b="1" i="0" dirty="0">
              <a:solidFill>
                <a:srgbClr val="064227"/>
              </a:solidFill>
              <a:effectLst/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2062" name="Picture 14" descr="New pandemic measures spell doom for Morocco tourism sector | | AW">
            <a:extLst>
              <a:ext uri="{FF2B5EF4-FFF2-40B4-BE49-F238E27FC236}">
                <a16:creationId xmlns:a16="http://schemas.microsoft.com/office/drawing/2014/main" id="{D69BB31B-3BF5-BD97-BD1A-8834DD217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853" y="1798442"/>
            <a:ext cx="2803496" cy="187483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DA07AFA3-2902-A65D-4B93-524DDA49C5DC}"/>
              </a:ext>
            </a:extLst>
          </p:cNvPr>
          <p:cNvSpPr txBox="1"/>
          <p:nvPr/>
        </p:nvSpPr>
        <p:spPr>
          <a:xfrm>
            <a:off x="9745601" y="139651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Salé, Morocco</a:t>
            </a:r>
            <a:endParaRPr lang="fr-FR" dirty="0"/>
          </a:p>
        </p:txBody>
      </p:sp>
      <p:pic>
        <p:nvPicPr>
          <p:cNvPr id="2064" name="Picture 16" descr="Hassan Tower Rabat Morocco | Memphis Tours">
            <a:extLst>
              <a:ext uri="{FF2B5EF4-FFF2-40B4-BE49-F238E27FC236}">
                <a16:creationId xmlns:a16="http://schemas.microsoft.com/office/drawing/2014/main" id="{700EC9A9-B859-A714-6372-1690DB320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853" y="4135429"/>
            <a:ext cx="2808748" cy="187483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D305893-EFA9-9997-76EB-AF4F47AB68E3}"/>
              </a:ext>
            </a:extLst>
          </p:cNvPr>
          <p:cNvSpPr txBox="1"/>
          <p:nvPr/>
        </p:nvSpPr>
        <p:spPr>
          <a:xfrm>
            <a:off x="9688943" y="3698434"/>
            <a:ext cx="1949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Rabat, Morocco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2306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MOHAMMED V UNIVERSITY IN RABAT">
            <a:extLst>
              <a:ext uri="{FF2B5EF4-FFF2-40B4-BE49-F238E27FC236}">
                <a16:creationId xmlns:a16="http://schemas.microsoft.com/office/drawing/2014/main" id="{B128D879-55C0-7071-5C0C-16D4D6B4FF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597" y="1768445"/>
            <a:ext cx="2180781" cy="105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FE3DF58-BD9D-D026-05DE-515843D7335F}"/>
              </a:ext>
            </a:extLst>
          </p:cNvPr>
          <p:cNvSpPr/>
          <p:nvPr/>
        </p:nvSpPr>
        <p:spPr>
          <a:xfrm>
            <a:off x="10330497" y="50398"/>
            <a:ext cx="1861503" cy="1843747"/>
          </a:xfrm>
          <a:prstGeom prst="ellipse">
            <a:avLst/>
          </a:prstGeom>
          <a:solidFill>
            <a:srgbClr val="332E6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Education</a:t>
            </a:r>
            <a:endParaRPr lang="fr-FR" dirty="0"/>
          </a:p>
        </p:txBody>
      </p:sp>
      <p:pic>
        <p:nvPicPr>
          <p:cNvPr id="15" name="Graphic 14" descr="Classroom outline">
            <a:extLst>
              <a:ext uri="{FF2B5EF4-FFF2-40B4-BE49-F238E27FC236}">
                <a16:creationId xmlns:a16="http://schemas.microsoft.com/office/drawing/2014/main" id="{C51DB5C3-6338-4B21-339E-9915CD3C7D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81359" y="1087131"/>
            <a:ext cx="759777" cy="759777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2B1169A-A0D0-EE61-1E1B-7340D57BB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FA36C2-CD1E-7C4E-8FE8-B4C18EB2E36D}" type="datetime1">
              <a:rPr lang="it-IT" smtClean="0"/>
              <a:t>13/07/24</a:t>
            </a:fld>
            <a:endParaRPr lang="fr-FR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2804DCEA-BE10-8B87-7250-DCB4A0F7F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E55B333-1A17-BC54-48F6-F212AD186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4</a:t>
            </a:fld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FA79CA-50B7-F367-8702-77894D6FB746}"/>
              </a:ext>
            </a:extLst>
          </p:cNvPr>
          <p:cNvSpPr txBox="1"/>
          <p:nvPr/>
        </p:nvSpPr>
        <p:spPr>
          <a:xfrm>
            <a:off x="119741" y="1861458"/>
            <a:ext cx="117919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1" i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B.Sc</a:t>
            </a:r>
            <a:r>
              <a:rPr lang="en-US" sz="1800" b="1"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Energy and Mechanics.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Mohammed V, Rabat, Morocco</a:t>
            </a:r>
          </a:p>
          <a:p>
            <a:endParaRPr lang="en-US" sz="1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Specialized </a:t>
            </a:r>
            <a:r>
              <a:rPr lang="en-US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B.Sc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Medical Physics. 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Mohammed V, Rabat, Morocco</a:t>
            </a:r>
          </a:p>
          <a:p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IT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M.Sc : </a:t>
            </a:r>
            <a:r>
              <a:rPr lang="en-US" sz="1800" b="1" i="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M.Sc</a:t>
            </a:r>
            <a:r>
              <a:rPr lang="en-US" sz="18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in Quantum Physics: Applications to information theory. University of Mohammed V, Rabat, Morocco</a:t>
            </a:r>
          </a:p>
          <a:p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b="1"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PhD : INFN PhD school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800" b="1" i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Physics. University of La Sapienza, Rome, Italy.</a:t>
            </a:r>
            <a:endParaRPr lang="fr-FR" sz="1800" b="1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IT" dirty="0"/>
          </a:p>
        </p:txBody>
      </p:sp>
      <p:pic>
        <p:nvPicPr>
          <p:cNvPr id="1026" name="Picture 2" descr="Sapienza University of Rome | Unicore">
            <a:extLst>
              <a:ext uri="{FF2B5EF4-FFF2-40B4-BE49-F238E27FC236}">
                <a16:creationId xmlns:a16="http://schemas.microsoft.com/office/drawing/2014/main" id="{CBF222EB-2D55-9A25-AAC1-F0C77CC72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0891" y="3545224"/>
            <a:ext cx="2299211" cy="686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'INFN CAMBIA LOGO">
            <a:extLst>
              <a:ext uri="{FF2B5EF4-FFF2-40B4-BE49-F238E27FC236}">
                <a16:creationId xmlns:a16="http://schemas.microsoft.com/office/drawing/2014/main" id="{2B65AB5D-4452-3C2B-F96A-C2DD03BA8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61503" cy="1033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C58AD54-BC18-8E71-88DB-4E752C50A0E1}"/>
              </a:ext>
            </a:extLst>
          </p:cNvPr>
          <p:cNvCxnSpPr>
            <a:cxnSpLocks/>
          </p:cNvCxnSpPr>
          <p:nvPr/>
        </p:nvCxnSpPr>
        <p:spPr>
          <a:xfrm>
            <a:off x="6948881" y="1663357"/>
            <a:ext cx="3847381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C574817B-0E41-0DD6-4E80-037038CAE4FA}"/>
              </a:ext>
            </a:extLst>
          </p:cNvPr>
          <p:cNvSpPr/>
          <p:nvPr/>
        </p:nvSpPr>
        <p:spPr>
          <a:xfrm>
            <a:off x="-17253" y="1513079"/>
            <a:ext cx="10898612" cy="115756"/>
          </a:xfrm>
          <a:prstGeom prst="rect">
            <a:avLst/>
          </a:prstGeom>
          <a:solidFill>
            <a:srgbClr val="29276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pic>
        <p:nvPicPr>
          <p:cNvPr id="5" name="Picture 2" descr="Ketevi Assamagan | The AAS">
            <a:extLst>
              <a:ext uri="{FF2B5EF4-FFF2-40B4-BE49-F238E27FC236}">
                <a16:creationId xmlns:a16="http://schemas.microsoft.com/office/drawing/2014/main" id="{79297E69-E876-01B9-DE9F-226A3F305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135" y="4260585"/>
            <a:ext cx="1497481" cy="149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2D9AA40-89E1-5DE0-5CA9-F88EE672CAE1}"/>
              </a:ext>
            </a:extLst>
          </p:cNvPr>
          <p:cNvGrpSpPr/>
          <p:nvPr/>
        </p:nvGrpSpPr>
        <p:grpSpPr>
          <a:xfrm>
            <a:off x="3973744" y="4255176"/>
            <a:ext cx="1509899" cy="2150788"/>
            <a:chOff x="951536" y="2032598"/>
            <a:chExt cx="1660848" cy="2447665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45F05A9-AFA5-8ECF-BBA9-255BBCC8C440}"/>
                </a:ext>
              </a:extLst>
            </p:cNvPr>
            <p:cNvSpPr txBox="1"/>
            <p:nvPr/>
          </p:nvSpPr>
          <p:spPr>
            <a:xfrm>
              <a:off x="1026885" y="3219188"/>
              <a:ext cx="1585499" cy="523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dirty="0"/>
            </a:p>
          </p:txBody>
        </p:sp>
        <p:pic>
          <p:nvPicPr>
            <p:cNvPr id="8" name="Picture 2" descr="International School on Laser-Beam Interactions (Brazil, France, Italy)">
              <a:extLst>
                <a:ext uri="{FF2B5EF4-FFF2-40B4-BE49-F238E27FC236}">
                  <a16:creationId xmlns:a16="http://schemas.microsoft.com/office/drawing/2014/main" id="{ECBB10FD-5BE2-E54E-F70C-BFC68A9BCF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29" t="9577" r="32480" b="31626"/>
            <a:stretch/>
          </p:blipFill>
          <p:spPr bwMode="auto">
            <a:xfrm>
              <a:off x="989210" y="2032598"/>
              <a:ext cx="1585499" cy="17103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1E29AEA-A411-F4D6-C7C4-54D7022E51E5}"/>
                </a:ext>
              </a:extLst>
            </p:cNvPr>
            <p:cNvSpPr txBox="1"/>
            <p:nvPr/>
          </p:nvSpPr>
          <p:spPr>
            <a:xfrm>
              <a:off x="951536" y="3814770"/>
              <a:ext cx="1623173" cy="665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/>
                <a:t>Luca Serafini</a:t>
              </a:r>
            </a:p>
            <a:p>
              <a:pPr algn="ctr"/>
              <a:r>
                <a:rPr lang="it-IT" sz="1600" dirty="0"/>
                <a:t>INFN-Milan</a:t>
              </a:r>
              <a:endParaRPr lang="fr-FR" sz="16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6458FD2-8D6C-7EB0-9F7B-B01C0A950FED}"/>
              </a:ext>
            </a:extLst>
          </p:cNvPr>
          <p:cNvGrpSpPr/>
          <p:nvPr/>
        </p:nvGrpSpPr>
        <p:grpSpPr>
          <a:xfrm>
            <a:off x="1393154" y="4255176"/>
            <a:ext cx="1913381" cy="2106121"/>
            <a:chOff x="520105" y="4643336"/>
            <a:chExt cx="1913381" cy="2106121"/>
          </a:xfrm>
        </p:grpSpPr>
        <p:pic>
          <p:nvPicPr>
            <p:cNvPr id="12" name="Picture 11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8CD874B1-5BC1-7CDC-BA0C-1DA91F1024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96" t="29892" r="48645" b="44308"/>
            <a:stretch/>
          </p:blipFill>
          <p:spPr>
            <a:xfrm>
              <a:off x="794583" y="4643336"/>
              <a:ext cx="1357322" cy="146419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6BCC21-D144-C236-93C1-66A65DA2D3FD}"/>
                </a:ext>
              </a:extLst>
            </p:cNvPr>
            <p:cNvSpPr txBox="1"/>
            <p:nvPr/>
          </p:nvSpPr>
          <p:spPr>
            <a:xfrm>
              <a:off x="520105" y="6164682"/>
              <a:ext cx="19133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/>
                <a:t>Vittoria Petrillo</a:t>
              </a:r>
            </a:p>
            <a:p>
              <a:pPr algn="ctr"/>
              <a:r>
                <a:rPr lang="it-IT" sz="1600" dirty="0"/>
                <a:t>University of Milan</a:t>
              </a:r>
              <a:endParaRPr lang="fr-FR" sz="1600" dirty="0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6BDBABF-E0E3-908E-E4D6-DAF14964979D}"/>
              </a:ext>
            </a:extLst>
          </p:cNvPr>
          <p:cNvSpPr txBox="1"/>
          <p:nvPr/>
        </p:nvSpPr>
        <p:spPr>
          <a:xfrm>
            <a:off x="6535618" y="5821188"/>
            <a:ext cx="17572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err="1"/>
              <a:t>Ketevi</a:t>
            </a:r>
            <a:r>
              <a:rPr lang="it-IT" sz="1600" dirty="0"/>
              <a:t> </a:t>
            </a:r>
            <a:r>
              <a:rPr lang="it-IT" sz="1600" dirty="0" err="1"/>
              <a:t>Assamagan</a:t>
            </a:r>
            <a:endParaRPr lang="it-IT" sz="1600" dirty="0"/>
          </a:p>
          <a:p>
            <a:pPr algn="ctr"/>
            <a:r>
              <a:rPr lang="it-IT" sz="1600" dirty="0"/>
              <a:t>BNL</a:t>
            </a:r>
            <a:endParaRPr lang="fr-FR" sz="1600" dirty="0"/>
          </a:p>
        </p:txBody>
      </p:sp>
      <p:sp>
        <p:nvSpPr>
          <p:cNvPr id="22" name="Up-down Arrow 21">
            <a:extLst>
              <a:ext uri="{FF2B5EF4-FFF2-40B4-BE49-F238E27FC236}">
                <a16:creationId xmlns:a16="http://schemas.microsoft.com/office/drawing/2014/main" id="{F0EF6BEC-B519-4347-4563-ABC402CAA9E6}"/>
              </a:ext>
            </a:extLst>
          </p:cNvPr>
          <p:cNvSpPr/>
          <p:nvPr/>
        </p:nvSpPr>
        <p:spPr>
          <a:xfrm>
            <a:off x="4340772" y="3342290"/>
            <a:ext cx="294290" cy="483476"/>
          </a:xfrm>
          <a:prstGeom prst="upDownArrow">
            <a:avLst/>
          </a:prstGeom>
          <a:solidFill>
            <a:srgbClr val="292768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510345-0314-1E44-C69E-AC711D515450}"/>
              </a:ext>
            </a:extLst>
          </p:cNvPr>
          <p:cNvSpPr txBox="1"/>
          <p:nvPr/>
        </p:nvSpPr>
        <p:spPr>
          <a:xfrm>
            <a:off x="4635062" y="3404112"/>
            <a:ext cx="1208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b="1" dirty="0">
                <a:solidFill>
                  <a:srgbClr val="292768"/>
                </a:solidFill>
                <a:latin typeface="ACADEMY ENGRAVED LET PLAIN:1.0" panose="02000000000000000000" pitchFamily="2" charset="0"/>
              </a:rPr>
              <a:t>ASP</a:t>
            </a:r>
          </a:p>
        </p:txBody>
      </p:sp>
    </p:spTree>
    <p:extLst>
      <p:ext uri="{BB962C8B-B14F-4D97-AF65-F5344CB8AC3E}">
        <p14:creationId xmlns:p14="http://schemas.microsoft.com/office/powerpoint/2010/main" val="1843177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03" name="Straight Connector 4102">
            <a:extLst>
              <a:ext uri="{FF2B5EF4-FFF2-40B4-BE49-F238E27FC236}">
                <a16:creationId xmlns:a16="http://schemas.microsoft.com/office/drawing/2014/main" id="{E12350F3-DB83-413A-980B-1CEB924986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453265" y="1570814"/>
            <a:ext cx="0" cy="371022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>
            <a:extLst>
              <a:ext uri="{FF2B5EF4-FFF2-40B4-BE49-F238E27FC236}">
                <a16:creationId xmlns:a16="http://schemas.microsoft.com/office/drawing/2014/main" id="{865C0928-CDDA-4283-EBCC-E11F6EE6A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97142"/>
            <a:ext cx="3888150" cy="65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DE2A3A82-CE61-B2AF-965C-3EC546E73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3" y="2308186"/>
            <a:ext cx="3888955" cy="257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405118B-0492-A7C3-2849-0F8199A6745B}"/>
              </a:ext>
            </a:extLst>
          </p:cNvPr>
          <p:cNvSpPr txBox="1"/>
          <p:nvPr/>
        </p:nvSpPr>
        <p:spPr>
          <a:xfrm>
            <a:off x="2548109" y="5295722"/>
            <a:ext cx="2763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30352">
              <a:spcAft>
                <a:spcPts val="600"/>
              </a:spcAft>
            </a:pPr>
            <a:r>
              <a:rPr lang="it-IT" sz="160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ASP 2016, Kigali, Rwanda</a:t>
            </a:r>
            <a:endParaRPr lang="fr-FR" sz="3600" i="1" dirty="0"/>
          </a:p>
        </p:txBody>
      </p:sp>
      <p:pic>
        <p:nvPicPr>
          <p:cNvPr id="4100" name="Picture 4" descr="DSC_0908">
            <a:extLst>
              <a:ext uri="{FF2B5EF4-FFF2-40B4-BE49-F238E27FC236}">
                <a16:creationId xmlns:a16="http://schemas.microsoft.com/office/drawing/2014/main" id="{AC3BFD47-A0F0-699D-71C9-7F67D5D65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623" y="2228374"/>
            <a:ext cx="3769619" cy="274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DSC_0452">
            <a:extLst>
              <a:ext uri="{FF2B5EF4-FFF2-40B4-BE49-F238E27FC236}">
                <a16:creationId xmlns:a16="http://schemas.microsoft.com/office/drawing/2014/main" id="{C9DAA8C4-1A8E-303A-CAE0-4AF5A3533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63390">
            <a:off x="4249002" y="2244158"/>
            <a:ext cx="3769618" cy="2748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5397F9-E893-61F6-7759-0B242F605A19}"/>
              </a:ext>
            </a:extLst>
          </p:cNvPr>
          <p:cNvSpPr txBox="1"/>
          <p:nvPr/>
        </p:nvSpPr>
        <p:spPr>
          <a:xfrm>
            <a:off x="2428607" y="1395119"/>
            <a:ext cx="3233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rgbClr val="244082"/>
                </a:solidFill>
                <a:latin typeface="ADLaM Display" panose="02010000000000000000" pitchFamily="2" charset="0"/>
                <a:ea typeface="ADLaM Display" panose="02010000000000000000" pitchFamily="2" charset="0"/>
                <a:cs typeface="ADLaM Display" panose="02010000000000000000" pitchFamily="2" charset="0"/>
              </a:rPr>
              <a:t>ASP School Edition</a:t>
            </a:r>
            <a:endParaRPr lang="fr-FR" sz="2400" b="1" dirty="0">
              <a:solidFill>
                <a:srgbClr val="244082"/>
              </a:solidFill>
              <a:latin typeface="ADLaM Display" panose="02010000000000000000" pitchFamily="2" charset="0"/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8C34DD7-3095-4F26-E723-ADCFEC55A6CC}"/>
              </a:ext>
            </a:extLst>
          </p:cNvPr>
          <p:cNvGrpSpPr/>
          <p:nvPr/>
        </p:nvGrpSpPr>
        <p:grpSpPr>
          <a:xfrm>
            <a:off x="9278510" y="915234"/>
            <a:ext cx="2194560" cy="2202511"/>
            <a:chOff x="6293347" y="4029544"/>
            <a:chExt cx="2194560" cy="2202511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65F7E5A-9705-F1CC-4FCD-A9C6F6FD06D4}"/>
                </a:ext>
              </a:extLst>
            </p:cNvPr>
            <p:cNvSpPr/>
            <p:nvPr/>
          </p:nvSpPr>
          <p:spPr>
            <a:xfrm>
              <a:off x="6293347" y="4029544"/>
              <a:ext cx="2194560" cy="2202511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2300" b="1" dirty="0"/>
                <a:t>ASP </a:t>
              </a:r>
            </a:p>
            <a:p>
              <a:pPr algn="ctr"/>
              <a:r>
                <a:rPr lang="it-IT" sz="2300" b="1" dirty="0"/>
                <a:t>Experience</a:t>
              </a:r>
              <a:endParaRPr lang="fr-FR" sz="2300" b="1" dirty="0"/>
            </a:p>
          </p:txBody>
        </p:sp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EE2BEF50-592F-D634-3A8B-6ABDC5B6A0C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860" b="-1229"/>
            <a:stretch/>
          </p:blipFill>
          <p:spPr bwMode="auto">
            <a:xfrm>
              <a:off x="7061200" y="5553474"/>
              <a:ext cx="701379" cy="628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EFD1850-F6C0-5068-9BE6-1F68B5DE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F6137-49CE-3247-9B9B-07331C2D6DB0}" type="datetime1">
              <a:rPr lang="it-IT" smtClean="0"/>
              <a:t>13/07/24</a:t>
            </a:fld>
            <a:endParaRPr lang="fr-FR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9A8E637E-61B1-82AB-104D-5F52DB948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04D84AA-8D7C-FEB2-9AB9-B4009BF9F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5</a:t>
            </a:fld>
            <a:endParaRPr lang="fr-FR"/>
          </a:p>
        </p:txBody>
      </p:sp>
      <p:pic>
        <p:nvPicPr>
          <p:cNvPr id="2" name="Picture 16" descr="INFN Bologna">
            <a:extLst>
              <a:ext uri="{FF2B5EF4-FFF2-40B4-BE49-F238E27FC236}">
                <a16:creationId xmlns:a16="http://schemas.microsoft.com/office/drawing/2014/main" id="{FB51C491-FE41-7B12-F177-4CAEC4F2B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2117" y="0"/>
            <a:ext cx="2000917" cy="1172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850F2AD-6EA6-912F-60FF-B569BA65B1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651" y="3425927"/>
            <a:ext cx="2073097" cy="320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839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630E73E-DC4E-3D69-F7DA-BFE45A3F049E}"/>
              </a:ext>
            </a:extLst>
          </p:cNvPr>
          <p:cNvSpPr/>
          <p:nvPr/>
        </p:nvSpPr>
        <p:spPr>
          <a:xfrm>
            <a:off x="495300" y="1409700"/>
            <a:ext cx="11696700" cy="4946650"/>
          </a:xfrm>
          <a:prstGeom prst="rect">
            <a:avLst/>
          </a:prstGeom>
          <a:solidFill>
            <a:srgbClr val="FFC305">
              <a:alpha val="25098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2A0444-0ACF-B46E-AA6E-C5967F38A7B6}"/>
              </a:ext>
            </a:extLst>
          </p:cNvPr>
          <p:cNvSpPr txBox="1"/>
          <p:nvPr/>
        </p:nvSpPr>
        <p:spPr>
          <a:xfrm rot="16200000">
            <a:off x="-937567" y="3665726"/>
            <a:ext cx="4013200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244082"/>
                </a:solidFill>
              </a:rPr>
              <a:t>The Mentorship Program</a:t>
            </a:r>
            <a:endParaRPr lang="fr-FR" sz="2400" b="1" dirty="0">
              <a:solidFill>
                <a:srgbClr val="24408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6D55A-5D38-4DDE-62F5-C7DAC5EEF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5F2C0-5992-2F44-A4FD-E083D0105C93}" type="datetime1">
              <a:rPr lang="it-IT" smtClean="0"/>
              <a:t>13/07/24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C5EA758-36BC-F61C-A3C7-60923EC92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7B3E9C1-5D0C-FFBB-F24F-7E78B8835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6</a:t>
            </a:fld>
            <a:endParaRPr lang="fr-FR"/>
          </a:p>
        </p:txBody>
      </p:sp>
      <p:pic>
        <p:nvPicPr>
          <p:cNvPr id="12" name="Picture 11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81EC13E8-47B6-35EE-D94F-D064F6435C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199" y="1889958"/>
            <a:ext cx="6019801" cy="4013201"/>
          </a:xfrm>
          <a:prstGeom prst="rect">
            <a:avLst/>
          </a:prstGeom>
        </p:spPr>
      </p:pic>
      <p:pic>
        <p:nvPicPr>
          <p:cNvPr id="13" name="Picture 2" descr="Logo">
            <a:extLst>
              <a:ext uri="{FF2B5EF4-FFF2-40B4-BE49-F238E27FC236}">
                <a16:creationId xmlns:a16="http://schemas.microsoft.com/office/drawing/2014/main" id="{1E8FAE06-0992-D6F0-4EB1-2C7856C48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889958"/>
            <a:ext cx="27622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0247F95-D903-045A-57C8-BAA693F4513A}"/>
              </a:ext>
            </a:extLst>
          </p:cNvPr>
          <p:cNvSpPr/>
          <p:nvPr/>
        </p:nvSpPr>
        <p:spPr>
          <a:xfrm>
            <a:off x="8001000" y="1979612"/>
            <a:ext cx="3200400" cy="774700"/>
          </a:xfrm>
          <a:prstGeom prst="roundRect">
            <a:avLst/>
          </a:prstGeom>
          <a:solidFill>
            <a:srgbClr val="F65E34"/>
          </a:solidFill>
          <a:ln w="28575">
            <a:solidFill>
              <a:srgbClr val="F65E3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Dr. Luca Serafini</a:t>
            </a:r>
          </a:p>
          <a:p>
            <a:pPr algn="ctr"/>
            <a:r>
              <a:rPr lang="it-IT" b="1" dirty="0">
                <a:solidFill>
                  <a:schemeClr val="tx1"/>
                </a:solidFill>
              </a:rPr>
              <a:t>INFN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F10FD6E5-1A13-913A-EDD6-1A3F993C6631}"/>
              </a:ext>
            </a:extLst>
          </p:cNvPr>
          <p:cNvSpPr/>
          <p:nvPr/>
        </p:nvSpPr>
        <p:spPr>
          <a:xfrm>
            <a:off x="8001000" y="3565525"/>
            <a:ext cx="3200400" cy="774700"/>
          </a:xfrm>
          <a:prstGeom prst="roundRect">
            <a:avLst/>
          </a:prstGeom>
          <a:solidFill>
            <a:srgbClr val="ADC8F1"/>
          </a:solidFill>
          <a:ln w="28575">
            <a:solidFill>
              <a:srgbClr val="ADC8F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</a:rPr>
              <a:t>Dr. Kétévi Assamagan</a:t>
            </a:r>
          </a:p>
          <a:p>
            <a:pPr algn="ctr"/>
            <a:r>
              <a:rPr lang="it-IT" b="1" dirty="0">
                <a:solidFill>
                  <a:schemeClr val="tx1"/>
                </a:solidFill>
              </a:rPr>
              <a:t>BNL</a:t>
            </a:r>
            <a:endParaRPr lang="fr-FR" b="1" dirty="0">
              <a:solidFill>
                <a:schemeClr val="tx1"/>
              </a:solidFill>
            </a:endParaRPr>
          </a:p>
        </p:txBody>
      </p:sp>
      <p:pic>
        <p:nvPicPr>
          <p:cNvPr id="19" name="Graphic 18" descr="Link with solid fill">
            <a:extLst>
              <a:ext uri="{FF2B5EF4-FFF2-40B4-BE49-F238E27FC236}">
                <a16:creationId xmlns:a16="http://schemas.microsoft.com/office/drawing/2014/main" id="{DB7EB3C2-0F64-52FE-87BA-2FC8D8AC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962900" y="4488109"/>
            <a:ext cx="368300" cy="3683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995B496-DFC9-0703-FB55-B81D009A2078}"/>
              </a:ext>
            </a:extLst>
          </p:cNvPr>
          <p:cNvSpPr txBox="1"/>
          <p:nvPr/>
        </p:nvSpPr>
        <p:spPr>
          <a:xfrm>
            <a:off x="8242300" y="4486038"/>
            <a:ext cx="2959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hlinkClick r:id="rId6"/>
              </a:rPr>
              <a:t>https://africanschoolofphysics.org/mentoring-and-coaching-program/</a:t>
            </a:r>
            <a:endParaRPr lang="fr-FR" sz="1400" dirty="0"/>
          </a:p>
          <a:p>
            <a:endParaRPr lang="fr-FR" sz="1400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4" name="Slide Zoom 23">
                <a:extLst>
                  <a:ext uri="{FF2B5EF4-FFF2-40B4-BE49-F238E27FC236}">
                    <a16:creationId xmlns:a16="http://schemas.microsoft.com/office/drawing/2014/main" id="{6BEF382C-FB72-0F89-CAA0-068F90B6C94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3091111"/>
                  </p:ext>
                </p:extLst>
              </p:nvPr>
            </p:nvGraphicFramePr>
            <p:xfrm>
              <a:off x="8077200" y="488089"/>
              <a:ext cx="3048000" cy="745815"/>
            </p:xfrm>
            <a:graphic>
              <a:graphicData uri="http://schemas.microsoft.com/office/powerpoint/2016/slidezoom">
                <pslz:sldZm>
                  <pslz:sldZmObj sldId="267" cId="2615753608">
                    <pslz:zmPr id="{17EB519C-CFD5-4E22-8AF1-A96036DA5D1B}" returnToParent="0" imageType="cover" transitionDur="1000">
                      <p166:blipFill xmlns:p166="http://schemas.microsoft.com/office/powerpoint/2016/6/main"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048000" cy="745815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4" name="Slide Zoom 23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6BEF382C-FB72-0F89-CAA0-068F90B6C94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77200" y="488089"/>
                <a:ext cx="3048000" cy="745815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4" name="Picture 4" descr="L'INFN CAMBIA LOGO">
            <a:extLst>
              <a:ext uri="{FF2B5EF4-FFF2-40B4-BE49-F238E27FC236}">
                <a16:creationId xmlns:a16="http://schemas.microsoft.com/office/drawing/2014/main" id="{57BDA5A9-CFA5-FAE3-84F3-C56F424AF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22"/>
            <a:ext cx="1392863" cy="772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50D5F018-64F9-0A74-B94F-3E04828DE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" y="871427"/>
            <a:ext cx="3335503" cy="56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64DE223-313B-9AB4-F7C5-DA15C309714A}"/>
              </a:ext>
            </a:extLst>
          </p:cNvPr>
          <p:cNvSpPr txBox="1"/>
          <p:nvPr/>
        </p:nvSpPr>
        <p:spPr>
          <a:xfrm>
            <a:off x="8015656" y="2824648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400" dirty="0"/>
              <a:t>My Mentor and PhD supervisor</a:t>
            </a:r>
          </a:p>
        </p:txBody>
      </p:sp>
    </p:spTree>
    <p:extLst>
      <p:ext uri="{BB962C8B-B14F-4D97-AF65-F5344CB8AC3E}">
        <p14:creationId xmlns:p14="http://schemas.microsoft.com/office/powerpoint/2010/main" val="139229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89ED236-B332-A1A3-A196-44F336465DC1}"/>
              </a:ext>
            </a:extLst>
          </p:cNvPr>
          <p:cNvSpPr/>
          <p:nvPr/>
        </p:nvSpPr>
        <p:spPr>
          <a:xfrm>
            <a:off x="93136" y="107196"/>
            <a:ext cx="12060764" cy="74716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65C0928-CDDA-4283-EBCC-E11F6EE6A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18" y="868118"/>
            <a:ext cx="3450164" cy="584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86D55A-5D38-4DDE-62F5-C7DAC5EEF6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5072D-11D3-A644-AE0E-B53A4F7D4097}" type="datetime1">
              <a:rPr lang="it-IT" smtClean="0"/>
              <a:t>13/07/24</a:t>
            </a:fld>
            <a:endParaRPr lang="fr-FR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C5EA758-36BC-F61C-A3C7-60923EC92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7B3E9C1-5D0C-FFBB-F24F-7E78B8835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7</a:t>
            </a:fld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292650-B892-BA04-D484-30E959C629C7}"/>
              </a:ext>
            </a:extLst>
          </p:cNvPr>
          <p:cNvSpPr txBox="1"/>
          <p:nvPr/>
        </p:nvSpPr>
        <p:spPr>
          <a:xfrm>
            <a:off x="3238500" y="180851"/>
            <a:ext cx="537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FFB520"/>
                </a:solidFill>
                <a:latin typeface="Berlin Sans FB" panose="020E0602020502020306" pitchFamily="34" charset="0"/>
              </a:rPr>
              <a:t>ASP 2016 Folks</a:t>
            </a:r>
            <a:endParaRPr lang="fr-FR" sz="3200" dirty="0">
              <a:solidFill>
                <a:srgbClr val="FFB520"/>
              </a:solidFill>
              <a:latin typeface="Berlin Sans FB" panose="020E0602020502020306" pitchFamily="34" charset="0"/>
            </a:endParaRPr>
          </a:p>
        </p:txBody>
      </p:sp>
      <p:pic>
        <p:nvPicPr>
          <p:cNvPr id="14" name="Picture 13" descr="A group of people sitting on a porch of a house&#10;&#10;Description automatically generated">
            <a:extLst>
              <a:ext uri="{FF2B5EF4-FFF2-40B4-BE49-F238E27FC236}">
                <a16:creationId xmlns:a16="http://schemas.microsoft.com/office/drawing/2014/main" id="{4B974515-C9B2-11C5-A193-878DC909C6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6" t="-3278" r="19178"/>
          <a:stretch/>
        </p:blipFill>
        <p:spPr>
          <a:xfrm rot="5400000">
            <a:off x="679693" y="1342339"/>
            <a:ext cx="2023048" cy="274320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DE92F8D-D4B5-FA31-140B-2E97B6173F8B}"/>
              </a:ext>
            </a:extLst>
          </p:cNvPr>
          <p:cNvSpPr txBox="1"/>
          <p:nvPr/>
        </p:nvSpPr>
        <p:spPr>
          <a:xfrm>
            <a:off x="294313" y="3733167"/>
            <a:ext cx="26600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50" dirty="0"/>
              <a:t>With George Zimba &amp; </a:t>
            </a:r>
            <a:r>
              <a:rPr lang="it-IT" sz="1050" dirty="0" err="1"/>
              <a:t>Mounia</a:t>
            </a:r>
            <a:r>
              <a:rPr lang="it-IT" sz="1050" dirty="0"/>
              <a:t> </a:t>
            </a:r>
            <a:r>
              <a:rPr lang="it-IT" sz="1050" dirty="0" err="1"/>
              <a:t>Laassiri</a:t>
            </a:r>
            <a:r>
              <a:rPr lang="it-IT" sz="1050" dirty="0"/>
              <a:t>. </a:t>
            </a:r>
          </a:p>
          <a:p>
            <a:pPr algn="ctr"/>
            <a:r>
              <a:rPr lang="it-IT" sz="1050" dirty="0"/>
              <a:t>November 2022, Finland</a:t>
            </a:r>
            <a:endParaRPr lang="fr-FR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098245-A552-F5D3-EC18-2F72600639B9}"/>
              </a:ext>
            </a:extLst>
          </p:cNvPr>
          <p:cNvSpPr txBox="1"/>
          <p:nvPr/>
        </p:nvSpPr>
        <p:spPr>
          <a:xfrm>
            <a:off x="2940313" y="3767060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ACP23. </a:t>
            </a:r>
            <a:r>
              <a:rPr lang="it-IT" sz="1100" dirty="0" err="1"/>
              <a:t>September</a:t>
            </a:r>
            <a:r>
              <a:rPr lang="it-IT" sz="1100" dirty="0"/>
              <a:t> 2023, George, South Africa</a:t>
            </a:r>
            <a:endParaRPr lang="fr-FR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B369173-0568-C252-CCCB-776C0D37ED0F}"/>
              </a:ext>
            </a:extLst>
          </p:cNvPr>
          <p:cNvSpPr/>
          <p:nvPr/>
        </p:nvSpPr>
        <p:spPr>
          <a:xfrm>
            <a:off x="93135" y="182318"/>
            <a:ext cx="125319" cy="1388812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259F836-C863-D2DE-1878-090FCB3E12C4}"/>
              </a:ext>
            </a:extLst>
          </p:cNvPr>
          <p:cNvSpPr/>
          <p:nvPr/>
        </p:nvSpPr>
        <p:spPr>
          <a:xfrm rot="5400000">
            <a:off x="1935000" y="-263652"/>
            <a:ext cx="118237" cy="355132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E9D791-5709-0DB8-227E-9DB36174A4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066" y="1736309"/>
            <a:ext cx="2697397" cy="2023048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5D97024-4674-CE1B-8363-185C81478A26}"/>
              </a:ext>
            </a:extLst>
          </p:cNvPr>
          <p:cNvSpPr/>
          <p:nvPr/>
        </p:nvSpPr>
        <p:spPr>
          <a:xfrm>
            <a:off x="6123518" y="1587044"/>
            <a:ext cx="83110" cy="2253790"/>
          </a:xfrm>
          <a:prstGeom prst="rect">
            <a:avLst/>
          </a:prstGeom>
          <a:solidFill>
            <a:srgbClr val="FFC30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Picture 7" descr="A group of people posing for a picture&#10;&#10;Description automatically generated">
            <a:extLst>
              <a:ext uri="{FF2B5EF4-FFF2-40B4-BE49-F238E27FC236}">
                <a16:creationId xmlns:a16="http://schemas.microsoft.com/office/drawing/2014/main" id="{3078F498-6993-6264-66D6-49107F3502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6" y="4164054"/>
            <a:ext cx="2625729" cy="19692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E601FC8-9256-3322-2618-DFF50633759C}"/>
              </a:ext>
            </a:extLst>
          </p:cNvPr>
          <p:cNvSpPr txBox="1"/>
          <p:nvPr/>
        </p:nvSpPr>
        <p:spPr>
          <a:xfrm>
            <a:off x="118066" y="6104237"/>
            <a:ext cx="304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With Davis </a:t>
            </a:r>
            <a:r>
              <a:rPr lang="it-IT" sz="1100" dirty="0" err="1"/>
              <a:t>Welakuh</a:t>
            </a:r>
            <a:r>
              <a:rPr lang="it-IT" sz="1100" dirty="0"/>
              <a:t>, </a:t>
            </a:r>
            <a:r>
              <a:rPr lang="it-IT" sz="1100" dirty="0" err="1"/>
              <a:t>February</a:t>
            </a:r>
            <a:r>
              <a:rPr lang="it-IT" sz="1100" dirty="0"/>
              <a:t> 2024, </a:t>
            </a:r>
            <a:r>
              <a:rPr lang="it-IT" sz="1100" dirty="0" err="1"/>
              <a:t>NewYork</a:t>
            </a:r>
            <a:r>
              <a:rPr lang="it-IT" sz="1100" dirty="0"/>
              <a:t>, USA</a:t>
            </a:r>
            <a:endParaRPr lang="fr-FR" sz="1100" dirty="0"/>
          </a:p>
        </p:txBody>
      </p:sp>
      <p:pic>
        <p:nvPicPr>
          <p:cNvPr id="22" name="Picture 21" descr="A group of women posing for a photo&#10;&#10;Description automatically generated">
            <a:extLst>
              <a:ext uri="{FF2B5EF4-FFF2-40B4-BE49-F238E27FC236}">
                <a16:creationId xmlns:a16="http://schemas.microsoft.com/office/drawing/2014/main" id="{8E972D48-EBF9-EC31-1376-2838148F25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015" y="4214485"/>
            <a:ext cx="2608067" cy="195605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A981689-9B8A-896B-D6A8-BBCA4FF384FA}"/>
              </a:ext>
            </a:extLst>
          </p:cNvPr>
          <p:cNvSpPr txBox="1"/>
          <p:nvPr/>
        </p:nvSpPr>
        <p:spPr>
          <a:xfrm>
            <a:off x="2940313" y="6133352"/>
            <a:ext cx="3048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dirty="0"/>
              <a:t>With Ann </a:t>
            </a:r>
            <a:r>
              <a:rPr lang="it-IT" sz="1100" dirty="0" err="1"/>
              <a:t>Nejri</a:t>
            </a:r>
            <a:r>
              <a:rPr lang="it-IT" sz="1100" dirty="0"/>
              <a:t>, April 2024, </a:t>
            </a:r>
            <a:r>
              <a:rPr lang="it-IT" sz="1100" dirty="0" err="1"/>
              <a:t>Merrakech</a:t>
            </a:r>
            <a:r>
              <a:rPr lang="it-IT" sz="1100" dirty="0"/>
              <a:t>, Morocco</a:t>
            </a:r>
            <a:endParaRPr lang="fr-FR" sz="1100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7" name="Slide Zoom 26">
                <a:extLst>
                  <a:ext uri="{FF2B5EF4-FFF2-40B4-BE49-F238E27FC236}">
                    <a16:creationId xmlns:a16="http://schemas.microsoft.com/office/drawing/2014/main" id="{250506C4-2EE6-89CC-CA2E-373A5E33936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93801182"/>
                  </p:ext>
                </p:extLst>
              </p:nvPr>
            </p:nvGraphicFramePr>
            <p:xfrm>
              <a:off x="6675737" y="3876519"/>
              <a:ext cx="4523319" cy="2544368"/>
            </p:xfrm>
            <a:graphic>
              <a:graphicData uri="http://schemas.microsoft.com/office/powerpoint/2016/slidezoom">
                <pslz:sldZm>
                  <pslz:sldZmObj sldId="316" cId="2781419769">
                    <pslz:zmPr id="{F24D8ED7-FED8-4149-B885-ABE3BFA2D4D7}" returnToParent="0" transitionDur="1000">
                      <p166:blipFill xmlns:p166="http://schemas.microsoft.com/office/powerpoint/2016/6/main">
                        <a:blip r:embed="rId7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523319" cy="2544368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7" name="Slide Zoom 26">
                <a:hlinkClick r:id="rId8" action="ppaction://hlinksldjump"/>
                <a:extLst>
                  <a:ext uri="{FF2B5EF4-FFF2-40B4-BE49-F238E27FC236}">
                    <a16:creationId xmlns:a16="http://schemas.microsoft.com/office/drawing/2014/main" id="{250506C4-2EE6-89CC-CA2E-373A5E33936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675737" y="3876519"/>
                <a:ext cx="4523319" cy="2544368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28" name="Picture 14">
            <a:extLst>
              <a:ext uri="{FF2B5EF4-FFF2-40B4-BE49-F238E27FC236}">
                <a16:creationId xmlns:a16="http://schemas.microsoft.com/office/drawing/2014/main" id="{2385948E-F408-285F-9820-12B14E281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0" y="161222"/>
            <a:ext cx="505265" cy="63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6" descr="INFN Bologna">
            <a:extLst>
              <a:ext uri="{FF2B5EF4-FFF2-40B4-BE49-F238E27FC236}">
                <a16:creationId xmlns:a16="http://schemas.microsoft.com/office/drawing/2014/main" id="{CC754145-C107-F90F-E126-CA3C0F3E0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9732" y="794741"/>
            <a:ext cx="1480767" cy="86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31" name="Slide Zoom 30">
                <a:extLst>
                  <a:ext uri="{FF2B5EF4-FFF2-40B4-BE49-F238E27FC236}">
                    <a16:creationId xmlns:a16="http://schemas.microsoft.com/office/drawing/2014/main" id="{391BCEE1-79ED-FDD3-78D0-3F52D9018886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5703848"/>
                  </p:ext>
                </p:extLst>
              </p:nvPr>
            </p:nvGraphicFramePr>
            <p:xfrm>
              <a:off x="6830481" y="1185138"/>
              <a:ext cx="4159572" cy="2548029"/>
            </p:xfrm>
            <a:graphic>
              <a:graphicData uri="http://schemas.microsoft.com/office/powerpoint/2016/slidezoom">
                <pslz:sldZm>
                  <pslz:sldZmObj sldId="266" cId="3062598548">
                    <pslz:zmPr id="{9D7FD3DF-10F4-3D41-9F18-201A6FEDC7CB}" returnToParent="0" transitionDur="1000">
                      <p166:blipFill xmlns:p166="http://schemas.microsoft.com/office/powerpoint/2016/6/main">
                        <a:blip r:embed="rId1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159572" cy="2548029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31" name="Slide Zoom 30">
                <a:hlinkClick r:id="rId13" action="ppaction://hlinksldjump"/>
                <a:extLst>
                  <a:ext uri="{FF2B5EF4-FFF2-40B4-BE49-F238E27FC236}">
                    <a16:creationId xmlns:a16="http://schemas.microsoft.com/office/drawing/2014/main" id="{391BCEE1-79ED-FDD3-78D0-3F52D9018886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830481" y="1185138"/>
                <a:ext cx="4159572" cy="2548029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615753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F40B8E-516F-E4AC-E605-98BCC5C42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8</a:t>
            </a:fld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4029E5-2733-93A4-2B2F-4E4C2DA81F41}"/>
              </a:ext>
            </a:extLst>
          </p:cNvPr>
          <p:cNvSpPr txBox="1"/>
          <p:nvPr/>
        </p:nvSpPr>
        <p:spPr>
          <a:xfrm>
            <a:off x="4076701" y="2607270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Jessica Li</a:t>
            </a:r>
          </a:p>
          <a:p>
            <a:pPr algn="ctr"/>
            <a:r>
              <a:rPr lang="en-US" dirty="0"/>
              <a:t>PhD in Astrophysics </a:t>
            </a:r>
          </a:p>
          <a:p>
            <a:pPr algn="ctr"/>
            <a:r>
              <a:rPr lang="en-US" dirty="0"/>
              <a:t>University of Arizona</a:t>
            </a:r>
            <a:endParaRPr lang="fr-FR" dirty="0"/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D792465A-BFFE-D812-AEC7-C716D71B9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99" y="816568"/>
            <a:ext cx="1689101" cy="16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C66B53-361D-ADC2-E1C6-D5F889363CBC}"/>
              </a:ext>
            </a:extLst>
          </p:cNvPr>
          <p:cNvSpPr txBox="1"/>
          <p:nvPr/>
        </p:nvSpPr>
        <p:spPr>
          <a:xfrm>
            <a:off x="-457201" y="2607270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Mounia Laassiri</a:t>
            </a:r>
          </a:p>
          <a:p>
            <a:pPr algn="ctr"/>
            <a:r>
              <a:rPr lang="en-US" dirty="0"/>
              <a:t>Post Doc</a:t>
            </a:r>
          </a:p>
          <a:p>
            <a:pPr algn="ctr"/>
            <a:r>
              <a:rPr lang="en-US" dirty="0"/>
              <a:t>Brookhaven BNL, USA</a:t>
            </a:r>
            <a:endParaRPr lang="fr-FR" dirty="0"/>
          </a:p>
        </p:txBody>
      </p:sp>
      <p:pic>
        <p:nvPicPr>
          <p:cNvPr id="11" name="Picture 10" descr="A person wearing glasses and a lanyard&#10;&#10;Description automatically generated">
            <a:extLst>
              <a:ext uri="{FF2B5EF4-FFF2-40B4-BE49-F238E27FC236}">
                <a16:creationId xmlns:a16="http://schemas.microsoft.com/office/drawing/2014/main" id="{61525F5D-02ED-614A-2649-0520972ACBB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30" t="19002" r="30792" b="-908"/>
          <a:stretch/>
        </p:blipFill>
        <p:spPr>
          <a:xfrm>
            <a:off x="2838447" y="816567"/>
            <a:ext cx="1561435" cy="16891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0DFE18-7852-B92C-5D0B-8E5B2B2A6BF7}"/>
              </a:ext>
            </a:extLst>
          </p:cNvPr>
          <p:cNvSpPr txBox="1"/>
          <p:nvPr/>
        </p:nvSpPr>
        <p:spPr>
          <a:xfrm>
            <a:off x="1828799" y="2581870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George Zimba</a:t>
            </a:r>
          </a:p>
          <a:p>
            <a:pPr algn="ctr"/>
            <a:r>
              <a:rPr lang="en-US" dirty="0"/>
              <a:t>Post Doc</a:t>
            </a:r>
          </a:p>
          <a:p>
            <a:pPr algn="ctr"/>
            <a:r>
              <a:rPr lang="en-US" dirty="0"/>
              <a:t>FRIB, MSU</a:t>
            </a:r>
            <a:endParaRPr lang="fr-FR" dirty="0"/>
          </a:p>
        </p:txBody>
      </p:sp>
      <p:pic>
        <p:nvPicPr>
          <p:cNvPr id="10248" name="Picture 8" descr="Dr. Davis Welakuh - Narang Lab">
            <a:extLst>
              <a:ext uri="{FF2B5EF4-FFF2-40B4-BE49-F238E27FC236}">
                <a16:creationId xmlns:a16="http://schemas.microsoft.com/office/drawing/2014/main" id="{D42F36F2-2715-17AC-9CE8-5AA1F25148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0859" y="820440"/>
            <a:ext cx="1689101" cy="16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207A8DD-A7D9-EDBE-3E72-E5C75C623E6B}"/>
              </a:ext>
            </a:extLst>
          </p:cNvPr>
          <p:cNvSpPr txBox="1"/>
          <p:nvPr/>
        </p:nvSpPr>
        <p:spPr>
          <a:xfrm>
            <a:off x="6295959" y="2607270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Davis Welakuh</a:t>
            </a:r>
          </a:p>
          <a:p>
            <a:pPr algn="ctr"/>
            <a:r>
              <a:rPr lang="en-US" dirty="0"/>
              <a:t>Post Doc</a:t>
            </a:r>
          </a:p>
          <a:p>
            <a:pPr algn="ctr"/>
            <a:r>
              <a:rPr lang="en-US" dirty="0"/>
              <a:t>New York University</a:t>
            </a:r>
            <a:endParaRPr lang="fr-FR" dirty="0"/>
          </a:p>
        </p:txBody>
      </p:sp>
      <p:pic>
        <p:nvPicPr>
          <p:cNvPr id="15" name="Picture 14" descr="A person standing on a bridge&#10;&#10;Description automatically generated">
            <a:extLst>
              <a:ext uri="{FF2B5EF4-FFF2-40B4-BE49-F238E27FC236}">
                <a16:creationId xmlns:a16="http://schemas.microsoft.com/office/drawing/2014/main" id="{C31CA1A8-A7D2-9114-1FA1-A93BC4A5674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20" t="28518" r="10533" b="43148"/>
          <a:stretch/>
        </p:blipFill>
        <p:spPr>
          <a:xfrm>
            <a:off x="535265" y="3748873"/>
            <a:ext cx="1668184" cy="168910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47FE23-180D-9302-1E81-B0AD17A4F504}"/>
              </a:ext>
            </a:extLst>
          </p:cNvPr>
          <p:cNvSpPr txBox="1"/>
          <p:nvPr/>
        </p:nvSpPr>
        <p:spPr>
          <a:xfrm>
            <a:off x="-437214" y="5513201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Enoch Ejopu</a:t>
            </a:r>
          </a:p>
          <a:p>
            <a:pPr algn="ctr"/>
            <a:r>
              <a:rPr lang="en-US" dirty="0"/>
              <a:t>PhD in Particle Physics </a:t>
            </a:r>
          </a:p>
          <a:p>
            <a:pPr algn="ctr"/>
            <a:r>
              <a:rPr lang="en-US" dirty="0"/>
              <a:t>University of Manchester</a:t>
            </a:r>
            <a:endParaRPr lang="fr-FR" dirty="0"/>
          </a:p>
        </p:txBody>
      </p:sp>
      <p:pic>
        <p:nvPicPr>
          <p:cNvPr id="10250" name="Picture 10" descr="Aucune description de photo disponible.">
            <a:extLst>
              <a:ext uri="{FF2B5EF4-FFF2-40B4-BE49-F238E27FC236}">
                <a16:creationId xmlns:a16="http://schemas.microsoft.com/office/drawing/2014/main" id="{6CB7B7C2-6361-F3C9-873A-BD3A4ADED6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7" r="13459"/>
          <a:stretch/>
        </p:blipFill>
        <p:spPr bwMode="auto">
          <a:xfrm>
            <a:off x="7311959" y="3748873"/>
            <a:ext cx="1843516" cy="168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1B6CD67-F473-5E8F-42DE-6A1298BB0873}"/>
              </a:ext>
            </a:extLst>
          </p:cNvPr>
          <p:cNvSpPr txBox="1"/>
          <p:nvPr/>
        </p:nvSpPr>
        <p:spPr>
          <a:xfrm>
            <a:off x="6480175" y="5522499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Ann Njeri</a:t>
            </a:r>
          </a:p>
          <a:p>
            <a:pPr algn="ctr"/>
            <a:r>
              <a:rPr lang="en-US" dirty="0"/>
              <a:t>Research Assistant</a:t>
            </a:r>
          </a:p>
          <a:p>
            <a:pPr algn="ctr"/>
            <a:r>
              <a:rPr lang="en-US" dirty="0"/>
              <a:t>NCL, UK</a:t>
            </a:r>
            <a:endParaRPr lang="fr-FR" dirty="0"/>
          </a:p>
        </p:txBody>
      </p:sp>
      <p:pic>
        <p:nvPicPr>
          <p:cNvPr id="22" name="Picture 21" descr="A person smiling at camera&#10;&#10;Description automatically generated">
            <a:extLst>
              <a:ext uri="{FF2B5EF4-FFF2-40B4-BE49-F238E27FC236}">
                <a16:creationId xmlns:a16="http://schemas.microsoft.com/office/drawing/2014/main" id="{D9057475-4D50-3F77-220F-A570B36CE0C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8" t="11908" r="13026" b="9386"/>
          <a:stretch/>
        </p:blipFill>
        <p:spPr>
          <a:xfrm>
            <a:off x="5150390" y="810813"/>
            <a:ext cx="1561434" cy="1687112"/>
          </a:xfrm>
          <a:prstGeom prst="rect">
            <a:avLst/>
          </a:prstGeom>
        </p:spPr>
      </p:pic>
      <p:pic>
        <p:nvPicPr>
          <p:cNvPr id="10252" name="Picture 12" descr="Aucune description de photo disponible.">
            <a:extLst>
              <a:ext uri="{FF2B5EF4-FFF2-40B4-BE49-F238E27FC236}">
                <a16:creationId xmlns:a16="http://schemas.microsoft.com/office/drawing/2014/main" id="{7FF25276-B040-6713-C4D8-0A9A98050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21" y="3748873"/>
            <a:ext cx="1668185" cy="167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A5936CD-18A5-C0C4-CD0A-4078E2F4CDB1}"/>
              </a:ext>
            </a:extLst>
          </p:cNvPr>
          <p:cNvSpPr txBox="1"/>
          <p:nvPr/>
        </p:nvSpPr>
        <p:spPr>
          <a:xfrm>
            <a:off x="2007537" y="5513201"/>
            <a:ext cx="30461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 err="1"/>
              <a:t>Eric</a:t>
            </a:r>
            <a:r>
              <a:rPr lang="fr-FR" dirty="0"/>
              <a:t> </a:t>
            </a:r>
            <a:r>
              <a:rPr lang="fr-FR" dirty="0" err="1"/>
              <a:t>Samikwa</a:t>
            </a:r>
            <a:endParaRPr lang="fr-FR" dirty="0"/>
          </a:p>
          <a:p>
            <a:pPr algn="ctr"/>
            <a:r>
              <a:rPr lang="fr-FR" dirty="0"/>
              <a:t>PhD in Computer Sc</a:t>
            </a:r>
          </a:p>
          <a:p>
            <a:pPr algn="ctr"/>
            <a:r>
              <a:rPr lang="fr-FR" dirty="0" err="1"/>
              <a:t>University</a:t>
            </a:r>
            <a:r>
              <a:rPr lang="fr-FR" dirty="0"/>
              <a:t> of Bern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1284D5C-CE0A-2869-F685-74CF6FB46574}"/>
              </a:ext>
            </a:extLst>
          </p:cNvPr>
          <p:cNvSpPr txBox="1"/>
          <p:nvPr/>
        </p:nvSpPr>
        <p:spPr>
          <a:xfrm>
            <a:off x="4076701" y="5522499"/>
            <a:ext cx="3644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/>
              <a:t>Abulgaffar Abdulrazzak</a:t>
            </a:r>
          </a:p>
          <a:p>
            <a:pPr algn="ctr"/>
            <a:r>
              <a:rPr lang="en-US" dirty="0"/>
              <a:t>Post Doc</a:t>
            </a:r>
          </a:p>
          <a:p>
            <a:pPr algn="ctr"/>
            <a:r>
              <a:rPr lang="en-US" dirty="0"/>
              <a:t>LAAS CNRS, Toulouse</a:t>
            </a:r>
            <a:endParaRPr lang="fr-FR" dirty="0"/>
          </a:p>
        </p:txBody>
      </p:sp>
      <p:pic>
        <p:nvPicPr>
          <p:cNvPr id="10254" name="Picture 14" descr="Aucune description de photo disponible.">
            <a:extLst>
              <a:ext uri="{FF2B5EF4-FFF2-40B4-BE49-F238E27FC236}">
                <a16:creationId xmlns:a16="http://schemas.microsoft.com/office/drawing/2014/main" id="{DFC047E0-E5A7-8A8E-0A5E-0964710060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9" t="1991" r="14939" b="55556"/>
          <a:stretch/>
        </p:blipFill>
        <p:spPr bwMode="auto">
          <a:xfrm>
            <a:off x="5019752" y="3698145"/>
            <a:ext cx="1701801" cy="171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CE104F4-D91D-D1D2-3382-AE17B83F9093}"/>
              </a:ext>
            </a:extLst>
          </p:cNvPr>
          <p:cNvSpPr/>
          <p:nvPr/>
        </p:nvSpPr>
        <p:spPr>
          <a:xfrm>
            <a:off x="0" y="107196"/>
            <a:ext cx="12153900" cy="427971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CAE7E0-CD29-E610-55DC-36F0B7565357}"/>
              </a:ext>
            </a:extLst>
          </p:cNvPr>
          <p:cNvSpPr txBox="1"/>
          <p:nvPr/>
        </p:nvSpPr>
        <p:spPr>
          <a:xfrm>
            <a:off x="3238500" y="28451"/>
            <a:ext cx="5372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dirty="0">
                <a:solidFill>
                  <a:srgbClr val="FFB520"/>
                </a:solidFill>
                <a:latin typeface="Berlin Sans FB" panose="020E0602020502020306" pitchFamily="34" charset="0"/>
              </a:rPr>
              <a:t>ASP 2016 Folks</a:t>
            </a:r>
            <a:endParaRPr lang="fr-FR" sz="3200" dirty="0">
              <a:solidFill>
                <a:srgbClr val="FFB520"/>
              </a:solidFill>
              <a:latin typeface="Berlin Sans FB" panose="020E0602020502020306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99CFBEF-A304-1158-E887-746482B2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711B-E883-8242-ADA4-39863277398D}" type="datetime1">
              <a:rPr lang="it-IT" smtClean="0"/>
              <a:t>13/07/24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8B913D-6C9E-4D45-6105-317220C3A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4FC8F7-CFEC-201A-1ED0-B07C13F53677}"/>
              </a:ext>
            </a:extLst>
          </p:cNvPr>
          <p:cNvSpPr txBox="1"/>
          <p:nvPr/>
        </p:nvSpPr>
        <p:spPr>
          <a:xfrm>
            <a:off x="9592313" y="3379541"/>
            <a:ext cx="25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i="1" dirty="0">
                <a:solidFill>
                  <a:srgbClr val="FF0000"/>
                </a:solidFill>
                <a:latin typeface="ACADEMY ENGRAVED LET PLAIN:1.0" panose="02000000000000000000" pitchFamily="2" charset="0"/>
              </a:rPr>
              <a:t>Successful researchers!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1F043-2AAB-73B5-EB29-0BF35128848F}"/>
              </a:ext>
            </a:extLst>
          </p:cNvPr>
          <p:cNvSpPr txBox="1"/>
          <p:nvPr/>
        </p:nvSpPr>
        <p:spPr>
          <a:xfrm>
            <a:off x="9452759" y="4177924"/>
            <a:ext cx="2245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sz="1600" i="1" dirty="0">
                <a:solidFill>
                  <a:srgbClr val="5F31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L’Oreal-UNESCO for Women in Science 2024 Rising Talent Award</a:t>
            </a:r>
          </a:p>
        </p:txBody>
      </p:sp>
    </p:spTree>
    <p:extLst>
      <p:ext uri="{BB962C8B-B14F-4D97-AF65-F5344CB8AC3E}">
        <p14:creationId xmlns:p14="http://schemas.microsoft.com/office/powerpoint/2010/main" val="3062598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DD79A2-55C9-13D1-45DA-869124A95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782908" cy="647749"/>
          </a:xfrm>
        </p:spPr>
        <p:txBody>
          <a:bodyPr>
            <a:normAutofit/>
          </a:bodyPr>
          <a:lstStyle/>
          <a:p>
            <a:pPr algn="ctr"/>
            <a:r>
              <a:rPr lang="en-IT" sz="3600" b="1" dirty="0">
                <a:latin typeface="ACADEMY ENGRAVED LET PLAIN:1.0" panose="02000000000000000000" pitchFamily="2" charset="0"/>
              </a:rPr>
              <a:t>ASP2024 Outreach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3EF6D4-5A90-E5AF-0718-EC6BB540A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E9F16-8255-FA41-9370-095D4168134B}" type="datetime1">
              <a:rPr lang="it-IT" smtClean="0"/>
              <a:t>13/07/24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7E2E3-DA4E-E72E-9C54-1F66AEEA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8th African School of Fundamental Physics and Applications, ASP2024</a:t>
            </a:r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9B8BA-982C-20A4-E262-7DC9C850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DDA5B-9DA6-4C78-97DB-386BF401DF7E}" type="slidenum">
              <a:rPr lang="fr-FR" smtClean="0"/>
              <a:t>9</a:t>
            </a:fld>
            <a:endParaRPr lang="fr-FR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8" name="Slide Zoom 7">
                <a:extLst>
                  <a:ext uri="{FF2B5EF4-FFF2-40B4-BE49-F238E27FC236}">
                    <a16:creationId xmlns:a16="http://schemas.microsoft.com/office/drawing/2014/main" id="{81CE223A-3B2B-3D7B-B5A9-8396411FB62B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0239087"/>
                  </p:ext>
                </p:extLst>
              </p:nvPr>
            </p:nvGraphicFramePr>
            <p:xfrm>
              <a:off x="616632" y="1438870"/>
              <a:ext cx="4401625" cy="2475914"/>
            </p:xfrm>
            <a:graphic>
              <a:graphicData uri="http://schemas.microsoft.com/office/powerpoint/2016/slidezoom">
                <pslz:sldZm>
                  <pslz:sldZmObj sldId="317" cId="0">
                    <pslz:zmPr id="{D4364CB2-D0B2-B244-9646-1A787633B61D}" returnToParent="0" transitionDur="1000">
                      <p166:blipFill xmlns:p166="http://schemas.microsoft.com/office/powerpoint/2016/6/main">
                        <a:blip r:embed="rId2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401625" cy="2475914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8" name="Slide Zoom 7">
                <a:hlinkClick r:id="rId3" action="ppaction://hlinksldjump"/>
                <a:extLst>
                  <a:ext uri="{FF2B5EF4-FFF2-40B4-BE49-F238E27FC236}">
                    <a16:creationId xmlns:a16="http://schemas.microsoft.com/office/drawing/2014/main" id="{81CE223A-3B2B-3D7B-B5A9-8396411FB62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6632" y="1438870"/>
                <a:ext cx="4401625" cy="2475914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10" name="Picture 9" descr="A person standing in front of a screen&#10;&#10;Description automatically generated">
            <a:extLst>
              <a:ext uri="{FF2B5EF4-FFF2-40B4-BE49-F238E27FC236}">
                <a16:creationId xmlns:a16="http://schemas.microsoft.com/office/drawing/2014/main" id="{A8EF336D-334E-98CB-D074-081A9F4E19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62" y="1364957"/>
            <a:ext cx="2907323" cy="2180493"/>
          </a:xfrm>
          <a:prstGeom prst="rect">
            <a:avLst/>
          </a:prstGeom>
        </p:spPr>
      </p:pic>
      <p:pic>
        <p:nvPicPr>
          <p:cNvPr id="11" name="Picture 2" descr="A group of people sitting at desks&#10;&#10;Description automatically generated">
            <a:extLst>
              <a:ext uri="{FF2B5EF4-FFF2-40B4-BE49-F238E27FC236}">
                <a16:creationId xmlns:a16="http://schemas.microsoft.com/office/drawing/2014/main" id="{B1D777FB-5CB4-1937-C7A9-AA6577F7C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07693" y="1347860"/>
            <a:ext cx="3709234" cy="247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5BBC8E2C-C69B-0FA5-D518-A36F0919C7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693" y="3850201"/>
            <a:ext cx="3713871" cy="24759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16F6021-AFF5-D3C1-373D-73E37E448A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365144" y="3689911"/>
            <a:ext cx="2154307" cy="2717800"/>
          </a:xfrm>
          <a:prstGeom prst="rect">
            <a:avLst/>
          </a:prstGeom>
        </p:spPr>
      </p:pic>
      <p:pic>
        <p:nvPicPr>
          <p:cNvPr id="9" name="Picture 8" descr="A blue card with white text and a circle&#10;&#10;Description automatically generated">
            <a:extLst>
              <a:ext uri="{FF2B5EF4-FFF2-40B4-BE49-F238E27FC236}">
                <a16:creationId xmlns:a16="http://schemas.microsoft.com/office/drawing/2014/main" id="{C892FC84-7BC8-F5EB-CA4A-D49EA00FC08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95" y="3969585"/>
            <a:ext cx="3899026" cy="223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419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14652</TotalTime>
  <Words>1334</Words>
  <Application>Microsoft Macintosh PowerPoint</Application>
  <PresentationFormat>Widescreen</PresentationFormat>
  <Paragraphs>193</Paragraphs>
  <Slides>19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0" baseType="lpstr">
      <vt:lpstr>ACADEMY ENGRAVED LET PLAIN:1.0</vt:lpstr>
      <vt:lpstr>ADLaM Display</vt:lpstr>
      <vt:lpstr>Arial</vt:lpstr>
      <vt:lpstr>Berlin Sans FB</vt:lpstr>
      <vt:lpstr>Calibri</vt:lpstr>
      <vt:lpstr>Calibri Light</vt:lpstr>
      <vt:lpstr>Cambria Math</vt:lpstr>
      <vt:lpstr>Courier New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ASP2024 Outreach Program</vt:lpstr>
      <vt:lpstr>Introduction to Accelerator Science: Activities &amp; Lecture</vt:lpstr>
      <vt:lpstr>Know more about ASP Alumni</vt:lpstr>
      <vt:lpstr>Know more about ASP Alumni</vt:lpstr>
      <vt:lpstr>8 years later: BNL visit</vt:lpstr>
      <vt:lpstr>PowerPoint Presentation</vt:lpstr>
      <vt:lpstr>PowerPoint Presentation</vt:lpstr>
      <vt:lpstr>PowerPoint Presentation</vt:lpstr>
      <vt:lpstr>Group Publications</vt:lpstr>
      <vt:lpstr>References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ASK an ASP Alumna</dc:title>
  <dc:creator>Sanae Amine</dc:creator>
  <cp:lastModifiedBy>Sanae.Samsam</cp:lastModifiedBy>
  <cp:revision>81</cp:revision>
  <dcterms:created xsi:type="dcterms:W3CDTF">2023-09-19T14:27:01Z</dcterms:created>
  <dcterms:modified xsi:type="dcterms:W3CDTF">2024-07-13T10:48:04Z</dcterms:modified>
</cp:coreProperties>
</file>