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3" r:id="rId7"/>
    <p:sldId id="265" r:id="rId8"/>
  </p:sldIdLst>
  <p:sldSz cx="18288000" cy="10287000"/>
  <p:notesSz cx="6858000" cy="9144000"/>
  <p:embeddedFontLst>
    <p:embeddedFont>
      <p:font typeface="Open Sans Bold" pitchFamily="2" charset="0"/>
      <p:regular r:id="rId9"/>
      <p:bold r:id="rId10"/>
    </p:embeddedFont>
    <p:embeddedFont>
      <p:font typeface="Playfair Display" pitchFamily="2" charset="77"/>
      <p:regular r:id="rId11"/>
      <p:bold r:id="rId12"/>
      <p:italic r:id="rId13"/>
      <p:boldItalic r:id="rId14"/>
    </p:embeddedFont>
    <p:embeddedFont>
      <p:font typeface="Public Sans" pitchFamily="2" charset="77"/>
      <p:regular r:id="rId15"/>
    </p:embeddedFont>
    <p:embeddedFont>
      <p:font typeface="Public Sans Bold" pitchFamily="2" charset="77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571" autoAdjust="0"/>
  </p:normalViewPr>
  <p:slideViewPr>
    <p:cSldViewPr>
      <p:cViewPr varScale="1">
        <p:scale>
          <a:sx n="76" d="100"/>
          <a:sy n="76" d="100"/>
        </p:scale>
        <p:origin x="76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62671" y="4229100"/>
            <a:ext cx="16230594" cy="4762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5" name="TextBox 5"/>
          <p:cNvSpPr txBox="1"/>
          <p:nvPr/>
        </p:nvSpPr>
        <p:spPr>
          <a:xfrm>
            <a:off x="1516899" y="703312"/>
            <a:ext cx="14522139" cy="33214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817"/>
              </a:lnSpc>
            </a:pPr>
            <a:endParaRPr lang="en-US" sz="7601" spc="38" dirty="0">
              <a:solidFill>
                <a:srgbClr val="004AAD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ctr">
              <a:lnSpc>
                <a:spcPts val="8817"/>
              </a:lnSpc>
            </a:pPr>
            <a:r>
              <a:rPr lang="en-US" sz="7601" spc="38" dirty="0">
                <a:solidFill>
                  <a:srgbClr val="004AAD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Fundamental Physics in Egypt</a:t>
            </a:r>
          </a:p>
          <a:p>
            <a:pPr algn="ctr" rtl="1">
              <a:lnSpc>
                <a:spcPts val="8321"/>
              </a:lnSpc>
            </a:pPr>
            <a:endParaRPr lang="en-US" sz="7601" spc="38" dirty="0">
              <a:solidFill>
                <a:srgbClr val="004AAD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057400" y="8866271"/>
            <a:ext cx="6720569" cy="904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49"/>
              </a:lnSpc>
            </a:pPr>
            <a:r>
              <a:rPr lang="en-US" sz="2499" dirty="0">
                <a:solidFill>
                  <a:srgbClr val="2B2C30"/>
                </a:solidFill>
                <a:latin typeface="Public Sans"/>
                <a:ea typeface="Public Sans"/>
                <a:cs typeface="Public Sans"/>
                <a:sym typeface="Public Sans"/>
              </a:rPr>
              <a:t>ASP2024, Marrakesh, Morocco</a:t>
            </a:r>
          </a:p>
          <a:p>
            <a:pPr algn="l">
              <a:lnSpc>
                <a:spcPts val="3749"/>
              </a:lnSpc>
            </a:pPr>
            <a:r>
              <a:rPr lang="en-US" sz="2499" dirty="0">
                <a:solidFill>
                  <a:srgbClr val="2B2C30"/>
                </a:solidFill>
                <a:latin typeface="Public Sans"/>
                <a:ea typeface="Public Sans"/>
                <a:cs typeface="Public Sans"/>
                <a:sym typeface="Public Sans"/>
              </a:rPr>
              <a:t>July 15, 2024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8288000" y="4763943"/>
            <a:ext cx="1682491" cy="713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17"/>
              </a:lnSpc>
            </a:pPr>
            <a:r>
              <a:rPr lang="en-US" sz="2986" spc="14">
                <a:solidFill>
                  <a:srgbClr val="2B2C30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Ingoude Company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040467" y="5028183"/>
            <a:ext cx="9607003" cy="2215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/>
            <a: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Shaaban Khalil</a:t>
            </a:r>
          </a:p>
          <a:p>
            <a:pPr algn="l"/>
            <a: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Founding Director</a:t>
            </a:r>
            <a:b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</a:br>
            <a: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Center for Fundamental Physics </a:t>
            </a:r>
            <a:b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</a:br>
            <a:r>
              <a:rPr lang="en-US" sz="3600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Zewail City of Science and Technology</a:t>
            </a:r>
          </a:p>
        </p:txBody>
      </p:sp>
      <p:pic>
        <p:nvPicPr>
          <p:cNvPr id="1026" name="Picture 2" descr="Overview">
            <a:extLst>
              <a:ext uri="{FF2B5EF4-FFF2-40B4-BE49-F238E27FC236}">
                <a16:creationId xmlns:a16="http://schemas.microsoft.com/office/drawing/2014/main" id="{285FF00F-2430-1790-2363-C31FE5C9B8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0" y="4692917"/>
            <a:ext cx="3810000" cy="359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67703" y="2261503"/>
            <a:ext cx="16847231" cy="62485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902"/>
              </a:lnSpc>
            </a:pPr>
            <a:r>
              <a:rPr lang="en-US" sz="3600" dirty="0"/>
              <a:t>I apologize that my overview won't be comprehensive, as as Egypt is too big, with 27 public universities, 27 private universities, and 20 semi-private universities. Each of these institutions has physics department and physicists engaged in different aspects of physics teaching and research, but I don't have the data for all of them. </a:t>
            </a:r>
          </a:p>
          <a:p>
            <a:pPr algn="just">
              <a:lnSpc>
                <a:spcPts val="4902"/>
              </a:lnSpc>
            </a:pPr>
            <a:endParaRPr lang="en-US" sz="3600" dirty="0">
              <a:solidFill>
                <a:srgbClr val="2B2C30"/>
              </a:solidFill>
              <a:latin typeface="Public Sans Bold"/>
            </a:endParaRPr>
          </a:p>
          <a:p>
            <a:pPr algn="just">
              <a:lnSpc>
                <a:spcPts val="4902"/>
              </a:lnSpc>
            </a:pPr>
            <a:r>
              <a:rPr lang="en-US" sz="3600" dirty="0"/>
              <a:t>Moreover, I just prepared these slides today after I learned that I have to do so</a:t>
            </a:r>
            <a:r>
              <a:rPr lang="en-US" sz="3600" dirty="0">
                <a:solidFill>
                  <a:srgbClr val="2B2C30"/>
                </a:solidFill>
                <a:latin typeface="Public Sans Bold"/>
              </a:rPr>
              <a:t>.</a:t>
            </a:r>
          </a:p>
          <a:p>
            <a:pPr algn="just">
              <a:lnSpc>
                <a:spcPts val="4902"/>
              </a:lnSpc>
            </a:pPr>
            <a:endParaRPr lang="en-US" sz="3600" dirty="0">
              <a:solidFill>
                <a:srgbClr val="2B2C30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algn="just">
              <a:lnSpc>
                <a:spcPts val="4902"/>
              </a:lnSpc>
            </a:pPr>
            <a:r>
              <a:rPr lang="en-US" sz="3600" dirty="0"/>
              <a:t>Fundamental physics in Egypt includes both theoretical and experimental research, with contributions in areas such as particle physics, condensed matter physics, and astrophysics.</a:t>
            </a:r>
          </a:p>
        </p:txBody>
      </p:sp>
      <p:sp>
        <p:nvSpPr>
          <p:cNvPr id="3" name="AutoShape 3"/>
          <p:cNvSpPr/>
          <p:nvPr/>
        </p:nvSpPr>
        <p:spPr>
          <a:xfrm>
            <a:off x="867703" y="1632585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3934308" y="425806"/>
            <a:ext cx="10419384" cy="11391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90"/>
              </a:lnSpc>
            </a:pPr>
            <a:r>
              <a:rPr lang="en-US" sz="6300" spc="31">
                <a:solidFill>
                  <a:srgbClr val="004AAD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  Introduction</a:t>
            </a:r>
          </a:p>
          <a:p>
            <a:pPr algn="ctr">
              <a:lnSpc>
                <a:spcPts val="628"/>
              </a:lnSpc>
            </a:pPr>
            <a:endParaRPr lang="en-US" sz="6300" spc="31">
              <a:solidFill>
                <a:srgbClr val="004AAD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67703" y="1552575"/>
            <a:ext cx="16847231" cy="79560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spcAft>
                <a:spcPts val="1800"/>
              </a:spcAft>
            </a:pPr>
            <a:r>
              <a:rPr lang="en-US" sz="3400" b="1" dirty="0"/>
              <a:t>Cairo University</a:t>
            </a:r>
            <a:r>
              <a:rPr lang="en-US" sz="3400" dirty="0"/>
              <a:t>: One of Egypt’s oldest and biggest universities, it has a strong physics department involved in various research activities.</a:t>
            </a:r>
          </a:p>
          <a:p>
            <a:pPr algn="just">
              <a:spcAft>
                <a:spcPts val="1800"/>
              </a:spcAft>
            </a:pPr>
            <a:r>
              <a:rPr lang="en-US" sz="3400" b="1" dirty="0"/>
              <a:t>American University in Cairo (AUC)</a:t>
            </a:r>
            <a:r>
              <a:rPr lang="en-US" sz="3400" dirty="0"/>
              <a:t>: Offers robust programs in physics with research in areas like Nano Physics, quantum information, etc.</a:t>
            </a:r>
          </a:p>
          <a:p>
            <a:pPr algn="just">
              <a:spcAft>
                <a:spcPts val="1800"/>
              </a:spcAft>
            </a:pPr>
            <a:r>
              <a:rPr lang="en-US" sz="3400" b="1" dirty="0"/>
              <a:t>Zewail City of Science and Technology</a:t>
            </a:r>
            <a:r>
              <a:rPr lang="en-US" sz="3400" dirty="0"/>
              <a:t>: Named after Nobel laureate Ahmed Zewail, this institution focuses on advanced scientific research and education. We have undergraduate physics programs with majors: HEP, ASTRO, CMP. In addition to center for fundamental physics (CFP), involves in Particle Physics, Cosmology and </a:t>
            </a:r>
            <a:r>
              <a:rPr lang="en-US" sz="3400" dirty="0" err="1"/>
              <a:t>Astroparticle</a:t>
            </a:r>
            <a:r>
              <a:rPr lang="en-US" sz="3400" dirty="0"/>
              <a:t> research.  </a:t>
            </a:r>
          </a:p>
          <a:p>
            <a:pPr algn="just">
              <a:spcAft>
                <a:spcPts val="1800"/>
              </a:spcAft>
            </a:pPr>
            <a:r>
              <a:rPr lang="en-US" sz="3400" b="1" dirty="0"/>
              <a:t>British University in Egypt(BUE): </a:t>
            </a:r>
            <a:r>
              <a:rPr lang="en-US" sz="3400" dirty="0"/>
              <a:t>has a center for Theoretical Physics (CTP) engages in Astrophysics, Gravity research.</a:t>
            </a:r>
          </a:p>
          <a:p>
            <a:pPr algn="just">
              <a:spcAft>
                <a:spcPts val="1800"/>
              </a:spcAft>
            </a:pPr>
            <a:r>
              <a:rPr lang="en-US" sz="3400" b="1" dirty="0"/>
              <a:t>National Research Institute of Astronomy and Geophysics (NRIAG)</a:t>
            </a:r>
            <a:r>
              <a:rPr lang="en-US" sz="3400" dirty="0"/>
              <a:t>: Engages in research related to astronomy, geophysics, and space science.</a:t>
            </a:r>
          </a:p>
          <a:p>
            <a:pPr algn="just"/>
            <a:r>
              <a:rPr lang="en-US" sz="3400" b="1" dirty="0"/>
              <a:t>National Research Center (NRC)</a:t>
            </a:r>
            <a:r>
              <a:rPr lang="en-US" sz="3400" dirty="0"/>
              <a:t>: Engages in Material Science and Applied physics</a:t>
            </a:r>
            <a:endParaRPr lang="en-US" sz="3400" dirty="0">
              <a:solidFill>
                <a:srgbClr val="2B2C30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867703" y="1409700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867703" y="427650"/>
            <a:ext cx="10419384" cy="7850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29"/>
              </a:lnSpc>
            </a:pPr>
            <a:r>
              <a:rPr lang="en-US" sz="5099" spc="25" dirty="0">
                <a:solidFill>
                  <a:srgbClr val="004AAD"/>
                </a:solidFill>
                <a:latin typeface="Public Sans Bold"/>
              </a:rPr>
              <a:t>Key Research Institutions</a:t>
            </a:r>
            <a:endParaRPr lang="en-US" sz="5099" spc="25" dirty="0">
              <a:solidFill>
                <a:srgbClr val="004AAD"/>
              </a:solidFill>
              <a:latin typeface="Public Sans Bold"/>
              <a:sym typeface="Public Sans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67703" y="1851951"/>
            <a:ext cx="16847231" cy="71173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00"/>
              </a:lnSpc>
            </a:pPr>
            <a:endParaRPr dirty="0"/>
          </a:p>
          <a:p>
            <a:pPr marL="457200" indent="-457200" algn="just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en-US" sz="3400" b="1" dirty="0"/>
              <a:t>Experimental Particle Physics</a:t>
            </a:r>
            <a:r>
              <a:rPr lang="en-US" sz="3400" dirty="0"/>
              <a:t>: Egyptian physicists participate in CMS collaboration, through the ENHEP, them also Fayoum and Mansoura Universities. In addition, Egypt is a member of SESSAM, light source experiments, and other international collaborations.</a:t>
            </a:r>
          </a:p>
          <a:p>
            <a:pPr marL="457200" indent="-4572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400" b="1" dirty="0"/>
              <a:t>Theoretical High Energy Physics</a:t>
            </a:r>
            <a:r>
              <a:rPr lang="en-US" sz="3400" dirty="0"/>
              <a:t>: BSM, Supersymmetry, supergravity, String theory, namely at the CFP at Zewail City and CTP at the BUE.</a:t>
            </a:r>
            <a:endParaRPr lang="en-US" sz="3400" b="1" dirty="0"/>
          </a:p>
          <a:p>
            <a:pPr marL="457200" indent="-4572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400" b="1" dirty="0"/>
              <a:t>Condensed Matter Physics</a:t>
            </a:r>
            <a:r>
              <a:rPr lang="en-US" sz="3400" dirty="0"/>
              <a:t>: Research in materials science and nanotechnology at Cairo, Ain Shams and other Universities. </a:t>
            </a:r>
            <a:endParaRPr lang="en-US" sz="3400" b="1" dirty="0"/>
          </a:p>
          <a:p>
            <a:pPr marL="457200" indent="-4572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400" b="1" dirty="0"/>
              <a:t>Astrophysics and Cosmology</a:t>
            </a:r>
            <a:r>
              <a:rPr lang="en-US" sz="3400" dirty="0"/>
              <a:t>: Studies related to the structure and evolution of the universe.</a:t>
            </a:r>
          </a:p>
          <a:p>
            <a:pPr marL="457200" indent="-457200" algn="just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400" spc="17" dirty="0">
                <a:solidFill>
                  <a:srgbClr val="2B2C30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Applied Physics </a:t>
            </a:r>
            <a:r>
              <a:rPr lang="en-US" sz="3400" dirty="0">
                <a:sym typeface="Public Sans Bold"/>
              </a:rPr>
              <a:t>(Laser, Biophysics, etc.) in the national </a:t>
            </a:r>
            <a:r>
              <a:rPr lang="en-US" sz="3400" dirty="0" err="1">
                <a:sym typeface="Public Sans Bold"/>
              </a:rPr>
              <a:t>instituties</a:t>
            </a:r>
            <a:r>
              <a:rPr lang="en-US" sz="3400" dirty="0">
                <a:sym typeface="Public Sans Bold"/>
              </a:rPr>
              <a:t> and several physics department.</a:t>
            </a:r>
          </a:p>
        </p:txBody>
      </p:sp>
      <p:sp>
        <p:nvSpPr>
          <p:cNvPr id="3" name="AutoShape 3"/>
          <p:cNvSpPr/>
          <p:nvPr/>
        </p:nvSpPr>
        <p:spPr>
          <a:xfrm>
            <a:off x="867703" y="1628881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867703" y="777346"/>
            <a:ext cx="9215994" cy="1054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29"/>
              </a:lnSpc>
            </a:pPr>
            <a:r>
              <a:rPr lang="en-US" sz="5099" spc="25" dirty="0">
                <a:solidFill>
                  <a:srgbClr val="004AAD"/>
                </a:solidFill>
                <a:latin typeface="Public Sans Bold"/>
              </a:rPr>
              <a:t>Areas of Research</a:t>
            </a:r>
            <a:endParaRPr lang="en-US" sz="5099" spc="25" dirty="0">
              <a:solidFill>
                <a:srgbClr val="004AAD"/>
              </a:solidFill>
              <a:latin typeface="Public Sans Bold"/>
              <a:sym typeface="Public Sans Bold"/>
            </a:endParaRPr>
          </a:p>
          <a:p>
            <a:pPr algn="l">
              <a:lnSpc>
                <a:spcPts val="628"/>
              </a:lnSpc>
            </a:pPr>
            <a:endParaRPr lang="en-US" sz="5099" spc="25" dirty="0">
              <a:solidFill>
                <a:srgbClr val="004AAD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67703" y="1851951"/>
            <a:ext cx="16847231" cy="72250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00"/>
              </a:lnSpc>
            </a:pPr>
            <a:endParaRPr dirty="0"/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b="1" dirty="0"/>
              <a:t>Program Overview: M.Sc. &amp; </a:t>
            </a:r>
            <a:r>
              <a:rPr lang="en-US" sz="3600" b="1" dirty="0" err="1"/>
              <a:t>Ph.D</a:t>
            </a:r>
            <a:r>
              <a:rPr lang="en-US" sz="3600" b="1" dirty="0"/>
              <a:t>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Advanced curriculum covering various aspects of physics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Emphasis on research and innovation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b="1" dirty="0"/>
              <a:t>Open to All: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Available to both Egyptian and non-Egyptian students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Encourages a diverse and international student body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571500" indent="-571500">
              <a:buFont typeface="Wingdings" pitchFamily="2" charset="2"/>
              <a:buChar char="Ø"/>
            </a:pPr>
            <a:r>
              <a:rPr lang="en-US" sz="3600" b="1" dirty="0"/>
              <a:t>Opportunities: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Access to state-of-the-art research facilities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Collaboration with leading scientists and researchers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Preparation for careers in academia, industry, and research</a:t>
            </a:r>
          </a:p>
        </p:txBody>
      </p:sp>
      <p:sp>
        <p:nvSpPr>
          <p:cNvPr id="3" name="AutoShape 3"/>
          <p:cNvSpPr/>
          <p:nvPr/>
        </p:nvSpPr>
        <p:spPr>
          <a:xfrm>
            <a:off x="867703" y="1628881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867702" y="777346"/>
            <a:ext cx="13762697" cy="10543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629"/>
              </a:lnSpc>
            </a:pPr>
            <a:r>
              <a:rPr lang="en-US" sz="5099" spc="25" dirty="0">
                <a:solidFill>
                  <a:srgbClr val="004AAD"/>
                </a:solidFill>
                <a:latin typeface="Public Sans Bold"/>
              </a:rPr>
              <a:t>Physics Graduate Program at Zewail City</a:t>
            </a:r>
            <a:endParaRPr lang="en-US" sz="5099" spc="25" dirty="0">
              <a:solidFill>
                <a:srgbClr val="004AAD"/>
              </a:solidFill>
              <a:latin typeface="Public Sans Bold"/>
              <a:sym typeface="Public Sans Bold"/>
            </a:endParaRPr>
          </a:p>
          <a:p>
            <a:pPr algn="l">
              <a:lnSpc>
                <a:spcPts val="628"/>
              </a:lnSpc>
            </a:pPr>
            <a:endParaRPr lang="en-US" sz="5099" spc="25" dirty="0">
              <a:solidFill>
                <a:srgbClr val="004AAD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101C9-6AF4-D7DC-48E8-CF70952223FF}"/>
              </a:ext>
            </a:extLst>
          </p:cNvPr>
          <p:cNvSpPr txBox="1"/>
          <p:nvPr/>
        </p:nvSpPr>
        <p:spPr>
          <a:xfrm>
            <a:off x="0" y="9509654"/>
            <a:ext cx="1814068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3400" dirty="0">
                <a:solidFill>
                  <a:srgbClr val="FF0000"/>
                </a:solidFill>
              </a:rPr>
              <a:t>We also welcome postdoctoral fellows based on the availability of internal and external grants</a:t>
            </a:r>
          </a:p>
        </p:txBody>
      </p:sp>
    </p:spTree>
    <p:extLst>
      <p:ext uri="{BB962C8B-B14F-4D97-AF65-F5344CB8AC3E}">
        <p14:creationId xmlns:p14="http://schemas.microsoft.com/office/powerpoint/2010/main" val="147372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42303" y="1956441"/>
            <a:ext cx="16847231" cy="6771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/>
              <a:t>Overview of Funding Sources:</a:t>
            </a:r>
            <a:endParaRPr lang="en-US" sz="3200" dirty="0"/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Government funding through the Ministry of Higher Education and Scientific Research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Grants from STDF. Science, Technology &amp; Innovation Funding Authority.</a:t>
            </a:r>
          </a:p>
          <a:p>
            <a:pPr marL="742950" lvl="1" indent="-285750">
              <a:lnSpc>
                <a:spcPct val="12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International funding from collaborations and partnerships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/>
              <a:t>Challenges:</a:t>
            </a:r>
            <a:endParaRPr lang="en-US" sz="3200" dirty="0"/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Limited budget allocations compared to global standards</a:t>
            </a:r>
          </a:p>
          <a:p>
            <a:pPr marL="742950" lvl="1" indent="-285750">
              <a:lnSpc>
                <a:spcPct val="12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Dependence on external grants and collaborations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b="1" dirty="0"/>
              <a:t>Impact on Research:</a:t>
            </a:r>
            <a:endParaRPr lang="en-US" sz="3200" dirty="0"/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Resource constraints affecting the scope and scale of research projects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Efforts to secure more funding and investment in scientific research</a:t>
            </a:r>
            <a:endParaRPr lang="en-US" sz="3499" dirty="0">
              <a:solidFill>
                <a:srgbClr val="2B2C30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867703" y="1628881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867703" y="777346"/>
            <a:ext cx="10503832" cy="1054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29"/>
              </a:lnSpc>
            </a:pPr>
            <a:r>
              <a:rPr lang="en-US" sz="5099" spc="25" dirty="0">
                <a:solidFill>
                  <a:srgbClr val="004AAD"/>
                </a:solidFill>
                <a:latin typeface="Public Sans Bold"/>
              </a:rPr>
              <a:t>Physics Funding in Egypt</a:t>
            </a:r>
            <a:endParaRPr lang="en-US" sz="5099" spc="25" dirty="0">
              <a:solidFill>
                <a:srgbClr val="004AAD"/>
              </a:solidFill>
              <a:latin typeface="Public Sans Bold"/>
              <a:sym typeface="Public Sans Bold"/>
            </a:endParaRPr>
          </a:p>
          <a:p>
            <a:pPr algn="l">
              <a:lnSpc>
                <a:spcPts val="628"/>
              </a:lnSpc>
            </a:pPr>
            <a:endParaRPr lang="en-US" sz="5099" spc="25" dirty="0">
              <a:solidFill>
                <a:srgbClr val="004AAD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42303" y="1956441"/>
            <a:ext cx="16847231" cy="2598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b="1" dirty="0"/>
              <a:t>Egypt’s contributions to global physics research.</a:t>
            </a:r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b="1" dirty="0"/>
              <a:t>Growing community of physicists despite challenges.</a:t>
            </a:r>
          </a:p>
          <a:p>
            <a:pPr marL="457200" indent="-45720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3200" b="1" dirty="0"/>
              <a:t>Future potential and opportunities for growth.</a:t>
            </a:r>
            <a:endParaRPr lang="en-US" sz="3499" b="1" dirty="0">
              <a:solidFill>
                <a:srgbClr val="2B2C30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867703" y="1628881"/>
            <a:ext cx="16847231" cy="0"/>
          </a:xfrm>
          <a:prstGeom prst="line">
            <a:avLst/>
          </a:prstGeom>
          <a:ln w="38100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EG"/>
          </a:p>
        </p:txBody>
      </p:sp>
      <p:sp>
        <p:nvSpPr>
          <p:cNvPr id="4" name="TextBox 4"/>
          <p:cNvSpPr txBox="1"/>
          <p:nvPr/>
        </p:nvSpPr>
        <p:spPr>
          <a:xfrm>
            <a:off x="867703" y="777346"/>
            <a:ext cx="10503832" cy="10543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629"/>
              </a:lnSpc>
            </a:pPr>
            <a:r>
              <a:rPr lang="en-US" sz="5099" spc="25" dirty="0">
                <a:solidFill>
                  <a:srgbClr val="004AAD"/>
                </a:solidFill>
                <a:latin typeface="Public Sans Bold"/>
              </a:rPr>
              <a:t>Conclusions</a:t>
            </a:r>
            <a:endParaRPr lang="en-US" sz="5099" spc="25" dirty="0">
              <a:solidFill>
                <a:srgbClr val="004AAD"/>
              </a:solidFill>
              <a:latin typeface="Public Sans Bold"/>
              <a:sym typeface="Public Sans Bold"/>
            </a:endParaRPr>
          </a:p>
          <a:p>
            <a:pPr algn="l">
              <a:lnSpc>
                <a:spcPts val="628"/>
              </a:lnSpc>
            </a:pPr>
            <a:endParaRPr lang="en-US" sz="5099" spc="25" dirty="0">
              <a:solidFill>
                <a:srgbClr val="004AAD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</p:spTree>
    <p:extLst>
      <p:ext uri="{BB962C8B-B14F-4D97-AF65-F5344CB8AC3E}">
        <p14:creationId xmlns:p14="http://schemas.microsoft.com/office/powerpoint/2010/main" val="334801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612</Words>
  <Application>Microsoft Macintosh PowerPoint</Application>
  <PresentationFormat>Custom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Open Sans Bold</vt:lpstr>
      <vt:lpstr>Playfair Display</vt:lpstr>
      <vt:lpstr>Calibri</vt:lpstr>
      <vt:lpstr>Wingdings</vt:lpstr>
      <vt:lpstr>Arial</vt:lpstr>
      <vt:lpstr>Public Sans</vt:lpstr>
      <vt:lpstr>Public Sans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Cream Neutral Minimalist New Business Pitch Deck Presentation</dc:title>
  <cp:lastModifiedBy>Shaaban Khalil</cp:lastModifiedBy>
  <cp:revision>4</cp:revision>
  <dcterms:created xsi:type="dcterms:W3CDTF">2006-08-16T00:00:00Z</dcterms:created>
  <dcterms:modified xsi:type="dcterms:W3CDTF">2024-07-15T11:11:47Z</dcterms:modified>
  <dc:identifier>DAGJ_Kkup78</dc:identifier>
</cp:coreProperties>
</file>