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7" r:id="rId2"/>
    <p:sldId id="260" r:id="rId3"/>
    <p:sldId id="261" r:id="rId4"/>
    <p:sldId id="262" r:id="rId5"/>
    <p:sldId id="26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8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0FE9D-8339-4D42-A7BA-9204D8488818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33D20-4519-4CBB-B445-AE91252AAF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10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ED1097-E459-4054-9C3C-10426FBD22CE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8C02A9-FC80-4043-8634-18C45F327C6A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66E5799-5CC5-461C-8FC3-5BEFD15FC9AF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E50B4E8-A685-4599-B47D-D4C88A78A6C4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4274082-14F1-4649-BDB5-9E6744958053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7D28F744-2282-4C75-868A-46777126C4FC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963DA5E-CDBE-4D1F-BD32-F1A166186A51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91CE1B3-F864-4B18-A874-59CF5542F941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D661F-6F3C-4DD1-8C0E-3A98F5ABC5C9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31CFB-7C8F-4CD6-A863-ACC7BC4B44DD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3F364-88B9-447D-B10C-1BCBBED88311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F291-11DA-441E-AE7C-D686094B4C75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DB297-FC21-43B7-A29D-BC05A27D8A12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67398-1E1D-4D4E-8A42-BB59035AC000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044D-DDEB-4954-8933-86FCF9A02B83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3FA61-7CE5-4CC5-B3E7-DCBAA416FF53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161C7-648F-454D-93D3-B76FC391616B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4A61-E035-4471-B81E-9B91A5577803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65F5FE40-A80D-47E8-B8D2-C7C67CC8D3AC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pt-BR"/>
              <a:t>P. Borges de Sousa | EESD Thermal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hyperlink" Target="https://indico.cern.ch/event/1405066/" TargetMode="External"/><Relationship Id="rId4" Type="http://schemas.openxmlformats.org/officeDocument/2006/relationships/hyperlink" Target="https://www.shicryogenics.com/product/ch-210l-10k-cryocooler-serie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3E413-73D6-E234-DA31-72CB0EB29C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892174"/>
          </a:xfrm>
        </p:spPr>
        <p:txBody>
          <a:bodyPr/>
          <a:lstStyle/>
          <a:p>
            <a:r>
              <a:rPr lang="en-GB" sz="4800" dirty="0"/>
              <a:t>EESD Thermal design</a:t>
            </a:r>
            <a:br>
              <a:rPr lang="en-GB" sz="4800" dirty="0"/>
            </a:br>
            <a:r>
              <a:rPr lang="en-GB" sz="4000" dirty="0"/>
              <a:t> </a:t>
            </a:r>
            <a:br>
              <a:rPr lang="en-GB" dirty="0"/>
            </a:br>
            <a:r>
              <a:rPr lang="en-GB" sz="2800" dirty="0"/>
              <a:t>Preliminary numbers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1FF57-999A-AFB0-07FC-57EFAC594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0A9EF-42FA-4F21-90F2-D7AAE84D1B4F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A4997C-67C4-1804-BC8B-3627997AF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B7BE0-4EE8-3379-B7D7-480822397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405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E744DB-271F-84ED-2C5A-C3B5748335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15D47D9-D652-9863-2E74-04F78B722DC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sz="1800" b="0" dirty="0"/>
                  <a:t>Shield is now </a:t>
                </a:r>
                <a:r>
                  <a:rPr lang="en-GB" sz="1800" dirty="0">
                    <a:solidFill>
                      <a:schemeClr val="tx1"/>
                    </a:solidFill>
                  </a:rPr>
                  <a:t>decoupled from cold mass</a:t>
                </a:r>
                <a:r>
                  <a:rPr lang="en-GB" sz="1800" b="0" dirty="0">
                    <a:solidFill>
                      <a:schemeClr val="tx2"/>
                    </a:solidFill>
                  </a:rPr>
                  <a:t>; can cool shield using LN</a:t>
                </a:r>
                <a:r>
                  <a:rPr lang="en-GB" sz="1800" b="0" baseline="-25000" dirty="0">
                    <a:solidFill>
                      <a:schemeClr val="tx2"/>
                    </a:solidFill>
                  </a:rPr>
                  <a:t>2</a:t>
                </a:r>
                <a:r>
                  <a:rPr lang="en-GB" sz="1800" b="0" dirty="0">
                    <a:solidFill>
                      <a:schemeClr val="tx2"/>
                    </a:solidFill>
                  </a:rPr>
                  <a:t>/He in SM18</a:t>
                </a:r>
                <a:endParaRPr lang="en-GB" sz="1800" dirty="0">
                  <a:solidFill>
                    <a:schemeClr val="tx1"/>
                  </a:solidFill>
                </a:endParaRPr>
              </a:p>
              <a:p>
                <a:r>
                  <a:rPr lang="en-GB" sz="1800" b="0" dirty="0"/>
                  <a:t>Check </a:t>
                </a:r>
                <a:r>
                  <a:rPr lang="en-GB" sz="1800" dirty="0">
                    <a:solidFill>
                      <a:schemeClr val="tx1"/>
                    </a:solidFill>
                  </a:rPr>
                  <a:t>Cluster G </a:t>
                </a:r>
                <a:r>
                  <a:rPr lang="en-GB" sz="1800" b="0" dirty="0"/>
                  <a:t>capabilities: is there a shield circuit, temperature regulation, max. allowed </a:t>
                </a:r>
                <a:r>
                  <a:rPr lang="el-GR" sz="1800" b="0" dirty="0"/>
                  <a:t>Δ</a:t>
                </a:r>
                <a:r>
                  <a:rPr lang="en-US" sz="1800" b="0" dirty="0"/>
                  <a:t>p, max. m</a:t>
                </a:r>
                <a:r>
                  <a:rPr lang="en-GB" sz="1800" b="0" dirty="0"/>
                  <a:t>ass flow rate for the 20 K He loop, cooldown (OP: 10 g/s TBC, Nicolas sent PID Cluster G)</a:t>
                </a:r>
              </a:p>
              <a:p>
                <a:r>
                  <a:rPr lang="en-GB" sz="1800" b="0" dirty="0"/>
                  <a:t>Estimate surface of cold mass for </a:t>
                </a:r>
                <a:r>
                  <a:rPr lang="en-GB" sz="1800" dirty="0">
                    <a:solidFill>
                      <a:schemeClr val="tx1"/>
                    </a:solidFill>
                  </a:rPr>
                  <a:t>heat load by radiation (done)</a:t>
                </a:r>
                <a:endParaRPr lang="en-GB" sz="1800" b="0" dirty="0">
                  <a:solidFill>
                    <a:schemeClr val="tx1"/>
                  </a:solidFill>
                </a:endParaRPr>
              </a:p>
              <a:p>
                <a:r>
                  <a:rPr lang="en-GB" sz="1800" b="0" dirty="0">
                    <a:solidFill>
                      <a:schemeClr val="tx2"/>
                    </a:solidFill>
                  </a:rPr>
                  <a:t>G</a:t>
                </a:r>
                <a:r>
                  <a:rPr lang="en-GB" sz="1800" b="0" dirty="0"/>
                  <a:t>et estimate for </a:t>
                </a:r>
                <a:r>
                  <a:rPr lang="en-GB" sz="1800" dirty="0">
                    <a:solidFill>
                      <a:schemeClr val="tx1"/>
                    </a:solidFill>
                  </a:rPr>
                  <a:t>heat conduction via tie rods</a:t>
                </a:r>
              </a:p>
              <a:p>
                <a:r>
                  <a:rPr lang="en-GB" sz="1800" b="0" dirty="0"/>
                  <a:t>Maximum allowed </a:t>
                </a:r>
                <a:r>
                  <a:rPr lang="en-GB" sz="1800" dirty="0">
                    <a:solidFill>
                      <a:schemeClr val="tx1"/>
                    </a:solidFill>
                  </a:rPr>
                  <a:t>temperature gradient </a:t>
                </a:r>
                <a:r>
                  <a:rPr lang="en-GB" sz="1800" b="0" dirty="0"/>
                  <a:t>in the magnet during operation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</m:oMath>
                </a14:m>
                <a:r>
                  <a:rPr lang="en-GB" sz="1800" b="0" dirty="0"/>
                  <a:t> </a:t>
                </a:r>
                <a:r>
                  <a:rPr lang="en-GB" sz="1800" b="0" i="1" dirty="0"/>
                  <a:t>vs.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</m:oMath>
                </a14:m>
                <a:r>
                  <a:rPr lang="en-GB" sz="1800" b="0" dirty="0"/>
                  <a:t>) = 2 K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15D47D9-D652-9863-2E74-04F78B722D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79" t="-22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17A5948D-A511-D827-C5E8-E3D339A44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 points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B733AE-D46A-049E-0334-BB6640654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1D9D8-37AB-4D2B-9F5E-3C40EC3447C5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55543-CBAE-55A8-A23F-DBA1C77BC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1F7591-6185-DD96-D5D9-DDD261438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871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59D0169-4ABC-0E25-4637-5A78281C075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8" y="1592263"/>
                <a:ext cx="6891169" cy="460851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sz="1800" b="0" dirty="0"/>
                  <a:t>Heat loads for </a:t>
                </a:r>
                <a:r>
                  <a:rPr lang="en-GB" sz="1800" dirty="0">
                    <a:solidFill>
                      <a:schemeClr val="tx1"/>
                    </a:solidFill>
                  </a:rPr>
                  <a:t>cold mass </a:t>
                </a:r>
                <a:r>
                  <a:rPr lang="en-GB" sz="1800" b="0" dirty="0"/>
                  <a:t>(20 K) and </a:t>
                </a:r>
                <a:r>
                  <a:rPr lang="en-GB" sz="1800" dirty="0">
                    <a:solidFill>
                      <a:schemeClr val="tx1"/>
                    </a:solidFill>
                  </a:rPr>
                  <a:t>thermal shield </a:t>
                </a:r>
                <a:r>
                  <a:rPr lang="en-GB" sz="1800" b="0" dirty="0"/>
                  <a:t>(80 K tbc) temperature levels:</a:t>
                </a:r>
              </a:p>
              <a:p>
                <a:r>
                  <a:rPr lang="en-GB" sz="1800" b="0" dirty="0"/>
                  <a:t>Heat load estimated for 8x 10 mm SS316 tie rods [D. Ramos]</a:t>
                </a:r>
              </a:p>
              <a:p>
                <a:r>
                  <a:rPr lang="en-GB" sz="1800" b="0" dirty="0"/>
                  <a:t>Assumed 30 layers MLI on shield, 10 on cold mass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𝑠h𝑖𝑒𝑙𝑑</m:t>
                        </m:r>
                      </m:sub>
                    </m:sSub>
                  </m:oMath>
                </a14:m>
                <a:r>
                  <a:rPr lang="en-GB" sz="1800" b="0" dirty="0"/>
                  <a:t> = 5.5 m</a:t>
                </a:r>
                <a:r>
                  <a:rPr lang="en-GB" sz="1800" b="0" baseline="30000" dirty="0"/>
                  <a:t>2</a:t>
                </a:r>
                <a:r>
                  <a:rPr lang="en-GB" sz="1800" b="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𝑐𝑜𝑙𝑑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𝑚𝑎𝑠𝑠</m:t>
                        </m:r>
                      </m:sub>
                    </m:sSub>
                  </m:oMath>
                </a14:m>
                <a:r>
                  <a:rPr lang="en-GB" sz="1800" b="0" dirty="0"/>
                  <a:t> = 3.5 m</a:t>
                </a:r>
                <a:r>
                  <a:rPr lang="en-GB" sz="1800" b="0" baseline="30000" dirty="0"/>
                  <a:t>2</a:t>
                </a:r>
                <a:r>
                  <a:rPr lang="en-GB" sz="1800" b="0" dirty="0"/>
                  <a:t> [N. Bourcey, C. </a:t>
                </a:r>
                <a:r>
                  <a:rPr lang="en-GB" sz="1800" b="0" dirty="0" err="1"/>
                  <a:t>Chatron</a:t>
                </a:r>
                <a:r>
                  <a:rPr lang="en-GB" sz="1800" b="0" dirty="0"/>
                  <a:t>]</a:t>
                </a:r>
              </a:p>
              <a:p>
                <a:r>
                  <a:rPr lang="en-GB" sz="1800" b="0" dirty="0"/>
                  <a:t>Assumed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𝑜𝑝</m:t>
                        </m:r>
                      </m:sub>
                    </m:sSub>
                  </m:oMath>
                </a14:m>
                <a:r>
                  <a:rPr lang="en-GB" sz="1800" b="0" dirty="0"/>
                  <a:t> = 4 kA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𝑠𝑝𝑙𝑖𝑐𝑒</m:t>
                        </m:r>
                      </m:sub>
                    </m:sSub>
                  </m:oMath>
                </a14:m>
                <a:r>
                  <a:rPr lang="en-GB" sz="1800" b="0" dirty="0"/>
                  <a:t> = 12 n</a:t>
                </a:r>
                <a:r>
                  <a:rPr lang="el-GR" sz="1800" b="0" dirty="0"/>
                  <a:t>Ω</a:t>
                </a:r>
                <a:r>
                  <a:rPr lang="en-US" sz="1800" b="0" dirty="0"/>
                  <a:t>, 1 splice in magnet</a:t>
                </a:r>
              </a:p>
              <a:p>
                <a:r>
                  <a:rPr lang="en-US" sz="1800" b="0" dirty="0"/>
                  <a:t>Hysteresis losses based on ramping from 0 to 4 kA at 20 A/s (400 J, 2 W) [L. Baudin]</a:t>
                </a:r>
              </a:p>
              <a:p>
                <a:r>
                  <a:rPr lang="en-US" sz="1800" b="0" dirty="0"/>
                  <a:t>Current leads cooled to 4.5 K on transition, and not thermalized to shield for SM18 tests (*)</a:t>
                </a:r>
                <a:endParaRPr lang="en-GB" sz="1800" b="0" dirty="0"/>
              </a:p>
              <a:p>
                <a:endParaRPr lang="en-GB" sz="1800" b="0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59D0169-4ABC-0E25-4637-5A78281C07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8" y="1592263"/>
                <a:ext cx="6891169" cy="4608512"/>
              </a:xfrm>
              <a:blipFill>
                <a:blip r:embed="rId2"/>
                <a:stretch>
                  <a:fillRect l="-2124" t="-2249" r="-7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2A8957C9-C5E0-1B2A-E9E8-26D20E13A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 load estimation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F76BE-9EB6-7700-A8BF-BDB0E265A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98775-5961-42BC-B4DB-24FB28E1D7B2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6C4E90-799A-F9B7-9E89-9E3414A0E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90ED1-B3E1-5D05-7FD0-054D4D08F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4E7458D8-AFC1-0EA4-2DC0-4CFEA34E22C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12130565"/>
                  </p:ext>
                </p:extLst>
              </p:nvPr>
            </p:nvGraphicFramePr>
            <p:xfrm>
              <a:off x="7371348" y="252747"/>
              <a:ext cx="4569327" cy="3251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43790">
                      <a:extLst>
                        <a:ext uri="{9D8B030D-6E8A-4147-A177-3AD203B41FA5}">
                          <a16:colId xmlns:a16="http://schemas.microsoft.com/office/drawing/2014/main" val="3691810077"/>
                        </a:ext>
                      </a:extLst>
                    </a:gridCol>
                    <a:gridCol w="1532021">
                      <a:extLst>
                        <a:ext uri="{9D8B030D-6E8A-4147-A177-3AD203B41FA5}">
                          <a16:colId xmlns:a16="http://schemas.microsoft.com/office/drawing/2014/main" val="43257462"/>
                        </a:ext>
                      </a:extLst>
                    </a:gridCol>
                    <a:gridCol w="1593516">
                      <a:extLst>
                        <a:ext uri="{9D8B030D-6E8A-4147-A177-3AD203B41FA5}">
                          <a16:colId xmlns:a16="http://schemas.microsoft.com/office/drawing/2014/main" val="23518435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b="0" i="0" dirty="0"/>
                            <a:t>Source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GB" sz="14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sz="1400" b="0" dirty="0"/>
                            <a:t> at 20 K [W]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lang="en-GB" sz="14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 b="0" i="1" dirty="0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sz="1400" b="0" dirty="0"/>
                            <a:t> at 80 K [W]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37735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Supports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1.6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13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363737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Thermal radiation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0.2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6.6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55832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Splice resistance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0.2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N/A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483746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Current leads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N/A*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N/A*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62551183"/>
                      </a:ext>
                    </a:extLst>
                  </a:tr>
                  <a:tr h="417278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Hysteresis losses during ramping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N/A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975908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Total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≈ 4 W @ 20 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≈ 19.6 W @ 80 K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1435177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4E7458D8-AFC1-0EA4-2DC0-4CFEA34E22C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12130565"/>
                  </p:ext>
                </p:extLst>
              </p:nvPr>
            </p:nvGraphicFramePr>
            <p:xfrm>
              <a:off x="7371348" y="252747"/>
              <a:ext cx="4569327" cy="3251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43790">
                      <a:extLst>
                        <a:ext uri="{9D8B030D-6E8A-4147-A177-3AD203B41FA5}">
                          <a16:colId xmlns:a16="http://schemas.microsoft.com/office/drawing/2014/main" val="3691810077"/>
                        </a:ext>
                      </a:extLst>
                    </a:gridCol>
                    <a:gridCol w="1532021">
                      <a:extLst>
                        <a:ext uri="{9D8B030D-6E8A-4147-A177-3AD203B41FA5}">
                          <a16:colId xmlns:a16="http://schemas.microsoft.com/office/drawing/2014/main" val="43257462"/>
                        </a:ext>
                      </a:extLst>
                    </a:gridCol>
                    <a:gridCol w="1593516">
                      <a:extLst>
                        <a:ext uri="{9D8B030D-6E8A-4147-A177-3AD203B41FA5}">
                          <a16:colId xmlns:a16="http://schemas.microsoft.com/office/drawing/2014/main" val="23518435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b="0" i="0" dirty="0"/>
                            <a:t>Source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94821" t="-1639" r="-105976" b="-7836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86641" t="-1639" r="-1527" b="-78360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637735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Supports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1.6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13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36373716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Thermal radiation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0.2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6.6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5583224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Splice resistance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0.2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N/A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483746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Current leads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N/A*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N/A*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62551183"/>
                      </a:ext>
                    </a:extLst>
                  </a:tr>
                  <a:tr h="731520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Hysteresis losses during ramping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N/A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975908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b="0" dirty="0"/>
                            <a:t>Total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≈ 4 W @ 20 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0" dirty="0"/>
                            <a:t>≈ 19.6 W @ 80 K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1435177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970550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7425F-4DA3-BA66-9807-03BB60F5B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5BEDA-1752-4765-8EAA-C26F93E2A470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31162-DDC9-385D-4E6D-8CCD5C1CB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269A3F-9C11-30D4-73CE-53BF1F553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C43049CA-EB8B-8F9B-32ED-B8C448B8F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Preliminary numbers – cold mass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8A4F3FC7-F9D1-612C-39AA-87CD38B213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140409" y="1367674"/>
                <a:ext cx="6891169" cy="460851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sz="1800" b="0" dirty="0"/>
                  <a:t>12 m in contact with coil → </a:t>
                </a:r>
                <a:r>
                  <a:rPr lang="en-US" sz="1800" b="0" dirty="0"/>
                  <a:t>0.3 m</a:t>
                </a:r>
                <a:r>
                  <a:rPr lang="en-US" sz="1800" b="0" baseline="30000" dirty="0"/>
                  <a:t>2</a:t>
                </a:r>
              </a:p>
              <a:p>
                <a:pPr marL="0" indent="0">
                  <a:buNone/>
                </a:pPr>
                <a:r>
                  <a:rPr lang="en-US" sz="1800" b="0" dirty="0"/>
                  <a:t>Average </a:t>
                </a:r>
                <a:r>
                  <a:rPr lang="el-GR" sz="1800" b="0" dirty="0"/>
                  <a:t>α</a:t>
                </a:r>
                <a:r>
                  <a:rPr lang="en-US" sz="1800" b="0" dirty="0"/>
                  <a:t> = 345 W/m</a:t>
                </a:r>
                <a:r>
                  <a:rPr lang="en-US" sz="1800" b="0" baseline="30000" dirty="0"/>
                  <a:t>2</a:t>
                </a:r>
                <a:r>
                  <a:rPr lang="en-US" sz="1800" b="0" dirty="0"/>
                  <a:t>.K</a:t>
                </a:r>
              </a:p>
              <a:p>
                <a:pPr marL="0" indent="0">
                  <a:buNone/>
                </a:pPr>
                <a:r>
                  <a:rPr lang="en-US" sz="1800" b="0" dirty="0"/>
                  <a:t>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̇"/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den>
                    </m:f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34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×0.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800" b="0" dirty="0"/>
                  <a:t> 38 mK gradient needed from coil to fluid</a:t>
                </a:r>
              </a:p>
              <a:p>
                <a:pPr marL="0" indent="0">
                  <a:buNone/>
                </a:pPr>
                <a:endParaRPr lang="en-US" sz="1800" b="0" dirty="0"/>
              </a:p>
              <a:p>
                <a:pPr marL="0" indent="0">
                  <a:buNone/>
                </a:pPr>
                <a:r>
                  <a:rPr lang="en-US" sz="1800" b="0" dirty="0"/>
                  <a:t>Need to add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1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800" b="0" dirty="0"/>
                  <a:t> of non-heated part of the cooling tubes (+8 m)</a:t>
                </a:r>
              </a:p>
              <a:p>
                <a:pPr marL="0" indent="0">
                  <a:buNone/>
                </a:pPr>
                <a:r>
                  <a:rPr lang="en-US" sz="1800" b="0" dirty="0"/>
                  <a:t>Need to check cooldown time </a:t>
                </a:r>
              </a:p>
              <a:p>
                <a:pPr marL="0" indent="0">
                  <a:buNone/>
                </a:pPr>
                <a:endParaRPr lang="en-US" sz="1800" b="0" dirty="0"/>
              </a:p>
              <a:p>
                <a:pPr marL="0" indent="0">
                  <a:buNone/>
                </a:pPr>
                <a:r>
                  <a:rPr lang="en-US" sz="1800" b="0" dirty="0"/>
                  <a:t>For cryocooler + </a:t>
                </a:r>
                <a:r>
                  <a:rPr lang="en-US" sz="1800" b="0" dirty="0" err="1"/>
                  <a:t>cryofan</a:t>
                </a:r>
                <a:r>
                  <a:rPr lang="en-US" sz="1800" b="0" dirty="0"/>
                  <a:t> operation OK with this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1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800" b="0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800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endParaRPr lang="en-US" sz="1800" b="0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8A4F3FC7-F9D1-612C-39AA-87CD38B213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40409" y="1367674"/>
                <a:ext cx="6891169" cy="4608512"/>
              </a:xfrm>
              <a:blipFill>
                <a:blip r:embed="rId2"/>
                <a:stretch>
                  <a:fillRect l="-2034" t="-22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1DCCFD32-6B77-F216-12EE-04DC199281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37" y="906464"/>
            <a:ext cx="4867954" cy="534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993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9D0169-4ABC-0E25-4637-5A78281C0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6891169" cy="4608512"/>
          </a:xfrm>
        </p:spPr>
        <p:txBody>
          <a:bodyPr/>
          <a:lstStyle/>
          <a:p>
            <a:pPr marL="0" indent="0">
              <a:buNone/>
            </a:pPr>
            <a:r>
              <a:rPr lang="en-GB" sz="1800" b="0" dirty="0"/>
              <a:t>Sizing for </a:t>
            </a:r>
            <a:r>
              <a:rPr lang="en-GB" sz="1800" dirty="0">
                <a:solidFill>
                  <a:schemeClr val="tx1"/>
                </a:solidFill>
              </a:rPr>
              <a:t>operation with cryocooler </a:t>
            </a:r>
            <a:r>
              <a:rPr lang="en-GB" sz="1800" b="0" dirty="0"/>
              <a:t>210L from Sumitomo:</a:t>
            </a:r>
          </a:p>
          <a:p>
            <a:r>
              <a:rPr lang="en-GB" sz="1800" b="0" dirty="0"/>
              <a:t>Cooling power ≈ 10 W at 20 K</a:t>
            </a:r>
          </a:p>
          <a:p>
            <a:r>
              <a:rPr lang="en-GB" sz="1800" b="0" dirty="0"/>
              <a:t>At 20 A/s it takes 4000/20 = 200 s to ramp up to 4 kA, loss per ramp up is 1.8 kJ / 2 = 900 kJ of which 40%  = 400 J is the </a:t>
            </a:r>
            <a:r>
              <a:rPr lang="en-GB" sz="1800" b="0" dirty="0" err="1"/>
              <a:t>coil+former</a:t>
            </a:r>
            <a:r>
              <a:rPr lang="en-GB" sz="1800" b="0" dirty="0"/>
              <a:t> → 2 W</a:t>
            </a:r>
          </a:p>
          <a:p>
            <a:pPr marL="0" indent="0">
              <a:buNone/>
            </a:pPr>
            <a:r>
              <a:rPr lang="en-GB" sz="1800" b="0" dirty="0"/>
              <a:t>Sizing to </a:t>
            </a:r>
            <a:r>
              <a:rPr lang="en-GB" sz="1800" dirty="0">
                <a:solidFill>
                  <a:schemeClr val="tx1"/>
                </a:solidFill>
              </a:rPr>
              <a:t>maximize testing capability </a:t>
            </a:r>
            <a:r>
              <a:rPr lang="en-GB" sz="1800" b="0" dirty="0"/>
              <a:t>(extended ramp rate range):</a:t>
            </a:r>
          </a:p>
          <a:p>
            <a:r>
              <a:rPr lang="en-GB" sz="1800" b="0" dirty="0"/>
              <a:t>Need input from Cluster G, also from test plan.</a:t>
            </a:r>
          </a:p>
          <a:p>
            <a:r>
              <a:rPr lang="en-GB" sz="1800" b="0" dirty="0"/>
              <a:t>10 g/s tbc at 20 K</a:t>
            </a:r>
          </a:p>
          <a:p>
            <a:pPr marL="0" indent="0">
              <a:buNone/>
            </a:pPr>
            <a:endParaRPr lang="en-GB" sz="1400" b="0" dirty="0"/>
          </a:p>
          <a:p>
            <a:endParaRPr lang="en-GB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8957C9-C5E0-1B2A-E9E8-26D20E13A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(very) Preliminary numbers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F76BE-9EB6-7700-A8BF-BDB0E265A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98775-5961-42BC-B4DB-24FB28E1D7B2}" type="datetime1">
              <a:rPr lang="en-GB" smtClean="0"/>
              <a:t>30/05/2024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6C4E90-799A-F9B7-9E89-9E3414A0E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EESD Thermal Design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90ED1-B3E1-5D05-7FD0-054D4D08F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DFDA317D-4633-729F-1510-CD69257C3E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095" y="133800"/>
            <a:ext cx="3966202" cy="2670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C0C525C-83E2-2709-3881-38E318C14B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5778" y="297053"/>
            <a:ext cx="1197780" cy="22792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20FF2ED-EBED-AC07-67FB-10D88876F48D}"/>
              </a:ext>
            </a:extLst>
          </p:cNvPr>
          <p:cNvSpPr txBox="1"/>
          <p:nvPr/>
        </p:nvSpPr>
        <p:spPr>
          <a:xfrm>
            <a:off x="7371347" y="2881093"/>
            <a:ext cx="245900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i="1" dirty="0"/>
              <a:t>Source: </a:t>
            </a:r>
            <a:r>
              <a:rPr lang="en-GB" sz="1400" dirty="0">
                <a:hlinkClick r:id="rId4"/>
              </a:rPr>
              <a:t>SHI Cryogenics Group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EF82A4-E390-51E1-2797-12F55EDCB149}"/>
              </a:ext>
            </a:extLst>
          </p:cNvPr>
          <p:cNvSpPr txBox="1"/>
          <p:nvPr/>
        </p:nvSpPr>
        <p:spPr>
          <a:xfrm>
            <a:off x="7489346" y="6046886"/>
            <a:ext cx="46820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Source: </a:t>
            </a:r>
            <a:r>
              <a:rPr lang="en-US" sz="1400" dirty="0">
                <a:solidFill>
                  <a:schemeClr val="tx2"/>
                </a:solidFill>
              </a:rPr>
              <a:t>G. Willering,</a:t>
            </a:r>
            <a:r>
              <a:rPr lang="en-US" sz="1400" i="1" dirty="0"/>
              <a:t> </a:t>
            </a:r>
            <a:r>
              <a:rPr lang="en-GB" sz="1400" dirty="0">
                <a:hlinkClick r:id="rId5"/>
              </a:rPr>
              <a:t>EESD Meeting 12-04-2024</a:t>
            </a:r>
            <a:endParaRPr lang="en-GB" sz="1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099067E-8065-DF15-C871-79F6A211C4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0876" y="3173077"/>
            <a:ext cx="4238639" cy="283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741217"/>
      </p:ext>
    </p:extLst>
  </p:cSld>
  <p:clrMapOvr>
    <a:masterClrMapping/>
  </p:clrMapOvr>
</p:sld>
</file>

<file path=ppt/theme/theme1.xml><?xml version="1.0" encoding="utf-8"?>
<a:theme xmlns:a="http://schemas.openxmlformats.org/drawingml/2006/main" name="Theme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emeCERN" id="{1A76D69B-429E-4ECA-803E-1A49C9693332}" vid="{CFCA5C4A-C487-4437-A473-56B532E77C7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ThemeCERN</Template>
  <TotalTime>7150</TotalTime>
  <Words>540</Words>
  <Application>Microsoft Office PowerPoint</Application>
  <PresentationFormat>Widescreen</PresentationFormat>
  <Paragraphs>69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Arial</vt:lpstr>
      <vt:lpstr>Cambria Math</vt:lpstr>
      <vt:lpstr>ThemeCERN</vt:lpstr>
      <vt:lpstr>EESD Thermal design   Preliminary numbers</vt:lpstr>
      <vt:lpstr>Open points</vt:lpstr>
      <vt:lpstr>Heat load estimation</vt:lpstr>
      <vt:lpstr>Preliminary numbers – cold mass</vt:lpstr>
      <vt:lpstr>(very) Preliminary numbers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Tavares Coutinho Borges De Sousa</dc:creator>
  <cp:lastModifiedBy>Patricia Tavares Coutinho Borges De Sousa</cp:lastModifiedBy>
  <cp:revision>18</cp:revision>
  <dcterms:created xsi:type="dcterms:W3CDTF">2024-04-18T16:00:44Z</dcterms:created>
  <dcterms:modified xsi:type="dcterms:W3CDTF">2024-05-31T15:05:57Z</dcterms:modified>
</cp:coreProperties>
</file>