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57" r:id="rId2"/>
    <p:sldId id="275" r:id="rId3"/>
    <p:sldId id="2025" r:id="rId4"/>
    <p:sldId id="276" r:id="rId5"/>
    <p:sldId id="288" r:id="rId6"/>
    <p:sldId id="292" r:id="rId7"/>
    <p:sldId id="2027" r:id="rId8"/>
    <p:sldId id="293" r:id="rId9"/>
    <p:sldId id="295" r:id="rId10"/>
    <p:sldId id="296" r:id="rId11"/>
    <p:sldId id="321" r:id="rId12"/>
    <p:sldId id="281" r:id="rId13"/>
    <p:sldId id="329" r:id="rId14"/>
    <p:sldId id="328" r:id="rId15"/>
    <p:sldId id="263" r:id="rId16"/>
    <p:sldId id="2022" r:id="rId17"/>
    <p:sldId id="2021" r:id="rId18"/>
    <p:sldId id="299" r:id="rId19"/>
    <p:sldId id="327" r:id="rId20"/>
    <p:sldId id="324" r:id="rId21"/>
    <p:sldId id="282" r:id="rId22"/>
    <p:sldId id="2023" r:id="rId23"/>
    <p:sldId id="337" r:id="rId24"/>
    <p:sldId id="338" r:id="rId25"/>
    <p:sldId id="339" r:id="rId26"/>
    <p:sldId id="349" r:id="rId27"/>
    <p:sldId id="342" r:id="rId28"/>
    <p:sldId id="350" r:id="rId29"/>
    <p:sldId id="351" r:id="rId30"/>
    <p:sldId id="352" r:id="rId31"/>
    <p:sldId id="353" r:id="rId32"/>
    <p:sldId id="343" r:id="rId33"/>
    <p:sldId id="344" r:id="rId34"/>
    <p:sldId id="345" r:id="rId35"/>
    <p:sldId id="346" r:id="rId36"/>
    <p:sldId id="2026" r:id="rId37"/>
    <p:sldId id="326" r:id="rId38"/>
    <p:sldId id="332" r:id="rId39"/>
    <p:sldId id="333" r:id="rId40"/>
    <p:sldId id="334" r:id="rId41"/>
    <p:sldId id="336" r:id="rId42"/>
    <p:sldId id="2028" r:id="rId43"/>
    <p:sldId id="341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32"/>
    <a:srgbClr val="E48E2B"/>
    <a:srgbClr val="2E7BAB"/>
    <a:srgbClr val="E25448"/>
    <a:srgbClr val="F28C1B"/>
    <a:srgbClr val="2F2F2F"/>
    <a:srgbClr val="181818"/>
    <a:srgbClr val="000003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813"/>
    <p:restoredTop sz="85535"/>
  </p:normalViewPr>
  <p:slideViewPr>
    <p:cSldViewPr snapToObjects="1">
      <p:cViewPr varScale="1">
        <p:scale>
          <a:sx n="106" d="100"/>
          <a:sy n="106" d="100"/>
        </p:scale>
        <p:origin x="424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4267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0366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6273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9008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499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2110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2527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05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59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0500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787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109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53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805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279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354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3" name="Shape 31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32828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EA0774C-673A-2746-B685-0D555E618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784700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GI-Title-Slide">
    <p:bg>
      <p:bgPr>
        <a:solidFill>
          <a:srgbClr val="0000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91E4E99-DC7C-C54A-BF95-85FF6A44E8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477485" y="0"/>
            <a:ext cx="5714515" cy="6858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2F35A6F7-3501-AE48-9D45-8B8E63757F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44000" y="144000"/>
            <a:ext cx="900000" cy="900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4A941F7-156F-EC4C-98C3-9D2A526B6B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08AFA87-8673-EC48-A922-EC494AD653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805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CERN BI @ CNAO on 14th May 2024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CERN BI @ CNAO on 14th May 2024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/>
          <a:srcRect l="1" t="-2768" r="12895" b="1"/>
          <a:stretch/>
        </p:blipFill>
        <p:spPr>
          <a:xfrm>
            <a:off x="407988" y="6353703"/>
            <a:ext cx="431428" cy="404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79" r:id="rId3"/>
    <p:sldLayoutId id="2147483662" r:id="rId4"/>
    <p:sldLayoutId id="2147483650" r:id="rId5"/>
    <p:sldLayoutId id="2147483665" r:id="rId6"/>
    <p:sldLayoutId id="2147483668" r:id="rId7"/>
    <p:sldLayoutId id="2147483677" r:id="rId8"/>
    <p:sldLayoutId id="2147483674" r:id="rId9"/>
    <p:sldLayoutId id="2147483652" r:id="rId10"/>
    <p:sldLayoutId id="2147483653" r:id="rId11"/>
    <p:sldLayoutId id="2147483661" r:id="rId12"/>
    <p:sldLayoutId id="2147483666" r:id="rId13"/>
    <p:sldLayoutId id="2147483667" r:id="rId14"/>
    <p:sldLayoutId id="2147483658" r:id="rId15"/>
    <p:sldLayoutId id="2147483659" r:id="rId16"/>
    <p:sldLayoutId id="2147483673" r:id="rId17"/>
    <p:sldLayoutId id="2147483660" r:id="rId18"/>
    <p:sldLayoutId id="2147483671" r:id="rId19"/>
    <p:sldLayoutId id="2147483651" r:id="rId20"/>
    <p:sldLayoutId id="2147483654" r:id="rId21"/>
    <p:sldLayoutId id="2147483669" r:id="rId22"/>
    <p:sldLayoutId id="2147483680" r:id="rId23"/>
    <p:sldLayoutId id="2147483655" r:id="rId2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jpe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0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1.png"/><Relationship Id="rId9" Type="http://schemas.openxmlformats.org/officeDocument/2006/relationships/image" Target="../media/image3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52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gif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0.tif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73.e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2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CA2A8-D5A5-AF40-B938-BB479D4F56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1340769"/>
            <a:ext cx="9504437" cy="997196"/>
          </a:xfrm>
        </p:spPr>
        <p:txBody>
          <a:bodyPr wrap="square">
            <a:spAutoFit/>
          </a:bodyPr>
          <a:lstStyle/>
          <a:p>
            <a:r>
              <a:rPr lang="en-US" sz="3600" dirty="0"/>
              <a:t>Introduction to CERN’s </a:t>
            </a:r>
            <a:br>
              <a:rPr lang="en-US" sz="3600" dirty="0"/>
            </a:br>
            <a:r>
              <a:rPr lang="en-US" sz="3600" dirty="0"/>
              <a:t>Beam Gas Ionisation (BGI) Profile Monitor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376C10E-49D9-9643-9E8A-9AD9288D3BC7}"/>
              </a:ext>
            </a:extLst>
          </p:cNvPr>
          <p:cNvSpPr txBox="1">
            <a:spLocks/>
          </p:cNvSpPr>
          <p:nvPr/>
        </p:nvSpPr>
        <p:spPr>
          <a:xfrm>
            <a:off x="386350" y="3147433"/>
            <a:ext cx="9072389" cy="3323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0" dirty="0"/>
              <a:t>Visit to CNAO, 14</a:t>
            </a:r>
            <a:r>
              <a:rPr lang="en-US" sz="2400" b="0" baseline="30000" dirty="0"/>
              <a:t>th</a:t>
            </a:r>
            <a:r>
              <a:rPr lang="en-US" sz="2400" b="0" dirty="0"/>
              <a:t> May 2024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2048F53-FC0C-CD4A-9603-A0682C9FB552}"/>
              </a:ext>
            </a:extLst>
          </p:cNvPr>
          <p:cNvSpPr txBox="1">
            <a:spLocks/>
          </p:cNvSpPr>
          <p:nvPr/>
        </p:nvSpPr>
        <p:spPr>
          <a:xfrm>
            <a:off x="407986" y="4077072"/>
            <a:ext cx="9936486" cy="1994392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James Storey, Clara Fleisig (CERN SY-BI-XEI)</a:t>
            </a:r>
          </a:p>
          <a:p>
            <a:endParaRPr lang="en-US" sz="2000" dirty="0"/>
          </a:p>
          <a:p>
            <a:endParaRPr lang="en-US" sz="2000" b="0" dirty="0"/>
          </a:p>
          <a:p>
            <a:r>
              <a:rPr lang="en-US" sz="2000" dirty="0"/>
              <a:t>Experimental Areas, Electron Beams &amp; Ionisation Profile Monitors (XEI) Section,</a:t>
            </a:r>
          </a:p>
          <a:p>
            <a:r>
              <a:rPr lang="en-US" sz="2000" dirty="0"/>
              <a:t>Beam Instrumentation (BI) Group, </a:t>
            </a:r>
          </a:p>
          <a:p>
            <a:r>
              <a:rPr lang="en-US" sz="2000" dirty="0"/>
              <a:t>Accelerator Systems (SY) Department, CERN.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79856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75E1A-3BF4-7A49-ABF9-8A536035F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Rest gas ionisation beam profile monitor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8FDB29-5D59-164B-81D7-38D509005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77FF6C-D3C1-1440-ADAA-9BF0DFDBB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30CCFC-83F4-424F-BA0E-A7BCD29F70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4"/>
          <a:stretch/>
        </p:blipFill>
        <p:spPr>
          <a:xfrm>
            <a:off x="409553" y="1205607"/>
            <a:ext cx="6782510" cy="355075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DCAD05D-D96A-0742-A827-49DE313C4254}"/>
              </a:ext>
            </a:extLst>
          </p:cNvPr>
          <p:cNvSpPr/>
          <p:nvPr/>
        </p:nvSpPr>
        <p:spPr>
          <a:xfrm>
            <a:off x="605916" y="4869160"/>
            <a:ext cx="7020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Basic principle of operation: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Beam ionizes rest gas particles in the beam pipe vacuum 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Transport ionization electrons with E-field and B-field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Image ionization electrons with a Timepix3 hybrid pixel detector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A03A3AF-F962-334C-A974-CF6A1FFDB93E}"/>
              </a:ext>
            </a:extLst>
          </p:cNvPr>
          <p:cNvGrpSpPr/>
          <p:nvPr/>
        </p:nvGrpSpPr>
        <p:grpSpPr>
          <a:xfrm>
            <a:off x="7748529" y="1133486"/>
            <a:ext cx="3999654" cy="4280177"/>
            <a:chOff x="7784359" y="1340768"/>
            <a:chExt cx="3999654" cy="428017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2AB558F-7313-0E4D-9FCB-8944CE2EF0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84359" y="1340768"/>
              <a:ext cx="3993923" cy="428017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F284548-532A-EA45-B73D-A4AF4577AD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13589"/>
            <a:stretch/>
          </p:blipFill>
          <p:spPr>
            <a:xfrm>
              <a:off x="7784359" y="2768804"/>
              <a:ext cx="3999654" cy="2852141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AB9CB89-EC41-B642-B566-6DC4CD6DDEF1}"/>
              </a:ext>
            </a:extLst>
          </p:cNvPr>
          <p:cNvSpPr txBox="1"/>
          <p:nvPr/>
        </p:nvSpPr>
        <p:spPr>
          <a:xfrm>
            <a:off x="7961377" y="5615675"/>
            <a:ext cx="356822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Original proposal for nondestructive beam profile monitor (1967)</a:t>
            </a:r>
          </a:p>
        </p:txBody>
      </p:sp>
    </p:spTree>
    <p:extLst>
      <p:ext uri="{BB962C8B-B14F-4D97-AF65-F5344CB8AC3E}">
        <p14:creationId xmlns:p14="http://schemas.microsoft.com/office/powerpoint/2010/main" val="3824752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7F0FE42-357D-784E-8220-3EC92B9565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4" t="4661" r="2816" b="14315"/>
          <a:stretch/>
        </p:blipFill>
        <p:spPr>
          <a:xfrm>
            <a:off x="6605012" y="1700808"/>
            <a:ext cx="5179001" cy="34354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553BA-9EC6-2B4B-9791-FEE31C5AF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Beam Gas Ionisation (BGI) profile monitor for the CERN Proton Synchrotron (PS)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721126-4AF0-5A47-9904-675FB68F8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D4522A-F301-CA4C-8B1E-AB8DD9F7D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AC2D28-2BDA-AC4F-90A6-D489BC0B6201}"/>
              </a:ext>
            </a:extLst>
          </p:cNvPr>
          <p:cNvSpPr txBox="1"/>
          <p:nvPr/>
        </p:nvSpPr>
        <p:spPr>
          <a:xfrm>
            <a:off x="408514" y="1700808"/>
            <a:ext cx="6687371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/>
              <a:t>Requirements</a:t>
            </a:r>
            <a:r>
              <a:rPr lang="en-US" sz="2000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Non-destructive;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Continuous </a:t>
            </a:r>
            <a:r>
              <a:rPr lang="en-US" dirty="0">
                <a:solidFill>
                  <a:schemeClr val="tx2"/>
                </a:solidFill>
              </a:rPr>
              <a:t>( 1000 profiles / s );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Bunch-by-Bunch &amp; Turn-by-Turn;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Measure beam size with 1% accuracy. </a:t>
            </a:r>
          </a:p>
          <a:p>
            <a:pPr lvl="1"/>
            <a:endParaRPr lang="en-US" sz="2000" b="1" dirty="0"/>
          </a:p>
          <a:p>
            <a:pPr algn="l"/>
            <a:r>
              <a:rPr lang="en-US" sz="2000" dirty="0"/>
              <a:t>Typical use case e.g. LHC type beam (BCMS)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Intensity = 13x10</a:t>
            </a:r>
            <a:r>
              <a:rPr lang="en-US" baseline="30000" dirty="0">
                <a:solidFill>
                  <a:schemeClr val="tx2"/>
                </a:solidFill>
              </a:rPr>
              <a:t>10 </a:t>
            </a:r>
            <a:r>
              <a:rPr lang="en-US" dirty="0">
                <a:solidFill>
                  <a:schemeClr val="tx2"/>
                </a:solidFill>
              </a:rPr>
              <a:t> protons per bunch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Number of bunches at extraction = 48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Beam size = ~1mm</a:t>
            </a:r>
          </a:p>
          <a:p>
            <a:pPr lvl="1"/>
            <a:endParaRPr lang="en-US" sz="2000" dirty="0">
              <a:solidFill>
                <a:schemeClr val="accent1"/>
              </a:solidFill>
            </a:endParaRPr>
          </a:p>
          <a:p>
            <a:r>
              <a:rPr lang="en-US" sz="2000" dirty="0"/>
              <a:t>Development is part of </a:t>
            </a:r>
            <a:r>
              <a:rPr lang="en-US" sz="2000" b="1" dirty="0"/>
              <a:t>the LHC Injector Upgrade (LIU) </a:t>
            </a:r>
            <a:r>
              <a:rPr lang="en-US" sz="2000" dirty="0"/>
              <a:t>programme to deliver the high brightness beams required for the High Luminosity LHC. </a:t>
            </a:r>
            <a:endParaRPr lang="en-US" sz="2000" baseline="30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B1AD98-466C-2A41-887A-37F26EA590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4"/>
          <a:stretch/>
        </p:blipFill>
        <p:spPr>
          <a:xfrm>
            <a:off x="10236460" y="5180012"/>
            <a:ext cx="1107949" cy="58002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D368D42-9612-2748-ABB1-4CD79B6979D1}"/>
              </a:ext>
            </a:extLst>
          </p:cNvPr>
          <p:cNvCxnSpPr>
            <a:cxnSpLocks/>
          </p:cNvCxnSpPr>
          <p:nvPr/>
        </p:nvCxnSpPr>
        <p:spPr>
          <a:xfrm flipH="1" flipV="1">
            <a:off x="10056440" y="4653136"/>
            <a:ext cx="360040" cy="483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C5815A5-CEA8-4542-B077-75B3F9B7D392}"/>
              </a:ext>
            </a:extLst>
          </p:cNvPr>
          <p:cNvCxnSpPr>
            <a:cxnSpLocks/>
          </p:cNvCxnSpPr>
          <p:nvPr/>
        </p:nvCxnSpPr>
        <p:spPr>
          <a:xfrm flipH="1" flipV="1">
            <a:off x="10236460" y="4653136"/>
            <a:ext cx="226201" cy="429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8738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3082346-E81A-7144-A368-BBD054ECE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 operating constraints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807C7E-A1C7-6B42-9EE4-257F8B4A1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CF2286-468F-F74A-9CD0-F0177C510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0CB1C7-1299-2944-B943-EE5B3B4BA758}"/>
              </a:ext>
            </a:extLst>
          </p:cNvPr>
          <p:cNvSpPr/>
          <p:nvPr/>
        </p:nvSpPr>
        <p:spPr>
          <a:xfrm>
            <a:off x="263352" y="1439335"/>
            <a:ext cx="10945216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2000" dirty="0"/>
              <a:t>Operate </a:t>
            </a:r>
            <a:r>
              <a:rPr lang="en-US" sz="2000" b="1" dirty="0"/>
              <a:t>directly inside the ultra-high vacuum of the accelerator beam pipe  </a:t>
            </a:r>
            <a:endParaRPr lang="en-US" b="1" dirty="0">
              <a:solidFill>
                <a:schemeClr val="tx2"/>
              </a:solidFill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Vacuum pressure = 10</a:t>
            </a:r>
            <a:r>
              <a:rPr lang="en-US" baseline="30000" dirty="0">
                <a:solidFill>
                  <a:schemeClr val="tx2"/>
                </a:solidFill>
              </a:rPr>
              <a:t>-9</a:t>
            </a:r>
            <a:r>
              <a:rPr lang="en-US" dirty="0">
                <a:solidFill>
                  <a:schemeClr val="tx2"/>
                </a:solidFill>
              </a:rPr>
              <a:t> – 10</a:t>
            </a:r>
            <a:r>
              <a:rPr lang="en-US" baseline="30000" dirty="0">
                <a:solidFill>
                  <a:schemeClr val="tx2"/>
                </a:solidFill>
              </a:rPr>
              <a:t>-10</a:t>
            </a:r>
            <a:r>
              <a:rPr lang="en-US" dirty="0">
                <a:solidFill>
                  <a:schemeClr val="tx2"/>
                </a:solidFill>
              </a:rPr>
              <a:t> mbar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Degassing &lt; 5x10</a:t>
            </a:r>
            <a:r>
              <a:rPr lang="en-US" baseline="30000" dirty="0">
                <a:solidFill>
                  <a:schemeClr val="tx2"/>
                </a:solidFill>
              </a:rPr>
              <a:t>-6</a:t>
            </a:r>
            <a:r>
              <a:rPr lang="en-US" dirty="0">
                <a:solidFill>
                  <a:schemeClr val="tx2"/>
                </a:solidFill>
              </a:rPr>
              <a:t> mbar l s</a:t>
            </a:r>
            <a:r>
              <a:rPr lang="en-US" baseline="30000" dirty="0">
                <a:solidFill>
                  <a:schemeClr val="tx2"/>
                </a:solidFill>
              </a:rPr>
              <a:t>-1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Criteria for the gas composition – concentration of:</a:t>
            </a:r>
          </a:p>
          <a:p>
            <a:pPr marL="1257300" lvl="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Gas species 18 – 44u &lt; ( 1 / 100</a:t>
            </a:r>
            <a:r>
              <a:rPr lang="en-US" sz="1600" baseline="30000" dirty="0">
                <a:solidFill>
                  <a:schemeClr val="tx2"/>
                </a:solidFill>
              </a:rPr>
              <a:t>th</a:t>
            </a:r>
            <a:r>
              <a:rPr lang="en-US" sz="1600" dirty="0">
                <a:solidFill>
                  <a:schemeClr val="tx2"/>
                </a:solidFill>
              </a:rPr>
              <a:t> ) of water (un-baked vacuum system)</a:t>
            </a:r>
          </a:p>
          <a:p>
            <a:pPr marL="1257300" lvl="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Gas species 44 – 100u &lt; ( 1 / 1000</a:t>
            </a:r>
            <a:r>
              <a:rPr lang="en-US" sz="1600" baseline="30000" dirty="0">
                <a:solidFill>
                  <a:schemeClr val="tx2"/>
                </a:solidFill>
              </a:rPr>
              <a:t>th</a:t>
            </a:r>
            <a:r>
              <a:rPr lang="en-US" sz="1600" dirty="0">
                <a:solidFill>
                  <a:schemeClr val="tx2"/>
                </a:solidFill>
              </a:rPr>
              <a:t> ) of water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2000" dirty="0"/>
              <a:t>Operate during the </a:t>
            </a:r>
            <a:r>
              <a:rPr lang="en-US" sz="2000" b="1" dirty="0"/>
              <a:t>acceleration cycle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EMI from the beam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Beam impedance and beam induced heating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2000" dirty="0"/>
              <a:t>Operate in a </a:t>
            </a:r>
            <a:r>
              <a:rPr lang="en-US" sz="2000" b="1" dirty="0"/>
              <a:t>radiation environment</a:t>
            </a:r>
            <a:endParaRPr lang="en-US" sz="2000" dirty="0"/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10 kGy/yr at beam pipe 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1 kGy/yr at 40cm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047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7FC41-03C3-F047-B48E-00E88082F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 overview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46B257-9602-CA4B-A416-BA87FE793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5580A7-F9AC-EC45-B1BC-51E34354D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81989A-5E4E-3846-B992-EF517F597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9521" y="927591"/>
            <a:ext cx="6429506" cy="52761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D6FF2C-BC9B-984F-ACD1-7B3ED8F484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8756" y="4914650"/>
            <a:ext cx="3479800" cy="12192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221ECDB-543D-5648-86E9-AB2431DB5003}"/>
              </a:ext>
            </a:extLst>
          </p:cNvPr>
          <p:cNvSpPr txBox="1"/>
          <p:nvPr/>
        </p:nvSpPr>
        <p:spPr>
          <a:xfrm>
            <a:off x="6279705" y="79678"/>
            <a:ext cx="582002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Measures beam profile in horizontal plane ( x, s ) – second instrument design for vertical plane measurement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0EAB0D-E937-A743-9169-232DA4D3E3D0}"/>
              </a:ext>
            </a:extLst>
          </p:cNvPr>
          <p:cNvSpPr txBox="1"/>
          <p:nvPr/>
        </p:nvSpPr>
        <p:spPr>
          <a:xfrm>
            <a:off x="8206879" y="2348164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ion trap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F27329-103A-2241-B6BF-921FACAA672D}"/>
              </a:ext>
            </a:extLst>
          </p:cNvPr>
          <p:cNvSpPr txBox="1"/>
          <p:nvPr/>
        </p:nvSpPr>
        <p:spPr>
          <a:xfrm>
            <a:off x="8698289" y="2828933"/>
            <a:ext cx="164147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cathode (-20kV)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E4A37E-2672-B54C-AB0D-AD675F581D81}"/>
              </a:ext>
            </a:extLst>
          </p:cNvPr>
          <p:cNvSpPr txBox="1"/>
          <p:nvPr/>
        </p:nvSpPr>
        <p:spPr>
          <a:xfrm>
            <a:off x="9605864" y="4921021"/>
            <a:ext cx="133369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C00000"/>
                </a:solidFill>
              </a:rPr>
              <a:t>B-field (0.2T)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263994-2DA8-9044-876A-A2198D6079FF}"/>
              </a:ext>
            </a:extLst>
          </p:cNvPr>
          <p:cNvSpPr txBox="1"/>
          <p:nvPr/>
        </p:nvSpPr>
        <p:spPr>
          <a:xfrm>
            <a:off x="9605864" y="4551870"/>
            <a:ext cx="184665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E-field (200kV/m)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B1E171-2D0C-0D47-91F4-A1CDA4B64642}"/>
              </a:ext>
            </a:extLst>
          </p:cNvPr>
          <p:cNvSpPr txBox="1"/>
          <p:nvPr/>
        </p:nvSpPr>
        <p:spPr>
          <a:xfrm>
            <a:off x="2495600" y="1249654"/>
            <a:ext cx="150041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vacuum flange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D46B5E3-CF4C-464B-85D2-BD6386EDC924}"/>
              </a:ext>
            </a:extLst>
          </p:cNvPr>
          <p:cNvSpPr txBox="1"/>
          <p:nvPr/>
        </p:nvSpPr>
        <p:spPr>
          <a:xfrm>
            <a:off x="2695877" y="4570238"/>
            <a:ext cx="156615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Faraday cage for electronics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6B616F9-7BF8-2C47-96D6-1F83D79A33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5430" y="4717805"/>
            <a:ext cx="413822" cy="406432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FB9CE0F-5958-9A4A-A132-1B800E424B4D}"/>
              </a:ext>
            </a:extLst>
          </p:cNvPr>
          <p:cNvCxnSpPr/>
          <p:nvPr/>
        </p:nvCxnSpPr>
        <p:spPr>
          <a:xfrm flipV="1">
            <a:off x="9149392" y="4118664"/>
            <a:ext cx="0" cy="903148"/>
          </a:xfrm>
          <a:prstGeom prst="straightConnector1">
            <a:avLst/>
          </a:prstGeom>
          <a:ln w="349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ABDB4A2-3C42-4B4C-9B9A-BF50F837679F}"/>
              </a:ext>
            </a:extLst>
          </p:cNvPr>
          <p:cNvCxnSpPr/>
          <p:nvPr/>
        </p:nvCxnSpPr>
        <p:spPr>
          <a:xfrm flipV="1">
            <a:off x="8976320" y="4216210"/>
            <a:ext cx="0" cy="903148"/>
          </a:xfrm>
          <a:prstGeom prst="straightConnector1">
            <a:avLst/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D2FEAED-C47C-E04A-A776-DAF06F18CAC6}"/>
              </a:ext>
            </a:extLst>
          </p:cNvPr>
          <p:cNvCxnSpPr/>
          <p:nvPr/>
        </p:nvCxnSpPr>
        <p:spPr>
          <a:xfrm flipH="1">
            <a:off x="8040216" y="3105932"/>
            <a:ext cx="658073" cy="611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156CBC6-AEB3-B948-8A1D-A59D36A8949D}"/>
              </a:ext>
            </a:extLst>
          </p:cNvPr>
          <p:cNvCxnSpPr>
            <a:cxnSpLocks/>
          </p:cNvCxnSpPr>
          <p:nvPr/>
        </p:nvCxnSpPr>
        <p:spPr>
          <a:xfrm flipH="1">
            <a:off x="7219478" y="2682191"/>
            <a:ext cx="983968" cy="952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4F9B0BE-BB53-974E-9BF4-BC5FEDE0842A}"/>
              </a:ext>
            </a:extLst>
          </p:cNvPr>
          <p:cNvCxnSpPr>
            <a:cxnSpLocks/>
          </p:cNvCxnSpPr>
          <p:nvPr/>
        </p:nvCxnSpPr>
        <p:spPr>
          <a:xfrm flipH="1">
            <a:off x="4180416" y="3913814"/>
            <a:ext cx="983968" cy="952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9F509D8-1640-E04E-B004-EDB0929D5AD0}"/>
              </a:ext>
            </a:extLst>
          </p:cNvPr>
          <p:cNvCxnSpPr>
            <a:cxnSpLocks/>
          </p:cNvCxnSpPr>
          <p:nvPr/>
        </p:nvCxnSpPr>
        <p:spPr>
          <a:xfrm flipH="1" flipV="1">
            <a:off x="4014719" y="1521433"/>
            <a:ext cx="432236" cy="394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65374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2B107-10C6-BA41-924C-E2B16869C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 overview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3B0F4C-1A26-4140-B954-A3E2DD327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0C9FA-C449-464B-B9C3-651A8F543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E85ACD-0626-A84D-8F67-D7A0CCE78E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600" y="764704"/>
            <a:ext cx="7238996" cy="531002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81352F2-B462-7F4D-9E89-95204024FFF7}"/>
              </a:ext>
            </a:extLst>
          </p:cNvPr>
          <p:cNvSpPr txBox="1"/>
          <p:nvPr/>
        </p:nvSpPr>
        <p:spPr>
          <a:xfrm>
            <a:off x="3536989" y="4655266"/>
            <a:ext cx="156615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Power, control &amp; data cables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299D896-284E-8349-A8D0-C5C5F09E9C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5430" y="4717805"/>
            <a:ext cx="413822" cy="40643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29E6AB2-D0E7-504D-9C61-77D26B4DD997}"/>
              </a:ext>
            </a:extLst>
          </p:cNvPr>
          <p:cNvSpPr txBox="1"/>
          <p:nvPr/>
        </p:nvSpPr>
        <p:spPr>
          <a:xfrm>
            <a:off x="4498917" y="5487231"/>
            <a:ext cx="268729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Ionisation electron detector 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F948B2D-00D8-244A-84A2-397EB64C63A5}"/>
              </a:ext>
            </a:extLst>
          </p:cNvPr>
          <p:cNvCxnSpPr>
            <a:cxnSpLocks/>
          </p:cNvCxnSpPr>
          <p:nvPr/>
        </p:nvCxnSpPr>
        <p:spPr>
          <a:xfrm flipH="1">
            <a:off x="5015880" y="4467828"/>
            <a:ext cx="539968" cy="4253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7FB03CA-6821-6448-8EE1-617DF8415403}"/>
              </a:ext>
            </a:extLst>
          </p:cNvPr>
          <p:cNvCxnSpPr>
            <a:cxnSpLocks/>
          </p:cNvCxnSpPr>
          <p:nvPr/>
        </p:nvCxnSpPr>
        <p:spPr>
          <a:xfrm flipH="1">
            <a:off x="6384032" y="5078987"/>
            <a:ext cx="745683" cy="587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1921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5E84FDB-630E-0347-A084-71BC4FE2B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 pixel detector</a:t>
            </a:r>
          </a:p>
        </p:txBody>
      </p:sp>
      <p:sp>
        <p:nvSpPr>
          <p:cNvPr id="203" name="Slide Number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 dirty="0"/>
          </a:p>
        </p:txBody>
      </p:sp>
      <p:grpSp>
        <p:nvGrpSpPr>
          <p:cNvPr id="300" name="Group"/>
          <p:cNvGrpSpPr/>
          <p:nvPr/>
        </p:nvGrpSpPr>
        <p:grpSpPr>
          <a:xfrm>
            <a:off x="6174118" y="2384040"/>
            <a:ext cx="4723314" cy="4178124"/>
            <a:chOff x="0" y="0"/>
            <a:chExt cx="6717600" cy="5942219"/>
          </a:xfrm>
        </p:grpSpPr>
        <p:sp>
          <p:nvSpPr>
            <p:cNvPr id="205" name="Rectangle"/>
            <p:cNvSpPr/>
            <p:nvPr/>
          </p:nvSpPr>
          <p:spPr>
            <a:xfrm>
              <a:off x="1087" y="1070754"/>
              <a:ext cx="6142082" cy="1676461"/>
            </a:xfrm>
            <a:prstGeom prst="rect">
              <a:avLst/>
            </a:prstGeom>
            <a:solidFill>
              <a:schemeClr val="accent2">
                <a:alpha val="4949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sp>
          <p:nvSpPr>
            <p:cNvPr id="206" name="Shape"/>
            <p:cNvSpPr/>
            <p:nvPr/>
          </p:nvSpPr>
          <p:spPr>
            <a:xfrm>
              <a:off x="3484619" y="1174296"/>
              <a:ext cx="2502966" cy="1569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6" h="21600" extrusionOk="0">
                  <a:moveTo>
                    <a:pt x="10663" y="0"/>
                  </a:moveTo>
                  <a:cubicBezTo>
                    <a:pt x="16650" y="0"/>
                    <a:pt x="21463" y="9753"/>
                    <a:pt x="21323" y="21600"/>
                  </a:cubicBezTo>
                  <a:lnTo>
                    <a:pt x="3" y="21600"/>
                  </a:lnTo>
                  <a:cubicBezTo>
                    <a:pt x="-137" y="9753"/>
                    <a:pt x="4676" y="0"/>
                    <a:pt x="10663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sp>
          <p:nvSpPr>
            <p:cNvPr id="207" name="Shape"/>
            <p:cNvSpPr/>
            <p:nvPr/>
          </p:nvSpPr>
          <p:spPr>
            <a:xfrm>
              <a:off x="34527" y="1174444"/>
              <a:ext cx="2502966" cy="1569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6" h="21600" extrusionOk="0">
                  <a:moveTo>
                    <a:pt x="10663" y="0"/>
                  </a:moveTo>
                  <a:cubicBezTo>
                    <a:pt x="16650" y="0"/>
                    <a:pt x="21463" y="9753"/>
                    <a:pt x="21323" y="21600"/>
                  </a:cubicBezTo>
                  <a:lnTo>
                    <a:pt x="3" y="21600"/>
                  </a:lnTo>
                  <a:cubicBezTo>
                    <a:pt x="-137" y="9753"/>
                    <a:pt x="4676" y="0"/>
                    <a:pt x="10663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sp>
          <p:nvSpPr>
            <p:cNvPr id="208" name="Circle"/>
            <p:cNvSpPr/>
            <p:nvPr/>
          </p:nvSpPr>
          <p:spPr>
            <a:xfrm>
              <a:off x="4216139" y="2660756"/>
              <a:ext cx="1039926" cy="1039926"/>
            </a:xfrm>
            <a:prstGeom prst="ellipse">
              <a:avLst/>
            </a:pr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sp>
          <p:nvSpPr>
            <p:cNvPr id="209" name="Circle"/>
            <p:cNvSpPr/>
            <p:nvPr/>
          </p:nvSpPr>
          <p:spPr>
            <a:xfrm>
              <a:off x="756656" y="2660756"/>
              <a:ext cx="1039925" cy="1039926"/>
            </a:xfrm>
            <a:prstGeom prst="ellipse">
              <a:avLst/>
            </a:pr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sp>
          <p:nvSpPr>
            <p:cNvPr id="210" name="Rectangle"/>
            <p:cNvSpPr/>
            <p:nvPr/>
          </p:nvSpPr>
          <p:spPr>
            <a:xfrm>
              <a:off x="0" y="944124"/>
              <a:ext cx="6144256" cy="240976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sp>
          <p:nvSpPr>
            <p:cNvPr id="211" name="Rectangle"/>
            <p:cNvSpPr/>
            <p:nvPr/>
          </p:nvSpPr>
          <p:spPr>
            <a:xfrm>
              <a:off x="0" y="627070"/>
              <a:ext cx="6144256" cy="318502"/>
            </a:xfrm>
            <a:prstGeom prst="rect">
              <a:avLst/>
            </a:prstGeom>
            <a:blipFill rotWithShape="1">
              <a:blip r:embed="rId5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sp>
          <p:nvSpPr>
            <p:cNvPr id="212" name="Rectangle"/>
            <p:cNvSpPr/>
            <p:nvPr/>
          </p:nvSpPr>
          <p:spPr>
            <a:xfrm>
              <a:off x="0" y="3632603"/>
              <a:ext cx="6144256" cy="1583779"/>
            </a:xfrm>
            <a:prstGeom prst="rect">
              <a:avLst/>
            </a:prstGeom>
            <a:blipFill rotWithShape="1">
              <a:blip r:embed="rId6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grpSp>
          <p:nvGrpSpPr>
            <p:cNvPr id="232" name="Group"/>
            <p:cNvGrpSpPr/>
            <p:nvPr/>
          </p:nvGrpSpPr>
          <p:grpSpPr>
            <a:xfrm>
              <a:off x="1268293" y="3622613"/>
              <a:ext cx="2808506" cy="1178863"/>
              <a:chOff x="0" y="0"/>
              <a:chExt cx="2808505" cy="1178861"/>
            </a:xfrm>
          </p:grpSpPr>
          <p:sp>
            <p:nvSpPr>
              <p:cNvPr id="213" name="Line"/>
              <p:cNvSpPr/>
              <p:nvPr/>
            </p:nvSpPr>
            <p:spPr>
              <a:xfrm>
                <a:off x="0" y="462835"/>
                <a:ext cx="505106" cy="1"/>
              </a:xfrm>
              <a:prstGeom prst="line">
                <a:avLst/>
              </a:prstGeom>
              <a:noFill/>
              <a:ln w="25400" cap="flat">
                <a:solidFill>
                  <a:srgbClr val="DCDEE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214" name="Line"/>
              <p:cNvSpPr/>
              <p:nvPr/>
            </p:nvSpPr>
            <p:spPr>
              <a:xfrm flipV="1">
                <a:off x="2073" y="-1"/>
                <a:ext cx="1" cy="468833"/>
              </a:xfrm>
              <a:prstGeom prst="line">
                <a:avLst/>
              </a:prstGeom>
              <a:noFill/>
              <a:ln w="25400" cap="flat">
                <a:solidFill>
                  <a:srgbClr val="DCDEE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grpSp>
            <p:nvGrpSpPr>
              <p:cNvPr id="218" name="Group"/>
              <p:cNvGrpSpPr/>
              <p:nvPr/>
            </p:nvGrpSpPr>
            <p:grpSpPr>
              <a:xfrm>
                <a:off x="506096" y="372022"/>
                <a:ext cx="418757" cy="361194"/>
                <a:chOff x="0" y="0"/>
                <a:chExt cx="418755" cy="361193"/>
              </a:xfrm>
            </p:grpSpPr>
            <p:sp>
              <p:nvSpPr>
                <p:cNvPr id="215" name="Line"/>
                <p:cNvSpPr/>
                <p:nvPr/>
              </p:nvSpPr>
              <p:spPr>
                <a:xfrm flipV="1">
                  <a:off x="6932" y="12263"/>
                  <a:ext cx="1" cy="341998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  <p:sp>
              <p:nvSpPr>
                <p:cNvPr id="216" name="Line"/>
                <p:cNvSpPr/>
                <p:nvPr/>
              </p:nvSpPr>
              <p:spPr>
                <a:xfrm flipV="1">
                  <a:off x="0" y="179567"/>
                  <a:ext cx="418756" cy="181627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  <p:sp>
              <p:nvSpPr>
                <p:cNvPr id="217" name="Line"/>
                <p:cNvSpPr/>
                <p:nvPr/>
              </p:nvSpPr>
              <p:spPr>
                <a:xfrm>
                  <a:off x="0" y="-1"/>
                  <a:ext cx="418756" cy="181627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</p:grpSp>
          <p:sp>
            <p:nvSpPr>
              <p:cNvPr id="219" name="Line"/>
              <p:cNvSpPr/>
              <p:nvPr/>
            </p:nvSpPr>
            <p:spPr>
              <a:xfrm>
                <a:off x="925533" y="555284"/>
                <a:ext cx="505107" cy="1"/>
              </a:xfrm>
              <a:prstGeom prst="line">
                <a:avLst/>
              </a:prstGeom>
              <a:noFill/>
              <a:ln w="25400" cap="flat">
                <a:solidFill>
                  <a:srgbClr val="DCDEE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grpSp>
            <p:nvGrpSpPr>
              <p:cNvPr id="223" name="Group"/>
              <p:cNvGrpSpPr/>
              <p:nvPr/>
            </p:nvGrpSpPr>
            <p:grpSpPr>
              <a:xfrm>
                <a:off x="1418476" y="452436"/>
                <a:ext cx="418756" cy="361194"/>
                <a:chOff x="0" y="0"/>
                <a:chExt cx="418755" cy="361193"/>
              </a:xfrm>
            </p:grpSpPr>
            <p:sp>
              <p:nvSpPr>
                <p:cNvPr id="220" name="Line"/>
                <p:cNvSpPr/>
                <p:nvPr/>
              </p:nvSpPr>
              <p:spPr>
                <a:xfrm flipV="1">
                  <a:off x="6932" y="12263"/>
                  <a:ext cx="1" cy="341998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  <p:sp>
              <p:nvSpPr>
                <p:cNvPr id="221" name="Line"/>
                <p:cNvSpPr/>
                <p:nvPr/>
              </p:nvSpPr>
              <p:spPr>
                <a:xfrm flipV="1">
                  <a:off x="0" y="179567"/>
                  <a:ext cx="418756" cy="181627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  <p:sp>
              <p:nvSpPr>
                <p:cNvPr id="222" name="Line"/>
                <p:cNvSpPr/>
                <p:nvPr/>
              </p:nvSpPr>
              <p:spPr>
                <a:xfrm>
                  <a:off x="0" y="-1"/>
                  <a:ext cx="418756" cy="181627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</p:grpSp>
          <p:sp>
            <p:nvSpPr>
              <p:cNvPr id="224" name="Line"/>
              <p:cNvSpPr/>
              <p:nvPr/>
            </p:nvSpPr>
            <p:spPr>
              <a:xfrm>
                <a:off x="1198240" y="721672"/>
                <a:ext cx="232400" cy="1"/>
              </a:xfrm>
              <a:prstGeom prst="line">
                <a:avLst/>
              </a:prstGeom>
              <a:noFill/>
              <a:ln w="25400" cap="flat">
                <a:solidFill>
                  <a:srgbClr val="DCDEE0"/>
                </a:solidFill>
                <a:prstDash val="solid"/>
                <a:miter lim="400000"/>
                <a:tailEnd type="arrow" w="med" len="med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225" name="Amp."/>
              <p:cNvSpPr txBox="1"/>
              <p:nvPr/>
            </p:nvSpPr>
            <p:spPr>
              <a:xfrm>
                <a:off x="170507" y="34833"/>
                <a:ext cx="1089936" cy="3575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>
                <a:lvl1pPr algn="ctr" defTabSz="584200">
                  <a:defRPr>
                    <a:solidFill>
                      <a:srgbClr val="DCDEE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r>
                  <a:rPr sz="1266"/>
                  <a:t>Amp.</a:t>
                </a:r>
              </a:p>
            </p:txBody>
          </p:sp>
          <p:sp>
            <p:nvSpPr>
              <p:cNvPr id="226" name="Disc."/>
              <p:cNvSpPr txBox="1"/>
              <p:nvPr/>
            </p:nvSpPr>
            <p:spPr>
              <a:xfrm>
                <a:off x="1287161" y="105267"/>
                <a:ext cx="681386" cy="3575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>
                <a:lvl1pPr algn="ctr" defTabSz="584200">
                  <a:defRPr>
                    <a:solidFill>
                      <a:srgbClr val="DCDEE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r>
                  <a:rPr sz="1266"/>
                  <a:t>Disc.</a:t>
                </a:r>
              </a:p>
            </p:txBody>
          </p:sp>
          <p:sp>
            <p:nvSpPr>
              <p:cNvPr id="227" name="THR"/>
              <p:cNvSpPr txBox="1"/>
              <p:nvPr/>
            </p:nvSpPr>
            <p:spPr>
              <a:xfrm>
                <a:off x="867192" y="821293"/>
                <a:ext cx="657265" cy="3575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>
                <a:lvl1pPr algn="ctr" defTabSz="584200">
                  <a:defRPr>
                    <a:solidFill>
                      <a:srgbClr val="DCDEE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r>
                  <a:rPr sz="1266"/>
                  <a:t>THR</a:t>
                </a:r>
              </a:p>
            </p:txBody>
          </p:sp>
          <p:sp>
            <p:nvSpPr>
              <p:cNvPr id="228" name="Line"/>
              <p:cNvSpPr/>
              <p:nvPr/>
            </p:nvSpPr>
            <p:spPr>
              <a:xfrm>
                <a:off x="1208195" y="718167"/>
                <a:ext cx="1" cy="167423"/>
              </a:xfrm>
              <a:prstGeom prst="line">
                <a:avLst/>
              </a:prstGeom>
              <a:noFill/>
              <a:ln w="25400" cap="flat">
                <a:solidFill>
                  <a:srgbClr val="DCDEE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229" name="Line"/>
              <p:cNvSpPr/>
              <p:nvPr/>
            </p:nvSpPr>
            <p:spPr>
              <a:xfrm>
                <a:off x="1832867" y="633032"/>
                <a:ext cx="186347" cy="1"/>
              </a:xfrm>
              <a:prstGeom prst="line">
                <a:avLst/>
              </a:prstGeom>
              <a:noFill/>
              <a:ln w="25400" cap="flat">
                <a:solidFill>
                  <a:srgbClr val="DCDEE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230" name="Rectangle"/>
              <p:cNvSpPr/>
              <p:nvPr/>
            </p:nvSpPr>
            <p:spPr>
              <a:xfrm>
                <a:off x="2014115" y="414768"/>
                <a:ext cx="790343" cy="448034"/>
              </a:xfrm>
              <a:prstGeom prst="rect">
                <a:avLst/>
              </a:prstGeom>
              <a:noFill/>
              <a:ln w="25400" cap="flat">
                <a:solidFill>
                  <a:srgbClr val="DCDEE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231" name="Digital"/>
              <p:cNvSpPr txBox="1"/>
              <p:nvPr/>
            </p:nvSpPr>
            <p:spPr>
              <a:xfrm>
                <a:off x="2001415" y="426923"/>
                <a:ext cx="807091" cy="41221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>
                <a:lvl1pPr algn="ctr" defTabSz="584200">
                  <a:defRPr>
                    <a:solidFill>
                      <a:srgbClr val="DCDEE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r>
                  <a:rPr sz="1266"/>
                  <a:t>Digital</a:t>
                </a:r>
              </a:p>
            </p:txBody>
          </p:sp>
        </p:grpSp>
        <p:sp>
          <p:nvSpPr>
            <p:cNvPr id="233" name="Rectangle"/>
            <p:cNvSpPr/>
            <p:nvPr/>
          </p:nvSpPr>
          <p:spPr>
            <a:xfrm>
              <a:off x="3765996" y="2362171"/>
              <a:ext cx="1940213" cy="384774"/>
            </a:xfrm>
            <a:prstGeom prst="rect">
              <a:avLst/>
            </a:prstGeom>
            <a:blipFill rotWithShape="1">
              <a:blip r:embed="rId7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sp>
          <p:nvSpPr>
            <p:cNvPr id="234" name="Line"/>
            <p:cNvSpPr/>
            <p:nvPr/>
          </p:nvSpPr>
          <p:spPr>
            <a:xfrm>
              <a:off x="4706978" y="4085448"/>
              <a:ext cx="505107" cy="1"/>
            </a:xfrm>
            <a:prstGeom prst="line">
              <a:avLst/>
            </a:prstGeom>
            <a:noFill/>
            <a:ln w="25400" cap="flat">
              <a:solidFill>
                <a:srgbClr val="DCDEE0"/>
              </a:solidFill>
              <a:prstDash val="solid"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sp>
          <p:nvSpPr>
            <p:cNvPr id="235" name="Line"/>
            <p:cNvSpPr/>
            <p:nvPr/>
          </p:nvSpPr>
          <p:spPr>
            <a:xfrm flipV="1">
              <a:off x="4709051" y="3622613"/>
              <a:ext cx="1" cy="468833"/>
            </a:xfrm>
            <a:prstGeom prst="line">
              <a:avLst/>
            </a:prstGeom>
            <a:noFill/>
            <a:ln w="25400" cap="flat">
              <a:solidFill>
                <a:srgbClr val="DCDEE0"/>
              </a:solidFill>
              <a:prstDash val="solid"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grpSp>
          <p:nvGrpSpPr>
            <p:cNvPr id="239" name="Group"/>
            <p:cNvGrpSpPr/>
            <p:nvPr/>
          </p:nvGrpSpPr>
          <p:grpSpPr>
            <a:xfrm>
              <a:off x="5213075" y="3994635"/>
              <a:ext cx="418756" cy="361194"/>
              <a:chOff x="0" y="0"/>
              <a:chExt cx="418755" cy="361193"/>
            </a:xfrm>
          </p:grpSpPr>
          <p:sp>
            <p:nvSpPr>
              <p:cNvPr id="236" name="Line"/>
              <p:cNvSpPr/>
              <p:nvPr/>
            </p:nvSpPr>
            <p:spPr>
              <a:xfrm flipV="1">
                <a:off x="6932" y="12263"/>
                <a:ext cx="1" cy="341998"/>
              </a:xfrm>
              <a:prstGeom prst="line">
                <a:avLst/>
              </a:prstGeom>
              <a:noFill/>
              <a:ln w="25400" cap="flat">
                <a:solidFill>
                  <a:srgbClr val="DCDEE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237" name="Line"/>
              <p:cNvSpPr/>
              <p:nvPr/>
            </p:nvSpPr>
            <p:spPr>
              <a:xfrm flipV="1">
                <a:off x="0" y="179567"/>
                <a:ext cx="418756" cy="181627"/>
              </a:xfrm>
              <a:prstGeom prst="line">
                <a:avLst/>
              </a:prstGeom>
              <a:noFill/>
              <a:ln w="25400" cap="flat">
                <a:solidFill>
                  <a:srgbClr val="DCDEE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238" name="Line"/>
              <p:cNvSpPr/>
              <p:nvPr/>
            </p:nvSpPr>
            <p:spPr>
              <a:xfrm>
                <a:off x="0" y="-1"/>
                <a:ext cx="418756" cy="181627"/>
              </a:xfrm>
              <a:prstGeom prst="line">
                <a:avLst/>
              </a:prstGeom>
              <a:noFill/>
              <a:ln w="25400" cap="flat">
                <a:solidFill>
                  <a:srgbClr val="DCDEE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</p:grpSp>
        <p:sp>
          <p:nvSpPr>
            <p:cNvPr id="240" name="Line"/>
            <p:cNvSpPr/>
            <p:nvPr/>
          </p:nvSpPr>
          <p:spPr>
            <a:xfrm>
              <a:off x="5632510" y="4177897"/>
              <a:ext cx="505107" cy="1"/>
            </a:xfrm>
            <a:prstGeom prst="line">
              <a:avLst/>
            </a:prstGeom>
            <a:noFill/>
            <a:ln w="25400" cap="flat">
              <a:solidFill>
                <a:srgbClr val="DCDEE0"/>
              </a:solidFill>
              <a:prstDash val="solid"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sp>
          <p:nvSpPr>
            <p:cNvPr id="241" name="Line"/>
            <p:cNvSpPr/>
            <p:nvPr/>
          </p:nvSpPr>
          <p:spPr>
            <a:xfrm>
              <a:off x="5905217" y="4344285"/>
              <a:ext cx="232400" cy="1"/>
            </a:xfrm>
            <a:prstGeom prst="line">
              <a:avLst/>
            </a:prstGeom>
            <a:noFill/>
            <a:ln w="25400" cap="flat">
              <a:solidFill>
                <a:srgbClr val="DCDEE0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sp>
          <p:nvSpPr>
            <p:cNvPr id="242" name="Amp."/>
            <p:cNvSpPr txBox="1"/>
            <p:nvPr/>
          </p:nvSpPr>
          <p:spPr>
            <a:xfrm>
              <a:off x="5104319" y="3678245"/>
              <a:ext cx="773031" cy="3575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ctr" defTabSz="584200">
                <a:defRPr>
                  <a:solidFill>
                    <a:srgbClr val="DCDEE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266"/>
                <a:t>Amp.</a:t>
              </a:r>
            </a:p>
          </p:txBody>
        </p:sp>
        <p:sp>
          <p:nvSpPr>
            <p:cNvPr id="243" name="THR"/>
            <p:cNvSpPr txBox="1"/>
            <p:nvPr/>
          </p:nvSpPr>
          <p:spPr>
            <a:xfrm>
              <a:off x="5507416" y="4443907"/>
              <a:ext cx="613569" cy="3575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ctr" defTabSz="584200">
                <a:defRPr>
                  <a:solidFill>
                    <a:srgbClr val="DCDEE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266"/>
                <a:t>THR</a:t>
              </a:r>
            </a:p>
          </p:txBody>
        </p:sp>
        <p:sp>
          <p:nvSpPr>
            <p:cNvPr id="244" name="Line"/>
            <p:cNvSpPr/>
            <p:nvPr/>
          </p:nvSpPr>
          <p:spPr>
            <a:xfrm>
              <a:off x="5915173" y="4340780"/>
              <a:ext cx="1" cy="167424"/>
            </a:xfrm>
            <a:prstGeom prst="line">
              <a:avLst/>
            </a:prstGeom>
            <a:noFill/>
            <a:ln w="25400" cap="flat">
              <a:solidFill>
                <a:srgbClr val="DCDEE0"/>
              </a:solidFill>
              <a:prstDash val="solid"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sp>
          <p:nvSpPr>
            <p:cNvPr id="245" name="Depletion…"/>
            <p:cNvSpPr txBox="1"/>
            <p:nvPr/>
          </p:nvSpPr>
          <p:spPr>
            <a:xfrm>
              <a:off x="4170195" y="1524685"/>
              <a:ext cx="1332315" cy="8047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>
                  <a:solidFill>
                    <a:srgbClr val="DCDEE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266"/>
                <a:t>Depletion</a:t>
              </a:r>
            </a:p>
            <a:p>
              <a:pPr algn="ctr" defTabSz="410751">
                <a:defRPr>
                  <a:solidFill>
                    <a:srgbClr val="DCDEE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266"/>
                <a:t>region</a:t>
              </a:r>
            </a:p>
          </p:txBody>
        </p:sp>
        <p:grpSp>
          <p:nvGrpSpPr>
            <p:cNvPr id="248" name="Group"/>
            <p:cNvGrpSpPr/>
            <p:nvPr/>
          </p:nvGrpSpPr>
          <p:grpSpPr>
            <a:xfrm>
              <a:off x="306512" y="2362171"/>
              <a:ext cx="1940213" cy="384774"/>
              <a:chOff x="0" y="0"/>
              <a:chExt cx="1940212" cy="384772"/>
            </a:xfrm>
          </p:grpSpPr>
          <p:sp>
            <p:nvSpPr>
              <p:cNvPr id="246" name="Rectangle"/>
              <p:cNvSpPr/>
              <p:nvPr/>
            </p:nvSpPr>
            <p:spPr>
              <a:xfrm>
                <a:off x="0" y="0"/>
                <a:ext cx="1940213" cy="384773"/>
              </a:xfrm>
              <a:prstGeom prst="rect">
                <a:avLst/>
              </a:prstGeom>
              <a:blipFill rotWithShape="1">
                <a:blip r:embed="rId7"/>
                <a:srcRect/>
                <a:tile tx="0" ty="0" sx="100000" sy="100000" flip="none" algn="tl"/>
              </a:blip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247" name="P+"/>
              <p:cNvSpPr txBox="1"/>
              <p:nvPr/>
            </p:nvSpPr>
            <p:spPr>
              <a:xfrm>
                <a:off x="780548" y="13602"/>
                <a:ext cx="500481" cy="3666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>
                <a:lvl1pPr algn="ctr" defTabSz="584200">
                  <a:defRPr>
                    <a:solidFill>
                      <a:srgbClr val="DCDEE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r>
                  <a:rPr sz="1266"/>
                  <a:t>P+</a:t>
                </a:r>
              </a:p>
            </p:txBody>
          </p:sp>
        </p:grpSp>
        <p:sp>
          <p:nvSpPr>
            <p:cNvPr id="249" name="P+"/>
            <p:cNvSpPr txBox="1"/>
            <p:nvPr/>
          </p:nvSpPr>
          <p:spPr>
            <a:xfrm>
              <a:off x="4546544" y="2365374"/>
              <a:ext cx="505521" cy="3680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ctr" defTabSz="584200">
                <a:defRPr>
                  <a:solidFill>
                    <a:srgbClr val="DCDEE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266"/>
                <a:t>P+</a:t>
              </a:r>
            </a:p>
          </p:txBody>
        </p:sp>
        <p:sp>
          <p:nvSpPr>
            <p:cNvPr id="250" name="Aluminium"/>
            <p:cNvSpPr txBox="1"/>
            <p:nvPr/>
          </p:nvSpPr>
          <p:spPr>
            <a:xfrm>
              <a:off x="2457261" y="614968"/>
              <a:ext cx="1229733" cy="3575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ctr" defTabSz="584200">
                <a:defRPr>
                  <a:solidFill>
                    <a:srgbClr val="DCDEE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266"/>
                <a:t>Aluminium </a:t>
              </a:r>
            </a:p>
          </p:txBody>
        </p:sp>
        <p:sp>
          <p:nvSpPr>
            <p:cNvPr id="251" name="solder…"/>
            <p:cNvSpPr txBox="1"/>
            <p:nvPr/>
          </p:nvSpPr>
          <p:spPr>
            <a:xfrm>
              <a:off x="4319277" y="2788495"/>
              <a:ext cx="833650" cy="784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>
                  <a:solidFill>
                    <a:srgbClr val="DCDEE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266"/>
                <a:t>solder</a:t>
              </a:r>
            </a:p>
            <a:p>
              <a:pPr algn="ctr" defTabSz="410751">
                <a:defRPr>
                  <a:solidFill>
                    <a:srgbClr val="DCDEE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266"/>
                <a:t>bump</a:t>
              </a:r>
            </a:p>
          </p:txBody>
        </p:sp>
        <p:sp>
          <p:nvSpPr>
            <p:cNvPr id="252" name="solder…"/>
            <p:cNvSpPr txBox="1"/>
            <p:nvPr/>
          </p:nvSpPr>
          <p:spPr>
            <a:xfrm>
              <a:off x="836454" y="2813855"/>
              <a:ext cx="880329" cy="752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>
                  <a:solidFill>
                    <a:srgbClr val="DCDEE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266" dirty="0"/>
                <a:t>solder</a:t>
              </a:r>
            </a:p>
            <a:p>
              <a:pPr algn="ctr" defTabSz="410751">
                <a:defRPr>
                  <a:solidFill>
                    <a:srgbClr val="DCDEE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266" dirty="0"/>
                <a:t>bump</a:t>
              </a:r>
            </a:p>
          </p:txBody>
        </p:sp>
        <p:sp>
          <p:nvSpPr>
            <p:cNvPr id="253" name="Line"/>
            <p:cNvSpPr/>
            <p:nvPr/>
          </p:nvSpPr>
          <p:spPr>
            <a:xfrm flipV="1">
              <a:off x="5500415" y="204100"/>
              <a:ext cx="1" cy="44000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sp>
          <p:nvSpPr>
            <p:cNvPr id="254" name="Line"/>
            <p:cNvSpPr/>
            <p:nvPr/>
          </p:nvSpPr>
          <p:spPr>
            <a:xfrm>
              <a:off x="5490016" y="208577"/>
              <a:ext cx="1055210" cy="468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sp>
          <p:nvSpPr>
            <p:cNvPr id="255" name="Line"/>
            <p:cNvSpPr/>
            <p:nvPr/>
          </p:nvSpPr>
          <p:spPr>
            <a:xfrm flipV="1">
              <a:off x="6545539" y="204100"/>
              <a:ext cx="1" cy="44000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sp>
          <p:nvSpPr>
            <p:cNvPr id="256" name="Line"/>
            <p:cNvSpPr/>
            <p:nvPr/>
          </p:nvSpPr>
          <p:spPr>
            <a:xfrm>
              <a:off x="6373479" y="647718"/>
              <a:ext cx="344122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sp>
          <p:nvSpPr>
            <p:cNvPr id="257" name="Line"/>
            <p:cNvSpPr/>
            <p:nvPr/>
          </p:nvSpPr>
          <p:spPr>
            <a:xfrm>
              <a:off x="6477594" y="766787"/>
              <a:ext cx="135893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sp>
          <p:nvSpPr>
            <p:cNvPr id="258" name="Line"/>
            <p:cNvSpPr/>
            <p:nvPr/>
          </p:nvSpPr>
          <p:spPr>
            <a:xfrm flipV="1">
              <a:off x="6545540" y="756388"/>
              <a:ext cx="1" cy="217494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sp>
          <p:nvSpPr>
            <p:cNvPr id="259" name="Line"/>
            <p:cNvSpPr/>
            <p:nvPr/>
          </p:nvSpPr>
          <p:spPr>
            <a:xfrm>
              <a:off x="5943303" y="2919676"/>
              <a:ext cx="600603" cy="218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sp>
          <p:nvSpPr>
            <p:cNvPr id="260" name="Line"/>
            <p:cNvSpPr/>
            <p:nvPr/>
          </p:nvSpPr>
          <p:spPr>
            <a:xfrm flipV="1">
              <a:off x="5947583" y="2708808"/>
              <a:ext cx="1" cy="22126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sp>
          <p:nvSpPr>
            <p:cNvPr id="261" name="+"/>
            <p:cNvSpPr txBox="1"/>
            <p:nvPr/>
          </p:nvSpPr>
          <p:spPr>
            <a:xfrm>
              <a:off x="6280828" y="245319"/>
              <a:ext cx="230864" cy="3575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ctr" defTabSz="584200">
                <a:defRPr sz="2200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547"/>
                <a:t>+</a:t>
              </a:r>
            </a:p>
          </p:txBody>
        </p:sp>
        <p:sp>
          <p:nvSpPr>
            <p:cNvPr id="262" name="-"/>
            <p:cNvSpPr txBox="1"/>
            <p:nvPr/>
          </p:nvSpPr>
          <p:spPr>
            <a:xfrm>
              <a:off x="6304965" y="647718"/>
              <a:ext cx="182591" cy="3575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ctr" defTabSz="584200">
                <a:defRPr sz="2200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547"/>
                <a:t>-</a:t>
              </a:r>
            </a:p>
          </p:txBody>
        </p:sp>
        <p:sp>
          <p:nvSpPr>
            <p:cNvPr id="263" name="Line"/>
            <p:cNvSpPr/>
            <p:nvPr/>
          </p:nvSpPr>
          <p:spPr>
            <a:xfrm flipH="1" flipV="1">
              <a:off x="514940" y="-1"/>
              <a:ext cx="4024377" cy="5942221"/>
            </a:xfrm>
            <a:prstGeom prst="line">
              <a:avLst/>
            </a:prstGeom>
            <a:noFill/>
            <a:ln w="38100" cap="flat">
              <a:solidFill>
                <a:schemeClr val="accent3">
                  <a:hueOff val="-333990"/>
                  <a:satOff val="3917"/>
                  <a:lumOff val="-6666"/>
                </a:schemeClr>
              </a:solidFill>
              <a:custDash>
                <a:ds d="200000" sp="200000"/>
              </a:custDash>
              <a:miter lim="400000"/>
              <a:headEnd type="triangle" w="med" len="med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4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87"/>
            </a:p>
          </p:txBody>
        </p:sp>
        <p:grpSp>
          <p:nvGrpSpPr>
            <p:cNvPr id="297" name="Group"/>
            <p:cNvGrpSpPr/>
            <p:nvPr/>
          </p:nvGrpSpPr>
          <p:grpSpPr>
            <a:xfrm>
              <a:off x="1230850" y="1214898"/>
              <a:ext cx="951399" cy="1163440"/>
              <a:chOff x="0" y="0"/>
              <a:chExt cx="951397" cy="1163438"/>
            </a:xfrm>
          </p:grpSpPr>
          <p:grpSp>
            <p:nvGrpSpPr>
              <p:cNvPr id="268" name="Group"/>
              <p:cNvGrpSpPr/>
              <p:nvPr/>
            </p:nvGrpSpPr>
            <p:grpSpPr>
              <a:xfrm>
                <a:off x="263511" y="-1"/>
                <a:ext cx="230320" cy="404519"/>
                <a:chOff x="0" y="0"/>
                <a:chExt cx="230318" cy="404517"/>
              </a:xfrm>
            </p:grpSpPr>
            <p:grpSp>
              <p:nvGrpSpPr>
                <p:cNvPr id="266" name="Group"/>
                <p:cNvGrpSpPr/>
                <p:nvPr/>
              </p:nvGrpSpPr>
              <p:grpSpPr>
                <a:xfrm>
                  <a:off x="0" y="146656"/>
                  <a:ext cx="230319" cy="257862"/>
                  <a:chOff x="0" y="0"/>
                  <a:chExt cx="230318" cy="257861"/>
                </a:xfrm>
              </p:grpSpPr>
              <p:sp>
                <p:nvSpPr>
                  <p:cNvPr id="264" name="Oval"/>
                  <p:cNvSpPr/>
                  <p:nvPr/>
                </p:nvSpPr>
                <p:spPr>
                  <a:xfrm>
                    <a:off x="0" y="0"/>
                    <a:ext cx="230319" cy="257862"/>
                  </a:xfrm>
                  <a:prstGeom prst="ellipse">
                    <a:avLst/>
                  </a:prstGeom>
                  <a:blipFill rotWithShape="1">
                    <a:blip r:embed="rId8"/>
                    <a:srcRect/>
                    <a:tile tx="0" ty="0" sx="100000" sy="100000" flip="none" algn="tl"/>
                  </a:blipFill>
                  <a:ln w="12700" cap="flat">
                    <a:noFill/>
                    <a:miter lim="400000"/>
                  </a:ln>
                  <a:effectLst>
                    <a:outerShdw blurRad="38100" dist="25400" dir="5400000" rotWithShape="0">
                      <a:srgbClr val="000000">
                        <a:alpha val="50000"/>
                      </a:srgbClr>
                    </a:outerShdw>
                  </a:effectLst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100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703"/>
                  </a:p>
                </p:txBody>
              </p:sp>
              <p:sp>
                <p:nvSpPr>
                  <p:cNvPr id="265" name="Line"/>
                  <p:cNvSpPr/>
                  <p:nvPr/>
                </p:nvSpPr>
                <p:spPr>
                  <a:xfrm>
                    <a:off x="47213" y="128930"/>
                    <a:ext cx="135893" cy="1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DCDEE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2400"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1687"/>
                  </a:p>
                </p:txBody>
              </p:sp>
            </p:grpSp>
            <p:sp>
              <p:nvSpPr>
                <p:cNvPr id="267" name="Line"/>
                <p:cNvSpPr/>
                <p:nvPr/>
              </p:nvSpPr>
              <p:spPr>
                <a:xfrm flipV="1">
                  <a:off x="115159" y="-1"/>
                  <a:ext cx="1" cy="167424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</p:grpSp>
          <p:grpSp>
            <p:nvGrpSpPr>
              <p:cNvPr id="273" name="Group"/>
              <p:cNvGrpSpPr/>
              <p:nvPr/>
            </p:nvGrpSpPr>
            <p:grpSpPr>
              <a:xfrm>
                <a:off x="533891" y="270380"/>
                <a:ext cx="230320" cy="404519"/>
                <a:chOff x="0" y="0"/>
                <a:chExt cx="230318" cy="404517"/>
              </a:xfrm>
            </p:grpSpPr>
            <p:grpSp>
              <p:nvGrpSpPr>
                <p:cNvPr id="271" name="Group"/>
                <p:cNvGrpSpPr/>
                <p:nvPr/>
              </p:nvGrpSpPr>
              <p:grpSpPr>
                <a:xfrm>
                  <a:off x="0" y="146656"/>
                  <a:ext cx="230319" cy="257862"/>
                  <a:chOff x="0" y="0"/>
                  <a:chExt cx="230318" cy="257861"/>
                </a:xfrm>
              </p:grpSpPr>
              <p:sp>
                <p:nvSpPr>
                  <p:cNvPr id="269" name="Oval"/>
                  <p:cNvSpPr/>
                  <p:nvPr/>
                </p:nvSpPr>
                <p:spPr>
                  <a:xfrm>
                    <a:off x="0" y="0"/>
                    <a:ext cx="230319" cy="257862"/>
                  </a:xfrm>
                  <a:prstGeom prst="ellipse">
                    <a:avLst/>
                  </a:prstGeom>
                  <a:blipFill rotWithShape="1">
                    <a:blip r:embed="rId8"/>
                    <a:srcRect/>
                    <a:tile tx="0" ty="0" sx="100000" sy="100000" flip="none" algn="tl"/>
                  </a:blipFill>
                  <a:ln w="12700" cap="flat">
                    <a:noFill/>
                    <a:miter lim="400000"/>
                  </a:ln>
                  <a:effectLst>
                    <a:outerShdw blurRad="38100" dist="25400" dir="5400000" rotWithShape="0">
                      <a:srgbClr val="000000">
                        <a:alpha val="50000"/>
                      </a:srgbClr>
                    </a:outerShdw>
                  </a:effectLst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100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703"/>
                  </a:p>
                </p:txBody>
              </p:sp>
              <p:sp>
                <p:nvSpPr>
                  <p:cNvPr id="270" name="Line"/>
                  <p:cNvSpPr/>
                  <p:nvPr/>
                </p:nvSpPr>
                <p:spPr>
                  <a:xfrm>
                    <a:off x="47213" y="128930"/>
                    <a:ext cx="135893" cy="1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DCDEE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2400"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1687"/>
                  </a:p>
                </p:txBody>
              </p:sp>
            </p:grpSp>
            <p:sp>
              <p:nvSpPr>
                <p:cNvPr id="272" name="Line"/>
                <p:cNvSpPr/>
                <p:nvPr/>
              </p:nvSpPr>
              <p:spPr>
                <a:xfrm flipV="1">
                  <a:off x="115159" y="-1"/>
                  <a:ext cx="1" cy="167424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</p:grpSp>
          <p:grpSp>
            <p:nvGrpSpPr>
              <p:cNvPr id="278" name="Group"/>
              <p:cNvGrpSpPr/>
              <p:nvPr/>
            </p:nvGrpSpPr>
            <p:grpSpPr>
              <a:xfrm>
                <a:off x="721078" y="645287"/>
                <a:ext cx="230320" cy="404518"/>
                <a:chOff x="0" y="0"/>
                <a:chExt cx="230318" cy="404517"/>
              </a:xfrm>
            </p:grpSpPr>
            <p:grpSp>
              <p:nvGrpSpPr>
                <p:cNvPr id="276" name="Group"/>
                <p:cNvGrpSpPr/>
                <p:nvPr/>
              </p:nvGrpSpPr>
              <p:grpSpPr>
                <a:xfrm>
                  <a:off x="0" y="146656"/>
                  <a:ext cx="230319" cy="257862"/>
                  <a:chOff x="0" y="0"/>
                  <a:chExt cx="230318" cy="257861"/>
                </a:xfrm>
              </p:grpSpPr>
              <p:sp>
                <p:nvSpPr>
                  <p:cNvPr id="274" name="Oval"/>
                  <p:cNvSpPr/>
                  <p:nvPr/>
                </p:nvSpPr>
                <p:spPr>
                  <a:xfrm>
                    <a:off x="0" y="0"/>
                    <a:ext cx="230319" cy="257862"/>
                  </a:xfrm>
                  <a:prstGeom prst="ellipse">
                    <a:avLst/>
                  </a:prstGeom>
                  <a:blipFill rotWithShape="1">
                    <a:blip r:embed="rId8"/>
                    <a:srcRect/>
                    <a:tile tx="0" ty="0" sx="100000" sy="100000" flip="none" algn="tl"/>
                  </a:blipFill>
                  <a:ln w="12700" cap="flat">
                    <a:noFill/>
                    <a:miter lim="400000"/>
                  </a:ln>
                  <a:effectLst>
                    <a:outerShdw blurRad="38100" dist="25400" dir="5400000" rotWithShape="0">
                      <a:srgbClr val="000000">
                        <a:alpha val="50000"/>
                      </a:srgbClr>
                    </a:outerShdw>
                  </a:effectLst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100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703"/>
                  </a:p>
                </p:txBody>
              </p:sp>
              <p:sp>
                <p:nvSpPr>
                  <p:cNvPr id="275" name="Line"/>
                  <p:cNvSpPr/>
                  <p:nvPr/>
                </p:nvSpPr>
                <p:spPr>
                  <a:xfrm>
                    <a:off x="47213" y="128930"/>
                    <a:ext cx="135893" cy="1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DCDEE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2400"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1687"/>
                  </a:p>
                </p:txBody>
              </p:sp>
            </p:grpSp>
            <p:sp>
              <p:nvSpPr>
                <p:cNvPr id="277" name="Line"/>
                <p:cNvSpPr/>
                <p:nvPr/>
              </p:nvSpPr>
              <p:spPr>
                <a:xfrm flipV="1">
                  <a:off x="115159" y="-1"/>
                  <a:ext cx="1" cy="167424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</p:grpSp>
          <p:grpSp>
            <p:nvGrpSpPr>
              <p:cNvPr id="284" name="Group"/>
              <p:cNvGrpSpPr/>
              <p:nvPr/>
            </p:nvGrpSpPr>
            <p:grpSpPr>
              <a:xfrm>
                <a:off x="0" y="23189"/>
                <a:ext cx="230319" cy="432071"/>
                <a:chOff x="0" y="0"/>
                <a:chExt cx="230318" cy="432069"/>
              </a:xfrm>
            </p:grpSpPr>
            <p:grpSp>
              <p:nvGrpSpPr>
                <p:cNvPr id="282" name="Group"/>
                <p:cNvGrpSpPr/>
                <p:nvPr/>
              </p:nvGrpSpPr>
              <p:grpSpPr>
                <a:xfrm>
                  <a:off x="0" y="0"/>
                  <a:ext cx="230319" cy="257862"/>
                  <a:chOff x="0" y="0"/>
                  <a:chExt cx="230318" cy="257861"/>
                </a:xfrm>
              </p:grpSpPr>
              <p:sp>
                <p:nvSpPr>
                  <p:cNvPr id="279" name="Oval"/>
                  <p:cNvSpPr/>
                  <p:nvPr/>
                </p:nvSpPr>
                <p:spPr>
                  <a:xfrm>
                    <a:off x="0" y="0"/>
                    <a:ext cx="230319" cy="257862"/>
                  </a:xfrm>
                  <a:prstGeom prst="ellipse">
                    <a:avLst/>
                  </a:prstGeom>
                  <a:blipFill rotWithShape="1">
                    <a:blip r:embed="rId9"/>
                    <a:srcRect/>
                    <a:tile tx="0" ty="0" sx="100000" sy="100000" flip="none" algn="tl"/>
                  </a:blipFill>
                  <a:ln w="12700" cap="flat">
                    <a:noFill/>
                    <a:miter lim="400000"/>
                  </a:ln>
                  <a:effectLst>
                    <a:outerShdw blurRad="38100" dist="25400" dir="5400000" rotWithShape="0">
                      <a:srgbClr val="000000">
                        <a:alpha val="50000"/>
                      </a:srgbClr>
                    </a:outerShdw>
                  </a:effectLst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100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703"/>
                  </a:p>
                </p:txBody>
              </p:sp>
              <p:sp>
                <p:nvSpPr>
                  <p:cNvPr id="280" name="Line"/>
                  <p:cNvSpPr/>
                  <p:nvPr/>
                </p:nvSpPr>
                <p:spPr>
                  <a:xfrm>
                    <a:off x="47213" y="128930"/>
                    <a:ext cx="135893" cy="1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DCDEE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2400"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1687"/>
                  </a:p>
                </p:txBody>
              </p:sp>
              <p:sp>
                <p:nvSpPr>
                  <p:cNvPr id="281" name="Line"/>
                  <p:cNvSpPr/>
                  <p:nvPr/>
                </p:nvSpPr>
                <p:spPr>
                  <a:xfrm flipV="1">
                    <a:off x="115159" y="60984"/>
                    <a:ext cx="1" cy="13589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DCDEE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2400"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1687"/>
                  </a:p>
                </p:txBody>
              </p:sp>
            </p:grpSp>
            <p:sp>
              <p:nvSpPr>
                <p:cNvPr id="283" name="Line"/>
                <p:cNvSpPr/>
                <p:nvPr/>
              </p:nvSpPr>
              <p:spPr>
                <a:xfrm flipV="1">
                  <a:off x="115159" y="264647"/>
                  <a:ext cx="1" cy="167423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</p:grpSp>
          <p:grpSp>
            <p:nvGrpSpPr>
              <p:cNvPr id="290" name="Group"/>
              <p:cNvGrpSpPr/>
              <p:nvPr/>
            </p:nvGrpSpPr>
            <p:grpSpPr>
              <a:xfrm>
                <a:off x="187186" y="436323"/>
                <a:ext cx="230320" cy="432071"/>
                <a:chOff x="0" y="0"/>
                <a:chExt cx="230318" cy="432069"/>
              </a:xfrm>
            </p:grpSpPr>
            <p:grpSp>
              <p:nvGrpSpPr>
                <p:cNvPr id="288" name="Group"/>
                <p:cNvGrpSpPr/>
                <p:nvPr/>
              </p:nvGrpSpPr>
              <p:grpSpPr>
                <a:xfrm>
                  <a:off x="0" y="0"/>
                  <a:ext cx="230319" cy="257862"/>
                  <a:chOff x="0" y="0"/>
                  <a:chExt cx="230318" cy="257861"/>
                </a:xfrm>
              </p:grpSpPr>
              <p:sp>
                <p:nvSpPr>
                  <p:cNvPr id="285" name="Oval"/>
                  <p:cNvSpPr/>
                  <p:nvPr/>
                </p:nvSpPr>
                <p:spPr>
                  <a:xfrm>
                    <a:off x="0" y="0"/>
                    <a:ext cx="230319" cy="257862"/>
                  </a:xfrm>
                  <a:prstGeom prst="ellipse">
                    <a:avLst/>
                  </a:prstGeom>
                  <a:blipFill rotWithShape="1">
                    <a:blip r:embed="rId9"/>
                    <a:srcRect/>
                    <a:tile tx="0" ty="0" sx="100000" sy="100000" flip="none" algn="tl"/>
                  </a:blipFill>
                  <a:ln w="12700" cap="flat">
                    <a:noFill/>
                    <a:miter lim="400000"/>
                  </a:ln>
                  <a:effectLst>
                    <a:outerShdw blurRad="38100" dist="25400" dir="5400000" rotWithShape="0">
                      <a:srgbClr val="000000">
                        <a:alpha val="50000"/>
                      </a:srgbClr>
                    </a:outerShdw>
                  </a:effectLst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100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703"/>
                  </a:p>
                </p:txBody>
              </p:sp>
              <p:sp>
                <p:nvSpPr>
                  <p:cNvPr id="286" name="Line"/>
                  <p:cNvSpPr/>
                  <p:nvPr/>
                </p:nvSpPr>
                <p:spPr>
                  <a:xfrm>
                    <a:off x="47213" y="128930"/>
                    <a:ext cx="135893" cy="1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DCDEE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2400"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1687"/>
                  </a:p>
                </p:txBody>
              </p:sp>
              <p:sp>
                <p:nvSpPr>
                  <p:cNvPr id="287" name="Line"/>
                  <p:cNvSpPr/>
                  <p:nvPr/>
                </p:nvSpPr>
                <p:spPr>
                  <a:xfrm flipV="1">
                    <a:off x="115159" y="60984"/>
                    <a:ext cx="1" cy="13589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DCDEE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2400"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1687"/>
                  </a:p>
                </p:txBody>
              </p:sp>
            </p:grpSp>
            <p:sp>
              <p:nvSpPr>
                <p:cNvPr id="289" name="Line"/>
                <p:cNvSpPr/>
                <p:nvPr/>
              </p:nvSpPr>
              <p:spPr>
                <a:xfrm flipV="1">
                  <a:off x="115159" y="264647"/>
                  <a:ext cx="1" cy="167423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</p:grpSp>
          <p:grpSp>
            <p:nvGrpSpPr>
              <p:cNvPr id="296" name="Group"/>
              <p:cNvGrpSpPr/>
              <p:nvPr/>
            </p:nvGrpSpPr>
            <p:grpSpPr>
              <a:xfrm>
                <a:off x="379572" y="731368"/>
                <a:ext cx="230320" cy="432071"/>
                <a:chOff x="0" y="0"/>
                <a:chExt cx="230318" cy="432069"/>
              </a:xfrm>
            </p:grpSpPr>
            <p:grpSp>
              <p:nvGrpSpPr>
                <p:cNvPr id="294" name="Group"/>
                <p:cNvGrpSpPr/>
                <p:nvPr/>
              </p:nvGrpSpPr>
              <p:grpSpPr>
                <a:xfrm>
                  <a:off x="0" y="0"/>
                  <a:ext cx="230319" cy="257862"/>
                  <a:chOff x="0" y="0"/>
                  <a:chExt cx="230318" cy="257861"/>
                </a:xfrm>
              </p:grpSpPr>
              <p:sp>
                <p:nvSpPr>
                  <p:cNvPr id="291" name="Oval"/>
                  <p:cNvSpPr/>
                  <p:nvPr/>
                </p:nvSpPr>
                <p:spPr>
                  <a:xfrm>
                    <a:off x="0" y="0"/>
                    <a:ext cx="230319" cy="257862"/>
                  </a:xfrm>
                  <a:prstGeom prst="ellipse">
                    <a:avLst/>
                  </a:prstGeom>
                  <a:blipFill rotWithShape="1">
                    <a:blip r:embed="rId9"/>
                    <a:srcRect/>
                    <a:tile tx="0" ty="0" sx="100000" sy="100000" flip="none" algn="tl"/>
                  </a:blipFill>
                  <a:ln w="12700" cap="flat">
                    <a:noFill/>
                    <a:miter lim="400000"/>
                  </a:ln>
                  <a:effectLst>
                    <a:outerShdw blurRad="38100" dist="25400" dir="5400000" rotWithShape="0">
                      <a:srgbClr val="000000">
                        <a:alpha val="50000"/>
                      </a:srgbClr>
                    </a:outerShdw>
                  </a:effectLst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100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703"/>
                  </a:p>
                </p:txBody>
              </p:sp>
              <p:sp>
                <p:nvSpPr>
                  <p:cNvPr id="292" name="Line"/>
                  <p:cNvSpPr/>
                  <p:nvPr/>
                </p:nvSpPr>
                <p:spPr>
                  <a:xfrm>
                    <a:off x="47213" y="128930"/>
                    <a:ext cx="135893" cy="1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DCDEE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2400"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1687"/>
                  </a:p>
                </p:txBody>
              </p:sp>
              <p:sp>
                <p:nvSpPr>
                  <p:cNvPr id="293" name="Line"/>
                  <p:cNvSpPr/>
                  <p:nvPr/>
                </p:nvSpPr>
                <p:spPr>
                  <a:xfrm flipV="1">
                    <a:off x="115159" y="60984"/>
                    <a:ext cx="1" cy="13589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DCDEE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2400"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1687"/>
                  </a:p>
                </p:txBody>
              </p:sp>
            </p:grpSp>
            <p:sp>
              <p:nvSpPr>
                <p:cNvPr id="295" name="Line"/>
                <p:cNvSpPr/>
                <p:nvPr/>
              </p:nvSpPr>
              <p:spPr>
                <a:xfrm flipV="1">
                  <a:off x="115159" y="264647"/>
                  <a:ext cx="1" cy="167423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</p:grpSp>
        </p:grpSp>
        <p:sp>
          <p:nvSpPr>
            <p:cNvPr id="298" name="N+"/>
            <p:cNvSpPr txBox="1"/>
            <p:nvPr/>
          </p:nvSpPr>
          <p:spPr>
            <a:xfrm>
              <a:off x="4545291" y="885828"/>
              <a:ext cx="459648" cy="3575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ctr" defTabSz="584200">
                <a:defRPr>
                  <a:solidFill>
                    <a:srgbClr val="DCDEE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266"/>
                <a:t>N+ </a:t>
              </a:r>
            </a:p>
          </p:txBody>
        </p:sp>
        <p:sp>
          <p:nvSpPr>
            <p:cNvPr id="299" name="N-bulk"/>
            <p:cNvSpPr txBox="1"/>
            <p:nvPr/>
          </p:nvSpPr>
          <p:spPr>
            <a:xfrm>
              <a:off x="2575793" y="1531068"/>
              <a:ext cx="843776" cy="3575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ctr" defTabSz="584200">
                <a:defRPr>
                  <a:solidFill>
                    <a:srgbClr val="DCDEE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266"/>
                <a:t>N-bulk </a:t>
              </a:r>
            </a:p>
          </p:txBody>
        </p:sp>
      </p:grpSp>
      <p:pic>
        <p:nvPicPr>
          <p:cNvPr id="301" name="2017-08-18 13.55.04.jpg" descr="2017-08-18 13.55.04.jpg"/>
          <p:cNvPicPr>
            <a:picLocks noChangeAspect="1"/>
          </p:cNvPicPr>
          <p:nvPr/>
        </p:nvPicPr>
        <p:blipFill>
          <a:blip r:embed="rId10"/>
          <a:srcRect l="39169" t="43850" r="36961" b="29505"/>
          <a:stretch>
            <a:fillRect/>
          </a:stretch>
        </p:blipFill>
        <p:spPr>
          <a:xfrm>
            <a:off x="2394599" y="3125344"/>
            <a:ext cx="2692041" cy="2253727"/>
          </a:xfrm>
          <a:prstGeom prst="rect">
            <a:avLst/>
          </a:prstGeom>
          <a:ln w="12700">
            <a:miter lim="400000"/>
          </a:ln>
        </p:spPr>
      </p:pic>
      <p:sp>
        <p:nvSpPr>
          <p:cNvPr id="303" name="sensor bias voltage"/>
          <p:cNvSpPr txBox="1"/>
          <p:nvPr/>
        </p:nvSpPr>
        <p:spPr>
          <a:xfrm>
            <a:off x="9504191" y="2188677"/>
            <a:ext cx="1628652" cy="288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000"/>
            </a:lvl1pPr>
          </a:lstStyle>
          <a:p>
            <a:r>
              <a:rPr sz="1406" dirty="0"/>
              <a:t>sensor bias voltage</a:t>
            </a:r>
          </a:p>
        </p:txBody>
      </p:sp>
      <p:sp>
        <p:nvSpPr>
          <p:cNvPr id="304" name="charged particle"/>
          <p:cNvSpPr txBox="1"/>
          <p:nvPr/>
        </p:nvSpPr>
        <p:spPr>
          <a:xfrm>
            <a:off x="9398054" y="6299787"/>
            <a:ext cx="1407438" cy="288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000"/>
            </a:lvl1pPr>
          </a:lstStyle>
          <a:p>
            <a:r>
              <a:rPr sz="1406" dirty="0"/>
              <a:t> charged particle</a:t>
            </a:r>
          </a:p>
        </p:txBody>
      </p:sp>
      <p:sp>
        <p:nvSpPr>
          <p:cNvPr id="306" name="sensor"/>
          <p:cNvSpPr txBox="1"/>
          <p:nvPr/>
        </p:nvSpPr>
        <p:spPr>
          <a:xfrm>
            <a:off x="5328895" y="3382067"/>
            <a:ext cx="709237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>
              <a:defRPr sz="2000"/>
            </a:lvl1pPr>
          </a:lstStyle>
          <a:p>
            <a:r>
              <a:rPr sz="1600" dirty="0"/>
              <a:t>sensor</a:t>
            </a:r>
            <a:r>
              <a:rPr sz="1406" dirty="0"/>
              <a:t> </a:t>
            </a:r>
          </a:p>
        </p:txBody>
      </p:sp>
      <p:sp>
        <p:nvSpPr>
          <p:cNvPr id="307" name="readout…"/>
          <p:cNvSpPr txBox="1"/>
          <p:nvPr/>
        </p:nvSpPr>
        <p:spPr>
          <a:xfrm>
            <a:off x="5233650" y="4836013"/>
            <a:ext cx="767839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>
              <a:defRPr sz="2000"/>
            </a:pPr>
            <a:r>
              <a:rPr sz="1600" dirty="0"/>
              <a:t>readout</a:t>
            </a:r>
          </a:p>
          <a:p>
            <a:pPr algn="ctr">
              <a:defRPr sz="2000"/>
            </a:pPr>
            <a:r>
              <a:rPr sz="1600" dirty="0"/>
              <a:t>chip</a:t>
            </a:r>
          </a:p>
        </p:txBody>
      </p:sp>
      <p:sp>
        <p:nvSpPr>
          <p:cNvPr id="308" name="Line"/>
          <p:cNvSpPr/>
          <p:nvPr/>
        </p:nvSpPr>
        <p:spPr>
          <a:xfrm flipV="1">
            <a:off x="4706779" y="3705017"/>
            <a:ext cx="672948" cy="366967"/>
          </a:xfrm>
          <a:prstGeom prst="line">
            <a:avLst/>
          </a:prstGeom>
          <a:ln w="25400">
            <a:solidFill>
              <a:srgbClr val="1E5AAE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751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87"/>
          </a:p>
        </p:txBody>
      </p:sp>
      <p:sp>
        <p:nvSpPr>
          <p:cNvPr id="309" name="Line"/>
          <p:cNvSpPr/>
          <p:nvPr/>
        </p:nvSpPr>
        <p:spPr>
          <a:xfrm>
            <a:off x="4568872" y="5112640"/>
            <a:ext cx="768523" cy="67212"/>
          </a:xfrm>
          <a:prstGeom prst="line">
            <a:avLst/>
          </a:prstGeom>
          <a:ln w="25400">
            <a:solidFill>
              <a:srgbClr val="1E5AAE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751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87"/>
          </a:p>
        </p:txBody>
      </p:sp>
      <p:sp>
        <p:nvSpPr>
          <p:cNvPr id="310" name="Line"/>
          <p:cNvSpPr/>
          <p:nvPr/>
        </p:nvSpPr>
        <p:spPr>
          <a:xfrm>
            <a:off x="5946221" y="3634418"/>
            <a:ext cx="263393" cy="1"/>
          </a:xfrm>
          <a:prstGeom prst="line">
            <a:avLst/>
          </a:prstGeom>
          <a:ln w="25400">
            <a:solidFill>
              <a:srgbClr val="1E5AAE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751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87"/>
          </a:p>
        </p:txBody>
      </p:sp>
      <p:sp>
        <p:nvSpPr>
          <p:cNvPr id="311" name="Line"/>
          <p:cNvSpPr/>
          <p:nvPr/>
        </p:nvSpPr>
        <p:spPr>
          <a:xfrm>
            <a:off x="5946221" y="5195788"/>
            <a:ext cx="263393" cy="1"/>
          </a:xfrm>
          <a:prstGeom prst="line">
            <a:avLst/>
          </a:prstGeom>
          <a:ln w="25400">
            <a:solidFill>
              <a:srgbClr val="1E5AAE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751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87"/>
          </a:p>
        </p:txBody>
      </p:sp>
      <p:sp>
        <p:nvSpPr>
          <p:cNvPr id="113" name="Timepix3"/>
          <p:cNvSpPr txBox="1"/>
          <p:nvPr/>
        </p:nvSpPr>
        <p:spPr>
          <a:xfrm>
            <a:off x="6130262" y="5396302"/>
            <a:ext cx="1071243" cy="3789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9" tIns="35719" rIns="35719" bIns="35719" numCol="1" anchor="ctr">
            <a:noAutofit/>
          </a:bodyPr>
          <a:lstStyle>
            <a:lvl1pPr algn="ctr" defTabSz="584200">
              <a:defRPr>
                <a:solidFill>
                  <a:srgbClr val="DCDEE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266" dirty="0"/>
              <a:t>Timepix3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A0CE38-5E95-BD4A-BBCD-6F72EDC89EB0}"/>
              </a:ext>
            </a:extLst>
          </p:cNvPr>
          <p:cNvSpPr txBox="1"/>
          <p:nvPr/>
        </p:nvSpPr>
        <p:spPr>
          <a:xfrm>
            <a:off x="407988" y="1196752"/>
            <a:ext cx="9379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/>
              <a:t>Hybrid Pixel Detector (HPD): </a:t>
            </a:r>
            <a:r>
              <a:rPr lang="en-US" dirty="0"/>
              <a:t>Pixelated sensor bump bonded to a pixelated readout chip.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E10860E-B496-2049-B0CC-C2D02CC57307}"/>
              </a:ext>
            </a:extLst>
          </p:cNvPr>
          <p:cNvSpPr/>
          <p:nvPr/>
        </p:nvSpPr>
        <p:spPr>
          <a:xfrm>
            <a:off x="408013" y="1672436"/>
            <a:ext cx="9976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Sensor: </a:t>
            </a:r>
            <a:r>
              <a:rPr lang="en-US" dirty="0"/>
              <a:t>2-dimensional array of PN-diodes processed (for example) in high-resistivity silicon.</a:t>
            </a:r>
          </a:p>
          <a:p>
            <a:r>
              <a:rPr lang="en-US" b="1" dirty="0"/>
              <a:t>Readout chip: </a:t>
            </a:r>
            <a:r>
              <a:rPr lang="en-US" dirty="0"/>
              <a:t>array of readout channels designed in CMOS technology.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74F28-1C39-5D47-A183-1C4720F70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</p:spTree>
    <p:extLst>
      <p:ext uri="{BB962C8B-B14F-4D97-AF65-F5344CB8AC3E}">
        <p14:creationId xmlns:p14="http://schemas.microsoft.com/office/powerpoint/2010/main" val="42262574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8842B-A3AF-0144-B37F-F56DEFFF3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Timepix3 response to charge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343171-0260-7643-A4C7-050AF61D4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4AC81D-05F6-C844-B55D-89010CCE9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29" name="TPX3.pdf" descr="TPX3.pdf">
            <a:extLst>
              <a:ext uri="{FF2B5EF4-FFF2-40B4-BE49-F238E27FC236}">
                <a16:creationId xmlns:a16="http://schemas.microsoft.com/office/drawing/2014/main" id="{7678DD97-67CD-9147-AC4D-7C990C39DC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680" y="1124382"/>
            <a:ext cx="4861843" cy="3123367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Amplifier out">
            <a:extLst>
              <a:ext uri="{FF2B5EF4-FFF2-40B4-BE49-F238E27FC236}">
                <a16:creationId xmlns:a16="http://schemas.microsoft.com/office/drawing/2014/main" id="{009B4E9E-2BDD-7C45-8EBB-82AB2CE8A9E2}"/>
              </a:ext>
            </a:extLst>
          </p:cNvPr>
          <p:cNvSpPr txBox="1"/>
          <p:nvPr/>
        </p:nvSpPr>
        <p:spPr>
          <a:xfrm>
            <a:off x="1673583" y="1237026"/>
            <a:ext cx="1171796" cy="3102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200">
                <a:solidFill>
                  <a:schemeClr val="accent5"/>
                </a:solidFill>
              </a:defRPr>
            </a:lvl1pPr>
          </a:lstStyle>
          <a:p>
            <a:r>
              <a:rPr sz="1547" dirty="0">
                <a:solidFill>
                  <a:srgbClr val="E25448"/>
                </a:solidFill>
              </a:rPr>
              <a:t>Amplifier out</a:t>
            </a:r>
          </a:p>
        </p:txBody>
      </p:sp>
      <p:sp>
        <p:nvSpPr>
          <p:cNvPr id="31" name="Discriminator">
            <a:extLst>
              <a:ext uri="{FF2B5EF4-FFF2-40B4-BE49-F238E27FC236}">
                <a16:creationId xmlns:a16="http://schemas.microsoft.com/office/drawing/2014/main" id="{D9FAB764-BAE8-E04E-82FD-742415E12E59}"/>
              </a:ext>
            </a:extLst>
          </p:cNvPr>
          <p:cNvSpPr txBox="1"/>
          <p:nvPr/>
        </p:nvSpPr>
        <p:spPr>
          <a:xfrm>
            <a:off x="1665660" y="2190716"/>
            <a:ext cx="1226298" cy="3102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200">
                <a:solidFill>
                  <a:schemeClr val="accent4"/>
                </a:solidFill>
              </a:defRPr>
            </a:lvl1pPr>
          </a:lstStyle>
          <a:p>
            <a:r>
              <a:rPr sz="1547" dirty="0">
                <a:solidFill>
                  <a:srgbClr val="F28C1B"/>
                </a:solidFill>
              </a:rPr>
              <a:t>Discriminator</a:t>
            </a:r>
          </a:p>
        </p:txBody>
      </p:sp>
      <p:sp>
        <p:nvSpPr>
          <p:cNvPr id="32" name="640 MHz clock">
            <a:extLst>
              <a:ext uri="{FF2B5EF4-FFF2-40B4-BE49-F238E27FC236}">
                <a16:creationId xmlns:a16="http://schemas.microsoft.com/office/drawing/2014/main" id="{EF219277-217B-8447-A191-7242D067BECE}"/>
              </a:ext>
            </a:extLst>
          </p:cNvPr>
          <p:cNvSpPr txBox="1"/>
          <p:nvPr/>
        </p:nvSpPr>
        <p:spPr>
          <a:xfrm>
            <a:off x="1676907" y="2800499"/>
            <a:ext cx="1718847" cy="3102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2200"/>
            </a:lvl1pPr>
          </a:lstStyle>
          <a:p>
            <a:r>
              <a:rPr sz="1547"/>
              <a:t>640 MHz clock</a:t>
            </a:r>
          </a:p>
        </p:txBody>
      </p:sp>
      <p:sp>
        <p:nvSpPr>
          <p:cNvPr id="33" name="40 MHz clock">
            <a:extLst>
              <a:ext uri="{FF2B5EF4-FFF2-40B4-BE49-F238E27FC236}">
                <a16:creationId xmlns:a16="http://schemas.microsoft.com/office/drawing/2014/main" id="{E0D0B5C1-D4F7-C042-92D0-BA66BD4FDA38}"/>
              </a:ext>
            </a:extLst>
          </p:cNvPr>
          <p:cNvSpPr txBox="1"/>
          <p:nvPr/>
        </p:nvSpPr>
        <p:spPr>
          <a:xfrm>
            <a:off x="1680035" y="3407709"/>
            <a:ext cx="1141339" cy="3102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200"/>
            </a:lvl1pPr>
          </a:lstStyle>
          <a:p>
            <a:r>
              <a:rPr sz="1547"/>
              <a:t>40 MHz clock</a:t>
            </a:r>
          </a:p>
        </p:txBody>
      </p:sp>
      <p:sp>
        <p:nvSpPr>
          <p:cNvPr id="34" name="Time-Over-Threshold…">
            <a:extLst>
              <a:ext uri="{FF2B5EF4-FFF2-40B4-BE49-F238E27FC236}">
                <a16:creationId xmlns:a16="http://schemas.microsoft.com/office/drawing/2014/main" id="{5E34870B-37EB-834B-88CC-D8A6A6F8BEFE}"/>
              </a:ext>
            </a:extLst>
          </p:cNvPr>
          <p:cNvSpPr txBox="1"/>
          <p:nvPr/>
        </p:nvSpPr>
        <p:spPr>
          <a:xfrm>
            <a:off x="1685837" y="3894111"/>
            <a:ext cx="2112247" cy="548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>
              <a:defRPr sz="2200"/>
            </a:pPr>
            <a:r>
              <a:rPr sz="1547"/>
              <a:t>Time-Over-Threshold</a:t>
            </a:r>
          </a:p>
          <a:p>
            <a:pPr>
              <a:defRPr sz="2200"/>
            </a:pPr>
            <a:r>
              <a:rPr sz="1547"/>
              <a:t>(ToT) clock</a:t>
            </a:r>
          </a:p>
        </p:txBody>
      </p:sp>
      <p:sp>
        <p:nvSpPr>
          <p:cNvPr id="35" name="Threshold (THR)">
            <a:extLst>
              <a:ext uri="{FF2B5EF4-FFF2-40B4-BE49-F238E27FC236}">
                <a16:creationId xmlns:a16="http://schemas.microsoft.com/office/drawing/2014/main" id="{D0F3E537-408D-1246-83D1-4E7CD5A9C9CA}"/>
              </a:ext>
            </a:extLst>
          </p:cNvPr>
          <p:cNvSpPr txBox="1"/>
          <p:nvPr/>
        </p:nvSpPr>
        <p:spPr>
          <a:xfrm>
            <a:off x="6336667" y="1319179"/>
            <a:ext cx="1718847" cy="3102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2200">
                <a:solidFill>
                  <a:srgbClr val="16AA61"/>
                </a:solidFill>
              </a:defRPr>
            </a:lvl1pPr>
          </a:lstStyle>
          <a:p>
            <a:r>
              <a:rPr sz="1547"/>
              <a:t>Threshold (THR)</a:t>
            </a:r>
          </a:p>
        </p:txBody>
      </p:sp>
      <p:sp>
        <p:nvSpPr>
          <p:cNvPr id="36" name="Amplifier out &gt; threshold → Event">
            <a:extLst>
              <a:ext uri="{FF2B5EF4-FFF2-40B4-BE49-F238E27FC236}">
                <a16:creationId xmlns:a16="http://schemas.microsoft.com/office/drawing/2014/main" id="{39214B71-7EEF-0D46-9507-918129A49251}"/>
              </a:ext>
            </a:extLst>
          </p:cNvPr>
          <p:cNvSpPr txBox="1"/>
          <p:nvPr/>
        </p:nvSpPr>
        <p:spPr>
          <a:xfrm>
            <a:off x="1680035" y="4908566"/>
            <a:ext cx="2483245" cy="9031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200">
                <a:solidFill>
                  <a:schemeClr val="accent1"/>
                </a:solidFill>
              </a:defRPr>
            </a:lvl1pPr>
          </a:lstStyle>
          <a:p>
            <a:r>
              <a:rPr sz="1800" dirty="0">
                <a:solidFill>
                  <a:schemeClr val="tx1"/>
                </a:solidFill>
              </a:rPr>
              <a:t>Amplifier out &gt; threshold </a:t>
            </a: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>
                <a:solidFill>
                  <a:schemeClr val="tx1"/>
                </a:solidFill>
              </a:rPr>
              <a:t>	</a:t>
            </a:r>
          </a:p>
          <a:p>
            <a:r>
              <a:rPr lang="en-US" sz="1800" dirty="0">
                <a:solidFill>
                  <a:schemeClr val="tx1"/>
                </a:solidFill>
              </a:rPr>
              <a:t>	</a:t>
            </a:r>
            <a:r>
              <a:rPr sz="1800" dirty="0">
                <a:solidFill>
                  <a:schemeClr val="tx1"/>
                </a:solidFill>
              </a:rPr>
              <a:t>→ </a:t>
            </a:r>
            <a:r>
              <a:rPr sz="1800" b="1" dirty="0">
                <a:solidFill>
                  <a:schemeClr val="tx1"/>
                </a:solidFill>
              </a:rPr>
              <a:t>Event </a:t>
            </a:r>
          </a:p>
        </p:txBody>
      </p:sp>
      <p:sp>
        <p:nvSpPr>
          <p:cNvPr id="37" name="time resolution = 1.5625 ns">
            <a:extLst>
              <a:ext uri="{FF2B5EF4-FFF2-40B4-BE49-F238E27FC236}">
                <a16:creationId xmlns:a16="http://schemas.microsoft.com/office/drawing/2014/main" id="{48107893-19AF-2740-91E1-C9BE6107BDFB}"/>
              </a:ext>
            </a:extLst>
          </p:cNvPr>
          <p:cNvSpPr txBox="1"/>
          <p:nvPr/>
        </p:nvSpPr>
        <p:spPr>
          <a:xfrm>
            <a:off x="9523453" y="3070399"/>
            <a:ext cx="1646872" cy="626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 algn="ctr">
              <a:defRPr sz="2200"/>
            </a:lvl1pPr>
          </a:lstStyle>
          <a:p>
            <a:r>
              <a:rPr sz="1800" b="1" dirty="0"/>
              <a:t>time resolution = 1.5625 ns</a:t>
            </a:r>
          </a:p>
        </p:txBody>
      </p:sp>
      <p:sp>
        <p:nvSpPr>
          <p:cNvPr id="38" name="Max 80M events / s">
            <a:extLst>
              <a:ext uri="{FF2B5EF4-FFF2-40B4-BE49-F238E27FC236}">
                <a16:creationId xmlns:a16="http://schemas.microsoft.com/office/drawing/2014/main" id="{9E473FED-AADA-884A-BD14-BAF171D75438}"/>
              </a:ext>
            </a:extLst>
          </p:cNvPr>
          <p:cNvSpPr txBox="1"/>
          <p:nvPr/>
        </p:nvSpPr>
        <p:spPr>
          <a:xfrm>
            <a:off x="9337879" y="5116286"/>
            <a:ext cx="2018019" cy="626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r>
              <a:rPr sz="1800" b="1" dirty="0">
                <a:solidFill>
                  <a:schemeClr val="tx1"/>
                </a:solidFill>
              </a:rPr>
              <a:t>Max</a:t>
            </a:r>
            <a:r>
              <a:rPr lang="en-US" sz="1800" b="1" dirty="0">
                <a:solidFill>
                  <a:schemeClr val="tx1"/>
                </a:solidFill>
              </a:rPr>
              <a:t>.</a:t>
            </a:r>
          </a:p>
          <a:p>
            <a:r>
              <a:rPr sz="1800" b="1" dirty="0">
                <a:solidFill>
                  <a:schemeClr val="tx1"/>
                </a:solidFill>
              </a:rPr>
              <a:t> 80M events / 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E578E18-CE1C-B54C-97F1-52A8962BC984}"/>
              </a:ext>
            </a:extLst>
          </p:cNvPr>
          <p:cNvSpPr txBox="1"/>
          <p:nvPr/>
        </p:nvSpPr>
        <p:spPr>
          <a:xfrm>
            <a:off x="4601887" y="4908566"/>
            <a:ext cx="39833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Each </a:t>
            </a:r>
            <a:r>
              <a:rPr lang="en-US" b="1" dirty="0"/>
              <a:t>event</a:t>
            </a:r>
            <a:r>
              <a:rPr lang="en-US" dirty="0"/>
              <a:t> consist of: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Pixel position → </a:t>
            </a:r>
            <a:r>
              <a:rPr lang="en-US" b="1" dirty="0"/>
              <a:t>Where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 of Arrival (ToA) → </a:t>
            </a:r>
            <a:r>
              <a:rPr lang="en-US" b="1" dirty="0"/>
              <a:t>When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Time-Over-Threshold (ToT) → </a:t>
            </a:r>
            <a:r>
              <a:rPr lang="en-US" b="1" dirty="0"/>
              <a:t>Energy</a:t>
            </a:r>
            <a:r>
              <a:rPr lang="en-US" dirty="0"/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65227F4-1AB9-A44C-AAF9-EAFCE125B36A}"/>
              </a:ext>
            </a:extLst>
          </p:cNvPr>
          <p:cNvSpPr txBox="1"/>
          <p:nvPr/>
        </p:nvSpPr>
        <p:spPr>
          <a:xfrm>
            <a:off x="9264352" y="1323909"/>
            <a:ext cx="2165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minimum threshold = 500 e</a:t>
            </a:r>
            <a:r>
              <a:rPr lang="en-US" b="1" baseline="30000" dirty="0"/>
              <a:t>-</a:t>
            </a:r>
            <a:r>
              <a:rPr lang="en-US" b="1" dirty="0"/>
              <a:t> (1.8 keV)</a:t>
            </a:r>
            <a:endParaRPr lang="en-US" b="1" baseline="30000" dirty="0"/>
          </a:p>
        </p:txBody>
      </p:sp>
    </p:spTree>
    <p:extLst>
      <p:ext uri="{BB962C8B-B14F-4D97-AF65-F5344CB8AC3E}">
        <p14:creationId xmlns:p14="http://schemas.microsoft.com/office/powerpoint/2010/main" val="3512084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1E7A6-17CC-CB4A-B331-08D427F9D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Ionisation electron detector based on Timepix3 HPD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F05665-FC0F-7D47-99F5-803993AEB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C1BD55-F8DD-2A40-BC55-4AF147658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4AB0A48-9CAD-C04C-9EAF-750CAEBF0855}"/>
              </a:ext>
            </a:extLst>
          </p:cNvPr>
          <p:cNvSpPr txBox="1"/>
          <p:nvPr/>
        </p:nvSpPr>
        <p:spPr>
          <a:xfrm>
            <a:off x="407368" y="3472122"/>
            <a:ext cx="501541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/>
              <a:t>Sensor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Non-metalized</a:t>
            </a:r>
            <a:r>
              <a:rPr lang="en-US" sz="1600" dirty="0">
                <a:solidFill>
                  <a:schemeClr val="tx2"/>
                </a:solidFill>
              </a:rPr>
              <a:t>, p-in-n, 100m deep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256 x 256 array of PN-diodes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Pixel size = 55um x 55um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Sensor area = 14mm x 14mm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3794CDA-07C1-0C45-B825-A424C4981200}"/>
              </a:ext>
            </a:extLst>
          </p:cNvPr>
          <p:cNvSpPr txBox="1"/>
          <p:nvPr/>
        </p:nvSpPr>
        <p:spPr>
          <a:xfrm>
            <a:off x="407879" y="4865474"/>
            <a:ext cx="515942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/>
              <a:t>Timepix3 readout chip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Each sensor pixel is connected to an individual readout channel (pixel)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2C8B70A-EAB1-934C-A261-B49847B78357}"/>
              </a:ext>
            </a:extLst>
          </p:cNvPr>
          <p:cNvGrpSpPr/>
          <p:nvPr/>
        </p:nvGrpSpPr>
        <p:grpSpPr>
          <a:xfrm>
            <a:off x="6492467" y="1124744"/>
            <a:ext cx="5292165" cy="4850698"/>
            <a:chOff x="243675" y="1067786"/>
            <a:chExt cx="5292165" cy="4850698"/>
          </a:xfrm>
        </p:grpSpPr>
        <p:grpSp>
          <p:nvGrpSpPr>
            <p:cNvPr id="6" name="Group">
              <a:extLst>
                <a:ext uri="{FF2B5EF4-FFF2-40B4-BE49-F238E27FC236}">
                  <a16:creationId xmlns:a16="http://schemas.microsoft.com/office/drawing/2014/main" id="{841C08FA-729F-2B46-A5D4-0D015C71CE1B}"/>
                </a:ext>
              </a:extLst>
            </p:cNvPr>
            <p:cNvGrpSpPr/>
            <p:nvPr/>
          </p:nvGrpSpPr>
          <p:grpSpPr>
            <a:xfrm>
              <a:off x="243675" y="1067786"/>
              <a:ext cx="5292165" cy="4850698"/>
              <a:chOff x="1090590" y="0"/>
              <a:chExt cx="7526632" cy="6898769"/>
            </a:xfrm>
          </p:grpSpPr>
          <p:sp>
            <p:nvSpPr>
              <p:cNvPr id="7" name="Rectangle">
                <a:extLst>
                  <a:ext uri="{FF2B5EF4-FFF2-40B4-BE49-F238E27FC236}">
                    <a16:creationId xmlns:a16="http://schemas.microsoft.com/office/drawing/2014/main" id="{938629F5-1EE5-FF43-8DAC-584F10AF205F}"/>
                  </a:ext>
                </a:extLst>
              </p:cNvPr>
              <p:cNvSpPr/>
              <p:nvPr/>
            </p:nvSpPr>
            <p:spPr>
              <a:xfrm>
                <a:off x="2254396" y="3573912"/>
                <a:ext cx="6142082" cy="855690"/>
              </a:xfrm>
              <a:prstGeom prst="rect">
                <a:avLst/>
              </a:prstGeom>
              <a:solidFill>
                <a:schemeClr val="accent2">
                  <a:alpha val="49493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8" name="Shape">
                <a:extLst>
                  <a:ext uri="{FF2B5EF4-FFF2-40B4-BE49-F238E27FC236}">
                    <a16:creationId xmlns:a16="http://schemas.microsoft.com/office/drawing/2014/main" id="{D5465208-4A04-3347-9C94-82C77D5A097E}"/>
                  </a:ext>
                </a:extLst>
              </p:cNvPr>
              <p:cNvSpPr/>
              <p:nvPr/>
            </p:nvSpPr>
            <p:spPr>
              <a:xfrm>
                <a:off x="5370679" y="3351293"/>
                <a:ext cx="3149436" cy="1067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26" h="21600" extrusionOk="0">
                    <a:moveTo>
                      <a:pt x="10663" y="0"/>
                    </a:moveTo>
                    <a:cubicBezTo>
                      <a:pt x="16650" y="0"/>
                      <a:pt x="21463" y="9753"/>
                      <a:pt x="21323" y="21600"/>
                    </a:cubicBezTo>
                    <a:lnTo>
                      <a:pt x="3" y="21600"/>
                    </a:lnTo>
                    <a:cubicBezTo>
                      <a:pt x="-137" y="9753"/>
                      <a:pt x="4676" y="0"/>
                      <a:pt x="10663" y="0"/>
                    </a:cubicBezTo>
                    <a:close/>
                  </a:path>
                </a:pathLst>
              </a:custGeom>
              <a:blipFill rotWithShape="1">
                <a:blip r:embed="rId3"/>
                <a:srcRect/>
                <a:tile tx="0" ty="0" sx="100000" sy="100000" flip="none" algn="tl"/>
              </a:blip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9" name="Shape">
                <a:extLst>
                  <a:ext uri="{FF2B5EF4-FFF2-40B4-BE49-F238E27FC236}">
                    <a16:creationId xmlns:a16="http://schemas.microsoft.com/office/drawing/2014/main" id="{B81D8F89-007D-8043-89AB-3CF6A43428E0}"/>
                  </a:ext>
                </a:extLst>
              </p:cNvPr>
              <p:cNvSpPr/>
              <p:nvPr/>
            </p:nvSpPr>
            <p:spPr>
              <a:xfrm>
                <a:off x="1955210" y="3351293"/>
                <a:ext cx="3149435" cy="1067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26" h="21600" extrusionOk="0">
                    <a:moveTo>
                      <a:pt x="10663" y="0"/>
                    </a:moveTo>
                    <a:cubicBezTo>
                      <a:pt x="16650" y="0"/>
                      <a:pt x="21463" y="9753"/>
                      <a:pt x="21323" y="21600"/>
                    </a:cubicBezTo>
                    <a:lnTo>
                      <a:pt x="3" y="21600"/>
                    </a:lnTo>
                    <a:cubicBezTo>
                      <a:pt x="-137" y="9753"/>
                      <a:pt x="4676" y="0"/>
                      <a:pt x="10663" y="0"/>
                    </a:cubicBezTo>
                    <a:close/>
                  </a:path>
                </a:pathLst>
              </a:custGeom>
              <a:blipFill rotWithShape="1">
                <a:blip r:embed="rId3"/>
                <a:srcRect/>
                <a:tile tx="0" ty="0" sx="100000" sy="100000" flip="none" algn="tl"/>
              </a:blip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10" name="Circle">
                <a:extLst>
                  <a:ext uri="{FF2B5EF4-FFF2-40B4-BE49-F238E27FC236}">
                    <a16:creationId xmlns:a16="http://schemas.microsoft.com/office/drawing/2014/main" id="{D77329F2-CC61-B94B-A637-25CA9D0C7BC1}"/>
                  </a:ext>
                </a:extLst>
              </p:cNvPr>
              <p:cNvSpPr/>
              <p:nvPr/>
            </p:nvSpPr>
            <p:spPr>
              <a:xfrm>
                <a:off x="6469448" y="4343143"/>
                <a:ext cx="1039926" cy="1039925"/>
              </a:xfrm>
              <a:prstGeom prst="ellipse">
                <a:avLst/>
              </a:prstGeom>
              <a:blipFill rotWithShape="1">
                <a:blip r:embed="rId4"/>
                <a:srcRect/>
                <a:tile tx="0" ty="0" sx="100000" sy="100000" flip="none" algn="tl"/>
              </a:blipFill>
              <a:ln w="12700" cap="flat">
                <a:noFill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11" name="Circle">
                <a:extLst>
                  <a:ext uri="{FF2B5EF4-FFF2-40B4-BE49-F238E27FC236}">
                    <a16:creationId xmlns:a16="http://schemas.microsoft.com/office/drawing/2014/main" id="{7C563288-EDEA-B142-A3BB-5A65D2196ECD}"/>
                  </a:ext>
                </a:extLst>
              </p:cNvPr>
              <p:cNvSpPr/>
              <p:nvPr/>
            </p:nvSpPr>
            <p:spPr>
              <a:xfrm>
                <a:off x="3009964" y="4343143"/>
                <a:ext cx="1039926" cy="1039925"/>
              </a:xfrm>
              <a:prstGeom prst="ellipse">
                <a:avLst/>
              </a:prstGeom>
              <a:blipFill rotWithShape="1">
                <a:blip r:embed="rId4"/>
                <a:srcRect/>
                <a:tile tx="0" ty="0" sx="100000" sy="100000" flip="none" algn="tl"/>
              </a:blipFill>
              <a:ln w="12700" cap="flat">
                <a:noFill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12" name="Rectangle">
                <a:extLst>
                  <a:ext uri="{FF2B5EF4-FFF2-40B4-BE49-F238E27FC236}">
                    <a16:creationId xmlns:a16="http://schemas.microsoft.com/office/drawing/2014/main" id="{5D12DD14-255B-864E-911D-7E193D85585B}"/>
                  </a:ext>
                </a:extLst>
              </p:cNvPr>
              <p:cNvSpPr/>
              <p:nvPr/>
            </p:nvSpPr>
            <p:spPr>
              <a:xfrm>
                <a:off x="2253308" y="3333332"/>
                <a:ext cx="6144257" cy="240976"/>
              </a:xfrm>
              <a:prstGeom prst="rect">
                <a:avLst/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13" name="Rectangle">
                <a:extLst>
                  <a:ext uri="{FF2B5EF4-FFF2-40B4-BE49-F238E27FC236}">
                    <a16:creationId xmlns:a16="http://schemas.microsoft.com/office/drawing/2014/main" id="{77D8156A-C401-654E-9761-008243A0546D}"/>
                  </a:ext>
                </a:extLst>
              </p:cNvPr>
              <p:cNvSpPr/>
              <p:nvPr/>
            </p:nvSpPr>
            <p:spPr>
              <a:xfrm>
                <a:off x="2253309" y="5314989"/>
                <a:ext cx="6144256" cy="1583780"/>
              </a:xfrm>
              <a:prstGeom prst="rect">
                <a:avLst/>
              </a:prstGeom>
              <a:blipFill rotWithShape="1">
                <a:blip r:embed="rId5"/>
                <a:srcRect/>
                <a:tile tx="0" ty="0" sx="100000" sy="100000" flip="none" algn="tl"/>
              </a:blip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grpSp>
            <p:nvGrpSpPr>
              <p:cNvPr id="14" name="Group">
                <a:extLst>
                  <a:ext uri="{FF2B5EF4-FFF2-40B4-BE49-F238E27FC236}">
                    <a16:creationId xmlns:a16="http://schemas.microsoft.com/office/drawing/2014/main" id="{0E3984F4-90D9-DC44-9B55-054DE84FB6A9}"/>
                  </a:ext>
                </a:extLst>
              </p:cNvPr>
              <p:cNvGrpSpPr/>
              <p:nvPr/>
            </p:nvGrpSpPr>
            <p:grpSpPr>
              <a:xfrm>
                <a:off x="2211795" y="5305000"/>
                <a:ext cx="4118313" cy="1551622"/>
                <a:chOff x="-1309806" y="0"/>
                <a:chExt cx="4118312" cy="1551621"/>
              </a:xfrm>
            </p:grpSpPr>
            <p:sp>
              <p:nvSpPr>
                <p:cNvPr id="59" name="Line">
                  <a:extLst>
                    <a:ext uri="{FF2B5EF4-FFF2-40B4-BE49-F238E27FC236}">
                      <a16:creationId xmlns:a16="http://schemas.microsoft.com/office/drawing/2014/main" id="{89CE05C0-F19B-6743-B0A6-FAA05E419E50}"/>
                    </a:ext>
                  </a:extLst>
                </p:cNvPr>
                <p:cNvSpPr/>
                <p:nvPr/>
              </p:nvSpPr>
              <p:spPr>
                <a:xfrm>
                  <a:off x="0" y="462835"/>
                  <a:ext cx="505106" cy="1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  <p:sp>
              <p:nvSpPr>
                <p:cNvPr id="60" name="Line">
                  <a:extLst>
                    <a:ext uri="{FF2B5EF4-FFF2-40B4-BE49-F238E27FC236}">
                      <a16:creationId xmlns:a16="http://schemas.microsoft.com/office/drawing/2014/main" id="{1F499F18-183E-1341-AD36-53E2A253BAEC}"/>
                    </a:ext>
                  </a:extLst>
                </p:cNvPr>
                <p:cNvSpPr/>
                <p:nvPr/>
              </p:nvSpPr>
              <p:spPr>
                <a:xfrm flipV="1">
                  <a:off x="2073" y="-1"/>
                  <a:ext cx="1" cy="468833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  <p:grpSp>
              <p:nvGrpSpPr>
                <p:cNvPr id="61" name="Group">
                  <a:extLst>
                    <a:ext uri="{FF2B5EF4-FFF2-40B4-BE49-F238E27FC236}">
                      <a16:creationId xmlns:a16="http://schemas.microsoft.com/office/drawing/2014/main" id="{8DDC8DF3-DF97-0F4B-815D-F4AA63B43CBC}"/>
                    </a:ext>
                  </a:extLst>
                </p:cNvPr>
                <p:cNvGrpSpPr/>
                <p:nvPr/>
              </p:nvGrpSpPr>
              <p:grpSpPr>
                <a:xfrm>
                  <a:off x="506096" y="372022"/>
                  <a:ext cx="418757" cy="361194"/>
                  <a:chOff x="0" y="0"/>
                  <a:chExt cx="418755" cy="361193"/>
                </a:xfrm>
              </p:grpSpPr>
              <p:sp>
                <p:nvSpPr>
                  <p:cNvPr id="76" name="Line">
                    <a:extLst>
                      <a:ext uri="{FF2B5EF4-FFF2-40B4-BE49-F238E27FC236}">
                        <a16:creationId xmlns:a16="http://schemas.microsoft.com/office/drawing/2014/main" id="{93990857-9E7A-CB45-95D5-63D0A47F3935}"/>
                      </a:ext>
                    </a:extLst>
                  </p:cNvPr>
                  <p:cNvSpPr/>
                  <p:nvPr/>
                </p:nvSpPr>
                <p:spPr>
                  <a:xfrm flipV="1">
                    <a:off x="6932" y="12263"/>
                    <a:ext cx="1" cy="341998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DCDEE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2400"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1687"/>
                  </a:p>
                </p:txBody>
              </p:sp>
              <p:sp>
                <p:nvSpPr>
                  <p:cNvPr id="77" name="Line">
                    <a:extLst>
                      <a:ext uri="{FF2B5EF4-FFF2-40B4-BE49-F238E27FC236}">
                        <a16:creationId xmlns:a16="http://schemas.microsoft.com/office/drawing/2014/main" id="{6C8E8893-5C86-2D44-8C6A-A4E5D501FFC9}"/>
                      </a:ext>
                    </a:extLst>
                  </p:cNvPr>
                  <p:cNvSpPr/>
                  <p:nvPr/>
                </p:nvSpPr>
                <p:spPr>
                  <a:xfrm flipV="1">
                    <a:off x="0" y="179567"/>
                    <a:ext cx="418756" cy="181627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DCDEE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2400"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1687"/>
                  </a:p>
                </p:txBody>
              </p:sp>
              <p:sp>
                <p:nvSpPr>
                  <p:cNvPr id="78" name="Line">
                    <a:extLst>
                      <a:ext uri="{FF2B5EF4-FFF2-40B4-BE49-F238E27FC236}">
                        <a16:creationId xmlns:a16="http://schemas.microsoft.com/office/drawing/2014/main" id="{54532CCE-74C8-AD41-97EF-00AD60904FDD}"/>
                      </a:ext>
                    </a:extLst>
                  </p:cNvPr>
                  <p:cNvSpPr/>
                  <p:nvPr/>
                </p:nvSpPr>
                <p:spPr>
                  <a:xfrm>
                    <a:off x="0" y="-1"/>
                    <a:ext cx="418756" cy="181627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DCDEE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2400"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1687"/>
                  </a:p>
                </p:txBody>
              </p:sp>
            </p:grpSp>
            <p:sp>
              <p:nvSpPr>
                <p:cNvPr id="62" name="Line">
                  <a:extLst>
                    <a:ext uri="{FF2B5EF4-FFF2-40B4-BE49-F238E27FC236}">
                      <a16:creationId xmlns:a16="http://schemas.microsoft.com/office/drawing/2014/main" id="{1F78DF6A-D25C-7D42-87A1-20D2A3DC082D}"/>
                    </a:ext>
                  </a:extLst>
                </p:cNvPr>
                <p:cNvSpPr/>
                <p:nvPr/>
              </p:nvSpPr>
              <p:spPr>
                <a:xfrm>
                  <a:off x="925533" y="555284"/>
                  <a:ext cx="505107" cy="1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  <p:grpSp>
              <p:nvGrpSpPr>
                <p:cNvPr id="63" name="Group">
                  <a:extLst>
                    <a:ext uri="{FF2B5EF4-FFF2-40B4-BE49-F238E27FC236}">
                      <a16:creationId xmlns:a16="http://schemas.microsoft.com/office/drawing/2014/main" id="{3705ECE3-A9BF-DC47-B580-5F6693A42814}"/>
                    </a:ext>
                  </a:extLst>
                </p:cNvPr>
                <p:cNvGrpSpPr/>
                <p:nvPr/>
              </p:nvGrpSpPr>
              <p:grpSpPr>
                <a:xfrm>
                  <a:off x="1418476" y="452436"/>
                  <a:ext cx="418756" cy="361194"/>
                  <a:chOff x="0" y="0"/>
                  <a:chExt cx="418755" cy="361193"/>
                </a:xfrm>
              </p:grpSpPr>
              <p:sp>
                <p:nvSpPr>
                  <p:cNvPr id="73" name="Line">
                    <a:extLst>
                      <a:ext uri="{FF2B5EF4-FFF2-40B4-BE49-F238E27FC236}">
                        <a16:creationId xmlns:a16="http://schemas.microsoft.com/office/drawing/2014/main" id="{61BFC8C5-C90E-814A-B6D6-8B864FEEBE60}"/>
                      </a:ext>
                    </a:extLst>
                  </p:cNvPr>
                  <p:cNvSpPr/>
                  <p:nvPr/>
                </p:nvSpPr>
                <p:spPr>
                  <a:xfrm flipV="1">
                    <a:off x="6932" y="12263"/>
                    <a:ext cx="1" cy="341998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DCDEE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2400"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1687"/>
                  </a:p>
                </p:txBody>
              </p:sp>
              <p:sp>
                <p:nvSpPr>
                  <p:cNvPr id="74" name="Line">
                    <a:extLst>
                      <a:ext uri="{FF2B5EF4-FFF2-40B4-BE49-F238E27FC236}">
                        <a16:creationId xmlns:a16="http://schemas.microsoft.com/office/drawing/2014/main" id="{83EB15DE-845E-3F4C-AD2A-1E4E06F42EB7}"/>
                      </a:ext>
                    </a:extLst>
                  </p:cNvPr>
                  <p:cNvSpPr/>
                  <p:nvPr/>
                </p:nvSpPr>
                <p:spPr>
                  <a:xfrm flipV="1">
                    <a:off x="0" y="179567"/>
                    <a:ext cx="418756" cy="181627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DCDEE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2400"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1687"/>
                  </a:p>
                </p:txBody>
              </p:sp>
              <p:sp>
                <p:nvSpPr>
                  <p:cNvPr id="75" name="Line">
                    <a:extLst>
                      <a:ext uri="{FF2B5EF4-FFF2-40B4-BE49-F238E27FC236}">
                        <a16:creationId xmlns:a16="http://schemas.microsoft.com/office/drawing/2014/main" id="{95AD0A0A-02BF-F549-97AC-7449B69A3852}"/>
                      </a:ext>
                    </a:extLst>
                  </p:cNvPr>
                  <p:cNvSpPr/>
                  <p:nvPr/>
                </p:nvSpPr>
                <p:spPr>
                  <a:xfrm>
                    <a:off x="0" y="-1"/>
                    <a:ext cx="418756" cy="181627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DCDEE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2400"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1687"/>
                  </a:p>
                </p:txBody>
              </p:sp>
            </p:grpSp>
            <p:sp>
              <p:nvSpPr>
                <p:cNvPr id="64" name="Line">
                  <a:extLst>
                    <a:ext uri="{FF2B5EF4-FFF2-40B4-BE49-F238E27FC236}">
                      <a16:creationId xmlns:a16="http://schemas.microsoft.com/office/drawing/2014/main" id="{8300F27C-7984-D848-9B77-D1EA3EE8BD91}"/>
                    </a:ext>
                  </a:extLst>
                </p:cNvPr>
                <p:cNvSpPr/>
                <p:nvPr/>
              </p:nvSpPr>
              <p:spPr>
                <a:xfrm>
                  <a:off x="1198240" y="721672"/>
                  <a:ext cx="232400" cy="1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  <a:tailEnd type="arrow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  <p:sp>
              <p:nvSpPr>
                <p:cNvPr id="65" name="Amp.">
                  <a:extLst>
                    <a:ext uri="{FF2B5EF4-FFF2-40B4-BE49-F238E27FC236}">
                      <a16:creationId xmlns:a16="http://schemas.microsoft.com/office/drawing/2014/main" id="{330074B9-27A6-4346-BBBD-37D5A8659572}"/>
                    </a:ext>
                  </a:extLst>
                </p:cNvPr>
                <p:cNvSpPr txBox="1"/>
                <p:nvPr/>
              </p:nvSpPr>
              <p:spPr>
                <a:xfrm>
                  <a:off x="170507" y="34833"/>
                  <a:ext cx="1089936" cy="35756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35719" tIns="35719" rIns="35719" bIns="35719" numCol="1" anchor="ctr">
                  <a:noAutofit/>
                </a:bodyPr>
                <a:lstStyle>
                  <a:lvl1pPr algn="ctr" defTabSz="584200">
                    <a:defRPr>
                      <a:solidFill>
                        <a:srgbClr val="DCDEE0"/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lvl1pPr>
                </a:lstStyle>
                <a:p>
                  <a:r>
                    <a:rPr sz="1266"/>
                    <a:t>Amp.</a:t>
                  </a:r>
                </a:p>
              </p:txBody>
            </p:sp>
            <p:sp>
              <p:nvSpPr>
                <p:cNvPr id="66" name="Disc.">
                  <a:extLst>
                    <a:ext uri="{FF2B5EF4-FFF2-40B4-BE49-F238E27FC236}">
                      <a16:creationId xmlns:a16="http://schemas.microsoft.com/office/drawing/2014/main" id="{4ACB81F2-82B8-6F49-BD7C-AAE0BF4FEDF3}"/>
                    </a:ext>
                  </a:extLst>
                </p:cNvPr>
                <p:cNvSpPr txBox="1"/>
                <p:nvPr/>
              </p:nvSpPr>
              <p:spPr>
                <a:xfrm>
                  <a:off x="1287161" y="105267"/>
                  <a:ext cx="681386" cy="35756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35719" tIns="35719" rIns="35719" bIns="35719" numCol="1" anchor="ctr">
                  <a:noAutofit/>
                </a:bodyPr>
                <a:lstStyle>
                  <a:lvl1pPr algn="ctr" defTabSz="584200">
                    <a:defRPr>
                      <a:solidFill>
                        <a:srgbClr val="DCDEE0"/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lvl1pPr>
                </a:lstStyle>
                <a:p>
                  <a:r>
                    <a:rPr sz="1266"/>
                    <a:t>Disc.</a:t>
                  </a:r>
                </a:p>
              </p:txBody>
            </p:sp>
            <p:sp>
              <p:nvSpPr>
                <p:cNvPr id="67" name="THR">
                  <a:extLst>
                    <a:ext uri="{FF2B5EF4-FFF2-40B4-BE49-F238E27FC236}">
                      <a16:creationId xmlns:a16="http://schemas.microsoft.com/office/drawing/2014/main" id="{D5ED86F0-871C-0F4B-91EA-E165E38113C3}"/>
                    </a:ext>
                  </a:extLst>
                </p:cNvPr>
                <p:cNvSpPr txBox="1"/>
                <p:nvPr/>
              </p:nvSpPr>
              <p:spPr>
                <a:xfrm>
                  <a:off x="867192" y="821293"/>
                  <a:ext cx="657265" cy="35756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35719" tIns="35719" rIns="35719" bIns="35719" numCol="1" anchor="ctr">
                  <a:noAutofit/>
                </a:bodyPr>
                <a:lstStyle>
                  <a:lvl1pPr algn="ctr" defTabSz="584200">
                    <a:defRPr>
                      <a:solidFill>
                        <a:srgbClr val="DCDEE0"/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lvl1pPr>
                </a:lstStyle>
                <a:p>
                  <a:r>
                    <a:rPr sz="1266"/>
                    <a:t>THR</a:t>
                  </a:r>
                </a:p>
              </p:txBody>
            </p:sp>
            <p:sp>
              <p:nvSpPr>
                <p:cNvPr id="68" name="Line">
                  <a:extLst>
                    <a:ext uri="{FF2B5EF4-FFF2-40B4-BE49-F238E27FC236}">
                      <a16:creationId xmlns:a16="http://schemas.microsoft.com/office/drawing/2014/main" id="{1ADE8F64-C58C-FB49-8FB3-AD5554ECD11D}"/>
                    </a:ext>
                  </a:extLst>
                </p:cNvPr>
                <p:cNvSpPr/>
                <p:nvPr/>
              </p:nvSpPr>
              <p:spPr>
                <a:xfrm>
                  <a:off x="1208195" y="718167"/>
                  <a:ext cx="1" cy="167423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  <p:sp>
              <p:nvSpPr>
                <p:cNvPr id="69" name="Line">
                  <a:extLst>
                    <a:ext uri="{FF2B5EF4-FFF2-40B4-BE49-F238E27FC236}">
                      <a16:creationId xmlns:a16="http://schemas.microsoft.com/office/drawing/2014/main" id="{E43C3B2A-22F2-014C-AFE9-9C550D0FADB6}"/>
                    </a:ext>
                  </a:extLst>
                </p:cNvPr>
                <p:cNvSpPr/>
                <p:nvPr/>
              </p:nvSpPr>
              <p:spPr>
                <a:xfrm>
                  <a:off x="1832867" y="633032"/>
                  <a:ext cx="186347" cy="1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  <p:sp>
              <p:nvSpPr>
                <p:cNvPr id="70" name="Rectangle">
                  <a:extLst>
                    <a:ext uri="{FF2B5EF4-FFF2-40B4-BE49-F238E27FC236}">
                      <a16:creationId xmlns:a16="http://schemas.microsoft.com/office/drawing/2014/main" id="{34BB27FB-1A01-CD4B-801B-2F8FA1921A04}"/>
                    </a:ext>
                  </a:extLst>
                </p:cNvPr>
                <p:cNvSpPr/>
                <p:nvPr/>
              </p:nvSpPr>
              <p:spPr>
                <a:xfrm>
                  <a:off x="2014115" y="414768"/>
                  <a:ext cx="790343" cy="448034"/>
                </a:xfrm>
                <a:prstGeom prst="rect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  <p:sp>
              <p:nvSpPr>
                <p:cNvPr id="71" name="Digital">
                  <a:extLst>
                    <a:ext uri="{FF2B5EF4-FFF2-40B4-BE49-F238E27FC236}">
                      <a16:creationId xmlns:a16="http://schemas.microsoft.com/office/drawing/2014/main" id="{DC744FE5-B0D1-724E-B826-998B1AB16DCD}"/>
                    </a:ext>
                  </a:extLst>
                </p:cNvPr>
                <p:cNvSpPr txBox="1"/>
                <p:nvPr/>
              </p:nvSpPr>
              <p:spPr>
                <a:xfrm>
                  <a:off x="2001415" y="426923"/>
                  <a:ext cx="807091" cy="41221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35719" tIns="35719" rIns="35719" bIns="35719" numCol="1" anchor="ctr">
                  <a:noAutofit/>
                </a:bodyPr>
                <a:lstStyle>
                  <a:lvl1pPr algn="ctr" defTabSz="584200">
                    <a:defRPr>
                      <a:solidFill>
                        <a:srgbClr val="DCDEE0"/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lvl1pPr>
                </a:lstStyle>
                <a:p>
                  <a:r>
                    <a:rPr sz="1266"/>
                    <a:t>Digital</a:t>
                  </a:r>
                </a:p>
              </p:txBody>
            </p:sp>
            <p:sp>
              <p:nvSpPr>
                <p:cNvPr id="72" name="Timepix3">
                  <a:extLst>
                    <a:ext uri="{FF2B5EF4-FFF2-40B4-BE49-F238E27FC236}">
                      <a16:creationId xmlns:a16="http://schemas.microsoft.com/office/drawing/2014/main" id="{C71B57A2-62FC-0943-A453-437723CF0591}"/>
                    </a:ext>
                  </a:extLst>
                </p:cNvPr>
                <p:cNvSpPr txBox="1"/>
                <p:nvPr/>
              </p:nvSpPr>
              <p:spPr>
                <a:xfrm>
                  <a:off x="-1309807" y="1012613"/>
                  <a:ext cx="1523544" cy="53900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35719" tIns="35719" rIns="35719" bIns="35719" numCol="1" anchor="ctr">
                  <a:noAutofit/>
                </a:bodyPr>
                <a:lstStyle>
                  <a:lvl1pPr algn="ctr" defTabSz="584200">
                    <a:defRPr>
                      <a:solidFill>
                        <a:srgbClr val="DCDEE0"/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lvl1pPr>
                </a:lstStyle>
                <a:p>
                  <a:r>
                    <a:rPr sz="1266" dirty="0"/>
                    <a:t>Timepix3 </a:t>
                  </a:r>
                </a:p>
              </p:txBody>
            </p:sp>
          </p:grpSp>
          <p:sp>
            <p:nvSpPr>
              <p:cNvPr id="15" name="Rectangle">
                <a:extLst>
                  <a:ext uri="{FF2B5EF4-FFF2-40B4-BE49-F238E27FC236}">
                    <a16:creationId xmlns:a16="http://schemas.microsoft.com/office/drawing/2014/main" id="{5A827531-17B8-7940-9BC8-EB4B70C8F15E}"/>
                  </a:ext>
                </a:extLst>
              </p:cNvPr>
              <p:cNvSpPr/>
              <p:nvPr/>
            </p:nvSpPr>
            <p:spPr>
              <a:xfrm>
                <a:off x="6019304" y="4044558"/>
                <a:ext cx="1940214" cy="384773"/>
              </a:xfrm>
              <a:prstGeom prst="rect">
                <a:avLst/>
              </a:prstGeom>
              <a:blipFill rotWithShape="1">
                <a:blip r:embed="rId6"/>
                <a:srcRect/>
                <a:tile tx="0" ty="0" sx="100000" sy="100000" flip="none" algn="tl"/>
              </a:blip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16" name="Line">
                <a:extLst>
                  <a:ext uri="{FF2B5EF4-FFF2-40B4-BE49-F238E27FC236}">
                    <a16:creationId xmlns:a16="http://schemas.microsoft.com/office/drawing/2014/main" id="{B2AC3725-21C0-BF42-8F32-04E5CD2F4717}"/>
                  </a:ext>
                </a:extLst>
              </p:cNvPr>
              <p:cNvSpPr/>
              <p:nvPr/>
            </p:nvSpPr>
            <p:spPr>
              <a:xfrm>
                <a:off x="6960286" y="5767835"/>
                <a:ext cx="505107" cy="1"/>
              </a:xfrm>
              <a:prstGeom prst="line">
                <a:avLst/>
              </a:prstGeom>
              <a:noFill/>
              <a:ln w="25400" cap="flat">
                <a:solidFill>
                  <a:srgbClr val="DCDEE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17" name="Line">
                <a:extLst>
                  <a:ext uri="{FF2B5EF4-FFF2-40B4-BE49-F238E27FC236}">
                    <a16:creationId xmlns:a16="http://schemas.microsoft.com/office/drawing/2014/main" id="{C9396A0E-B1E4-B84F-BBE6-D70518C719F6}"/>
                  </a:ext>
                </a:extLst>
              </p:cNvPr>
              <p:cNvSpPr/>
              <p:nvPr/>
            </p:nvSpPr>
            <p:spPr>
              <a:xfrm flipV="1">
                <a:off x="6962360" y="5304999"/>
                <a:ext cx="1" cy="468833"/>
              </a:xfrm>
              <a:prstGeom prst="line">
                <a:avLst/>
              </a:prstGeom>
              <a:noFill/>
              <a:ln w="25400" cap="flat">
                <a:solidFill>
                  <a:srgbClr val="DCDEE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grpSp>
            <p:nvGrpSpPr>
              <p:cNvPr id="18" name="Group">
                <a:extLst>
                  <a:ext uri="{FF2B5EF4-FFF2-40B4-BE49-F238E27FC236}">
                    <a16:creationId xmlns:a16="http://schemas.microsoft.com/office/drawing/2014/main" id="{D67BA3FA-128D-5542-8571-2B4764DF0ABB}"/>
                  </a:ext>
                </a:extLst>
              </p:cNvPr>
              <p:cNvGrpSpPr/>
              <p:nvPr/>
            </p:nvGrpSpPr>
            <p:grpSpPr>
              <a:xfrm>
                <a:off x="7466383" y="5677022"/>
                <a:ext cx="418757" cy="361194"/>
                <a:chOff x="0" y="0"/>
                <a:chExt cx="418755" cy="361193"/>
              </a:xfrm>
            </p:grpSpPr>
            <p:sp>
              <p:nvSpPr>
                <p:cNvPr id="56" name="Line">
                  <a:extLst>
                    <a:ext uri="{FF2B5EF4-FFF2-40B4-BE49-F238E27FC236}">
                      <a16:creationId xmlns:a16="http://schemas.microsoft.com/office/drawing/2014/main" id="{02F84BDA-B180-DA4F-9272-71C95735C3D3}"/>
                    </a:ext>
                  </a:extLst>
                </p:cNvPr>
                <p:cNvSpPr/>
                <p:nvPr/>
              </p:nvSpPr>
              <p:spPr>
                <a:xfrm flipV="1">
                  <a:off x="6932" y="12263"/>
                  <a:ext cx="1" cy="341998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  <p:sp>
              <p:nvSpPr>
                <p:cNvPr id="57" name="Line">
                  <a:extLst>
                    <a:ext uri="{FF2B5EF4-FFF2-40B4-BE49-F238E27FC236}">
                      <a16:creationId xmlns:a16="http://schemas.microsoft.com/office/drawing/2014/main" id="{0C48EE21-079D-C44F-8EF8-5DC16FBEA63B}"/>
                    </a:ext>
                  </a:extLst>
                </p:cNvPr>
                <p:cNvSpPr/>
                <p:nvPr/>
              </p:nvSpPr>
              <p:spPr>
                <a:xfrm flipV="1">
                  <a:off x="0" y="179567"/>
                  <a:ext cx="418756" cy="181627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  <p:sp>
              <p:nvSpPr>
                <p:cNvPr id="58" name="Line">
                  <a:extLst>
                    <a:ext uri="{FF2B5EF4-FFF2-40B4-BE49-F238E27FC236}">
                      <a16:creationId xmlns:a16="http://schemas.microsoft.com/office/drawing/2014/main" id="{AAE5F59E-2395-9046-BE58-513B7816F702}"/>
                    </a:ext>
                  </a:extLst>
                </p:cNvPr>
                <p:cNvSpPr/>
                <p:nvPr/>
              </p:nvSpPr>
              <p:spPr>
                <a:xfrm>
                  <a:off x="0" y="-1"/>
                  <a:ext cx="418756" cy="181627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</p:grpSp>
          <p:sp>
            <p:nvSpPr>
              <p:cNvPr id="19" name="Line">
                <a:extLst>
                  <a:ext uri="{FF2B5EF4-FFF2-40B4-BE49-F238E27FC236}">
                    <a16:creationId xmlns:a16="http://schemas.microsoft.com/office/drawing/2014/main" id="{FBB2D0CC-4EB6-154F-A4C1-2152CB826C33}"/>
                  </a:ext>
                </a:extLst>
              </p:cNvPr>
              <p:cNvSpPr/>
              <p:nvPr/>
            </p:nvSpPr>
            <p:spPr>
              <a:xfrm>
                <a:off x="7885819" y="5860283"/>
                <a:ext cx="505107" cy="1"/>
              </a:xfrm>
              <a:prstGeom prst="line">
                <a:avLst/>
              </a:prstGeom>
              <a:noFill/>
              <a:ln w="25400" cap="flat">
                <a:solidFill>
                  <a:srgbClr val="DCDEE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20" name="Line">
                <a:extLst>
                  <a:ext uri="{FF2B5EF4-FFF2-40B4-BE49-F238E27FC236}">
                    <a16:creationId xmlns:a16="http://schemas.microsoft.com/office/drawing/2014/main" id="{0CD4F953-0B59-E746-9514-406A6FAFC7B0}"/>
                  </a:ext>
                </a:extLst>
              </p:cNvPr>
              <p:cNvSpPr/>
              <p:nvPr/>
            </p:nvSpPr>
            <p:spPr>
              <a:xfrm>
                <a:off x="8158526" y="6026672"/>
                <a:ext cx="232400" cy="1"/>
              </a:xfrm>
              <a:prstGeom prst="line">
                <a:avLst/>
              </a:prstGeom>
              <a:noFill/>
              <a:ln w="25400" cap="flat">
                <a:solidFill>
                  <a:srgbClr val="DCDEE0"/>
                </a:solidFill>
                <a:prstDash val="solid"/>
                <a:miter lim="400000"/>
                <a:tailEnd type="arrow" w="med" len="med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21" name="Amp.">
                <a:extLst>
                  <a:ext uri="{FF2B5EF4-FFF2-40B4-BE49-F238E27FC236}">
                    <a16:creationId xmlns:a16="http://schemas.microsoft.com/office/drawing/2014/main" id="{82D5625E-E4DB-C64C-B247-F7B256A05D51}"/>
                  </a:ext>
                </a:extLst>
              </p:cNvPr>
              <p:cNvSpPr txBox="1"/>
              <p:nvPr/>
            </p:nvSpPr>
            <p:spPr>
              <a:xfrm>
                <a:off x="7357627" y="5360632"/>
                <a:ext cx="773032" cy="35756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>
                <a:lvl1pPr algn="ctr" defTabSz="584200">
                  <a:defRPr>
                    <a:solidFill>
                      <a:srgbClr val="DCDEE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r>
                  <a:rPr sz="1266"/>
                  <a:t>Amp.</a:t>
                </a:r>
              </a:p>
            </p:txBody>
          </p:sp>
          <p:sp>
            <p:nvSpPr>
              <p:cNvPr id="22" name="THR">
                <a:extLst>
                  <a:ext uri="{FF2B5EF4-FFF2-40B4-BE49-F238E27FC236}">
                    <a16:creationId xmlns:a16="http://schemas.microsoft.com/office/drawing/2014/main" id="{94F6F6D9-BFF8-3247-9781-68DEEF180416}"/>
                  </a:ext>
                </a:extLst>
              </p:cNvPr>
              <p:cNvSpPr txBox="1"/>
              <p:nvPr/>
            </p:nvSpPr>
            <p:spPr>
              <a:xfrm>
                <a:off x="7760725" y="6126293"/>
                <a:ext cx="613569" cy="35756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>
                <a:lvl1pPr algn="ctr" defTabSz="584200">
                  <a:defRPr>
                    <a:solidFill>
                      <a:srgbClr val="DCDEE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r>
                  <a:rPr sz="1266"/>
                  <a:t>THR</a:t>
                </a:r>
              </a:p>
            </p:txBody>
          </p:sp>
          <p:sp>
            <p:nvSpPr>
              <p:cNvPr id="23" name="Line">
                <a:extLst>
                  <a:ext uri="{FF2B5EF4-FFF2-40B4-BE49-F238E27FC236}">
                    <a16:creationId xmlns:a16="http://schemas.microsoft.com/office/drawing/2014/main" id="{08B9F69B-B1B7-4748-B916-42E745972FF9}"/>
                  </a:ext>
                </a:extLst>
              </p:cNvPr>
              <p:cNvSpPr/>
              <p:nvPr/>
            </p:nvSpPr>
            <p:spPr>
              <a:xfrm>
                <a:off x="8168481" y="6023166"/>
                <a:ext cx="1" cy="167424"/>
              </a:xfrm>
              <a:prstGeom prst="line">
                <a:avLst/>
              </a:prstGeom>
              <a:noFill/>
              <a:ln w="25400" cap="flat">
                <a:solidFill>
                  <a:srgbClr val="DCDEE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24" name="Depletion…">
                <a:extLst>
                  <a:ext uri="{FF2B5EF4-FFF2-40B4-BE49-F238E27FC236}">
                    <a16:creationId xmlns:a16="http://schemas.microsoft.com/office/drawing/2014/main" id="{C5D5C116-F6D2-064C-BD2A-9C4DDF2314FE}"/>
                  </a:ext>
                </a:extLst>
              </p:cNvPr>
              <p:cNvSpPr txBox="1"/>
              <p:nvPr/>
            </p:nvSpPr>
            <p:spPr>
              <a:xfrm>
                <a:off x="6283840" y="3397440"/>
                <a:ext cx="1332315" cy="80471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>
                    <a:solidFill>
                      <a:srgbClr val="DCDEE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sz="1266"/>
                  <a:t>Depletion</a:t>
                </a:r>
              </a:p>
              <a:p>
                <a:pPr algn="ctr" defTabSz="410751">
                  <a:defRPr>
                    <a:solidFill>
                      <a:srgbClr val="DCDEE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sz="1266"/>
                  <a:t>region</a:t>
                </a:r>
              </a:p>
            </p:txBody>
          </p:sp>
          <p:grpSp>
            <p:nvGrpSpPr>
              <p:cNvPr id="25" name="Group">
                <a:extLst>
                  <a:ext uri="{FF2B5EF4-FFF2-40B4-BE49-F238E27FC236}">
                    <a16:creationId xmlns:a16="http://schemas.microsoft.com/office/drawing/2014/main" id="{FE299572-E045-9447-8847-250F072505ED}"/>
                  </a:ext>
                </a:extLst>
              </p:cNvPr>
              <p:cNvGrpSpPr/>
              <p:nvPr/>
            </p:nvGrpSpPr>
            <p:grpSpPr>
              <a:xfrm>
                <a:off x="2559821" y="4044558"/>
                <a:ext cx="1940213" cy="384773"/>
                <a:chOff x="0" y="0"/>
                <a:chExt cx="1940212" cy="384772"/>
              </a:xfrm>
            </p:grpSpPr>
            <p:sp>
              <p:nvSpPr>
                <p:cNvPr id="54" name="Rectangle">
                  <a:extLst>
                    <a:ext uri="{FF2B5EF4-FFF2-40B4-BE49-F238E27FC236}">
                      <a16:creationId xmlns:a16="http://schemas.microsoft.com/office/drawing/2014/main" id="{FB787B07-4CDD-E241-9588-FA0EFEA085A0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1940213" cy="384773"/>
                </a:xfrm>
                <a:prstGeom prst="rect">
                  <a:avLst/>
                </a:prstGeom>
                <a:blipFill rotWithShape="1">
                  <a:blip r:embed="rId6"/>
                  <a:srcRect/>
                  <a:tile tx="0" ty="0" sx="100000" sy="100000" flip="none" algn="tl"/>
                </a:blip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  <p:sp>
              <p:nvSpPr>
                <p:cNvPr id="55" name="P+">
                  <a:extLst>
                    <a:ext uri="{FF2B5EF4-FFF2-40B4-BE49-F238E27FC236}">
                      <a16:creationId xmlns:a16="http://schemas.microsoft.com/office/drawing/2014/main" id="{39A9CD9E-981C-E94B-93B2-17591DD76BF6}"/>
                    </a:ext>
                  </a:extLst>
                </p:cNvPr>
                <p:cNvSpPr txBox="1"/>
                <p:nvPr/>
              </p:nvSpPr>
              <p:spPr>
                <a:xfrm>
                  <a:off x="719866" y="9077"/>
                  <a:ext cx="500480" cy="36661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35719" tIns="35719" rIns="35719" bIns="35719" numCol="1" anchor="ctr">
                  <a:noAutofit/>
                </a:bodyPr>
                <a:lstStyle>
                  <a:lvl1pPr algn="ctr" defTabSz="584200">
                    <a:defRPr>
                      <a:solidFill>
                        <a:srgbClr val="DCDEE0"/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lvl1pPr>
                </a:lstStyle>
                <a:p>
                  <a:r>
                    <a:rPr sz="1266"/>
                    <a:t>P+</a:t>
                  </a:r>
                </a:p>
              </p:txBody>
            </p:sp>
          </p:grpSp>
          <p:sp>
            <p:nvSpPr>
              <p:cNvPr id="26" name="P+">
                <a:extLst>
                  <a:ext uri="{FF2B5EF4-FFF2-40B4-BE49-F238E27FC236}">
                    <a16:creationId xmlns:a16="http://schemas.microsoft.com/office/drawing/2014/main" id="{4F2899F4-6BD6-2648-8B63-5FABA3EE9B76}"/>
                  </a:ext>
                </a:extLst>
              </p:cNvPr>
              <p:cNvSpPr txBox="1"/>
              <p:nvPr/>
            </p:nvSpPr>
            <p:spPr>
              <a:xfrm>
                <a:off x="6736651" y="4044558"/>
                <a:ext cx="505521" cy="3680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>
                <a:lvl1pPr algn="ctr" defTabSz="584200">
                  <a:defRPr>
                    <a:solidFill>
                      <a:srgbClr val="DCDEE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r>
                  <a:rPr sz="1266"/>
                  <a:t>P+</a:t>
                </a:r>
              </a:p>
            </p:txBody>
          </p:sp>
          <p:sp>
            <p:nvSpPr>
              <p:cNvPr id="27" name="solder…">
                <a:extLst>
                  <a:ext uri="{FF2B5EF4-FFF2-40B4-BE49-F238E27FC236}">
                    <a16:creationId xmlns:a16="http://schemas.microsoft.com/office/drawing/2014/main" id="{8569EC27-7496-C24C-ABEC-F62C367C78DA}"/>
                  </a:ext>
                </a:extLst>
              </p:cNvPr>
              <p:cNvSpPr txBox="1"/>
              <p:nvPr/>
            </p:nvSpPr>
            <p:spPr>
              <a:xfrm>
                <a:off x="6532004" y="4461722"/>
                <a:ext cx="914814" cy="80276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>
                    <a:solidFill>
                      <a:srgbClr val="DCDEE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sz="1266"/>
                  <a:t>solder</a:t>
                </a:r>
              </a:p>
              <a:p>
                <a:pPr algn="ctr" defTabSz="410751">
                  <a:defRPr>
                    <a:solidFill>
                      <a:srgbClr val="DCDEE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sz="1266"/>
                  <a:t>bump</a:t>
                </a:r>
              </a:p>
            </p:txBody>
          </p:sp>
          <p:sp>
            <p:nvSpPr>
              <p:cNvPr id="28" name="solder…">
                <a:extLst>
                  <a:ext uri="{FF2B5EF4-FFF2-40B4-BE49-F238E27FC236}">
                    <a16:creationId xmlns:a16="http://schemas.microsoft.com/office/drawing/2014/main" id="{13A96633-F958-E64F-B0F4-BC3472FF74B4}"/>
                  </a:ext>
                </a:extLst>
              </p:cNvPr>
              <p:cNvSpPr txBox="1"/>
              <p:nvPr/>
            </p:nvSpPr>
            <p:spPr>
              <a:xfrm>
                <a:off x="3065962" y="4530382"/>
                <a:ext cx="927931" cy="66544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>
                    <a:solidFill>
                      <a:srgbClr val="DCDEE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sz="1266"/>
                  <a:t>solder</a:t>
                </a:r>
              </a:p>
              <a:p>
                <a:pPr algn="ctr" defTabSz="410751">
                  <a:defRPr>
                    <a:solidFill>
                      <a:srgbClr val="DCDEE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sz="1266"/>
                  <a:t>bump</a:t>
                </a:r>
              </a:p>
            </p:txBody>
          </p:sp>
          <p:grpSp>
            <p:nvGrpSpPr>
              <p:cNvPr id="29" name="Group">
                <a:extLst>
                  <a:ext uri="{FF2B5EF4-FFF2-40B4-BE49-F238E27FC236}">
                    <a16:creationId xmlns:a16="http://schemas.microsoft.com/office/drawing/2014/main" id="{6C9D4D90-91B1-D64A-8C1E-9FA0F38DF703}"/>
                  </a:ext>
                </a:extLst>
              </p:cNvPr>
              <p:cNvGrpSpPr/>
              <p:nvPr/>
            </p:nvGrpSpPr>
            <p:grpSpPr>
              <a:xfrm>
                <a:off x="3626598" y="3494933"/>
                <a:ext cx="230320" cy="404518"/>
                <a:chOff x="0" y="0"/>
                <a:chExt cx="230318" cy="404517"/>
              </a:xfrm>
            </p:grpSpPr>
            <p:grpSp>
              <p:nvGrpSpPr>
                <p:cNvPr id="50" name="Group">
                  <a:extLst>
                    <a:ext uri="{FF2B5EF4-FFF2-40B4-BE49-F238E27FC236}">
                      <a16:creationId xmlns:a16="http://schemas.microsoft.com/office/drawing/2014/main" id="{5DF723E0-8AB4-4749-BFC8-FDF64C1681C3}"/>
                    </a:ext>
                  </a:extLst>
                </p:cNvPr>
                <p:cNvGrpSpPr/>
                <p:nvPr/>
              </p:nvGrpSpPr>
              <p:grpSpPr>
                <a:xfrm>
                  <a:off x="0" y="146656"/>
                  <a:ext cx="230319" cy="257862"/>
                  <a:chOff x="0" y="0"/>
                  <a:chExt cx="230318" cy="257861"/>
                </a:xfrm>
              </p:grpSpPr>
              <p:sp>
                <p:nvSpPr>
                  <p:cNvPr id="52" name="Oval">
                    <a:extLst>
                      <a:ext uri="{FF2B5EF4-FFF2-40B4-BE49-F238E27FC236}">
                        <a16:creationId xmlns:a16="http://schemas.microsoft.com/office/drawing/2014/main" id="{FE5EED67-CE6F-7E4D-B49C-0702BE2F992B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30319" cy="257862"/>
                  </a:xfrm>
                  <a:prstGeom prst="ellipse">
                    <a:avLst/>
                  </a:prstGeom>
                  <a:blipFill rotWithShape="1">
                    <a:blip r:embed="rId7"/>
                    <a:srcRect/>
                    <a:tile tx="0" ty="0" sx="100000" sy="100000" flip="none" algn="tl"/>
                  </a:blipFill>
                  <a:ln w="12700" cap="flat">
                    <a:noFill/>
                    <a:miter lim="400000"/>
                  </a:ln>
                  <a:effectLst>
                    <a:outerShdw blurRad="38100" dist="25400" dir="5400000" rotWithShape="0">
                      <a:srgbClr val="000000">
                        <a:alpha val="50000"/>
                      </a:srgbClr>
                    </a:outerShdw>
                  </a:effectLst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100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703"/>
                  </a:p>
                </p:txBody>
              </p:sp>
              <p:sp>
                <p:nvSpPr>
                  <p:cNvPr id="53" name="Line">
                    <a:extLst>
                      <a:ext uri="{FF2B5EF4-FFF2-40B4-BE49-F238E27FC236}">
                        <a16:creationId xmlns:a16="http://schemas.microsoft.com/office/drawing/2014/main" id="{400DA1DD-EAD6-E743-9AF8-1CC9719F400E}"/>
                      </a:ext>
                    </a:extLst>
                  </p:cNvPr>
                  <p:cNvSpPr/>
                  <p:nvPr/>
                </p:nvSpPr>
                <p:spPr>
                  <a:xfrm>
                    <a:off x="47213" y="128930"/>
                    <a:ext cx="135893" cy="1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DCDEE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2400"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1687"/>
                  </a:p>
                </p:txBody>
              </p:sp>
            </p:grpSp>
            <p:sp>
              <p:nvSpPr>
                <p:cNvPr id="51" name="Line">
                  <a:extLst>
                    <a:ext uri="{FF2B5EF4-FFF2-40B4-BE49-F238E27FC236}">
                      <a16:creationId xmlns:a16="http://schemas.microsoft.com/office/drawing/2014/main" id="{7AF0D439-9DE6-A748-9ED3-F78D55E4BF69}"/>
                    </a:ext>
                  </a:extLst>
                </p:cNvPr>
                <p:cNvSpPr/>
                <p:nvPr/>
              </p:nvSpPr>
              <p:spPr>
                <a:xfrm flipV="1">
                  <a:off x="115159" y="-1"/>
                  <a:ext cx="1" cy="167424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</p:grpSp>
          <p:grpSp>
            <p:nvGrpSpPr>
              <p:cNvPr id="30" name="Group">
                <a:extLst>
                  <a:ext uri="{FF2B5EF4-FFF2-40B4-BE49-F238E27FC236}">
                    <a16:creationId xmlns:a16="http://schemas.microsoft.com/office/drawing/2014/main" id="{4B420D90-2C0D-4746-B180-6A0BAC054316}"/>
                  </a:ext>
                </a:extLst>
              </p:cNvPr>
              <p:cNvGrpSpPr/>
              <p:nvPr/>
            </p:nvGrpSpPr>
            <p:grpSpPr>
              <a:xfrm>
                <a:off x="3305597" y="3524498"/>
                <a:ext cx="230320" cy="432070"/>
                <a:chOff x="0" y="0"/>
                <a:chExt cx="230318" cy="432069"/>
              </a:xfrm>
            </p:grpSpPr>
            <p:grpSp>
              <p:nvGrpSpPr>
                <p:cNvPr id="45" name="Group">
                  <a:extLst>
                    <a:ext uri="{FF2B5EF4-FFF2-40B4-BE49-F238E27FC236}">
                      <a16:creationId xmlns:a16="http://schemas.microsoft.com/office/drawing/2014/main" id="{9F53FBD5-10DD-374F-B5AD-A89E3EE635EE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230319" cy="257862"/>
                  <a:chOff x="0" y="0"/>
                  <a:chExt cx="230318" cy="257861"/>
                </a:xfrm>
              </p:grpSpPr>
              <p:sp>
                <p:nvSpPr>
                  <p:cNvPr id="47" name="Oval">
                    <a:extLst>
                      <a:ext uri="{FF2B5EF4-FFF2-40B4-BE49-F238E27FC236}">
                        <a16:creationId xmlns:a16="http://schemas.microsoft.com/office/drawing/2014/main" id="{060C3ED0-4434-9C4A-BA8C-4932069C7397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30319" cy="257862"/>
                  </a:xfrm>
                  <a:prstGeom prst="ellipse">
                    <a:avLst/>
                  </a:prstGeom>
                  <a:blipFill rotWithShape="1">
                    <a:blip r:embed="rId8"/>
                    <a:srcRect/>
                    <a:tile tx="0" ty="0" sx="100000" sy="100000" flip="none" algn="tl"/>
                  </a:blipFill>
                  <a:ln w="12700" cap="flat">
                    <a:noFill/>
                    <a:miter lim="400000"/>
                  </a:ln>
                  <a:effectLst>
                    <a:outerShdw blurRad="38100" dist="25400" dir="5400000" rotWithShape="0">
                      <a:srgbClr val="000000">
                        <a:alpha val="50000"/>
                      </a:srgbClr>
                    </a:outerShdw>
                  </a:effectLst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1000">
                        <a:solidFill>
                          <a:srgbClr val="FFFFFF"/>
                        </a:solidFill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703"/>
                  </a:p>
                </p:txBody>
              </p:sp>
              <p:sp>
                <p:nvSpPr>
                  <p:cNvPr id="48" name="Line">
                    <a:extLst>
                      <a:ext uri="{FF2B5EF4-FFF2-40B4-BE49-F238E27FC236}">
                        <a16:creationId xmlns:a16="http://schemas.microsoft.com/office/drawing/2014/main" id="{EA8B388D-D593-6147-8765-9C8B5BDDFDB1}"/>
                      </a:ext>
                    </a:extLst>
                  </p:cNvPr>
                  <p:cNvSpPr/>
                  <p:nvPr/>
                </p:nvSpPr>
                <p:spPr>
                  <a:xfrm>
                    <a:off x="47213" y="128930"/>
                    <a:ext cx="135893" cy="1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DCDEE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2400"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1687"/>
                  </a:p>
                </p:txBody>
              </p:sp>
              <p:sp>
                <p:nvSpPr>
                  <p:cNvPr id="49" name="Line">
                    <a:extLst>
                      <a:ext uri="{FF2B5EF4-FFF2-40B4-BE49-F238E27FC236}">
                        <a16:creationId xmlns:a16="http://schemas.microsoft.com/office/drawing/2014/main" id="{E23ABB07-56BE-7049-97A3-9B30AA10F696}"/>
                      </a:ext>
                    </a:extLst>
                  </p:cNvPr>
                  <p:cNvSpPr/>
                  <p:nvPr/>
                </p:nvSpPr>
                <p:spPr>
                  <a:xfrm flipV="1">
                    <a:off x="115159" y="60984"/>
                    <a:ext cx="1" cy="13589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DCDEE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2400">
                        <a:latin typeface="Helvetica Light"/>
                        <a:ea typeface="Helvetica Light"/>
                        <a:cs typeface="Helvetica Light"/>
                        <a:sym typeface="Helvetica Light"/>
                      </a:defRPr>
                    </a:pPr>
                    <a:endParaRPr sz="1687"/>
                  </a:p>
                </p:txBody>
              </p:sp>
            </p:grpSp>
            <p:sp>
              <p:nvSpPr>
                <p:cNvPr id="46" name="Line">
                  <a:extLst>
                    <a:ext uri="{FF2B5EF4-FFF2-40B4-BE49-F238E27FC236}">
                      <a16:creationId xmlns:a16="http://schemas.microsoft.com/office/drawing/2014/main" id="{F9DF5C18-5947-5546-AF96-BA091D207742}"/>
                    </a:ext>
                  </a:extLst>
                </p:cNvPr>
                <p:cNvSpPr/>
                <p:nvPr/>
              </p:nvSpPr>
              <p:spPr>
                <a:xfrm flipV="1">
                  <a:off x="115159" y="264647"/>
                  <a:ext cx="1" cy="167423"/>
                </a:xfrm>
                <a:prstGeom prst="line">
                  <a:avLst/>
                </a:prstGeom>
                <a:noFill/>
                <a:ln w="25400" cap="flat">
                  <a:solidFill>
                    <a:srgbClr val="DCDEE0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240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687"/>
                </a:p>
              </p:txBody>
            </p:sp>
          </p:grpSp>
          <p:sp>
            <p:nvSpPr>
              <p:cNvPr id="31" name="N+">
                <a:extLst>
                  <a:ext uri="{FF2B5EF4-FFF2-40B4-BE49-F238E27FC236}">
                    <a16:creationId xmlns:a16="http://schemas.microsoft.com/office/drawing/2014/main" id="{B6290223-6E1D-BF4A-8F0A-29DF2D60D044}"/>
                  </a:ext>
                </a:extLst>
              </p:cNvPr>
              <p:cNvSpPr txBox="1"/>
              <p:nvPr/>
            </p:nvSpPr>
            <p:spPr>
              <a:xfrm>
                <a:off x="5040128" y="3275036"/>
                <a:ext cx="459648" cy="35756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>
                <a:lvl1pPr algn="ctr" defTabSz="584200">
                  <a:defRPr>
                    <a:solidFill>
                      <a:srgbClr val="DCDEE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r>
                  <a:rPr sz="1266"/>
                  <a:t>N+ </a:t>
                </a:r>
              </a:p>
            </p:txBody>
          </p:sp>
          <p:sp>
            <p:nvSpPr>
              <p:cNvPr id="32" name="N-bulk">
                <a:extLst>
                  <a:ext uri="{FF2B5EF4-FFF2-40B4-BE49-F238E27FC236}">
                    <a16:creationId xmlns:a16="http://schemas.microsoft.com/office/drawing/2014/main" id="{A027E2FF-0082-DE45-8ECD-E9F54F965679}"/>
                  </a:ext>
                </a:extLst>
              </p:cNvPr>
              <p:cNvSpPr txBox="1"/>
              <p:nvPr/>
            </p:nvSpPr>
            <p:spPr>
              <a:xfrm>
                <a:off x="4808767" y="3561748"/>
                <a:ext cx="843775" cy="3575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>
                <a:lvl1pPr algn="ctr" defTabSz="584200">
                  <a:defRPr>
                    <a:solidFill>
                      <a:srgbClr val="DCDEE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r>
                  <a:rPr sz="1266"/>
                  <a:t>N-bulk </a:t>
                </a:r>
              </a:p>
            </p:txBody>
          </p:sp>
          <p:sp>
            <p:nvSpPr>
              <p:cNvPr id="33" name="Rectangle">
                <a:extLst>
                  <a:ext uri="{FF2B5EF4-FFF2-40B4-BE49-F238E27FC236}">
                    <a16:creationId xmlns:a16="http://schemas.microsoft.com/office/drawing/2014/main" id="{52638D0A-345B-3844-8291-114BEB0EF40C}"/>
                  </a:ext>
                </a:extLst>
              </p:cNvPr>
              <p:cNvSpPr/>
              <p:nvPr/>
            </p:nvSpPr>
            <p:spPr>
              <a:xfrm>
                <a:off x="1922770" y="3717553"/>
                <a:ext cx="318721" cy="77931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FFFFFF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34" name="Rectangle">
                <a:extLst>
                  <a:ext uri="{FF2B5EF4-FFF2-40B4-BE49-F238E27FC236}">
                    <a16:creationId xmlns:a16="http://schemas.microsoft.com/office/drawing/2014/main" id="{D9E5D67B-63CF-8F4F-9C7E-5AC17B0F059B}"/>
                  </a:ext>
                </a:extLst>
              </p:cNvPr>
              <p:cNvSpPr/>
              <p:nvPr/>
            </p:nvSpPr>
            <p:spPr>
              <a:xfrm>
                <a:off x="8412762" y="3932016"/>
                <a:ext cx="204460" cy="499933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FFFFFF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37" name="Cathode = -10kV">
                <a:extLst>
                  <a:ext uri="{FF2B5EF4-FFF2-40B4-BE49-F238E27FC236}">
                    <a16:creationId xmlns:a16="http://schemas.microsoft.com/office/drawing/2014/main" id="{8600370E-303D-3F43-A357-AAE754D62474}"/>
                  </a:ext>
                </a:extLst>
              </p:cNvPr>
              <p:cNvSpPr/>
              <p:nvPr/>
            </p:nvSpPr>
            <p:spPr>
              <a:xfrm>
                <a:off x="2254396" y="0"/>
                <a:ext cx="6142082" cy="468832"/>
              </a:xfrm>
              <a:prstGeom prst="rect">
                <a:avLst/>
              </a:prstGeom>
              <a:solidFill>
                <a:srgbClr val="53585F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>
                <a:lvl1pPr algn="ctr" defTabSz="584200">
                  <a:defRPr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</a:lstStyle>
              <a:p>
                <a:r>
                  <a:rPr sz="1266" dirty="0"/>
                  <a:t>Cathode = -</a:t>
                </a:r>
                <a:r>
                  <a:rPr lang="en-US" sz="1266" dirty="0"/>
                  <a:t>2</a:t>
                </a:r>
                <a:r>
                  <a:rPr sz="1266" dirty="0"/>
                  <a:t>0kV</a:t>
                </a:r>
              </a:p>
            </p:txBody>
          </p:sp>
          <p:sp>
            <p:nvSpPr>
              <p:cNvPr id="38" name="Line">
                <a:extLst>
                  <a:ext uri="{FF2B5EF4-FFF2-40B4-BE49-F238E27FC236}">
                    <a16:creationId xmlns:a16="http://schemas.microsoft.com/office/drawing/2014/main" id="{A55069F9-0ECB-0143-BB48-01D5117B86A2}"/>
                  </a:ext>
                </a:extLst>
              </p:cNvPr>
              <p:cNvSpPr/>
              <p:nvPr/>
            </p:nvSpPr>
            <p:spPr>
              <a:xfrm>
                <a:off x="1737711" y="2018535"/>
                <a:ext cx="2941102" cy="1"/>
              </a:xfrm>
              <a:prstGeom prst="line">
                <a:avLst/>
              </a:prstGeom>
              <a:noFill/>
              <a:ln w="38100" cap="flat">
                <a:solidFill>
                  <a:schemeClr val="accent5"/>
                </a:solidFill>
                <a:custDash>
                  <a:ds d="200000" sp="200000"/>
                </a:custDash>
                <a:miter lim="400000"/>
                <a:tailEnd type="triangle" w="med" len="med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39" name="proton beam">
                <a:extLst>
                  <a:ext uri="{FF2B5EF4-FFF2-40B4-BE49-F238E27FC236}">
                    <a16:creationId xmlns:a16="http://schemas.microsoft.com/office/drawing/2014/main" id="{AA762C8E-F5FF-A34E-9DA1-947E6F49B6CC}"/>
                  </a:ext>
                </a:extLst>
              </p:cNvPr>
              <p:cNvSpPr txBox="1"/>
              <p:nvPr/>
            </p:nvSpPr>
            <p:spPr>
              <a:xfrm>
                <a:off x="1158239" y="1586244"/>
                <a:ext cx="1457083" cy="4102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5719" tIns="35719" rIns="35719" bIns="35719" numCol="1" anchor="ctr">
                <a:spAutoFit/>
              </a:bodyPr>
              <a:lstStyle>
                <a:lvl1pPr>
                  <a:defRPr sz="2000">
                    <a:solidFill>
                      <a:schemeClr val="accent5"/>
                    </a:solidFill>
                  </a:defRPr>
                </a:lvl1pPr>
              </a:lstStyle>
              <a:p>
                <a:r>
                  <a:rPr sz="1406"/>
                  <a:t>proton beam</a:t>
                </a:r>
              </a:p>
            </p:txBody>
          </p:sp>
          <p:sp>
            <p:nvSpPr>
              <p:cNvPr id="40" name="100μm">
                <a:extLst>
                  <a:ext uri="{FF2B5EF4-FFF2-40B4-BE49-F238E27FC236}">
                    <a16:creationId xmlns:a16="http://schemas.microsoft.com/office/drawing/2014/main" id="{91D7CDA7-1694-EA4D-9B26-7D3293FBDCFE}"/>
                  </a:ext>
                </a:extLst>
              </p:cNvPr>
              <p:cNvSpPr txBox="1"/>
              <p:nvPr/>
            </p:nvSpPr>
            <p:spPr>
              <a:xfrm>
                <a:off x="1090590" y="3695453"/>
                <a:ext cx="763742" cy="3796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5719" tIns="35719" rIns="35719" bIns="35719" numCol="1" anchor="ctr">
                <a:spAutoFit/>
              </a:bodyPr>
              <a:lstStyle/>
              <a:p>
                <a:r>
                  <a:rPr sz="1266"/>
                  <a:t>100μm</a:t>
                </a:r>
              </a:p>
            </p:txBody>
          </p:sp>
          <p:sp>
            <p:nvSpPr>
              <p:cNvPr id="41" name="Line">
                <a:extLst>
                  <a:ext uri="{FF2B5EF4-FFF2-40B4-BE49-F238E27FC236}">
                    <a16:creationId xmlns:a16="http://schemas.microsoft.com/office/drawing/2014/main" id="{DD15BAD3-7CD1-0B45-943E-E87F94AEBE93}"/>
                  </a:ext>
                </a:extLst>
              </p:cNvPr>
              <p:cNvSpPr/>
              <p:nvPr/>
            </p:nvSpPr>
            <p:spPr>
              <a:xfrm flipV="1">
                <a:off x="1971785" y="3353977"/>
                <a:ext cx="1" cy="1073027"/>
              </a:xfrm>
              <a:prstGeom prst="line">
                <a:avLst/>
              </a:prstGeom>
              <a:noFill/>
              <a:ln w="25400" cap="flat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prstDash val="solid"/>
                <a:miter lim="400000"/>
                <a:headEnd type="triangle" w="med" len="med"/>
                <a:tailEnd type="triangle" w="med" len="med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42" name="5keV">
                <a:extLst>
                  <a:ext uri="{FF2B5EF4-FFF2-40B4-BE49-F238E27FC236}">
                    <a16:creationId xmlns:a16="http://schemas.microsoft.com/office/drawing/2014/main" id="{854E05C1-8863-2B42-AE93-E4016C8A7AFD}"/>
                  </a:ext>
                </a:extLst>
              </p:cNvPr>
              <p:cNvSpPr txBox="1"/>
              <p:nvPr/>
            </p:nvSpPr>
            <p:spPr>
              <a:xfrm>
                <a:off x="3864828" y="3555090"/>
                <a:ext cx="693616" cy="3796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5719" tIns="35719" rIns="35719" bIns="35719" numCol="1" anchor="ctr">
                <a:spAutoFit/>
              </a:bodyPr>
              <a:lstStyle>
                <a:lvl1pPr>
                  <a:defRPr b="1">
                    <a:solidFill>
                      <a:schemeClr val="accent4">
                        <a:hueOff val="384618"/>
                        <a:satOff val="3869"/>
                        <a:lumOff val="5802"/>
                      </a:schemeClr>
                    </a:solidFill>
                  </a:defRPr>
                </a:lvl1pPr>
              </a:lstStyle>
              <a:p>
                <a:r>
                  <a:rPr lang="en-US" sz="1266" dirty="0"/>
                  <a:t>10</a:t>
                </a:r>
                <a:r>
                  <a:rPr sz="1266" dirty="0"/>
                  <a:t>keV</a:t>
                </a:r>
              </a:p>
            </p:txBody>
          </p:sp>
          <p:sp>
            <p:nvSpPr>
              <p:cNvPr id="43" name="Line">
                <a:extLst>
                  <a:ext uri="{FF2B5EF4-FFF2-40B4-BE49-F238E27FC236}">
                    <a16:creationId xmlns:a16="http://schemas.microsoft.com/office/drawing/2014/main" id="{F4C2BD3F-4492-1148-88AC-A0F2CFA89300}"/>
                  </a:ext>
                </a:extLst>
              </p:cNvPr>
              <p:cNvSpPr/>
              <p:nvPr/>
            </p:nvSpPr>
            <p:spPr>
              <a:xfrm flipV="1">
                <a:off x="6962360" y="1041483"/>
                <a:ext cx="1" cy="1883226"/>
              </a:xfrm>
              <a:prstGeom prst="line">
                <a:avLst/>
              </a:prstGeom>
              <a:noFill/>
              <a:ln w="25400" cap="flat">
                <a:solidFill>
                  <a:schemeClr val="accent5">
                    <a:hueOff val="-176146"/>
                    <a:satOff val="3665"/>
                    <a:lumOff val="-13986"/>
                  </a:schemeClr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>
                  <a:defRPr sz="24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/>
              </a:p>
            </p:txBody>
          </p:sp>
          <p:sp>
            <p:nvSpPr>
              <p:cNvPr id="44" name="E-drift field">
                <a:extLst>
                  <a:ext uri="{FF2B5EF4-FFF2-40B4-BE49-F238E27FC236}">
                    <a16:creationId xmlns:a16="http://schemas.microsoft.com/office/drawing/2014/main" id="{F705FD50-B2D3-1D43-9DDA-CADD5FC877A9}"/>
                  </a:ext>
                </a:extLst>
              </p:cNvPr>
              <p:cNvSpPr txBox="1"/>
              <p:nvPr/>
            </p:nvSpPr>
            <p:spPr>
              <a:xfrm>
                <a:off x="7006115" y="1715417"/>
                <a:ext cx="1339293" cy="3796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5719" tIns="35719" rIns="35719" bIns="35719" numCol="1" anchor="ctr">
                <a:spAutoFit/>
              </a:bodyPr>
              <a:lstStyle/>
              <a:p>
                <a:pPr>
                  <a:defRPr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</a:defRPr>
                </a:pPr>
                <a:r>
                  <a:rPr sz="1266" b="1"/>
                  <a:t>E-</a:t>
                </a:r>
                <a:r>
                  <a:rPr sz="1266"/>
                  <a:t>drift field</a:t>
                </a:r>
              </a:p>
            </p:txBody>
          </p:sp>
        </p:grp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E49AA564-0855-954F-947C-F380152E45D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622596" y="3099480"/>
              <a:ext cx="460407" cy="452186"/>
            </a:xfrm>
            <a:prstGeom prst="rect">
              <a:avLst/>
            </a:prstGeom>
          </p:spPr>
        </p:pic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4F6DAA66-7C68-DB40-902A-6CC4AE699E38}"/>
              </a:ext>
            </a:extLst>
          </p:cNvPr>
          <p:cNvSpPr txBox="1"/>
          <p:nvPr/>
        </p:nvSpPr>
        <p:spPr>
          <a:xfrm>
            <a:off x="407988" y="1279393"/>
            <a:ext cx="5811238" cy="17543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Ionisation electron detector requirements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Detect 10keV electrons (penetration depth in silicon = 1.5μm)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Detect each electron with time resolution &lt; 25ns &amp; spatial resolution &lt; 100μm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Meet outgassing requirements for installation in the UHV of the PS beam pipe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Operate during the acceleration cycle</a:t>
            </a:r>
          </a:p>
        </p:txBody>
      </p:sp>
    </p:spTree>
    <p:extLst>
      <p:ext uri="{BB962C8B-B14F-4D97-AF65-F5344CB8AC3E}">
        <p14:creationId xmlns:p14="http://schemas.microsoft.com/office/powerpoint/2010/main" val="32066315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67CBFEE-B2F9-874E-9B2C-667E614CF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Transport of ionisation electron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DFAB76-F52C-9248-A31E-FE645F590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5E619E-CF98-F746-9E8E-E8C4C5BD7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D590AB-76B9-0948-B3C5-21190510C036}"/>
              </a:ext>
            </a:extLst>
          </p:cNvPr>
          <p:cNvSpPr txBox="1"/>
          <p:nvPr/>
        </p:nvSpPr>
        <p:spPr>
          <a:xfrm>
            <a:off x="407988" y="1385536"/>
            <a:ext cx="1029652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Field cage transports ionisation electron from the point of creation to the detection plane, while preserving the initial transverse position of the electron:</a:t>
            </a:r>
          </a:p>
          <a:p>
            <a:pPr algn="l"/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4F6E5DE-2884-DE49-9149-A5E627080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9984" y="2937317"/>
            <a:ext cx="3232031" cy="265192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065BCC4-835C-BA4A-ADEF-C7E90D2612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713" y="2937317"/>
            <a:ext cx="3232031" cy="265192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955959C-6712-C843-A36F-428FEB4906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00255" y="2937317"/>
            <a:ext cx="3232031" cy="265192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F71599E-1571-CA49-8EB2-AE2E2953B800}"/>
              </a:ext>
            </a:extLst>
          </p:cNvPr>
          <p:cNvSpPr txBox="1"/>
          <p:nvPr/>
        </p:nvSpPr>
        <p:spPr>
          <a:xfrm>
            <a:off x="1711841" y="2483485"/>
            <a:ext cx="65402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b="1" dirty="0"/>
              <a:t>Ideal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17D9D3-EF48-D244-B6CF-97037F7DDE23}"/>
              </a:ext>
            </a:extLst>
          </p:cNvPr>
          <p:cNvSpPr txBox="1"/>
          <p:nvPr/>
        </p:nvSpPr>
        <p:spPr>
          <a:xfrm>
            <a:off x="4309245" y="2232237"/>
            <a:ext cx="320266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Complication 1 – </a:t>
            </a:r>
          </a:p>
          <a:p>
            <a:pPr algn="ctr"/>
            <a:r>
              <a:rPr lang="en-US" sz="2000" b="1" dirty="0"/>
              <a:t>Bunch space charge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D85D246-37C2-844D-9503-ABCFA7D69AE4}"/>
              </a:ext>
            </a:extLst>
          </p:cNvPr>
          <p:cNvSpPr txBox="1"/>
          <p:nvPr/>
        </p:nvSpPr>
        <p:spPr>
          <a:xfrm>
            <a:off x="8112224" y="2232236"/>
            <a:ext cx="320266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Complication 2 – </a:t>
            </a:r>
          </a:p>
          <a:p>
            <a:pPr algn="ctr"/>
            <a:r>
              <a:rPr lang="en-US" sz="2000" b="1" dirty="0"/>
              <a:t>Secondary electrons</a:t>
            </a:r>
          </a:p>
        </p:txBody>
      </p:sp>
    </p:spTree>
    <p:extLst>
      <p:ext uri="{BB962C8B-B14F-4D97-AF65-F5344CB8AC3E}">
        <p14:creationId xmlns:p14="http://schemas.microsoft.com/office/powerpoint/2010/main" val="2698496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40AB1-7C26-5543-BDC6-9A06E0D21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profile distortion due to bunch space charge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955A1B-60D7-6F4F-8271-EF0AFFE97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F985DD-1C41-F841-AE2F-ECA8EE54D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B44E7A-65E5-3044-A39B-1621BC18E6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201" y="2207495"/>
            <a:ext cx="2573318" cy="362039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41DE07E-B2AF-2847-BEF0-8F6201FFB6B4}"/>
              </a:ext>
            </a:extLst>
          </p:cNvPr>
          <p:cNvSpPr/>
          <p:nvPr/>
        </p:nvSpPr>
        <p:spPr>
          <a:xfrm>
            <a:off x="4660368" y="5889302"/>
            <a:ext cx="28557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i="1" dirty="0">
                <a:solidFill>
                  <a:schemeClr val="tx2"/>
                </a:solidFill>
              </a:rPr>
              <a:t>Ref. Sapinski et al., IBIC2012, TUPB61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7B2E29-171E-274A-9D78-8EDD21605D36}"/>
              </a:ext>
            </a:extLst>
          </p:cNvPr>
          <p:cNvSpPr/>
          <p:nvPr/>
        </p:nvSpPr>
        <p:spPr>
          <a:xfrm>
            <a:off x="6960096" y="42700"/>
            <a:ext cx="51090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</a:rPr>
              <a:t>Ref. https://accelconf.web.cern.ch/IBIC2012/papers/tupb61.pdf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480CA90-0D22-534F-90EE-8458E67180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514" y="2655397"/>
            <a:ext cx="3159351" cy="259228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ECB64AF-FC7A-7A4A-AA96-F542323358C8}"/>
              </a:ext>
            </a:extLst>
          </p:cNvPr>
          <p:cNvSpPr txBox="1"/>
          <p:nvPr/>
        </p:nvSpPr>
        <p:spPr>
          <a:xfrm>
            <a:off x="8258571" y="2294142"/>
            <a:ext cx="3455765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Common interest among several accelerator labs (GSI, J-PARC, CERN, ESS, FNAL) to develop a common IPM simulation tool  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Virtual-IPM (D.Vilsmeirer GSI):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Ionisation process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Electron / ion tracking in the EM-fields due to: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Field cage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Dipole magnet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Bunch space 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tx2"/>
                </a:solidFill>
              </a:rPr>
              <a:t>ipmsim.gitlab.io</a:t>
            </a:r>
            <a:r>
              <a:rPr lang="en-US" sz="1600" dirty="0">
                <a:solidFill>
                  <a:schemeClr val="tx2"/>
                </a:solidFill>
              </a:rPr>
              <a:t>/Virtual-IPM</a:t>
            </a:r>
          </a:p>
          <a:p>
            <a:pPr algn="l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82D35E-8EE2-164F-99FA-FB7F607A5C79}"/>
              </a:ext>
            </a:extLst>
          </p:cNvPr>
          <p:cNvSpPr txBox="1"/>
          <p:nvPr/>
        </p:nvSpPr>
        <p:spPr>
          <a:xfrm>
            <a:off x="695400" y="1389111"/>
            <a:ext cx="2973931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Solution = B-field parallel to the drift E-field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A4335B-9094-C447-993D-DE5D9E7A2657}"/>
              </a:ext>
            </a:extLst>
          </p:cNvPr>
          <p:cNvSpPr txBox="1"/>
          <p:nvPr/>
        </p:nvSpPr>
        <p:spPr>
          <a:xfrm>
            <a:off x="4367808" y="1392027"/>
            <a:ext cx="353010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Strength of LHC BGI B-field (0.2T) insufficient for E &gt; 4 TeV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E30E91-3B09-5F4A-BA99-C64FEBE692EB}"/>
              </a:ext>
            </a:extLst>
          </p:cNvPr>
          <p:cNvSpPr txBox="1"/>
          <p:nvPr/>
        </p:nvSpPr>
        <p:spPr>
          <a:xfrm>
            <a:off x="8067591" y="1389112"/>
            <a:ext cx="353010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Simulation tool to aid instrument design</a:t>
            </a:r>
          </a:p>
        </p:txBody>
      </p:sp>
    </p:spTree>
    <p:extLst>
      <p:ext uri="{BB962C8B-B14F-4D97-AF65-F5344CB8AC3E}">
        <p14:creationId xmlns:p14="http://schemas.microsoft.com/office/powerpoint/2010/main" val="3229997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6714938-F148-2441-9838-0931E8067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7E9AF7-6EB9-224B-BADC-62930E60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0FBBBB-AC14-1F51-0660-EF2EC8E9016A}"/>
              </a:ext>
            </a:extLst>
          </p:cNvPr>
          <p:cNvSpPr txBox="1"/>
          <p:nvPr/>
        </p:nvSpPr>
        <p:spPr>
          <a:xfrm>
            <a:off x="1559496" y="1916832"/>
            <a:ext cx="7992888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000" dirty="0"/>
              <a:t>[James]</a:t>
            </a:r>
          </a:p>
          <a:p>
            <a:pPr marL="342900" indent="-342900" algn="l">
              <a:buAutoNum type="arabicPeriod"/>
            </a:pPr>
            <a:endParaRPr lang="en-CH" sz="2000" dirty="0"/>
          </a:p>
          <a:p>
            <a:pPr marL="342900" indent="-342900" algn="l">
              <a:buAutoNum type="arabicPeriod"/>
            </a:pPr>
            <a:r>
              <a:rPr lang="en-CH" sz="2000" dirty="0"/>
              <a:t>Very brief introduction to Beam Instrumentation (BI) at CERN</a:t>
            </a:r>
          </a:p>
          <a:p>
            <a:pPr marL="342900" indent="-342900" algn="l">
              <a:buAutoNum type="arabicPeriod"/>
            </a:pPr>
            <a:endParaRPr lang="en-CH" sz="2000" dirty="0"/>
          </a:p>
          <a:p>
            <a:pPr marL="342900" indent="-342900" algn="l">
              <a:buAutoNum type="arabicPeriod"/>
            </a:pPr>
            <a:r>
              <a:rPr lang="en-CH" sz="2000" dirty="0"/>
              <a:t>Introduction to the Beam Gas Ionisation (BGI) beam monitor</a:t>
            </a:r>
          </a:p>
          <a:p>
            <a:pPr marL="342900" indent="-342900" algn="l">
              <a:buAutoNum type="arabicPeriod"/>
            </a:pPr>
            <a:endParaRPr lang="en-CH" sz="2000" dirty="0"/>
          </a:p>
          <a:p>
            <a:pPr algn="l"/>
            <a:r>
              <a:rPr lang="en-CH" sz="2000" dirty="0"/>
              <a:t>[Clara]</a:t>
            </a:r>
          </a:p>
          <a:p>
            <a:pPr algn="l"/>
            <a:endParaRPr lang="en-CH" sz="2000" dirty="0"/>
          </a:p>
          <a:p>
            <a:pPr algn="l"/>
            <a:r>
              <a:rPr lang="en-CH" sz="2000" dirty="0"/>
              <a:t>3. Preliminary investigation of BGI for CNAO</a:t>
            </a:r>
          </a:p>
          <a:p>
            <a:pPr marL="342900" indent="-342900" algn="l">
              <a:buAutoNum type="arabicPeriod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19143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48C7C-E83D-D842-AC62-2D82CC811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Suppression of secondary electrons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CEBAD2-2D6A-164D-B466-0AAE1F50F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A101F7-3A69-514F-BF58-12D9F98A3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0E8ADA-8333-6F46-B6AD-3C4F1F0852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472" y="2143687"/>
            <a:ext cx="3938480" cy="3085513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065A83DC-7AE5-274E-B7EC-415871B39769}"/>
              </a:ext>
            </a:extLst>
          </p:cNvPr>
          <p:cNvGrpSpPr/>
          <p:nvPr/>
        </p:nvGrpSpPr>
        <p:grpSpPr>
          <a:xfrm>
            <a:off x="7308265" y="1547161"/>
            <a:ext cx="4188335" cy="3682039"/>
            <a:chOff x="6643148" y="1988840"/>
            <a:chExt cx="4188335" cy="368203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AFCE3AA-FD88-A740-B11C-4DA39B4799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37176"/>
            <a:stretch/>
          </p:blipFill>
          <p:spPr>
            <a:xfrm>
              <a:off x="6662476" y="1988840"/>
              <a:ext cx="4169007" cy="187220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DB9D73C-CCAA-E74A-A9AF-46BA14B9712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43148" y="5347968"/>
              <a:ext cx="2952328" cy="322911"/>
            </a:xfrm>
            <a:prstGeom prst="rect">
              <a:avLst/>
            </a:prstGeom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B5D5F8B9-8D7D-954A-ADF9-19348284E5EA}"/>
              </a:ext>
            </a:extLst>
          </p:cNvPr>
          <p:cNvSpPr txBox="1"/>
          <p:nvPr/>
        </p:nvSpPr>
        <p:spPr>
          <a:xfrm>
            <a:off x="1199456" y="1104999"/>
            <a:ext cx="358207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b="1" dirty="0"/>
              <a:t>1. Wire grid </a:t>
            </a:r>
            <a:r>
              <a:rPr lang="en-US" sz="2000" dirty="0"/>
              <a:t>– LHC BGI (2007)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78A13DE-6384-6D41-8954-5C8730106E87}"/>
              </a:ext>
            </a:extLst>
          </p:cNvPr>
          <p:cNvSpPr txBox="1"/>
          <p:nvPr/>
        </p:nvSpPr>
        <p:spPr>
          <a:xfrm>
            <a:off x="7767272" y="1104998"/>
            <a:ext cx="236122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b="1" dirty="0"/>
              <a:t>2. Ion trap </a:t>
            </a:r>
            <a:r>
              <a:rPr lang="en-US" sz="2000" dirty="0"/>
              <a:t>– PS BGI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4EE89E2-4A19-BE41-BED1-E3068AC08C03}"/>
              </a:ext>
            </a:extLst>
          </p:cNvPr>
          <p:cNvSpPr txBox="1"/>
          <p:nvPr/>
        </p:nvSpPr>
        <p:spPr>
          <a:xfrm>
            <a:off x="99969" y="5441109"/>
            <a:ext cx="578104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/>
              <a:t>Secondary electrons repelled by wire grid, but secondary electrons generated by ions bombarding the wires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766893-E007-754F-B510-447056205986}"/>
              </a:ext>
            </a:extLst>
          </p:cNvPr>
          <p:cNvSpPr txBox="1"/>
          <p:nvPr/>
        </p:nvSpPr>
        <p:spPr>
          <a:xfrm>
            <a:off x="6057363" y="5441109"/>
            <a:ext cx="578104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/>
              <a:t>Ions directed through an opening on the cathode – no path for secondary electrons back to the detector (”ion trap”)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4CB62A8-2883-234B-8649-67B0F7D5E3C3}"/>
              </a:ext>
            </a:extLst>
          </p:cNvPr>
          <p:cNvCxnSpPr>
            <a:cxnSpLocks/>
          </p:cNvCxnSpPr>
          <p:nvPr/>
        </p:nvCxnSpPr>
        <p:spPr>
          <a:xfrm>
            <a:off x="5881012" y="1160698"/>
            <a:ext cx="0" cy="451734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EF6732EF-6611-D148-AEDD-1EBCC6732848}"/>
              </a:ext>
            </a:extLst>
          </p:cNvPr>
          <p:cNvSpPr/>
          <p:nvPr/>
        </p:nvSpPr>
        <p:spPr>
          <a:xfrm>
            <a:off x="4799856" y="4261"/>
            <a:ext cx="73684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schemeClr val="accent4"/>
                </a:solidFill>
              </a:rPr>
              <a:t>Ref. https://accelconf.web.cern.ch/ipac2018/papers/wepal019.pdf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3E56264-BAA0-0947-80FD-7D60082708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159" y="1989487"/>
            <a:ext cx="4950683" cy="3345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33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A94B5E1-56B4-FD40-B6FB-8D5C2AE71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Ionisation electron detector  – Prototype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4D3295-6E66-9342-9FA9-D1D856534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1E1DC2-43BE-CB4B-BB5C-69AACD649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99F468-F06D-314E-B377-E7F5F7C540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5" t="17570" b="19147"/>
          <a:stretch/>
        </p:blipFill>
        <p:spPr>
          <a:xfrm>
            <a:off x="427325" y="1273358"/>
            <a:ext cx="7210755" cy="367240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1E5FD9-6500-D143-82C1-73A5F4FCF4C3}"/>
              </a:ext>
            </a:extLst>
          </p:cNvPr>
          <p:cNvSpPr txBox="1"/>
          <p:nvPr/>
        </p:nvSpPr>
        <p:spPr>
          <a:xfrm>
            <a:off x="7896200" y="1268760"/>
            <a:ext cx="410445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/>
              <a:t>Ceramic carrier board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2 metal layers, Al</a:t>
            </a:r>
            <a:r>
              <a:rPr lang="en-US" sz="1600" baseline="-25000" dirty="0">
                <a:solidFill>
                  <a:schemeClr val="tx2"/>
                </a:solidFill>
              </a:rPr>
              <a:t>2</a:t>
            </a:r>
            <a:r>
              <a:rPr lang="en-US" sz="1600" dirty="0">
                <a:solidFill>
                  <a:schemeClr val="tx2"/>
                </a:solidFill>
              </a:rPr>
              <a:t>O</a:t>
            </a:r>
            <a:r>
              <a:rPr lang="en-US" sz="1600" baseline="-25000" dirty="0">
                <a:solidFill>
                  <a:schemeClr val="tx2"/>
                </a:solidFill>
              </a:rPr>
              <a:t>3</a:t>
            </a:r>
            <a:r>
              <a:rPr lang="en-US" sz="1600" dirty="0">
                <a:solidFill>
                  <a:schemeClr val="tx2"/>
                </a:solidFill>
              </a:rPr>
              <a:t> substrate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4 x Timepix3 HPD’s attached with Staystick 672 and wire bonded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Sensor bias wire glued (Mk.1) / wire bonded to Al pad (Mk.2)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E81EEC-7792-204C-BDAE-6AD5A26DAC26}"/>
              </a:ext>
            </a:extLst>
          </p:cNvPr>
          <p:cNvSpPr txBox="1"/>
          <p:nvPr/>
        </p:nvSpPr>
        <p:spPr>
          <a:xfrm>
            <a:off x="7896200" y="3468438"/>
            <a:ext cx="434662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/>
              <a:t>Flexible cables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Connects ceramic board to electrical feedthroughs on vacuum flange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Two metals layers with a Liquid Crystal Polymer (LCP) substrate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A44577-72CE-9F4F-914B-E22CC89CD79F}"/>
              </a:ext>
            </a:extLst>
          </p:cNvPr>
          <p:cNvSpPr txBox="1"/>
          <p:nvPr/>
        </p:nvSpPr>
        <p:spPr>
          <a:xfrm>
            <a:off x="2495600" y="5382309"/>
            <a:ext cx="619400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Qualified for installation in the PS accelerator beam pipe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25F0D0-4818-464C-A0AB-72A75E13D3E9}"/>
              </a:ext>
            </a:extLst>
          </p:cNvPr>
          <p:cNvSpPr txBox="1"/>
          <p:nvPr/>
        </p:nvSpPr>
        <p:spPr>
          <a:xfrm>
            <a:off x="7248128" y="31819"/>
            <a:ext cx="490896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dirty="0">
                <a:solidFill>
                  <a:schemeClr val="accent4"/>
                </a:solidFill>
              </a:rPr>
              <a:t>Ref. Swann Levasseur CERN-THESIS-2019-354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285292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F306A-5262-8148-8D3E-93AC1EA1B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BGI based on Timepix3 UHV modules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B164A4-6A54-CB4F-8039-ADC04F2C1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0C3E20-964A-CC4D-AED9-E7826D2E8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4C8947-0D57-8748-A684-572B8E9C60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131" t="20115" r="9762"/>
          <a:stretch/>
        </p:blipFill>
        <p:spPr bwMode="auto">
          <a:xfrm>
            <a:off x="933178" y="1273007"/>
            <a:ext cx="3096344" cy="21169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A055F38-CC42-7A4F-B307-1DA93EE84F51}"/>
              </a:ext>
            </a:extLst>
          </p:cNvPr>
          <p:cNvSpPr txBox="1"/>
          <p:nvPr/>
        </p:nvSpPr>
        <p:spPr>
          <a:xfrm>
            <a:off x="443334" y="4199500"/>
            <a:ext cx="4140808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Timepix3 UHV modules: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Timepix3 attached to aluminum base with Staystick (672)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Ceramic thin-film PCB to fan out TPX3 control &amp; data signals to Panasonic narrow pitch connectors (A4S)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Connect to DC power (mini-Cu bus bars) via pogo-pins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9050EA-41CB-144F-A5F9-E7CDDD905E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621" b="6708"/>
          <a:stretch/>
        </p:blipFill>
        <p:spPr>
          <a:xfrm>
            <a:off x="5071028" y="1124745"/>
            <a:ext cx="2430158" cy="28083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5D70702-B140-2B4D-A925-287A521FEE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3468" y="1457266"/>
            <a:ext cx="2888309" cy="385277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B238E3E-5D27-E84C-93BB-247B949C6694}"/>
              </a:ext>
            </a:extLst>
          </p:cNvPr>
          <p:cNvSpPr txBox="1"/>
          <p:nvPr/>
        </p:nvSpPr>
        <p:spPr>
          <a:xfrm>
            <a:off x="4827502" y="4199500"/>
            <a:ext cx="3744416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Timepix3 DC power: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FEAST DC/DC on air side of vacuum flange ( can’t place in UHV 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Network of mini-Cu bus bars, embedded in ceramic, to minimise voltage drop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A8F9C0B-8FB2-3245-9C95-57BC3A1C0347}"/>
              </a:ext>
            </a:extLst>
          </p:cNvPr>
          <p:cNvSpPr txBox="1"/>
          <p:nvPr/>
        </p:nvSpPr>
        <p:spPr>
          <a:xfrm>
            <a:off x="9488180" y="5349301"/>
            <a:ext cx="15388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i="1" dirty="0"/>
              <a:t>Final assembly</a:t>
            </a:r>
          </a:p>
        </p:txBody>
      </p:sp>
    </p:spTree>
    <p:extLst>
      <p:ext uri="{BB962C8B-B14F-4D97-AF65-F5344CB8AC3E}">
        <p14:creationId xmlns:p14="http://schemas.microsoft.com/office/powerpoint/2010/main" val="19559823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88654-15DC-4541-A3AE-45A41B424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beam images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F6ED77-B1A8-F643-853C-E3DAE0B0D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601560-2DAD-9E49-82A8-B73F4E9BB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D76D8A9-311D-CF4E-995F-C6FA21EB8BAC}"/>
              </a:ext>
            </a:extLst>
          </p:cNvPr>
          <p:cNvCxnSpPr/>
          <p:nvPr/>
        </p:nvCxnSpPr>
        <p:spPr>
          <a:xfrm>
            <a:off x="3515351" y="3078613"/>
            <a:ext cx="0" cy="72000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926B99-74DF-EF41-9691-5EECE9BD1D94}"/>
              </a:ext>
            </a:extLst>
          </p:cNvPr>
          <p:cNvCxnSpPr/>
          <p:nvPr/>
        </p:nvCxnSpPr>
        <p:spPr>
          <a:xfrm>
            <a:off x="5843472" y="3067255"/>
            <a:ext cx="0" cy="72000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0A01F56-5288-1F4E-8368-D893AEEB7EC6}"/>
              </a:ext>
            </a:extLst>
          </p:cNvPr>
          <p:cNvCxnSpPr/>
          <p:nvPr/>
        </p:nvCxnSpPr>
        <p:spPr>
          <a:xfrm>
            <a:off x="8200897" y="3078613"/>
            <a:ext cx="0" cy="72000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31D773D8-668D-B94D-A61E-F78C429C40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26600" r="4818" b="25966"/>
          <a:stretch/>
        </p:blipFill>
        <p:spPr>
          <a:xfrm>
            <a:off x="1343472" y="910957"/>
            <a:ext cx="9000000" cy="22484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C89F4D-DFB9-DC4D-8BE4-4084AD084D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26380" r="4910" b="25172"/>
          <a:stretch/>
        </p:blipFill>
        <p:spPr>
          <a:xfrm>
            <a:off x="1343472" y="3680173"/>
            <a:ext cx="9000000" cy="229889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76395DD-E59D-E64C-9091-3798AB55CDD8}"/>
              </a:ext>
            </a:extLst>
          </p:cNvPr>
          <p:cNvSpPr/>
          <p:nvPr/>
        </p:nvSpPr>
        <p:spPr>
          <a:xfrm>
            <a:off x="1670374" y="3250957"/>
            <a:ext cx="16893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TPX3 HPD #1</a:t>
            </a:r>
            <a:endParaRPr lang="en-US" sz="900" i="1" dirty="0">
              <a:solidFill>
                <a:schemeClr val="tx2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22F9C68-E0D7-0B4E-95C4-7F6709F39312}"/>
              </a:ext>
            </a:extLst>
          </p:cNvPr>
          <p:cNvSpPr/>
          <p:nvPr/>
        </p:nvSpPr>
        <p:spPr>
          <a:xfrm>
            <a:off x="7195151" y="44480"/>
            <a:ext cx="20114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Beam direction</a:t>
            </a:r>
            <a:endParaRPr lang="en-US" sz="10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5ABA2B8-0F7E-864D-A2B3-57C6ACEA647E}"/>
              </a:ext>
            </a:extLst>
          </p:cNvPr>
          <p:cNvCxnSpPr>
            <a:cxnSpLocks/>
          </p:cNvCxnSpPr>
          <p:nvPr/>
        </p:nvCxnSpPr>
        <p:spPr>
          <a:xfrm>
            <a:off x="7248128" y="116632"/>
            <a:ext cx="0" cy="62802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8282395-68AF-1049-AAF9-FC23B627CACB}"/>
              </a:ext>
            </a:extLst>
          </p:cNvPr>
          <p:cNvSpPr txBox="1"/>
          <p:nvPr/>
        </p:nvSpPr>
        <p:spPr>
          <a:xfrm>
            <a:off x="247638" y="1876027"/>
            <a:ext cx="1080120" cy="3183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defTabSz="914367" hangingPunct="0"/>
            <a:r>
              <a:rPr lang="en-US" sz="1600" dirty="0">
                <a:solidFill>
                  <a:srgbClr val="000000"/>
                </a:solidFill>
                <a:sym typeface="Helvetica"/>
              </a:rPr>
              <a:t>Example 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592F104-BCA2-7546-808B-DC0DA9021FDF}"/>
              </a:ext>
            </a:extLst>
          </p:cNvPr>
          <p:cNvSpPr txBox="1"/>
          <p:nvPr/>
        </p:nvSpPr>
        <p:spPr>
          <a:xfrm>
            <a:off x="247638" y="4670442"/>
            <a:ext cx="1080120" cy="3183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defTabSz="914367" hangingPunct="0"/>
            <a:r>
              <a:rPr lang="en-US" sz="1600" dirty="0">
                <a:solidFill>
                  <a:srgbClr val="000000"/>
                </a:solidFill>
                <a:sym typeface="Helvetica"/>
              </a:rPr>
              <a:t>Example 2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D919D76-1359-3A46-8D34-C2EB0C41EADD}"/>
              </a:ext>
            </a:extLst>
          </p:cNvPr>
          <p:cNvSpPr/>
          <p:nvPr/>
        </p:nvSpPr>
        <p:spPr>
          <a:xfrm>
            <a:off x="3834751" y="3245717"/>
            <a:ext cx="16893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TPX3 HPD #2</a:t>
            </a:r>
            <a:endParaRPr lang="en-US" sz="900" i="1" dirty="0">
              <a:solidFill>
                <a:schemeClr val="tx2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C3BF218-C80B-A645-AF7A-70BB6156B3C4}"/>
              </a:ext>
            </a:extLst>
          </p:cNvPr>
          <p:cNvSpPr/>
          <p:nvPr/>
        </p:nvSpPr>
        <p:spPr>
          <a:xfrm>
            <a:off x="6192175" y="3255831"/>
            <a:ext cx="16893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TPX3 HPD #3</a:t>
            </a:r>
            <a:endParaRPr lang="en-US" sz="900" i="1" dirty="0">
              <a:solidFill>
                <a:schemeClr val="tx2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CE00DA2-FF8E-9E4D-AA6B-FB558EAA0F18}"/>
              </a:ext>
            </a:extLst>
          </p:cNvPr>
          <p:cNvSpPr/>
          <p:nvPr/>
        </p:nvSpPr>
        <p:spPr>
          <a:xfrm>
            <a:off x="8520296" y="3240581"/>
            <a:ext cx="16893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TPX3 HPD #4</a:t>
            </a:r>
            <a:endParaRPr lang="en-US" sz="9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2728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264D4-8D11-F14D-A078-C588D9B60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Selecting ionisation electrons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065662-ABC6-0142-95CA-1E074433C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6A68B-AEB5-3C46-BA98-D3CB72E3E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2E76B6-E0A3-1A46-9636-DE27BD0139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7" t="26490" r="4934" b="25403"/>
          <a:stretch/>
        </p:blipFill>
        <p:spPr>
          <a:xfrm>
            <a:off x="4295800" y="3489568"/>
            <a:ext cx="7773180" cy="19759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F6E64F-25CC-0A40-944F-6B81A14BB81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" t="27464" r="5010" b="24958"/>
          <a:stretch/>
        </p:blipFill>
        <p:spPr>
          <a:xfrm>
            <a:off x="4300880" y="1340768"/>
            <a:ext cx="7773180" cy="19542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85CDAB-61F3-9148-94FF-C8F2C4C3B9F2}"/>
              </a:ext>
            </a:extLst>
          </p:cNvPr>
          <p:cNvSpPr txBox="1"/>
          <p:nvPr/>
        </p:nvSpPr>
        <p:spPr>
          <a:xfrm>
            <a:off x="4439210" y="1464391"/>
            <a:ext cx="1163717" cy="287579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defTabSz="914367" hangingPunct="0"/>
            <a:r>
              <a:rPr lang="en-US" sz="1400" dirty="0">
                <a:solidFill>
                  <a:srgbClr val="000000"/>
                </a:solidFill>
                <a:sym typeface="Helvetica"/>
              </a:rPr>
              <a:t>Before filtering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865232-2B5C-5044-9AB0-C07038E90989}"/>
              </a:ext>
            </a:extLst>
          </p:cNvPr>
          <p:cNvSpPr txBox="1"/>
          <p:nvPr/>
        </p:nvSpPr>
        <p:spPr>
          <a:xfrm>
            <a:off x="4450717" y="3607612"/>
            <a:ext cx="1052532" cy="287579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defTabSz="914367" hangingPunct="0"/>
            <a:r>
              <a:rPr lang="en-US" sz="1400" dirty="0">
                <a:solidFill>
                  <a:srgbClr val="000000"/>
                </a:solidFill>
                <a:sym typeface="Helvetica"/>
              </a:rPr>
              <a:t>After filtering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D6F6E3-6466-CD48-88C1-00B45CF52966}"/>
              </a:ext>
            </a:extLst>
          </p:cNvPr>
          <p:cNvSpPr txBox="1"/>
          <p:nvPr/>
        </p:nvSpPr>
        <p:spPr>
          <a:xfrm>
            <a:off x="405973" y="1340768"/>
            <a:ext cx="3889827" cy="415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Signal</a:t>
            </a:r>
            <a:r>
              <a:rPr lang="en-US" dirty="0"/>
              <a:t> – ionisation electrons: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Mostly single pixel events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Energy &lt; 10keV</a:t>
            </a:r>
          </a:p>
          <a:p>
            <a:pPr algn="l"/>
            <a:endParaRPr lang="en-US" dirty="0"/>
          </a:p>
          <a:p>
            <a:pPr algn="l"/>
            <a:r>
              <a:rPr lang="en-US" b="1" dirty="0"/>
              <a:t>Background</a:t>
            </a:r>
            <a:r>
              <a:rPr lang="en-US" dirty="0"/>
              <a:t> – shower of secondary particles due to beam loss: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Multi-pixel events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Energy &gt; 26keV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algn="l"/>
            <a:r>
              <a:rPr lang="en-US" b="1" dirty="0"/>
              <a:t>Signal selection: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Cluster finding to identify particle events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Size &amp; energy criteria to select ionisation electrons</a:t>
            </a:r>
            <a:endParaRPr lang="en-US" dirty="0"/>
          </a:p>
          <a:p>
            <a:pPr algn="l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8B6AF4-FE29-BB4B-9E61-1C56B41C77D3}"/>
              </a:ext>
            </a:extLst>
          </p:cNvPr>
          <p:cNvSpPr txBox="1"/>
          <p:nvPr/>
        </p:nvSpPr>
        <p:spPr>
          <a:xfrm>
            <a:off x="6879094" y="30076"/>
            <a:ext cx="532838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</a:rPr>
              <a:t>Ref. CERN-THESIS-2019-354 &amp; CERN-THESIS-2020-236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953288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65C5E-D91E-3648-A935-8B4D565C4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Preparation of LHC beam in the PS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D14825-AA2A-D448-A577-0D2DF575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33CE90-564B-9849-A86E-323ADB546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EEF5EF-152D-5E41-A9D9-B3AF55D76D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1419092"/>
            <a:ext cx="11472735" cy="288032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E7ACDF0-DE50-F04E-892B-E975EE0ABA20}"/>
              </a:ext>
            </a:extLst>
          </p:cNvPr>
          <p:cNvSpPr/>
          <p:nvPr/>
        </p:nvSpPr>
        <p:spPr>
          <a:xfrm>
            <a:off x="407988" y="4551532"/>
            <a:ext cx="858327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</a:rPr>
              <a:t>Timepix3 data-driven readout enables "live" display of the beam throughout the cycle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</a:rPr>
              <a:t>1.5 seconds in real time: slowed down here for viewing purpose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</a:rPr>
              <a:t>Each frame is 10 ms of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</a:rPr>
              <a:t>Not filtered: </a:t>
            </a:r>
            <a:r>
              <a:rPr lang="en-US" sz="1600" i="1" dirty="0">
                <a:solidFill>
                  <a:schemeClr val="bg2"/>
                </a:solidFill>
              </a:rPr>
              <a:t>background particles are interesting to look at!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</a:rPr>
              <a:t>LHC type beam, single bunch  ( I = 20x10</a:t>
            </a:r>
            <a:r>
              <a:rPr lang="en-US" sz="1600" baseline="30000" dirty="0">
                <a:solidFill>
                  <a:schemeClr val="bg2"/>
                </a:solidFill>
              </a:rPr>
              <a:t>10</a:t>
            </a:r>
            <a:r>
              <a:rPr lang="en-US" sz="1600" dirty="0">
                <a:solidFill>
                  <a:schemeClr val="bg2"/>
                </a:solidFill>
              </a:rPr>
              <a:t> p )</a:t>
            </a:r>
            <a:endParaRPr lang="en-US" sz="1200" dirty="0">
              <a:solidFill>
                <a:schemeClr val="bg2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567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E07C6-C630-5348-8A45-710B3F30C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profile measurement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8E40E-6CB8-7447-8407-27AD48A6F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666521-FB44-5F48-B460-6DFFD6FDF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81277D-82BE-1B43-8A8B-5271C0C1EA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56" y="2924944"/>
            <a:ext cx="2819784" cy="21295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0A71B8D-033C-D348-BB21-458861A6F430}"/>
              </a:ext>
            </a:extLst>
          </p:cNvPr>
          <p:cNvSpPr txBox="1"/>
          <p:nvPr/>
        </p:nvSpPr>
        <p:spPr>
          <a:xfrm>
            <a:off x="403998" y="1597860"/>
            <a:ext cx="3837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Compute beam profile by summing counts in each column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6C610F-2B77-484C-9826-6FC67003B0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62" t="7264"/>
          <a:stretch/>
        </p:blipFill>
        <p:spPr>
          <a:xfrm>
            <a:off x="6600056" y="3429000"/>
            <a:ext cx="3871420" cy="23079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2FE9CF-B163-BC45-9B69-F17FB0BCDC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7631" y="1340768"/>
            <a:ext cx="6722049" cy="1533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66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D6BCE-81FA-8840-B611-7AD597BEC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bunch measurements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15B68D-42F7-2A45-8724-197DD7DA2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99FFEB-B6C0-424F-8243-5D9C4FF63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B02630EB-EDCE-D74D-B517-E07907AD0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91344" y="1232527"/>
            <a:ext cx="5542306" cy="1511014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552BA831-6875-404E-BCF9-A479194EA5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91344" y="2743541"/>
            <a:ext cx="5218470" cy="34493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9971D5E-917B-654A-880C-35AEABE04790}"/>
              </a:ext>
            </a:extLst>
          </p:cNvPr>
          <p:cNvSpPr txBox="1"/>
          <p:nvPr/>
        </p:nvSpPr>
        <p:spPr>
          <a:xfrm>
            <a:off x="6561244" y="1711035"/>
            <a:ext cx="446449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Single bunch in the PS at the start of beam commissioning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03186B-9A6D-224E-8F32-7B119AD5EA72}"/>
              </a:ext>
            </a:extLst>
          </p:cNvPr>
          <p:cNvSpPr txBox="1"/>
          <p:nvPr/>
        </p:nvSpPr>
        <p:spPr>
          <a:xfrm>
            <a:off x="3800808" y="2916029"/>
            <a:ext cx="121507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Beam size evolution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F85048-C501-774E-B609-55BD1D65E93D}"/>
              </a:ext>
            </a:extLst>
          </p:cNvPr>
          <p:cNvSpPr txBox="1"/>
          <p:nvPr/>
        </p:nvSpPr>
        <p:spPr>
          <a:xfrm>
            <a:off x="983432" y="4581128"/>
            <a:ext cx="1584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Beam position evolution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5FACB7-19E6-FA4A-BFDE-47E6261D3E07}"/>
              </a:ext>
            </a:extLst>
          </p:cNvPr>
          <p:cNvSpPr txBox="1"/>
          <p:nvPr/>
        </p:nvSpPr>
        <p:spPr>
          <a:xfrm>
            <a:off x="6456040" y="3861048"/>
            <a:ext cx="456970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Continuous &amp; non-destructive measurement of of beam size and position throughout the PS cycle (1.2s)</a:t>
            </a:r>
          </a:p>
        </p:txBody>
      </p:sp>
    </p:spTree>
    <p:extLst>
      <p:ext uri="{BB962C8B-B14F-4D97-AF65-F5344CB8AC3E}">
        <p14:creationId xmlns:p14="http://schemas.microsoft.com/office/powerpoint/2010/main" val="25502694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4954B-76BA-C343-9247-F307EA8D8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structure of ionisation electrons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CB87E9-B528-F04E-BA22-70A3F05CB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983058-F161-9848-BBC4-E1208C9EB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A18D95-07D9-BC47-A272-A3F88A83C2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7" b="-431"/>
          <a:stretch/>
        </p:blipFill>
        <p:spPr>
          <a:xfrm>
            <a:off x="2993664" y="2138810"/>
            <a:ext cx="5328592" cy="246911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328350F-D2FE-C348-8FAD-4EA0F8A01626}"/>
              </a:ext>
            </a:extLst>
          </p:cNvPr>
          <p:cNvCxnSpPr>
            <a:cxnSpLocks/>
          </p:cNvCxnSpPr>
          <p:nvPr/>
        </p:nvCxnSpPr>
        <p:spPr>
          <a:xfrm>
            <a:off x="4958118" y="2952735"/>
            <a:ext cx="284662" cy="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E933881-96D9-9543-A573-E392D534BD51}"/>
              </a:ext>
            </a:extLst>
          </p:cNvPr>
          <p:cNvCxnSpPr>
            <a:cxnSpLocks/>
          </p:cNvCxnSpPr>
          <p:nvPr/>
        </p:nvCxnSpPr>
        <p:spPr>
          <a:xfrm rot="10800000">
            <a:off x="5318158" y="2952735"/>
            <a:ext cx="284662" cy="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EEBE69D-8018-514D-B81B-012F07E46DA6}"/>
              </a:ext>
            </a:extLst>
          </p:cNvPr>
          <p:cNvCxnSpPr>
            <a:cxnSpLocks/>
          </p:cNvCxnSpPr>
          <p:nvPr/>
        </p:nvCxnSpPr>
        <p:spPr>
          <a:xfrm>
            <a:off x="5246150" y="2786882"/>
            <a:ext cx="0" cy="1584176"/>
          </a:xfrm>
          <a:prstGeom prst="line">
            <a:avLst/>
          </a:prstGeom>
          <a:ln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CA7AABE-1500-F745-BA10-DAFC8B7E3E02}"/>
              </a:ext>
            </a:extLst>
          </p:cNvPr>
          <p:cNvCxnSpPr>
            <a:cxnSpLocks/>
          </p:cNvCxnSpPr>
          <p:nvPr/>
        </p:nvCxnSpPr>
        <p:spPr>
          <a:xfrm>
            <a:off x="5332966" y="2786882"/>
            <a:ext cx="0" cy="1584176"/>
          </a:xfrm>
          <a:prstGeom prst="line">
            <a:avLst/>
          </a:prstGeom>
          <a:ln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3F3E4342-A7DF-1047-99B1-08A4E14A7B00}"/>
              </a:ext>
            </a:extLst>
          </p:cNvPr>
          <p:cNvSpPr/>
          <p:nvPr/>
        </p:nvSpPr>
        <p:spPr>
          <a:xfrm>
            <a:off x="4897258" y="2450397"/>
            <a:ext cx="9166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180ns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8104B0D-A812-0848-B14E-A2761465E3E6}"/>
              </a:ext>
            </a:extLst>
          </p:cNvPr>
          <p:cNvCxnSpPr>
            <a:cxnSpLocks/>
          </p:cNvCxnSpPr>
          <p:nvPr/>
        </p:nvCxnSpPr>
        <p:spPr>
          <a:xfrm>
            <a:off x="3491116" y="2786882"/>
            <a:ext cx="647652" cy="0"/>
          </a:xfrm>
          <a:prstGeom prst="straightConnector1">
            <a:avLst/>
          </a:prstGeom>
          <a:ln>
            <a:solidFill>
              <a:schemeClr val="accent3"/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97CBC989-2003-9143-9613-FBEF7C73AFBF}"/>
              </a:ext>
            </a:extLst>
          </p:cNvPr>
          <p:cNvSpPr/>
          <p:nvPr/>
        </p:nvSpPr>
        <p:spPr>
          <a:xfrm>
            <a:off x="3468533" y="2361736"/>
            <a:ext cx="867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2.3μs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BB1DEA9-F2A9-AA46-8184-FDDE85EB2C1E}"/>
              </a:ext>
            </a:extLst>
          </p:cNvPr>
          <p:cNvSpPr/>
          <p:nvPr/>
        </p:nvSpPr>
        <p:spPr>
          <a:xfrm>
            <a:off x="3298564" y="4607920"/>
            <a:ext cx="461665" cy="756497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Turn 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7EAEFD2-880B-5E40-82D6-8434228ED703}"/>
              </a:ext>
            </a:extLst>
          </p:cNvPr>
          <p:cNvSpPr/>
          <p:nvPr/>
        </p:nvSpPr>
        <p:spPr>
          <a:xfrm>
            <a:off x="3874628" y="4607920"/>
            <a:ext cx="461665" cy="756497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Turn 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674B2E5-8854-5A48-958F-85E6BE0710AB}"/>
              </a:ext>
            </a:extLst>
          </p:cNvPr>
          <p:cNvSpPr/>
          <p:nvPr/>
        </p:nvSpPr>
        <p:spPr>
          <a:xfrm>
            <a:off x="4450692" y="4607920"/>
            <a:ext cx="461665" cy="756497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Turn 3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7560C8E-6497-1543-B360-93A5D6C76D85}"/>
              </a:ext>
            </a:extLst>
          </p:cNvPr>
          <p:cNvSpPr/>
          <p:nvPr/>
        </p:nvSpPr>
        <p:spPr>
          <a:xfrm>
            <a:off x="5026756" y="4504064"/>
            <a:ext cx="461665" cy="824089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Turn 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B3B01F4-8FC3-994E-A17F-76C8870846C2}"/>
              </a:ext>
            </a:extLst>
          </p:cNvPr>
          <p:cNvSpPr/>
          <p:nvPr/>
        </p:nvSpPr>
        <p:spPr>
          <a:xfrm>
            <a:off x="5602820" y="4607920"/>
            <a:ext cx="461665" cy="756497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Turn 5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14AE78F-B1AD-F445-9F0F-983B176ED310}"/>
              </a:ext>
            </a:extLst>
          </p:cNvPr>
          <p:cNvSpPr/>
          <p:nvPr/>
        </p:nvSpPr>
        <p:spPr>
          <a:xfrm>
            <a:off x="6178884" y="4607920"/>
            <a:ext cx="461665" cy="767772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Turn 6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7835977-D637-5F4F-8DE3-0D1413EEB923}"/>
              </a:ext>
            </a:extLst>
          </p:cNvPr>
          <p:cNvSpPr/>
          <p:nvPr/>
        </p:nvSpPr>
        <p:spPr>
          <a:xfrm>
            <a:off x="6754948" y="4607920"/>
            <a:ext cx="461665" cy="756497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Turn 7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69BB61C-8B7D-BB4B-BCA7-2BE42B7BA1A9}"/>
              </a:ext>
            </a:extLst>
          </p:cNvPr>
          <p:cNvSpPr/>
          <p:nvPr/>
        </p:nvSpPr>
        <p:spPr>
          <a:xfrm>
            <a:off x="7331012" y="4607920"/>
            <a:ext cx="461665" cy="767772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Turn 8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1EC20BB-B20F-B24A-AFC7-BB5D22835F5C}"/>
              </a:ext>
            </a:extLst>
          </p:cNvPr>
          <p:cNvSpPr/>
          <p:nvPr/>
        </p:nvSpPr>
        <p:spPr>
          <a:xfrm>
            <a:off x="7907076" y="4607920"/>
            <a:ext cx="461665" cy="756497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Turn 9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593D82-E80B-0648-9746-39DA1A74C0C0}"/>
              </a:ext>
            </a:extLst>
          </p:cNvPr>
          <p:cNvSpPr txBox="1"/>
          <p:nvPr/>
        </p:nvSpPr>
        <p:spPr>
          <a:xfrm>
            <a:off x="403046" y="1110267"/>
            <a:ext cx="4888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Time for 1 revolution (turn) of the PS = </a:t>
            </a:r>
            <a:r>
              <a:rPr lang="en-US" b="1" dirty="0"/>
              <a:t>2.3 μs.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E987296-2E64-E64B-866D-4F4910650D61}"/>
              </a:ext>
            </a:extLst>
          </p:cNvPr>
          <p:cNvSpPr txBox="1"/>
          <p:nvPr/>
        </p:nvSpPr>
        <p:spPr>
          <a:xfrm>
            <a:off x="403046" y="5683969"/>
            <a:ext cx="771660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→ Longitudinal bunch length consistent with Wall Current Monitor (WCM).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4165E17-2DA3-5241-86DA-B484148F773A}"/>
              </a:ext>
            </a:extLst>
          </p:cNvPr>
          <p:cNvSpPr txBox="1"/>
          <p:nvPr/>
        </p:nvSpPr>
        <p:spPr>
          <a:xfrm>
            <a:off x="2858478" y="1803136"/>
            <a:ext cx="595034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Ionisation counts from a single bunch circulating in the PS</a:t>
            </a:r>
          </a:p>
        </p:txBody>
      </p:sp>
    </p:spTree>
    <p:extLst>
      <p:ext uri="{BB962C8B-B14F-4D97-AF65-F5344CB8AC3E}">
        <p14:creationId xmlns:p14="http://schemas.microsoft.com/office/powerpoint/2010/main" val="13897414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34027-DD01-DE4E-89DD-914D92D24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</a:t>
            </a:r>
            <a:r>
              <a:rPr lang="en-US" u="sng" dirty="0"/>
              <a:t>position</a:t>
            </a:r>
            <a:r>
              <a:rPr lang="en-US" dirty="0"/>
              <a:t> vs. turn number after injection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1DBB8F-B0EB-E340-B3F8-993A4A572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CE127-D5D6-1647-8E5B-9551CC5E0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8BFC8A-9D47-7240-BCF6-0144F61DAF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000" y="1556792"/>
            <a:ext cx="720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010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EB3E47-30DA-EA4A-86CD-169E169E8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9B96D1-4642-D375-7C27-F5B127EE7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 descr="A diagram of a complex&#10;&#10;Description automatically generated">
            <a:extLst>
              <a:ext uri="{FF2B5EF4-FFF2-40B4-BE49-F238E27FC236}">
                <a16:creationId xmlns:a16="http://schemas.microsoft.com/office/drawing/2014/main" id="{1B15F4DE-B1EB-23DA-6ED8-187D9AA263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600" b="3307"/>
          <a:stretch/>
        </p:blipFill>
        <p:spPr>
          <a:xfrm>
            <a:off x="2154983" y="836712"/>
            <a:ext cx="7882034" cy="53967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53E3F9-31C2-8DCA-A818-EA056A961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CERN Accelerator Complex</a:t>
            </a:r>
          </a:p>
        </p:txBody>
      </p:sp>
    </p:spTree>
    <p:extLst>
      <p:ext uri="{BB962C8B-B14F-4D97-AF65-F5344CB8AC3E}">
        <p14:creationId xmlns:p14="http://schemas.microsoft.com/office/powerpoint/2010/main" val="7855782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BF983-1E57-1444-91E0-7969F7C39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</a:t>
            </a:r>
            <a:r>
              <a:rPr lang="en-US" u="sng" dirty="0"/>
              <a:t>position</a:t>
            </a:r>
            <a:r>
              <a:rPr lang="en-US" dirty="0"/>
              <a:t> vs. turn number after injection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6FC474-5EA9-104B-BDA0-FD7C3D769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394DBB-80F1-9844-8468-E6123C1B6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AC42F5-A5C2-3642-B21D-DEC9608283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000" y="1531640"/>
            <a:ext cx="7200001" cy="4320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4359759-0068-144E-B8C0-EF469BA11399}"/>
              </a:ext>
            </a:extLst>
          </p:cNvPr>
          <p:cNvSpPr/>
          <p:nvPr/>
        </p:nvSpPr>
        <p:spPr>
          <a:xfrm>
            <a:off x="2054669" y="5805264"/>
            <a:ext cx="80826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Measure 0.217 ± 0.001 oscillations/turn → Consistent with PS fractional tune!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DE3636-603F-1349-9795-19787B9B715B}"/>
              </a:ext>
            </a:extLst>
          </p:cNvPr>
          <p:cNvSpPr/>
          <p:nvPr/>
        </p:nvSpPr>
        <p:spPr>
          <a:xfrm>
            <a:off x="8832304" y="0"/>
            <a:ext cx="34370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</a:rPr>
              <a:t>doi:10.18429/JACoW-IBIC2019-TUBO04</a:t>
            </a:r>
          </a:p>
        </p:txBody>
      </p:sp>
    </p:spTree>
    <p:extLst>
      <p:ext uri="{BB962C8B-B14F-4D97-AF65-F5344CB8AC3E}">
        <p14:creationId xmlns:p14="http://schemas.microsoft.com/office/powerpoint/2010/main" val="21102642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44D7FE-4B46-9C4F-968D-334E1EDFA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50F156-B324-3F42-9FD6-80D0437B3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2D5C412-28B5-3F4B-821F-559C4B3D4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</a:t>
            </a:r>
            <a:r>
              <a:rPr lang="en-US" u="sng" dirty="0"/>
              <a:t>size</a:t>
            </a:r>
            <a:r>
              <a:rPr lang="en-US" dirty="0"/>
              <a:t> vs. turn number after injection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CC5D64-517A-E941-9996-BA1D7E413D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0474"/>
          <a:stretch/>
        </p:blipFill>
        <p:spPr>
          <a:xfrm>
            <a:off x="2874978" y="1195090"/>
            <a:ext cx="6442043" cy="4212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B2EF3B8-9686-1C44-9698-D3EEE4D692B7}"/>
              </a:ext>
            </a:extLst>
          </p:cNvPr>
          <p:cNvSpPr txBox="1"/>
          <p:nvPr/>
        </p:nvSpPr>
        <p:spPr>
          <a:xfrm>
            <a:off x="407988" y="5517232"/>
            <a:ext cx="8071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Beating of the beam size due to </a:t>
            </a:r>
            <a:r>
              <a:rPr lang="en-US" i="1" dirty="0"/>
              <a:t>injection mismatch </a:t>
            </a:r>
            <a:r>
              <a:rPr lang="en-US" dirty="0"/>
              <a:t>into the PS </a:t>
            </a:r>
          </a:p>
          <a:p>
            <a:pPr algn="l"/>
            <a:r>
              <a:rPr lang="en-US" dirty="0"/>
              <a:t>→ causes </a:t>
            </a:r>
            <a:r>
              <a:rPr lang="en-US" b="1" dirty="0"/>
              <a:t>irreversible beam size growth, which ultimately limits the LHC luminosity.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A547EC6-C527-0545-86D3-73398212F34A}"/>
              </a:ext>
            </a:extLst>
          </p:cNvPr>
          <p:cNvSpPr/>
          <p:nvPr/>
        </p:nvSpPr>
        <p:spPr>
          <a:xfrm>
            <a:off x="8832304" y="0"/>
            <a:ext cx="34370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</a:rPr>
              <a:t>doi:10.18429/JACoW-IBIC2019-TUBO04</a:t>
            </a:r>
          </a:p>
        </p:txBody>
      </p:sp>
    </p:spTree>
    <p:extLst>
      <p:ext uri="{BB962C8B-B14F-4D97-AF65-F5344CB8AC3E}">
        <p14:creationId xmlns:p14="http://schemas.microsoft.com/office/powerpoint/2010/main" val="25605388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5EA7D-D74A-484D-B2BA-C8EC69F47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operational measurements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F105B0-7C18-C84B-81C9-0778D4DE0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A9C022-856D-8F44-BA7C-B2E9E3930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CD9805-B177-CD43-8149-781160CA95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6182" y="1268760"/>
            <a:ext cx="5907831" cy="41044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35DE03-1A4A-6B45-A2F7-30F07417DC7F}"/>
              </a:ext>
            </a:extLst>
          </p:cNvPr>
          <p:cNvSpPr txBox="1"/>
          <p:nvPr/>
        </p:nvSpPr>
        <p:spPr>
          <a:xfrm>
            <a:off x="407988" y="1268760"/>
            <a:ext cx="453650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Following example measurements taken by PS operators &amp; physicists in the CCC (*)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C410EE1-AB66-224D-9B75-855C51459540}"/>
              </a:ext>
            </a:extLst>
          </p:cNvPr>
          <p:cNvSpPr/>
          <p:nvPr/>
        </p:nvSpPr>
        <p:spPr>
          <a:xfrm>
            <a:off x="407988" y="5669512"/>
            <a:ext cx="59171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(*) Thanks to Marcel Coly, Matt Fraser &amp; Alexander Huschauer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94AE5E-E620-EB4A-BA88-A0E8AB34BF86}"/>
              </a:ext>
            </a:extLst>
          </p:cNvPr>
          <p:cNvSpPr txBox="1"/>
          <p:nvPr/>
        </p:nvSpPr>
        <p:spPr>
          <a:xfrm>
            <a:off x="407988" y="2279392"/>
            <a:ext cx="505674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Operator defines the time to ”Start” the measurement in the cycle and the “Integration time” for each beam profile measurement, in units of seconds or turn revolutions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D8EB22-0076-1646-AE4E-62ACEC24B959}"/>
              </a:ext>
            </a:extLst>
          </p:cNvPr>
          <p:cNvSpPr txBox="1"/>
          <p:nvPr/>
        </p:nvSpPr>
        <p:spPr>
          <a:xfrm>
            <a:off x="407988" y="3844022"/>
            <a:ext cx="50567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Up to 1024 profiles can be published per PS cycle (typically 1.2s)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23D2BA-E6C1-9144-9E70-CBBCC56B8207}"/>
              </a:ext>
            </a:extLst>
          </p:cNvPr>
          <p:cNvSpPr txBox="1"/>
          <p:nvPr/>
        </p:nvSpPr>
        <p:spPr>
          <a:xfrm>
            <a:off x="8472264" y="1916832"/>
            <a:ext cx="105157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Pb</a:t>
            </a:r>
            <a:r>
              <a:rPr lang="en-US" sz="1600" baseline="30000" dirty="0"/>
              <a:t>54+</a:t>
            </a:r>
            <a:r>
              <a:rPr lang="en-US" sz="1600" dirty="0"/>
              <a:t> beam</a:t>
            </a:r>
            <a:endParaRPr lang="en-US" sz="1600" baseline="30000" dirty="0"/>
          </a:p>
        </p:txBody>
      </p:sp>
    </p:spTree>
    <p:extLst>
      <p:ext uri="{BB962C8B-B14F-4D97-AF65-F5344CB8AC3E}">
        <p14:creationId xmlns:p14="http://schemas.microsoft.com/office/powerpoint/2010/main" val="30532975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76BB0-E1A3-EB40-9C75-DE0BE8B08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1: Beamlets in Multi-Turn Extraction beam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D98D7A-CACE-6D47-82DB-B7D66B7F2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509704-32F1-CE44-B4C3-E6466174C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64BBB19F-D88E-6D4E-AE29-0A97382811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675966" y="1628800"/>
            <a:ext cx="5431580" cy="35314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242712-87CB-0A4A-B906-F7CE9BA3FA23}"/>
              </a:ext>
            </a:extLst>
          </p:cNvPr>
          <p:cNvSpPr txBox="1"/>
          <p:nvPr/>
        </p:nvSpPr>
        <p:spPr>
          <a:xfrm>
            <a:off x="6528048" y="5495068"/>
            <a:ext cx="446449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First time that is possible to see the time evolution of the beamlets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F33E5E-EC3B-014B-8065-903C99A89F4D}"/>
              </a:ext>
            </a:extLst>
          </p:cNvPr>
          <p:cNvSpPr txBox="1"/>
          <p:nvPr/>
        </p:nvSpPr>
        <p:spPr>
          <a:xfrm>
            <a:off x="407988" y="1700808"/>
            <a:ext cx="4749585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Extraction method developed to minimise particle loss during extraction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r>
              <a:rPr lang="en-US" dirty="0">
                <a:solidFill>
                  <a:schemeClr val="tx2"/>
                </a:solidFill>
              </a:rPr>
              <a:t>Beam is split into several beamlets in the transverse phase space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r>
              <a:rPr lang="en-US" dirty="0">
                <a:solidFill>
                  <a:schemeClr val="tx2"/>
                </a:solidFill>
              </a:rPr>
              <a:t>Each beamlet is then extracted one by one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69847AA-0269-5343-A24D-344C57161B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87" y="4122284"/>
            <a:ext cx="4936076" cy="137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8968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2346B-8238-F340-A854-0FF09FB2E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2: Unexpected “bumps”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1E3DF1-FFD4-D442-92D2-D7D1B5771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96DDFA-E61E-F44B-A92D-71FDC2AC0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7" name="Picture 10">
            <a:extLst>
              <a:ext uri="{FF2B5EF4-FFF2-40B4-BE49-F238E27FC236}">
                <a16:creationId xmlns:a16="http://schemas.microsoft.com/office/drawing/2014/main" id="{DD116F38-D297-F44F-A076-B82DA12E6B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519936" y="1628800"/>
            <a:ext cx="5647641" cy="35653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FDDA10-0CE2-D64F-A3AD-D829A304219C}"/>
              </a:ext>
            </a:extLst>
          </p:cNvPr>
          <p:cNvSpPr txBox="1"/>
          <p:nvPr/>
        </p:nvSpPr>
        <p:spPr>
          <a:xfrm>
            <a:off x="7104112" y="1439335"/>
            <a:ext cx="2919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Horizontal beam size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3B63E5-F589-FF43-B81C-B10B912DF339}"/>
              </a:ext>
            </a:extLst>
          </p:cNvPr>
          <p:cNvSpPr txBox="1"/>
          <p:nvPr/>
        </p:nvSpPr>
        <p:spPr>
          <a:xfrm>
            <a:off x="407368" y="2132856"/>
            <a:ext cx="5112568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Observe unexpected sudden change of the horizontal beam size at 1450ms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r>
              <a:rPr lang="en-US" b="1" dirty="0">
                <a:solidFill>
                  <a:schemeClr val="tx2"/>
                </a:solidFill>
              </a:rPr>
              <a:t>Explanation: </a:t>
            </a:r>
            <a:r>
              <a:rPr lang="en-US" dirty="0">
                <a:solidFill>
                  <a:schemeClr val="tx2"/>
                </a:solidFill>
              </a:rPr>
              <a:t>sudden change of the beam’s </a:t>
            </a:r>
            <a:r>
              <a:rPr lang="en-US" b="1" dirty="0">
                <a:solidFill>
                  <a:schemeClr val="tx2"/>
                </a:solidFill>
              </a:rPr>
              <a:t>longitudinal momentum spread</a:t>
            </a:r>
            <a:r>
              <a:rPr lang="en-US" dirty="0">
                <a:solidFill>
                  <a:schemeClr val="tx2"/>
                </a:solidFill>
              </a:rPr>
              <a:t>, which couples to the horizontal plane through dispersion 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B553BA-A273-8943-8D8C-C1D695C82419}"/>
              </a:ext>
            </a:extLst>
          </p:cNvPr>
          <p:cNvSpPr txBox="1"/>
          <p:nvPr/>
        </p:nvSpPr>
        <p:spPr>
          <a:xfrm>
            <a:off x="425007" y="4649102"/>
            <a:ext cx="43918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New beam diagnostic insights.</a:t>
            </a:r>
          </a:p>
        </p:txBody>
      </p:sp>
    </p:spTree>
    <p:extLst>
      <p:ext uri="{BB962C8B-B14F-4D97-AF65-F5344CB8AC3E}">
        <p14:creationId xmlns:p14="http://schemas.microsoft.com/office/powerpoint/2010/main" val="338798055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0F42E-F6D7-A74A-90C2-BF3D0EB4B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3: Injection beam losses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AF12ED-1818-1E4C-A943-6FB151574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F0D353-FA53-3C45-BAA1-E1CE7FEEF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10F00BF-7EA3-F74C-ABE2-56E426271790}"/>
              </a:ext>
            </a:extLst>
          </p:cNvPr>
          <p:cNvGrpSpPr/>
          <p:nvPr/>
        </p:nvGrpSpPr>
        <p:grpSpPr>
          <a:xfrm>
            <a:off x="5951984" y="1700808"/>
            <a:ext cx="5688632" cy="3695821"/>
            <a:chOff x="5375920" y="2089731"/>
            <a:chExt cx="5688632" cy="369582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570E286-4AE6-FD4B-A701-FDC4E2D261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58" r="1000"/>
            <a:stretch/>
          </p:blipFill>
          <p:spPr bwMode="auto">
            <a:xfrm>
              <a:off x="5375920" y="2089731"/>
              <a:ext cx="5688632" cy="3695821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C1A2E27D-9527-6F44-865E-E3AC84478820}"/>
                </a:ext>
              </a:extLst>
            </p:cNvPr>
            <p:cNvCxnSpPr/>
            <p:nvPr/>
          </p:nvCxnSpPr>
          <p:spPr>
            <a:xfrm>
              <a:off x="6816080" y="4005064"/>
              <a:ext cx="0" cy="648072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C8D5853-CF7E-AD46-BEDB-36F8058ADB54}"/>
              </a:ext>
            </a:extLst>
          </p:cNvPr>
          <p:cNvSpPr txBox="1"/>
          <p:nvPr/>
        </p:nvSpPr>
        <p:spPr>
          <a:xfrm>
            <a:off x="407988" y="1308687"/>
            <a:ext cx="5112568" cy="3600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Part of a cycle with a stable transverse beam size 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r>
              <a:rPr lang="en-US" dirty="0">
                <a:solidFill>
                  <a:schemeClr val="tx2"/>
                </a:solidFill>
              </a:rPr>
              <a:t>“Glitch” visible at 1320ms in the cycle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r>
              <a:rPr lang="en-US" dirty="0">
                <a:solidFill>
                  <a:schemeClr val="tx2"/>
                </a:solidFill>
              </a:rPr>
              <a:t>Can distinguish between ionisation electrons and charged particle interaction using ToT data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r>
              <a:rPr lang="en-US" dirty="0">
                <a:solidFill>
                  <a:schemeClr val="tx2"/>
                </a:solidFill>
              </a:rPr>
              <a:t>“Glitch” is actually beam loss, which was subsequently traced to an injection kicker magnet that was active ( but no beam was injected )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r>
              <a:rPr lang="en-US" dirty="0">
                <a:solidFill>
                  <a:schemeClr val="tx2"/>
                </a:solidFill>
              </a:rPr>
              <a:t>Losses were not visible on other nearby beam loss monitors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3277BF-2EAA-DE4A-8063-1C1AC92BDC18}"/>
              </a:ext>
            </a:extLst>
          </p:cNvPr>
          <p:cNvSpPr txBox="1"/>
          <p:nvPr/>
        </p:nvSpPr>
        <p:spPr>
          <a:xfrm>
            <a:off x="418513" y="5396629"/>
            <a:ext cx="343690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Very sensitive beam loss monitor.</a:t>
            </a:r>
          </a:p>
        </p:txBody>
      </p:sp>
    </p:spTree>
    <p:extLst>
      <p:ext uri="{BB962C8B-B14F-4D97-AF65-F5344CB8AC3E}">
        <p14:creationId xmlns:p14="http://schemas.microsoft.com/office/powerpoint/2010/main" val="30865051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C32B52-268A-6D8B-39C6-F9FBE349F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60DFC8-3374-73C4-A3D9-AA75EE364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AB008D-3A64-FC8D-31FA-76AC419EF31E}"/>
              </a:ext>
            </a:extLst>
          </p:cNvPr>
          <p:cNvSpPr txBox="1"/>
          <p:nvPr/>
        </p:nvSpPr>
        <p:spPr>
          <a:xfrm>
            <a:off x="5015880" y="3090446"/>
            <a:ext cx="216024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4400" b="1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9109411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B5411-7963-F343-BF00-79328EA34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Ionisation electron signal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421635-1374-7343-9483-6C5E9A1AB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4D7B82-29F3-4E4C-BAE1-416D004F4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508E73E-7A02-2D45-81A0-5448C927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3632" y="1851144"/>
            <a:ext cx="3031652" cy="6987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730707-6A5C-094A-B628-0FC63DD5B4B9}"/>
              </a:ext>
            </a:extLst>
          </p:cNvPr>
          <p:cNvSpPr txBox="1"/>
          <p:nvPr/>
        </p:nvSpPr>
        <p:spPr>
          <a:xfrm>
            <a:off x="6757289" y="3385443"/>
            <a:ext cx="502672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dirty="0"/>
          </a:p>
          <a:p>
            <a:pPr algn="l"/>
            <a:r>
              <a:rPr lang="en-US" sz="2000" dirty="0"/>
              <a:t>How to do </a:t>
            </a:r>
            <a:r>
              <a:rPr lang="en-US" sz="2000" b="1" dirty="0"/>
              <a:t>turn-by-turn</a:t>
            </a:r>
            <a:r>
              <a:rPr lang="en-US" sz="2000" dirty="0"/>
              <a:t> </a:t>
            </a:r>
            <a:r>
              <a:rPr lang="en-US" sz="2000" b="1" dirty="0"/>
              <a:t>measurements</a:t>
            </a:r>
            <a:r>
              <a:rPr lang="en-US" sz="2000" dirty="0"/>
              <a:t>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Inject (very small) quantity of argon gas to locally bump pressure to 2x10</a:t>
            </a:r>
            <a:r>
              <a:rPr lang="en-US" baseline="30000" dirty="0">
                <a:solidFill>
                  <a:schemeClr val="tx2"/>
                </a:solidFill>
              </a:rPr>
              <a:t>-8</a:t>
            </a:r>
            <a:r>
              <a:rPr lang="en-US" dirty="0">
                <a:solidFill>
                  <a:schemeClr val="tx2"/>
                </a:solidFill>
              </a:rPr>
              <a:t> mbar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Argon ionisation cross section = ~5 x hydrogen (residual gas)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→ </a:t>
            </a:r>
            <a:r>
              <a:rPr lang="en-US" b="1" dirty="0">
                <a:solidFill>
                  <a:schemeClr val="tx2"/>
                </a:solidFill>
              </a:rPr>
              <a:t>1000 ionisation electrons per bunch per turn </a:t>
            </a:r>
          </a:p>
          <a:p>
            <a:pPr algn="l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8707C1-A779-C944-AECD-246E8F239F79}"/>
              </a:ext>
            </a:extLst>
          </p:cNvPr>
          <p:cNvSpPr txBox="1"/>
          <p:nvPr/>
        </p:nvSpPr>
        <p:spPr>
          <a:xfrm>
            <a:off x="2783632" y="1268760"/>
            <a:ext cx="10081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detector length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1D5FFA-29EC-3043-B71B-16EF7544C0D1}"/>
              </a:ext>
            </a:extLst>
          </p:cNvPr>
          <p:cNvSpPr txBox="1"/>
          <p:nvPr/>
        </p:nvSpPr>
        <p:spPr>
          <a:xfrm>
            <a:off x="3791744" y="1268760"/>
            <a:ext cx="217956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protons(ions)</a:t>
            </a:r>
          </a:p>
          <a:p>
            <a:pPr algn="l"/>
            <a:r>
              <a:rPr lang="en-US" sz="1600" dirty="0"/>
              <a:t>per bunch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009A382-81D3-9F41-92C0-A3EEA6CA686C}"/>
              </a:ext>
            </a:extLst>
          </p:cNvPr>
          <p:cNvSpPr txBox="1"/>
          <p:nvPr/>
        </p:nvSpPr>
        <p:spPr>
          <a:xfrm>
            <a:off x="5244730" y="1263440"/>
            <a:ext cx="173960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vacuum </a:t>
            </a:r>
          </a:p>
          <a:p>
            <a:pPr algn="l"/>
            <a:r>
              <a:rPr lang="en-US" sz="1600" dirty="0"/>
              <a:t>pressure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771DD2-0E1D-D24F-B199-1BB0E327B7F0}"/>
              </a:ext>
            </a:extLst>
          </p:cNvPr>
          <p:cNvSpPr txBox="1"/>
          <p:nvPr/>
        </p:nvSpPr>
        <p:spPr>
          <a:xfrm>
            <a:off x="753348" y="4359304"/>
            <a:ext cx="5200142" cy="14157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/>
              <a:t>Residual gas </a:t>
            </a:r>
            <a:r>
              <a:rPr lang="en-US" sz="2000" dirty="0"/>
              <a:t>ionisation electron signal: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Vacuum pressure = 1x10</a:t>
            </a:r>
            <a:r>
              <a:rPr lang="en-US" baseline="30000" dirty="0">
                <a:solidFill>
                  <a:schemeClr val="tx2"/>
                </a:solidFill>
              </a:rPr>
              <a:t>-9</a:t>
            </a:r>
            <a:r>
              <a:rPr lang="en-US" dirty="0">
                <a:solidFill>
                  <a:schemeClr val="tx2"/>
                </a:solidFill>
              </a:rPr>
              <a:t> mbar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Intensity = 60x10</a:t>
            </a:r>
            <a:r>
              <a:rPr lang="en-US" baseline="30000" dirty="0">
                <a:solidFill>
                  <a:schemeClr val="tx2"/>
                </a:solidFill>
              </a:rPr>
              <a:t>10</a:t>
            </a:r>
            <a:r>
              <a:rPr lang="en-US" dirty="0">
                <a:solidFill>
                  <a:schemeClr val="tx2"/>
                </a:solidFill>
              </a:rPr>
              <a:t> protons / bunch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→ </a:t>
            </a:r>
            <a:r>
              <a:rPr lang="en-US" b="1" dirty="0">
                <a:solidFill>
                  <a:schemeClr val="tx2"/>
                </a:solidFill>
              </a:rPr>
              <a:t>10 ionisation electrons per bunch per turn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DEAB46-8959-3749-AC42-991D586E0340}"/>
              </a:ext>
            </a:extLst>
          </p:cNvPr>
          <p:cNvSpPr txBox="1"/>
          <p:nvPr/>
        </p:nvSpPr>
        <p:spPr>
          <a:xfrm>
            <a:off x="6757288" y="1181144"/>
            <a:ext cx="5026725" cy="22467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How many ionisation electrons are needed?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1000 electrons → 2% precision (stat. error) </a:t>
            </a:r>
            <a:r>
              <a:rPr lang="en-US" i="1" dirty="0">
                <a:solidFill>
                  <a:schemeClr val="tx2"/>
                </a:solidFill>
              </a:rPr>
              <a:t>on the beam size of a Gaussian distribution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Assume ~</a:t>
            </a:r>
            <a:r>
              <a:rPr lang="en-US" b="1" dirty="0">
                <a:solidFill>
                  <a:schemeClr val="tx2"/>
                </a:solidFill>
              </a:rPr>
              <a:t>1000 electrons</a:t>
            </a:r>
            <a:r>
              <a:rPr lang="en-US" dirty="0">
                <a:solidFill>
                  <a:schemeClr val="tx2"/>
                </a:solidFill>
              </a:rPr>
              <a:t> are needed for a meaningful beam profile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Residual gas insufficient for turn-by-turn measurements</a:t>
            </a:r>
          </a:p>
          <a:p>
            <a:pPr algn="l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B6A4A6A-A920-7E4F-8D5A-C0D0D90D03CD}"/>
              </a:ext>
            </a:extLst>
          </p:cNvPr>
          <p:cNvSpPr txBox="1"/>
          <p:nvPr/>
        </p:nvSpPr>
        <p:spPr>
          <a:xfrm>
            <a:off x="539428" y="2092662"/>
            <a:ext cx="21800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ionisation electrons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3EC3CE-23DD-EB43-AFD2-98103B83923F}"/>
              </a:ext>
            </a:extLst>
          </p:cNvPr>
          <p:cNvSpPr txBox="1"/>
          <p:nvPr/>
        </p:nvSpPr>
        <p:spPr>
          <a:xfrm>
            <a:off x="539428" y="3183815"/>
            <a:ext cx="224420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ionisation electrons </a:t>
            </a:r>
          </a:p>
          <a:p>
            <a:pPr algn="l"/>
            <a:r>
              <a:rPr lang="en-US" b="1" dirty="0"/>
              <a:t>- detected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43390A5-2B3B-8D4B-ACAB-B4847D6E2A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3632" y="3148882"/>
            <a:ext cx="1784643" cy="40560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2287ED5-C6AF-744B-BAAA-5C8F03155F57}"/>
              </a:ext>
            </a:extLst>
          </p:cNvPr>
          <p:cNvSpPr txBox="1"/>
          <p:nvPr/>
        </p:nvSpPr>
        <p:spPr>
          <a:xfrm>
            <a:off x="4655840" y="3138084"/>
            <a:ext cx="220194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electron detection efficiency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35058EB-A47E-BF48-A48B-DE2352C60982}"/>
              </a:ext>
            </a:extLst>
          </p:cNvPr>
          <p:cNvSpPr/>
          <p:nvPr/>
        </p:nvSpPr>
        <p:spPr>
          <a:xfrm>
            <a:off x="407368" y="1178819"/>
            <a:ext cx="5904656" cy="26822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CCB8FC3-AD73-6B4E-A35E-773101D0ADEF}"/>
              </a:ext>
            </a:extLst>
          </p:cNvPr>
          <p:cNvCxnSpPr>
            <a:cxnSpLocks/>
          </p:cNvCxnSpPr>
          <p:nvPr/>
        </p:nvCxnSpPr>
        <p:spPr>
          <a:xfrm>
            <a:off x="6528048" y="98072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6715131-16F9-8246-BDA0-A291EBF6DA1A}"/>
              </a:ext>
            </a:extLst>
          </p:cNvPr>
          <p:cNvCxnSpPr>
            <a:cxnSpLocks/>
          </p:cNvCxnSpPr>
          <p:nvPr/>
        </p:nvCxnSpPr>
        <p:spPr>
          <a:xfrm>
            <a:off x="3359696" y="1755883"/>
            <a:ext cx="199238" cy="2329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AA16535-CF7E-174D-8953-F47407B6F1DE}"/>
              </a:ext>
            </a:extLst>
          </p:cNvPr>
          <p:cNvCxnSpPr>
            <a:cxnSpLocks/>
          </p:cNvCxnSpPr>
          <p:nvPr/>
        </p:nvCxnSpPr>
        <p:spPr>
          <a:xfrm>
            <a:off x="4535023" y="1766523"/>
            <a:ext cx="199238" cy="2329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A3A314A-C78D-A549-AC19-E5A0910A9317}"/>
              </a:ext>
            </a:extLst>
          </p:cNvPr>
          <p:cNvCxnSpPr>
            <a:cxnSpLocks/>
          </p:cNvCxnSpPr>
          <p:nvPr/>
        </p:nvCxnSpPr>
        <p:spPr>
          <a:xfrm flipH="1">
            <a:off x="5095156" y="1766523"/>
            <a:ext cx="146788" cy="3245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25E6664-4706-3CF7-F5E1-4D3EB9C2006D}"/>
              </a:ext>
            </a:extLst>
          </p:cNvPr>
          <p:cNvSpPr txBox="1"/>
          <p:nvPr/>
        </p:nvSpPr>
        <p:spPr>
          <a:xfrm>
            <a:off x="2701960" y="2685559"/>
            <a:ext cx="217956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ionisation cross section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A0BD881-76CE-DEEF-4F88-7E8D5C7996FF}"/>
              </a:ext>
            </a:extLst>
          </p:cNvPr>
          <p:cNvCxnSpPr>
            <a:cxnSpLocks/>
          </p:cNvCxnSpPr>
          <p:nvPr/>
        </p:nvCxnSpPr>
        <p:spPr>
          <a:xfrm flipH="1">
            <a:off x="4007768" y="2390465"/>
            <a:ext cx="92452" cy="3188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94507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EE2A4-E8D7-294A-BBB2-B9526132B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 of the Timepix3 inside the beam pipe during the acceleration cycle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1A4C7F-C1EC-9444-9CC9-AC02695D3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2A4501-973F-5E46-9296-F3D9ED827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F143FE-BE17-5540-AFE5-B778A42316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610" y="1974934"/>
            <a:ext cx="6362687" cy="371016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FCEA706-C5BD-8946-A157-709B73513AD6}"/>
              </a:ext>
            </a:extLst>
          </p:cNvPr>
          <p:cNvSpPr/>
          <p:nvPr/>
        </p:nvSpPr>
        <p:spPr>
          <a:xfrm>
            <a:off x="947428" y="1561208"/>
            <a:ext cx="10297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Acquisition for 100 ms during acceleration cycle with</a:t>
            </a:r>
            <a:r>
              <a:rPr lang="en-US" b="1" dirty="0"/>
              <a:t> high voltage off (no ionisation electrons)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E28BA4-6C1A-A647-8C3E-2A8993927C06}"/>
              </a:ext>
            </a:extLst>
          </p:cNvPr>
          <p:cNvSpPr/>
          <p:nvPr/>
        </p:nvSpPr>
        <p:spPr>
          <a:xfrm>
            <a:off x="8811797" y="3162168"/>
            <a:ext cx="15409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Time-Over-Threshold</a:t>
            </a:r>
          </a:p>
          <a:p>
            <a:pPr algn="ctr"/>
            <a:r>
              <a:rPr lang="en-US" sz="1600" dirty="0"/>
              <a:t>( ∝ √Energy 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A8E4AE5-5D98-D24C-AC77-7AEA5710D7A1}"/>
              </a:ext>
            </a:extLst>
          </p:cNvPr>
          <p:cNvSpPr/>
          <p:nvPr/>
        </p:nvSpPr>
        <p:spPr>
          <a:xfrm>
            <a:off x="1378098" y="5729496"/>
            <a:ext cx="8813710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Helvetica" pitchFamily="2" charset="0"/>
              </a:rPr>
              <a:t>Timepix3 successfully operated inside the beam pipe during the acceleration cycle.</a:t>
            </a:r>
            <a:endParaRPr lang="en-US" dirty="0"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8515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B0A89-4345-7A41-9F77-1ACDAA622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Detection of rest gas ionisation electrons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67A007-38B7-6C4E-BE70-E35CB1DFA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84510C-8FEB-AD45-AAF0-3104FE847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9B7B22-B12E-4646-BC98-B514E5B9FC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1945" y="1547979"/>
            <a:ext cx="1993900" cy="1498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998F64-1A50-9A42-B358-2C6B18DA70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4795" y="3991289"/>
            <a:ext cx="2051050" cy="10749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3375BB-CD8B-0A44-807B-9C6B8A3B92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6928" y="2470606"/>
            <a:ext cx="2418866" cy="18068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8A1E671-5B17-FB47-BDEC-298E55EA2B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1824" y="1196752"/>
            <a:ext cx="3929125" cy="4354572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DAFC9F8-12E6-E54E-AF87-DC2B6E2B3DFC}"/>
              </a:ext>
            </a:extLst>
          </p:cNvPr>
          <p:cNvCxnSpPr>
            <a:cxnSpLocks/>
          </p:cNvCxnSpPr>
          <p:nvPr/>
        </p:nvCxnSpPr>
        <p:spPr>
          <a:xfrm>
            <a:off x="6463442" y="1289217"/>
            <a:ext cx="0" cy="4169642"/>
          </a:xfrm>
          <a:prstGeom prst="straightConnector1">
            <a:avLst/>
          </a:prstGeom>
          <a:ln w="730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2F2818B-70A8-8444-B84B-6EB69DC0C6A7}"/>
              </a:ext>
            </a:extLst>
          </p:cNvPr>
          <p:cNvSpPr txBox="1"/>
          <p:nvPr/>
        </p:nvSpPr>
        <p:spPr>
          <a:xfrm>
            <a:off x="6589422" y="1213772"/>
            <a:ext cx="823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C00000"/>
                </a:solidFill>
              </a:rPr>
              <a:t>proton</a:t>
            </a:r>
          </a:p>
          <a:p>
            <a:pPr algn="l"/>
            <a:r>
              <a:rPr lang="en-US" dirty="0">
                <a:solidFill>
                  <a:srgbClr val="C00000"/>
                </a:solidFill>
              </a:rPr>
              <a:t>beam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FBE51FE-E476-044D-B01E-1B61A836C872}"/>
              </a:ext>
            </a:extLst>
          </p:cNvPr>
          <p:cNvCxnSpPr>
            <a:cxnSpLocks/>
          </p:cNvCxnSpPr>
          <p:nvPr/>
        </p:nvCxnSpPr>
        <p:spPr>
          <a:xfrm flipV="1">
            <a:off x="4083037" y="3551937"/>
            <a:ext cx="1050704" cy="72553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193A3E5-40DF-DB44-BA1B-62D5822DB395}"/>
              </a:ext>
            </a:extLst>
          </p:cNvPr>
          <p:cNvCxnSpPr>
            <a:cxnSpLocks/>
          </p:cNvCxnSpPr>
          <p:nvPr/>
        </p:nvCxnSpPr>
        <p:spPr>
          <a:xfrm>
            <a:off x="4234441" y="2909960"/>
            <a:ext cx="1640660" cy="13661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1C1F0E6-9583-C746-B21C-8BEA40AD34EA}"/>
              </a:ext>
            </a:extLst>
          </p:cNvPr>
          <p:cNvSpPr txBox="1"/>
          <p:nvPr/>
        </p:nvSpPr>
        <p:spPr>
          <a:xfrm>
            <a:off x="2138937" y="3046579"/>
            <a:ext cx="24999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/>
              <a:t>sensor-to-sensor bias wires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B10B42-7503-9543-A450-CC39AE301BEF}"/>
              </a:ext>
            </a:extLst>
          </p:cNvPr>
          <p:cNvSpPr txBox="1"/>
          <p:nvPr/>
        </p:nvSpPr>
        <p:spPr>
          <a:xfrm>
            <a:off x="2195110" y="5066237"/>
            <a:ext cx="2387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ceramic carrier-to-sensor bias wires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1A337C-6396-CC48-A75E-09F24CF319F6}"/>
              </a:ext>
            </a:extLst>
          </p:cNvPr>
          <p:cNvSpPr txBox="1"/>
          <p:nvPr/>
        </p:nvSpPr>
        <p:spPr>
          <a:xfrm>
            <a:off x="8693897" y="4277470"/>
            <a:ext cx="2153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honeycomb structured  RF shield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0F6FA28-9C39-EE4C-A5E1-0A304C2D8E47}"/>
              </a:ext>
            </a:extLst>
          </p:cNvPr>
          <p:cNvCxnSpPr>
            <a:cxnSpLocks/>
          </p:cNvCxnSpPr>
          <p:nvPr/>
        </p:nvCxnSpPr>
        <p:spPr>
          <a:xfrm flipH="1">
            <a:off x="7826720" y="3385133"/>
            <a:ext cx="867177" cy="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9110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F7AD9B7-2A2B-A44A-982D-DB6E9A8F3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Beam Instrumentation (BI)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519F46-6CE5-4D41-9DD0-46BFA0DF1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EE3F43-D0FA-5E40-B249-989D52FC1D39}"/>
              </a:ext>
            </a:extLst>
          </p:cNvPr>
          <p:cNvSpPr txBox="1"/>
          <p:nvPr/>
        </p:nvSpPr>
        <p:spPr>
          <a:xfrm>
            <a:off x="6312025" y="3556713"/>
            <a:ext cx="5688632" cy="28623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>
                <a:solidFill>
                  <a:srgbClr val="FFFF00"/>
                </a:solidFill>
              </a:rPr>
              <a:t>Example beam observables: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Beam position;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Beam intensity &amp; current;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Transverse &amp; longitudinal beam size;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Emittance;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Luminosity;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Particle identification...</a:t>
            </a:r>
          </a:p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688F5B-91F2-5E46-A4C7-5E5201DA15E2}"/>
              </a:ext>
            </a:extLst>
          </p:cNvPr>
          <p:cNvSpPr txBox="1"/>
          <p:nvPr/>
        </p:nvSpPr>
        <p:spPr>
          <a:xfrm>
            <a:off x="407988" y="1439335"/>
            <a:ext cx="111606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>
                <a:solidFill>
                  <a:srgbClr val="FFFF00"/>
                </a:solidFill>
              </a:rPr>
              <a:t>Instruments used to measure beam observables – the “eyes” of the accelerator.  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1B955260-E347-3451-6FD8-7201A4D13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</p:spTree>
    <p:extLst>
      <p:ext uri="{BB962C8B-B14F-4D97-AF65-F5344CB8AC3E}">
        <p14:creationId xmlns:p14="http://schemas.microsoft.com/office/powerpoint/2010/main" val="14462193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F0029-9BB7-614D-9161-85DE260A4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Detection of rest gas ionisation electrons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5AC2F8-F852-BB45-A376-AF08E4827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A007F-AF0C-DC43-810A-BB462BB60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A8424C-F308-D147-AF8F-9A88D6084F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6" y="980728"/>
            <a:ext cx="9144000" cy="500193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DD78447-279A-AC49-950F-EB6319B2BAA9}"/>
              </a:ext>
            </a:extLst>
          </p:cNvPr>
          <p:cNvSpPr/>
          <p:nvPr/>
        </p:nvSpPr>
        <p:spPr>
          <a:xfrm>
            <a:off x="7350675" y="0"/>
            <a:ext cx="48413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</a:rPr>
              <a:t>Ref. http://</a:t>
            </a:r>
            <a:r>
              <a:rPr lang="en-US" sz="1400" dirty="0" err="1">
                <a:solidFill>
                  <a:schemeClr val="accent4"/>
                </a:solidFill>
              </a:rPr>
              <a:t>dx.doi.org</a:t>
            </a:r>
            <a:r>
              <a:rPr lang="en-US" sz="1400" dirty="0">
                <a:solidFill>
                  <a:schemeClr val="accent4"/>
                </a:solidFill>
              </a:rPr>
              <a:t>/10.18429/JACoW-IBIC2017-WE2AB5</a:t>
            </a:r>
          </a:p>
        </p:txBody>
      </p:sp>
    </p:spTree>
    <p:extLst>
      <p:ext uri="{BB962C8B-B14F-4D97-AF65-F5344CB8AC3E}">
        <p14:creationId xmlns:p14="http://schemas.microsoft.com/office/powerpoint/2010/main" val="33250033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67D24-ED23-804D-B3AC-8E5D25171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Detection of rest gas ionisation electrons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BBDCF5-C754-6B44-AC15-EE2540EE9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987F7F-8F71-9F46-B348-2EF992F18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555B29E-3978-D54F-8256-7D305B9B7AAB}"/>
              </a:ext>
            </a:extLst>
          </p:cNvPr>
          <p:cNvGrpSpPr/>
          <p:nvPr/>
        </p:nvGrpSpPr>
        <p:grpSpPr>
          <a:xfrm>
            <a:off x="911424" y="1509459"/>
            <a:ext cx="3915393" cy="3579789"/>
            <a:chOff x="1055440" y="1700808"/>
            <a:chExt cx="3915393" cy="357978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953EF2F-42F3-DB44-AB73-8DD8090325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55440" y="1700808"/>
              <a:ext cx="3915393" cy="357978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5FC1127-F1AA-BA4F-B86F-C65F109AB4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504" b="20210"/>
            <a:stretch/>
          </p:blipFill>
          <p:spPr>
            <a:xfrm>
              <a:off x="2639616" y="1721205"/>
              <a:ext cx="1270000" cy="16981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43A2C71-F7AD-7442-A723-03BC2DD0CB18}"/>
                </a:ext>
              </a:extLst>
            </p:cNvPr>
            <p:cNvSpPr txBox="1"/>
            <p:nvPr/>
          </p:nvSpPr>
          <p:spPr>
            <a:xfrm>
              <a:off x="2495600" y="3613687"/>
              <a:ext cx="430619" cy="161583"/>
            </a:xfrm>
            <a:prstGeom prst="rect">
              <a:avLst/>
            </a:prstGeom>
            <a:solidFill>
              <a:srgbClr val="2E7BAB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050" b="1" dirty="0">
                  <a:solidFill>
                    <a:srgbClr val="E48E2B"/>
                  </a:solidFill>
                </a:rPr>
                <a:t>10keV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B4B7254-84D0-9F49-89F1-C8B1D55E37B5}"/>
              </a:ext>
            </a:extLst>
          </p:cNvPr>
          <p:cNvGrpSpPr/>
          <p:nvPr/>
        </p:nvGrpSpPr>
        <p:grpSpPr>
          <a:xfrm>
            <a:off x="6266977" y="1529856"/>
            <a:ext cx="4139455" cy="3892850"/>
            <a:chOff x="6410993" y="1556792"/>
            <a:chExt cx="4139455" cy="389285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4D828E7-4F68-5B43-822D-4081232237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10993" y="1556792"/>
              <a:ext cx="4139455" cy="3892850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8706B7F-E752-2B49-96F9-D748E6418502}"/>
                </a:ext>
              </a:extLst>
            </p:cNvPr>
            <p:cNvSpPr/>
            <p:nvPr/>
          </p:nvSpPr>
          <p:spPr>
            <a:xfrm>
              <a:off x="8480720" y="2060848"/>
              <a:ext cx="1791744" cy="8640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06544F53-C994-284E-8256-427B4C69177F}"/>
              </a:ext>
            </a:extLst>
          </p:cNvPr>
          <p:cNvSpPr/>
          <p:nvPr/>
        </p:nvSpPr>
        <p:spPr>
          <a:xfrm>
            <a:off x="2711624" y="5581248"/>
            <a:ext cx="5674113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Helvetica" pitchFamily="2" charset="0"/>
              </a:rPr>
              <a:t>Successful detection of rest-gas ionisation electrons!</a:t>
            </a:r>
            <a:endParaRPr lang="en-US" dirty="0">
              <a:effectLst/>
              <a:latin typeface="Helvetica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162AA8E-FB1F-134B-BC87-B21F32FF6D68}"/>
              </a:ext>
            </a:extLst>
          </p:cNvPr>
          <p:cNvSpPr/>
          <p:nvPr/>
        </p:nvSpPr>
        <p:spPr>
          <a:xfrm>
            <a:off x="8245150" y="24879"/>
            <a:ext cx="39468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dirty="0">
                <a:solidFill>
                  <a:schemeClr val="accent4"/>
                </a:solidFill>
              </a:rPr>
              <a:t>Ref. doi:10.18429/JACoW-IBIC2017-WE2AB5</a:t>
            </a:r>
          </a:p>
        </p:txBody>
      </p:sp>
    </p:spTree>
    <p:extLst>
      <p:ext uri="{BB962C8B-B14F-4D97-AF65-F5344CB8AC3E}">
        <p14:creationId xmlns:p14="http://schemas.microsoft.com/office/powerpoint/2010/main" val="508124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EDF4D-F307-0C4F-B2E7-148EC743B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 in the CERN PS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011796-1F30-4042-BC2C-A6BCF9ADA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4C3CBE-4D69-724B-A90C-221A9764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CB018B-7395-BD44-AAB7-0DB009A7BF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682" y="2026501"/>
            <a:ext cx="3950629" cy="26266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2C633DD-A29E-554A-BD23-07D4C58DC1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864" y="2276872"/>
            <a:ext cx="3513721" cy="21272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6D9A23-E067-7346-8799-A258E37697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8149" y="1364591"/>
            <a:ext cx="2728498" cy="41089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3FAA4CB-76CA-084F-809F-964E58B87BBA}"/>
              </a:ext>
            </a:extLst>
          </p:cNvPr>
          <p:cNvSpPr txBox="1"/>
          <p:nvPr/>
        </p:nvSpPr>
        <p:spPr>
          <a:xfrm>
            <a:off x="750991" y="1080505"/>
            <a:ext cx="40488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0.2T self-compensating triplet dipole magnet (Dominique Bodart TE-MSC) &amp; instrument vacuum chamber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DEF9E9-9727-304B-8D18-B0791B2FC37D}"/>
              </a:ext>
            </a:extLst>
          </p:cNvPr>
          <p:cNvSpPr txBox="1"/>
          <p:nvPr/>
        </p:nvSpPr>
        <p:spPr>
          <a:xfrm>
            <a:off x="8871700" y="960642"/>
            <a:ext cx="2281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Installation at PS SS82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CFBBBFB-206D-244F-B714-9608E5BE2529}"/>
              </a:ext>
            </a:extLst>
          </p:cNvPr>
          <p:cNvSpPr/>
          <p:nvPr/>
        </p:nvSpPr>
        <p:spPr>
          <a:xfrm>
            <a:off x="4475820" y="5100244"/>
            <a:ext cx="3240360" cy="83099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Vacuum pump down: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1 x 10</a:t>
            </a:r>
            <a:r>
              <a:rPr lang="en-US" sz="1600" baseline="30000" dirty="0"/>
              <a:t>-8</a:t>
            </a:r>
            <a:r>
              <a:rPr lang="en-US" sz="1600" dirty="0"/>
              <a:t> mbar after 24 hours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2 x 10</a:t>
            </a:r>
            <a:r>
              <a:rPr lang="en-US" sz="1600" b="1" baseline="30000" dirty="0"/>
              <a:t>-10</a:t>
            </a:r>
            <a:r>
              <a:rPr lang="en-US" sz="1600" b="1" dirty="0"/>
              <a:t> mbar steady state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990403-E9E7-0942-ACF8-EBFDE7234BF8}"/>
              </a:ext>
            </a:extLst>
          </p:cNvPr>
          <p:cNvSpPr txBox="1"/>
          <p:nvPr/>
        </p:nvSpPr>
        <p:spPr>
          <a:xfrm>
            <a:off x="5062420" y="1326726"/>
            <a:ext cx="3132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Instrument prior to installation</a:t>
            </a:r>
          </a:p>
        </p:txBody>
      </p:sp>
    </p:spTree>
    <p:extLst>
      <p:ext uri="{BB962C8B-B14F-4D97-AF65-F5344CB8AC3E}">
        <p14:creationId xmlns:p14="http://schemas.microsoft.com/office/powerpoint/2010/main" val="37969210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5E55C-482B-F942-81F4-C1D775B5A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prototype to operational instruments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A5B30D-24D5-B842-8D22-71C0339F3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57FDD6-E726-004B-BA6C-FDB8DF48F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5ACB6D5A-0F7D-304A-B90D-E6459E072F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50413" y="1595844"/>
            <a:ext cx="2700300" cy="3600400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256F4210-65CA-7A49-927E-7F6D29CB3C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825450" y="1595844"/>
            <a:ext cx="2700299" cy="3600400"/>
          </a:xfrm>
          <a:prstGeom prst="rect">
            <a:avLst/>
          </a:prstGeom>
        </p:spPr>
      </p:pic>
      <p:pic>
        <p:nvPicPr>
          <p:cNvPr id="8" name="Picture 9">
            <a:extLst>
              <a:ext uri="{FF2B5EF4-FFF2-40B4-BE49-F238E27FC236}">
                <a16:creationId xmlns:a16="http://schemas.microsoft.com/office/drawing/2014/main" id="{7603FA31-B120-1E41-95EF-4780FDBF61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274688" y="1595844"/>
            <a:ext cx="2700300" cy="3600400"/>
          </a:xfrm>
          <a:prstGeom prst="rect">
            <a:avLst/>
          </a:prstGeom>
        </p:spPr>
      </p:pic>
      <p:sp>
        <p:nvSpPr>
          <p:cNvPr id="9" name="TextBox 10">
            <a:extLst>
              <a:ext uri="{FF2B5EF4-FFF2-40B4-BE49-F238E27FC236}">
                <a16:creationId xmlns:a16="http://schemas.microsoft.com/office/drawing/2014/main" id="{251DC72D-7B23-7844-B4FF-36B4FC4A946F}"/>
              </a:ext>
            </a:extLst>
          </p:cNvPr>
          <p:cNvSpPr txBox="1"/>
          <p:nvPr/>
        </p:nvSpPr>
        <p:spPr bwMode="auto">
          <a:xfrm>
            <a:off x="815563" y="953524"/>
            <a:ext cx="2970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BGI-Horizontal prototype</a:t>
            </a:r>
            <a:endParaRPr dirty="0"/>
          </a:p>
          <a:p>
            <a:pPr algn="ctr"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2017-2018</a:t>
            </a:r>
            <a:endParaRPr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3E907B-13FB-6B44-884D-9E81667628AB}"/>
              </a:ext>
            </a:extLst>
          </p:cNvPr>
          <p:cNvSpPr/>
          <p:nvPr/>
        </p:nvSpPr>
        <p:spPr>
          <a:xfrm>
            <a:off x="4719812" y="953525"/>
            <a:ext cx="2911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/>
              <a:t>BGI-Horizontal operational</a:t>
            </a:r>
          </a:p>
          <a:p>
            <a:pPr algn="ctr">
              <a:defRPr/>
            </a:pPr>
            <a:r>
              <a:rPr lang="en-US" dirty="0"/>
              <a:t>2021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2D5ED05-AD2D-4047-B94C-3E3A37B6E428}"/>
              </a:ext>
            </a:extLst>
          </p:cNvPr>
          <p:cNvSpPr/>
          <p:nvPr/>
        </p:nvSpPr>
        <p:spPr>
          <a:xfrm>
            <a:off x="8157893" y="953524"/>
            <a:ext cx="2911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/>
              <a:t>BGI-Vertical operational</a:t>
            </a:r>
          </a:p>
          <a:p>
            <a:pPr algn="ctr">
              <a:defRPr/>
            </a:pPr>
            <a:r>
              <a:rPr lang="en-US" dirty="0"/>
              <a:t>2021</a:t>
            </a:r>
          </a:p>
        </p:txBody>
      </p:sp>
      <p:cxnSp>
        <p:nvCxnSpPr>
          <p:cNvPr id="13" name="Straight Connector 14">
            <a:extLst>
              <a:ext uri="{FF2B5EF4-FFF2-40B4-BE49-F238E27FC236}">
                <a16:creationId xmlns:a16="http://schemas.microsoft.com/office/drawing/2014/main" id="{1D43B922-7034-234F-A2E8-F314FE894BDF}"/>
              </a:ext>
            </a:extLst>
          </p:cNvPr>
          <p:cNvCxnSpPr>
            <a:cxnSpLocks/>
          </p:cNvCxnSpPr>
          <p:nvPr/>
        </p:nvCxnSpPr>
        <p:spPr bwMode="auto">
          <a:xfrm>
            <a:off x="4223792" y="1354957"/>
            <a:ext cx="0" cy="4507686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0DB762A-EED1-F841-BCE2-AE119664203E}"/>
              </a:ext>
            </a:extLst>
          </p:cNvPr>
          <p:cNvSpPr txBox="1"/>
          <p:nvPr/>
        </p:nvSpPr>
        <p:spPr bwMode="auto">
          <a:xfrm>
            <a:off x="799957" y="5373216"/>
            <a:ext cx="33164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dirty="0"/>
              <a:t>Proved feasibility to operate TPX3 in the beam pipe</a:t>
            </a:r>
            <a:endParaRPr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C5C1F9-3486-4A4E-8E73-67D81B6591C3}"/>
              </a:ext>
            </a:extLst>
          </p:cNvPr>
          <p:cNvSpPr txBox="1"/>
          <p:nvPr/>
        </p:nvSpPr>
        <p:spPr bwMode="auto">
          <a:xfrm>
            <a:off x="4729466" y="5373216"/>
            <a:ext cx="6255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dirty="0"/>
              <a:t>New modular in-vacuum electronics to improve Timepix3 cooling &amp; production yield  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13009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2F681-FA06-8448-A2A7-24F660388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 @ CERN in a nutshell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534DE6-8F3F-5B41-8E56-BC05D5360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F37DF0-A25C-E841-8E7C-C8587D451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484F72-BAB5-7140-9796-45A12BA59146}"/>
              </a:ext>
            </a:extLst>
          </p:cNvPr>
          <p:cNvSpPr txBox="1"/>
          <p:nvPr/>
        </p:nvSpPr>
        <p:spPr>
          <a:xfrm>
            <a:off x="407988" y="1556792"/>
            <a:ext cx="8109592" cy="178510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sz="2000" dirty="0"/>
              <a:t>Interact with the </a:t>
            </a:r>
            <a:r>
              <a:rPr lang="en-US" sz="2000" b="1" dirty="0"/>
              <a:t>electromagnetic field</a:t>
            </a:r>
            <a:r>
              <a:rPr lang="en-US" sz="2000" dirty="0"/>
              <a:t> of the beam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Used for measurements of beam </a:t>
            </a:r>
            <a:r>
              <a:rPr lang="en-US" sz="2000" b="1" dirty="0"/>
              <a:t>position</a:t>
            </a:r>
            <a:r>
              <a:rPr lang="en-US" sz="2000" dirty="0"/>
              <a:t>, </a:t>
            </a:r>
            <a:r>
              <a:rPr lang="en-US" sz="2000" b="1" dirty="0"/>
              <a:t>intensity</a:t>
            </a:r>
            <a:r>
              <a:rPr lang="en-US" sz="2000" dirty="0"/>
              <a:t> &amp; </a:t>
            </a:r>
            <a:r>
              <a:rPr lang="en-US" sz="2000" b="1" dirty="0"/>
              <a:t>current</a:t>
            </a:r>
            <a:endParaRPr lang="en-US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+ (Almost) no effect on the beam &amp; no effect on the monitor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- Can’t measure beam profile (size)</a:t>
            </a:r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D38D2A-D008-A54B-AC86-218AC0C9D324}"/>
              </a:ext>
            </a:extLst>
          </p:cNvPr>
          <p:cNvSpPr txBox="1"/>
          <p:nvPr/>
        </p:nvSpPr>
        <p:spPr>
          <a:xfrm>
            <a:off x="407988" y="1104999"/>
            <a:ext cx="478496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/>
              <a:t>How to measure the beam parameters?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CB77EC-754E-074D-8332-34E5EA964891}"/>
              </a:ext>
            </a:extLst>
          </p:cNvPr>
          <p:cNvSpPr txBox="1"/>
          <p:nvPr/>
        </p:nvSpPr>
        <p:spPr>
          <a:xfrm>
            <a:off x="407988" y="2977207"/>
            <a:ext cx="501098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/>
              <a:t>Example – Beam position monitor (BPM)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32228DB-97D2-C341-825B-3FE3AC208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3429000"/>
            <a:ext cx="2826176" cy="20248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9DBFFA6-0245-FD43-8AC2-9BFD3BF23A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258" t="24005" r="629" b="20737"/>
          <a:stretch/>
        </p:blipFill>
        <p:spPr>
          <a:xfrm>
            <a:off x="3720203" y="3429000"/>
            <a:ext cx="3671941" cy="201585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CA0CFD5-C3DF-4844-A7B1-968A6AF85523}"/>
              </a:ext>
            </a:extLst>
          </p:cNvPr>
          <p:cNvSpPr txBox="1"/>
          <p:nvPr/>
        </p:nvSpPr>
        <p:spPr>
          <a:xfrm>
            <a:off x="8636218" y="54259"/>
            <a:ext cx="35557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Ref. https://videos.cern.ch/record/2697274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88A916-9862-EF47-BF92-A8B65D690D36}"/>
              </a:ext>
            </a:extLst>
          </p:cNvPr>
          <p:cNvSpPr txBox="1"/>
          <p:nvPr/>
        </p:nvSpPr>
        <p:spPr>
          <a:xfrm>
            <a:off x="395257" y="5471610"/>
            <a:ext cx="339648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Electrostatic pickup consists of metallic (button) electrodes situated on opposite sides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D3BCD6-4D70-0241-A019-25E314001291}"/>
              </a:ext>
            </a:extLst>
          </p:cNvPr>
          <p:cNvSpPr txBox="1"/>
          <p:nvPr/>
        </p:nvSpPr>
        <p:spPr>
          <a:xfrm>
            <a:off x="3720203" y="5471610"/>
            <a:ext cx="392382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+mj-lt"/>
              <a:buAutoNum type="arabicPeriod" startAt="2"/>
            </a:pPr>
            <a:r>
              <a:rPr lang="en-US" sz="1600" dirty="0">
                <a:solidFill>
                  <a:schemeClr val="tx2"/>
                </a:solidFill>
              </a:rPr>
              <a:t>As beam passes electric charges induced on electrodes, with more induced on the side closer to the beam 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36A8C83-EE46-A347-B618-1E3EBEA4D3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7864" y="3566398"/>
            <a:ext cx="4320481" cy="172819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79C0CFB-BC99-B447-A800-7791571F3F8A}"/>
              </a:ext>
            </a:extLst>
          </p:cNvPr>
          <p:cNvSpPr txBox="1"/>
          <p:nvPr/>
        </p:nvSpPr>
        <p:spPr>
          <a:xfrm>
            <a:off x="7644031" y="5488243"/>
            <a:ext cx="392382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+mj-lt"/>
              <a:buAutoNum type="arabicPeriod" startAt="3"/>
            </a:pPr>
            <a:r>
              <a:rPr lang="en-US" sz="1600" dirty="0">
                <a:solidFill>
                  <a:schemeClr val="tx2"/>
                </a:solidFill>
              </a:rPr>
              <a:t>Horizontal (top) and vertical (bot.) position vs. LHC BPM position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29E6C3F-3E5F-ED41-B35D-D82297B889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63556" y="1145764"/>
            <a:ext cx="2120900" cy="16764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9241F88-3D97-254A-B2C5-B158A9449FAF}"/>
              </a:ext>
            </a:extLst>
          </p:cNvPr>
          <p:cNvSpPr txBox="1"/>
          <p:nvPr/>
        </p:nvSpPr>
        <p:spPr>
          <a:xfrm>
            <a:off x="8869167" y="2903782"/>
            <a:ext cx="330967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LHC electrostatic button electrode</a:t>
            </a:r>
          </a:p>
        </p:txBody>
      </p:sp>
    </p:spTree>
    <p:extLst>
      <p:ext uri="{BB962C8B-B14F-4D97-AF65-F5344CB8AC3E}">
        <p14:creationId xmlns:p14="http://schemas.microsoft.com/office/powerpoint/2010/main" val="2854098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2F681-FA06-8448-A2A7-24F660388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 @ CERN in a nutshell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534DE6-8F3F-5B41-8E56-BC05D5360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F37DF0-A25C-E841-8E7C-C8587D451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484F72-BAB5-7140-9796-45A12BA59146}"/>
              </a:ext>
            </a:extLst>
          </p:cNvPr>
          <p:cNvSpPr txBox="1"/>
          <p:nvPr/>
        </p:nvSpPr>
        <p:spPr>
          <a:xfrm>
            <a:off x="407988" y="1556792"/>
            <a:ext cx="7186263" cy="178510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000" dirty="0"/>
              <a:t>Interact with the </a:t>
            </a:r>
            <a:r>
              <a:rPr lang="en-US" b="1" dirty="0"/>
              <a:t>beam itself </a:t>
            </a:r>
            <a:r>
              <a:rPr lang="en-US" dirty="0"/>
              <a:t>(insert material into the beam path)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Used for measurements of </a:t>
            </a:r>
            <a:r>
              <a:rPr lang="en-US" sz="2000" b="1" dirty="0"/>
              <a:t>beam profile (size) &amp; loss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+ Allows to measure beam profile (size)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- Destructive to the beam &amp; damaging to the instrument</a:t>
            </a:r>
          </a:p>
          <a:p>
            <a:pPr marL="457200" indent="-457200" algn="l">
              <a:buFont typeface="+mj-lt"/>
              <a:buAutoNum type="arabicPeriod" startAt="2"/>
            </a:pPr>
            <a:endParaRPr lang="en-US" dirty="0"/>
          </a:p>
          <a:p>
            <a:pPr algn="l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C5E19C5-E027-234C-A8AD-265A5D03EA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"/>
          <a:stretch/>
        </p:blipFill>
        <p:spPr>
          <a:xfrm>
            <a:off x="407988" y="3501008"/>
            <a:ext cx="3455764" cy="19442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3BC7EB5-49AF-004F-B481-3221BBF07D14}"/>
              </a:ext>
            </a:extLst>
          </p:cNvPr>
          <p:cNvSpPr txBox="1"/>
          <p:nvPr/>
        </p:nvSpPr>
        <p:spPr>
          <a:xfrm>
            <a:off x="407988" y="2996952"/>
            <a:ext cx="478656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/>
              <a:t>Example – Beam observation TV (BTV)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DAFB569-7AA2-FA4F-9AB4-3D9E8328893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229" r="6394"/>
          <a:stretch/>
        </p:blipFill>
        <p:spPr>
          <a:xfrm>
            <a:off x="4655840" y="3492244"/>
            <a:ext cx="2592288" cy="194421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0A7D2BD-8360-484C-BFD5-EE3C7242CB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0216" y="2633046"/>
            <a:ext cx="3461141" cy="281217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FB0274F-30D7-7D4A-9FDA-7B6DD1A03161}"/>
              </a:ext>
            </a:extLst>
          </p:cNvPr>
          <p:cNvSpPr txBox="1"/>
          <p:nvPr/>
        </p:nvSpPr>
        <p:spPr>
          <a:xfrm>
            <a:off x="8636218" y="54259"/>
            <a:ext cx="35557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Ref. https://videos.cern.ch/record/1750709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615527-6ECD-2B45-A8ED-44C71A74B0C7}"/>
              </a:ext>
            </a:extLst>
          </p:cNvPr>
          <p:cNvSpPr txBox="1"/>
          <p:nvPr/>
        </p:nvSpPr>
        <p:spPr>
          <a:xfrm>
            <a:off x="407988" y="5557944"/>
            <a:ext cx="35997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Beam interacts with phosphor screen inserted into beam path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1D94D7-EE9F-824E-A0FB-8AF9CB54F5E6}"/>
              </a:ext>
            </a:extLst>
          </p:cNvPr>
          <p:cNvSpPr txBox="1"/>
          <p:nvPr/>
        </p:nvSpPr>
        <p:spPr>
          <a:xfrm>
            <a:off x="4651686" y="5549179"/>
            <a:ext cx="356493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+mj-lt"/>
              <a:buAutoNum type="arabicPeriod" startAt="2"/>
            </a:pPr>
            <a:r>
              <a:rPr lang="en-US" sz="1600" dirty="0">
                <a:solidFill>
                  <a:schemeClr val="tx2"/>
                </a:solidFill>
              </a:rPr>
              <a:t>Emitted light passed though viewport &amp; detected by camera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B54183B-7D4E-2345-82A1-A607BAE3AA2A}"/>
              </a:ext>
            </a:extLst>
          </p:cNvPr>
          <p:cNvSpPr txBox="1"/>
          <p:nvPr/>
        </p:nvSpPr>
        <p:spPr>
          <a:xfrm>
            <a:off x="8040216" y="5560852"/>
            <a:ext cx="374379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+mj-lt"/>
              <a:buAutoNum type="arabicPeriod" startAt="3"/>
            </a:pPr>
            <a:r>
              <a:rPr lang="en-US" sz="1600" dirty="0">
                <a:solidFill>
                  <a:schemeClr val="tx2"/>
                </a:solidFill>
              </a:rPr>
              <a:t>Direct measurement of beam profiles in the transverse (</a:t>
            </a:r>
            <a:r>
              <a:rPr lang="en-US" sz="1600" dirty="0" err="1">
                <a:solidFill>
                  <a:schemeClr val="tx2"/>
                </a:solidFill>
              </a:rPr>
              <a:t>x,y</a:t>
            </a:r>
            <a:r>
              <a:rPr lang="en-US" sz="1600" dirty="0">
                <a:solidFill>
                  <a:schemeClr val="tx2"/>
                </a:solidFill>
              </a:rPr>
              <a:t>) planes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7E09F0B-79A7-4142-A4FF-22A997539BA7}"/>
              </a:ext>
            </a:extLst>
          </p:cNvPr>
          <p:cNvSpPr txBox="1"/>
          <p:nvPr/>
        </p:nvSpPr>
        <p:spPr>
          <a:xfrm>
            <a:off x="407988" y="1104999"/>
            <a:ext cx="478496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/>
              <a:t>How to measure the beam parameters?</a:t>
            </a:r>
          </a:p>
        </p:txBody>
      </p:sp>
    </p:spTree>
    <p:extLst>
      <p:ext uri="{BB962C8B-B14F-4D97-AF65-F5344CB8AC3E}">
        <p14:creationId xmlns:p14="http://schemas.microsoft.com/office/powerpoint/2010/main" val="650213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2F681-FA06-8448-A2A7-24F660388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 @ CERN in a nutshell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534DE6-8F3F-5B41-8E56-BC05D5360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F37DF0-A25C-E841-8E7C-C8587D451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484F72-BAB5-7140-9796-45A12BA59146}"/>
              </a:ext>
            </a:extLst>
          </p:cNvPr>
          <p:cNvSpPr txBox="1"/>
          <p:nvPr/>
        </p:nvSpPr>
        <p:spPr>
          <a:xfrm>
            <a:off x="407988" y="1556792"/>
            <a:ext cx="7186263" cy="178510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000" dirty="0"/>
              <a:t>Interact with the </a:t>
            </a:r>
            <a:r>
              <a:rPr lang="en-US" b="1" dirty="0"/>
              <a:t>beam itself </a:t>
            </a:r>
            <a:r>
              <a:rPr lang="en-US" dirty="0"/>
              <a:t>(insert material into the beam path)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Used for measurements of </a:t>
            </a:r>
            <a:r>
              <a:rPr lang="en-US" sz="2000" b="1" dirty="0"/>
              <a:t>beam profile (size) &amp; loss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+ Allows to measure beam profile (size)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- Destructive to the beam &amp; damaging to the instrument</a:t>
            </a:r>
          </a:p>
          <a:p>
            <a:pPr marL="457200" indent="-457200" algn="l">
              <a:buFont typeface="+mj-lt"/>
              <a:buAutoNum type="arabicPeriod" startAt="2"/>
            </a:pPr>
            <a:endParaRPr lang="en-US" dirty="0"/>
          </a:p>
          <a:p>
            <a:pPr algn="l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BC7EB5-49AF-004F-B481-3221BBF07D14}"/>
              </a:ext>
            </a:extLst>
          </p:cNvPr>
          <p:cNvSpPr txBox="1"/>
          <p:nvPr/>
        </p:nvSpPr>
        <p:spPr>
          <a:xfrm>
            <a:off x="407988" y="2996952"/>
            <a:ext cx="458394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/>
              <a:t>Example – Beam Wire Scanner (BWS)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B0274F-30D7-7D4A-9FDA-7B6DD1A03161}"/>
              </a:ext>
            </a:extLst>
          </p:cNvPr>
          <p:cNvSpPr txBox="1"/>
          <p:nvPr/>
        </p:nvSpPr>
        <p:spPr>
          <a:xfrm>
            <a:off x="8636218" y="54259"/>
            <a:ext cx="35557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Ref. https://videos.cern.ch/record/1750709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7E09F0B-79A7-4142-A4FF-22A997539BA7}"/>
              </a:ext>
            </a:extLst>
          </p:cNvPr>
          <p:cNvSpPr txBox="1"/>
          <p:nvPr/>
        </p:nvSpPr>
        <p:spPr>
          <a:xfrm>
            <a:off x="407988" y="1104999"/>
            <a:ext cx="478496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/>
              <a:t>How to measure the beam parameters?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6E9F4B-C303-488A-7009-0A156893F0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32" y="3741595"/>
            <a:ext cx="2489923" cy="14005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93E8901-A4E1-898D-AA73-581137F5B3CD}"/>
              </a:ext>
            </a:extLst>
          </p:cNvPr>
          <p:cNvSpPr txBox="1"/>
          <p:nvPr/>
        </p:nvSpPr>
        <p:spPr>
          <a:xfrm>
            <a:off x="691675" y="5239833"/>
            <a:ext cx="277722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Thin carbon wire (34μm) passes through the beam at up to 20m/s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46EB15-7935-098B-7F0C-F695AB02E9AD}"/>
              </a:ext>
            </a:extLst>
          </p:cNvPr>
          <p:cNvSpPr txBox="1"/>
          <p:nvPr/>
        </p:nvSpPr>
        <p:spPr>
          <a:xfrm>
            <a:off x="3860027" y="5239833"/>
            <a:ext cx="275274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+mj-lt"/>
              <a:buAutoNum type="arabicPeriod" startAt="2"/>
            </a:pPr>
            <a:r>
              <a:rPr lang="en-US" sz="1600" dirty="0">
                <a:solidFill>
                  <a:schemeClr val="tx2"/>
                </a:solidFill>
              </a:rPr>
              <a:t>Correlate wire position with secondary shower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2C95590-18BD-E7FC-02B2-7EF0301F41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027" y="3735943"/>
            <a:ext cx="2499974" cy="140623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F11B09D-C831-A8A4-201C-E77FE772B9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64978" y="3730019"/>
            <a:ext cx="2148470" cy="155202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F029783-A764-DBC6-6989-988CE0ECCF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61791" y="3730019"/>
            <a:ext cx="2148470" cy="155202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4EAFD0C-D487-CED0-656A-80237E47111F}"/>
              </a:ext>
            </a:extLst>
          </p:cNvPr>
          <p:cNvSpPr txBox="1"/>
          <p:nvPr/>
        </p:nvSpPr>
        <p:spPr>
          <a:xfrm>
            <a:off x="8558106" y="5609165"/>
            <a:ext cx="201374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Damage to the wire</a:t>
            </a:r>
          </a:p>
        </p:txBody>
      </p:sp>
    </p:spTree>
    <p:extLst>
      <p:ext uri="{BB962C8B-B14F-4D97-AF65-F5344CB8AC3E}">
        <p14:creationId xmlns:p14="http://schemas.microsoft.com/office/powerpoint/2010/main" val="3289190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2F681-FA06-8448-A2A7-24F660388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 @ CERN in a nutshell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534DE6-8F3F-5B41-8E56-BC05D5360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F37DF0-A25C-E841-8E7C-C8587D451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484F72-BAB5-7140-9796-45A12BA59146}"/>
              </a:ext>
            </a:extLst>
          </p:cNvPr>
          <p:cNvSpPr txBox="1"/>
          <p:nvPr/>
        </p:nvSpPr>
        <p:spPr>
          <a:xfrm>
            <a:off x="407988" y="1552143"/>
            <a:ext cx="9282990" cy="209288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000" dirty="0"/>
              <a:t>Use the </a:t>
            </a:r>
            <a:r>
              <a:rPr lang="en-US" sz="2000" b="1" dirty="0"/>
              <a:t>synchrotron light </a:t>
            </a:r>
            <a:r>
              <a:rPr lang="en-US" sz="2000" dirty="0"/>
              <a:t>emitted by the beam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E.g. Transverse &amp; longitudinal beam profile monitors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+ Completely non-destructive &amp; continuous measurement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- For proton accelerators can only be applied for energies above 100 GeV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- Spatial resolution limited by diffraction &amp; depth of field effects</a:t>
            </a:r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088DEB-B787-1344-98E4-7FD6DB2E202E}"/>
              </a:ext>
            </a:extLst>
          </p:cNvPr>
          <p:cNvSpPr txBox="1"/>
          <p:nvPr/>
        </p:nvSpPr>
        <p:spPr>
          <a:xfrm>
            <a:off x="407988" y="1104999"/>
            <a:ext cx="478496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/>
              <a:t>How to measure the beam parameters?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7873D4D-5ECB-714B-9B3D-AE2DBEE6B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4112" y="3573016"/>
            <a:ext cx="4479706" cy="15492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2272A61-5740-CF48-AF6B-46B9BFCAF5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791" y="3861868"/>
            <a:ext cx="4852297" cy="125740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EED5103-2F4D-2C44-9346-AFA5D37A0328}"/>
              </a:ext>
            </a:extLst>
          </p:cNvPr>
          <p:cNvSpPr txBox="1"/>
          <p:nvPr/>
        </p:nvSpPr>
        <p:spPr>
          <a:xfrm>
            <a:off x="411890" y="5191282"/>
            <a:ext cx="561210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Beam traverses superconducting undulator and dipole magnets – extract &amp; detect visible range light produced by the undulator (450 GeV to 1.5 TeV) and dipole (&gt;1.5 TeV)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42ACD8-2809-2C47-A947-1068C51C3610}"/>
              </a:ext>
            </a:extLst>
          </p:cNvPr>
          <p:cNvSpPr txBox="1"/>
          <p:nvPr/>
        </p:nvSpPr>
        <p:spPr>
          <a:xfrm>
            <a:off x="407988" y="3265239"/>
            <a:ext cx="601126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/>
              <a:t>Example – LHC synchrotron light monitor (BSRT)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9FB8AA-B2AE-CA4D-9A1C-16F7A93908F1}"/>
              </a:ext>
            </a:extLst>
          </p:cNvPr>
          <p:cNvSpPr txBox="1"/>
          <p:nvPr/>
        </p:nvSpPr>
        <p:spPr>
          <a:xfrm>
            <a:off x="7104112" y="5363149"/>
            <a:ext cx="410445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+mj-lt"/>
              <a:buAutoNum type="arabicPeriod" startAt="2"/>
            </a:pPr>
            <a:r>
              <a:rPr lang="en-US" sz="1600" dirty="0">
                <a:solidFill>
                  <a:schemeClr val="tx2"/>
                </a:solidFill>
              </a:rPr>
              <a:t>LHC Beam 1 (left) and Beam 2 (right)</a:t>
            </a:r>
          </a:p>
        </p:txBody>
      </p:sp>
    </p:spTree>
    <p:extLst>
      <p:ext uri="{BB962C8B-B14F-4D97-AF65-F5344CB8AC3E}">
        <p14:creationId xmlns:p14="http://schemas.microsoft.com/office/powerpoint/2010/main" val="38226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5E81DB-1F3B-F040-B33E-8043F58DF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BI @ CNAO on 14th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208DAF-14B1-4A42-98BE-2D762B305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CBDD65A-A4EF-5C42-BFBD-EB700AF06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Wishlist for an ideal beam profile monitor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39E63A-458F-1042-A94F-52889F72F9DE}"/>
              </a:ext>
            </a:extLst>
          </p:cNvPr>
          <p:cNvSpPr txBox="1"/>
          <p:nvPr/>
        </p:nvSpPr>
        <p:spPr>
          <a:xfrm>
            <a:off x="414948" y="1409400"/>
            <a:ext cx="964078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/>
              <a:t>Beam doesn’t damage the instrument &amp; the instrument doesn’t perturb the beam</a:t>
            </a:r>
          </a:p>
          <a:p>
            <a:pPr marL="342900" indent="-342900" algn="l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Continuous measurement throughout the acceleration cycle;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Ideally every revolution of the accelerator, e.g. PS = 2.3 μs per turn.</a:t>
            </a:r>
          </a:p>
          <a:p>
            <a:pPr marL="342900" indent="-342900" algn="l">
              <a:buFont typeface="+mj-lt"/>
              <a:buAutoNum type="arabicPeriod"/>
            </a:pPr>
            <a:endParaRPr lang="en-US" sz="2000" dirty="0"/>
          </a:p>
          <a:p>
            <a:pPr marL="342900" indent="-342900" algn="l">
              <a:buFont typeface="+mj-lt"/>
              <a:buAutoNum type="arabicPeriod"/>
            </a:pPr>
            <a:r>
              <a:rPr lang="en-US" sz="2000" dirty="0"/>
              <a:t>Independent measurement with high accuracy &amp; precision;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Beam size = 270 μm in the LHC at 6.5 TeV. 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Bunch-by-Bunch (</a:t>
            </a:r>
            <a:r>
              <a:rPr lang="en-US" sz="2000" dirty="0" err="1"/>
              <a:t>BbB</a:t>
            </a:r>
            <a:r>
              <a:rPr lang="en-US" sz="2000" dirty="0"/>
              <a:t>) and Turn-by-Turn (TbT) measurements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e.g. LHC beam made up of 2556 bunches separated by 25 ns.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E57512A-D3C3-3E49-BA31-543F0DA432BF}"/>
              </a:ext>
            </a:extLst>
          </p:cNvPr>
          <p:cNvSpPr/>
          <p:nvPr/>
        </p:nvSpPr>
        <p:spPr>
          <a:xfrm>
            <a:off x="414948" y="4968975"/>
            <a:ext cx="104165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( Very promising ) solution:</a:t>
            </a:r>
          </a:p>
          <a:p>
            <a:r>
              <a:rPr lang="en-US" b="1" dirty="0"/>
              <a:t>Rest gas ionisation beam profile monitor based on Timepix3 hybrid pixel detectors. </a:t>
            </a:r>
          </a:p>
        </p:txBody>
      </p:sp>
    </p:spTree>
    <p:extLst>
      <p:ext uri="{BB962C8B-B14F-4D97-AF65-F5344CB8AC3E}">
        <p14:creationId xmlns:p14="http://schemas.microsoft.com/office/powerpoint/2010/main" val="2182122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-16-9-Standard" id="{C6E4D960-176F-DC4E-B087-0A2B2A843635}" vid="{D1F94526-779E-DD4B-B4CC-A9169508FA6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20092</TotalTime>
  <Words>2988</Words>
  <Application>Microsoft Macintosh PowerPoint</Application>
  <PresentationFormat>Widescreen</PresentationFormat>
  <Paragraphs>512</Paragraphs>
  <Slides>43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7" baseType="lpstr">
      <vt:lpstr>Arial</vt:lpstr>
      <vt:lpstr>Calibri</vt:lpstr>
      <vt:lpstr>Helvetica</vt:lpstr>
      <vt:lpstr>Office Theme</vt:lpstr>
      <vt:lpstr>Introduction to CERN’s  Beam Gas Ionisation (BGI) Profile Monitor</vt:lpstr>
      <vt:lpstr>Outline</vt:lpstr>
      <vt:lpstr>CERN Accelerator Complex</vt:lpstr>
      <vt:lpstr>Beam Instrumentation (BI) at CERN</vt:lpstr>
      <vt:lpstr>BI @ CERN in a nutshell</vt:lpstr>
      <vt:lpstr>BI @ CERN in a nutshell</vt:lpstr>
      <vt:lpstr>BI @ CERN in a nutshell</vt:lpstr>
      <vt:lpstr>BI @ CERN in a nutshell</vt:lpstr>
      <vt:lpstr>Wishlist for an ideal beam profile monitor</vt:lpstr>
      <vt:lpstr>Rest gas ionisation beam profile monitor</vt:lpstr>
      <vt:lpstr>Beam Gas Ionisation (BGI) profile monitor for the CERN Proton Synchrotron (PS)</vt:lpstr>
      <vt:lpstr>Instrument operating constraints</vt:lpstr>
      <vt:lpstr>Instrument overview</vt:lpstr>
      <vt:lpstr>Instrument overview</vt:lpstr>
      <vt:lpstr>Hybrid pixel detector</vt:lpstr>
      <vt:lpstr>Timepix3 response to charge</vt:lpstr>
      <vt:lpstr>Ionisation electron detector based on Timepix3 HPD</vt:lpstr>
      <vt:lpstr>Transport of ionisation electron</vt:lpstr>
      <vt:lpstr>Beam profile distortion due to bunch space charge</vt:lpstr>
      <vt:lpstr>Suppression of secondary electrons</vt:lpstr>
      <vt:lpstr>Ionisation electron detector  – Prototype</vt:lpstr>
      <vt:lpstr>BGI based on Timepix3 UHV modules</vt:lpstr>
      <vt:lpstr>Example beam images</vt:lpstr>
      <vt:lpstr>Selecting ionisation electrons</vt:lpstr>
      <vt:lpstr>Preparation of LHC beam in the PS </vt:lpstr>
      <vt:lpstr>Beam profile measurement</vt:lpstr>
      <vt:lpstr>Single bunch measurements</vt:lpstr>
      <vt:lpstr>Time structure of ionisation electrons</vt:lpstr>
      <vt:lpstr>Beam position vs. turn number after injection</vt:lpstr>
      <vt:lpstr>Beam position vs. turn number after injection</vt:lpstr>
      <vt:lpstr>Beam size vs. turn number after injection</vt:lpstr>
      <vt:lpstr>Examples of operational measurements </vt:lpstr>
      <vt:lpstr>Example 1: Beamlets in Multi-Turn Extraction beam </vt:lpstr>
      <vt:lpstr>Example 2: Unexpected “bumps” </vt:lpstr>
      <vt:lpstr>Example 3: Injection beam losses</vt:lpstr>
      <vt:lpstr>PowerPoint Presentation</vt:lpstr>
      <vt:lpstr>Ionisation electron signal</vt:lpstr>
      <vt:lpstr>Operation of the Timepix3 inside the beam pipe during the acceleration cycle</vt:lpstr>
      <vt:lpstr>Detection of rest gas ionisation electrons</vt:lpstr>
      <vt:lpstr>Detection of rest gas ionisation electrons</vt:lpstr>
      <vt:lpstr>Detection of rest gas ionisation electrons </vt:lpstr>
      <vt:lpstr>Installation in the CERN PS</vt:lpstr>
      <vt:lpstr>From prototype to operational instruments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Storey</dc:creator>
  <cp:lastModifiedBy>James Storey</cp:lastModifiedBy>
  <cp:revision>659</cp:revision>
  <cp:lastPrinted>2020-01-30T13:49:18Z</cp:lastPrinted>
  <dcterms:created xsi:type="dcterms:W3CDTF">2021-09-20T12:21:37Z</dcterms:created>
  <dcterms:modified xsi:type="dcterms:W3CDTF">2024-05-14T07:39:46Z</dcterms:modified>
</cp:coreProperties>
</file>