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32" r:id="rId2"/>
    <p:sldId id="351" r:id="rId3"/>
    <p:sldId id="352" r:id="rId4"/>
    <p:sldId id="350" r:id="rId5"/>
    <p:sldId id="353" r:id="rId6"/>
    <p:sldId id="358" r:id="rId7"/>
    <p:sldId id="310" r:id="rId8"/>
    <p:sldId id="344" r:id="rId9"/>
    <p:sldId id="354" r:id="rId10"/>
    <p:sldId id="335" r:id="rId11"/>
    <p:sldId id="343" r:id="rId12"/>
    <p:sldId id="356" r:id="rId13"/>
    <p:sldId id="327" r:id="rId14"/>
    <p:sldId id="355" r:id="rId15"/>
    <p:sldId id="35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C4D3"/>
    <a:srgbClr val="1C446A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CE9184-1276-844B-92F6-323B2FA943F9}" v="9" dt="2024-05-10T09:58:17.284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3" autoAdjust="0"/>
    <p:restoredTop sz="94686"/>
  </p:normalViewPr>
  <p:slideViewPr>
    <p:cSldViewPr snapToGrid="0" snapToObjects="1">
      <p:cViewPr varScale="1">
        <p:scale>
          <a:sx n="124" d="100"/>
          <a:sy n="124" d="100"/>
        </p:scale>
        <p:origin x="200" y="4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584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7251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9863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854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13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13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13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13 May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13 May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13 May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13 May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13 May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13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13 May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13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13 May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GI-Title-Slid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2F35A6F7-3501-AE48-9D45-8B8E63757F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44000" y="144000"/>
            <a:ext cx="900000" cy="900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4A941F7-156F-EC4C-98C3-9D2A526B6B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08AFA87-8673-EC48-A922-EC494AD653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6AAEB649-B59A-CFD3-5916-2A1D9AEF18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54660" t="47599" r="1796" b="32816"/>
          <a:stretch/>
        </p:blipFill>
        <p:spPr>
          <a:xfrm rot="5400000">
            <a:off x="7798509" y="2539223"/>
            <a:ext cx="6813376" cy="173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2372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18/07/23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Gunn KHATRI | CERN-KT &amp; CNAO meeting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838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13 May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13 May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13 May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13 May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13 May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13 May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13 May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  <p:sldLayoutId id="2147483676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7.png"/><Relationship Id="rId5" Type="http://schemas.openxmlformats.org/officeDocument/2006/relationships/hyperlink" Target="https://beckassets.blob.core.windows.net/product/readingsample/384315/9780387209753_excerpt_001.pdf#page=17" TargetMode="Externa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cds.cern.ch/record/1489148/files/Vacuum-Tech-Note-96-01.pdf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F09C978-6254-EB4A-AABC-4573E0D316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8642" y="2469359"/>
            <a:ext cx="10165081" cy="2153265"/>
          </a:xfrm>
        </p:spPr>
        <p:txBody>
          <a:bodyPr/>
          <a:lstStyle/>
          <a:p>
            <a:r>
              <a:rPr lang="en-US" sz="4000" dirty="0"/>
              <a:t>Medical-BGI Preliminary Investigations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398FF52D-ECBA-A141-8C7E-817C19EC07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May 14</a:t>
            </a:r>
            <a:r>
              <a:rPr lang="en-US" baseline="30000" dirty="0"/>
              <a:t>th</a:t>
            </a:r>
            <a:r>
              <a:rPr lang="en-US" dirty="0"/>
              <a:t>, 2024</a:t>
            </a:r>
          </a:p>
          <a:p>
            <a:r>
              <a:rPr lang="en-US" dirty="0"/>
              <a:t>CNAO-CERN Collaboration Meeting</a:t>
            </a:r>
          </a:p>
        </p:txBody>
      </p:sp>
      <p:sp>
        <p:nvSpPr>
          <p:cNvPr id="9" name="Subtitle 7">
            <a:extLst>
              <a:ext uri="{FF2B5EF4-FFF2-40B4-BE49-F238E27FC236}">
                <a16:creationId xmlns:a16="http://schemas.microsoft.com/office/drawing/2014/main" id="{64CD69EB-B5F0-CB40-8574-5640D9CEE3B7}"/>
              </a:ext>
            </a:extLst>
          </p:cNvPr>
          <p:cNvSpPr txBox="1">
            <a:spLocks/>
          </p:cNvSpPr>
          <p:nvPr/>
        </p:nvSpPr>
        <p:spPr>
          <a:xfrm>
            <a:off x="475456" y="3342746"/>
            <a:ext cx="7348736" cy="9347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Clara Fleisig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FD1435-11FE-020C-0969-1EDCCDEDB327}"/>
              </a:ext>
            </a:extLst>
          </p:cNvPr>
          <p:cNvSpPr txBox="1"/>
          <p:nvPr/>
        </p:nvSpPr>
        <p:spPr>
          <a:xfrm>
            <a:off x="2653748" y="583427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24401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14" y="525803"/>
            <a:ext cx="4187284" cy="507952"/>
          </a:xfrm>
        </p:spPr>
        <p:txBody>
          <a:bodyPr/>
          <a:lstStyle/>
          <a:p>
            <a:pPr algn="ctr"/>
            <a:r>
              <a:rPr lang="en-US" sz="3200" dirty="0"/>
              <a:t>Investigating Magnetic Field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Clara Fleisig | Medical-BGI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D8DE75-6496-5AC6-CE9D-4CCA195E9142}"/>
              </a:ext>
            </a:extLst>
          </p:cNvPr>
          <p:cNvSpPr txBox="1"/>
          <p:nvPr/>
        </p:nvSpPr>
        <p:spPr>
          <a:xfrm>
            <a:off x="268914" y="1528993"/>
            <a:ext cx="412134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Simulation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3 mm diameter proton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240 MeV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100,000 counts</a:t>
            </a:r>
          </a:p>
        </p:txBody>
      </p:sp>
      <p:pic>
        <p:nvPicPr>
          <p:cNvPr id="8" name="Picture 7" descr="A graph of a normal distribution&#10;&#10;Description automatically generated with medium confidence">
            <a:extLst>
              <a:ext uri="{FF2B5EF4-FFF2-40B4-BE49-F238E27FC236}">
                <a16:creationId xmlns:a16="http://schemas.microsoft.com/office/drawing/2014/main" id="{C70E6719-D4EB-8936-2F42-EEE96E1E8B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78" t="10951" r="8787" b="3025"/>
          <a:stretch/>
        </p:blipFill>
        <p:spPr>
          <a:xfrm>
            <a:off x="8217570" y="791731"/>
            <a:ext cx="3639578" cy="26734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3CB4E63-DC0C-C145-5F8D-0EE1AE2EE165}"/>
              </a:ext>
            </a:extLst>
          </p:cNvPr>
          <p:cNvSpPr txBox="1"/>
          <p:nvPr/>
        </p:nvSpPr>
        <p:spPr>
          <a:xfrm>
            <a:off x="9201083" y="525803"/>
            <a:ext cx="20834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150 </a:t>
            </a:r>
            <a:r>
              <a:rPr lang="en-US" sz="1200" b="1" dirty="0" err="1">
                <a:solidFill>
                  <a:schemeClr val="tx2"/>
                </a:solidFill>
              </a:rPr>
              <a:t>mT</a:t>
            </a:r>
            <a:r>
              <a:rPr lang="en-US" sz="1200" b="1" dirty="0">
                <a:solidFill>
                  <a:schemeClr val="tx2"/>
                </a:solidFill>
              </a:rPr>
              <a:t> Magnetic Field</a:t>
            </a:r>
          </a:p>
        </p:txBody>
      </p:sp>
      <p:pic>
        <p:nvPicPr>
          <p:cNvPr id="12" name="Picture 11" descr="A graph of a test&#10;&#10;Description automatically generated with medium confidence">
            <a:extLst>
              <a:ext uri="{FF2B5EF4-FFF2-40B4-BE49-F238E27FC236}">
                <a16:creationId xmlns:a16="http://schemas.microsoft.com/office/drawing/2014/main" id="{CCDC6881-4CD3-2750-8150-EB8A49E664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07" t="10939" r="8843" b="2875"/>
          <a:stretch/>
        </p:blipFill>
        <p:spPr>
          <a:xfrm>
            <a:off x="4526411" y="802802"/>
            <a:ext cx="3620946" cy="26734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276EEFD-B017-3A83-5E35-5D95C98AD666}"/>
              </a:ext>
            </a:extLst>
          </p:cNvPr>
          <p:cNvSpPr txBox="1"/>
          <p:nvPr/>
        </p:nvSpPr>
        <p:spPr>
          <a:xfrm>
            <a:off x="5521361" y="525803"/>
            <a:ext cx="20834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0 </a:t>
            </a:r>
            <a:r>
              <a:rPr lang="en-US" sz="1200" b="1" dirty="0" err="1">
                <a:solidFill>
                  <a:schemeClr val="tx2"/>
                </a:solidFill>
              </a:rPr>
              <a:t>mT</a:t>
            </a:r>
            <a:r>
              <a:rPr lang="en-US" sz="1200" b="1" dirty="0">
                <a:solidFill>
                  <a:schemeClr val="tx2"/>
                </a:solidFill>
              </a:rPr>
              <a:t> Magnetic Field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0AA52E-16CE-61FF-37FA-730693ABA74B}"/>
              </a:ext>
            </a:extLst>
          </p:cNvPr>
          <p:cNvSpPr txBox="1"/>
          <p:nvPr/>
        </p:nvSpPr>
        <p:spPr>
          <a:xfrm>
            <a:off x="268914" y="2738159"/>
            <a:ext cx="427013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Conclusion </a:t>
            </a:r>
          </a:p>
          <a:p>
            <a:pPr algn="ctr"/>
            <a:r>
              <a:rPr lang="en-US" b="1" dirty="0">
                <a:solidFill>
                  <a:schemeClr val="tx2"/>
                </a:solidFill>
              </a:rPr>
              <a:t>|B| &gt; 30 </a:t>
            </a:r>
            <a:r>
              <a:rPr lang="en-US" b="1" dirty="0" err="1">
                <a:solidFill>
                  <a:schemeClr val="tx2"/>
                </a:solidFill>
              </a:rPr>
              <a:t>mT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25" name="Picture 24" descr="A pink background with black border&#10;&#10;Description automatically generated">
            <a:extLst>
              <a:ext uri="{FF2B5EF4-FFF2-40B4-BE49-F238E27FC236}">
                <a16:creationId xmlns:a16="http://schemas.microsoft.com/office/drawing/2014/main" id="{DE1D26E6-E0AD-434A-684E-82A2A4B93F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113" y="3470166"/>
            <a:ext cx="5556611" cy="2585032"/>
          </a:xfrm>
          <a:prstGeom prst="rect">
            <a:avLst/>
          </a:prstGeom>
        </p:spPr>
      </p:pic>
      <p:pic>
        <p:nvPicPr>
          <p:cNvPr id="14" name="Picture 13" descr="A white background with black border&#10;&#10;Description automatically generated">
            <a:extLst>
              <a:ext uri="{FF2B5EF4-FFF2-40B4-BE49-F238E27FC236}">
                <a16:creationId xmlns:a16="http://schemas.microsoft.com/office/drawing/2014/main" id="{812210E5-CE58-C110-A71A-F66799543D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9573" y="3481237"/>
            <a:ext cx="5684398" cy="2585032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B91717D-9D56-1B59-07E9-D0311637EA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14 May 2024</a:t>
            </a:r>
          </a:p>
        </p:txBody>
      </p:sp>
    </p:spTree>
    <p:extLst>
      <p:ext uri="{BB962C8B-B14F-4D97-AF65-F5344CB8AC3E}">
        <p14:creationId xmlns:p14="http://schemas.microsoft.com/office/powerpoint/2010/main" val="2464291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7E40F35-8C57-65D5-EABE-1B764657A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54" y="638288"/>
            <a:ext cx="3364978" cy="1065742"/>
          </a:xfrm>
        </p:spPr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73013C-457A-CDE8-9C35-426A5D5B3EE3}"/>
              </a:ext>
            </a:extLst>
          </p:cNvPr>
          <p:cNvSpPr txBox="1"/>
          <p:nvPr/>
        </p:nvSpPr>
        <p:spPr>
          <a:xfrm>
            <a:off x="518654" y="1704030"/>
            <a:ext cx="3364978" cy="4068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>
                <a:solidFill>
                  <a:schemeClr val="tx2"/>
                </a:solidFill>
              </a:rPr>
              <a:t>Narrow scope </a:t>
            </a:r>
            <a:r>
              <a:rPr lang="en-US" dirty="0">
                <a:solidFill>
                  <a:schemeClr val="tx2"/>
                </a:solidFill>
              </a:rPr>
              <a:t>of the project</a:t>
            </a:r>
          </a:p>
          <a:p>
            <a:pPr marL="342900" indent="-342900">
              <a:buAutoNum type="arabicPeriod"/>
            </a:pPr>
            <a:endParaRPr lang="en-US" b="1" dirty="0">
              <a:solidFill>
                <a:schemeClr val="tx2"/>
              </a:solidFill>
            </a:endParaRPr>
          </a:p>
          <a:p>
            <a:pPr marL="342900" indent="-342900">
              <a:buAutoNum type="arabicPeriod"/>
            </a:pPr>
            <a:r>
              <a:rPr lang="en-US" b="1" dirty="0">
                <a:solidFill>
                  <a:schemeClr val="tx2"/>
                </a:solidFill>
              </a:rPr>
              <a:t>Investigate ion-based BGIs</a:t>
            </a:r>
            <a:r>
              <a:rPr lang="en-US" dirty="0">
                <a:solidFill>
                  <a:schemeClr val="tx2"/>
                </a:solidFill>
              </a:rPr>
              <a:t> to reduce the need for a magnetic field</a:t>
            </a:r>
            <a:endParaRPr lang="en-US" b="1" dirty="0">
              <a:solidFill>
                <a:schemeClr val="tx2"/>
              </a:solidFill>
            </a:endParaRPr>
          </a:p>
          <a:p>
            <a:pPr marL="342900" indent="-342900">
              <a:buAutoNum type="arabicPeriod"/>
            </a:pPr>
            <a:endParaRPr lang="en-US" b="1" dirty="0">
              <a:solidFill>
                <a:schemeClr val="tx2"/>
              </a:solidFill>
            </a:endParaRPr>
          </a:p>
          <a:p>
            <a:pPr marL="342900" indent="-342900">
              <a:buAutoNum type="arabicPeriod"/>
            </a:pPr>
            <a:r>
              <a:rPr lang="en-US" b="1" dirty="0">
                <a:solidFill>
                  <a:schemeClr val="tx2"/>
                </a:solidFill>
              </a:rPr>
              <a:t>Converge </a:t>
            </a:r>
            <a:r>
              <a:rPr lang="en-US" dirty="0">
                <a:solidFill>
                  <a:schemeClr val="tx2"/>
                </a:solidFill>
              </a:rPr>
              <a:t>on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final mechanical design, high voltage, gas injection system, and magnet</a:t>
            </a:r>
          </a:p>
          <a:p>
            <a:pPr marL="342900" indent="-342900">
              <a:buAutoNum type="arabicPeriod"/>
            </a:pPr>
            <a:endParaRPr lang="en-US" dirty="0">
              <a:solidFill>
                <a:schemeClr val="tx2"/>
              </a:solidFill>
            </a:endParaRPr>
          </a:p>
          <a:p>
            <a:pPr marL="342900" indent="-342900">
              <a:buAutoNum type="arabicPeriod"/>
            </a:pPr>
            <a:r>
              <a:rPr lang="en-US" b="1" dirty="0">
                <a:solidFill>
                  <a:schemeClr val="tx2"/>
                </a:solidFill>
              </a:rPr>
              <a:t>Share conceptual design</a:t>
            </a:r>
            <a:r>
              <a:rPr lang="en-US" dirty="0">
                <a:solidFill>
                  <a:schemeClr val="tx2"/>
                </a:solidFill>
              </a:rPr>
              <a:t> and get feedback on it,</a:t>
            </a:r>
          </a:p>
          <a:p>
            <a:pPr marL="800100" lvl="1" indent="-342900">
              <a:lnSpc>
                <a:spcPct val="200000"/>
              </a:lnSpc>
              <a:buAutoNum type="arabicPeriod"/>
            </a:pP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3C1A04B-4F9B-67DD-C230-1CD2813936B2}"/>
              </a:ext>
            </a:extLst>
          </p:cNvPr>
          <p:cNvSpPr txBox="1">
            <a:spLocks/>
          </p:cNvSpPr>
          <p:nvPr/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Clara Fleisig | Medical-BGI</a:t>
            </a:r>
          </a:p>
        </p:txBody>
      </p:sp>
      <p:pic>
        <p:nvPicPr>
          <p:cNvPr id="17" name="Picture 16" descr="A close-up of a circuit board&#10;&#10;Description automatically generated">
            <a:extLst>
              <a:ext uri="{FF2B5EF4-FFF2-40B4-BE49-F238E27FC236}">
                <a16:creationId xmlns:a16="http://schemas.microsoft.com/office/drawing/2014/main" id="{857E8843-1553-FA7D-6439-9F6AD8277C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168" y="365800"/>
            <a:ext cx="7428510" cy="5571383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D2F5258-6004-C133-0FD4-6090E731E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14 May 2024</a:t>
            </a:r>
          </a:p>
        </p:txBody>
      </p:sp>
    </p:spTree>
    <p:extLst>
      <p:ext uri="{BB962C8B-B14F-4D97-AF65-F5344CB8AC3E}">
        <p14:creationId xmlns:p14="http://schemas.microsoft.com/office/powerpoint/2010/main" val="1145743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A7256B5-D055-EB43-9D68-E3FAECB29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7E40F35-8C57-65D5-EABE-1B764657A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5158" y="3042441"/>
            <a:ext cx="3364978" cy="1065742"/>
          </a:xfrm>
        </p:spPr>
        <p:txBody>
          <a:bodyPr/>
          <a:lstStyle/>
          <a:p>
            <a:pPr algn="ctr"/>
            <a:r>
              <a:rPr lang="en-US" dirty="0"/>
              <a:t>Appendix</a:t>
            </a:r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3C1A04B-4F9B-67DD-C230-1CD2813936B2}"/>
              </a:ext>
            </a:extLst>
          </p:cNvPr>
          <p:cNvSpPr txBox="1">
            <a:spLocks/>
          </p:cNvSpPr>
          <p:nvPr/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Clara Fleisig | Medical-BGI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D2F5258-6004-C133-0FD4-6090E731E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14 May 2024</a:t>
            </a:r>
          </a:p>
        </p:txBody>
      </p:sp>
    </p:spTree>
    <p:extLst>
      <p:ext uri="{BB962C8B-B14F-4D97-AF65-F5344CB8AC3E}">
        <p14:creationId xmlns:p14="http://schemas.microsoft.com/office/powerpoint/2010/main" val="3477165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8E779-3311-BC40-B49B-297CD9DB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999" y="550980"/>
            <a:ext cx="10560000" cy="720000"/>
          </a:xfrm>
        </p:spPr>
        <p:txBody>
          <a:bodyPr/>
          <a:lstStyle/>
          <a:p>
            <a:r>
              <a:rPr lang="en-US" dirty="0"/>
              <a:t>Beam Size Uncertainty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21FAE-6AD8-664E-9C72-FDA219EAA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029C791-2DD0-7372-716C-B38049F27672}"/>
                  </a:ext>
                </a:extLst>
              </p:cNvPr>
              <p:cNvSpPr txBox="1"/>
              <p:nvPr/>
            </p:nvSpPr>
            <p:spPr>
              <a:xfrm>
                <a:off x="3715788" y="1382628"/>
                <a:ext cx="4899321" cy="69294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>
                                <a:latin typeface="Cambria Math" panose="02040503050406030204" pitchFamily="18" charset="0"/>
                              </a:rPr>
                              <m:t>𝚫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𝝐</m:t>
                                </m:r>
                              </m:e>
                              <m:sub>
                                <m: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b>
                            </m:sSub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𝝐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den>
                    </m:f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       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</m:t>
                    </m:r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</m:t>
                    </m:r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𝚫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sub>
                        </m:sSub>
                      </m:num>
                      <m:den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den>
                    </m:f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2400" b="1" dirty="0"/>
                  <a:t> 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029C791-2DD0-7372-716C-B38049F276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5788" y="1382628"/>
                <a:ext cx="4899321" cy="6929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9F538B28-CA3C-FDD3-E4A5-89EDE955602C}"/>
              </a:ext>
            </a:extLst>
          </p:cNvPr>
          <p:cNvSpPr txBox="1"/>
          <p:nvPr/>
        </p:nvSpPr>
        <p:spPr>
          <a:xfrm>
            <a:off x="816000" y="2455916"/>
            <a:ext cx="1056000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b="1" dirty="0"/>
              <a:t>Beam size uncertainty comes from: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3645ED5-E1F8-D4D3-5E59-AD3485D307D1}"/>
              </a:ext>
            </a:extLst>
          </p:cNvPr>
          <p:cNvGrpSpPr/>
          <p:nvPr/>
        </p:nvGrpSpPr>
        <p:grpSpPr>
          <a:xfrm>
            <a:off x="885449" y="2845190"/>
            <a:ext cx="10560000" cy="1025837"/>
            <a:chOff x="664086" y="2189895"/>
            <a:chExt cx="7920000" cy="769378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CB4D7855-BC4C-C58F-9CEB-9F1997E6DE7A}"/>
                    </a:ext>
                  </a:extLst>
                </p:cNvPr>
                <p:cNvSpPr txBox="1"/>
                <p:nvPr/>
              </p:nvSpPr>
              <p:spPr>
                <a:xfrm>
                  <a:off x="664086" y="2189895"/>
                  <a:ext cx="7920000" cy="6974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𝜕𝜎</m:t>
                                    </m:r>
                                  </m:den>
                                </m:f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</m:d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den>
                                </m:f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d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  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=2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den>
                        </m:f>
                      </m:oMath>
                    </m:oMathPara>
                  </a14:m>
                  <a:endParaRPr lang="en-US" sz="2400" dirty="0"/>
                </a:p>
              </p:txBody>
            </p:sp>
          </mc:Choice>
          <mc:Fallback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CB4D7855-BC4C-C58F-9CEB-9F1997E6DE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4086" y="2189895"/>
                  <a:ext cx="7920000" cy="697499"/>
                </a:xfrm>
                <a:prstGeom prst="rect">
                  <a:avLst/>
                </a:prstGeom>
                <a:blipFill>
                  <a:blip r:embed="rId4"/>
                  <a:stretch>
                    <a:fillRect l="-120" b="-81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44C55F5-40EF-B149-A537-C9D23FA677C7}"/>
                </a:ext>
              </a:extLst>
            </p:cNvPr>
            <p:cNvCxnSpPr/>
            <p:nvPr/>
          </p:nvCxnSpPr>
          <p:spPr>
            <a:xfrm flipV="1">
              <a:off x="2743200" y="2206919"/>
              <a:ext cx="952982" cy="75235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D9A7829-FF2C-6EE1-2F75-4144A827F53D}"/>
                </a:ext>
              </a:extLst>
            </p:cNvPr>
            <p:cNvCxnSpPr/>
            <p:nvPr/>
          </p:nvCxnSpPr>
          <p:spPr>
            <a:xfrm flipV="1">
              <a:off x="4095508" y="2205716"/>
              <a:ext cx="952982" cy="75235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527586E-FAAD-193A-3DA6-C2A358B3EBA7}"/>
                </a:ext>
              </a:extLst>
            </p:cNvPr>
            <p:cNvCxnSpPr/>
            <p:nvPr/>
          </p:nvCxnSpPr>
          <p:spPr>
            <a:xfrm flipV="1">
              <a:off x="5447816" y="2206919"/>
              <a:ext cx="952982" cy="75235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84660C0-CCC2-8255-1136-C34E179DD771}"/>
              </a:ext>
            </a:extLst>
          </p:cNvPr>
          <p:cNvGraphicFramePr>
            <a:graphicFrameLocks noGrp="1"/>
          </p:cNvGraphicFramePr>
          <p:nvPr/>
        </p:nvGraphicFramePr>
        <p:xfrm>
          <a:off x="816001" y="4415377"/>
          <a:ext cx="10560002" cy="1412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64511">
                  <a:extLst>
                    <a:ext uri="{9D8B030D-6E8A-4147-A177-3AD203B41FA5}">
                      <a16:colId xmlns:a16="http://schemas.microsoft.com/office/drawing/2014/main" val="464341770"/>
                    </a:ext>
                  </a:extLst>
                </a:gridCol>
                <a:gridCol w="4595491">
                  <a:extLst>
                    <a:ext uri="{9D8B030D-6E8A-4147-A177-3AD203B41FA5}">
                      <a16:colId xmlns:a16="http://schemas.microsoft.com/office/drawing/2014/main" val="3397321476"/>
                    </a:ext>
                  </a:extLst>
                </a:gridCol>
              </a:tblGrid>
              <a:tr h="447040">
                <a:tc>
                  <a:txBody>
                    <a:bodyPr/>
                    <a:lstStyle/>
                    <a:p>
                      <a:r>
                        <a:rPr lang="en-US" sz="2100" dirty="0"/>
                        <a:t>Systematic Uncertainty Sources</a:t>
                      </a:r>
                      <a:endParaRPr lang="en-GB" sz="21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100" dirty="0"/>
                        <a:t>Other Uncertainty Sources</a:t>
                      </a:r>
                      <a:endParaRPr lang="en-GB" sz="21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99763979"/>
                  </a:ext>
                </a:extLst>
              </a:tr>
              <a:tr h="96569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100" dirty="0"/>
                        <a:t>Electric field uniformity and strength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100" dirty="0"/>
                        <a:t>Magnetic field uniformity and strength</a:t>
                      </a:r>
                      <a:endParaRPr lang="en-GB" sz="21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100" dirty="0"/>
                        <a:t>Number of </a:t>
                      </a:r>
                      <a:r>
                        <a:rPr lang="en-US" sz="2100" dirty="0" err="1"/>
                        <a:t>ionised</a:t>
                      </a:r>
                      <a:r>
                        <a:rPr lang="en-US" sz="2100" dirty="0"/>
                        <a:t> electrons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100" dirty="0"/>
                        <a:t>Noise (e.g. </a:t>
                      </a:r>
                      <a:r>
                        <a:rPr lang="en-GB" sz="2100" dirty="0" err="1"/>
                        <a:t>beamloss</a:t>
                      </a:r>
                      <a:r>
                        <a:rPr lang="en-GB" sz="2100" dirty="0"/>
                        <a:t>)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51627337"/>
                  </a:ext>
                </a:extLst>
              </a:tr>
            </a:tbl>
          </a:graphicData>
        </a:graphic>
      </p:graphicFrame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DB72892-E98A-A765-8B37-DD3E198DA8E0}"/>
              </a:ext>
            </a:extLst>
          </p:cNvPr>
          <p:cNvSpPr txBox="1">
            <a:spLocks/>
          </p:cNvSpPr>
          <p:nvPr/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Clara Fleisig | Medical-BGI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050155B-DDA5-8C3E-1FFE-670FD02E70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14 May 2024</a:t>
            </a:r>
          </a:p>
        </p:txBody>
      </p:sp>
    </p:spTree>
    <p:extLst>
      <p:ext uri="{BB962C8B-B14F-4D97-AF65-F5344CB8AC3E}">
        <p14:creationId xmlns:p14="http://schemas.microsoft.com/office/powerpoint/2010/main" val="2045639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413" y="406400"/>
            <a:ext cx="10882988" cy="1188960"/>
          </a:xfrm>
        </p:spPr>
        <p:txBody>
          <a:bodyPr/>
          <a:lstStyle/>
          <a:p>
            <a:r>
              <a:rPr lang="en-US" dirty="0"/>
              <a:t>Co</a:t>
            </a:r>
            <a:r>
              <a:rPr lang="en-US" dirty="0">
                <a:solidFill>
                  <a:srgbClr val="0093BE"/>
                </a:solidFill>
              </a:rPr>
              <a:t>m</a:t>
            </a:r>
            <a:r>
              <a:rPr lang="en-US" dirty="0"/>
              <a:t>plications from Non-Uniform Fields</a:t>
            </a:r>
            <a:br>
              <a:rPr lang="en-US" dirty="0"/>
            </a:br>
            <a:r>
              <a:rPr lang="en-US" sz="2400" b="0" dirty="0"/>
              <a:t>(neglecting space charge)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92800" y="3225800"/>
            <a:ext cx="4064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35903" y="2951988"/>
            <a:ext cx="2811067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99200" y="3632200"/>
            <a:ext cx="4064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4064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9BEBF3-648A-FFB0-97F0-D53DC1646630}"/>
                  </a:ext>
                </a:extLst>
              </p:cNvPr>
              <p:cNvSpPr txBox="1"/>
              <p:nvPr/>
            </p:nvSpPr>
            <p:spPr>
              <a:xfrm>
                <a:off x="1025355" y="1920046"/>
                <a:ext cx="5519311" cy="8355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67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⃗"/>
                            <m:ctrlPr>
                              <a:rPr lang="en-US" sz="1867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67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e>
                    </m:acc>
                    <m:r>
                      <a:rPr lang="en-US" sz="1867" i="1">
                        <a:latin typeface="Cambria Math" panose="02040503050406030204" pitchFamily="18" charset="0"/>
                      </a:rPr>
                      <m:t>′</m:t>
                    </m:r>
                    <m:d>
                      <m:dPr>
                        <m:ctrlPr>
                          <a:rPr lang="en-US" sz="1867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67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867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sz="1867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867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867">
                                <a:latin typeface="Cambria Math" panose="02040503050406030204" pitchFamily="18" charset="0"/>
                              </a:rPr>
                              <m:t>Ω</m:t>
                            </m:r>
                            <m:r>
                              <a:rPr lang="en-US" sz="1867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en-US" sz="1867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acc>
                    <m:r>
                      <a:rPr lang="en-US" sz="1867" i="1">
                        <a:latin typeface="Cambria Math" panose="02040503050406030204" pitchFamily="18" charset="0"/>
                      </a:rPr>
                      <m:t>×</m:t>
                    </m:r>
                    <m:acc>
                      <m:accPr>
                        <m:chr m:val="⃗"/>
                        <m:ctrlPr>
                          <a:rPr lang="en-US" sz="1867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867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867">
                                <a:latin typeface="Cambria Math" panose="02040503050406030204" pitchFamily="18" charset="0"/>
                              </a:rPr>
                              <m:t>r</m:t>
                            </m:r>
                            <m:r>
                              <a:rPr lang="en-US" sz="1867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en-US" sz="1867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acc>
                    <m:r>
                      <a:rPr lang="en-US" sz="1867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867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67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67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867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sz="1867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1867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67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d>
                          </m:e>
                          <m:sup>
                            <m:r>
                              <a:rPr lang="en-US" sz="1867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1867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867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867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sz="1867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867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67" i="1"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sz="1867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d>
                      <m:dPr>
                        <m:ctrlPr>
                          <a:rPr lang="en-US" sz="1867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867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  <m:r>
                      <a:rPr lang="en-US" sz="1867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867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sz="1867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867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867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acc>
                                <m:accPr>
                                  <m:chr m:val="̇"/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acc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(0)</m:t>
                              </m:r>
                            </m:e>
                          </m:mr>
                          <m:m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GB" sz="1867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9BEBF3-648A-FFB0-97F0-D53DC16466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355" y="1920046"/>
                <a:ext cx="5519311" cy="835550"/>
              </a:xfrm>
              <a:prstGeom prst="rect">
                <a:avLst/>
              </a:prstGeom>
              <a:blipFill>
                <a:blip r:embed="rId2"/>
                <a:stretch>
                  <a:fillRect l="-1835" t="-1515" b="-7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6F1AD5D-1EE7-AC32-7329-81125BDE2E99}"/>
                  </a:ext>
                </a:extLst>
              </p:cNvPr>
              <p:cNvSpPr txBox="1"/>
              <p:nvPr/>
            </p:nvSpPr>
            <p:spPr>
              <a:xfrm>
                <a:off x="3222297" y="4149009"/>
                <a:ext cx="3158608" cy="418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⃗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acc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′→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r>
                        <a:rPr lang="en-US" sz="2400" b="1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1" i="1">
                          <a:latin typeface="Cambria Math" panose="02040503050406030204" pitchFamily="18" charset="0"/>
                        </a:rPr>
                        <m:t>𝜶</m:t>
                      </m:r>
                      <m:r>
                        <a:rPr lang="en-US" sz="2400" b="1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400" b="1" i="1">
                          <a:latin typeface="Cambria Math" panose="02040503050406030204" pitchFamily="18" charset="0"/>
                        </a:rPr>
                        <m:t>𝜸</m:t>
                      </m:r>
                      <m:r>
                        <a:rPr lang="en-US" sz="2400" b="1" i="1">
                          <a:latin typeface="Cambria Math" panose="02040503050406030204" pitchFamily="18" charset="0"/>
                        </a:rPr>
                        <m:t>)</m:t>
                      </m:r>
                      <m:acc>
                        <m:accPr>
                          <m:chr m:val="̇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⃗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acc>
                      <m:r>
                        <a:rPr lang="en-US" sz="2400" i="1">
                          <a:latin typeface="Cambria Math" panose="02040503050406030204" pitchFamily="18" charset="0"/>
                        </a:rPr>
                        <m:t>′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6F1AD5D-1EE7-AC32-7329-81125BDE2E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2297" y="4149009"/>
                <a:ext cx="3158608" cy="418000"/>
              </a:xfrm>
              <a:prstGeom prst="rect">
                <a:avLst/>
              </a:prstGeom>
              <a:blipFill>
                <a:blip r:embed="rId3"/>
                <a:stretch>
                  <a:fillRect l="-1600" t="-20588" b="-3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56A94B5-36BD-1847-7EF2-12EE103CEC8E}"/>
                  </a:ext>
                </a:extLst>
              </p:cNvPr>
              <p:cNvSpPr txBox="1"/>
              <p:nvPr/>
            </p:nvSpPr>
            <p:spPr>
              <a:xfrm>
                <a:off x="1762977" y="4847147"/>
                <a:ext cx="8892831" cy="11800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sSup>
                            <m:sSup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d>
                        <m:d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𝜶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𝜸</m:t>
                          </m:r>
                        </m:e>
                      </m:d>
                      <m:r>
                        <a:rPr lang="en-US" sz="2400" b="1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func>
                                      <m:func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400">
                                            <a:latin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e>
                                    </m:func>
                                  </m:e>
                                  <m:e>
                                    <m:func>
                                      <m:func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sz="240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240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e>
                                    </m:func>
                                  </m:e>
                                </m:m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func>
                                      <m:func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40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e>
                                    </m:func>
                                  </m:e>
                                  <m:e>
                                    <m:func>
                                      <m:func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400">
                                            <a:latin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e>
                                    </m:func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func>
                                      <m:func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sz="2400">
                                            <a:latin typeface="Cambria Math" panose="02040503050406030204" pitchFamily="18" charset="0"/>
                                          </a:rPr>
                                          <m:t>c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2400">
                                            <a:latin typeface="Cambria Math" panose="02040503050406030204" pitchFamily="18" charset="0"/>
                                          </a:rPr>
                                          <m:t>os</m:t>
                                        </m:r>
                                      </m:fName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e>
                                    </m:func>
                                  </m:e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40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e>
                                    <m:func>
                                      <m:func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sz="2400">
                                            <a:latin typeface="Cambria Math" panose="02040503050406030204" pitchFamily="18" charset="0"/>
                                          </a:rPr>
                                          <m:t>c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2400">
                                            <a:latin typeface="Cambria Math" panose="02040503050406030204" pitchFamily="18" charset="0"/>
                                          </a:rPr>
                                          <m:t>os</m:t>
                                        </m:r>
                                      </m:fName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e>
                                    </m:func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→</m:t>
                          </m:r>
                          <m:sSup>
                            <m:sSup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  <m:r>
                        <a:rPr lang="en-US" sz="2400" b="1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56A94B5-36BD-1847-7EF2-12EE103CEC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2977" y="4847147"/>
                <a:ext cx="8892831" cy="118006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AF0E737-D2CB-5263-B45C-660C0C138EE9}"/>
                  </a:ext>
                </a:extLst>
              </p:cNvPr>
              <p:cNvSpPr txBox="1"/>
              <p:nvPr/>
            </p:nvSpPr>
            <p:spPr>
              <a:xfrm>
                <a:off x="6802012" y="1857935"/>
                <a:ext cx="5043648" cy="10184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67" dirty="0"/>
                  <a:t>Solution to Lorentz equation for non-uniform electric field in “prime” frame of reference, where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867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67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sz="1867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867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67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1867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sz="1867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p>
                      <m:sSupPr>
                        <m:ctrlPr>
                          <a:rPr lang="en-US" sz="1867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867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67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1867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GB" sz="1867" dirty="0"/>
                  <a:t>, from </a:t>
                </a:r>
                <a:r>
                  <a:rPr lang="en-GB" sz="1867" dirty="0">
                    <a:hlinkClick r:id="rId5"/>
                  </a:rPr>
                  <a:t>Bittencourt et al. </a:t>
                </a:r>
                <a:endParaRPr lang="en-GB" sz="1867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AF0E737-D2CB-5263-B45C-660C0C138E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2012" y="1857935"/>
                <a:ext cx="5043648" cy="1018420"/>
              </a:xfrm>
              <a:prstGeom prst="rect">
                <a:avLst/>
              </a:prstGeom>
              <a:blipFill>
                <a:blip r:embed="rId6"/>
                <a:stretch>
                  <a:fillRect l="-1005" t="-2469" b="-61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C7BF7FA-3979-4C21-1244-890CE78D7ACC}"/>
                  </a:ext>
                </a:extLst>
              </p:cNvPr>
              <p:cNvSpPr txBox="1"/>
              <p:nvPr/>
            </p:nvSpPr>
            <p:spPr>
              <a:xfrm>
                <a:off x="6669620" y="4027118"/>
                <a:ext cx="3241187" cy="954300"/>
              </a:xfrm>
              <a:prstGeom prst="rect">
                <a:avLst/>
              </a:prstGeom>
              <a:noFill/>
            </p:spPr>
            <p:txBody>
              <a:bodyPr wrap="square" anchor="ctr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67" b="1" i="1">
                        <a:latin typeface="Cambria Math" panose="02040503050406030204" pitchFamily="18" charset="0"/>
                      </a:rPr>
                      <m:t>𝜶</m:t>
                    </m:r>
                    <m:r>
                      <a:rPr lang="en-US" sz="1867" i="1">
                        <a:latin typeface="Cambria Math" panose="02040503050406030204" pitchFamily="18" charset="0"/>
                      </a:rPr>
                      <m:t> →∠ </m:t>
                    </m:r>
                    <m:r>
                      <m:rPr>
                        <m:sty m:val="p"/>
                      </m:rPr>
                      <a:rPr lang="en-US" sz="1867" i="1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sz="1867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67" i="1">
                        <a:latin typeface="Cambria Math" panose="02040503050406030204" pitchFamily="18" charset="0"/>
                      </a:rPr>
                      <m:t>rotation</m:t>
                    </m:r>
                    <m:r>
                      <a:rPr lang="en-US" sz="1867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67" i="1">
                        <a:latin typeface="Cambria Math" panose="02040503050406030204" pitchFamily="18" charset="0"/>
                      </a:rPr>
                      <m:t>about</m:t>
                    </m:r>
                    <m:r>
                      <a:rPr lang="en-US" sz="1867" i="1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̂"/>
                        <m:ctrlPr>
                          <a:rPr lang="en-US" sz="1867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67" b="1" i="1"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</m:acc>
                  </m:oMath>
                </a14:m>
                <a:r>
                  <a:rPr lang="en-US" sz="1867" dirty="0"/>
                  <a:t>’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67" b="1" i="1">
                          <a:latin typeface="Cambria Math" panose="02040503050406030204" pitchFamily="18" charset="0"/>
                        </a:rPr>
                        <m:t>𝜸</m:t>
                      </m:r>
                      <m:r>
                        <a:rPr lang="en-US" sz="1867" i="1">
                          <a:latin typeface="Cambria Math" panose="02040503050406030204" pitchFamily="18" charset="0"/>
                        </a:rPr>
                        <m:t>→∠ </m:t>
                      </m:r>
                      <m:r>
                        <m:rPr>
                          <m:sty m:val="p"/>
                        </m:rPr>
                        <a:rPr lang="en-US" sz="1867" i="1">
                          <a:latin typeface="Cambria Math" panose="02040503050406030204" pitchFamily="18" charset="0"/>
                        </a:rPr>
                        <m:t>of</m:t>
                      </m:r>
                      <m:r>
                        <a:rPr lang="en-US" sz="1867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67" i="1">
                          <a:latin typeface="Cambria Math" panose="02040503050406030204" pitchFamily="18" charset="0"/>
                        </a:rPr>
                        <m:t>rotation</m:t>
                      </m:r>
                      <m:r>
                        <a:rPr lang="en-US" sz="1867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67" i="1">
                          <a:latin typeface="Cambria Math" panose="02040503050406030204" pitchFamily="18" charset="0"/>
                        </a:rPr>
                        <m:t>about</m:t>
                      </m:r>
                      <m:r>
                        <a:rPr lang="en-US" sz="1867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867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67" b="1" i="1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</m:acc>
                        </m:e>
                        <m:sup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GB" sz="1867" dirty="0"/>
              </a:p>
              <a:p>
                <a:r>
                  <a:rPr lang="en-GB" sz="1867" dirty="0"/>
                  <a:t> 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C7BF7FA-3979-4C21-1244-890CE78D7A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9620" y="4027118"/>
                <a:ext cx="3241187" cy="954300"/>
              </a:xfrm>
              <a:prstGeom prst="rect">
                <a:avLst/>
              </a:prstGeom>
              <a:blipFill>
                <a:blip r:embed="rId7"/>
                <a:stretch>
                  <a:fillRect t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Arrow: Down 17">
            <a:extLst>
              <a:ext uri="{FF2B5EF4-FFF2-40B4-BE49-F238E27FC236}">
                <a16:creationId xmlns:a16="http://schemas.microsoft.com/office/drawing/2014/main" id="{F634278D-42DE-1EF4-8442-DB1BBBC327F6}"/>
              </a:ext>
            </a:extLst>
          </p:cNvPr>
          <p:cNvSpPr/>
          <p:nvPr/>
        </p:nvSpPr>
        <p:spPr>
          <a:xfrm>
            <a:off x="6003501" y="3339235"/>
            <a:ext cx="591399" cy="535931"/>
          </a:xfrm>
          <a:prstGeom prst="downArrow">
            <a:avLst>
              <a:gd name="adj1" fmla="val 50000"/>
              <a:gd name="adj2" fmla="val 456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AB5552-7D9B-EA0D-858D-725A6E7EE9F8}"/>
              </a:ext>
            </a:extLst>
          </p:cNvPr>
          <p:cNvSpPr txBox="1"/>
          <p:nvPr/>
        </p:nvSpPr>
        <p:spPr>
          <a:xfrm>
            <a:off x="6802012" y="3221473"/>
            <a:ext cx="5043648" cy="66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67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Rotate to BGI’s frame of reference to consider non-uniform magnetic field</a:t>
            </a:r>
            <a:endParaRPr lang="en-GB" sz="1867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045C099-362D-B2D3-0552-A4BB8DAA5B07}"/>
              </a:ext>
            </a:extLst>
          </p:cNvPr>
          <p:cNvSpPr txBox="1"/>
          <p:nvPr/>
        </p:nvSpPr>
        <p:spPr>
          <a:xfrm>
            <a:off x="2262462" y="3196909"/>
            <a:ext cx="1272828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67" b="1" dirty="0" err="1">
                <a:solidFill>
                  <a:srgbClr val="0093BE"/>
                </a:solidFill>
              </a:rPr>
              <a:t>ExB</a:t>
            </a:r>
            <a:r>
              <a:rPr lang="en-US" sz="1867" b="1" dirty="0">
                <a:solidFill>
                  <a:srgbClr val="0093BE"/>
                </a:solidFill>
              </a:rPr>
              <a:t> Drift</a:t>
            </a:r>
            <a:endParaRPr lang="en-GB" sz="1867" b="1" dirty="0">
              <a:solidFill>
                <a:srgbClr val="0093BE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98B7AFF-8375-3D34-9FA0-59E53C8E6FF6}"/>
              </a:ext>
            </a:extLst>
          </p:cNvPr>
          <p:cNvCxnSpPr>
            <a:cxnSpLocks/>
          </p:cNvCxnSpPr>
          <p:nvPr/>
        </p:nvCxnSpPr>
        <p:spPr>
          <a:xfrm flipV="1">
            <a:off x="3051639" y="2872074"/>
            <a:ext cx="216980" cy="353727"/>
          </a:xfrm>
          <a:prstGeom prst="straightConnector1">
            <a:avLst/>
          </a:prstGeom>
          <a:ln>
            <a:solidFill>
              <a:srgbClr val="0093B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7E53EE8-ADA9-1FC7-79EC-C8FD26D22B2B}"/>
              </a:ext>
            </a:extLst>
          </p:cNvPr>
          <p:cNvSpPr txBox="1">
            <a:spLocks/>
          </p:cNvSpPr>
          <p:nvPr/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Clara Fleisig | Medical-BGI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70975EE-F05F-33CB-50FF-A8B50F4100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14 May 2024</a:t>
            </a:r>
          </a:p>
        </p:txBody>
      </p:sp>
    </p:spTree>
    <p:extLst>
      <p:ext uri="{BB962C8B-B14F-4D97-AF65-F5344CB8AC3E}">
        <p14:creationId xmlns:p14="http://schemas.microsoft.com/office/powerpoint/2010/main" val="36733816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440" y="575499"/>
            <a:ext cx="10882988" cy="1005295"/>
          </a:xfrm>
        </p:spPr>
        <p:txBody>
          <a:bodyPr/>
          <a:lstStyle/>
          <a:p>
            <a:r>
              <a:rPr lang="en-US" dirty="0"/>
              <a:t>Understanding Profile Shift</a:t>
            </a:r>
            <a:br>
              <a:rPr lang="en-US" dirty="0"/>
            </a:br>
            <a:r>
              <a:rPr lang="en-US" sz="2400" b="0" dirty="0"/>
              <a:t>(neglecting space charge, omitting cyclotron motion)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92800" y="3225800"/>
            <a:ext cx="4064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35903" y="2951988"/>
            <a:ext cx="2811067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99200" y="3632200"/>
            <a:ext cx="4064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4064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0020D1A-23BF-7F43-FCAC-A2231466C826}"/>
                  </a:ext>
                </a:extLst>
              </p:cNvPr>
              <p:cNvSpPr txBox="1"/>
              <p:nvPr/>
            </p:nvSpPr>
            <p:spPr>
              <a:xfrm>
                <a:off x="615519" y="2998590"/>
                <a:ext cx="10960961" cy="583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867" i="1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867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d>
                        </m:den>
                      </m:f>
                      <m:func>
                        <m:funcPr>
                          <m:ctrlPr>
                            <a:rPr lang="en-US" sz="1867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67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num>
                            <m:den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67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67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func>
                              <m:func>
                                <m:func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67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func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n-GB" sz="1867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0020D1A-23BF-7F43-FCAC-A2231466C8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519" y="2998590"/>
                <a:ext cx="10960961" cy="583942"/>
              </a:xfrm>
              <a:prstGeom prst="rect">
                <a:avLst/>
              </a:prstGeom>
              <a:blipFill>
                <a:blip r:embed="rId2"/>
                <a:stretch>
                  <a:fillRect t="-4255" b="-63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BA3BA5A-1EB7-B038-E7F0-86F4FE631386}"/>
                  </a:ext>
                </a:extLst>
              </p:cNvPr>
              <p:cNvSpPr txBox="1"/>
              <p:nvPr/>
            </p:nvSpPr>
            <p:spPr>
              <a:xfrm>
                <a:off x="3251200" y="4513765"/>
                <a:ext cx="6096000" cy="8433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BA3BA5A-1EB7-B038-E7F0-86F4FE6313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1200" y="4513765"/>
                <a:ext cx="6096000" cy="8433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Arrow: Down 14">
            <a:extLst>
              <a:ext uri="{FF2B5EF4-FFF2-40B4-BE49-F238E27FC236}">
                <a16:creationId xmlns:a16="http://schemas.microsoft.com/office/drawing/2014/main" id="{B613D726-0ED6-09B4-EAA6-B1E0B07C41D6}"/>
              </a:ext>
            </a:extLst>
          </p:cNvPr>
          <p:cNvSpPr/>
          <p:nvPr/>
        </p:nvSpPr>
        <p:spPr>
          <a:xfrm>
            <a:off x="5956357" y="2360249"/>
            <a:ext cx="591399" cy="535931"/>
          </a:xfrm>
          <a:prstGeom prst="downArrow">
            <a:avLst>
              <a:gd name="adj1" fmla="val 50000"/>
              <a:gd name="adj2" fmla="val 456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64F2E34-F6D8-57F1-EB16-62C636FEFA0C}"/>
                  </a:ext>
                </a:extLst>
              </p:cNvPr>
              <p:cNvSpPr txBox="1"/>
              <p:nvPr/>
            </p:nvSpPr>
            <p:spPr>
              <a:xfrm>
                <a:off x="328372" y="1724044"/>
                <a:ext cx="11847369" cy="62247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867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67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67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func>
                                <m:func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67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func>
                              <m:func>
                                <m:func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67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867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67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867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sz="1867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67">
                                          <a:latin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r>
                                        <a:rPr lang="en-US" sz="1867" i="1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  <m:func>
                                        <m:funcPr>
                                          <m:ctrlPr>
                                            <a:rPr lang="en-US" sz="1867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sSup>
                                            <m:sSupPr>
                                              <m:ctrlPr>
                                                <a:rPr lang="en-US" sz="1867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867">
                                                  <a:latin typeface="Cambria Math" panose="02040503050406030204" pitchFamily="18" charset="0"/>
                                                </a:rPr>
                                                <m:t>cos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867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fName>
                                        <m:e>
                                          <m:r>
                                            <a:rPr lang="en-US" sz="1867" i="1"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  <m:r>
                                            <a:rPr lang="en-US" sz="1867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67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67" i="1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67" i="1"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sub>
                                          </m:sSub>
                                          <m:func>
                                            <m:funcPr>
                                              <m:ctrlPr>
                                                <a:rPr lang="en-US" sz="1867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867">
                                                  <a:latin typeface="Cambria Math" panose="02040503050406030204" pitchFamily="18" charset="0"/>
                                                </a:rPr>
                                                <m:t>cos</m:t>
                                              </m:r>
                                            </m:fName>
                                            <m:e>
                                              <m:r>
                                                <a:rPr lang="en-US" sz="1867" i="1">
                                                  <a:latin typeface="Cambria Math" panose="02040503050406030204" pitchFamily="18" charset="0"/>
                                                </a:rPr>
                                                <m:t>𝛾</m:t>
                                              </m:r>
                                              <m:func>
                                                <m:funcPr>
                                                  <m:ctrlPr>
                                                    <a:rPr lang="en-US" sz="1867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uncPr>
                                                <m:fNam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US" sz="1867">
                                                      <a:latin typeface="Cambria Math" panose="02040503050406030204" pitchFamily="18" charset="0"/>
                                                    </a:rPr>
                                                    <m:t>cos</m:t>
                                                  </m:r>
                                                </m:fName>
                                                <m:e>
                                                  <m:r>
                                                    <a:rPr lang="en-US" sz="1867" i="1">
                                                      <a:latin typeface="Cambria Math" panose="02040503050406030204" pitchFamily="18" charset="0"/>
                                                    </a:rPr>
                                                    <m:t>𝛼</m:t>
                                                  </m:r>
                                                </m:e>
                                              </m:func>
                                            </m:e>
                                          </m:func>
                                        </m:e>
                                      </m:func>
                                    </m:e>
                                  </m:func>
                                </m:e>
                              </m:func>
                            </m:e>
                          </m:func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d>
                        </m:den>
                      </m:f>
                      <m:r>
                        <a:rPr lang="en-US" sz="1867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867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67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func>
                                <m:func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67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867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67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867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sz="1867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67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en-US" sz="1867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  <m:func>
                                        <m:funcPr>
                                          <m:ctrlPr>
                                            <a:rPr lang="en-US" sz="1867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867">
                                              <a:latin typeface="Cambria Math" panose="02040503050406030204" pitchFamily="18" charset="0"/>
                                            </a:rPr>
                                            <m:t>cos</m:t>
                                          </m:r>
                                        </m:fName>
                                        <m:e>
                                          <m:r>
                                            <a:rPr lang="en-US" sz="1867" i="1">
                                              <a:latin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  <m:r>
                                            <a:rPr lang="en-US" sz="1867" i="1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867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67" i="1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67" i="1"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sub>
                                          </m:sSub>
                                        </m:e>
                                      </m:func>
                                    </m:e>
                                  </m:func>
                                </m:e>
                              </m:func>
                            </m:e>
                          </m:func>
                          <m:func>
                            <m:funcPr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67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</m:func>
                        </m:e>
                      </m:d>
                      <m:func>
                        <m:funcPr>
                          <m:ctrlPr>
                            <a:rPr lang="en-US" sz="1867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67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func>
                      <m:r>
                        <a:rPr lang="en-US" sz="1867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GB" sz="1867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64F2E34-F6D8-57F1-EB16-62C636FEFA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372" y="1724044"/>
                <a:ext cx="11847369" cy="622478"/>
              </a:xfrm>
              <a:prstGeom prst="rect">
                <a:avLst/>
              </a:prstGeom>
              <a:blipFill>
                <a:blip r:embed="rId4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Arrow: Down 16">
            <a:extLst>
              <a:ext uri="{FF2B5EF4-FFF2-40B4-BE49-F238E27FC236}">
                <a16:creationId xmlns:a16="http://schemas.microsoft.com/office/drawing/2014/main" id="{6BDC4DD4-DA18-D473-60BE-94F1F83CE201}"/>
              </a:ext>
            </a:extLst>
          </p:cNvPr>
          <p:cNvSpPr/>
          <p:nvPr/>
        </p:nvSpPr>
        <p:spPr>
          <a:xfrm>
            <a:off x="5956357" y="3741630"/>
            <a:ext cx="646176" cy="72011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841C165-6105-08D3-3506-C4FB1A2DE377}"/>
                  </a:ext>
                </a:extLst>
              </p:cNvPr>
              <p:cNvSpPr txBox="1"/>
              <p:nvPr/>
            </p:nvSpPr>
            <p:spPr>
              <a:xfrm>
                <a:off x="6602533" y="2346418"/>
                <a:ext cx="2439885" cy="4573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67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67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867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867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→0 </m:t>
                    </m:r>
                    <m:groupChr>
                      <m:groupChrPr>
                        <m:chr m:val="⇔"/>
                        <m:pos m:val="top"/>
                        <m:ctrlPr>
                          <a:rPr lang="en-US" sz="1867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1"/>
                          </m:rPr>
                          <a:rPr lang="en-US" sz="1867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</m:e>
                    </m:groupChr>
                    <m:r>
                      <a:rPr lang="en-US" sz="1867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67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1867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GB" sz="186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 </a:t>
                </a: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841C165-6105-08D3-3506-C4FB1A2DE3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533" y="2346418"/>
                <a:ext cx="2439885" cy="457369"/>
              </a:xfrm>
              <a:prstGeom prst="rect">
                <a:avLst/>
              </a:prstGeom>
              <a:blipFill>
                <a:blip r:embed="rId5"/>
                <a:stretch>
                  <a:fillRect t="-37838" b="-567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13094C3-3DDB-7750-1357-8042892FD277}"/>
                  </a:ext>
                </a:extLst>
              </p:cNvPr>
              <p:cNvSpPr txBox="1"/>
              <p:nvPr/>
            </p:nvSpPr>
            <p:spPr>
              <a:xfrm>
                <a:off x="6359285" y="3712161"/>
                <a:ext cx="3223495" cy="686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867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67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1867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1867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867" i="1">
                                  <a:solidFill>
                                    <a:schemeClr val="tx1">
                                      <a:lumMod val="50000"/>
                                      <a:lumOff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67" i="1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867" i="1">
                                  <a:solidFill>
                                    <a:schemeClr val="tx1">
                                      <a:lumMod val="50000"/>
                                      <a:lumOff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1867" i="1">
                                  <a:solidFill>
                                    <a:schemeClr val="tx1">
                                      <a:lumMod val="50000"/>
                                      <a:lumOff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sz="1867" i="1">
                                  <a:solidFill>
                                    <a:schemeClr val="tx1">
                                      <a:lumMod val="50000"/>
                                      <a:lumOff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den>
                          </m:f>
                          <m:r>
                            <a:rPr lang="en-US" sz="1867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; </m:t>
                          </m:r>
                        </m:e>
                      </m:func>
                      <m:func>
                        <m:funcPr>
                          <m:ctrlPr>
                            <a:rPr lang="en-US" sz="1867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67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1867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1867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867" i="1">
                                  <a:solidFill>
                                    <a:schemeClr val="tx1">
                                      <a:lumMod val="50000"/>
                                      <a:lumOff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67" i="1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867" i="1">
                                  <a:solidFill>
                                    <a:schemeClr val="tx1">
                                      <a:lumMod val="50000"/>
                                      <a:lumOff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1867" i="1">
                                  <a:solidFill>
                                    <a:schemeClr val="tx1">
                                      <a:lumMod val="50000"/>
                                      <a:lumOff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sz="1867" i="1">
                                  <a:solidFill>
                                    <a:schemeClr val="tx1">
                                      <a:lumMod val="50000"/>
                                      <a:lumOff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den>
                          </m:f>
                          <m:r>
                            <a:rPr lang="en-US" sz="1867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; </m:t>
                          </m:r>
                        </m:e>
                      </m:func>
                    </m:oMath>
                  </m:oMathPara>
                </a14:m>
                <a:endParaRPr lang="en-GB" sz="1867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13094C3-3DDB-7750-1357-8042892FD2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9285" y="3712161"/>
                <a:ext cx="3223495" cy="686022"/>
              </a:xfrm>
              <a:prstGeom prst="rect">
                <a:avLst/>
              </a:prstGeom>
              <a:blipFill>
                <a:blip r:embed="rId6"/>
                <a:stretch>
                  <a:fillRect b="-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CAE9377B-370A-816C-9E43-7DD53D8DA777}"/>
              </a:ext>
            </a:extLst>
          </p:cNvPr>
          <p:cNvSpPr txBox="1"/>
          <p:nvPr/>
        </p:nvSpPr>
        <p:spPr>
          <a:xfrm>
            <a:off x="8741934" y="5386218"/>
            <a:ext cx="1272828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67" b="1" dirty="0" err="1">
                <a:solidFill>
                  <a:srgbClr val="0093BE"/>
                </a:solidFill>
              </a:rPr>
              <a:t>ExB</a:t>
            </a:r>
            <a:r>
              <a:rPr lang="en-US" sz="1867" b="1" dirty="0">
                <a:solidFill>
                  <a:srgbClr val="0093BE"/>
                </a:solidFill>
              </a:rPr>
              <a:t> Drift</a:t>
            </a:r>
            <a:endParaRPr lang="en-GB" sz="1867" b="1" dirty="0">
              <a:solidFill>
                <a:srgbClr val="0093BE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3E29472-4825-224F-104F-91F354027927}"/>
              </a:ext>
            </a:extLst>
          </p:cNvPr>
          <p:cNvCxnSpPr>
            <a:cxnSpLocks/>
          </p:cNvCxnSpPr>
          <p:nvPr/>
        </p:nvCxnSpPr>
        <p:spPr>
          <a:xfrm flipH="1" flipV="1">
            <a:off x="8595512" y="5227186"/>
            <a:ext cx="177089" cy="321501"/>
          </a:xfrm>
          <a:prstGeom prst="straightConnector1">
            <a:avLst/>
          </a:prstGeom>
          <a:ln>
            <a:solidFill>
              <a:srgbClr val="0093B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CE65DD4-64BB-9BD4-0459-AEC9723126C1}"/>
              </a:ext>
            </a:extLst>
          </p:cNvPr>
          <p:cNvSpPr txBox="1"/>
          <p:nvPr/>
        </p:nvSpPr>
        <p:spPr>
          <a:xfrm>
            <a:off x="5216943" y="5621593"/>
            <a:ext cx="2284684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67" b="1" dirty="0">
                <a:solidFill>
                  <a:srgbClr val="0093BE"/>
                </a:solidFill>
              </a:rPr>
              <a:t>Accelerating drift</a:t>
            </a:r>
            <a:endParaRPr lang="en-GB" sz="1867" b="1" dirty="0">
              <a:solidFill>
                <a:srgbClr val="0093BE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FA134F9-DE0F-ABD7-544E-3166F47C0E11}"/>
              </a:ext>
            </a:extLst>
          </p:cNvPr>
          <p:cNvCxnSpPr>
            <a:cxnSpLocks/>
          </p:cNvCxnSpPr>
          <p:nvPr/>
        </p:nvCxnSpPr>
        <p:spPr>
          <a:xfrm flipV="1">
            <a:off x="6457250" y="5249401"/>
            <a:ext cx="145284" cy="416624"/>
          </a:xfrm>
          <a:prstGeom prst="straightConnector1">
            <a:avLst/>
          </a:prstGeom>
          <a:ln>
            <a:solidFill>
              <a:srgbClr val="0093B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B0CFD4E-3225-64B3-EDEA-7A741C74B64E}"/>
              </a:ext>
            </a:extLst>
          </p:cNvPr>
          <p:cNvSpPr txBox="1">
            <a:spLocks/>
          </p:cNvSpPr>
          <p:nvPr/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Clara Fleisig | Medical-BGI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F3BA4A5C-6F60-91F6-CC4A-F3588859A4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14 May 2024</a:t>
            </a:r>
          </a:p>
        </p:txBody>
      </p:sp>
    </p:spTree>
    <p:extLst>
      <p:ext uri="{BB962C8B-B14F-4D97-AF65-F5344CB8AC3E}">
        <p14:creationId xmlns:p14="http://schemas.microsoft.com/office/powerpoint/2010/main" val="2579401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14" y="525803"/>
            <a:ext cx="11519886" cy="507952"/>
          </a:xfrm>
        </p:spPr>
        <p:txBody>
          <a:bodyPr/>
          <a:lstStyle/>
          <a:p>
            <a:pPr algn="ctr"/>
            <a:r>
              <a:rPr lang="en-US" sz="3200" dirty="0"/>
              <a:t>Tentative Focus on HEBT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Clara Fleisig | Medical-BGI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9AFEE92-994C-EAE8-D0BA-D4374728EC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14 May 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2E6EB8-38A5-4003-E948-223271D9D2A0}"/>
              </a:ext>
            </a:extLst>
          </p:cNvPr>
          <p:cNvSpPr txBox="1"/>
          <p:nvPr/>
        </p:nvSpPr>
        <p:spPr>
          <a:xfrm>
            <a:off x="698122" y="1273996"/>
            <a:ext cx="3936207" cy="47089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Closer to end-point of beam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Lower vacuum improves signal per second (reduces required integration time)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 single BGI can validate beam quality for all three treatment rooms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algn="l"/>
            <a:r>
              <a:rPr lang="en-US" b="1" dirty="0"/>
              <a:t>Assumed Beam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Spills of 1 to 10 seconds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10e-6 to 10e-7 mbar vacuum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60-250 MeV proton beams and 120 to 400 MeV carbon-ion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Transverse profile with a maximum of 12 mm at full-width half-maximum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Transverse displacement of a few mm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C9E073-5B7E-3A4D-5A29-18C478444D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5317" y="3628486"/>
            <a:ext cx="6623483" cy="20265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E9240E2-8F0D-A575-A616-EDFCCB8466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5454" y="1171350"/>
            <a:ext cx="6623483" cy="222110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7E7B8C9-BCF9-8C7E-941A-3093768DF7AE}"/>
              </a:ext>
            </a:extLst>
          </p:cNvPr>
          <p:cNvSpPr txBox="1"/>
          <p:nvPr/>
        </p:nvSpPr>
        <p:spPr>
          <a:xfrm>
            <a:off x="5195454" y="5789313"/>
            <a:ext cx="609771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*Measurements from Claudio Viviani </a:t>
            </a:r>
            <a:r>
              <a:rPr lang="en-CA" sz="14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with the SFP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03940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14" y="525803"/>
            <a:ext cx="11519886" cy="507952"/>
          </a:xfrm>
        </p:spPr>
        <p:txBody>
          <a:bodyPr/>
          <a:lstStyle/>
          <a:p>
            <a:pPr algn="ctr"/>
            <a:r>
              <a:rPr lang="en-US" sz="3200" dirty="0" err="1"/>
              <a:t>Timepix</a:t>
            </a:r>
            <a:r>
              <a:rPr lang="en-US" sz="3200" dirty="0"/>
              <a:t> for the HEBT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Clara Fleisig | Medical-BGI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9AFEE92-994C-EAE8-D0BA-D4374728EC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14 May 2024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363CE7-CB0B-FA09-0D9B-5EECC7E5BEED}"/>
              </a:ext>
            </a:extLst>
          </p:cNvPr>
          <p:cNvSpPr txBox="1"/>
          <p:nvPr/>
        </p:nvSpPr>
        <p:spPr>
          <a:xfrm>
            <a:off x="521413" y="1341248"/>
            <a:ext cx="843765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Given beam parameter recommend field of view (FOV) &gt; 40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Timepix3 width is 14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Timepix4 width is 30 mm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66FD70-1AB2-D84C-6345-12A42C8B6B0C}"/>
              </a:ext>
            </a:extLst>
          </p:cNvPr>
          <p:cNvSpPr txBox="1"/>
          <p:nvPr/>
        </p:nvSpPr>
        <p:spPr>
          <a:xfrm>
            <a:off x="2980001" y="2387405"/>
            <a:ext cx="6097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Recommend using </a:t>
            </a:r>
            <a:r>
              <a:rPr lang="en-US" b="1" dirty="0">
                <a:solidFill>
                  <a:schemeClr val="tx2"/>
                </a:solidFill>
              </a:rPr>
              <a:t>two Timepix4 chips </a:t>
            </a:r>
            <a:r>
              <a:rPr lang="en-US" dirty="0">
                <a:solidFill>
                  <a:schemeClr val="tx2"/>
                </a:solidFill>
              </a:rPr>
              <a:t>per instrument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AA5F34-697D-8E8A-FD6D-B9CBC312D2E6}"/>
              </a:ext>
            </a:extLst>
          </p:cNvPr>
          <p:cNvSpPr txBox="1"/>
          <p:nvPr/>
        </p:nvSpPr>
        <p:spPr>
          <a:xfrm>
            <a:off x="626543" y="2943756"/>
            <a:ext cx="109389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Larger FOV reduces complications of multiple chips (threshold calibrations and accounting for overlap)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Longer chip length increases signal per spill by 75%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Newest version of chip means more likely to be supported for longer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Increased time resolution of ~200 </a:t>
            </a:r>
            <a:r>
              <a:rPr lang="en-US" dirty="0" err="1">
                <a:solidFill>
                  <a:schemeClr val="tx2"/>
                </a:solidFill>
              </a:rPr>
              <a:t>ps</a:t>
            </a:r>
            <a:r>
              <a:rPr lang="en-US" dirty="0">
                <a:solidFill>
                  <a:schemeClr val="tx2"/>
                </a:solidFill>
              </a:rPr>
              <a:t> (Timepix3 time resolution is 1.56 ns)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CA2648E-30C9-7C0D-D5AB-8D2485698F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471" t="34975" r="45644" b="50248"/>
          <a:stretch/>
        </p:blipFill>
        <p:spPr>
          <a:xfrm rot="16200000">
            <a:off x="1703154" y="3448995"/>
            <a:ext cx="1576872" cy="3940356"/>
          </a:xfrm>
          <a:prstGeom prst="rect">
            <a:avLst/>
          </a:prstGeom>
        </p:spPr>
      </p:pic>
      <p:pic>
        <p:nvPicPr>
          <p:cNvPr id="1026" name="Picture 2" descr="Timepix4, a large area pixel detector readout chip which can be tiled on 4  sides providing sub-200ps timestamp binning">
            <a:extLst>
              <a:ext uri="{FF2B5EF4-FFF2-40B4-BE49-F238E27FC236}">
                <a16:creationId xmlns:a16="http://schemas.microsoft.com/office/drawing/2014/main" id="{8E33EF40-AC55-E76B-A706-86AC07CBA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499" y="4630737"/>
            <a:ext cx="2348168" cy="15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utoShape 4">
            <a:extLst>
              <a:ext uri="{FF2B5EF4-FFF2-40B4-BE49-F238E27FC236}">
                <a16:creationId xmlns:a16="http://schemas.microsoft.com/office/drawing/2014/main" id="{876DA1DB-3A34-1DBD-74DC-0F9264CA2D0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" name="Picture 18" descr="A diagram of a diagram of a diagram&#10;&#10;Description automatically generated">
            <a:extLst>
              <a:ext uri="{FF2B5EF4-FFF2-40B4-BE49-F238E27FC236}">
                <a16:creationId xmlns:a16="http://schemas.microsoft.com/office/drawing/2014/main" id="{96CA0244-9CA9-CABD-18B2-8A6731277B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7399" y="4187124"/>
            <a:ext cx="3783189" cy="2020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67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14" y="525803"/>
            <a:ext cx="11519886" cy="507952"/>
          </a:xfrm>
        </p:spPr>
        <p:txBody>
          <a:bodyPr/>
          <a:lstStyle/>
          <a:p>
            <a:pPr algn="ctr"/>
            <a:r>
              <a:rPr lang="en-US" sz="3200" dirty="0"/>
              <a:t>Looking at Mechanics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Clara Fleisig | Medical-BGI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BF2A1A-E736-F9A6-1A19-0402BB5FD4FE}"/>
              </a:ext>
            </a:extLst>
          </p:cNvPr>
          <p:cNvSpPr txBox="1"/>
          <p:nvPr/>
        </p:nvSpPr>
        <p:spPr>
          <a:xfrm>
            <a:off x="698122" y="1273996"/>
            <a:ext cx="536685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Investigating use of a standard CF-flange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Size of BGI instruments vary depending on model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9AFEE92-994C-EAE8-D0BA-D4374728EC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14 May 2024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8D9FB82-20AA-FFD0-38F9-64ECD97929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b="1535"/>
          <a:stretch/>
        </p:blipFill>
        <p:spPr>
          <a:xfrm rot="16200000">
            <a:off x="7912253" y="2455649"/>
            <a:ext cx="2487115" cy="52659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D5BA346-B392-A12A-D72B-D58B17A8377A}"/>
              </a:ext>
            </a:extLst>
          </p:cNvPr>
          <p:cNvSpPr txBox="1"/>
          <p:nvPr/>
        </p:nvSpPr>
        <p:spPr>
          <a:xfrm>
            <a:off x="6409000" y="3469302"/>
            <a:ext cx="56927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Rectangular Flange Model </a:t>
            </a:r>
            <a:r>
              <a:rPr lang="en-US" dirty="0"/>
              <a:t>(four Timepix3s)</a:t>
            </a:r>
            <a:endParaRPr lang="en-US" b="1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3A80C48-9453-9F24-2CBB-297F066B63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673684"/>
              </p:ext>
            </p:extLst>
          </p:nvPr>
        </p:nvGraphicFramePr>
        <p:xfrm>
          <a:off x="532544" y="2263986"/>
          <a:ext cx="11256256" cy="11125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796283">
                  <a:extLst>
                    <a:ext uri="{9D8B030D-6E8A-4147-A177-3AD203B41FA5}">
                      <a16:colId xmlns:a16="http://schemas.microsoft.com/office/drawing/2014/main" val="3316258168"/>
                    </a:ext>
                  </a:extLst>
                </a:gridCol>
                <a:gridCol w="2958957">
                  <a:extLst>
                    <a:ext uri="{9D8B030D-6E8A-4147-A177-3AD203B41FA5}">
                      <a16:colId xmlns:a16="http://schemas.microsoft.com/office/drawing/2014/main" val="2400203906"/>
                    </a:ext>
                  </a:extLst>
                </a:gridCol>
                <a:gridCol w="1469205">
                  <a:extLst>
                    <a:ext uri="{9D8B030D-6E8A-4147-A177-3AD203B41FA5}">
                      <a16:colId xmlns:a16="http://schemas.microsoft.com/office/drawing/2014/main" val="1795971379"/>
                    </a:ext>
                  </a:extLst>
                </a:gridCol>
                <a:gridCol w="1780560">
                  <a:extLst>
                    <a:ext uri="{9D8B030D-6E8A-4147-A177-3AD203B41FA5}">
                      <a16:colId xmlns:a16="http://schemas.microsoft.com/office/drawing/2014/main" val="629468652"/>
                    </a:ext>
                  </a:extLst>
                </a:gridCol>
                <a:gridCol w="2251251">
                  <a:extLst>
                    <a:ext uri="{9D8B030D-6E8A-4147-A177-3AD203B41FA5}">
                      <a16:colId xmlns:a16="http://schemas.microsoft.com/office/drawing/2014/main" val="12733953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Model </a:t>
                      </a:r>
                      <a:r>
                        <a:rPr lang="en-US" b="0" dirty="0"/>
                        <a:t>(without magnet)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Length along Beam Pipe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Width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Depth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4154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Rectangular flange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~1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215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283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435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7163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CF flange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&gt; 350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310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310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326308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D38F3CF5-7F2B-CA45-0D3F-655A217A0955}"/>
              </a:ext>
            </a:extLst>
          </p:cNvPr>
          <p:cNvSpPr txBox="1"/>
          <p:nvPr/>
        </p:nvSpPr>
        <p:spPr>
          <a:xfrm>
            <a:off x="532544" y="3469766"/>
            <a:ext cx="58764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Circular Flange Model </a:t>
            </a:r>
            <a:r>
              <a:rPr lang="en-US" dirty="0"/>
              <a:t>(one Timepix4)</a:t>
            </a:r>
            <a:endParaRPr lang="en-US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8FB7B9-8F3D-2889-67AB-97A76261CF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038"/>
          <a:stretch/>
        </p:blipFill>
        <p:spPr>
          <a:xfrm>
            <a:off x="3925534" y="3845081"/>
            <a:ext cx="2103323" cy="2484764"/>
          </a:xfrm>
          <a:prstGeom prst="rect">
            <a:avLst/>
          </a:prstGeom>
        </p:spPr>
      </p:pic>
      <p:pic>
        <p:nvPicPr>
          <p:cNvPr id="16" name="Picture 15" descr="A circular object with a red circle&#10;&#10;Description automatically generated">
            <a:extLst>
              <a:ext uri="{FF2B5EF4-FFF2-40B4-BE49-F238E27FC236}">
                <a16:creationId xmlns:a16="http://schemas.microsoft.com/office/drawing/2014/main" id="{D45D07A3-E06C-2D77-A11B-3FE1FA2FCC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962" y="3845081"/>
            <a:ext cx="3360572" cy="240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1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914" y="525803"/>
            <a:ext cx="11519886" cy="507952"/>
          </a:xfrm>
        </p:spPr>
        <p:txBody>
          <a:bodyPr/>
          <a:lstStyle/>
          <a:p>
            <a:pPr algn="ctr"/>
            <a:r>
              <a:rPr lang="en-US" sz="3200" dirty="0"/>
              <a:t>High Voltage Considerations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Clara Fleisig | Medical-BGI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BF2A1A-E736-F9A6-1A19-0402BB5FD4FE}"/>
              </a:ext>
            </a:extLst>
          </p:cNvPr>
          <p:cNvSpPr txBox="1"/>
          <p:nvPr/>
        </p:nvSpPr>
        <p:spPr>
          <a:xfrm>
            <a:off x="708396" y="1273996"/>
            <a:ext cx="11090678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Increasing high voltage safety changes geometry of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Minimum 3 kV/mm in vacuum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Minimum 1 kV/mm along insulator surfaces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Minimum 4 kV/mm within insulators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Increasing high voltage increases signal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Not all electrons have sufficient energy to penetrate silicon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Higher voltage increases electron energies which increases the number of detected electrons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9AFEE92-994C-EAE8-D0BA-D4374728EC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14 May 2024</a:t>
            </a:r>
          </a:p>
        </p:txBody>
      </p:sp>
      <p:sp>
        <p:nvSpPr>
          <p:cNvPr id="14" name="AutoShape 2">
            <a:extLst>
              <a:ext uri="{FF2B5EF4-FFF2-40B4-BE49-F238E27FC236}">
                <a16:creationId xmlns:a16="http://schemas.microsoft.com/office/drawing/2014/main" id="{CD5E1FA1-3097-8B7D-BDBF-59DAFB8FBC0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" name="Picture 17" descr="A graph of a graph showing a graph&#10;&#10;Description automatically generated with medium confidence">
            <a:extLst>
              <a:ext uri="{FF2B5EF4-FFF2-40B4-BE49-F238E27FC236}">
                <a16:creationId xmlns:a16="http://schemas.microsoft.com/office/drawing/2014/main" id="{C73B1FC6-6C39-3747-58BB-F878883E26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10" r="9514"/>
          <a:stretch/>
        </p:blipFill>
        <p:spPr>
          <a:xfrm>
            <a:off x="6265825" y="3811053"/>
            <a:ext cx="5398018" cy="2506259"/>
          </a:xfrm>
          <a:prstGeom prst="rect">
            <a:avLst/>
          </a:prstGeom>
        </p:spPr>
      </p:pic>
      <p:pic>
        <p:nvPicPr>
          <p:cNvPr id="20" name="Picture 19" descr="A graph of a number of people&#10;&#10;Description automatically generated with medium confidence">
            <a:extLst>
              <a:ext uri="{FF2B5EF4-FFF2-40B4-BE49-F238E27FC236}">
                <a16:creationId xmlns:a16="http://schemas.microsoft.com/office/drawing/2014/main" id="{3666F2ED-A9CA-D5CA-8C43-47277155FD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39" t="7827" r="8208" b="283"/>
          <a:stretch/>
        </p:blipFill>
        <p:spPr>
          <a:xfrm>
            <a:off x="708396" y="3773776"/>
            <a:ext cx="5398018" cy="245884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FE8662A-B33D-4E80-A815-FF483C20AC11}"/>
              </a:ext>
            </a:extLst>
          </p:cNvPr>
          <p:cNvSpPr txBox="1"/>
          <p:nvPr/>
        </p:nvSpPr>
        <p:spPr>
          <a:xfrm>
            <a:off x="2278294" y="3465999"/>
            <a:ext cx="30575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~9 keV </a:t>
            </a:r>
            <a:r>
              <a:rPr lang="en-US" sz="1400" b="1" dirty="0" err="1">
                <a:solidFill>
                  <a:schemeClr val="tx2"/>
                </a:solidFill>
              </a:rPr>
              <a:t>Ionisation</a:t>
            </a:r>
            <a:r>
              <a:rPr lang="en-US" sz="1400" b="1" dirty="0">
                <a:solidFill>
                  <a:schemeClr val="tx2"/>
                </a:solidFill>
              </a:rPr>
              <a:t> Electrons</a:t>
            </a:r>
            <a:endParaRPr lang="en-US" sz="14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316DBA0-5A51-F663-4194-E1099045D8CB}"/>
              </a:ext>
            </a:extLst>
          </p:cNvPr>
          <p:cNvSpPr txBox="1"/>
          <p:nvPr/>
        </p:nvSpPr>
        <p:spPr>
          <a:xfrm>
            <a:off x="7809448" y="3503276"/>
            <a:ext cx="30575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~90 keV </a:t>
            </a:r>
            <a:r>
              <a:rPr lang="en-US" sz="1400" b="1" dirty="0" err="1">
                <a:solidFill>
                  <a:schemeClr val="tx2"/>
                </a:solidFill>
              </a:rPr>
              <a:t>Ionisation</a:t>
            </a:r>
            <a:r>
              <a:rPr lang="en-US" sz="1400" b="1" dirty="0">
                <a:solidFill>
                  <a:schemeClr val="tx2"/>
                </a:solidFill>
              </a:rPr>
              <a:t> Electrons</a:t>
            </a:r>
            <a:endParaRPr lang="en-US" sz="1400" b="1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F6FD414-F0E3-FE75-9F58-4A1AED95EBD7}"/>
              </a:ext>
            </a:extLst>
          </p:cNvPr>
          <p:cNvCxnSpPr/>
          <p:nvPr/>
        </p:nvCxnSpPr>
        <p:spPr>
          <a:xfrm flipV="1">
            <a:off x="1394716" y="3811053"/>
            <a:ext cx="0" cy="2168507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7505F70-4B12-5E2D-D689-4EFCFAD2D60E}"/>
              </a:ext>
            </a:extLst>
          </p:cNvPr>
          <p:cNvCxnSpPr>
            <a:cxnSpLocks/>
          </p:cNvCxnSpPr>
          <p:nvPr/>
        </p:nvCxnSpPr>
        <p:spPr>
          <a:xfrm flipV="1">
            <a:off x="6951323" y="3882972"/>
            <a:ext cx="0" cy="2168507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1860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F9A7D1-706B-F05E-5EF8-9D096FB211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EF409-CE90-C51F-C735-CC610550C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978" y="1525374"/>
            <a:ext cx="3039170" cy="720000"/>
          </a:xfrm>
        </p:spPr>
        <p:txBody>
          <a:bodyPr/>
          <a:lstStyle/>
          <a:p>
            <a:pPr algn="ctr"/>
            <a:r>
              <a:rPr lang="en-US" dirty="0"/>
              <a:t>Electric Field Uniformity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04DE52-947E-A59B-73A4-6C06DC127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C9B0E1-DB56-AE20-F577-F7C94A2A03A8}"/>
              </a:ext>
            </a:extLst>
          </p:cNvPr>
          <p:cNvSpPr txBox="1">
            <a:spLocks/>
          </p:cNvSpPr>
          <p:nvPr/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Clara Fleisig | Medical-BGI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06C5D0D-4DEC-F609-4DDA-F31433533E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14 May 2024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D068CE-49EA-E61E-87BC-CEB09D0C5845}"/>
              </a:ext>
            </a:extLst>
          </p:cNvPr>
          <p:cNvSpPr txBox="1"/>
          <p:nvPr/>
        </p:nvSpPr>
        <p:spPr>
          <a:xfrm>
            <a:off x="638978" y="2937050"/>
            <a:ext cx="3039170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Increasing electrode size increases electric field uniformity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More uniform electric fields reduce beam size error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0" name="Picture 9" descr="A group of squares with different colors&#10;&#10;Description automatically generated">
            <a:extLst>
              <a:ext uri="{FF2B5EF4-FFF2-40B4-BE49-F238E27FC236}">
                <a16:creationId xmlns:a16="http://schemas.microsoft.com/office/drawing/2014/main" id="{8FD736E8-BBB4-D91F-F63C-D15929AAD3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361"/>
          <a:stretch/>
        </p:blipFill>
        <p:spPr>
          <a:xfrm>
            <a:off x="3800949" y="503434"/>
            <a:ext cx="7570811" cy="580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69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F9A7D1-706B-F05E-5EF8-9D096FB211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EF409-CE90-C51F-C735-CC610550C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978" y="633653"/>
            <a:ext cx="3426651" cy="720000"/>
          </a:xfrm>
        </p:spPr>
        <p:txBody>
          <a:bodyPr/>
          <a:lstStyle/>
          <a:p>
            <a:pPr algn="ctr"/>
            <a:r>
              <a:rPr lang="en-US" dirty="0"/>
              <a:t>Electric Field Uniformity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04DE52-947E-A59B-73A4-6C06DC127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8" name="Picture 7" descr="A diagram of a normalized signal&#10;&#10;Description automatically generated with medium confidence">
            <a:extLst>
              <a:ext uri="{FF2B5EF4-FFF2-40B4-BE49-F238E27FC236}">
                <a16:creationId xmlns:a16="http://schemas.microsoft.com/office/drawing/2014/main" id="{87A00F72-2767-BF32-14D3-AF477902D5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631" y="3024279"/>
            <a:ext cx="4060735" cy="3045551"/>
          </a:xfrm>
          <a:prstGeom prst="rect">
            <a:avLst/>
          </a:prstGeom>
        </p:spPr>
      </p:pic>
      <p:pic>
        <p:nvPicPr>
          <p:cNvPr id="11" name="Picture 10" descr="A diagram of a normal distribution&#10;&#10;Description automatically generated">
            <a:extLst>
              <a:ext uri="{FF2B5EF4-FFF2-40B4-BE49-F238E27FC236}">
                <a16:creationId xmlns:a16="http://schemas.microsoft.com/office/drawing/2014/main" id="{917252F8-8987-5C9E-E139-9D751205FD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714" y="3024279"/>
            <a:ext cx="4060735" cy="3045551"/>
          </a:xfrm>
          <a:prstGeom prst="rect">
            <a:avLst/>
          </a:prstGeom>
        </p:spPr>
      </p:pic>
      <p:pic>
        <p:nvPicPr>
          <p:cNvPr id="13" name="Picture 12" descr="A graph of a normalized signal&#10;&#10;Description automatically generated with medium confidence">
            <a:extLst>
              <a:ext uri="{FF2B5EF4-FFF2-40B4-BE49-F238E27FC236}">
                <a16:creationId xmlns:a16="http://schemas.microsoft.com/office/drawing/2014/main" id="{C08729ED-4059-D394-63ED-80D2DE79BD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665" y="29796"/>
            <a:ext cx="4060735" cy="3045552"/>
          </a:xfrm>
          <a:prstGeom prst="rect">
            <a:avLst/>
          </a:prstGeom>
        </p:spPr>
      </p:pic>
      <p:pic>
        <p:nvPicPr>
          <p:cNvPr id="15" name="Picture 14" descr="A diagram of a normal distribution&#10;&#10;Description automatically generated">
            <a:extLst>
              <a:ext uri="{FF2B5EF4-FFF2-40B4-BE49-F238E27FC236}">
                <a16:creationId xmlns:a16="http://schemas.microsoft.com/office/drawing/2014/main" id="{FB261C44-CB53-5B8E-0772-C2BB025AD5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5630" y="95202"/>
            <a:ext cx="4060735" cy="3045551"/>
          </a:xfrm>
          <a:prstGeom prst="rect">
            <a:avLst/>
          </a:prstGeom>
        </p:spPr>
      </p:pic>
      <p:pic>
        <p:nvPicPr>
          <p:cNvPr id="17" name="Picture 16" descr="A diagram of a normal distribution&#10;&#10;Description automatically generated">
            <a:extLst>
              <a:ext uri="{FF2B5EF4-FFF2-40B4-BE49-F238E27FC236}">
                <a16:creationId xmlns:a16="http://schemas.microsoft.com/office/drawing/2014/main" id="{1FF8F3F9-D982-F640-08C5-3FF743E06F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1666" y="3012640"/>
            <a:ext cx="4060735" cy="3045552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C9B0E1-DB56-AE20-F577-F7C94A2A03A8}"/>
              </a:ext>
            </a:extLst>
          </p:cNvPr>
          <p:cNvSpPr txBox="1">
            <a:spLocks/>
          </p:cNvSpPr>
          <p:nvPr/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Clara Fleisig | Medical-BGI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06C5D0D-4DEC-F609-4DDA-F31433533E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14 May 2024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D068CE-49EA-E61E-87BC-CEB09D0C5845}"/>
              </a:ext>
            </a:extLst>
          </p:cNvPr>
          <p:cNvSpPr txBox="1"/>
          <p:nvPr/>
        </p:nvSpPr>
        <p:spPr>
          <a:xfrm>
            <a:off x="638977" y="1741298"/>
            <a:ext cx="3426651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Increasing electrode size increases electric field uniformity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More uniform electric fields reduce beam size error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9BDF6C-013B-90FE-1CE8-F5975312C803}"/>
              </a:ext>
            </a:extLst>
          </p:cNvPr>
          <p:cNvSpPr/>
          <p:nvPr/>
        </p:nvSpPr>
        <p:spPr>
          <a:xfrm>
            <a:off x="3822442" y="2912099"/>
            <a:ext cx="8369558" cy="3374747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317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83302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819" y="496358"/>
            <a:ext cx="11326813" cy="1065742"/>
          </a:xfrm>
        </p:spPr>
        <p:txBody>
          <a:bodyPr/>
          <a:lstStyle/>
          <a:p>
            <a:r>
              <a:rPr lang="en-US" sz="3200" dirty="0"/>
              <a:t>Calculating the Expected Signal (</a:t>
            </a:r>
            <a:r>
              <a:rPr lang="en-US" sz="3200" dirty="0" err="1"/>
              <a:t>Ionised</a:t>
            </a:r>
            <a:r>
              <a:rPr lang="en-US" sz="3200" dirty="0"/>
              <a:t> Electrons)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Clara Fleisig | Medical-BGI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6E9470E-8671-42A1-DCCD-06A4D20F3431}"/>
                  </a:ext>
                </a:extLst>
              </p:cNvPr>
              <p:cNvSpPr txBox="1"/>
              <p:nvPr/>
            </p:nvSpPr>
            <p:spPr>
              <a:xfrm>
                <a:off x="343819" y="1182587"/>
                <a:ext cx="11332504" cy="49609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b="1" dirty="0" err="1"/>
                  <a:t>Ionisation</a:t>
                </a:r>
                <a:r>
                  <a:rPr lang="en-US" b="1" dirty="0"/>
                  <a:t> Cross-section (</a:t>
                </a:r>
                <a:r>
                  <a:rPr lang="en-US" b="1" dirty="0">
                    <a:hlinkClick r:id="rId2"/>
                  </a:rPr>
                  <a:t>source</a:t>
                </a:r>
                <a:r>
                  <a:rPr lang="en-US" b="1" dirty="0"/>
                  <a:t>):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𝜎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=4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𝜋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𝑍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𝑚𝑐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𝛽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𝜒</m:t>
                          </m:r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𝐶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  </m:t>
                      </m:r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𝜒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ln</m:t>
                          </m:r>
                        </m:fName>
                        <m:e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𝛽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𝛽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den>
                          </m:f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lang="en-US" b="0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400" dirty="0">
                    <a:solidFill>
                      <a:schemeClr val="tx2"/>
                    </a:solidFill>
                  </a:rPr>
                  <a:t>Z: atomic number of beam particle</a:t>
                </a:r>
              </a:p>
              <a:p>
                <a:r>
                  <a:rPr lang="en-US" sz="1400" dirty="0">
                    <a:solidFill>
                      <a:schemeClr val="tx2"/>
                    </a:solidFill>
                  </a:rPr>
                  <a:t>m: mass of beam particle</a:t>
                </a:r>
              </a:p>
              <a:p>
                <a:r>
                  <a:rPr lang="en-US" sz="1400" dirty="0">
                    <a:solidFill>
                      <a:schemeClr val="tx2"/>
                    </a:solidFill>
                  </a:rPr>
                  <a:t>C: speed of light</a:t>
                </a:r>
                <a:endParaRPr lang="en-US" sz="1400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𝛽</m:t>
                    </m:r>
                    <m:r>
                      <a:rPr lang="en-US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1400" dirty="0">
                    <a:solidFill>
                      <a:schemeClr val="tx2"/>
                    </a:solidFill>
                  </a:rPr>
                  <a:t>: beam speed over the speed of light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a:rPr lang="en-US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1400" dirty="0">
                    <a:solidFill>
                      <a:schemeClr val="tx2"/>
                    </a:solidFill>
                  </a:rPr>
                  <a:t>: constant (dependent on rest gas)</a:t>
                </a:r>
              </a:p>
              <a:p>
                <a:r>
                  <a:rPr lang="en-US" sz="1400" dirty="0">
                    <a:solidFill>
                      <a:schemeClr val="tx2"/>
                    </a:solidFill>
                  </a:rPr>
                  <a:t>C: constant (dependent on rest gas)</a:t>
                </a:r>
              </a:p>
              <a:p>
                <a:endParaRPr 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b="1" dirty="0"/>
              </a:p>
              <a:p>
                <a:r>
                  <a:rPr lang="en-US" b="1" dirty="0"/>
                  <a:t>Number of </a:t>
                </a:r>
                <a:r>
                  <a:rPr lang="en-US" b="1" dirty="0" err="1"/>
                  <a:t>Ionised</a:t>
                </a:r>
                <a:r>
                  <a:rPr lang="en-US" b="1" dirty="0"/>
                  <a:t> Electrons:</a:t>
                </a:r>
                <a:endParaRPr lang="en-US" b="1" dirty="0">
                  <a:solidFill>
                    <a:schemeClr val="tx2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×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𝑘𝑇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tx2"/>
                  </a:solidFill>
                </a:endParaRPr>
              </a:p>
              <a:p>
                <a:r>
                  <a:rPr lang="en-US" sz="1400" dirty="0">
                    <a:solidFill>
                      <a:schemeClr val="tx2"/>
                    </a:solidFill>
                  </a:rPr>
                  <a:t>L: detector length</a:t>
                </a:r>
              </a:p>
              <a:p>
                <a:r>
                  <a:rPr lang="en-US" sz="1400" dirty="0">
                    <a:solidFill>
                      <a:schemeClr val="tx2"/>
                    </a:solidFill>
                  </a:rPr>
                  <a:t>N: protons per spill</a:t>
                </a:r>
              </a:p>
              <a:p>
                <a:r>
                  <a:rPr lang="en-US" sz="1400" dirty="0">
                    <a:solidFill>
                      <a:schemeClr val="tx2"/>
                    </a:solidFill>
                  </a:rPr>
                  <a:t>P: pressure</a:t>
                </a:r>
              </a:p>
              <a:p>
                <a:r>
                  <a:rPr lang="en-US" sz="1400" dirty="0">
                    <a:solidFill>
                      <a:schemeClr val="tx2"/>
                    </a:solidFill>
                  </a:rPr>
                  <a:t>K: Boltzmann constant</a:t>
                </a:r>
              </a:p>
              <a:p>
                <a:r>
                  <a:rPr lang="en-US" sz="1400" dirty="0">
                    <a:solidFill>
                      <a:schemeClr val="tx2"/>
                    </a:solidFill>
                  </a:rPr>
                  <a:t>T: temperature</a:t>
                </a: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pPr algn="ctr"/>
                <a:r>
                  <a:rPr lang="en-US" dirty="0">
                    <a:solidFill>
                      <a:schemeClr val="tx2"/>
                    </a:solidFill>
                  </a:rPr>
                  <a:t>Need </a:t>
                </a:r>
                <a:r>
                  <a:rPr lang="en-US" b="1" dirty="0">
                    <a:solidFill>
                      <a:schemeClr val="tx2"/>
                    </a:solidFill>
                  </a:rPr>
                  <a:t>minimum ~1200 electrons per profile </a:t>
                </a:r>
                <a:r>
                  <a:rPr lang="en-US" dirty="0">
                    <a:solidFill>
                      <a:schemeClr val="tx2"/>
                    </a:solidFill>
                  </a:rPr>
                  <a:t>(corresponds to 2% beam size uncertainty)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6E9470E-8671-42A1-DCCD-06A4D20F34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819" y="1182587"/>
                <a:ext cx="11332504" cy="4960910"/>
              </a:xfrm>
              <a:prstGeom prst="rect">
                <a:avLst/>
              </a:prstGeom>
              <a:blipFill>
                <a:blip r:embed="rId3"/>
                <a:stretch>
                  <a:fillRect l="-1237" t="-1597" b="-18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C8E43D1-DCF8-08CC-D942-B9645FC3E5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14 May 2024</a:t>
            </a:r>
          </a:p>
        </p:txBody>
      </p:sp>
    </p:spTree>
    <p:extLst>
      <p:ext uri="{BB962C8B-B14F-4D97-AF65-F5344CB8AC3E}">
        <p14:creationId xmlns:p14="http://schemas.microsoft.com/office/powerpoint/2010/main" val="3365416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819" y="496358"/>
            <a:ext cx="2640031" cy="1065742"/>
          </a:xfrm>
        </p:spPr>
        <p:txBody>
          <a:bodyPr/>
          <a:lstStyle/>
          <a:p>
            <a:r>
              <a:rPr lang="en-US" sz="3200" dirty="0"/>
              <a:t># of Expected </a:t>
            </a:r>
            <a:r>
              <a:rPr lang="en-US" sz="3200" dirty="0" err="1"/>
              <a:t>Ionised</a:t>
            </a:r>
            <a:r>
              <a:rPr lang="en-US" sz="3200" dirty="0"/>
              <a:t> Electrons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Clara Fleisig | Medical-BGI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E2FAC5-1740-CE39-FC77-836D0A240344}"/>
              </a:ext>
            </a:extLst>
          </p:cNvPr>
          <p:cNvSpPr txBox="1"/>
          <p:nvPr/>
        </p:nvSpPr>
        <p:spPr>
          <a:xfrm>
            <a:off x="338128" y="1909968"/>
            <a:ext cx="2476546" cy="41857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Assumed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Detector length of 14.1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23</a:t>
            </a:r>
            <a:r>
              <a:rPr lang="en-US" dirty="0">
                <a:solidFill>
                  <a:schemeClr val="tx2"/>
                </a:solidFill>
                <a:ea typeface="Cambria Math" panose="02040503050406030204" pitchFamily="18" charset="0"/>
              </a:rPr>
              <a:t>℃</a:t>
            </a:r>
            <a:r>
              <a:rPr lang="en-US" dirty="0">
                <a:solidFill>
                  <a:schemeClr val="tx2"/>
                </a:solidFill>
              </a:rPr>
              <a:t> gas temperature</a:t>
            </a:r>
          </a:p>
          <a:p>
            <a:endParaRPr lang="en-US" sz="1000" b="1" dirty="0"/>
          </a:p>
          <a:p>
            <a:pPr algn="l"/>
            <a:r>
              <a:rPr lang="en-US" b="1" dirty="0"/>
              <a:t>Proton Beam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Best: </a:t>
            </a:r>
            <a:r>
              <a:rPr lang="en-US" dirty="0">
                <a:solidFill>
                  <a:schemeClr val="tx2"/>
                </a:solidFill>
              </a:rPr>
              <a:t>60 MeV, 1e09 protons/spill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Worst:</a:t>
            </a:r>
            <a:r>
              <a:rPr lang="en-US" dirty="0">
                <a:solidFill>
                  <a:schemeClr val="tx2"/>
                </a:solidFill>
              </a:rPr>
              <a:t> 230 MeV, 1e08 protons/spill</a:t>
            </a:r>
          </a:p>
          <a:p>
            <a:pPr algn="l"/>
            <a:endParaRPr lang="en-US" sz="1000" b="1" dirty="0"/>
          </a:p>
          <a:p>
            <a:r>
              <a:rPr lang="en-US" b="1" dirty="0"/>
              <a:t>Carbon-ion Beam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Best: </a:t>
            </a:r>
            <a:r>
              <a:rPr lang="en-US" dirty="0">
                <a:solidFill>
                  <a:schemeClr val="tx2"/>
                </a:solidFill>
              </a:rPr>
              <a:t>120 MeV, 1e08 ions/spill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Worst:</a:t>
            </a:r>
            <a:r>
              <a:rPr lang="en-US" dirty="0">
                <a:solidFill>
                  <a:schemeClr val="tx2"/>
                </a:solidFill>
              </a:rPr>
              <a:t> 420 MeV, 1e07 ions/spill</a:t>
            </a:r>
          </a:p>
        </p:txBody>
      </p:sp>
      <p:pic>
        <p:nvPicPr>
          <p:cNvPr id="11" name="Picture 10" descr="A screenshot of a graph&#10;&#10;Description automatically generated">
            <a:extLst>
              <a:ext uri="{FF2B5EF4-FFF2-40B4-BE49-F238E27FC236}">
                <a16:creationId xmlns:a16="http://schemas.microsoft.com/office/drawing/2014/main" id="{0121E8DE-4AA8-D59B-400B-EE578EBB06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1900" y="496357"/>
            <a:ext cx="4266281" cy="5602373"/>
          </a:xfrm>
          <a:prstGeom prst="rect">
            <a:avLst/>
          </a:prstGeom>
        </p:spPr>
      </p:pic>
      <p:pic>
        <p:nvPicPr>
          <p:cNvPr id="14" name="Picture 13" descr="A screenshot of a cell phone&#10;&#10;Description automatically generated">
            <a:extLst>
              <a:ext uri="{FF2B5EF4-FFF2-40B4-BE49-F238E27FC236}">
                <a16:creationId xmlns:a16="http://schemas.microsoft.com/office/drawing/2014/main" id="{741D319A-C444-F4A1-F4F0-DB3746E1A0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9735" y="420158"/>
            <a:ext cx="4266280" cy="5602372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7B74499-6CE5-F691-3AFB-4B4C40DE91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 dirty="0"/>
              <a:t>14 May 2024</a:t>
            </a:r>
          </a:p>
        </p:txBody>
      </p:sp>
    </p:spTree>
    <p:extLst>
      <p:ext uri="{BB962C8B-B14F-4D97-AF65-F5344CB8AC3E}">
        <p14:creationId xmlns:p14="http://schemas.microsoft.com/office/powerpoint/2010/main" val="274491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2023-08-20_PS_Coord_Meeting</Template>
  <TotalTime>2642</TotalTime>
  <Words>921</Words>
  <Application>Microsoft Macintosh PowerPoint</Application>
  <PresentationFormat>Widescreen</PresentationFormat>
  <Paragraphs>186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Cambria Math</vt:lpstr>
      <vt:lpstr>Office Theme</vt:lpstr>
      <vt:lpstr>Medical-BGI Preliminary Investigations</vt:lpstr>
      <vt:lpstr>Tentative Focus on HEBT</vt:lpstr>
      <vt:lpstr>Timepix for the HEBT </vt:lpstr>
      <vt:lpstr>Looking at Mechanics</vt:lpstr>
      <vt:lpstr>High Voltage Considerations</vt:lpstr>
      <vt:lpstr>Electric Field Uniformity   </vt:lpstr>
      <vt:lpstr>Electric Field Uniformity   </vt:lpstr>
      <vt:lpstr>Calculating the Expected Signal (Ionised Electrons)  </vt:lpstr>
      <vt:lpstr># of Expected Ionised Electrons </vt:lpstr>
      <vt:lpstr>Investigating Magnetic Field</vt:lpstr>
      <vt:lpstr>Next Steps</vt:lpstr>
      <vt:lpstr>Appendix</vt:lpstr>
      <vt:lpstr>Beam Size Uncertainty</vt:lpstr>
      <vt:lpstr>Complications from Non-Uniform Fields (neglecting space charge)</vt:lpstr>
      <vt:lpstr>Understanding Profile Shift (neglecting space charge, omitting cyclotron motion)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CNAO-BGI – Ionised Electron Calculation</dc:title>
  <dc:creator>Clara Marie Fleisig</dc:creator>
  <cp:lastModifiedBy>Clara Fleisig</cp:lastModifiedBy>
  <cp:revision>99</cp:revision>
  <dcterms:created xsi:type="dcterms:W3CDTF">2023-08-30T10:21:12Z</dcterms:created>
  <dcterms:modified xsi:type="dcterms:W3CDTF">2024-05-14T07:39:48Z</dcterms:modified>
</cp:coreProperties>
</file>