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896" r:id="rId5"/>
    <p:sldId id="1056" r:id="rId6"/>
    <p:sldId id="897" r:id="rId7"/>
    <p:sldId id="1070" r:id="rId8"/>
    <p:sldId id="1071" r:id="rId9"/>
    <p:sldId id="1074" r:id="rId10"/>
    <p:sldId id="1072" r:id="rId11"/>
    <p:sldId id="1077" r:id="rId12"/>
    <p:sldId id="1075" r:id="rId13"/>
    <p:sldId id="1076" r:id="rId14"/>
    <p:sldId id="1089" r:id="rId15"/>
    <p:sldId id="1078" r:id="rId16"/>
    <p:sldId id="1079" r:id="rId17"/>
    <p:sldId id="1080" r:id="rId18"/>
    <p:sldId id="1081" r:id="rId19"/>
    <p:sldId id="1082" r:id="rId20"/>
    <p:sldId id="1083" r:id="rId21"/>
    <p:sldId id="1084" r:id="rId22"/>
    <p:sldId id="1086" r:id="rId23"/>
    <p:sldId id="1085" r:id="rId24"/>
    <p:sldId id="1087" r:id="rId25"/>
    <p:sldId id="1088" r:id="rId26"/>
    <p:sldId id="1173" r:id="rId27"/>
    <p:sldId id="1090" r:id="rId28"/>
    <p:sldId id="1174" r:id="rId29"/>
    <p:sldId id="1175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AB7942"/>
    <a:srgbClr val="008F00"/>
    <a:srgbClr val="00FDFF"/>
    <a:srgbClr val="FF2F92"/>
    <a:srgbClr val="D0EDA5"/>
    <a:srgbClr val="F7F6B6"/>
    <a:srgbClr val="F9E9A6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87"/>
    <p:restoredTop sz="95462"/>
  </p:normalViewPr>
  <p:slideViewPr>
    <p:cSldViewPr snapToGrid="0" snapToObjects="1" showGuides="1">
      <p:cViewPr varScale="1">
        <p:scale>
          <a:sx n="115" d="100"/>
          <a:sy n="115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2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80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28613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98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19016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6600" y="6417763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WP3 meeting, 5 June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5" r:id="rId9"/>
    <p:sldLayoutId id="2147483666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package" Target="../embeddings/Microsoft_Excel_______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Excel_______1.xls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package" Target="../embeddings/Microsoft_Excel_______2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Excel_______3.xlsx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4734" y="3084243"/>
            <a:ext cx="7854531" cy="689513"/>
          </a:xfrm>
        </p:spPr>
        <p:txBody>
          <a:bodyPr/>
          <a:lstStyle/>
          <a:p>
            <a:pPr algn="ctr"/>
            <a:r>
              <a:rPr lang="en-US" altLang="ja-JP" sz="3600" dirty="0"/>
              <a:t>Test result of MBXF2 in CD1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4734" y="5256029"/>
            <a:ext cx="7290952" cy="1059302"/>
          </a:xfrm>
        </p:spPr>
        <p:txBody>
          <a:bodyPr>
            <a:noAutofit/>
          </a:bodyPr>
          <a:lstStyle/>
          <a:p>
            <a:r>
              <a:rPr lang="en-GB" altLang="ja-JP" b="1" dirty="0" err="1"/>
              <a:t>Michinaka</a:t>
            </a:r>
            <a:r>
              <a:rPr lang="en-GB" altLang="ja-JP" b="1" dirty="0"/>
              <a:t> SUGANO, </a:t>
            </a:r>
            <a:r>
              <a:rPr lang="en-GB" altLang="ja-JP" b="1" dirty="0" err="1"/>
              <a:t>Kento</a:t>
            </a:r>
            <a:r>
              <a:rPr lang="en-GB" altLang="ja-JP" b="1" dirty="0"/>
              <a:t> SUZUKI, </a:t>
            </a:r>
            <a:r>
              <a:rPr lang="en-GB" altLang="ja-JP" b="1" dirty="0" err="1"/>
              <a:t>Tatsushi</a:t>
            </a:r>
            <a:r>
              <a:rPr lang="en-GB" altLang="ja-JP" b="1"/>
              <a:t> NAKAMOTO</a:t>
            </a:r>
            <a:endParaRPr lang="en-GB" altLang="ja-JP" b="1" dirty="0"/>
          </a:p>
          <a:p>
            <a:r>
              <a:rPr lang="en-GB" altLang="ja-JP" b="1" dirty="0"/>
              <a:t>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CERN-KEK Collaboration for D1 Construction for HL-LHC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0A8337-816F-8A48-96A6-3BACC2DFFA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81035" y="6496422"/>
            <a:ext cx="2545813" cy="34241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1113" indent="-11113"/>
            <a:r>
              <a:rPr lang="en-US" altLang="ja-JP" dirty="0"/>
              <a:t>WP3 meeting, 5 June 2024</a:t>
            </a:r>
            <a:endParaRPr lang="en-GB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9282B0-E6C6-BC4A-A18C-747B5D77E7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32" y="352923"/>
            <a:ext cx="1352446" cy="774384"/>
          </a:xfrm>
          <a:prstGeom prst="rect">
            <a:avLst/>
          </a:prstGeom>
        </p:spPr>
      </p:pic>
      <p:pic>
        <p:nvPicPr>
          <p:cNvPr id="7" name="Picture 3" descr="200px-CERN_logo.svg.png">
            <a:extLst>
              <a:ext uri="{FF2B5EF4-FFF2-40B4-BE49-F238E27FC236}">
                <a16:creationId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DAE3D-E42C-8864-62E4-7D50906DF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20251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Quench start location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06BEE4-B073-9D7C-1406-9446CDE69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8500" y="644107"/>
            <a:ext cx="3880291" cy="4569879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The coil at which quench </a:t>
            </a:r>
            <a:r>
              <a:rPr lang="en-US" altLang="ja-JP" sz="1800" dirty="0"/>
              <a:t>initiated</a:t>
            </a:r>
            <a:r>
              <a:rPr kumimoji="1" lang="en-US" altLang="ja-JP" sz="1800" dirty="0"/>
              <a:t> changed almost alternately.</a:t>
            </a:r>
          </a:p>
          <a:p>
            <a:endParaRPr kumimoji="1" lang="en-US" altLang="ja-JP" sz="1800" dirty="0"/>
          </a:p>
          <a:p>
            <a:r>
              <a:rPr lang="en-US" altLang="ja-JP" sz="1800" dirty="0"/>
              <a:t>Training started with quenches at</a:t>
            </a:r>
          </a:p>
          <a:p>
            <a:pPr marL="0" indent="0">
              <a:buNone/>
            </a:pPr>
            <a:r>
              <a:rPr lang="en-US" altLang="ja-JP" sz="1800" dirty="0"/>
              <a:t>      LE which is a common nature of</a:t>
            </a:r>
          </a:p>
          <a:p>
            <a:pPr marL="0" indent="0">
              <a:buNone/>
            </a:pPr>
            <a:r>
              <a:rPr lang="en-US" altLang="ja-JP" sz="1800" dirty="0"/>
              <a:t>      D1 magnet.</a:t>
            </a:r>
          </a:p>
          <a:p>
            <a:endParaRPr lang="en-US" altLang="ja-JP" sz="1800" dirty="0"/>
          </a:p>
          <a:p>
            <a:r>
              <a:rPr lang="en-US" altLang="ja-JP" sz="1800" dirty="0"/>
              <a:t>The last quench occurred a few seconds after the ultimate current was reached.</a:t>
            </a:r>
          </a:p>
          <a:p>
            <a:endParaRPr lang="en-US" altLang="ja-JP" sz="1800" dirty="0"/>
          </a:p>
          <a:p>
            <a:r>
              <a:rPr lang="en-US" altLang="ja-JP" sz="1800" dirty="0"/>
              <a:t>A voltage spike appeared at the onset of a balance voltage at quenches at high current, suggesting wire motion.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4FE76E-1895-8E53-52F6-9015BAF9B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26112B6-E1E0-0DF5-6A60-39CBC5831B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711900"/>
              </p:ext>
            </p:extLst>
          </p:nvPr>
        </p:nvGraphicFramePr>
        <p:xfrm>
          <a:off x="99897" y="945191"/>
          <a:ext cx="5037773" cy="5737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955">
                  <a:extLst>
                    <a:ext uri="{9D8B030D-6E8A-4147-A177-3AD203B41FA5}">
                      <a16:colId xmlns:a16="http://schemas.microsoft.com/office/drawing/2014/main" val="3603575817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1741193691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450702060"/>
                    </a:ext>
                  </a:extLst>
                </a:gridCol>
                <a:gridCol w="708343">
                  <a:extLst>
                    <a:ext uri="{9D8B030D-6E8A-4147-A177-3AD203B41FA5}">
                      <a16:colId xmlns:a16="http://schemas.microsoft.com/office/drawing/2014/main" val="1784210959"/>
                    </a:ext>
                  </a:extLst>
                </a:gridCol>
                <a:gridCol w="748030">
                  <a:extLst>
                    <a:ext uri="{9D8B030D-6E8A-4147-A177-3AD203B41FA5}">
                      <a16:colId xmlns:a16="http://schemas.microsoft.com/office/drawing/2014/main" val="1921900575"/>
                    </a:ext>
                  </a:extLst>
                </a:gridCol>
                <a:gridCol w="1283335">
                  <a:extLst>
                    <a:ext uri="{9D8B030D-6E8A-4147-A177-3AD203B41FA5}">
                      <a16:colId xmlns:a16="http://schemas.microsoft.com/office/drawing/2014/main" val="1604835501"/>
                    </a:ext>
                  </a:extLst>
                </a:gridCol>
              </a:tblGrid>
              <a:tr h="2202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Run No.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number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i="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i="0" dirty="0"/>
                        <a:t>current</a:t>
                      </a:r>
                    </a:p>
                    <a:p>
                      <a:pPr algn="ctr"/>
                      <a:r>
                        <a:rPr kumimoji="1" lang="en-US" altLang="ja-JP" sz="1200" i="1" dirty="0"/>
                        <a:t> </a:t>
                      </a:r>
                      <a:r>
                        <a:rPr kumimoji="1" lang="en-US" altLang="ja-JP" sz="1200" dirty="0"/>
                        <a:t>(A)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Top/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Bottom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coil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Long.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position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antenna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69673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013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9383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60587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014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9925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85926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015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10327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1, 2, 3, 4, 5, 6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928608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016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10480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1, 2, 3, 4, 5, 6, </a:t>
                      </a:r>
                    </a:p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7, 8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34882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019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11243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accent5"/>
                          </a:solidFill>
                        </a:rPr>
                        <a:t>LE</a:t>
                      </a:r>
                      <a:endParaRPr kumimoji="1" lang="ja-JP" altLang="en-US" sz="120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1, 2, 3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53956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020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6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11563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460954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021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11572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38843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022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11780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3, 4, 5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170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023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11832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/>
                        <a:t>1, 2, 3, 4, 5, 6, 7</a:t>
                      </a:r>
                      <a:endParaRPr kumimoji="1" lang="ja-JP" altLang="en-US" sz="1200" b="0"/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343454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024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11878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1, 2, 3, 4, 5, 6, 7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44575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025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12493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9400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026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12529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317307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027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12628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9, 10,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05390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028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12790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9, 10,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0276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029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12860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kumimoji="1" lang="en-US" altLang="ja-JP" sz="1200" dirty="0"/>
                        <a:t>, 2,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93930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030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16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13054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</a:t>
                      </a:r>
                      <a:r>
                        <a:rPr kumimoji="1" lang="en-US" altLang="ja-JP" sz="1200" b="1" dirty="0"/>
                        <a:t>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47483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031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13119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821928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032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13234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97467"/>
                  </a:ext>
                </a:extLst>
              </a:tr>
            </a:tbl>
          </a:graphicData>
        </a:graphic>
      </p:graphicFrame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843FCB-1A1A-7EF7-1EBE-B262CA42E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7877FFA-B411-1288-8A1B-FC9336A1B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084" y="5355636"/>
            <a:ext cx="3961121" cy="150236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7EE4E19-82CD-867A-6AAA-AC65AD17D2D0}"/>
              </a:ext>
            </a:extLst>
          </p:cNvPr>
          <p:cNvSpPr txBox="1"/>
          <p:nvPr/>
        </p:nvSpPr>
        <p:spPr>
          <a:xfrm>
            <a:off x="3736976" y="446243"/>
            <a:ext cx="14815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Red: Successful 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localization</a:t>
            </a:r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149684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2CBD13E-2AC9-D866-EE5D-1DD953D1F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3169124"/>
            <a:ext cx="4586110" cy="258291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D14AB16-B5B6-5361-7049-039BF7F48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443" y="5668119"/>
            <a:ext cx="3292027" cy="124859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680ED5-6487-73A1-769E-31DFC460C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2269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Quench antenna analysis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A93420-B79D-7D7A-7700-205815CF3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18000"/>
            <a:ext cx="6627000" cy="360000"/>
          </a:xfrm>
        </p:spPr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796E54-737F-31A1-FF9D-469C9BE6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F544313-7042-952D-A3CA-69AF2E839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852" y="3114727"/>
            <a:ext cx="4687148" cy="263731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E191AC7-AE67-05F8-CD0D-671B313D6F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184"/>
          <a:stretch/>
        </p:blipFill>
        <p:spPr>
          <a:xfrm>
            <a:off x="6890336" y="1125037"/>
            <a:ext cx="2149548" cy="206855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49E98AB-E907-74E2-8C85-2C37F89EE905}"/>
              </a:ext>
            </a:extLst>
          </p:cNvPr>
          <p:cNvSpPr txBox="1"/>
          <p:nvPr/>
        </p:nvSpPr>
        <p:spPr>
          <a:xfrm>
            <a:off x="612000" y="798705"/>
            <a:ext cx="185178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Successful case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B261AF3-9DFD-B90D-F8F2-2F5696CE83A8}"/>
              </a:ext>
            </a:extLst>
          </p:cNvPr>
          <p:cNvSpPr txBox="1"/>
          <p:nvPr/>
        </p:nvSpPr>
        <p:spPr>
          <a:xfrm>
            <a:off x="4951141" y="798705"/>
            <a:ext cx="136447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Failed case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EFDCF4C-EC9B-AF66-56C3-7B91DF06CD1A}"/>
              </a:ext>
            </a:extLst>
          </p:cNvPr>
          <p:cNvSpPr txBox="1"/>
          <p:nvPr/>
        </p:nvSpPr>
        <p:spPr>
          <a:xfrm>
            <a:off x="439230" y="1197055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Run No.021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9C9A67E-A239-4848-CA41-494E65305ABB}"/>
              </a:ext>
            </a:extLst>
          </p:cNvPr>
          <p:cNvSpPr txBox="1"/>
          <p:nvPr/>
        </p:nvSpPr>
        <p:spPr>
          <a:xfrm>
            <a:off x="4757385" y="121706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Run No.016</a:t>
            </a:r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37E13FD-D1B9-4D25-DC2E-5D675522B5F0}"/>
              </a:ext>
            </a:extLst>
          </p:cNvPr>
          <p:cNvSpPr txBox="1"/>
          <p:nvPr/>
        </p:nvSpPr>
        <p:spPr>
          <a:xfrm>
            <a:off x="263186" y="3140060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Balance voltage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9F472BB-9E8B-05C6-548F-B914B79125F4}"/>
              </a:ext>
            </a:extLst>
          </p:cNvPr>
          <p:cNvCxnSpPr>
            <a:cxnSpLocks/>
          </p:cNvCxnSpPr>
          <p:nvPr/>
        </p:nvCxnSpPr>
        <p:spPr>
          <a:xfrm>
            <a:off x="1147116" y="3353481"/>
            <a:ext cx="166056" cy="371523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98D6400-68F6-6D80-F1D5-035FE2224515}"/>
              </a:ext>
            </a:extLst>
          </p:cNvPr>
          <p:cNvCxnSpPr/>
          <p:nvPr/>
        </p:nvCxnSpPr>
        <p:spPr>
          <a:xfrm>
            <a:off x="4497457" y="857340"/>
            <a:ext cx="0" cy="4662896"/>
          </a:xfrm>
          <a:prstGeom prst="line">
            <a:avLst/>
          </a:prstGeom>
          <a:ln w="28575">
            <a:solidFill>
              <a:schemeClr val="accent5">
                <a:lumMod val="20000"/>
                <a:lumOff val="80000"/>
              </a:schemeClr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18AAC43-3B1D-9970-F54F-1188AE087C6E}"/>
              </a:ext>
            </a:extLst>
          </p:cNvPr>
          <p:cNvSpPr txBox="1"/>
          <p:nvPr/>
        </p:nvSpPr>
        <p:spPr>
          <a:xfrm>
            <a:off x="356168" y="1757211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Quench occurred</a:t>
            </a:r>
          </a:p>
          <a:p>
            <a:r>
              <a:rPr kumimoji="1" lang="en-US" altLang="ja-JP" dirty="0"/>
              <a:t> at QA2.</a:t>
            </a:r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577B86D-9DB2-9600-91DA-4E6827CF7A4F}"/>
              </a:ext>
            </a:extLst>
          </p:cNvPr>
          <p:cNvSpPr txBox="1"/>
          <p:nvPr/>
        </p:nvSpPr>
        <p:spPr>
          <a:xfrm>
            <a:off x="4610912" y="1757211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Many QAs detected</a:t>
            </a:r>
          </a:p>
          <a:p>
            <a:r>
              <a:rPr kumimoji="1" lang="en-US" altLang="ja-JP" dirty="0"/>
              <a:t>signals even in SS.</a:t>
            </a:r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44637BA-E239-B7EC-B527-C26AC6C22D0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434"/>
          <a:stretch/>
        </p:blipFill>
        <p:spPr>
          <a:xfrm>
            <a:off x="2304726" y="1216626"/>
            <a:ext cx="2136004" cy="204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03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7979233D-C249-A29A-5DEF-9D56AC855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16792" y="-285382"/>
            <a:ext cx="3731803" cy="627873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DD0CE38-CCF8-CE5C-7D23-1A313177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Iq</a:t>
            </a:r>
            <a:r>
              <a:rPr kumimoji="1" lang="en-US" altLang="ja-JP" dirty="0"/>
              <a:t> vs Detection delay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9301F8-97B6-8F19-BAA9-7B39EDC3F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8ED11EE-2B06-3643-F964-0AB4003F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A8B1E3C3-53B7-E155-3F9E-779264A31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4745165"/>
            <a:ext cx="7920000" cy="1344550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In any magnets, training started from the LE side</a:t>
            </a:r>
          </a:p>
          <a:p>
            <a:r>
              <a:rPr lang="en-US" altLang="ja-JP" sz="1800" dirty="0"/>
              <a:t>The first RE-side quench emerged in the latter part of training with a detection delay of ~40ms.</a:t>
            </a:r>
          </a:p>
          <a:p>
            <a:r>
              <a:rPr kumimoji="1" lang="en-US" altLang="ja-JP" sz="1800" dirty="0"/>
              <a:t>Longer detection delay in quenches at RE </a:t>
            </a:r>
            <a:r>
              <a:rPr lang="en-US" altLang="ja-JP" sz="1800" dirty="0"/>
              <a:t>would be due to quench start location in the low field region.</a:t>
            </a:r>
            <a:endParaRPr kumimoji="1" lang="ja-JP" altLang="en-US" sz="18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CAFDAA2-E921-F5E6-4C20-5027031FF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8" y="1966469"/>
            <a:ext cx="2999511" cy="2580975"/>
          </a:xfrm>
          <a:prstGeom prst="rect">
            <a:avLst/>
          </a:prstGeom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45CB039-27AD-FD95-7CBB-E6C1BEEE98D6}"/>
              </a:ext>
            </a:extLst>
          </p:cNvPr>
          <p:cNvCxnSpPr/>
          <p:nvPr/>
        </p:nvCxnSpPr>
        <p:spPr>
          <a:xfrm>
            <a:off x="1577459" y="4007444"/>
            <a:ext cx="0" cy="151381"/>
          </a:xfrm>
          <a:prstGeom prst="line">
            <a:avLst/>
          </a:prstGeom>
          <a:ln w="12700">
            <a:solidFill>
              <a:srgbClr val="0432FF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5BC46C1-BAE0-794F-2D85-278985585DA5}"/>
              </a:ext>
            </a:extLst>
          </p:cNvPr>
          <p:cNvCxnSpPr>
            <a:cxnSpLocks/>
          </p:cNvCxnSpPr>
          <p:nvPr/>
        </p:nvCxnSpPr>
        <p:spPr>
          <a:xfrm>
            <a:off x="2831952" y="4007444"/>
            <a:ext cx="0" cy="101651"/>
          </a:xfrm>
          <a:prstGeom prst="line">
            <a:avLst/>
          </a:prstGeom>
          <a:ln w="12700">
            <a:solidFill>
              <a:srgbClr val="0432FF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4D2D04B-3D29-432D-674E-C7D638300037}"/>
              </a:ext>
            </a:extLst>
          </p:cNvPr>
          <p:cNvCxnSpPr/>
          <p:nvPr/>
        </p:nvCxnSpPr>
        <p:spPr>
          <a:xfrm>
            <a:off x="1577459" y="4064979"/>
            <a:ext cx="1245870" cy="0"/>
          </a:xfrm>
          <a:prstGeom prst="straightConnector1">
            <a:avLst/>
          </a:prstGeom>
          <a:ln w="12700">
            <a:solidFill>
              <a:srgbClr val="0432FF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A74D81-7A30-4992-6DC3-3F1ECC973320}"/>
              </a:ext>
            </a:extLst>
          </p:cNvPr>
          <p:cNvSpPr txBox="1"/>
          <p:nvPr/>
        </p:nvSpPr>
        <p:spPr>
          <a:xfrm>
            <a:off x="2018908" y="3559914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</a:rPr>
              <a:t>Detection</a:t>
            </a:r>
          </a:p>
          <a:p>
            <a:r>
              <a:rPr kumimoji="1" lang="en-US" altLang="ja-JP" sz="1400" dirty="0">
                <a:solidFill>
                  <a:srgbClr val="0432FF"/>
                </a:solidFill>
              </a:rPr>
              <a:t>delay</a:t>
            </a:r>
            <a:endParaRPr kumimoji="1" lang="ja-JP" altLang="en-US" sz="1400">
              <a:solidFill>
                <a:srgbClr val="0432FF"/>
              </a:solidFill>
            </a:endParaRPr>
          </a:p>
        </p:txBody>
      </p:sp>
      <p:sp>
        <p:nvSpPr>
          <p:cNvPr id="15" name="円/楕円 14">
            <a:extLst>
              <a:ext uri="{FF2B5EF4-FFF2-40B4-BE49-F238E27FC236}">
                <a16:creationId xmlns:a16="http://schemas.microsoft.com/office/drawing/2014/main" id="{E7319DA7-A60D-2B1C-748B-EA833FA3C79E}"/>
              </a:ext>
            </a:extLst>
          </p:cNvPr>
          <p:cNvSpPr/>
          <p:nvPr/>
        </p:nvSpPr>
        <p:spPr>
          <a:xfrm rot="19045267">
            <a:off x="7688137" y="1551032"/>
            <a:ext cx="583419" cy="1454777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87C5E4A-2739-BF42-2017-82481326C424}"/>
              </a:ext>
            </a:extLst>
          </p:cNvPr>
          <p:cNvSpPr txBox="1"/>
          <p:nvPr/>
        </p:nvSpPr>
        <p:spPr>
          <a:xfrm>
            <a:off x="7765311" y="2211514"/>
            <a:ext cx="62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QA11</a:t>
            </a:r>
            <a:endParaRPr kumimoji="1" lang="ja-JP" altLang="en-US" sz="140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79D62236-9910-0CAC-B965-D31492A2D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90" y="-38166"/>
            <a:ext cx="2615910" cy="992156"/>
          </a:xfrm>
          <a:prstGeom prst="rect">
            <a:avLst/>
          </a:prstGeom>
        </p:spPr>
      </p:pic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83D47547-BED1-5CB9-540D-5CA5BB8B8221}"/>
              </a:ext>
            </a:extLst>
          </p:cNvPr>
          <p:cNvSpPr/>
          <p:nvPr/>
        </p:nvSpPr>
        <p:spPr>
          <a:xfrm>
            <a:off x="6983896" y="649357"/>
            <a:ext cx="1086678" cy="1298713"/>
          </a:xfrm>
          <a:custGeom>
            <a:avLst/>
            <a:gdLst>
              <a:gd name="connsiteX0" fmla="*/ 0 w 1086678"/>
              <a:gd name="connsiteY0" fmla="*/ 0 h 1298713"/>
              <a:gd name="connsiteX1" fmla="*/ 0 w 1086678"/>
              <a:gd name="connsiteY1" fmla="*/ 300382 h 1298713"/>
              <a:gd name="connsiteX2" fmla="*/ 1086678 w 1086678"/>
              <a:gd name="connsiteY2" fmla="*/ 300382 h 1298713"/>
              <a:gd name="connsiteX3" fmla="*/ 1086678 w 1086678"/>
              <a:gd name="connsiteY3" fmla="*/ 1298713 h 129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678" h="1298713">
                <a:moveTo>
                  <a:pt x="0" y="0"/>
                </a:moveTo>
                <a:lnTo>
                  <a:pt x="0" y="300382"/>
                </a:lnTo>
                <a:lnTo>
                  <a:pt x="1086678" y="300382"/>
                </a:lnTo>
                <a:lnTo>
                  <a:pt x="1086678" y="1298713"/>
                </a:lnTo>
              </a:path>
            </a:pathLst>
          </a:custGeom>
          <a:noFill/>
          <a:ln w="19050">
            <a:solidFill>
              <a:schemeClr val="accent1"/>
            </a:solidFill>
            <a:headEnd type="arrow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19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F2CF02-0018-9778-CE52-FA06E5072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Vertical magnetic field measurement system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846175-4B2D-BAF3-A482-1D5DBE27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28352AA-0172-A1E1-776B-2114A9B4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373FFFA4-157F-4D7C-55CD-FED8EE043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796" y="1382868"/>
            <a:ext cx="4502543" cy="40922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1800" dirty="0"/>
              <a:t>Field quality of MBXF5 </a:t>
            </a:r>
            <a:r>
              <a:rPr lang="en-US" altLang="ja-JP" sz="1800" dirty="0"/>
              <a:t>at room temperature / 1.9 K using the KEK’s</a:t>
            </a:r>
            <a:r>
              <a:rPr kumimoji="1" lang="en-US" altLang="ja-JP" sz="1800" dirty="0"/>
              <a:t> vertical measurement system</a:t>
            </a:r>
          </a:p>
          <a:p>
            <a:pPr lvl="1"/>
            <a:r>
              <a:rPr kumimoji="1" lang="en-US" altLang="ja-JP" sz="1800" dirty="0"/>
              <a:t>Rotating coil (PCB):</a:t>
            </a:r>
          </a:p>
          <a:p>
            <a:pPr lvl="2"/>
            <a:r>
              <a:rPr lang="en-US" altLang="ja-JP" sz="1800" dirty="0"/>
              <a:t>3 sets of radial coils </a:t>
            </a:r>
          </a:p>
          <a:p>
            <a:pPr lvl="2"/>
            <a:r>
              <a:rPr kumimoji="1" lang="en-US" altLang="ja-JP" sz="1800" dirty="0"/>
              <a:t>Long coils (500 mm) for integral measurement</a:t>
            </a:r>
          </a:p>
          <a:p>
            <a:pPr lvl="2"/>
            <a:r>
              <a:rPr kumimoji="1" lang="en-US" altLang="ja-JP" sz="1800" dirty="0"/>
              <a:t>Short coils (50 mm) for fine search</a:t>
            </a:r>
            <a:r>
              <a:rPr lang="en-US" altLang="ja-JP" sz="1800" dirty="0"/>
              <a:t> </a:t>
            </a:r>
          </a:p>
          <a:p>
            <a:pPr lvl="1"/>
            <a:r>
              <a:rPr lang="en-US" altLang="ja-JP" sz="1800" dirty="0"/>
              <a:t>Scanning capability</a:t>
            </a:r>
          </a:p>
          <a:p>
            <a:pPr lvl="2"/>
            <a:r>
              <a:rPr lang="en-US" altLang="ja-JP" sz="1800" dirty="0"/>
              <a:t>Stepping motor and </a:t>
            </a:r>
            <a:r>
              <a:rPr lang="en-US" altLang="ja-JP" sz="1800" dirty="0" err="1"/>
              <a:t>Magnescale</a:t>
            </a:r>
            <a:r>
              <a:rPr lang="en-US" altLang="ja-JP" sz="1800" dirty="0"/>
              <a:t>®</a:t>
            </a:r>
          </a:p>
          <a:p>
            <a:pPr lvl="2"/>
            <a:r>
              <a:rPr kumimoji="1" lang="en-US" altLang="ja-JP" sz="1800" dirty="0"/>
              <a:t>10-m-shaft to cover the full-length of the magnet</a:t>
            </a:r>
            <a:endParaRPr kumimoji="1" lang="ja-JP" altLang="en-US" sz="1800"/>
          </a:p>
        </p:txBody>
      </p:sp>
      <p:pic>
        <p:nvPicPr>
          <p:cNvPr id="7" name="図 6" descr="建物, 立つ, 男, ドア が含まれている画像&#10;&#10;自動的に生成された説明">
            <a:extLst>
              <a:ext uri="{FF2B5EF4-FFF2-40B4-BE49-F238E27FC236}">
                <a16:creationId xmlns:a16="http://schemas.microsoft.com/office/drawing/2014/main" id="{67896DA7-0B81-0B9E-454C-D10DD5A70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389" y="2350970"/>
            <a:ext cx="2304361" cy="3072481"/>
          </a:xfrm>
          <a:prstGeom prst="rect">
            <a:avLst/>
          </a:prstGeom>
        </p:spPr>
      </p:pic>
      <p:pic>
        <p:nvPicPr>
          <p:cNvPr id="8" name="図 7" descr="屋内, 建物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C4F1A0D4-0576-F415-CE27-7AD0842E3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770" y="1141159"/>
            <a:ext cx="1998222" cy="2664296"/>
          </a:xfrm>
          <a:prstGeom prst="rect">
            <a:avLst/>
          </a:prstGeom>
        </p:spPr>
      </p:pic>
      <p:pic>
        <p:nvPicPr>
          <p:cNvPr id="9" name="図 8" descr="屋内, テーブル, 椅子, 座る が含まれている画像&#10;&#10;自動的に生成された説明">
            <a:extLst>
              <a:ext uri="{FF2B5EF4-FFF2-40B4-BE49-F238E27FC236}">
                <a16:creationId xmlns:a16="http://schemas.microsoft.com/office/drawing/2014/main" id="{058C9EF2-3E2A-87D2-E722-3DF325693E9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578" y="3503098"/>
            <a:ext cx="1998222" cy="2664296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76D0EE0-05FA-E048-558D-EB5B317D44E0}"/>
              </a:ext>
            </a:extLst>
          </p:cNvPr>
          <p:cNvCxnSpPr/>
          <p:nvPr/>
        </p:nvCxnSpPr>
        <p:spPr>
          <a:xfrm>
            <a:off x="5956569" y="2473307"/>
            <a:ext cx="0" cy="216024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26EF627-6FF2-01B6-6169-7DF5BDC74936}"/>
              </a:ext>
            </a:extLst>
          </p:cNvPr>
          <p:cNvCxnSpPr>
            <a:cxnSpLocks/>
          </p:cNvCxnSpPr>
          <p:nvPr/>
        </p:nvCxnSpPr>
        <p:spPr>
          <a:xfrm flipH="1">
            <a:off x="5954770" y="2689331"/>
            <a:ext cx="13750" cy="2383276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80FBB20-523D-10BE-C37F-D529BDCEB48C}"/>
              </a:ext>
            </a:extLst>
          </p:cNvPr>
          <p:cNvCxnSpPr/>
          <p:nvPr/>
        </p:nvCxnSpPr>
        <p:spPr>
          <a:xfrm>
            <a:off x="5937336" y="5137228"/>
            <a:ext cx="0" cy="216024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3157C5D-73E8-1469-2CB6-891D39199044}"/>
              </a:ext>
            </a:extLst>
          </p:cNvPr>
          <p:cNvSpPr txBox="1"/>
          <p:nvPr/>
        </p:nvSpPr>
        <p:spPr>
          <a:xfrm>
            <a:off x="5968520" y="2423561"/>
            <a:ext cx="774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50 mm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2F83E65-C519-EF2C-E142-BC3F2BE12084}"/>
              </a:ext>
            </a:extLst>
          </p:cNvPr>
          <p:cNvSpPr txBox="1"/>
          <p:nvPr/>
        </p:nvSpPr>
        <p:spPr>
          <a:xfrm>
            <a:off x="6147072" y="3653513"/>
            <a:ext cx="57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500 mm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D3608E1-6B95-6E44-DD86-F68E3E5D533E}"/>
              </a:ext>
            </a:extLst>
          </p:cNvPr>
          <p:cNvSpPr txBox="1"/>
          <p:nvPr/>
        </p:nvSpPr>
        <p:spPr>
          <a:xfrm>
            <a:off x="5952145" y="5087270"/>
            <a:ext cx="881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50 mm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74619EC7-57D0-AB7A-B836-7082BB8BF603}"/>
              </a:ext>
            </a:extLst>
          </p:cNvPr>
          <p:cNvCxnSpPr/>
          <p:nvPr/>
        </p:nvCxnSpPr>
        <p:spPr>
          <a:xfrm flipH="1">
            <a:off x="6573009" y="2783018"/>
            <a:ext cx="1306895" cy="701943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841A1EB-7A4C-B17C-7C95-AAB93781C192}"/>
              </a:ext>
            </a:extLst>
          </p:cNvPr>
          <p:cNvSpPr txBox="1"/>
          <p:nvPr/>
        </p:nvSpPr>
        <p:spPr>
          <a:xfrm>
            <a:off x="7200264" y="1265475"/>
            <a:ext cx="146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10-m shaft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8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290E14-D031-8EC3-FDE4-AE345B319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Measured </a:t>
            </a:r>
            <a:r>
              <a:rPr lang="en-US" altLang="ja-JP" dirty="0"/>
              <a:t>I</a:t>
            </a:r>
            <a:r>
              <a:rPr kumimoji="1" lang="en-US" altLang="ja-JP" dirty="0"/>
              <a:t>tems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2B140E-C277-1315-ABBD-74353416C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73315B-5FDC-4450-5EDC-E88F085C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2F572CF-236C-3572-E990-FF56197B4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402" y="651050"/>
            <a:ext cx="8608598" cy="2527047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Z-scan</a:t>
            </a:r>
          </a:p>
          <a:p>
            <a:pPr lvl="1"/>
            <a:r>
              <a:rPr lang="en-US" altLang="ja-JP" sz="2000" dirty="0"/>
              <a:t>Warm, before cooling </a:t>
            </a:r>
          </a:p>
          <a:p>
            <a:pPr lvl="1"/>
            <a:r>
              <a:rPr lang="en-US" altLang="ja-JP" sz="2000" b="1" i="1" dirty="0"/>
              <a:t>I </a:t>
            </a:r>
            <a:r>
              <a:rPr lang="en-US" altLang="ja-JP" sz="2000" dirty="0"/>
              <a:t>=3 kA, before training</a:t>
            </a:r>
          </a:p>
          <a:p>
            <a:pPr lvl="1"/>
            <a:r>
              <a:rPr kumimoji="1" lang="en-US" altLang="ja-JP" sz="2000" b="1" i="1" dirty="0"/>
              <a:t>I</a:t>
            </a:r>
            <a:r>
              <a:rPr kumimoji="1" lang="en-US" altLang="ja-JP" sz="2000" dirty="0"/>
              <a:t> = [687, 1k, 3k, </a:t>
            </a:r>
            <a:r>
              <a:rPr lang="en-US" altLang="ja-JP" sz="2000" dirty="0"/>
              <a:t>5k, </a:t>
            </a:r>
            <a:r>
              <a:rPr kumimoji="1" lang="en-US" altLang="ja-JP" sz="2000" dirty="0"/>
              <a:t>7k, 9k, 10k, 11k, 12.11k, 11k, 10k, </a:t>
            </a:r>
            <a:r>
              <a:rPr lang="en-US" altLang="ja-JP" sz="2000" dirty="0"/>
              <a:t>9k, </a:t>
            </a:r>
            <a:r>
              <a:rPr kumimoji="1" lang="en-US" altLang="ja-JP" sz="2000" dirty="0"/>
              <a:t>7k, 5k, 3k,1k, 687] A, after training and machine cycle (see below)</a:t>
            </a:r>
          </a:p>
          <a:p>
            <a:r>
              <a:rPr lang="en-US" altLang="ja-JP" sz="2000" dirty="0"/>
              <a:t>DC loop at 1.9 K</a:t>
            </a:r>
          </a:p>
          <a:p>
            <a:pPr lvl="1"/>
            <a:r>
              <a:rPr kumimoji="1" lang="en-US" altLang="ja-JP" sz="2000" dirty="0"/>
              <a:t>Rotatin</a:t>
            </a:r>
            <a:r>
              <a:rPr lang="en-US" altLang="ja-JP" sz="2000" dirty="0"/>
              <a:t>g coil position is fixed at the magnet center (z=0) </a:t>
            </a:r>
          </a:p>
          <a:p>
            <a:pPr marL="457200" lvl="1" indent="0">
              <a:buNone/>
            </a:pPr>
            <a:endParaRPr kumimoji="1" lang="en-US" altLang="ja-JP" sz="20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DF7D105-1DEA-A58A-20A9-5737BFD3E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37" y="3429000"/>
            <a:ext cx="6317676" cy="251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13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5F37AD-D67F-19F1-A1EF-03051657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DC loop – comparison with calc.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DF75A7-411F-D9E4-179F-EC1CF0075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622733-ED82-A8B2-DCF9-F65AEA26C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29C3396-CEBF-1683-2AB9-8CE9BC3B7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7086"/>
            <a:ext cx="9116026" cy="3649698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4424953-903D-B53D-371D-50F3BC4081FF}"/>
              </a:ext>
            </a:extLst>
          </p:cNvPr>
          <p:cNvSpPr txBox="1">
            <a:spLocks/>
          </p:cNvSpPr>
          <p:nvPr/>
        </p:nvSpPr>
        <p:spPr>
          <a:xfrm>
            <a:off x="291750" y="5023871"/>
            <a:ext cx="8755050" cy="959680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Central field quality was measured by the long coil (L=500) positioned at the longitudinal magnet center (z=0)</a:t>
            </a:r>
          </a:p>
          <a:p>
            <a:r>
              <a:rPr lang="en-US" altLang="ja-JP" sz="1800" dirty="0"/>
              <a:t>Measured curves are reproducible by the calc. (Roxie2D)</a:t>
            </a:r>
          </a:p>
        </p:txBody>
      </p:sp>
    </p:spTree>
    <p:extLst>
      <p:ext uri="{BB962C8B-B14F-4D97-AF65-F5344CB8AC3E}">
        <p14:creationId xmlns:p14="http://schemas.microsoft.com/office/powerpoint/2010/main" val="411505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48B7FC-6010-4DA1-7AC8-550CE2C5D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09DB424-BAD5-D65B-E1A0-54AEC5B89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8034D3FE-D6B1-0E27-D71A-4C6A31882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6805" y="4913547"/>
            <a:ext cx="3299397" cy="139316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kumimoji="1" lang="en-US" altLang="ja-JP" sz="1800" dirty="0"/>
              <a:t>Good agreement between</a:t>
            </a:r>
          </a:p>
          <a:p>
            <a:pPr marL="0" indent="0">
              <a:buNone/>
            </a:pPr>
            <a:r>
              <a:rPr lang="en-US" altLang="ja-JP" sz="1800" dirty="0"/>
              <a:t>      warm and cold</a:t>
            </a:r>
            <a:endParaRPr kumimoji="1" lang="en-US" altLang="ja-JP" sz="1800" dirty="0"/>
          </a:p>
          <a:p>
            <a:r>
              <a:rPr kumimoji="1" lang="en-US" altLang="ja-JP" sz="1800" dirty="0"/>
              <a:t>Measurements agrees well</a:t>
            </a:r>
          </a:p>
          <a:p>
            <a:pPr marL="0" indent="0">
              <a:buNone/>
            </a:pPr>
            <a:r>
              <a:rPr lang="en-US" altLang="ja-JP" sz="1800" dirty="0"/>
              <a:t>     with simulation with Opera3D.</a:t>
            </a:r>
            <a:endParaRPr kumimoji="1" lang="ja-JP" altLang="en-US" sz="180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DACDAD4-8EAE-CF16-175B-FACCEC454645}"/>
              </a:ext>
            </a:extLst>
          </p:cNvPr>
          <p:cNvGrpSpPr/>
          <p:nvPr/>
        </p:nvGrpSpPr>
        <p:grpSpPr>
          <a:xfrm>
            <a:off x="115572" y="202967"/>
            <a:ext cx="8157149" cy="6728461"/>
            <a:chOff x="115572" y="202967"/>
            <a:chExt cx="8157149" cy="6728461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9B77EDB-584C-949A-766E-CD4F4571E510}"/>
                </a:ext>
              </a:extLst>
            </p:cNvPr>
            <p:cNvGrpSpPr/>
            <p:nvPr/>
          </p:nvGrpSpPr>
          <p:grpSpPr>
            <a:xfrm>
              <a:off x="115572" y="202967"/>
              <a:ext cx="8157149" cy="6728461"/>
              <a:chOff x="78713" y="618597"/>
              <a:chExt cx="7055050" cy="5819390"/>
            </a:xfrm>
          </p:grpSpPr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8F7C3075-BE27-E98D-0F28-8E6D17C35E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1216" t="49386" r="-50" b="-1286"/>
              <a:stretch/>
            </p:blipFill>
            <p:spPr>
              <a:xfrm>
                <a:off x="172413" y="4411373"/>
                <a:ext cx="4763823" cy="2026614"/>
              </a:xfrm>
              <a:prstGeom prst="rect">
                <a:avLst/>
              </a:prstGeom>
            </p:spPr>
          </p:pic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0D10211-53E4-4BA2-598D-7930248CC656}"/>
                  </a:ext>
                </a:extLst>
              </p:cNvPr>
              <p:cNvGrpSpPr/>
              <p:nvPr/>
            </p:nvGrpSpPr>
            <p:grpSpPr>
              <a:xfrm>
                <a:off x="78713" y="618597"/>
                <a:ext cx="7055050" cy="3749841"/>
                <a:chOff x="78713" y="618597"/>
                <a:chExt cx="7055050" cy="3749841"/>
              </a:xfrm>
            </p:grpSpPr>
            <p:pic>
              <p:nvPicPr>
                <p:cNvPr id="14" name="図 13">
                  <a:extLst>
                    <a:ext uri="{FF2B5EF4-FFF2-40B4-BE49-F238E27FC236}">
                      <a16:creationId xmlns:a16="http://schemas.microsoft.com/office/drawing/2014/main" id="{BF19A3E6-3450-9C99-EB23-C221D42752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5421" t="-2" r="-50" b="50768"/>
                <a:stretch/>
              </p:blipFill>
              <p:spPr>
                <a:xfrm>
                  <a:off x="117330" y="2350559"/>
                  <a:ext cx="2381572" cy="1905717"/>
                </a:xfrm>
                <a:prstGeom prst="rect">
                  <a:avLst/>
                </a:prstGeom>
              </p:spPr>
            </p:pic>
            <p:pic>
              <p:nvPicPr>
                <p:cNvPr id="16" name="図 15">
                  <a:extLst>
                    <a:ext uri="{FF2B5EF4-FFF2-40B4-BE49-F238E27FC236}">
                      <a16:creationId xmlns:a16="http://schemas.microsoft.com/office/drawing/2014/main" id="{512B0F5B-8E67-71F2-F4E0-78F5B72FFA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49195" r="48784" b="-1286"/>
                <a:stretch/>
              </p:blipFill>
              <p:spPr>
                <a:xfrm>
                  <a:off x="2452906" y="2462720"/>
                  <a:ext cx="4680857" cy="1905718"/>
                </a:xfrm>
                <a:prstGeom prst="rect">
                  <a:avLst/>
                </a:prstGeom>
              </p:spPr>
            </p:pic>
            <p:pic>
              <p:nvPicPr>
                <p:cNvPr id="8" name="図 7">
                  <a:extLst>
                    <a:ext uri="{FF2B5EF4-FFF2-40B4-BE49-F238E27FC236}">
                      <a16:creationId xmlns:a16="http://schemas.microsoft.com/office/drawing/2014/main" id="{F45A3938-B763-AAA6-D40C-F2AC9237A3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-2" r="24395" b="50768"/>
                <a:stretch/>
              </p:blipFill>
              <p:spPr>
                <a:xfrm>
                  <a:off x="78713" y="618597"/>
                  <a:ext cx="6909916" cy="1801189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D72FCF14-84D9-38EE-B0D8-2681093A316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60356" y="3233855"/>
              <a:ext cx="9000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668BC6B2-5057-E830-1466-EC365EA08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01403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Integral Measurement – comparison with calc.</a:t>
            </a:r>
            <a:endParaRPr kumimoji="1"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7FE0B7D-CDF1-220E-67A9-6D1B04A95371}"/>
              </a:ext>
            </a:extLst>
          </p:cNvPr>
          <p:cNvCxnSpPr>
            <a:cxnSpLocks/>
          </p:cNvCxnSpPr>
          <p:nvPr/>
        </p:nvCxnSpPr>
        <p:spPr>
          <a:xfrm rot="5400000">
            <a:off x="2904456" y="1328959"/>
            <a:ext cx="900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180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8551B04-2B66-D2DC-9B7F-20B3D4B087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5" r="9307"/>
          <a:stretch/>
        </p:blipFill>
        <p:spPr>
          <a:xfrm>
            <a:off x="510634" y="491577"/>
            <a:ext cx="8199491" cy="555885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2900F4-9C91-8DD6-BF5C-1C889B9ACCB6}"/>
              </a:ext>
            </a:extLst>
          </p:cNvPr>
          <p:cNvSpPr txBox="1"/>
          <p:nvPr/>
        </p:nvSpPr>
        <p:spPr>
          <a:xfrm>
            <a:off x="3071875" y="522507"/>
            <a:ext cx="1081889" cy="346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0070C0"/>
                </a:solidFill>
              </a:rPr>
              <a:t>Series</a:t>
            </a:r>
            <a:endParaRPr kumimoji="1" lang="ja-JP" altLang="en-US" sz="1200" b="1" i="1">
              <a:solidFill>
                <a:srgbClr val="0070C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C60DB22-6FA3-E2E1-6C6B-3A7B774EBFFA}"/>
              </a:ext>
            </a:extLst>
          </p:cNvPr>
          <p:cNvSpPr txBox="1"/>
          <p:nvPr/>
        </p:nvSpPr>
        <p:spPr>
          <a:xfrm>
            <a:off x="1398359" y="522507"/>
            <a:ext cx="1622833" cy="346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FF0000"/>
                </a:solidFill>
              </a:rPr>
              <a:t>Prototype</a:t>
            </a:r>
            <a:endParaRPr kumimoji="1" lang="ja-JP" altLang="en-US" sz="1200" b="1" i="1">
              <a:solidFill>
                <a:srgbClr val="FF0000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05975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FQ Summary (integral) so far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E5642F-BA37-4976-61E2-095858C1AAA2}"/>
              </a:ext>
            </a:extLst>
          </p:cNvPr>
          <p:cNvSpPr txBox="1"/>
          <p:nvPr/>
        </p:nvSpPr>
        <p:spPr>
          <a:xfrm>
            <a:off x="3612819" y="5681930"/>
            <a:ext cx="61475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200">
                <a:solidFill>
                  <a:srgbClr val="FF0000"/>
                </a:solidFill>
              </a:rPr>
              <a:t>＊</a:t>
            </a:r>
            <a:r>
              <a:rPr kumimoji="1" lang="en-US" altLang="ja-JP" sz="1200" dirty="0">
                <a:solidFill>
                  <a:srgbClr val="FF0000"/>
                </a:solidFill>
              </a:rPr>
              <a:t>) MBXFP’s cross-section design is different from the series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5483678-2180-9257-BDE2-713013DA6EE1}"/>
              </a:ext>
            </a:extLst>
          </p:cNvPr>
          <p:cNvSpPr txBox="1"/>
          <p:nvPr/>
        </p:nvSpPr>
        <p:spPr>
          <a:xfrm>
            <a:off x="819632" y="5973214"/>
            <a:ext cx="771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5"/>
                </a:solidFill>
              </a:rPr>
              <a:t>Good reproducibility was confirmed among the series production magnets.</a:t>
            </a:r>
            <a:endParaRPr kumimoji="1" lang="ja-JP" altLang="en-US">
              <a:solidFill>
                <a:schemeClr val="accent5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3B1689-9CB6-FF2C-0052-12DD16D09D69}"/>
              </a:ext>
            </a:extLst>
          </p:cNvPr>
          <p:cNvSpPr txBox="1"/>
          <p:nvPr/>
        </p:nvSpPr>
        <p:spPr>
          <a:xfrm>
            <a:off x="6871345" y="1138536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 KEK cryostat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D79D0C-FE4A-ABE9-C426-36E793F1E158}"/>
              </a:ext>
            </a:extLst>
          </p:cNvPr>
          <p:cNvSpPr txBox="1"/>
          <p:nvPr/>
        </p:nvSpPr>
        <p:spPr>
          <a:xfrm>
            <a:off x="6871344" y="34290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 KEK cryostat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AFB9B0-C8DD-15DF-0E38-3A0C5C6B20E0}"/>
              </a:ext>
            </a:extLst>
          </p:cNvPr>
          <p:cNvSpPr txBox="1"/>
          <p:nvPr/>
        </p:nvSpPr>
        <p:spPr>
          <a:xfrm>
            <a:off x="2355950" y="2504620"/>
            <a:ext cx="2610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accent1"/>
                </a:solidFill>
              </a:rPr>
              <a:t>Fine-tuning by modification</a:t>
            </a:r>
          </a:p>
          <a:p>
            <a:r>
              <a:rPr kumimoji="1" lang="en-US" altLang="ja-JP" sz="1200" dirty="0">
                <a:solidFill>
                  <a:schemeClr val="accent1"/>
                </a:solidFill>
              </a:rPr>
              <a:t> of coil cross-section from prototype</a:t>
            </a:r>
          </a:p>
          <a:p>
            <a:r>
              <a:rPr kumimoji="1" lang="en-US" altLang="ja-JP" sz="1200" dirty="0">
                <a:solidFill>
                  <a:schemeClr val="accent1"/>
                </a:solidFill>
              </a:rPr>
              <a:t>to series magnets</a:t>
            </a:r>
            <a:endParaRPr kumimoji="1" lang="ja-JP" altLang="en-US" sz="1200">
              <a:solidFill>
                <a:schemeClr val="accent1"/>
              </a:solidFill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D14E9D9D-742C-299E-3F1D-CB2EF23BF099}"/>
              </a:ext>
            </a:extLst>
          </p:cNvPr>
          <p:cNvCxnSpPr>
            <a:cxnSpLocks/>
          </p:cNvCxnSpPr>
          <p:nvPr/>
        </p:nvCxnSpPr>
        <p:spPr>
          <a:xfrm>
            <a:off x="2209775" y="2190135"/>
            <a:ext cx="0" cy="628970"/>
          </a:xfrm>
          <a:prstGeom prst="straightConnector1">
            <a:avLst/>
          </a:prstGeom>
          <a:ln w="19050">
            <a:solidFill>
              <a:schemeClr val="accent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403D000-B812-DD8D-F549-B94ADD8D48BD}"/>
              </a:ext>
            </a:extLst>
          </p:cNvPr>
          <p:cNvCxnSpPr>
            <a:cxnSpLocks/>
          </p:cNvCxnSpPr>
          <p:nvPr/>
        </p:nvCxnSpPr>
        <p:spPr>
          <a:xfrm>
            <a:off x="3576405" y="1359616"/>
            <a:ext cx="0" cy="380172"/>
          </a:xfrm>
          <a:prstGeom prst="straightConnector1">
            <a:avLst/>
          </a:prstGeom>
          <a:ln w="19050">
            <a:solidFill>
              <a:schemeClr val="accent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757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86564"/>
            <a:ext cx="7920000" cy="720000"/>
          </a:xfrm>
        </p:spPr>
        <p:txBody>
          <a:bodyPr/>
          <a:lstStyle/>
          <a:p>
            <a:r>
              <a:rPr kumimoji="1" lang="en-US" altLang="ja-JP" sz="2800" dirty="0"/>
              <a:t>FQ Summary and Expectation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2BD3A9-D46D-6F27-6593-2DD3FA5A1334}"/>
              </a:ext>
            </a:extLst>
          </p:cNvPr>
          <p:cNvSpPr txBox="1"/>
          <p:nvPr/>
        </p:nvSpPr>
        <p:spPr>
          <a:xfrm>
            <a:off x="1609489" y="6015615"/>
            <a:ext cx="5660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4"/>
                </a:solidFill>
              </a:rPr>
              <a:t>Measured field quality of MBXF2 with CERN cryostat</a:t>
            </a:r>
          </a:p>
          <a:p>
            <a:r>
              <a:rPr kumimoji="1" lang="en-US" altLang="ja-JP" dirty="0">
                <a:solidFill>
                  <a:schemeClr val="accent4"/>
                </a:solidFill>
              </a:rPr>
              <a:t>agreed with OPERA3D simulation.</a:t>
            </a:r>
            <a:endParaRPr kumimoji="1" lang="ja-JP" altLang="en-US">
              <a:solidFill>
                <a:schemeClr val="accent4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2C862A-0E63-E116-967C-D8B29CFD747E}"/>
              </a:ext>
            </a:extLst>
          </p:cNvPr>
          <p:cNvGrpSpPr/>
          <p:nvPr/>
        </p:nvGrpSpPr>
        <p:grpSpPr>
          <a:xfrm>
            <a:off x="976038" y="3286125"/>
            <a:ext cx="7194825" cy="2709863"/>
            <a:chOff x="976038" y="3286125"/>
            <a:chExt cx="7194825" cy="2709863"/>
          </a:xfrm>
        </p:grpSpPr>
        <p:graphicFrame>
          <p:nvGraphicFramePr>
            <p:cNvPr id="7" name="オブジェクト 6">
              <a:extLst>
                <a:ext uri="{FF2B5EF4-FFF2-40B4-BE49-F238E27FC236}">
                  <a16:creationId xmlns:a16="http://schemas.microsoft.com/office/drawing/2014/main" id="{BC207EE1-51D2-9E9B-2C08-888395D9DA1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4490135"/>
                </p:ext>
              </p:extLst>
            </p:nvPr>
          </p:nvGraphicFramePr>
          <p:xfrm>
            <a:off x="982663" y="3286125"/>
            <a:ext cx="7188200" cy="2709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シート" r:id="rId2" imgW="10960100" imgH="4127500" progId="Excel.Sheet.12">
                    <p:embed/>
                  </p:oleObj>
                </mc:Choice>
                <mc:Fallback>
                  <p:oleObj name="シート" r:id="rId2" imgW="10960100" imgH="4127500" progId="Excel.Sheet.12">
                    <p:embed/>
                    <p:pic>
                      <p:nvPicPr>
                        <p:cNvPr id="9" name="オブジェクト 8">
                          <a:extLst>
                            <a:ext uri="{FF2B5EF4-FFF2-40B4-BE49-F238E27FC236}">
                              <a16:creationId xmlns:a16="http://schemas.microsoft.com/office/drawing/2014/main" id="{B0021C2B-6BED-D815-F5FD-19852B44222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982663" y="3286125"/>
                          <a:ext cx="7188200" cy="27098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280C23C-5DB2-A00D-6A8A-234E909B6B67}"/>
                </a:ext>
              </a:extLst>
            </p:cNvPr>
            <p:cNvSpPr/>
            <p:nvPr/>
          </p:nvSpPr>
          <p:spPr>
            <a:xfrm>
              <a:off x="976038" y="5854735"/>
              <a:ext cx="7183437" cy="1391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DFF6A26A-248C-C582-888D-A755436FA2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166332"/>
              </p:ext>
            </p:extLst>
          </p:nvPr>
        </p:nvGraphicFramePr>
        <p:xfrm>
          <a:off x="990600" y="594759"/>
          <a:ext cx="717550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4" imgW="11264900" imgH="4127500" progId="Excel.Sheet.12">
                  <p:embed/>
                </p:oleObj>
              </mc:Choice>
              <mc:Fallback>
                <p:oleObj name="シート" r:id="rId4" imgW="11264900" imgH="4127500" progId="Excel.Sheet.12">
                  <p:embed/>
                  <p:pic>
                    <p:nvPicPr>
                      <p:cNvPr id="8" name="オブジェクト 7">
                        <a:extLst>
                          <a:ext uri="{FF2B5EF4-FFF2-40B4-BE49-F238E27FC236}">
                            <a16:creationId xmlns:a16="http://schemas.microsoft.com/office/drawing/2014/main" id="{78D68428-B221-7000-9E1A-3B08867E0A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594759"/>
                        <a:ext cx="7175500" cy="2628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3080E89-6EE6-7FF1-1499-084687AC2EBA}"/>
              </a:ext>
            </a:extLst>
          </p:cNvPr>
          <p:cNvSpPr/>
          <p:nvPr/>
        </p:nvSpPr>
        <p:spPr>
          <a:xfrm>
            <a:off x="969963" y="3078763"/>
            <a:ext cx="7196137" cy="14489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55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Joint resistance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439CBB-5061-3455-6200-075041391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798" y="5702352"/>
            <a:ext cx="7920000" cy="360001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Joint resistance across the splice: 0.481 </a:t>
            </a:r>
            <a:r>
              <a:rPr lang="en-US" altLang="ja-JP" sz="2000" dirty="0" err="1"/>
              <a:t>n</a:t>
            </a:r>
            <a:r>
              <a:rPr lang="en-US" altLang="ja-JP" sz="2000" dirty="0" err="1">
                <a:latin typeface="Symbol" pitchFamily="2" charset="2"/>
              </a:rPr>
              <a:t>W</a:t>
            </a:r>
            <a:r>
              <a:rPr lang="en-US" altLang="ja-JP" sz="2000" dirty="0"/>
              <a:t> &lt; 1 </a:t>
            </a:r>
            <a:r>
              <a:rPr lang="en-US" altLang="ja-JP" sz="2000" dirty="0" err="1"/>
              <a:t>n</a:t>
            </a:r>
            <a:r>
              <a:rPr lang="en-US" altLang="ja-JP" sz="2000" dirty="0" err="1">
                <a:latin typeface="Symbol" pitchFamily="2" charset="2"/>
              </a:rPr>
              <a:t>W</a:t>
            </a:r>
            <a:r>
              <a:rPr lang="en-US" altLang="ja-JP" sz="2000" dirty="0"/>
              <a:t> </a:t>
            </a:r>
            <a:r>
              <a:rPr lang="en-US" altLang="ja-JP" sz="2000" dirty="0">
                <a:sym typeface="Wingdings" pitchFamily="2" charset="2"/>
              </a:rPr>
              <a:t> OK</a:t>
            </a:r>
            <a:endParaRPr kumimoji="1" lang="en-US" altLang="ja-JP" sz="2000" dirty="0"/>
          </a:p>
          <a:p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7FCE571-39E7-17F5-DD78-DCE1F98D3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39" r="11111" b="2624"/>
          <a:stretch/>
        </p:blipFill>
        <p:spPr>
          <a:xfrm>
            <a:off x="3797135" y="890090"/>
            <a:ext cx="4889665" cy="451826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E22967E-3970-4C55-D903-CF57D55A3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03" y="2354236"/>
            <a:ext cx="3167529" cy="132923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AFBD102-31AE-E34E-033C-3B07ADA59887}"/>
              </a:ext>
            </a:extLst>
          </p:cNvPr>
          <p:cNvSpPr txBox="1"/>
          <p:nvPr/>
        </p:nvSpPr>
        <p:spPr>
          <a:xfrm>
            <a:off x="2335196" y="2319450"/>
            <a:ext cx="62837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dirty="0"/>
              <a:t>Splice</a:t>
            </a:r>
            <a:endParaRPr kumimoji="1" lang="ja-JP" altLang="en-US"/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A918C42B-D791-C500-40C4-979989FF2C18}"/>
              </a:ext>
            </a:extLst>
          </p:cNvPr>
          <p:cNvSpPr/>
          <p:nvPr/>
        </p:nvSpPr>
        <p:spPr>
          <a:xfrm>
            <a:off x="1905000" y="3495938"/>
            <a:ext cx="247124" cy="24712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>
            <a:extLst>
              <a:ext uri="{FF2B5EF4-FFF2-40B4-BE49-F238E27FC236}">
                <a16:creationId xmlns:a16="http://schemas.microsoft.com/office/drawing/2014/main" id="{17B86CDB-A2B5-F209-5292-8B89CBC93C28}"/>
              </a:ext>
            </a:extLst>
          </p:cNvPr>
          <p:cNvSpPr/>
          <p:nvPr/>
        </p:nvSpPr>
        <p:spPr>
          <a:xfrm>
            <a:off x="2525822" y="3487988"/>
            <a:ext cx="247124" cy="24712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29F8007F-97C9-B299-3F6B-BE54DB3EB96C}"/>
              </a:ext>
            </a:extLst>
          </p:cNvPr>
          <p:cNvSpPr/>
          <p:nvPr/>
        </p:nvSpPr>
        <p:spPr>
          <a:xfrm>
            <a:off x="1995055" y="3728852"/>
            <a:ext cx="653142" cy="415636"/>
          </a:xfrm>
          <a:custGeom>
            <a:avLst/>
            <a:gdLst>
              <a:gd name="connsiteX0" fmla="*/ 0 w 653142"/>
              <a:gd name="connsiteY0" fmla="*/ 0 h 415636"/>
              <a:gd name="connsiteX1" fmla="*/ 0 w 653142"/>
              <a:gd name="connsiteY1" fmla="*/ 415636 h 415636"/>
              <a:gd name="connsiteX2" fmla="*/ 653142 w 653142"/>
              <a:gd name="connsiteY2" fmla="*/ 415636 h 415636"/>
              <a:gd name="connsiteX3" fmla="*/ 653142 w 653142"/>
              <a:gd name="connsiteY3" fmla="*/ 23751 h 41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" h="415636">
                <a:moveTo>
                  <a:pt x="0" y="0"/>
                </a:moveTo>
                <a:lnTo>
                  <a:pt x="0" y="415636"/>
                </a:lnTo>
                <a:lnTo>
                  <a:pt x="653142" y="415636"/>
                </a:lnTo>
                <a:lnTo>
                  <a:pt x="653142" y="23751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>
            <a:extLst>
              <a:ext uri="{FF2B5EF4-FFF2-40B4-BE49-F238E27FC236}">
                <a16:creationId xmlns:a16="http://schemas.microsoft.com/office/drawing/2014/main" id="{C3ACDB6C-749D-FCA4-9058-65F2FE18468F}"/>
              </a:ext>
            </a:extLst>
          </p:cNvPr>
          <p:cNvSpPr/>
          <p:nvPr/>
        </p:nvSpPr>
        <p:spPr>
          <a:xfrm>
            <a:off x="2163938" y="3996625"/>
            <a:ext cx="315376" cy="3153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894EDFA-3522-EA00-F8A0-3E5C74994F9D}"/>
              </a:ext>
            </a:extLst>
          </p:cNvPr>
          <p:cNvSpPr txBox="1"/>
          <p:nvPr/>
        </p:nvSpPr>
        <p:spPr>
          <a:xfrm>
            <a:off x="2167251" y="39813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565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229293-7485-D64E-8EDC-521BCC75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4968"/>
            <a:ext cx="7920000" cy="720000"/>
          </a:xfrm>
        </p:spPr>
        <p:txBody>
          <a:bodyPr/>
          <a:lstStyle/>
          <a:p>
            <a:r>
              <a:rPr lang="en-US" altLang="ja-JP" dirty="0"/>
              <a:t>Japanese contribution to HL-LHC: D1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96DA2B-3215-EF45-8DD2-01EB1650B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51" y="3353771"/>
            <a:ext cx="8974697" cy="2595369"/>
          </a:xfrm>
        </p:spPr>
        <p:txBody>
          <a:bodyPr>
            <a:normAutofit/>
          </a:bodyPr>
          <a:lstStyle/>
          <a:p>
            <a:pPr algn="just"/>
            <a:r>
              <a:rPr lang="en-US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Beam </a:t>
            </a:r>
            <a:r>
              <a:rPr lang="en-GB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separation dipole (D1) by KEK</a:t>
            </a:r>
          </a:p>
          <a:p>
            <a:pPr lvl="1" algn="just"/>
            <a:r>
              <a:rPr kumimoji="1" lang="en-US" altLang="ja-JP" sz="1800" dirty="0"/>
              <a:t>Design </a:t>
            </a:r>
            <a:r>
              <a:rPr lang="en-GB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study of D1 for HL-LHC within the framework of the CERN-KEK collaboration since 2011.</a:t>
            </a:r>
            <a:r>
              <a:rPr lang="ja-JP" altLang="ja-JP" sz="180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 </a:t>
            </a:r>
            <a:endParaRPr lang="en-GB" altLang="ja-JP" sz="1800" dirty="0">
              <a:solidFill>
                <a:prstClr val="black"/>
              </a:solidFill>
              <a:latin typeface="Arial"/>
              <a:ea typeface="Times New Roman" charset="0"/>
              <a:cs typeface="Times New Roman" charset="0"/>
            </a:endParaRPr>
          </a:p>
          <a:p>
            <a:pPr lvl="1" algn="just"/>
            <a:r>
              <a:rPr kumimoji="1" lang="en-US" altLang="ja-JP" sz="1800" dirty="0"/>
              <a:t>150 </a:t>
            </a:r>
            <a:r>
              <a:rPr lang="en-GB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mm single aperture, 35 Tm (5.6 T x 6.3 m), Nb-</a:t>
            </a:r>
            <a:r>
              <a:rPr lang="en-GB" altLang="ja-JP" sz="1800" dirty="0" err="1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Ti</a:t>
            </a:r>
            <a:r>
              <a:rPr lang="en-GB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technology.</a:t>
            </a:r>
          </a:p>
          <a:p>
            <a:pPr lvl="1" algn="just"/>
            <a:r>
              <a:rPr kumimoji="1" lang="en-US" altLang="ja-JP" sz="1800" dirty="0"/>
              <a:t>Development </a:t>
            </a:r>
            <a:r>
              <a:rPr kumimoji="1" lang="en-GB" altLang="ja-JP" sz="1800" dirty="0">
                <a:solidFill>
                  <a:prstClr val="black"/>
                </a:solidFill>
                <a:latin typeface="Arial"/>
                <a:cs typeface="Times New Roman" charset="0"/>
              </a:rPr>
              <a:t>of </a:t>
            </a:r>
            <a:r>
              <a:rPr lang="fr-CH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2-m long model magnets (3 </a:t>
            </a:r>
            <a:r>
              <a:rPr lang="fr-CH" altLang="ja-JP" sz="1800" dirty="0" err="1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lang="fr-CH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)</a:t>
            </a:r>
            <a:r>
              <a:rPr lang="en-US" altLang="ja-JP" sz="1800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at KEK</a:t>
            </a:r>
            <a:endParaRPr lang="fr-CH" altLang="ja-JP" sz="1800" dirty="0">
              <a:solidFill>
                <a:prstClr val="black"/>
              </a:solidFill>
              <a:latin typeface="Arial"/>
              <a:ea typeface="Times New Roman" charset="0"/>
              <a:cs typeface="Times New Roman" charset="0"/>
            </a:endParaRPr>
          </a:p>
          <a:p>
            <a:pPr algn="just"/>
            <a:r>
              <a:rPr lang="en-US" altLang="ja-JP" sz="1800" dirty="0"/>
              <a:t>Deliverables for HL-LHC</a:t>
            </a:r>
          </a:p>
          <a:p>
            <a:pPr lvl="1" algn="just"/>
            <a:r>
              <a:rPr lang="fr-CH" altLang="ja-JP" sz="1800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1 full-</a:t>
            </a:r>
            <a:r>
              <a:rPr lang="fr-CH" altLang="ja-JP" sz="1800" dirty="0" err="1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scale</a:t>
            </a:r>
            <a:r>
              <a:rPr lang="fr-CH" altLang="ja-JP" sz="1800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 prototype cold mass (LMBXFP)</a:t>
            </a:r>
          </a:p>
          <a:p>
            <a:pPr lvl="1" algn="just"/>
            <a:r>
              <a:rPr lang="fr-CH" altLang="ja-JP" sz="1800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6 </a:t>
            </a:r>
            <a:r>
              <a:rPr lang="fr-CH" altLang="ja-JP" sz="1800" dirty="0" err="1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series</a:t>
            </a:r>
            <a:r>
              <a:rPr lang="fr-CH" altLang="ja-JP" sz="1800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 cold masses (LMBXF1-6)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FC8136-E5BE-2A4D-AE95-1A5F0E3C0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88CBFF-26BA-6DBD-7053-AB7D0D6EAF9B}"/>
              </a:ext>
            </a:extLst>
          </p:cNvPr>
          <p:cNvSpPr txBox="1"/>
          <p:nvPr/>
        </p:nvSpPr>
        <p:spPr>
          <a:xfrm>
            <a:off x="2721172" y="6006078"/>
            <a:ext cx="3701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kumimoji="1" lang="en-US" altLang="ja-JP" sz="2000" u="sng" dirty="0">
                <a:solidFill>
                  <a:srgbClr val="FF0000"/>
                </a:solidFill>
                <a:latin typeface="Arial"/>
                <a:ea typeface="ＭＳ Ｐゴシック" panose="020B0600070205080204" pitchFamily="34" charset="-128"/>
              </a:rPr>
              <a:t>7 units x 7-m long cold masses</a:t>
            </a:r>
            <a:endParaRPr kumimoji="1" lang="ja-JP" altLang="en-US" sz="2000" u="sng">
              <a:solidFill>
                <a:srgbClr val="FF0000"/>
              </a:solidFill>
              <a:latin typeface="Arial"/>
              <a:ea typeface="ＭＳ Ｐゴシック" panose="020B0600070205080204" pitchFamily="34" charset="-128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1F9D149-9C48-17B2-BB77-76A86EB19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648145"/>
            <a:ext cx="3311176" cy="24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36A9FB3-EAA1-06E2-912D-3FF4BFDEDD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866" y="847612"/>
            <a:ext cx="4776929" cy="2409727"/>
          </a:xfrm>
          <a:prstGeom prst="rect">
            <a:avLst/>
          </a:prstGeom>
        </p:spPr>
      </p:pic>
      <p:sp>
        <p:nvSpPr>
          <p:cNvPr id="12" name="円/楕円 11">
            <a:extLst>
              <a:ext uri="{FF2B5EF4-FFF2-40B4-BE49-F238E27FC236}">
                <a16:creationId xmlns:a16="http://schemas.microsoft.com/office/drawing/2014/main" id="{571D2A90-8AAD-9355-37DD-5F0D32A47F5C}"/>
              </a:ext>
            </a:extLst>
          </p:cNvPr>
          <p:cNvSpPr/>
          <p:nvPr/>
        </p:nvSpPr>
        <p:spPr>
          <a:xfrm>
            <a:off x="5352193" y="1943552"/>
            <a:ext cx="665510" cy="101966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kumimoji="1" lang="ja-JP" altLang="en-US" sz="1247">
              <a:solidFill>
                <a:prstClr val="white"/>
              </a:solidFill>
              <a:latin typeface="Arial"/>
              <a:ea typeface="ＭＳ Ｐゴシック" panose="020B0600070205080204" pitchFamily="34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B54756-14F6-9610-EC32-AD5868AB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281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439CBB-5061-3455-6200-075041391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9"/>
            <a:ext cx="8074800" cy="4522756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CD1 test was conducted for MBXF2. The results are summarized as follows.</a:t>
            </a:r>
          </a:p>
          <a:p>
            <a:pPr lvl="1"/>
            <a:r>
              <a:rPr kumimoji="1" lang="en-US" altLang="ja-JP" sz="2000" dirty="0"/>
              <a:t>Hi-pot test at NOC </a:t>
            </a:r>
            <a:r>
              <a:rPr kumimoji="1" lang="en-US" altLang="ja-JP" sz="2000" dirty="0">
                <a:sym typeface="Wingdings" pitchFamily="2" charset="2"/>
              </a:rPr>
              <a:t> passed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Training: 10 quenches to nominal, 18 quenches to ultimate</a:t>
            </a:r>
          </a:p>
          <a:p>
            <a:pPr lvl="1"/>
            <a:r>
              <a:rPr kumimoji="1" lang="en-US" altLang="ja-JP" sz="2000" dirty="0"/>
              <a:t>Successful current </a:t>
            </a:r>
            <a:r>
              <a:rPr lang="en-US" altLang="ja-JP" sz="2000" dirty="0"/>
              <a:t>holding for 4h at ultimate</a:t>
            </a:r>
          </a:p>
          <a:p>
            <a:pPr lvl="1"/>
            <a:r>
              <a:rPr kumimoji="1" lang="en-US" altLang="ja-JP" sz="2000" dirty="0"/>
              <a:t>Fast ramp with ±30 A/s up to ultimate </a:t>
            </a:r>
            <a:r>
              <a:rPr kumimoji="1" lang="en-US" altLang="ja-JP" sz="2000" dirty="0">
                <a:sym typeface="Wingdings" pitchFamily="2" charset="2"/>
              </a:rPr>
              <a:t> OK</a:t>
            </a:r>
          </a:p>
          <a:p>
            <a:pPr lvl="1"/>
            <a:r>
              <a:rPr kumimoji="1" lang="en-US" altLang="ja-JP" sz="2000" dirty="0">
                <a:sym typeface="Wingdings" pitchFamily="2" charset="2"/>
              </a:rPr>
              <a:t>Joint resistance &lt; 1n</a:t>
            </a:r>
            <a:r>
              <a:rPr kumimoji="1" lang="en-US" altLang="ja-JP" sz="2000" dirty="0">
                <a:latin typeface="Symbol" pitchFamily="2" charset="2"/>
                <a:sym typeface="Wingdings" pitchFamily="2" charset="2"/>
              </a:rPr>
              <a:t>W</a:t>
            </a:r>
          </a:p>
          <a:p>
            <a:pPr lvl="1"/>
            <a:r>
              <a:rPr lang="en-US" altLang="ja-JP" sz="2000" dirty="0">
                <a:sym typeface="Wingdings" pitchFamily="2" charset="2"/>
              </a:rPr>
              <a:t>Good and reproducible field quality was confirmed in magnetic field measurement. Measured field quality of MBXF2 with CERN cryostat agreed with OPERA3D simulation.</a:t>
            </a:r>
          </a:p>
          <a:p>
            <a:pPr lvl="1"/>
            <a:endParaRPr lang="en-US" altLang="ja-JP" sz="2000" dirty="0">
              <a:sym typeface="Wingdings" pitchFamily="2" charset="2"/>
            </a:endParaRPr>
          </a:p>
          <a:p>
            <a:r>
              <a:rPr lang="en-US" altLang="ja-JP" sz="2000" dirty="0">
                <a:sym typeface="Wingdings" pitchFamily="2" charset="2"/>
              </a:rPr>
              <a:t>CD2 will start on June 9th.</a:t>
            </a:r>
          </a:p>
          <a:p>
            <a:pPr lvl="2"/>
            <a:endParaRPr kumimoji="1" lang="en-US" altLang="ja-JP" dirty="0">
              <a:sym typeface="Wingdings" pitchFamily="2" charset="2"/>
            </a:endParaRPr>
          </a:p>
          <a:p>
            <a:pPr marL="0" indent="0">
              <a:buNone/>
            </a:pP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704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439CBB-5061-3455-6200-075041391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9248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F529A-AE23-8181-74C7-F5996511A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9836"/>
            <a:ext cx="7920000" cy="720000"/>
          </a:xfrm>
        </p:spPr>
        <p:txBody>
          <a:bodyPr/>
          <a:lstStyle/>
          <a:p>
            <a:r>
              <a:rPr lang="en-US" altLang="ja-JP" dirty="0"/>
              <a:t>Summary of training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16E2AA-8357-C4BA-0913-57E1B321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166B8-C364-6BED-4106-E2573B7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530BC31E-A207-066A-B88D-DD795F68D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18673"/>
              </p:ext>
            </p:extLst>
          </p:nvPr>
        </p:nvGraphicFramePr>
        <p:xfrm>
          <a:off x="1071806" y="759818"/>
          <a:ext cx="7460194" cy="5920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955">
                  <a:extLst>
                    <a:ext uri="{9D8B030D-6E8A-4147-A177-3AD203B41FA5}">
                      <a16:colId xmlns:a16="http://schemas.microsoft.com/office/drawing/2014/main" val="3603575817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1741193691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450702060"/>
                    </a:ext>
                  </a:extLst>
                </a:gridCol>
                <a:gridCol w="708343">
                  <a:extLst>
                    <a:ext uri="{9D8B030D-6E8A-4147-A177-3AD203B41FA5}">
                      <a16:colId xmlns:a16="http://schemas.microsoft.com/office/drawing/2014/main" val="1784210959"/>
                    </a:ext>
                  </a:extLst>
                </a:gridCol>
                <a:gridCol w="748030">
                  <a:extLst>
                    <a:ext uri="{9D8B030D-6E8A-4147-A177-3AD203B41FA5}">
                      <a16:colId xmlns:a16="http://schemas.microsoft.com/office/drawing/2014/main" val="1921900575"/>
                    </a:ext>
                  </a:extLst>
                </a:gridCol>
                <a:gridCol w="1283335">
                  <a:extLst>
                    <a:ext uri="{9D8B030D-6E8A-4147-A177-3AD203B41FA5}">
                      <a16:colId xmlns:a16="http://schemas.microsoft.com/office/drawing/2014/main" val="1604835501"/>
                    </a:ext>
                  </a:extLst>
                </a:gridCol>
                <a:gridCol w="1327717">
                  <a:extLst>
                    <a:ext uri="{9D8B030D-6E8A-4147-A177-3AD203B41FA5}">
                      <a16:colId xmlns:a16="http://schemas.microsoft.com/office/drawing/2014/main" val="3891287922"/>
                    </a:ext>
                  </a:extLst>
                </a:gridCol>
                <a:gridCol w="1094704">
                  <a:extLst>
                    <a:ext uri="{9D8B030D-6E8A-4147-A177-3AD203B41FA5}">
                      <a16:colId xmlns:a16="http://schemas.microsoft.com/office/drawing/2014/main" val="4181257398"/>
                    </a:ext>
                  </a:extLst>
                </a:gridCol>
              </a:tblGrid>
              <a:tr h="2202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Run No.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number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i="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i="0" dirty="0"/>
                        <a:t>current</a:t>
                      </a:r>
                    </a:p>
                    <a:p>
                      <a:pPr algn="ctr"/>
                      <a:r>
                        <a:rPr kumimoji="1" lang="en-US" altLang="ja-JP" sz="1200" i="1" dirty="0"/>
                        <a:t> </a:t>
                      </a:r>
                      <a:r>
                        <a:rPr kumimoji="1" lang="en-US" altLang="ja-JP" sz="1200" dirty="0"/>
                        <a:t>(A)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Top/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Bottom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coil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Long.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position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antenna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Detection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delay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(</a:t>
                      </a:r>
                      <a:r>
                        <a:rPr kumimoji="1" lang="en-US" altLang="ja-JP" sz="1200" dirty="0" err="1"/>
                        <a:t>ms</a:t>
                      </a:r>
                      <a:r>
                        <a:rPr kumimoji="1" lang="en-US" altLang="ja-JP" sz="1200" dirty="0"/>
                        <a:t>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from quench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(MA</a:t>
                      </a:r>
                      <a:r>
                        <a:rPr kumimoji="1" lang="en-US" altLang="ja-JP" sz="1200" baseline="30000" dirty="0"/>
                        <a:t>2</a:t>
                      </a:r>
                      <a:r>
                        <a:rPr kumimoji="1" lang="en-US" altLang="ja-JP" sz="1200" dirty="0"/>
                        <a:t>s)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69673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013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9383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-43.0</a:t>
                      </a: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21.6</a:t>
                      </a: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60587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014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9925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-45.5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23.7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85926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015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10327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1, 2, 3, 4, 5, 6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-38.1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24.2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928608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016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10480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1, 2, 3, 4, 5, 6, </a:t>
                      </a:r>
                    </a:p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7, 8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-38.0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24.8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34882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019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11243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accent5"/>
                          </a:solidFill>
                        </a:rPr>
                        <a:t>LE</a:t>
                      </a:r>
                      <a:endParaRPr kumimoji="1" lang="ja-JP" altLang="en-US" sz="120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</a:rPr>
                        <a:t>1, 2, 3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-32.4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26.1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53956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020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6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11563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-31.1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26.6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460954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021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11572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-32.4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27.1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38843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022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11780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3, 4, 5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-31.9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27.4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170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023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11832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/>
                        <a:t>1, 2, 3, 4, 5, 6, 7</a:t>
                      </a:r>
                      <a:endParaRPr kumimoji="1" lang="ja-JP" altLang="en-US" sz="1200" b="0"/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-31.3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27.7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343454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024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11878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1, 2, 3, 4, 5, 6, 7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-32.3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27.8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44575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025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11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12493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-27.8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28.4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9400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026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12529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-28.5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28.9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317307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027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12628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9, 10,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-47.2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32.1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05390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028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12790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9, 10,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-43.4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31.9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02766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029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15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12860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kumimoji="1" lang="en-US" altLang="ja-JP" sz="1200" dirty="0"/>
                        <a:t>, 2,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-35.0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30.7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939300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030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16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13054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1,</a:t>
                      </a:r>
                      <a:r>
                        <a:rPr kumimoji="1" lang="en-US" altLang="ja-JP" sz="1200" b="1" dirty="0"/>
                        <a:t>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1200" dirty="0"/>
                        <a:t>, 3</a:t>
                      </a:r>
                      <a:endParaRPr kumimoji="1" lang="ja-JP" altLang="en-US" sz="120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-25.1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29.0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474831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031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17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13119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LE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-38.6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31.9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821928"/>
                  </a:ext>
                </a:extLst>
              </a:tr>
              <a:tr h="2202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 panose="020B0600070205080204" pitchFamily="34" charset="-128"/>
                          <a:cs typeface="+mn-cs"/>
                        </a:rPr>
                        <a:t>032</a:t>
                      </a: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18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13234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RE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200" b="1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-38.7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31.9</a:t>
                      </a:r>
                      <a:endParaRPr kumimoji="1" lang="ja-JP" altLang="en-US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9746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706F0C7-FF4B-A580-C224-DC70EA92BB69}"/>
              </a:ext>
            </a:extLst>
          </p:cNvPr>
          <p:cNvSpPr txBox="1"/>
          <p:nvPr/>
        </p:nvSpPr>
        <p:spPr>
          <a:xfrm>
            <a:off x="7127876" y="298153"/>
            <a:ext cx="14815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Red: Successful 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localization</a:t>
            </a:r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3050128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AB8C14-E983-D2DB-762A-B33A6F254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08911"/>
            <a:ext cx="7920000" cy="540000"/>
          </a:xfrm>
        </p:spPr>
        <p:txBody>
          <a:bodyPr/>
          <a:lstStyle/>
          <a:p>
            <a:pPr algn="l"/>
            <a:r>
              <a:rPr lang="en-US" altLang="ja-JP" dirty="0"/>
              <a:t>FQ Summary Table - SS averaged &amp; Integral</a:t>
            </a:r>
            <a:br>
              <a:rPr lang="en-US" altLang="ja-JP" dirty="0"/>
            </a:br>
            <a:r>
              <a:rPr lang="en-US" altLang="ja-JP" dirty="0"/>
              <a:t>for MBXF2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A0829C4-30CE-B4BF-00DE-7E75092F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FBF91B-1A20-CCD5-EA39-6CB22DBB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F96AE301-26B7-E8D3-4C5F-BDC60BCD66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386469"/>
              </p:ext>
            </p:extLst>
          </p:nvPr>
        </p:nvGraphicFramePr>
        <p:xfrm>
          <a:off x="4232938" y="1834094"/>
          <a:ext cx="4214341" cy="3772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6286500" imgH="5626100" progId="Excel.Sheet.12">
                  <p:embed/>
                </p:oleObj>
              </mc:Choice>
              <mc:Fallback>
                <p:oleObj name="シート" r:id="rId2" imgW="6286500" imgH="5626100" progId="Excel.Sheet.12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F96AE301-26B7-E8D3-4C5F-BDC60BCD66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32938" y="1834094"/>
                        <a:ext cx="4214341" cy="3772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28AC57E9-954E-0466-F443-7FBCC97F15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135645"/>
              </p:ext>
            </p:extLst>
          </p:nvPr>
        </p:nvGraphicFramePr>
        <p:xfrm>
          <a:off x="726274" y="1876205"/>
          <a:ext cx="2736304" cy="3741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4" imgW="4114800" imgH="5626100" progId="Excel.Sheet.12">
                  <p:embed/>
                </p:oleObj>
              </mc:Choice>
              <mc:Fallback>
                <p:oleObj name="シート" r:id="rId4" imgW="4114800" imgH="5626100" progId="Excel.Sheet.12">
                  <p:embed/>
                  <p:pic>
                    <p:nvPicPr>
                      <p:cNvPr id="8" name="オブジェクト 7">
                        <a:extLst>
                          <a:ext uri="{FF2B5EF4-FFF2-40B4-BE49-F238E27FC236}">
                            <a16:creationId xmlns:a16="http://schemas.microsoft.com/office/drawing/2014/main" id="{28AC57E9-954E-0466-F443-7FBCC97F15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6274" y="1876205"/>
                        <a:ext cx="2736304" cy="3741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D6CD0B-C141-6DE2-B107-40CB46BB60B1}"/>
              </a:ext>
            </a:extLst>
          </p:cNvPr>
          <p:cNvSpPr txBox="1"/>
          <p:nvPr/>
        </p:nvSpPr>
        <p:spPr>
          <a:xfrm>
            <a:off x="1806394" y="152178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Warm</a:t>
            </a:r>
            <a:endParaRPr kumimoji="1" lang="ja-JP" altLang="en-US" sz="14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BBC75E-2A06-EBCD-2EC3-5DF5F59EA040}"/>
              </a:ext>
            </a:extLst>
          </p:cNvPr>
          <p:cNvSpPr txBox="1"/>
          <p:nvPr/>
        </p:nvSpPr>
        <p:spPr>
          <a:xfrm>
            <a:off x="5478802" y="1560186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1.9 K, 12.11 kA</a:t>
            </a:r>
            <a:endParaRPr kumimoji="1" lang="ja-JP" altLang="en-US" sz="14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6E85D3-BF97-442F-725E-2A1D1405E693}"/>
              </a:ext>
            </a:extLst>
          </p:cNvPr>
          <p:cNvSpPr txBox="1"/>
          <p:nvPr/>
        </p:nvSpPr>
        <p:spPr>
          <a:xfrm>
            <a:off x="6769979" y="10539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 KEK cryostat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498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0467C-2B4B-68CA-031B-6C100724A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Field quality specified in Acceptance criteria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4912A4-D4FE-71C1-1D77-1162F3AC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69D4BE-1915-D583-0701-8B2CD496D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119BED6-F1D1-0D10-AC21-8EB0FE167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529" y="1577125"/>
            <a:ext cx="5854700" cy="41021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31DB9F-DF5B-B6D3-6765-3AF442D224F1}"/>
              </a:ext>
            </a:extLst>
          </p:cNvPr>
          <p:cNvSpPr txBox="1"/>
          <p:nvPr/>
        </p:nvSpPr>
        <p:spPr>
          <a:xfrm>
            <a:off x="6195974" y="108265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EDMS No. 2045899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545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D8A9D0-B157-DA0B-C968-05EA4E526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Results of coil size measurement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47E833-7BD5-D6B9-A202-71DDF038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C94409-E134-C125-ABCE-CEBA6FED8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103660C-ABDE-DDFD-9976-A894F2ED59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673413"/>
              </p:ext>
            </p:extLst>
          </p:nvPr>
        </p:nvGraphicFramePr>
        <p:xfrm>
          <a:off x="1345918" y="1341120"/>
          <a:ext cx="6452164" cy="417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1243">
                  <a:extLst>
                    <a:ext uri="{9D8B030D-6E8A-4147-A177-3AD203B41FA5}">
                      <a16:colId xmlns:a16="http://schemas.microsoft.com/office/drawing/2014/main" val="122725467"/>
                    </a:ext>
                  </a:extLst>
                </a:gridCol>
                <a:gridCol w="897797">
                  <a:extLst>
                    <a:ext uri="{9D8B030D-6E8A-4147-A177-3AD203B41FA5}">
                      <a16:colId xmlns:a16="http://schemas.microsoft.com/office/drawing/2014/main" val="2097317056"/>
                    </a:ext>
                  </a:extLst>
                </a:gridCol>
                <a:gridCol w="1429798">
                  <a:extLst>
                    <a:ext uri="{9D8B030D-6E8A-4147-A177-3AD203B41FA5}">
                      <a16:colId xmlns:a16="http://schemas.microsoft.com/office/drawing/2014/main" val="3281238553"/>
                    </a:ext>
                  </a:extLst>
                </a:gridCol>
                <a:gridCol w="1029942">
                  <a:extLst>
                    <a:ext uri="{9D8B030D-6E8A-4147-A177-3AD203B41FA5}">
                      <a16:colId xmlns:a16="http://schemas.microsoft.com/office/drawing/2014/main" val="708009904"/>
                    </a:ext>
                  </a:extLst>
                </a:gridCol>
                <a:gridCol w="979441">
                  <a:extLst>
                    <a:ext uri="{9D8B030D-6E8A-4147-A177-3AD203B41FA5}">
                      <a16:colId xmlns:a16="http://schemas.microsoft.com/office/drawing/2014/main" val="3774745739"/>
                    </a:ext>
                  </a:extLst>
                </a:gridCol>
                <a:gridCol w="1063943">
                  <a:extLst>
                    <a:ext uri="{9D8B030D-6E8A-4147-A177-3AD203B41FA5}">
                      <a16:colId xmlns:a16="http://schemas.microsoft.com/office/drawing/2014/main" val="360021501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Magnet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Coil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Total average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(MPa)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Max value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(MPa)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Min value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(MPa)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Standard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deviation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(MPa)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6049234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MBXFP1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LPT-1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116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106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2.0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66349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LPB-1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110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113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108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1.4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254418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MBXF5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LT-1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125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119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1.5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3854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LB-1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125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118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1.8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447699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MBXF1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LT-2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117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120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1.3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64345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LB-2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125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128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1.6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28748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MBXF2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LT-3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123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127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119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1.9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72450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LB-3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117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1.9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116000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MBXF3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LT-4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117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2.9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8838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LB-4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129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136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124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2.9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664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20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935CEE8-0C30-AD0F-893E-AA40AE5B45E8}"/>
              </a:ext>
            </a:extLst>
          </p:cNvPr>
          <p:cNvGrpSpPr/>
          <p:nvPr/>
        </p:nvGrpSpPr>
        <p:grpSpPr>
          <a:xfrm>
            <a:off x="1993974" y="1138248"/>
            <a:ext cx="7393749" cy="3200401"/>
            <a:chOff x="1905000" y="896111"/>
            <a:chExt cx="6627000" cy="2868512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0929700-2D1C-A58D-F9FE-E95F90944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4226"/>
            <a:stretch/>
          </p:blipFill>
          <p:spPr>
            <a:xfrm>
              <a:off x="1905000" y="896111"/>
              <a:ext cx="3374134" cy="2868512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6D7CD62A-3395-C695-0142-A87E16F101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771"/>
            <a:stretch/>
          </p:blipFill>
          <p:spPr>
            <a:xfrm>
              <a:off x="5124334" y="896111"/>
              <a:ext cx="3407666" cy="2868512"/>
            </a:xfrm>
            <a:prstGeom prst="rect">
              <a:avLst/>
            </a:prstGeom>
          </p:spPr>
        </p:pic>
      </p:grp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540E293-8B19-9ED8-4294-500CCDC8F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F18640-2AD3-78D9-97AB-026E7C36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806317A5-D57B-9420-F0CF-B31B01E5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208472" cy="540000"/>
          </a:xfrm>
        </p:spPr>
        <p:txBody>
          <a:bodyPr/>
          <a:lstStyle/>
          <a:p>
            <a:r>
              <a:rPr lang="en-US" altLang="ja-JP" dirty="0"/>
              <a:t>Estimation of a2 and a4 by an MP shift model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384C55-5291-BB77-7334-88D4A3115002}"/>
              </a:ext>
            </a:extLst>
          </p:cNvPr>
          <p:cNvSpPr txBox="1"/>
          <p:nvPr/>
        </p:nvSpPr>
        <p:spPr>
          <a:xfrm>
            <a:off x="4793307" y="325294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MBXF3</a:t>
            </a:r>
            <a:endParaRPr kumimoji="1" lang="ja-JP" altLang="en-US" sz="12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E8F83D3-E38A-2505-E8EB-7578977AA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7313" y="1399370"/>
            <a:ext cx="2542690" cy="2498414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7377CF0-F4DD-03CB-25C9-C0D442273FB6}"/>
              </a:ext>
            </a:extLst>
          </p:cNvPr>
          <p:cNvCxnSpPr>
            <a:cxnSpLocks/>
          </p:cNvCxnSpPr>
          <p:nvPr/>
        </p:nvCxnSpPr>
        <p:spPr>
          <a:xfrm>
            <a:off x="337881" y="2109093"/>
            <a:ext cx="0" cy="213653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4ACA22-5B14-93EF-77BF-AE7EFD097444}"/>
              </a:ext>
            </a:extLst>
          </p:cNvPr>
          <p:cNvSpPr txBox="1"/>
          <p:nvPr/>
        </p:nvSpPr>
        <p:spPr>
          <a:xfrm>
            <a:off x="181772" y="1862872"/>
            <a:ext cx="91684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ysClr val="windowText" lastClr="000000"/>
                </a:solidFill>
              </a:rPr>
              <a:t>MBXF3TOP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A5C04CA-1101-3A9E-8974-1E2862D8A8EB}"/>
              </a:ext>
            </a:extLst>
          </p:cNvPr>
          <p:cNvCxnSpPr>
            <a:cxnSpLocks/>
          </p:cNvCxnSpPr>
          <p:nvPr/>
        </p:nvCxnSpPr>
        <p:spPr>
          <a:xfrm flipV="1">
            <a:off x="335864" y="3039290"/>
            <a:ext cx="0" cy="213653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64F73F3-05F3-6D0E-B1EC-D32742EACF09}"/>
              </a:ext>
            </a:extLst>
          </p:cNvPr>
          <p:cNvSpPr txBox="1"/>
          <p:nvPr/>
        </p:nvSpPr>
        <p:spPr>
          <a:xfrm>
            <a:off x="195434" y="3252943"/>
            <a:ext cx="102608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ysClr val="windowText" lastClr="000000"/>
                </a:solidFill>
              </a:rPr>
              <a:t>MBXF3BTM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F098BA3-3525-5BFC-2D92-CA4E4E2D4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64" y="4111437"/>
            <a:ext cx="1188383" cy="19349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5530417-E423-2A39-2E46-7BEAD413E06E}"/>
                  </a:ext>
                </a:extLst>
              </p:cNvPr>
              <p:cNvSpPr txBox="1"/>
              <p:nvPr/>
            </p:nvSpPr>
            <p:spPr>
              <a:xfrm>
                <a:off x="2163618" y="4667751"/>
                <a:ext cx="6264696" cy="1215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ja-JP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𝑀𝑃</m:t>
                        </m:r>
                      </m:sub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𝑠𝑖𝑚</m:t>
                        </m:r>
                      </m:sup>
                    </m:sSubSup>
                  </m:oMath>
                </a14:m>
                <a:r>
                  <a:rPr kumimoji="1" lang="en-US" altLang="ja-JP" dirty="0"/>
                  <a:t> was estimated from the measured coil-size asymmetry, assuming no friction between the cables and collar.</a:t>
                </a:r>
              </a:p>
              <a:p>
                <a:r>
                  <a:rPr kumimoji="1" lang="en-US" altLang="ja-JP" dirty="0"/>
                  <a:t>The measured skew quadrupole is largest in MBXF3, but still within 5 units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5530417-E423-2A39-2E46-7BEAD413E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3618" y="4667751"/>
                <a:ext cx="6264696" cy="1215461"/>
              </a:xfrm>
              <a:prstGeom prst="rect">
                <a:avLst/>
              </a:prstGeom>
              <a:blipFill>
                <a:blip r:embed="rId5"/>
                <a:stretch>
                  <a:fillRect l="-810" t="-1031" r="-1619" b="-61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73538B8-D245-4395-848F-50B87E34CFF8}"/>
              </a:ext>
            </a:extLst>
          </p:cNvPr>
          <p:cNvSpPr txBox="1"/>
          <p:nvPr/>
        </p:nvSpPr>
        <p:spPr>
          <a:xfrm>
            <a:off x="8187320" y="335694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MBXF3</a:t>
            </a:r>
            <a:endParaRPr kumimoji="1" lang="ja-JP" altLang="en-US" sz="12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A8B247E-79B9-FD2F-9C19-952902DE6F4A}"/>
              </a:ext>
            </a:extLst>
          </p:cNvPr>
          <p:cNvSpPr txBox="1"/>
          <p:nvPr/>
        </p:nvSpPr>
        <p:spPr>
          <a:xfrm>
            <a:off x="2907829" y="255420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MBXF2</a:t>
            </a:r>
            <a:endParaRPr kumimoji="1" lang="ja-JP" altLang="en-US" sz="12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80995F6-1D8D-68B4-7629-DA854638A5E8}"/>
              </a:ext>
            </a:extLst>
          </p:cNvPr>
          <p:cNvSpPr txBox="1"/>
          <p:nvPr/>
        </p:nvSpPr>
        <p:spPr>
          <a:xfrm>
            <a:off x="6349308" y="232274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MBXF2</a:t>
            </a:r>
            <a:endParaRPr kumimoji="1" lang="ja-JP" altLang="en-US" sz="12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BE081A-A462-52EB-E4ED-F8748839F4D0}"/>
              </a:ext>
            </a:extLst>
          </p:cNvPr>
          <p:cNvSpPr txBox="1"/>
          <p:nvPr/>
        </p:nvSpPr>
        <p:spPr>
          <a:xfrm>
            <a:off x="3576276" y="271984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MBXF5</a:t>
            </a:r>
            <a:endParaRPr kumimoji="1" lang="ja-JP" altLang="en-US" sz="12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958686A-DD5E-1CFC-B073-B5FEA84DA2B5}"/>
              </a:ext>
            </a:extLst>
          </p:cNvPr>
          <p:cNvSpPr txBox="1"/>
          <p:nvPr/>
        </p:nvSpPr>
        <p:spPr>
          <a:xfrm>
            <a:off x="4143430" y="326269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MBXF1</a:t>
            </a:r>
            <a:endParaRPr kumimoji="1" lang="ja-JP" altLang="en-US" sz="12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615791C-BD35-797D-3FB9-B9AF5326269D}"/>
              </a:ext>
            </a:extLst>
          </p:cNvPr>
          <p:cNvSpPr txBox="1"/>
          <p:nvPr/>
        </p:nvSpPr>
        <p:spPr>
          <a:xfrm>
            <a:off x="6909663" y="268794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MBXF5</a:t>
            </a:r>
            <a:endParaRPr kumimoji="1" lang="ja-JP" altLang="en-US" sz="12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7C5750E-A8C4-3153-B764-59EAFF23CEB3}"/>
              </a:ext>
            </a:extLst>
          </p:cNvPr>
          <p:cNvSpPr txBox="1"/>
          <p:nvPr/>
        </p:nvSpPr>
        <p:spPr>
          <a:xfrm>
            <a:off x="7636226" y="309905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MBXF1</a:t>
            </a:r>
            <a:endParaRPr kumimoji="1" lang="ja-JP" altLang="en-US" sz="12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7CD1351-64E5-039F-6797-EDA43370E539}"/>
              </a:ext>
            </a:extLst>
          </p:cNvPr>
          <p:cNvSpPr txBox="1"/>
          <p:nvPr/>
        </p:nvSpPr>
        <p:spPr>
          <a:xfrm>
            <a:off x="5123053" y="901517"/>
            <a:ext cx="3148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Measured data after yoking at Hitachi</a:t>
            </a:r>
            <a:endParaRPr kumimoji="1" lang="ja-JP" altLang="en-US" sz="1400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2253F55C-E627-7734-DB92-522503E130E3}"/>
              </a:ext>
            </a:extLst>
          </p:cNvPr>
          <p:cNvCxnSpPr>
            <a:cxnSpLocks/>
          </p:cNvCxnSpPr>
          <p:nvPr/>
        </p:nvCxnSpPr>
        <p:spPr>
          <a:xfrm flipH="1">
            <a:off x="4972094" y="1138248"/>
            <a:ext cx="217257" cy="338464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55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5 June 2024</a:t>
            </a:r>
            <a:endParaRPr lang="en-GB" noProof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720601E-4DAA-EA43-4C8C-7D0C84407B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195" y="866485"/>
            <a:ext cx="2461159" cy="2484673"/>
          </a:xfrm>
          <a:prstGeom prst="rect">
            <a:avLst/>
          </a:prstGeom>
        </p:spPr>
      </p:pic>
      <p:grpSp>
        <p:nvGrpSpPr>
          <p:cNvPr id="12" name="図形グループ 20">
            <a:extLst>
              <a:ext uri="{FF2B5EF4-FFF2-40B4-BE49-F238E27FC236}">
                <a16:creationId xmlns:a16="http://schemas.microsoft.com/office/drawing/2014/main" id="{3DEF4D54-B8AD-80C2-6258-27F508146C41}"/>
              </a:ext>
            </a:extLst>
          </p:cNvPr>
          <p:cNvGrpSpPr/>
          <p:nvPr/>
        </p:nvGrpSpPr>
        <p:grpSpPr>
          <a:xfrm>
            <a:off x="6698865" y="3536301"/>
            <a:ext cx="1741326" cy="1865025"/>
            <a:chOff x="6181756" y="2623943"/>
            <a:chExt cx="2665252" cy="2854585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BC61AD41-7A3E-DD9B-2786-636D5F80D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1756" y="2623943"/>
              <a:ext cx="2505044" cy="2854585"/>
            </a:xfrm>
            <a:prstGeom prst="rect">
              <a:avLst/>
            </a:prstGeom>
          </p:spPr>
        </p:pic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3522C3F-4120-4E1B-4F8D-68F4B42DCF73}"/>
                </a:ext>
              </a:extLst>
            </p:cNvPr>
            <p:cNvSpPr txBox="1"/>
            <p:nvPr/>
          </p:nvSpPr>
          <p:spPr>
            <a:xfrm>
              <a:off x="8054247" y="4679012"/>
              <a:ext cx="792761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19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D1424958-E871-FB54-E431-29149C934512}"/>
                </a:ext>
              </a:extLst>
            </p:cNvPr>
            <p:cNvSpPr txBox="1"/>
            <p:nvPr/>
          </p:nvSpPr>
          <p:spPr>
            <a:xfrm>
              <a:off x="7651048" y="3664032"/>
              <a:ext cx="674844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13</a:t>
              </a:r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8D02C456-0085-AFFE-A7BA-2A0C54E55AE4}"/>
                </a:ext>
              </a:extLst>
            </p:cNvPr>
            <p:cNvSpPr txBox="1"/>
            <p:nvPr/>
          </p:nvSpPr>
          <p:spPr>
            <a:xfrm>
              <a:off x="7061666" y="3064599"/>
              <a:ext cx="4468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E25270C8-6A6F-4903-E62E-3E4430573EB8}"/>
                </a:ext>
              </a:extLst>
            </p:cNvPr>
            <p:cNvSpPr/>
            <p:nvPr/>
          </p:nvSpPr>
          <p:spPr>
            <a:xfrm>
              <a:off x="6377337" y="2733209"/>
              <a:ext cx="298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5000"/>
                </a:lnSpc>
                <a:tabLst>
                  <a:tab pos="4572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2F8C5A8-30DF-634E-D19A-F1FD0EEE39DF}"/>
                </a:ext>
              </a:extLst>
            </p:cNvPr>
            <p:cNvSpPr txBox="1"/>
            <p:nvPr/>
          </p:nvSpPr>
          <p:spPr>
            <a:xfrm>
              <a:off x="6321772" y="4045978"/>
              <a:ext cx="1031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/>
                  <a:cs typeface="Arial"/>
                </a:rPr>
                <a:t>4 blocks</a:t>
              </a:r>
            </a:p>
            <a:p>
              <a:r>
                <a:rPr kumimoji="1" lang="en-US" altLang="ja-JP" dirty="0">
                  <a:latin typeface="Arial"/>
                  <a:cs typeface="Arial"/>
                </a:rPr>
                <a:t>44 turns</a:t>
              </a: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52C0786-0721-4A11-C49C-EB85A4E2DD60}"/>
              </a:ext>
            </a:extLst>
          </p:cNvPr>
          <p:cNvSpPr txBox="1"/>
          <p:nvPr/>
        </p:nvSpPr>
        <p:spPr>
          <a:xfrm>
            <a:off x="1488672" y="5712841"/>
            <a:ext cx="5828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0432FF"/>
                </a:solidFill>
                <a:latin typeface="Arial"/>
                <a:cs typeface="Arial"/>
              </a:rPr>
              <a:t>Large-aperture single layer coil</a:t>
            </a:r>
          </a:p>
          <a:p>
            <a:r>
              <a:rPr kumimoji="1" lang="en-US" altLang="ja-JP" sz="2000" dirty="0">
                <a:latin typeface="Arial"/>
                <a:cs typeface="Arial"/>
                <a:sym typeface="Wingdings"/>
              </a:rPr>
              <a:t> </a:t>
            </a:r>
            <a:r>
              <a:rPr kumimoji="1" lang="en-US" altLang="ja-JP" sz="2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Mechanical support of a coil is challenging</a:t>
            </a:r>
            <a:endParaRPr lang="en-US" altLang="ja-JP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44C5C71-3A60-7AAA-6EFA-29699F2A1539}"/>
              </a:ext>
            </a:extLst>
          </p:cNvPr>
          <p:cNvSpPr txBox="1"/>
          <p:nvPr/>
        </p:nvSpPr>
        <p:spPr>
          <a:xfrm>
            <a:off x="6266204" y="900270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Shell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012BEDAA-76A0-6E35-6BD5-CD2DE0F8D308}"/>
              </a:ext>
            </a:extLst>
          </p:cNvPr>
          <p:cNvSpPr txBox="1"/>
          <p:nvPr/>
        </p:nvSpPr>
        <p:spPr>
          <a:xfrm>
            <a:off x="6598756" y="522291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Collar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B2D2BC6-F2C9-7FD8-696B-494F6F2F3976}"/>
              </a:ext>
            </a:extLst>
          </p:cNvPr>
          <p:cNvSpPr txBox="1"/>
          <p:nvPr/>
        </p:nvSpPr>
        <p:spPr>
          <a:xfrm>
            <a:off x="8204330" y="324212"/>
            <a:ext cx="787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GFRP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wedge</a:t>
            </a:r>
            <a:endParaRPr kumimoji="1" lang="ja-JP" altLang="en-US" sz="1600" dirty="0">
              <a:solidFill>
                <a:schemeClr val="bg2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5FC0FF1-E8DB-D9F3-2B41-D1CC9F5BDF0E}"/>
              </a:ext>
            </a:extLst>
          </p:cNvPr>
          <p:cNvSpPr txBox="1"/>
          <p:nvPr/>
        </p:nvSpPr>
        <p:spPr>
          <a:xfrm>
            <a:off x="6399622" y="3054398"/>
            <a:ext cx="63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Yoke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039A7414-7EAF-CA86-75B3-6C9C07A8A927}"/>
              </a:ext>
            </a:extLst>
          </p:cNvPr>
          <p:cNvCxnSpPr>
            <a:cxnSpLocks/>
          </p:cNvCxnSpPr>
          <p:nvPr/>
        </p:nvCxnSpPr>
        <p:spPr>
          <a:xfrm>
            <a:off x="6708801" y="1913271"/>
            <a:ext cx="483999" cy="311302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FF67F45F-0DF3-3375-1EF4-F1FF266F5771}"/>
              </a:ext>
            </a:extLst>
          </p:cNvPr>
          <p:cNvCxnSpPr>
            <a:cxnSpLocks/>
          </p:cNvCxnSpPr>
          <p:nvPr/>
        </p:nvCxnSpPr>
        <p:spPr>
          <a:xfrm>
            <a:off x="6659234" y="1235057"/>
            <a:ext cx="209712" cy="287962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528DBE7C-24AF-1731-F3A7-53EB8BA09B78}"/>
              </a:ext>
            </a:extLst>
          </p:cNvPr>
          <p:cNvCxnSpPr>
            <a:cxnSpLocks/>
          </p:cNvCxnSpPr>
          <p:nvPr/>
        </p:nvCxnSpPr>
        <p:spPr>
          <a:xfrm>
            <a:off x="7046213" y="801658"/>
            <a:ext cx="472329" cy="1022856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75C0C932-8FDE-FEE1-7604-15E1AE4A9484}"/>
              </a:ext>
            </a:extLst>
          </p:cNvPr>
          <p:cNvCxnSpPr>
            <a:cxnSpLocks/>
          </p:cNvCxnSpPr>
          <p:nvPr/>
        </p:nvCxnSpPr>
        <p:spPr>
          <a:xfrm flipH="1">
            <a:off x="7764160" y="876591"/>
            <a:ext cx="623785" cy="1408139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E2428736-E301-9A67-1849-838A09764A33}"/>
              </a:ext>
            </a:extLst>
          </p:cNvPr>
          <p:cNvCxnSpPr>
            <a:cxnSpLocks/>
          </p:cNvCxnSpPr>
          <p:nvPr/>
        </p:nvCxnSpPr>
        <p:spPr>
          <a:xfrm flipV="1">
            <a:off x="6997071" y="3005473"/>
            <a:ext cx="477198" cy="248874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CA90D2FB-45A8-C441-96F4-2E57099EF257}"/>
              </a:ext>
            </a:extLst>
          </p:cNvPr>
          <p:cNvCxnSpPr>
            <a:cxnSpLocks/>
          </p:cNvCxnSpPr>
          <p:nvPr/>
        </p:nvCxnSpPr>
        <p:spPr>
          <a:xfrm flipH="1" flipV="1">
            <a:off x="7818994" y="2506625"/>
            <a:ext cx="605193" cy="902397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8D23F41-618D-B58E-2909-EF7617E98DA4}"/>
              </a:ext>
            </a:extLst>
          </p:cNvPr>
          <p:cNvSpPr txBox="1"/>
          <p:nvPr/>
        </p:nvSpPr>
        <p:spPr>
          <a:xfrm>
            <a:off x="8010160" y="3310619"/>
            <a:ext cx="1210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QPH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Insulation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Brass shoe</a:t>
            </a:r>
            <a:endParaRPr kumimoji="1" lang="ja-JP" altLang="en-US" sz="1600" dirty="0">
              <a:solidFill>
                <a:schemeClr val="bg2"/>
              </a:solidFill>
            </a:endParaRPr>
          </a:p>
        </p:txBody>
      </p:sp>
      <p:graphicFrame>
        <p:nvGraphicFramePr>
          <p:cNvPr id="53" name="Table 3">
            <a:extLst>
              <a:ext uri="{FF2B5EF4-FFF2-40B4-BE49-F238E27FC236}">
                <a16:creationId xmlns:a16="http://schemas.microsoft.com/office/drawing/2014/main" id="{A821A0CB-06DF-3A7E-6D3A-F891A2AB8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110339"/>
              </p:ext>
            </p:extLst>
          </p:nvPr>
        </p:nvGraphicFramePr>
        <p:xfrm>
          <a:off x="44061" y="991012"/>
          <a:ext cx="5997575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prototype, series production (7m)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aperture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150  mm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integral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35 T 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 (3D)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Nominal: 5.60 T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, Ultimate: 6.04 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Peak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 (3D)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6.58 T, Ultimate: 7.14 T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Current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Nominal : 12.11 kA, Ultimate 13.23 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temperature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1.9 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quality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&lt;10</a:t>
                      </a:r>
                      <a:r>
                        <a:rPr lang="en-US" sz="1600" b="0" i="0" baseline="300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-4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w.r.t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B</a:t>
                      </a:r>
                      <a:r>
                        <a:rPr lang="en-US" sz="1600" b="0" i="1" baseline="-250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 (</a:t>
                      </a:r>
                      <a:r>
                        <a:rPr lang="en-US" sz="1600" b="0" i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</a:t>
                      </a:r>
                      <a:r>
                        <a:rPr lang="en-US" sz="1600" b="0" i="0" baseline="-2500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ref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=50 mm)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Load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line ratio (3D)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76.5%, Ultimate: 83.1%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at 1.9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K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Differential inductance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4.0 </a:t>
                      </a:r>
                      <a:r>
                        <a:rPr lang="en-US" sz="1600" b="0" i="0" baseline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mH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Conductor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Nb-Ti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: LHC-MB outer 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Stored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energy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340 kJ/m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Magnetic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6.26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6.58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6.73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636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Heat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load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135 W (Magnet total)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2 </a:t>
                      </a:r>
                      <a:r>
                        <a:rPr lang="en-US" sz="1600" b="1" i="0" baseline="0" dirty="0" err="1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mW</a:t>
                      </a: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/cm</a:t>
                      </a:r>
                      <a:r>
                        <a:rPr lang="en-US" sz="1600" b="1" i="0" baseline="3000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 </a:t>
                      </a: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(Coil peak)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&gt; 25 </a:t>
                      </a:r>
                      <a:r>
                        <a:rPr lang="en-US" sz="1600" b="1" i="0" baseline="0" dirty="0" err="1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MGy</a:t>
                      </a:r>
                      <a:endParaRPr lang="en-US" sz="1600" b="1" i="0" baseline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Radiation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dose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01C6BA4-602C-62F3-E1F6-508CCC2C2483}"/>
              </a:ext>
            </a:extLst>
          </p:cNvPr>
          <p:cNvSpPr txBox="1"/>
          <p:nvPr/>
        </p:nvSpPr>
        <p:spPr>
          <a:xfrm>
            <a:off x="4503004" y="433580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12 ton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4D592156-4024-E8AC-A94A-90BFD5951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2291" y="-94362"/>
            <a:ext cx="8846858" cy="720000"/>
          </a:xfrm>
        </p:spPr>
        <p:txBody>
          <a:bodyPr/>
          <a:lstStyle/>
          <a:p>
            <a:r>
              <a:rPr lang="en-GB" dirty="0"/>
              <a:t>Design parameters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AF8E811-091A-57C6-BBAB-C2A2CA06B7A0}"/>
              </a:ext>
            </a:extLst>
          </p:cNvPr>
          <p:cNvSpPr txBox="1"/>
          <p:nvPr/>
        </p:nvSpPr>
        <p:spPr>
          <a:xfrm>
            <a:off x="5871321" y="1562384"/>
            <a:ext cx="1007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>
                <a:solidFill>
                  <a:schemeClr val="bg2"/>
                </a:solidFill>
              </a:rPr>
              <a:t>Nb-Ti</a:t>
            </a:r>
            <a:r>
              <a:rPr kumimoji="1" lang="en-US" altLang="ja-JP" sz="1600" dirty="0">
                <a:solidFill>
                  <a:schemeClr val="bg2"/>
                </a:solidFill>
              </a:rPr>
              <a:t>/Cu coil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E025DF-57F1-10D3-78D1-E319465D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56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7F8E217E-F914-8913-7E26-6CC3D97B9B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361" b="9483"/>
          <a:stretch/>
        </p:blipFill>
        <p:spPr>
          <a:xfrm>
            <a:off x="3772671" y="4609608"/>
            <a:ext cx="5344033" cy="209213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5B31EEF-A202-2095-0E92-7075C480F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1552"/>
            <a:ext cx="8504704" cy="720000"/>
          </a:xfrm>
        </p:spPr>
        <p:txBody>
          <a:bodyPr/>
          <a:lstStyle/>
          <a:p>
            <a:r>
              <a:rPr kumimoji="1" lang="en-US" altLang="ja-JP" dirty="0"/>
              <a:t>Current status of eac</a:t>
            </a:r>
            <a:r>
              <a:rPr lang="en-US" altLang="ja-JP" dirty="0"/>
              <a:t>h series production magnet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A50F5B-10BB-E19D-B554-3AA4FB4F3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122" y="520506"/>
            <a:ext cx="8204454" cy="4007893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1. MBXF1</a:t>
            </a:r>
          </a:p>
          <a:p>
            <a:pPr lvl="1"/>
            <a:r>
              <a:rPr lang="en-US" altLang="ja-JP" sz="1800" dirty="0"/>
              <a:t>Cold mass was completed and transported to KEK in March, 2024.</a:t>
            </a:r>
          </a:p>
          <a:p>
            <a:pPr lvl="1"/>
            <a:r>
              <a:rPr kumimoji="1" lang="en-US" altLang="ja-JP" sz="1800" dirty="0"/>
              <a:t>A shipping company to be determined by bidding in July. We expect the cold mass will be delivered to CERN in September.</a:t>
            </a:r>
          </a:p>
          <a:p>
            <a:r>
              <a:rPr lang="en-US" altLang="ja-JP" sz="2000" dirty="0"/>
              <a:t>2. MBXF5</a:t>
            </a:r>
          </a:p>
          <a:p>
            <a:pPr lvl="1"/>
            <a:r>
              <a:rPr lang="en-US" altLang="ja-JP" sz="1800" dirty="0"/>
              <a:t>Test result of CD1 was reported in WP3 meeting on Nov 8th, 2023.</a:t>
            </a:r>
          </a:p>
          <a:p>
            <a:pPr lvl="1"/>
            <a:r>
              <a:rPr lang="en-US" altLang="ja-JP" sz="1800" dirty="0"/>
              <a:t>CD2 was postponed due to the malfunction of the He refrigerator in KEK.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</a:rPr>
              <a:t>3.</a:t>
            </a:r>
            <a:r>
              <a:rPr kumimoji="1" lang="en-US" altLang="ja-JP" sz="2000" dirty="0"/>
              <a:t> </a:t>
            </a:r>
            <a:r>
              <a:rPr kumimoji="1" lang="en-US" altLang="ja-JP" sz="2000" dirty="0">
                <a:solidFill>
                  <a:srgbClr val="FF0000"/>
                </a:solidFill>
              </a:rPr>
              <a:t>MBXF2</a:t>
            </a:r>
          </a:p>
          <a:p>
            <a:pPr lvl="1"/>
            <a:r>
              <a:rPr lang="en-US" altLang="ja-JP" sz="1800" dirty="0"/>
              <a:t>Test result of CD1 is reported in this slide.</a:t>
            </a:r>
            <a:endParaRPr kumimoji="1" lang="en-US" altLang="ja-JP" sz="1800" dirty="0"/>
          </a:p>
          <a:p>
            <a:r>
              <a:rPr lang="en-US" altLang="ja-JP" sz="2000" dirty="0"/>
              <a:t>4. MBXF3</a:t>
            </a:r>
          </a:p>
          <a:p>
            <a:pPr lvl="1"/>
            <a:r>
              <a:rPr kumimoji="1" lang="en-US" altLang="ja-JP" sz="1800" dirty="0"/>
              <a:t>The magnet assembly in Hitachi is almost completed. The magnet will be delivered to KEK in </a:t>
            </a:r>
            <a:r>
              <a:rPr lang="en-US" altLang="ja-JP" sz="1800" dirty="0"/>
              <a:t>August</a:t>
            </a:r>
            <a:r>
              <a:rPr kumimoji="1" lang="en-US" altLang="ja-JP" sz="1800" dirty="0"/>
              <a:t>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B216D0-3238-D9EF-00A3-38EF90E4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C6F7D10-E111-ECCA-1F21-0524EAACEA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17" t="22286" b="11233"/>
          <a:stretch/>
        </p:blipFill>
        <p:spPr>
          <a:xfrm>
            <a:off x="59948" y="4582312"/>
            <a:ext cx="3635511" cy="214233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FC7A73-6B1A-9B6D-1182-CDB121E3ED3B}"/>
              </a:ext>
            </a:extLst>
          </p:cNvPr>
          <p:cNvSpPr txBox="1"/>
          <p:nvPr/>
        </p:nvSpPr>
        <p:spPr>
          <a:xfrm>
            <a:off x="59948" y="6355310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LMBXF1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436385-2E90-E02E-47A3-8213772D3CF1}"/>
              </a:ext>
            </a:extLst>
          </p:cNvPr>
          <p:cNvSpPr txBox="1"/>
          <p:nvPr/>
        </p:nvSpPr>
        <p:spPr>
          <a:xfrm>
            <a:off x="3772671" y="4603774"/>
            <a:ext cx="9541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MBXF5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601BC6-1C54-4A74-7418-F38CC0B56A83}"/>
              </a:ext>
            </a:extLst>
          </p:cNvPr>
          <p:cNvSpPr txBox="1"/>
          <p:nvPr/>
        </p:nvSpPr>
        <p:spPr>
          <a:xfrm>
            <a:off x="5145974" y="6332411"/>
            <a:ext cx="9541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MBXF2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8EB4C7D-3068-28ED-5ADB-EEDBC32B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32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EFA1F5-15F1-C767-BAC2-765F0F11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Test program of MBXF2 in CD1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1843DA-8814-6DE1-F329-E11BF21A6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56" y="950187"/>
            <a:ext cx="7920000" cy="5586163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Pe</a:t>
            </a:r>
            <a:r>
              <a:rPr lang="en-US" altLang="ja-JP" sz="2000" dirty="0"/>
              <a:t>riod</a:t>
            </a:r>
            <a:r>
              <a:rPr kumimoji="1" lang="en-US" altLang="ja-JP" sz="2000" dirty="0"/>
              <a:t>: May 7th – 31st </a:t>
            </a:r>
          </a:p>
          <a:p>
            <a:endParaRPr kumimoji="1" lang="en-US" altLang="ja-JP" dirty="0"/>
          </a:p>
          <a:p>
            <a:r>
              <a:rPr kumimoji="1" lang="en-US" altLang="ja-JP" sz="2000" dirty="0"/>
              <a:t>Hi-pot test at NOC</a:t>
            </a:r>
          </a:p>
          <a:p>
            <a:r>
              <a:rPr kumimoji="1" lang="en-US" altLang="ja-JP" sz="2000" dirty="0"/>
              <a:t>System check</a:t>
            </a:r>
          </a:p>
          <a:p>
            <a:r>
              <a:rPr lang="en-US" altLang="ja-JP" sz="2000" dirty="0"/>
              <a:t>Training</a:t>
            </a:r>
          </a:p>
          <a:p>
            <a:pPr lvl="1"/>
            <a:r>
              <a:rPr lang="en-US" altLang="ja-JP" sz="1900" dirty="0"/>
              <a:t>Up to the ultimate current (13.231 kA)</a:t>
            </a:r>
          </a:p>
          <a:p>
            <a:r>
              <a:rPr kumimoji="1" lang="en-US" altLang="ja-JP" sz="2000" dirty="0"/>
              <a:t>Magnetic field measurement</a:t>
            </a:r>
            <a:endParaRPr lang="en-US" altLang="ja-JP" sz="1800" dirty="0"/>
          </a:p>
          <a:p>
            <a:pPr lvl="1"/>
            <a:r>
              <a:rPr kumimoji="1" lang="en-US" altLang="ja-JP" sz="1800" dirty="0"/>
              <a:t>z-scan to evaluate field integral</a:t>
            </a:r>
          </a:p>
          <a:p>
            <a:pPr lvl="1"/>
            <a:r>
              <a:rPr lang="en-US" altLang="ja-JP" sz="1800" dirty="0"/>
              <a:t>DC-loop at the magnet center</a:t>
            </a:r>
          </a:p>
          <a:p>
            <a:r>
              <a:rPr lang="en-US" altLang="ja-JP" sz="2000" dirty="0"/>
              <a:t>Other items</a:t>
            </a:r>
          </a:p>
          <a:p>
            <a:pPr lvl="1"/>
            <a:r>
              <a:rPr lang="en-US" altLang="ja-JP" sz="1800" dirty="0"/>
              <a:t>Current holding test for 4h at the ultimate</a:t>
            </a:r>
          </a:p>
          <a:p>
            <a:pPr lvl="1"/>
            <a:r>
              <a:rPr lang="en-US" altLang="ja-JP" sz="1800" dirty="0"/>
              <a:t>Fast ramp test at ±30 A/s</a:t>
            </a:r>
          </a:p>
          <a:p>
            <a:pPr lvl="1"/>
            <a:r>
              <a:rPr lang="en-US" altLang="ja-JP" sz="1800" dirty="0"/>
              <a:t>Measurement of joint resistance</a:t>
            </a:r>
          </a:p>
          <a:p>
            <a:pPr lvl="1"/>
            <a:r>
              <a:rPr lang="en-US" altLang="ja-JP" sz="1800" dirty="0"/>
              <a:t>RRR measurement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D14DFFF-56A4-C1F3-FA33-CF81FEC6B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5 June 2024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4CD724-03AC-2426-DA68-01B39082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61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B31CE6-7C60-C5DA-53BD-AE1C3B006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859" y="-133294"/>
            <a:ext cx="7920000" cy="720000"/>
          </a:xfrm>
        </p:spPr>
        <p:txBody>
          <a:bodyPr/>
          <a:lstStyle/>
          <a:p>
            <a:r>
              <a:rPr kumimoji="1" lang="en-US" altLang="ja-JP" sz="3200" dirty="0"/>
              <a:t>Dual operation of refrigerators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6C8DBA-C895-D25E-E2F2-FA83F9C31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9" y="4783972"/>
            <a:ext cx="8843749" cy="1280062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During CD1 of MBXF5, we had trouble with the warm turbine of #4 refrigerator.</a:t>
            </a:r>
          </a:p>
          <a:p>
            <a:r>
              <a:rPr lang="en-US" altLang="ja-JP" sz="1800" dirty="0"/>
              <a:t>Cooling test of dual operation of the #4 refrigerator and #2 liquefier was conducted before this magnet test. Sufficient total liquefaction ability of 490 L/h was confirmed.</a:t>
            </a:r>
          </a:p>
          <a:p>
            <a:r>
              <a:rPr kumimoji="1" lang="en-US" altLang="ja-JP" sz="1800" dirty="0"/>
              <a:t>MBXF2 could be cooled down to 1.9 K with such a dual operation.</a:t>
            </a:r>
          </a:p>
          <a:p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977EF6-8D36-0E62-C155-09E27D72E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9DF213B-6C46-E58D-FD53-9D7C520DC6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0" y="1082467"/>
            <a:ext cx="3405059" cy="255379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1B690A-6CAE-659A-08C9-9551B9BDF0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6473" y="1158528"/>
            <a:ext cx="3413245" cy="2477734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9424080-27E4-4407-EC47-BA3C1580788C}"/>
              </a:ext>
            </a:extLst>
          </p:cNvPr>
          <p:cNvCxnSpPr/>
          <p:nvPr/>
        </p:nvCxnSpPr>
        <p:spPr>
          <a:xfrm flipV="1">
            <a:off x="1711354" y="882170"/>
            <a:ext cx="0" cy="1291905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A907242-0396-2618-2199-F537BEF8312A}"/>
              </a:ext>
            </a:extLst>
          </p:cNvPr>
          <p:cNvCxnSpPr/>
          <p:nvPr/>
        </p:nvCxnSpPr>
        <p:spPr>
          <a:xfrm flipV="1">
            <a:off x="7031372" y="953675"/>
            <a:ext cx="0" cy="1291905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4A5359C-E905-9B0D-D9AE-B7F9429D9066}"/>
              </a:ext>
            </a:extLst>
          </p:cNvPr>
          <p:cNvCxnSpPr>
            <a:cxnSpLocks/>
          </p:cNvCxnSpPr>
          <p:nvPr/>
        </p:nvCxnSpPr>
        <p:spPr>
          <a:xfrm>
            <a:off x="1711354" y="908766"/>
            <a:ext cx="5320018" cy="44909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C7EC08-5783-C55B-1A0E-556BF3671930}"/>
              </a:ext>
            </a:extLst>
          </p:cNvPr>
          <p:cNvSpPr txBox="1"/>
          <p:nvPr/>
        </p:nvSpPr>
        <p:spPr>
          <a:xfrm>
            <a:off x="2203111" y="561609"/>
            <a:ext cx="5373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20 m long </a:t>
            </a:r>
            <a:r>
              <a:rPr lang="en-US" altLang="ja-JP" sz="1400" dirty="0" err="1"/>
              <a:t>LHe</a:t>
            </a:r>
            <a:r>
              <a:rPr lang="en-US" altLang="ja-JP" sz="1400" dirty="0"/>
              <a:t> transfer line connecting #2 and #4 systems.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1AE5564D-41B2-45FD-AFEF-79B45C8C4D5F}"/>
              </a:ext>
            </a:extLst>
          </p:cNvPr>
          <p:cNvSpPr txBox="1">
            <a:spLocks/>
          </p:cNvSpPr>
          <p:nvPr/>
        </p:nvSpPr>
        <p:spPr>
          <a:xfrm>
            <a:off x="246652" y="3636262"/>
            <a:ext cx="4093396" cy="10582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altLang="ja-JP" sz="1400" b="1" dirty="0">
                <a:solidFill>
                  <a:srgbClr val="C00000"/>
                </a:solidFill>
              </a:rPr>
              <a:t>#4 Refrigerator/Liquefier for Test Stand</a:t>
            </a:r>
          </a:p>
          <a:p>
            <a:r>
              <a:rPr lang="en-US" altLang="ja-JP" sz="1400" b="1" dirty="0">
                <a:solidFill>
                  <a:srgbClr val="C00000"/>
                </a:solidFill>
              </a:rPr>
              <a:t>180 L/h, 2400 L </a:t>
            </a:r>
            <a:r>
              <a:rPr lang="en-US" altLang="ja-JP" sz="1400" b="1" dirty="0" err="1">
                <a:solidFill>
                  <a:srgbClr val="C00000"/>
                </a:solidFill>
              </a:rPr>
              <a:t>dewar</a:t>
            </a:r>
            <a:endParaRPr lang="en-US" altLang="ja-JP" sz="1400" b="1" dirty="0">
              <a:solidFill>
                <a:srgbClr val="C00000"/>
              </a:solidFill>
            </a:endParaRPr>
          </a:p>
          <a:p>
            <a:r>
              <a:rPr lang="en-US" altLang="ja-JP" sz="1400" b="1" dirty="0">
                <a:solidFill>
                  <a:srgbClr val="C00000"/>
                </a:solidFill>
              </a:rPr>
              <a:t>Manufactured by Teisan/Air Liquide in 1987</a:t>
            </a:r>
          </a:p>
          <a:p>
            <a:r>
              <a:rPr lang="en-US" altLang="ja-JP" sz="1400" b="1" dirty="0">
                <a:solidFill>
                  <a:srgbClr val="C00000"/>
                </a:solidFill>
              </a:rPr>
              <a:t>New cold box in 2007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1906CA3B-DE11-9CDA-3E5E-CA06F1DCD61E}"/>
              </a:ext>
            </a:extLst>
          </p:cNvPr>
          <p:cNvSpPr txBox="1">
            <a:spLocks/>
          </p:cNvSpPr>
          <p:nvPr/>
        </p:nvSpPr>
        <p:spPr>
          <a:xfrm>
            <a:off x="4889675" y="3636262"/>
            <a:ext cx="4254325" cy="765915"/>
          </a:xfrm>
          <a:prstGeom prst="rect">
            <a:avLst/>
          </a:prstGeom>
          <a:noFill/>
        </p:spPr>
        <p:txBody>
          <a:bodyPr vert="horz" lIns="91435" tIns="45718" rIns="91435" bIns="45718" rtlCol="0">
            <a:noAutofit/>
          </a:bodyPr>
          <a:lstStyle>
            <a:lvl1pPr marL="342882" indent="-342882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2" indent="-285736" algn="l" defTabSz="457177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18" indent="-228588" algn="l" defTabSz="457177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5" indent="-228588" algn="l" defTabSz="457177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1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8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5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1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ja-JP" sz="1400" b="1" dirty="0">
                <a:solidFill>
                  <a:srgbClr val="FFC000"/>
                </a:solidFill>
              </a:rPr>
              <a:t>#2 Liquefier (Primary)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400 L/h, 5000 L </a:t>
            </a:r>
            <a:r>
              <a:rPr lang="en-US" altLang="ja-JP" sz="1400" b="1" dirty="0" err="1">
                <a:solidFill>
                  <a:srgbClr val="FFC000"/>
                </a:solidFill>
              </a:rPr>
              <a:t>dewar</a:t>
            </a:r>
            <a:r>
              <a:rPr lang="en-US" altLang="ja-JP" sz="1400" b="1" dirty="0">
                <a:solidFill>
                  <a:srgbClr val="FFC000"/>
                </a:solidFill>
              </a:rPr>
              <a:t> 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LINDE LR280 in 2014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Mandatory to supply </a:t>
            </a:r>
            <a:r>
              <a:rPr lang="en-US" altLang="ja-JP" sz="1400" b="1" dirty="0" err="1">
                <a:solidFill>
                  <a:srgbClr val="FFC000"/>
                </a:solidFill>
              </a:rPr>
              <a:t>LHe</a:t>
            </a:r>
            <a:r>
              <a:rPr lang="en-US" altLang="ja-JP" sz="1400" b="1" dirty="0">
                <a:solidFill>
                  <a:srgbClr val="FFC000"/>
                </a:solidFill>
              </a:rPr>
              <a:t> to users at KEK.</a:t>
            </a: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5F4880A9-58E9-2B7C-6AD8-BB65E05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65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C9F3C2-88A6-760E-01EE-505FD9DC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Quench protection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7985A7-A33F-385B-146D-B4ED28BA8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3011606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Quench detection</a:t>
            </a:r>
          </a:p>
          <a:p>
            <a:pPr lvl="1"/>
            <a:r>
              <a:rPr kumimoji="1" lang="en-US" altLang="ja-JP" sz="2000" dirty="0"/>
              <a:t>Voltage threshold: 0.1 V, detection time: 10 msec</a:t>
            </a:r>
          </a:p>
          <a:p>
            <a:r>
              <a:rPr kumimoji="1" lang="en-US" altLang="ja-JP" sz="2000" dirty="0"/>
              <a:t>Quench protection heaters</a:t>
            </a:r>
          </a:p>
          <a:p>
            <a:pPr lvl="1"/>
            <a:r>
              <a:rPr lang="en-US" altLang="ja-JP" sz="2000" dirty="0"/>
              <a:t>2 strips x 4 circuits</a:t>
            </a:r>
          </a:p>
          <a:p>
            <a:r>
              <a:rPr lang="en-US" altLang="ja-JP" sz="2000" dirty="0"/>
              <a:t>Varistor (</a:t>
            </a:r>
            <a:r>
              <a:rPr lang="en-US" altLang="ja-JP" sz="2000" dirty="0" err="1"/>
              <a:t>Metrosil</a:t>
            </a:r>
            <a:r>
              <a:rPr lang="en-US" altLang="ja-JP" sz="2000" dirty="0"/>
              <a:t>)</a:t>
            </a:r>
          </a:p>
          <a:p>
            <a:pPr lvl="1"/>
            <a:r>
              <a:rPr lang="en-US" altLang="ja-JP" sz="2000" dirty="0"/>
              <a:t>3 kA x 5 units</a:t>
            </a:r>
          </a:p>
          <a:p>
            <a:pPr lvl="1"/>
            <a:r>
              <a:rPr lang="en-US" altLang="ja-JP" sz="2000" dirty="0"/>
              <a:t>Validated in cold test of MBXF1</a:t>
            </a:r>
          </a:p>
          <a:p>
            <a:pPr lvl="1"/>
            <a:r>
              <a:rPr lang="en-US" altLang="ja-JP" sz="2000" dirty="0"/>
              <a:t>Healthiness is monitored by the Rogowski coils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0775A-30F1-72E3-E28F-5A2CFA8F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pic>
        <p:nvPicPr>
          <p:cNvPr id="5" name="図 4" descr="屋内, テーブル, 紙, 座る が含まれている画像&#10;&#10;自動的に生成された説明">
            <a:extLst>
              <a:ext uri="{FF2B5EF4-FFF2-40B4-BE49-F238E27FC236}">
                <a16:creationId xmlns:a16="http://schemas.microsoft.com/office/drawing/2014/main" id="{E8ED78A8-2454-7211-FE75-122E171BD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530" y="3998118"/>
            <a:ext cx="2312947" cy="17347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4477848-F7A4-A2EF-5132-851516757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2550"/>
            <a:ext cx="2179982" cy="1886352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9F0881A-3A26-0294-5EDA-02EE713D12E1}"/>
              </a:ext>
            </a:extLst>
          </p:cNvPr>
          <p:cNvGrpSpPr/>
          <p:nvPr/>
        </p:nvGrpSpPr>
        <p:grpSpPr>
          <a:xfrm>
            <a:off x="4632007" y="3742998"/>
            <a:ext cx="4066931" cy="2255946"/>
            <a:chOff x="4778525" y="3702054"/>
            <a:chExt cx="3351518" cy="1859103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394B5EB-F1DE-8AF9-99B7-79893C0A6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1372" y="3702054"/>
              <a:ext cx="2188671" cy="1859103"/>
            </a:xfrm>
            <a:prstGeom prst="rect">
              <a:avLst/>
            </a:prstGeom>
          </p:spPr>
        </p:pic>
        <p:pic>
          <p:nvPicPr>
            <p:cNvPr id="8" name="図 7" descr="屋内, 人, テーブル, グリーン が含まれている画像&#10;&#10;自動的に生成された説明">
              <a:extLst>
                <a:ext uri="{FF2B5EF4-FFF2-40B4-BE49-F238E27FC236}">
                  <a16:creationId xmlns:a16="http://schemas.microsoft.com/office/drawing/2014/main" id="{05553021-CBBA-379D-BE97-529261D93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78525" y="3936110"/>
              <a:ext cx="1043242" cy="1390990"/>
            </a:xfrm>
            <a:prstGeom prst="rect">
              <a:avLst/>
            </a:prstGeom>
          </p:spPr>
        </p:pic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E35FE2B9-C4B3-4F5A-DAC2-5892D267FA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92136" y="4443615"/>
              <a:ext cx="1008112" cy="305686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3FB0594-E637-9854-2C9E-3852F1023F2B}"/>
              </a:ext>
            </a:extLst>
          </p:cNvPr>
          <p:cNvSpPr txBox="1"/>
          <p:nvPr/>
        </p:nvSpPr>
        <p:spPr>
          <a:xfrm>
            <a:off x="1710128" y="583890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QPH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2B0A2EE-6594-0B1C-1664-3633911A9C87}"/>
              </a:ext>
            </a:extLst>
          </p:cNvPr>
          <p:cNvSpPr txBox="1"/>
          <p:nvPr/>
        </p:nvSpPr>
        <p:spPr>
          <a:xfrm>
            <a:off x="5915622" y="5869222"/>
            <a:ext cx="96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Varistor</a:t>
            </a:r>
            <a:endParaRPr kumimoji="1" lang="ja-JP" altLang="en-US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D78B3192-0911-075D-C179-327664EE1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524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2D660E-3D57-5267-C687-6221A5B93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Hi-pot test, system check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059DD7-230F-0FA9-DCCD-9FECF930B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85" y="1022664"/>
            <a:ext cx="8353580" cy="2728332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Hi-pot test at NOC</a:t>
            </a:r>
          </a:p>
          <a:p>
            <a:pPr lvl="1"/>
            <a:r>
              <a:rPr lang="en-US" altLang="ja-JP" sz="2000" dirty="0"/>
              <a:t>Criterion: Leak current &lt; 10 </a:t>
            </a:r>
            <a:r>
              <a:rPr lang="en-US" altLang="ja-JP" sz="2000" dirty="0">
                <a:latin typeface="Symbol" pitchFamily="2" charset="2"/>
              </a:rPr>
              <a:t>m</a:t>
            </a:r>
            <a:r>
              <a:rPr lang="en-US" altLang="ja-JP" sz="2000" dirty="0"/>
              <a:t>A</a:t>
            </a:r>
          </a:p>
          <a:p>
            <a:pPr lvl="1"/>
            <a:r>
              <a:rPr lang="en-US" altLang="ja-JP" sz="2000" dirty="0"/>
              <a:t>Coil – GND: 1.3 kV, 30sec</a:t>
            </a:r>
          </a:p>
          <a:p>
            <a:pPr lvl="1"/>
            <a:r>
              <a:rPr kumimoji="1" lang="en-US" altLang="ja-JP" sz="2000" dirty="0"/>
              <a:t>QPH – GND: 2.3 kV, 30sec</a:t>
            </a:r>
          </a:p>
          <a:p>
            <a:pPr lvl="1"/>
            <a:r>
              <a:rPr lang="en-US" altLang="ja-JP" sz="2000" dirty="0"/>
              <a:t>Between QPH strips: 2.3 kV, 30sec</a:t>
            </a:r>
          </a:p>
          <a:p>
            <a:pPr marL="457200" lvl="1" indent="0">
              <a:buNone/>
              <a:tabLst>
                <a:tab pos="1766888" algn="l"/>
              </a:tabLst>
            </a:pPr>
            <a:r>
              <a:rPr lang="en-US" altLang="ja-JP" sz="2000" dirty="0">
                <a:sym typeface="Wingdings" pitchFamily="2" charset="2"/>
              </a:rPr>
              <a:t>      </a:t>
            </a:r>
            <a:r>
              <a:rPr lang="en-US" altLang="ja-JP" sz="2000" dirty="0">
                <a:solidFill>
                  <a:srgbClr val="FF0000"/>
                </a:solidFill>
                <a:sym typeface="Wingdings" pitchFamily="2" charset="2"/>
              </a:rPr>
              <a:t>Passed</a:t>
            </a:r>
          </a:p>
          <a:p>
            <a:pPr lvl="1">
              <a:tabLst>
                <a:tab pos="1766888" algn="l"/>
              </a:tabLst>
            </a:pPr>
            <a:endParaRPr lang="en-US" altLang="ja-JP" sz="20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tabLst>
                <a:tab pos="1766888" algn="l"/>
              </a:tabLst>
            </a:pPr>
            <a:r>
              <a:rPr lang="en-US" altLang="ja-JP" sz="2000" dirty="0">
                <a:sym typeface="Wingdings" pitchFamily="2" charset="2"/>
              </a:rPr>
              <a:t>System check</a:t>
            </a:r>
          </a:p>
          <a:p>
            <a:pPr lvl="1">
              <a:tabLst>
                <a:tab pos="1766888" algn="l"/>
              </a:tabLst>
            </a:pPr>
            <a:r>
              <a:rPr lang="en-US" altLang="ja-JP" sz="2000" dirty="0">
                <a:sym typeface="Wingdings" pitchFamily="2" charset="2"/>
              </a:rPr>
              <a:t>The soundness of varistors was confirmed by signals from Rogowski coils in shutdown test and training quench at any current.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CE613D4-BC80-0BDE-5E30-D56477249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EC0E95-6202-C0FD-6E63-4D362CEA1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09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D08D0C-E89D-6617-EA2A-6E84F138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75" y="-87359"/>
            <a:ext cx="7920000" cy="720000"/>
          </a:xfrm>
        </p:spPr>
        <p:txBody>
          <a:bodyPr/>
          <a:lstStyle/>
          <a:p>
            <a:r>
              <a:rPr lang="en-US" altLang="ja-JP" dirty="0"/>
              <a:t>Training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AB7F08-A8AA-5DAF-C054-4B444D037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831" y="4377698"/>
            <a:ext cx="7846200" cy="1649786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Relatively long training in MBXF2</a:t>
            </a:r>
          </a:p>
          <a:p>
            <a:pPr lvl="1"/>
            <a:r>
              <a:rPr kumimoji="1" lang="en-US" altLang="ja-JP" sz="1800" dirty="0"/>
              <a:t>10 quenches to the nominal current</a:t>
            </a:r>
          </a:p>
          <a:p>
            <a:pPr lvl="1"/>
            <a:r>
              <a:rPr lang="en-US" altLang="ja-JP" sz="1800" dirty="0"/>
              <a:t>18 quenched to the ultimate current</a:t>
            </a:r>
          </a:p>
          <a:p>
            <a:pPr lvl="1"/>
            <a:r>
              <a:rPr lang="en-US" altLang="ja-JP" sz="1800" dirty="0"/>
              <a:t>Quench current never decreased during training.</a:t>
            </a:r>
          </a:p>
          <a:p>
            <a:r>
              <a:rPr kumimoji="1" lang="en-US" altLang="ja-JP" sz="1800" dirty="0"/>
              <a:t>The </a:t>
            </a:r>
            <a:r>
              <a:rPr lang="en-US" altLang="ja-JP" sz="1800" dirty="0"/>
              <a:t>current holding test at the ultimate current for 4h was successful.</a:t>
            </a:r>
          </a:p>
          <a:p>
            <a:r>
              <a:rPr kumimoji="1" lang="en-US" altLang="ja-JP" sz="1800" dirty="0"/>
              <a:t>Fast ramp test with ±30 A/s was also done. </a:t>
            </a:r>
          </a:p>
          <a:p>
            <a:r>
              <a:rPr lang="en-US" altLang="ja-JP" sz="1800" dirty="0"/>
              <a:t>Training memory will be checked in CD2.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66D487-3D88-121B-AA1D-E4F7292AE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5 June 2024</a:t>
            </a:r>
            <a:endParaRPr lang="en-GB" noProof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1DFD4F5-D0C4-F46F-541A-A718A74F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8CFCBEC-DAAF-EEA6-B879-2E55C68C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84" y="401444"/>
            <a:ext cx="8107832" cy="397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61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8575"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14537</TotalTime>
  <Words>2193</Words>
  <Application>Microsoft Macintosh PowerPoint</Application>
  <PresentationFormat>画面に合わせる (4:3)</PresentationFormat>
  <Paragraphs>643</Paragraphs>
  <Slides>26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Symbol</vt:lpstr>
      <vt:lpstr>Wingdings</vt:lpstr>
      <vt:lpstr>Thème Office</vt:lpstr>
      <vt:lpstr>シート</vt:lpstr>
      <vt:lpstr>Test result of MBXF2 in CD1</vt:lpstr>
      <vt:lpstr>Japanese contribution to HL-LHC: D1 magnets</vt:lpstr>
      <vt:lpstr>Design parameters</vt:lpstr>
      <vt:lpstr>Current status of each series production magnet</vt:lpstr>
      <vt:lpstr>Test program of MBXF2 in CD1</vt:lpstr>
      <vt:lpstr>Dual operation of refrigerators</vt:lpstr>
      <vt:lpstr>Quench protection</vt:lpstr>
      <vt:lpstr>Hi-pot test, system check</vt:lpstr>
      <vt:lpstr>Training</vt:lpstr>
      <vt:lpstr>Quench start location</vt:lpstr>
      <vt:lpstr>Quench antenna analysis</vt:lpstr>
      <vt:lpstr>Iq vs Detection delay</vt:lpstr>
      <vt:lpstr>Vertical magnetic field measurement system</vt:lpstr>
      <vt:lpstr>Measured Items</vt:lpstr>
      <vt:lpstr>DC loop – comparison with calc.</vt:lpstr>
      <vt:lpstr>Integral Measurement – comparison with calc.</vt:lpstr>
      <vt:lpstr>FQ Summary (integral) so far </vt:lpstr>
      <vt:lpstr>FQ Summary and Expectation</vt:lpstr>
      <vt:lpstr>Joint resistance</vt:lpstr>
      <vt:lpstr>Summary</vt:lpstr>
      <vt:lpstr>PowerPoint プレゼンテーション</vt:lpstr>
      <vt:lpstr>Summary of training</vt:lpstr>
      <vt:lpstr>FQ Summary Table - SS averaged &amp; Integral for MBXF2</vt:lpstr>
      <vt:lpstr>Field quality specified in Acceptance criteria</vt:lpstr>
      <vt:lpstr>Results of coil size measurement</vt:lpstr>
      <vt:lpstr>Estimation of a2 and a4 by an MP shift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Michinaka Sugano</cp:lastModifiedBy>
  <cp:revision>1099</cp:revision>
  <cp:lastPrinted>2019-09-25T16:02:36Z</cp:lastPrinted>
  <dcterms:created xsi:type="dcterms:W3CDTF">2017-02-04T09:19:33Z</dcterms:created>
  <dcterms:modified xsi:type="dcterms:W3CDTF">2024-06-11T23:17:56Z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