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596" r:id="rId2"/>
    <p:sldId id="639" r:id="rId3"/>
    <p:sldId id="704" r:id="rId4"/>
    <p:sldId id="701" r:id="rId5"/>
    <p:sldId id="700" r:id="rId6"/>
    <p:sldId id="702" r:id="rId7"/>
    <p:sldId id="703" r:id="rId8"/>
    <p:sldId id="705" r:id="rId9"/>
    <p:sldId id="706" r:id="rId10"/>
    <p:sldId id="696" r:id="rId11"/>
    <p:sldId id="674" r:id="rId12"/>
    <p:sldId id="675" r:id="rId13"/>
    <p:sldId id="679" r:id="rId14"/>
    <p:sldId id="707" r:id="rId15"/>
    <p:sldId id="708" r:id="rId16"/>
    <p:sldId id="711" r:id="rId17"/>
    <p:sldId id="712" r:id="rId18"/>
    <p:sldId id="713" r:id="rId19"/>
    <p:sldId id="714" r:id="rId20"/>
    <p:sldId id="717" r:id="rId21"/>
    <p:sldId id="709" r:id="rId22"/>
    <p:sldId id="715" r:id="rId23"/>
    <p:sldId id="716" r:id="rId24"/>
    <p:sldId id="718" r:id="rId25"/>
    <p:sldId id="710" r:id="rId26"/>
    <p:sldId id="690" r:id="rId27"/>
  </p:sldIdLst>
  <p:sldSz cx="9144000" cy="5143500" type="screen16x9"/>
  <p:notesSz cx="6669088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F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9" autoAdjust="0"/>
    <p:restoredTop sz="73616" autoAdjust="0"/>
  </p:normalViewPr>
  <p:slideViewPr>
    <p:cSldViewPr snapToObjects="1" showGuides="1">
      <p:cViewPr varScale="1">
        <p:scale>
          <a:sx n="121" d="100"/>
          <a:sy n="121" d="100"/>
        </p:scale>
        <p:origin x="1301" y="86"/>
      </p:cViewPr>
      <p:guideLst>
        <p:guide orient="horz" pos="30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0" d="100"/>
          <a:sy n="80" d="100"/>
        </p:scale>
        <p:origin x="4096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05/06/2024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6991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095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2213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704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3137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181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896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019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05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27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1145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75856" y="4759069"/>
            <a:ext cx="4508800" cy="350963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JC. Perez - 9th November 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388644"/>
            <a:ext cx="648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9" y="4767263"/>
            <a:ext cx="6092371" cy="27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JC. Perez - 9th November 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9" y="4767263"/>
            <a:ext cx="6092371" cy="27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JC. Perez - 9th November 2023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9" y="4767263"/>
            <a:ext cx="6092371" cy="27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JC. Perez - 9th November 2023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9" y="4767263"/>
            <a:ext cx="6092371" cy="27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JC. Perez - 9th November 2023</a:t>
            </a:r>
          </a:p>
        </p:txBody>
      </p:sp>
      <p:grpSp>
        <p:nvGrpSpPr>
          <p:cNvPr id="7" name="6 Grupo"/>
          <p:cNvGrpSpPr>
            <a:grpSpLocks noChangeAspect="1"/>
          </p:cNvGrpSpPr>
          <p:nvPr userDrawn="1"/>
        </p:nvGrpSpPr>
        <p:grpSpPr>
          <a:xfrm>
            <a:off x="1281403" y="4645249"/>
            <a:ext cx="1140290" cy="500085"/>
            <a:chOff x="9602510" y="1982045"/>
            <a:chExt cx="4919316" cy="287655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47865" y="4767263"/>
            <a:ext cx="4752087" cy="27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JC. Perez - 9th November 2023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47864" y="4767263"/>
            <a:ext cx="4444336" cy="27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JC. Perez - 9th November 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03848" y="4767263"/>
            <a:ext cx="5328152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/>
              <a:t>JC. Perez - 9th November 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Image 4" descr="CERN-logo_outline.jpg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294" y="4681537"/>
            <a:ext cx="613410" cy="452438"/>
          </a:xfrm>
          <a:prstGeom prst="rect">
            <a:avLst/>
          </a:prstGeom>
        </p:spPr>
      </p:pic>
      <p:grpSp>
        <p:nvGrpSpPr>
          <p:cNvPr id="9" name="6 Grupo"/>
          <p:cNvGrpSpPr>
            <a:grpSpLocks noChangeAspect="1"/>
          </p:cNvGrpSpPr>
          <p:nvPr userDrawn="1"/>
        </p:nvGrpSpPr>
        <p:grpSpPr>
          <a:xfrm>
            <a:off x="2176564" y="4675585"/>
            <a:ext cx="992260" cy="435165"/>
            <a:chOff x="9602510" y="1982045"/>
            <a:chExt cx="4919316" cy="287655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11" Type="http://schemas.openxmlformats.org/officeDocument/2006/relationships/image" Target="../media/image18.jpeg"/><Relationship Id="rId5" Type="http://schemas.openxmlformats.org/officeDocument/2006/relationships/image" Target="../media/image12.jp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5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55676" y="2067693"/>
            <a:ext cx="5940660" cy="985225"/>
          </a:xfrm>
        </p:spPr>
        <p:txBody>
          <a:bodyPr/>
          <a:lstStyle/>
          <a:p>
            <a:pPr algn="ctr"/>
            <a:r>
              <a:rPr lang="en-US" dirty="0"/>
              <a:t>MCBXF series production at CERN</a:t>
            </a:r>
            <a:br>
              <a:rPr lang="en-US" dirty="0"/>
            </a:br>
            <a:r>
              <a:rPr lang="en-US" dirty="0"/>
              <a:t>Update June 2024</a:t>
            </a:r>
            <a:br>
              <a:rPr lang="en-US" dirty="0"/>
            </a:br>
            <a:r>
              <a:rPr lang="en-US" dirty="0"/>
              <a:t>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35696" y="3291830"/>
            <a:ext cx="4860000" cy="1224136"/>
          </a:xfrm>
        </p:spPr>
        <p:txBody>
          <a:bodyPr>
            <a:normAutofit fontScale="85000" lnSpcReduction="20000"/>
          </a:bodyPr>
          <a:lstStyle/>
          <a:p>
            <a:pPr algn="ctr"/>
            <a:endParaRPr lang="en-GB" b="1" i="1" dirty="0"/>
          </a:p>
          <a:p>
            <a:pPr algn="ctr"/>
            <a:r>
              <a:rPr lang="en-GB" i="1" dirty="0"/>
              <a:t>Juan Carlos Perez, </a:t>
            </a:r>
            <a:r>
              <a:rPr lang="en-GB" i="1" u="sng" dirty="0"/>
              <a:t>Jose Ferradas</a:t>
            </a:r>
            <a:r>
              <a:rPr lang="en-GB" i="1" dirty="0"/>
              <a:t> and Gonzalo Hernando </a:t>
            </a:r>
          </a:p>
          <a:p>
            <a:pPr algn="ctr"/>
            <a:r>
              <a:rPr lang="en-GB" i="1" dirty="0"/>
              <a:t>on behalf of the full team!</a:t>
            </a:r>
          </a:p>
          <a:p>
            <a:pPr algn="ctr"/>
            <a:endParaRPr lang="en-GB" i="1" dirty="0"/>
          </a:p>
          <a:p>
            <a:pPr algn="ctr"/>
            <a:r>
              <a:rPr lang="en-GB" i="1" dirty="0"/>
              <a:t>05/06/2024 </a:t>
            </a:r>
          </a:p>
          <a:p>
            <a:pPr algn="ctr"/>
            <a:r>
              <a:rPr lang="en-GB" i="1" dirty="0"/>
              <a:t>HL-LHC WP3 Meeting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9ECF6B-8F49-4940-B42D-5D1A54A8CA2A}"/>
              </a:ext>
            </a:extLst>
          </p:cNvPr>
          <p:cNvSpPr txBox="1"/>
          <p:nvPr/>
        </p:nvSpPr>
        <p:spPr>
          <a:xfrm>
            <a:off x="5148064" y="20676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61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5C3D4C3-C6BB-4AB7-543A-79E1EC43E02D}"/>
              </a:ext>
            </a:extLst>
          </p:cNvPr>
          <p:cNvGrpSpPr/>
          <p:nvPr/>
        </p:nvGrpSpPr>
        <p:grpSpPr>
          <a:xfrm>
            <a:off x="3444403" y="2125938"/>
            <a:ext cx="2088232" cy="2212147"/>
            <a:chOff x="4067945" y="2571750"/>
            <a:chExt cx="2088232" cy="221214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DD22CC4-B3F2-1F71-1A76-E6E2B3B1F1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270" r="7016"/>
            <a:stretch/>
          </p:blipFill>
          <p:spPr>
            <a:xfrm>
              <a:off x="4067945" y="2571750"/>
              <a:ext cx="2088232" cy="2093261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5E98AC3-2877-9A7F-4FD8-561CE8A88996}"/>
                </a:ext>
              </a:extLst>
            </p:cNvPr>
            <p:cNvSpPr/>
            <p:nvPr/>
          </p:nvSpPr>
          <p:spPr>
            <a:xfrm>
              <a:off x="4067945" y="4443958"/>
              <a:ext cx="432047" cy="3399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Summary of initial activities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CB604F0-3E5E-BBEF-658F-8FBD2005A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190" y="666819"/>
            <a:ext cx="7920000" cy="3544355"/>
          </a:xfrm>
        </p:spPr>
        <p:txBody>
          <a:bodyPr>
            <a:normAutofit/>
          </a:bodyPr>
          <a:lstStyle/>
          <a:p>
            <a:r>
              <a:rPr lang="en-GB" sz="1400" dirty="0"/>
              <a:t>Initial activities structured in 3 main axes:</a:t>
            </a:r>
          </a:p>
          <a:p>
            <a:pPr lvl="1"/>
            <a:endParaRPr lang="en-GB" dirty="0"/>
          </a:p>
          <a:p>
            <a:pPr lvl="1"/>
            <a:endParaRPr lang="en-GB" sz="1300" dirty="0">
              <a:solidFill>
                <a:srgbClr val="FF0000"/>
              </a:solidFill>
            </a:endParaRPr>
          </a:p>
          <a:p>
            <a:pPr lvl="1"/>
            <a:endParaRPr lang="en-GB" sz="1300" dirty="0"/>
          </a:p>
        </p:txBody>
      </p:sp>
      <p:sp>
        <p:nvSpPr>
          <p:cNvPr id="9" name="Snip Single Corner Rectangle 57">
            <a:extLst>
              <a:ext uri="{FF2B5EF4-FFF2-40B4-BE49-F238E27FC236}">
                <a16:creationId xmlns:a16="http://schemas.microsoft.com/office/drawing/2014/main" id="{E56583EB-02D5-9514-91B2-2D98B2285317}"/>
              </a:ext>
            </a:extLst>
          </p:cNvPr>
          <p:cNvSpPr/>
          <p:nvPr/>
        </p:nvSpPr>
        <p:spPr>
          <a:xfrm flipH="1">
            <a:off x="6026622" y="2494623"/>
            <a:ext cx="2640120" cy="1775702"/>
          </a:xfrm>
          <a:prstGeom prst="snip1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C0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FB65322-0507-1CB6-AECF-846A90BEC584}"/>
              </a:ext>
            </a:extLst>
          </p:cNvPr>
          <p:cNvCxnSpPr>
            <a:cxnSpLocks/>
          </p:cNvCxnSpPr>
          <p:nvPr/>
        </p:nvCxnSpPr>
        <p:spPr>
          <a:xfrm>
            <a:off x="5407073" y="3668837"/>
            <a:ext cx="0" cy="144016"/>
          </a:xfrm>
          <a:prstGeom prst="line">
            <a:avLst/>
          </a:prstGeom>
          <a:ln w="317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5AC1A8B-A795-D677-B9B9-359A744CCC80}"/>
              </a:ext>
            </a:extLst>
          </p:cNvPr>
          <p:cNvCxnSpPr/>
          <p:nvPr/>
        </p:nvCxnSpPr>
        <p:spPr>
          <a:xfrm flipH="1">
            <a:off x="5407072" y="3814005"/>
            <a:ext cx="513000" cy="0"/>
          </a:xfrm>
          <a:prstGeom prst="line">
            <a:avLst/>
          </a:prstGeom>
          <a:ln w="317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00478D1A-D1AB-3E1E-A6DB-49D8F359938B}"/>
              </a:ext>
            </a:extLst>
          </p:cNvPr>
          <p:cNvSpPr/>
          <p:nvPr/>
        </p:nvSpPr>
        <p:spPr>
          <a:xfrm>
            <a:off x="5869785" y="3780047"/>
            <a:ext cx="67500" cy="675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>
              <a:solidFill>
                <a:srgbClr val="C00000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CB6051F-A508-B5A8-6273-B1ED9B8D0295}"/>
              </a:ext>
            </a:extLst>
          </p:cNvPr>
          <p:cNvGrpSpPr/>
          <p:nvPr/>
        </p:nvGrpSpPr>
        <p:grpSpPr>
          <a:xfrm rot="10800000">
            <a:off x="2896977" y="2301221"/>
            <a:ext cx="691018" cy="198765"/>
            <a:chOff x="1765824" y="2990975"/>
            <a:chExt cx="691018" cy="198765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B1DCA09-BC9E-1F7C-7AE8-C2BA71E85C2D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1765824" y="2990975"/>
              <a:ext cx="160807" cy="165222"/>
            </a:xfrm>
            <a:prstGeom prst="line">
              <a:avLst/>
            </a:prstGeom>
            <a:ln w="3175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13B1023-C800-29A0-D564-B127383ECC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26629" y="3156198"/>
              <a:ext cx="513000" cy="0"/>
            </a:xfrm>
            <a:prstGeom prst="line">
              <a:avLst/>
            </a:prstGeom>
            <a:ln w="3175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05B729B-6B08-3797-1A4E-5C91BDBE897D}"/>
                </a:ext>
              </a:extLst>
            </p:cNvPr>
            <p:cNvSpPr/>
            <p:nvPr/>
          </p:nvSpPr>
          <p:spPr>
            <a:xfrm>
              <a:off x="2389342" y="3122240"/>
              <a:ext cx="67500" cy="675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>
                <a:solidFill>
                  <a:srgbClr val="C00000"/>
                </a:solidFill>
              </a:endParaRPr>
            </a:p>
          </p:txBody>
        </p:sp>
      </p:grpSp>
      <p:sp>
        <p:nvSpPr>
          <p:cNvPr id="29" name="Snip Single Corner Rectangle 49">
            <a:extLst>
              <a:ext uri="{FF2B5EF4-FFF2-40B4-BE49-F238E27FC236}">
                <a16:creationId xmlns:a16="http://schemas.microsoft.com/office/drawing/2014/main" id="{2C4DA626-6D98-D78A-234D-AB9E11F19645}"/>
              </a:ext>
            </a:extLst>
          </p:cNvPr>
          <p:cNvSpPr/>
          <p:nvPr/>
        </p:nvSpPr>
        <p:spPr>
          <a:xfrm>
            <a:off x="251098" y="1841677"/>
            <a:ext cx="2529474" cy="2092642"/>
          </a:xfrm>
          <a:prstGeom prst="snip1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0BBC1F8-5536-9E62-2F19-4DE3BACE950A}"/>
              </a:ext>
            </a:extLst>
          </p:cNvPr>
          <p:cNvCxnSpPr/>
          <p:nvPr/>
        </p:nvCxnSpPr>
        <p:spPr>
          <a:xfrm flipH="1">
            <a:off x="4412039" y="1548722"/>
            <a:ext cx="0" cy="540000"/>
          </a:xfrm>
          <a:prstGeom prst="line">
            <a:avLst/>
          </a:prstGeom>
          <a:ln w="317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53D8A22-25DE-D74E-D3DF-76F852AC2D98}"/>
              </a:ext>
            </a:extLst>
          </p:cNvPr>
          <p:cNvCxnSpPr/>
          <p:nvPr/>
        </p:nvCxnSpPr>
        <p:spPr>
          <a:xfrm flipH="1">
            <a:off x="4412038" y="1549874"/>
            <a:ext cx="513000" cy="0"/>
          </a:xfrm>
          <a:prstGeom prst="line">
            <a:avLst/>
          </a:prstGeom>
          <a:ln w="317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9066D273-4866-9895-0BC5-510E667A7A00}"/>
              </a:ext>
            </a:extLst>
          </p:cNvPr>
          <p:cNvSpPr/>
          <p:nvPr/>
        </p:nvSpPr>
        <p:spPr>
          <a:xfrm>
            <a:off x="4874751" y="1515916"/>
            <a:ext cx="67500" cy="675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>
              <a:solidFill>
                <a:srgbClr val="C00000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7DA34E3-03D5-1FC9-0429-EE69BF2E5F0C}"/>
              </a:ext>
            </a:extLst>
          </p:cNvPr>
          <p:cNvSpPr txBox="1">
            <a:spLocks/>
          </p:cNvSpPr>
          <p:nvPr/>
        </p:nvSpPr>
        <p:spPr>
          <a:xfrm>
            <a:off x="319502" y="1894496"/>
            <a:ext cx="2180470" cy="1244296"/>
          </a:xfrm>
          <a:prstGeom prst="rect">
            <a:avLst/>
          </a:prstGeom>
        </p:spPr>
        <p:txBody>
          <a:bodyPr vert="horz" lIns="19289" tIns="0" rIns="19289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92877">
              <a:buClrTx/>
              <a:buSzTx/>
            </a:pPr>
            <a:r>
              <a:rPr lang="en-US" sz="1000" dirty="0">
                <a:solidFill>
                  <a:srgbClr val="C00000"/>
                </a:solidFill>
                <a:latin typeface="Century Gothic" panose="020B0502020202020204" pitchFamily="34" charset="0"/>
              </a:rPr>
              <a:t>Setup of the required infrastructure in B.180 and B.927. Planning</a:t>
            </a:r>
            <a:r>
              <a:rPr lang="en-GB" sz="1000" dirty="0">
                <a:solidFill>
                  <a:srgbClr val="C00000"/>
                </a:solidFill>
                <a:latin typeface="Century Gothic" panose="020B0502020202020204" pitchFamily="34" charset="0"/>
              </a:rPr>
              <a:t>!</a:t>
            </a:r>
          </a:p>
        </p:txBody>
      </p:sp>
      <p:pic>
        <p:nvPicPr>
          <p:cNvPr id="28" name="Picture 27" descr="A large room with a conveyor belt&#10;&#10;Description automatically generated">
            <a:extLst>
              <a:ext uri="{FF2B5EF4-FFF2-40B4-BE49-F238E27FC236}">
                <a16:creationId xmlns:a16="http://schemas.microsoft.com/office/drawing/2014/main" id="{96D4D466-DB14-4C0D-5311-45D3FB27F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601" y="2263122"/>
            <a:ext cx="1358061" cy="1018546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8" name="Picture 37" descr="A metal pipes on a shelf&#10;&#10;Description automatically generated with medium confidence">
            <a:extLst>
              <a:ext uri="{FF2B5EF4-FFF2-40B4-BE49-F238E27FC236}">
                <a16:creationId xmlns:a16="http://schemas.microsoft.com/office/drawing/2014/main" id="{4B98EDC9-1E05-4303-74E4-D7ABAC23ED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857045" y="3019890"/>
            <a:ext cx="934577" cy="700933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A0AD41D8-AB44-4BAA-EA5D-2CDDE009237B}"/>
              </a:ext>
            </a:extLst>
          </p:cNvPr>
          <p:cNvSpPr txBox="1">
            <a:spLocks/>
          </p:cNvSpPr>
          <p:nvPr/>
        </p:nvSpPr>
        <p:spPr>
          <a:xfrm>
            <a:off x="6176109" y="2554811"/>
            <a:ext cx="2403988" cy="1799384"/>
          </a:xfrm>
          <a:prstGeom prst="rect">
            <a:avLst/>
          </a:prstGeom>
        </p:spPr>
        <p:txBody>
          <a:bodyPr vert="horz" lIns="19289" tIns="0" rIns="19289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92877">
              <a:buClrTx/>
              <a:buSzTx/>
            </a:pPr>
            <a:r>
              <a:rPr lang="en-GB" sz="1000" dirty="0">
                <a:solidFill>
                  <a:srgbClr val="C00000"/>
                </a:solidFill>
                <a:latin typeface="Century Gothic" panose="020B0502020202020204" pitchFamily="34" charset="0"/>
              </a:rPr>
              <a:t>Repairs and modifications on assembly tooling (based on previous exp.). Design of new required tooling.</a:t>
            </a:r>
          </a:p>
        </p:txBody>
      </p:sp>
      <p:sp>
        <p:nvSpPr>
          <p:cNvPr id="40" name="Snip Single Corner Rectangle 57">
            <a:extLst>
              <a:ext uri="{FF2B5EF4-FFF2-40B4-BE49-F238E27FC236}">
                <a16:creationId xmlns:a16="http://schemas.microsoft.com/office/drawing/2014/main" id="{8682E78C-1E40-E746-C518-3850B06BF391}"/>
              </a:ext>
            </a:extLst>
          </p:cNvPr>
          <p:cNvSpPr/>
          <p:nvPr/>
        </p:nvSpPr>
        <p:spPr>
          <a:xfrm flipH="1">
            <a:off x="5263055" y="1042814"/>
            <a:ext cx="2789855" cy="1187191"/>
          </a:xfrm>
          <a:prstGeom prst="snip1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rgbClr val="C00000"/>
              </a:solidFill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B9E0002C-173F-DCD7-6430-0ED41C859716}"/>
              </a:ext>
            </a:extLst>
          </p:cNvPr>
          <p:cNvSpPr txBox="1">
            <a:spLocks/>
          </p:cNvSpPr>
          <p:nvPr/>
        </p:nvSpPr>
        <p:spPr>
          <a:xfrm>
            <a:off x="5419025" y="1073617"/>
            <a:ext cx="2586831" cy="1799384"/>
          </a:xfrm>
          <a:prstGeom prst="rect">
            <a:avLst/>
          </a:prstGeom>
        </p:spPr>
        <p:txBody>
          <a:bodyPr vert="horz" lIns="19289" tIns="0" rIns="19289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92877">
              <a:buClrTx/>
              <a:buSzTx/>
            </a:pPr>
            <a:r>
              <a:rPr lang="en-GB" sz="1000" dirty="0">
                <a:solidFill>
                  <a:srgbClr val="C00000"/>
                </a:solidFill>
                <a:latin typeface="Century Gothic" panose="020B0502020202020204" pitchFamily="34" charset="0"/>
              </a:rPr>
              <a:t>Identification, control and storage of the magnet components. Documentation!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8B4CB13D-DE6B-136C-839B-FC400543FB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3827" y="3034183"/>
            <a:ext cx="1323085" cy="66917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C20CB6E-FB52-F118-8885-B8334F1C5E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9748" y="3312793"/>
            <a:ext cx="1030968" cy="58778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85EEE0A-3569-B815-1C99-1B77D5FEC14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54906" y="3379051"/>
            <a:ext cx="833855" cy="62537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5D580D9-BEE7-1476-0881-CAC35A4DA8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13360" y="3559187"/>
            <a:ext cx="1089244" cy="617928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B793EDA-7E34-432E-AC16-2E55698E59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53809" y="1482311"/>
            <a:ext cx="919102" cy="686490"/>
          </a:xfrm>
          <a:prstGeom prst="rect">
            <a:avLst/>
          </a:prstGeom>
        </p:spPr>
      </p:pic>
      <p:pic>
        <p:nvPicPr>
          <p:cNvPr id="50" name="Picture 49" descr="A person in a white robe holding a clipboard in a warehouse&#10;&#10;Description automatically generated">
            <a:extLst>
              <a:ext uri="{FF2B5EF4-FFF2-40B4-BE49-F238E27FC236}">
                <a16:creationId xmlns:a16="http://schemas.microsoft.com/office/drawing/2014/main" id="{1EC6224E-3D3A-522D-0D75-49671DD220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29964" y="1474058"/>
            <a:ext cx="919102" cy="689327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765917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DC97F8-CA44-8433-E5D4-7666715529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10"/>
          <a:stretch/>
        </p:blipFill>
        <p:spPr>
          <a:xfrm>
            <a:off x="1076065" y="1059582"/>
            <a:ext cx="6978607" cy="3646120"/>
          </a:xfrm>
          <a:prstGeom prst="rect">
            <a:avLst/>
          </a:prstGeom>
        </p:spPr>
      </p:pic>
      <p:sp>
        <p:nvSpPr>
          <p:cNvPr id="24" name="Content Placeholder 6">
            <a:extLst>
              <a:ext uri="{FF2B5EF4-FFF2-40B4-BE49-F238E27FC236}">
                <a16:creationId xmlns:a16="http://schemas.microsoft.com/office/drawing/2014/main" id="{77FC4AF7-8CE3-43E9-8467-B8BDAC0F05B0}"/>
              </a:ext>
            </a:extLst>
          </p:cNvPr>
          <p:cNvSpPr txBox="1">
            <a:spLocks/>
          </p:cNvSpPr>
          <p:nvPr/>
        </p:nvSpPr>
        <p:spPr>
          <a:xfrm>
            <a:off x="677157" y="539563"/>
            <a:ext cx="7920000" cy="35443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All assembly operations but the Collaring are performed in building 180: 3 zones for MCBXF.</a:t>
            </a:r>
          </a:p>
          <a:p>
            <a:pPr lvl="1"/>
            <a:endParaRPr lang="en-GB" dirty="0"/>
          </a:p>
          <a:p>
            <a:pPr lvl="1"/>
            <a:endParaRPr lang="en-GB" sz="1300" dirty="0">
              <a:solidFill>
                <a:srgbClr val="FF0000"/>
              </a:solidFill>
            </a:endParaRPr>
          </a:p>
          <a:p>
            <a:pPr lvl="1"/>
            <a:endParaRPr lang="en-GB" sz="13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Setup of the required infrastructure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8F0043C-8385-5DEB-9632-D1EF7700DC76}"/>
              </a:ext>
            </a:extLst>
          </p:cNvPr>
          <p:cNvSpPr/>
          <p:nvPr/>
        </p:nvSpPr>
        <p:spPr>
          <a:xfrm>
            <a:off x="5426635" y="1236092"/>
            <a:ext cx="2232248" cy="1368152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29438AA-4329-4E37-3BBF-5043B90E19E3}"/>
              </a:ext>
            </a:extLst>
          </p:cNvPr>
          <p:cNvSpPr/>
          <p:nvPr/>
        </p:nvSpPr>
        <p:spPr>
          <a:xfrm>
            <a:off x="3069294" y="1203598"/>
            <a:ext cx="1296144" cy="1368152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79CAB3E2-0190-5473-1B45-4B4634B6FCDA}"/>
              </a:ext>
            </a:extLst>
          </p:cNvPr>
          <p:cNvSpPr txBox="1">
            <a:spLocks/>
          </p:cNvSpPr>
          <p:nvPr/>
        </p:nvSpPr>
        <p:spPr>
          <a:xfrm>
            <a:off x="509245" y="1543291"/>
            <a:ext cx="2586831" cy="43624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vert="horz" lIns="19289" tIns="0" rIns="19289" bIns="0" anchor="ctr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92877">
              <a:buClrTx/>
              <a:buSzTx/>
            </a:pPr>
            <a:r>
              <a:rPr lang="en-GB" sz="1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ZONE 1: Ground insulation and collar-packs preparation area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E507BF31-1C81-9737-121D-9F3D7FCCEFE0}"/>
              </a:ext>
            </a:extLst>
          </p:cNvPr>
          <p:cNvSpPr txBox="1">
            <a:spLocks/>
          </p:cNvSpPr>
          <p:nvPr/>
        </p:nvSpPr>
        <p:spPr>
          <a:xfrm>
            <a:off x="7536936" y="1315000"/>
            <a:ext cx="1292951" cy="540001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vert="horz" lIns="19289" tIns="0" rIns="19289" bIns="0" anchor="ctr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92877">
              <a:buClrTx/>
              <a:buSzTx/>
            </a:pPr>
            <a:r>
              <a:rPr lang="en-GB" sz="1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ZONE 2: Collared coil assembly hall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C983533-43C2-3D22-8971-66278F1F2CFD}"/>
              </a:ext>
            </a:extLst>
          </p:cNvPr>
          <p:cNvCxnSpPr/>
          <p:nvPr/>
        </p:nvCxnSpPr>
        <p:spPr>
          <a:xfrm>
            <a:off x="3131840" y="1059582"/>
            <a:ext cx="0" cy="183991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EDC8F87-781F-1B9A-17A9-5F07980A37B5}"/>
              </a:ext>
            </a:extLst>
          </p:cNvPr>
          <p:cNvCxnSpPr>
            <a:cxnSpLocks/>
          </p:cNvCxnSpPr>
          <p:nvPr/>
        </p:nvCxnSpPr>
        <p:spPr>
          <a:xfrm flipH="1">
            <a:off x="3126576" y="2873603"/>
            <a:ext cx="4600128" cy="359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F277C93C-7F80-3EC2-1ECD-02C1AFFC28CB}"/>
              </a:ext>
            </a:extLst>
          </p:cNvPr>
          <p:cNvSpPr txBox="1">
            <a:spLocks/>
          </p:cNvSpPr>
          <p:nvPr/>
        </p:nvSpPr>
        <p:spPr>
          <a:xfrm>
            <a:off x="4052775" y="2636959"/>
            <a:ext cx="2403988" cy="1799384"/>
          </a:xfrm>
          <a:prstGeom prst="rect">
            <a:avLst/>
          </a:prstGeom>
        </p:spPr>
        <p:txBody>
          <a:bodyPr vert="horz" lIns="19289" tIns="0" rIns="19289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92877">
              <a:buClrTx/>
              <a:buSzTx/>
            </a:pPr>
            <a:r>
              <a:rPr lang="en-GB" sz="10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LMF winding house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A3E24CF-35BF-82D3-7BFA-34AA99FA309F}"/>
              </a:ext>
            </a:extLst>
          </p:cNvPr>
          <p:cNvSpPr/>
          <p:nvPr/>
        </p:nvSpPr>
        <p:spPr>
          <a:xfrm>
            <a:off x="1866398" y="2859782"/>
            <a:ext cx="3137650" cy="160927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FF8E651A-15E0-17A3-2D5D-27F58536B6E2}"/>
              </a:ext>
            </a:extLst>
          </p:cNvPr>
          <p:cNvSpPr txBox="1">
            <a:spLocks/>
          </p:cNvSpPr>
          <p:nvPr/>
        </p:nvSpPr>
        <p:spPr>
          <a:xfrm>
            <a:off x="529793" y="3435846"/>
            <a:ext cx="1364644" cy="540001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vert="horz" lIns="19289" tIns="0" rIns="19289" bIns="0" anchor="ctr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92877">
              <a:buClrTx/>
              <a:buSzTx/>
            </a:pPr>
            <a:r>
              <a:rPr lang="en-GB" sz="1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ZONE 3: Yoking, WMM and auxiliary workshop</a:t>
            </a:r>
          </a:p>
        </p:txBody>
      </p:sp>
    </p:spTree>
    <p:extLst>
      <p:ext uri="{BB962C8B-B14F-4D97-AF65-F5344CB8AC3E}">
        <p14:creationId xmlns:p14="http://schemas.microsoft.com/office/powerpoint/2010/main" val="3675061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Setup of the required infrastructure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79CAB3E2-0190-5473-1B45-4B4634B6FCDA}"/>
              </a:ext>
            </a:extLst>
          </p:cNvPr>
          <p:cNvSpPr txBox="1">
            <a:spLocks/>
          </p:cNvSpPr>
          <p:nvPr/>
        </p:nvSpPr>
        <p:spPr>
          <a:xfrm>
            <a:off x="1115616" y="818872"/>
            <a:ext cx="2478125" cy="43624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vert="horz" lIns="19289" tIns="0" rIns="19289" bIns="0" anchor="ctr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92877">
              <a:buClrTx/>
              <a:buSzTx/>
            </a:pPr>
            <a:r>
              <a:rPr lang="en-GB" sz="1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ZONE 1: Ground insulation and collar-packs preparation area</a:t>
            </a:r>
          </a:p>
        </p:txBody>
      </p:sp>
      <p:pic>
        <p:nvPicPr>
          <p:cNvPr id="12" name="Picture 11" descr="A large room with many machines&#10;&#10;Description automatically generated with medium confidence">
            <a:extLst>
              <a:ext uri="{FF2B5EF4-FFF2-40B4-BE49-F238E27FC236}">
                <a16:creationId xmlns:a16="http://schemas.microsoft.com/office/drawing/2014/main" id="{4BCD291E-E59D-11FE-55B0-0EFDA618E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46" y="1419622"/>
            <a:ext cx="4005064" cy="3003798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E507BF31-1C81-9737-121D-9F3D7FCCEFE0}"/>
              </a:ext>
            </a:extLst>
          </p:cNvPr>
          <p:cNvSpPr txBox="1">
            <a:spLocks/>
          </p:cNvSpPr>
          <p:nvPr/>
        </p:nvSpPr>
        <p:spPr>
          <a:xfrm>
            <a:off x="5421472" y="766994"/>
            <a:ext cx="2592288" cy="540001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vert="horz" lIns="19289" tIns="0" rIns="19289" bIns="0" anchor="ctr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92877">
              <a:buClrTx/>
              <a:buSzTx/>
            </a:pPr>
            <a:r>
              <a:rPr lang="en-GB" sz="1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ZONE 2: Collared coil assembly hall</a:t>
            </a:r>
          </a:p>
        </p:txBody>
      </p:sp>
      <p:pic>
        <p:nvPicPr>
          <p:cNvPr id="10" name="Picture 9" descr="A large room with many machines&#10;&#10;Description automatically generated with medium confidence">
            <a:extLst>
              <a:ext uri="{FF2B5EF4-FFF2-40B4-BE49-F238E27FC236}">
                <a16:creationId xmlns:a16="http://schemas.microsoft.com/office/drawing/2014/main" id="{7174B73C-7ABA-657A-7F61-F438FAF84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400070"/>
            <a:ext cx="4003200" cy="3002400"/>
          </a:xfrm>
          <a:prstGeom prst="rect">
            <a:avLst/>
          </a:prstGeom>
        </p:spPr>
      </p:pic>
      <p:pic>
        <p:nvPicPr>
          <p:cNvPr id="6" name="Picture 5" descr="A room with many machines and boxes&#10;&#10;Description automatically generated with medium confidence">
            <a:extLst>
              <a:ext uri="{FF2B5EF4-FFF2-40B4-BE49-F238E27FC236}">
                <a16:creationId xmlns:a16="http://schemas.microsoft.com/office/drawing/2014/main" id="{2B3039EA-AA00-4AA1-6CEF-8C3E30762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1396752"/>
            <a:ext cx="4003200" cy="30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338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Setup of the required infrastructure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FF8E651A-15E0-17A3-2D5D-27F58536B6E2}"/>
              </a:ext>
            </a:extLst>
          </p:cNvPr>
          <p:cNvSpPr txBox="1">
            <a:spLocks/>
          </p:cNvSpPr>
          <p:nvPr/>
        </p:nvSpPr>
        <p:spPr>
          <a:xfrm>
            <a:off x="2771800" y="633638"/>
            <a:ext cx="3600400" cy="540001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vert="horz" lIns="19289" tIns="0" rIns="19289" bIns="0" anchor="ctr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92877">
              <a:buClrTx/>
              <a:buSzTx/>
            </a:pPr>
            <a:r>
              <a:rPr lang="en-GB" sz="1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ZONE 3: Yoking, WMM and auxiliary workshop</a:t>
            </a:r>
          </a:p>
        </p:txBody>
      </p:sp>
      <p:pic>
        <p:nvPicPr>
          <p:cNvPr id="10" name="Picture 9" descr="A room with many machines and a large window&#10;&#10;Description automatically generated with medium confidence">
            <a:extLst>
              <a:ext uri="{FF2B5EF4-FFF2-40B4-BE49-F238E27FC236}">
                <a16:creationId xmlns:a16="http://schemas.microsoft.com/office/drawing/2014/main" id="{62B2EA14-B78E-4A3F-4677-AF745AD08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19622"/>
            <a:ext cx="4003200" cy="3002400"/>
          </a:xfrm>
          <a:prstGeom prst="rect">
            <a:avLst/>
          </a:prstGeom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B98D00F3-B38E-E5DB-880C-320C67534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256" y="1419622"/>
            <a:ext cx="4003200" cy="300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313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Setup of the required infrastructure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FF8E651A-15E0-17A3-2D5D-27F58536B6E2}"/>
              </a:ext>
            </a:extLst>
          </p:cNvPr>
          <p:cNvSpPr txBox="1">
            <a:spLocks/>
          </p:cNvSpPr>
          <p:nvPr/>
        </p:nvSpPr>
        <p:spPr>
          <a:xfrm>
            <a:off x="2771800" y="633638"/>
            <a:ext cx="3600400" cy="540001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vert="horz" lIns="19289" tIns="0" rIns="19289" bIns="0" anchor="ctr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92877">
              <a:buClrTx/>
              <a:buSzTx/>
            </a:pPr>
            <a:r>
              <a:rPr lang="en-GB" sz="1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ZONE 4: Collaring press and assembly area at B.927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900F952-BE69-46D8-8344-BFDA8BD72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9622"/>
            <a:ext cx="345638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093F55B-820C-4845-360B-92E1078DB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54472"/>
            <a:ext cx="345638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5581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2B174-BDF5-FB41-819B-9C19A86D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0392B-C14A-7445-B906-98EB613F5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491630"/>
            <a:ext cx="5688632" cy="2449437"/>
          </a:xfrm>
        </p:spPr>
        <p:txBody>
          <a:bodyPr>
            <a:normAutofit/>
          </a:bodyPr>
          <a:lstStyle/>
          <a:p>
            <a:r>
              <a:rPr lang="en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</a:t>
            </a:r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general</a:t>
            </a:r>
            <a:r>
              <a:rPr lang="en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status</a:t>
            </a:r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at CERN</a:t>
            </a:r>
            <a:endParaRPr lang="en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Summary</a:t>
            </a:r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on initial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activities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b="1" dirty="0"/>
              <a:t>MCBXFB05 </a:t>
            </a:r>
            <a:r>
              <a:rPr lang="fr-CH" sz="2000" b="1" dirty="0" err="1"/>
              <a:t>assembly</a:t>
            </a:r>
            <a:endParaRPr lang="fr-CH" sz="2000" b="1" dirty="0"/>
          </a:p>
          <a:p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MCBXFA1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assembly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Summary and outlook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760867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MCBXFB05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CB604F0-3E5E-BBEF-658F-8FBD2005A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851539"/>
            <a:ext cx="7920000" cy="303995"/>
          </a:xfrm>
        </p:spPr>
        <p:txBody>
          <a:bodyPr>
            <a:normAutofit/>
          </a:bodyPr>
          <a:lstStyle/>
          <a:p>
            <a:r>
              <a:rPr lang="en-GB" sz="1400" b="1" dirty="0"/>
              <a:t>First magnet for the new production line</a:t>
            </a:r>
            <a:endParaRPr lang="en-GB" sz="13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26E671B-F14D-AC52-77FE-3FFE96786E83}"/>
              </a:ext>
            </a:extLst>
          </p:cNvPr>
          <p:cNvSpPr txBox="1">
            <a:spLocks/>
          </p:cNvSpPr>
          <p:nvPr/>
        </p:nvSpPr>
        <p:spPr>
          <a:xfrm>
            <a:off x="323528" y="851539"/>
            <a:ext cx="5184576" cy="39604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  <a:p>
            <a:pPr marL="0" indent="0" defTabSz="609585">
              <a:lnSpc>
                <a:spcPct val="80000"/>
              </a:lnSpc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Assembly duration: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3 months </a:t>
            </a: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Used for transferring the know-how to the new team and setting-up the production line</a:t>
            </a:r>
          </a:p>
          <a:p>
            <a:pPr lvl="2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Two minor NCR during the assembly process</a:t>
            </a: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Inner dipole collared twice due to the mispositioning of pole shims: 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EDMS 3089268</a:t>
            </a: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Minimal damage to one Kapton layer outside the coil (on the ground insulation protruding outside the collars): 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EDMS 3088744 </a:t>
            </a:r>
          </a:p>
          <a:p>
            <a:pPr lvl="2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Commissioning of the magnetic measurement bench took longer than expected</a:t>
            </a: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Results cross-checked with TE-MSC-TM using shorter probes</a:t>
            </a:r>
          </a:p>
          <a:p>
            <a:pPr lvl="1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Various adjustments in the procedures and tooling according to the new infrastructure and lessons learnt</a:t>
            </a:r>
          </a:p>
          <a:p>
            <a:pPr lvl="2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defTabSz="609585">
              <a:lnSpc>
                <a:spcPct val="80000"/>
              </a:lnSpc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0" indent="0">
              <a:buFont typeface="Wingdings" charset="2"/>
              <a:buNone/>
            </a:pPr>
            <a:endParaRPr lang="en-GB" sz="1200" dirty="0"/>
          </a:p>
        </p:txBody>
      </p:sp>
      <p:pic>
        <p:nvPicPr>
          <p:cNvPr id="5" name="Picture 4" descr="A machine in a factory&#10;&#10;Description automatically generated">
            <a:extLst>
              <a:ext uri="{FF2B5EF4-FFF2-40B4-BE49-F238E27FC236}">
                <a16:creationId xmlns:a16="http://schemas.microsoft.com/office/drawing/2014/main" id="{54A81696-BD29-B161-2797-21FF62429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396" y="1197704"/>
            <a:ext cx="2890076" cy="2499742"/>
          </a:xfrm>
          <a:prstGeom prst="rect">
            <a:avLst/>
          </a:prstGeom>
          <a:effectLst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3415974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153"/>
            <a:ext cx="7920000" cy="540000"/>
          </a:xfrm>
        </p:spPr>
        <p:txBody>
          <a:bodyPr/>
          <a:lstStyle/>
          <a:p>
            <a:r>
              <a:rPr lang="en-GB" dirty="0"/>
              <a:t>MCBXFB05</a:t>
            </a:r>
          </a:p>
        </p:txBody>
      </p:sp>
      <p:pic>
        <p:nvPicPr>
          <p:cNvPr id="8" name="Picture 7" descr="A group of men in white coats in a factory&#10;&#10;Description automatically generated">
            <a:extLst>
              <a:ext uri="{FF2B5EF4-FFF2-40B4-BE49-F238E27FC236}">
                <a16:creationId xmlns:a16="http://schemas.microsoft.com/office/drawing/2014/main" id="{20273D4C-D7A6-69CB-5E09-8F6567B60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824" y="538128"/>
            <a:ext cx="2711496" cy="2033622"/>
          </a:xfrm>
          <a:prstGeom prst="rect">
            <a:avLst/>
          </a:prstGeom>
        </p:spPr>
      </p:pic>
      <p:pic>
        <p:nvPicPr>
          <p:cNvPr id="10" name="Picture 9" descr="A person standing next to a machine&#10;&#10;Description automatically generated">
            <a:extLst>
              <a:ext uri="{FF2B5EF4-FFF2-40B4-BE49-F238E27FC236}">
                <a16:creationId xmlns:a16="http://schemas.microsoft.com/office/drawing/2014/main" id="{9CB99C0A-738A-39FC-01A9-1349FEF73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8568" y="537750"/>
            <a:ext cx="2712000" cy="2034000"/>
          </a:xfrm>
          <a:prstGeom prst="rect">
            <a:avLst/>
          </a:prstGeom>
        </p:spPr>
      </p:pic>
      <p:pic>
        <p:nvPicPr>
          <p:cNvPr id="13" name="Picture 12" descr="Two men in white coats standing in a factory&#10;&#10;Description automatically generated">
            <a:extLst>
              <a:ext uri="{FF2B5EF4-FFF2-40B4-BE49-F238E27FC236}">
                <a16:creationId xmlns:a16="http://schemas.microsoft.com/office/drawing/2014/main" id="{96DC6275-BAE7-6582-69D4-E0C4864E2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1816" y="537750"/>
            <a:ext cx="2712000" cy="2034000"/>
          </a:xfrm>
          <a:prstGeom prst="rect">
            <a:avLst/>
          </a:prstGeom>
        </p:spPr>
      </p:pic>
      <p:pic>
        <p:nvPicPr>
          <p:cNvPr id="15" name="Picture 14" descr="A machine with a circular object on it&#10;&#10;Description automatically generated">
            <a:extLst>
              <a:ext uri="{FF2B5EF4-FFF2-40B4-BE49-F238E27FC236}">
                <a16:creationId xmlns:a16="http://schemas.microsoft.com/office/drawing/2014/main" id="{EB8A48DF-0433-485D-947E-1DEB9DC2B3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692" y="2715766"/>
            <a:ext cx="3035829" cy="1707654"/>
          </a:xfrm>
          <a:prstGeom prst="rect">
            <a:avLst/>
          </a:prstGeom>
        </p:spPr>
      </p:pic>
      <p:pic>
        <p:nvPicPr>
          <p:cNvPr id="17" name="Picture 16" descr="A large round machine with wires&#10;&#10;Description automatically generated">
            <a:extLst>
              <a:ext uri="{FF2B5EF4-FFF2-40B4-BE49-F238E27FC236}">
                <a16:creationId xmlns:a16="http://schemas.microsoft.com/office/drawing/2014/main" id="{2E641290-9E5F-425D-EB20-1106D254985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284"/>
          <a:stretch/>
        </p:blipFill>
        <p:spPr>
          <a:xfrm rot="5400000">
            <a:off x="6450816" y="3040608"/>
            <a:ext cx="2034001" cy="1759186"/>
          </a:xfrm>
          <a:prstGeom prst="rect">
            <a:avLst/>
          </a:prstGeom>
        </p:spPr>
      </p:pic>
      <p:pic>
        <p:nvPicPr>
          <p:cNvPr id="19" name="Picture 18" descr="A close up of a machine&#10;&#10;Description automatically generated">
            <a:extLst>
              <a:ext uri="{FF2B5EF4-FFF2-40B4-BE49-F238E27FC236}">
                <a16:creationId xmlns:a16="http://schemas.microsoft.com/office/drawing/2014/main" id="{DBA3690E-AE43-F286-1DB2-4EC8420EA6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3700438" y="3020553"/>
            <a:ext cx="2240298" cy="168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124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MCBXFB05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26E671B-F14D-AC52-77FE-3FFE96786E83}"/>
              </a:ext>
            </a:extLst>
          </p:cNvPr>
          <p:cNvSpPr txBox="1">
            <a:spLocks/>
          </p:cNvSpPr>
          <p:nvPr/>
        </p:nvSpPr>
        <p:spPr>
          <a:xfrm>
            <a:off x="547384" y="658182"/>
            <a:ext cx="5184136" cy="39604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defTabSz="609585">
              <a:lnSpc>
                <a:spcPct val="80000"/>
              </a:lnSpc>
            </a:pP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Mechanical measurements and coil contact homogeneity (FUJI)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Consistent with previous magnets</a:t>
            </a:r>
            <a:endParaRPr lang="en-GB" sz="1200" dirty="0"/>
          </a:p>
          <a:p>
            <a:pPr marL="0" indent="0" defTabSz="609585">
              <a:lnSpc>
                <a:spcPct val="80000"/>
              </a:lnSpc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All electrical tests successfully passed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</a:t>
            </a: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Consistent with previous magnets</a:t>
            </a:r>
          </a:p>
          <a:p>
            <a:pPr lvl="2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Warm magnetic measurements</a:t>
            </a: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Small difference in b3 and a3 for the inner dipole ~ 5-6 units with respect to previous magnets. 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We will carefully check results at cold.</a:t>
            </a: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Outer dipole in line with previous assemblies</a:t>
            </a:r>
          </a:p>
          <a:p>
            <a:pPr lvl="2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defTabSz="609585">
              <a:lnSpc>
                <a:spcPct val="80000"/>
              </a:lnSpc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0" indent="0">
              <a:buFont typeface="Wingdings" charset="2"/>
              <a:buNone/>
            </a:pPr>
            <a:endParaRPr lang="en-GB" sz="120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8376B69-7B8A-6042-11A3-8FBEBB425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04" y="942990"/>
            <a:ext cx="359600" cy="35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E20B0A08-A179-6919-6BBC-63D8CBC5D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04" y="1491630"/>
            <a:ext cx="359600" cy="35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3CB5D1-7CB4-169A-0AC2-EA11B5C83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48" y="2635243"/>
            <a:ext cx="3234903" cy="20346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5FCBB5-0E2A-F33B-F294-1011F94106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2700" y="2664509"/>
            <a:ext cx="3216969" cy="2034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721797-387B-5E13-B023-D24BC47527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6136" y="514055"/>
            <a:ext cx="3228178" cy="203400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5EF46F43-4BC9-230D-5126-E9326C6AE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04" y="398495"/>
            <a:ext cx="359600" cy="35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774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MCBXFB05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26E671B-F14D-AC52-77FE-3FFE96786E83}"/>
              </a:ext>
            </a:extLst>
          </p:cNvPr>
          <p:cNvSpPr txBox="1">
            <a:spLocks/>
          </p:cNvSpPr>
          <p:nvPr/>
        </p:nvSpPr>
        <p:spPr>
          <a:xfrm>
            <a:off x="553948" y="267493"/>
            <a:ext cx="4594116" cy="44373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  <a:p>
            <a:pPr marL="0" indent="0" defTabSz="609585">
              <a:lnSpc>
                <a:spcPct val="80000"/>
              </a:lnSpc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Cold test (1</a:t>
            </a:r>
            <a:r>
              <a:rPr lang="en-US" sz="1200" u="sng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st</a:t>
            </a: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thermal cycle)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Single powering:</a:t>
            </a:r>
          </a:p>
          <a:p>
            <a:pPr lvl="3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1 quench while powering the inner dipole on standalone configuration</a:t>
            </a:r>
          </a:p>
          <a:p>
            <a:pPr lvl="3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No quench for the outer dipole</a:t>
            </a:r>
          </a:p>
          <a:p>
            <a:pPr lvl="2" defTabSz="609585">
              <a:lnSpc>
                <a:spcPct val="80000"/>
              </a:lnSpc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Combined powering:</a:t>
            </a:r>
          </a:p>
          <a:p>
            <a:pPr lvl="3"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No quenches in the first quadrant, but 5 quenches in the second quadrant to reach ultimate. </a:t>
            </a:r>
          </a:p>
          <a:p>
            <a:pPr lvl="3"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We then went through all quadrants without further quenches (see the five markings in the current vs time plot).</a:t>
            </a:r>
          </a:p>
          <a:p>
            <a:pPr lvl="3" defTabSz="609585">
              <a:lnSpc>
                <a:spcPct val="80000"/>
              </a:lnSpc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Cold test (2</a:t>
            </a:r>
            <a:r>
              <a:rPr lang="en-US" sz="1200" u="sng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nd</a:t>
            </a: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thermal cycle)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Single powering:</a:t>
            </a:r>
          </a:p>
          <a:p>
            <a:pPr lvl="3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No quench</a:t>
            </a:r>
          </a:p>
          <a:p>
            <a:pPr lvl="2" defTabSz="609585">
              <a:lnSpc>
                <a:spcPct val="80000"/>
              </a:lnSpc>
            </a:pPr>
            <a:r>
              <a:rPr lang="en-US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Combined powering:</a:t>
            </a:r>
          </a:p>
          <a:p>
            <a:pPr lvl="3"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Test on-going</a:t>
            </a:r>
          </a:p>
          <a:p>
            <a:pPr lvl="2" defTabSz="609585">
              <a:lnSpc>
                <a:spcPct val="80000"/>
              </a:lnSpc>
            </a:pPr>
            <a:r>
              <a:rPr lang="en-GB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Magnetic measurements on-going</a:t>
            </a:r>
          </a:p>
          <a:p>
            <a:pPr lvl="3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Documentation and EDMS status: </a:t>
            </a: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Documentation is up to date. NCRs are closed.</a:t>
            </a:r>
          </a:p>
          <a:p>
            <a:pPr lvl="1" defTabSz="609585">
              <a:lnSpc>
                <a:spcPct val="80000"/>
              </a:lnSpc>
            </a:pPr>
            <a:endParaRPr lang="en-US" sz="165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3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defTabSz="609585">
              <a:lnSpc>
                <a:spcPct val="80000"/>
              </a:lnSpc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0" indent="0">
              <a:buFont typeface="Wingdings" charset="2"/>
              <a:buNone/>
            </a:pPr>
            <a:endParaRPr lang="en-GB" sz="120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8376B69-7B8A-6042-11A3-8FBEBB425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68" y="438671"/>
            <a:ext cx="359600" cy="35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1">
            <a:extLst>
              <a:ext uri="{FF2B5EF4-FFF2-40B4-BE49-F238E27FC236}">
                <a16:creationId xmlns:a16="http://schemas.microsoft.com/office/drawing/2014/main" id="{619E0BB4-41BC-DF58-F33B-301EDEBDD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116" y="996904"/>
            <a:ext cx="3535797" cy="2409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E4B9AC-C3D8-DCBF-5971-4E0CDDDB1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16" y="3939902"/>
            <a:ext cx="359600" cy="35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BD697D-2261-5C08-9FC6-7C200A322FD3}"/>
              </a:ext>
            </a:extLst>
          </p:cNvPr>
          <p:cNvSpPr txBox="1"/>
          <p:nvPr/>
        </p:nvSpPr>
        <p:spPr>
          <a:xfrm>
            <a:off x="5738614" y="3373550"/>
            <a:ext cx="224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Courtesy</a:t>
            </a:r>
            <a:r>
              <a:rPr lang="en-US" i="1" u="sng" dirty="0"/>
              <a:t> </a:t>
            </a:r>
            <a:r>
              <a:rPr lang="en-US" sz="1200" i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of G. Willering et al.</a:t>
            </a:r>
            <a:endParaRPr lang="en-GB" sz="1200" i="1" u="sng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497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2B174-BDF5-FB41-819B-9C19A86D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0392B-C14A-7445-B906-98EB613F5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491630"/>
            <a:ext cx="5688632" cy="2449437"/>
          </a:xfrm>
        </p:spPr>
        <p:txBody>
          <a:bodyPr>
            <a:normAutofit/>
          </a:bodyPr>
          <a:lstStyle/>
          <a:p>
            <a:r>
              <a:rPr lang="en-CH" sz="2000" dirty="0"/>
              <a:t>MCBXF </a:t>
            </a:r>
            <a:r>
              <a:rPr lang="en-US" sz="2000" dirty="0"/>
              <a:t>general </a:t>
            </a:r>
            <a:r>
              <a:rPr lang="en-CH" sz="2000" dirty="0"/>
              <a:t>status</a:t>
            </a:r>
            <a:r>
              <a:rPr lang="en-US" sz="2000" dirty="0"/>
              <a:t> at CERN</a:t>
            </a:r>
            <a:endParaRPr lang="en-CH" sz="2000" dirty="0"/>
          </a:p>
          <a:p>
            <a:r>
              <a:rPr lang="fr-CH" sz="2000" dirty="0" err="1"/>
              <a:t>Summary</a:t>
            </a:r>
            <a:r>
              <a:rPr lang="fr-CH" sz="2000" dirty="0"/>
              <a:t> on initial </a:t>
            </a:r>
            <a:r>
              <a:rPr lang="fr-CH" sz="2000" dirty="0" err="1"/>
              <a:t>activities</a:t>
            </a:r>
            <a:endParaRPr lang="fr-CH" sz="2000" dirty="0"/>
          </a:p>
          <a:p>
            <a:r>
              <a:rPr lang="fr-CH" sz="2000" dirty="0"/>
              <a:t>MCBXFB05 </a:t>
            </a:r>
            <a:r>
              <a:rPr lang="fr-CH" sz="2000" dirty="0" err="1"/>
              <a:t>assembly</a:t>
            </a:r>
            <a:endParaRPr lang="fr-CH" sz="2000" dirty="0"/>
          </a:p>
          <a:p>
            <a:r>
              <a:rPr lang="fr-CH" sz="2000" dirty="0"/>
              <a:t>MCBXFA1 </a:t>
            </a:r>
            <a:r>
              <a:rPr lang="fr-CH" sz="2000" dirty="0" err="1"/>
              <a:t>assembly</a:t>
            </a:r>
            <a:endParaRPr lang="fr-CH" sz="2000" dirty="0"/>
          </a:p>
          <a:p>
            <a:r>
              <a:rPr lang="en-US" sz="2000" dirty="0"/>
              <a:t>Summary and outlook</a:t>
            </a:r>
          </a:p>
          <a:p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21277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MCBXFB05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6093E0-E332-7A0E-518E-B70B628EE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64790"/>
            <a:ext cx="3809706" cy="23977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93BA5B-8EBF-4C83-7DC5-F46EA81AFBBB}"/>
              </a:ext>
            </a:extLst>
          </p:cNvPr>
          <p:cNvSpPr txBox="1"/>
          <p:nvPr/>
        </p:nvSpPr>
        <p:spPr>
          <a:xfrm>
            <a:off x="1547664" y="3601711"/>
            <a:ext cx="5647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Average compressive strain at the last instrumented collaring step (signed changed)</a:t>
            </a:r>
            <a:endParaRPr lang="en-GB" sz="1200" i="1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3837D0-EB16-4BF6-B048-3D331083F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555" y="1297964"/>
            <a:ext cx="3809428" cy="23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755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2B174-BDF5-FB41-819B-9C19A86D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0392B-C14A-7445-B906-98EB613F5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491630"/>
            <a:ext cx="5688632" cy="2449437"/>
          </a:xfrm>
        </p:spPr>
        <p:txBody>
          <a:bodyPr>
            <a:normAutofit/>
          </a:bodyPr>
          <a:lstStyle/>
          <a:p>
            <a:r>
              <a:rPr lang="en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</a:t>
            </a:r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general</a:t>
            </a:r>
            <a:r>
              <a:rPr lang="en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status</a:t>
            </a:r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at CERN</a:t>
            </a:r>
            <a:endParaRPr lang="en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Summary</a:t>
            </a:r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on initial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activities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MCBXFB05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assembly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b="1" dirty="0"/>
              <a:t>MCBXFA1 </a:t>
            </a:r>
            <a:r>
              <a:rPr lang="fr-CH" sz="2000" b="1" dirty="0" err="1"/>
              <a:t>assembly</a:t>
            </a:r>
            <a:endParaRPr lang="fr-CH" sz="2000" b="1" dirty="0"/>
          </a:p>
          <a:p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Summary and outlook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975957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MCBXFA1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CB604F0-3E5E-BBEF-658F-8FBD2005A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844" y="761656"/>
            <a:ext cx="7920000" cy="303995"/>
          </a:xfrm>
        </p:spPr>
        <p:txBody>
          <a:bodyPr>
            <a:normAutofit/>
          </a:bodyPr>
          <a:lstStyle/>
          <a:p>
            <a:r>
              <a:rPr lang="en-GB" sz="1400" b="1" dirty="0"/>
              <a:t>Second long MCBXF magnet ever built (no units produced at </a:t>
            </a:r>
            <a:r>
              <a:rPr lang="en-GB" sz="1400" b="1" dirty="0" err="1"/>
              <a:t>Elytt</a:t>
            </a:r>
            <a:r>
              <a:rPr lang="en-GB" sz="1400" b="1" dirty="0"/>
              <a:t> Energy)</a:t>
            </a:r>
            <a:endParaRPr lang="en-GB" sz="13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26E671B-F14D-AC52-77FE-3FFE96786E83}"/>
              </a:ext>
            </a:extLst>
          </p:cNvPr>
          <p:cNvSpPr txBox="1">
            <a:spLocks/>
          </p:cNvSpPr>
          <p:nvPr/>
        </p:nvSpPr>
        <p:spPr>
          <a:xfrm>
            <a:off x="323528" y="851539"/>
            <a:ext cx="5184576" cy="39604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  <a:p>
            <a:pPr marL="0" indent="0" defTabSz="609585">
              <a:lnSpc>
                <a:spcPct val="80000"/>
              </a:lnSpc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Target for completion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: July 2024</a:t>
            </a:r>
          </a:p>
          <a:p>
            <a:pPr lvl="2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The inner dipole has been successfully collared this week</a:t>
            </a: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Two collaring operations due to a broken midplane shim.</a:t>
            </a:r>
          </a:p>
          <a:p>
            <a:pPr marL="685800" lvl="2" indent="0" defTabSz="609585">
              <a:lnSpc>
                <a:spcPct val="80000"/>
              </a:lnSpc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	NCR being written</a:t>
            </a:r>
          </a:p>
          <a:p>
            <a:pPr marL="685800" lvl="2" indent="0" defTabSz="609585">
              <a:lnSpc>
                <a:spcPct val="80000"/>
              </a:lnSpc>
              <a:buNone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Electrical tests passed after the final collaring</a:t>
            </a:r>
            <a:endParaRPr lang="en-US" sz="1200" i="1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Magnetic measurements performed and being analyzed</a:t>
            </a:r>
            <a:endParaRPr lang="en-US" sz="1200" i="1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The assembly of the outer dipole is now on-going</a:t>
            </a:r>
          </a:p>
          <a:p>
            <a:pPr lvl="1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As for MCBXFB, various adjustments in the procedures and tooling according to the new infrastructure and lessons learnt. </a:t>
            </a:r>
          </a:p>
          <a:p>
            <a:pPr lvl="2" defTabSz="609585">
              <a:lnSpc>
                <a:spcPct val="8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For instance: optimized midplane shimming position after the breakage event</a:t>
            </a:r>
          </a:p>
          <a:p>
            <a:pPr lvl="2" defTabSz="609585">
              <a:lnSpc>
                <a:spcPct val="80000"/>
              </a:lnSpc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2" defTabSz="609585">
              <a:lnSpc>
                <a:spcPct val="80000"/>
              </a:lnSpc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defTabSz="609585">
              <a:lnSpc>
                <a:spcPct val="80000"/>
              </a:lnSpc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0" indent="0">
              <a:buFont typeface="Wingdings" charset="2"/>
              <a:buNone/>
            </a:pPr>
            <a:endParaRPr lang="en-GB" sz="1200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772EB51A-1901-B587-7600-33D56EB05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982" y="1409334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87130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153"/>
            <a:ext cx="7920000" cy="540000"/>
          </a:xfrm>
        </p:spPr>
        <p:txBody>
          <a:bodyPr/>
          <a:lstStyle/>
          <a:p>
            <a:r>
              <a:rPr lang="en-GB" dirty="0"/>
              <a:t>MCBXFA1</a:t>
            </a:r>
          </a:p>
        </p:txBody>
      </p:sp>
      <p:pic>
        <p:nvPicPr>
          <p:cNvPr id="4" name="Picture 3" descr="A machine on a table&#10;&#10;Description automatically generated">
            <a:extLst>
              <a:ext uri="{FF2B5EF4-FFF2-40B4-BE49-F238E27FC236}">
                <a16:creationId xmlns:a16="http://schemas.microsoft.com/office/drawing/2014/main" id="{C3DC7F97-D8B6-DBAB-C83B-7B2024584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375" y="747932"/>
            <a:ext cx="2400000" cy="1800000"/>
          </a:xfrm>
          <a:prstGeom prst="rect">
            <a:avLst/>
          </a:prstGeom>
        </p:spPr>
      </p:pic>
      <p:pic>
        <p:nvPicPr>
          <p:cNvPr id="6" name="Picture 5" descr="A person in a white robe and gloves working on a machine&#10;&#10;Description automatically generated">
            <a:extLst>
              <a:ext uri="{FF2B5EF4-FFF2-40B4-BE49-F238E27FC236}">
                <a16:creationId xmlns:a16="http://schemas.microsoft.com/office/drawing/2014/main" id="{00462280-050C-B449-EA56-4BA152B0C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96600" y="990016"/>
            <a:ext cx="1800000" cy="1350000"/>
          </a:xfrm>
          <a:prstGeom prst="rect">
            <a:avLst/>
          </a:prstGeom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DF709341-A5C4-EBA0-62ED-161F6F886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71750"/>
            <a:ext cx="240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>
            <a:extLst>
              <a:ext uri="{FF2B5EF4-FFF2-40B4-BE49-F238E27FC236}">
                <a16:creationId xmlns:a16="http://schemas.microsoft.com/office/drawing/2014/main" id="{2CA9CB6E-AF09-C5F8-D9EC-D5871E543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8" y="2741333"/>
            <a:ext cx="240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7566E5CC-FC59-1524-5DCA-16135A549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913" y="2741333"/>
            <a:ext cx="2448273" cy="183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B5D8A5FF-6DD4-430C-F566-3DB14BCD4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400" y="2753840"/>
            <a:ext cx="240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65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MCBXFA1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8BDA4C-3D30-92B3-B0AA-DDA11CB2D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048272"/>
            <a:ext cx="4038525" cy="25417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A15863-94FE-9408-921E-F951288758FE}"/>
              </a:ext>
            </a:extLst>
          </p:cNvPr>
          <p:cNvSpPr txBox="1"/>
          <p:nvPr/>
        </p:nvSpPr>
        <p:spPr>
          <a:xfrm>
            <a:off x="1619672" y="3507854"/>
            <a:ext cx="5647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Average compressive strain at the last instrumented collaring step (signed changed)</a:t>
            </a:r>
            <a:endParaRPr lang="en-GB" sz="1200" i="1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5868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2B174-BDF5-FB41-819B-9C19A86D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0392B-C14A-7445-B906-98EB613F5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491630"/>
            <a:ext cx="5688632" cy="2449437"/>
          </a:xfrm>
        </p:spPr>
        <p:txBody>
          <a:bodyPr>
            <a:normAutofit/>
          </a:bodyPr>
          <a:lstStyle/>
          <a:p>
            <a:r>
              <a:rPr lang="en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 </a:t>
            </a:r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general </a:t>
            </a:r>
            <a:r>
              <a:rPr lang="en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status</a:t>
            </a:r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at CERN</a:t>
            </a:r>
            <a:endParaRPr lang="en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Summary</a:t>
            </a:r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on initial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activities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MCBXFB05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assembly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MCBXFA1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assembly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sz="2000" b="1" dirty="0"/>
              <a:t>Summary and outlook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1575566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Summary and outlook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CB604F0-3E5E-BBEF-658F-8FBD2005A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878571"/>
            <a:ext cx="6660114" cy="3705131"/>
          </a:xfrm>
        </p:spPr>
        <p:txBody>
          <a:bodyPr>
            <a:normAutofit/>
          </a:bodyPr>
          <a:lstStyle/>
          <a:p>
            <a:r>
              <a:rPr lang="en-GB" sz="1200" dirty="0"/>
              <a:t>Setting the starting date for the new production line on mid-February (instead of the initially considered early-January due to late availability of the assembly area), activities are following the established planning</a:t>
            </a:r>
          </a:p>
          <a:p>
            <a:pPr marL="0" indent="0">
              <a:buNone/>
            </a:pPr>
            <a:endParaRPr lang="en-GB" sz="400" dirty="0"/>
          </a:p>
          <a:p>
            <a:pPr lvl="1"/>
            <a:r>
              <a:rPr lang="en-GB" sz="1200" dirty="0"/>
              <a:t>Longer assembly time for the first MCBXFB magnet (transfer of know-how to the new team, adjustment of processes, etc)</a:t>
            </a:r>
          </a:p>
          <a:p>
            <a:pPr lvl="1"/>
            <a:r>
              <a:rPr lang="en-GB" sz="1200" dirty="0"/>
              <a:t>For next magnets, </a:t>
            </a:r>
            <a:r>
              <a:rPr lang="en-GB" sz="1200"/>
              <a:t>we want </a:t>
            </a:r>
            <a:r>
              <a:rPr lang="en-GB" sz="1200" dirty="0"/>
              <a:t>to keep the production rate at 1 magnet every 2 months (MCBXFB) and 1 magnet every 2.5 months (MCBXFA)</a:t>
            </a:r>
          </a:p>
          <a:p>
            <a:pPr lvl="1"/>
            <a:r>
              <a:rPr lang="en-GB" sz="1200" dirty="0"/>
              <a:t>We are covered in terms of components and coils for the rest of 2024 (see presentation from Fernando Toral)</a:t>
            </a:r>
          </a:p>
          <a:p>
            <a:pPr lvl="1"/>
            <a:endParaRPr lang="en-GB" sz="1200" dirty="0"/>
          </a:p>
          <a:p>
            <a:r>
              <a:rPr lang="en-GB" sz="1200" dirty="0"/>
              <a:t>Minor Non-Conformities during the inner dipole assembly both for MCBXFB05 and MCBXFA1</a:t>
            </a:r>
          </a:p>
          <a:p>
            <a:pPr lvl="1"/>
            <a:r>
              <a:rPr lang="en-GB" sz="1200" dirty="0"/>
              <a:t>Corrective actions and improvements have been already implemented</a:t>
            </a:r>
          </a:p>
          <a:p>
            <a:pPr marL="342900" lvl="1" indent="0">
              <a:buNone/>
            </a:pPr>
            <a:endParaRPr lang="en-GB" sz="1200" dirty="0"/>
          </a:p>
          <a:p>
            <a:r>
              <a:rPr lang="en-GB" sz="1200" dirty="0"/>
              <a:t>Continuous communication between the CERN and CIEMAT teams</a:t>
            </a:r>
          </a:p>
          <a:p>
            <a:pPr lvl="1"/>
            <a:r>
              <a:rPr lang="en-GB" sz="1200" dirty="0"/>
              <a:t>Periodic meetings covering the needs in terms of components</a:t>
            </a:r>
          </a:p>
          <a:p>
            <a:pPr lvl="1"/>
            <a:r>
              <a:rPr lang="en-GB" sz="1200" dirty="0"/>
              <a:t>Joint analysis of the main magnet results</a:t>
            </a:r>
          </a:p>
          <a:p>
            <a:pPr marL="342900" lvl="1" indent="0">
              <a:buNone/>
            </a:pPr>
            <a:endParaRPr lang="en-GB" sz="1200" dirty="0"/>
          </a:p>
          <a:p>
            <a:pPr lvl="1"/>
            <a:endParaRPr lang="en-GB" sz="1200" dirty="0"/>
          </a:p>
          <a:p>
            <a:pPr lvl="2"/>
            <a:endParaRPr lang="en-GB" sz="1200" dirty="0"/>
          </a:p>
          <a:p>
            <a:pPr lvl="1"/>
            <a:endParaRPr lang="en-GB" sz="1200" dirty="0"/>
          </a:p>
          <a:p>
            <a:endParaRPr lang="en-GB" sz="1200" dirty="0"/>
          </a:p>
          <a:p>
            <a:pPr lvl="1"/>
            <a:endParaRPr lang="en-GB" sz="1200" dirty="0"/>
          </a:p>
          <a:p>
            <a:pPr lvl="2"/>
            <a:endParaRPr lang="en-GB" sz="1200" dirty="0">
              <a:solidFill>
                <a:schemeClr val="tx1"/>
              </a:solidFill>
            </a:endParaRPr>
          </a:p>
          <a:p>
            <a:pPr lvl="3"/>
            <a:endParaRPr lang="en-GB" sz="1200" dirty="0">
              <a:solidFill>
                <a:schemeClr val="tx1"/>
              </a:solidFill>
            </a:endParaRPr>
          </a:p>
          <a:p>
            <a:pPr lvl="2"/>
            <a:endParaRPr lang="en-GB" sz="1200" dirty="0"/>
          </a:p>
          <a:p>
            <a:pPr lvl="2"/>
            <a:endParaRPr lang="en-GB" sz="1200" dirty="0"/>
          </a:p>
          <a:p>
            <a:pPr lvl="2"/>
            <a:endParaRPr lang="en-GB" sz="1200" dirty="0"/>
          </a:p>
          <a:p>
            <a:pPr lvl="2"/>
            <a:endParaRPr lang="en-GB" sz="1200" dirty="0"/>
          </a:p>
          <a:p>
            <a:pPr lvl="1"/>
            <a:endParaRPr lang="en-GB" sz="1200" dirty="0"/>
          </a:p>
          <a:p>
            <a:pPr lvl="1"/>
            <a:endParaRPr lang="en-GB" sz="1200" dirty="0"/>
          </a:p>
          <a:p>
            <a:pPr lvl="1"/>
            <a:endParaRPr lang="en-GB" sz="1200" dirty="0">
              <a:solidFill>
                <a:srgbClr val="FF0000"/>
              </a:solidFill>
            </a:endParaRPr>
          </a:p>
          <a:p>
            <a:pPr lvl="1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7450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2B174-BDF5-FB41-819B-9C19A86D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0392B-C14A-7445-B906-98EB613F5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491630"/>
            <a:ext cx="5688632" cy="2449437"/>
          </a:xfrm>
        </p:spPr>
        <p:txBody>
          <a:bodyPr>
            <a:normAutofit/>
          </a:bodyPr>
          <a:lstStyle/>
          <a:p>
            <a:r>
              <a:rPr lang="en-CH" sz="2000" b="1" dirty="0"/>
              <a:t>MCBXF </a:t>
            </a:r>
            <a:r>
              <a:rPr lang="en-US" sz="2000" b="1" dirty="0"/>
              <a:t>general </a:t>
            </a:r>
            <a:r>
              <a:rPr lang="en-CH" sz="2000" b="1" dirty="0"/>
              <a:t>status</a:t>
            </a:r>
            <a:r>
              <a:rPr lang="en-US" sz="2000" b="1" dirty="0"/>
              <a:t> at CERN</a:t>
            </a:r>
            <a:endParaRPr lang="en-CH" sz="2000" b="1" dirty="0"/>
          </a:p>
          <a:p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Summary</a:t>
            </a:r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on initial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activities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MCBXFB05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assembly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MCBXFA1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assembly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Summary and outlook</a:t>
            </a:r>
          </a:p>
          <a:p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66705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6D63352-02D6-5D3D-A1D8-062FC38F0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339502"/>
            <a:ext cx="547260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9782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MCBXF status at CERN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CB604F0-3E5E-BBEF-658F-8FBD2005A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706" y="588574"/>
            <a:ext cx="7920000" cy="303995"/>
          </a:xfrm>
        </p:spPr>
        <p:txBody>
          <a:bodyPr>
            <a:normAutofit/>
          </a:bodyPr>
          <a:lstStyle/>
          <a:p>
            <a:r>
              <a:rPr lang="en-GB" sz="1400" b="1" dirty="0"/>
              <a:t>Organization:</a:t>
            </a:r>
          </a:p>
          <a:p>
            <a:pPr lvl="1"/>
            <a:endParaRPr lang="en-GB" dirty="0"/>
          </a:p>
          <a:p>
            <a:pPr lvl="1"/>
            <a:endParaRPr lang="en-GB" sz="1300" dirty="0">
              <a:solidFill>
                <a:srgbClr val="FF0000"/>
              </a:solidFill>
            </a:endParaRPr>
          </a:p>
          <a:p>
            <a:pPr lvl="1"/>
            <a:endParaRPr lang="en-GB" sz="13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26E671B-F14D-AC52-77FE-3FFE96786E83}"/>
              </a:ext>
            </a:extLst>
          </p:cNvPr>
          <p:cNvSpPr txBox="1">
            <a:spLocks/>
          </p:cNvSpPr>
          <p:nvPr/>
        </p:nvSpPr>
        <p:spPr>
          <a:xfrm>
            <a:off x="612000" y="851539"/>
            <a:ext cx="8280480" cy="39604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  <a:p>
            <a:pPr marL="0" indent="0" defTabSz="609585">
              <a:lnSpc>
                <a:spcPct val="80000"/>
              </a:lnSpc>
              <a:buFont typeface="Wingdings" charset="2"/>
              <a:buNone/>
            </a:pPr>
            <a:r>
              <a:rPr lang="en-GB" sz="12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WP3 Project engineer: J.C. Perez</a:t>
            </a:r>
          </a:p>
          <a:p>
            <a:pPr marL="0" indent="0" defTabSz="609585">
              <a:lnSpc>
                <a:spcPct val="80000"/>
              </a:lnSpc>
              <a:buFont typeface="Wingdings" charset="2"/>
              <a:buNone/>
            </a:pP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Magnet assembly activities (including magnetic measurements):</a:t>
            </a:r>
          </a:p>
          <a:p>
            <a:pPr lvl="1"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Gonzalo Hernando (TE-MSC-SMT)</a:t>
            </a:r>
          </a:p>
          <a:p>
            <a:pPr lvl="1"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Jose Ferradas (TE-MSC-SMT)</a:t>
            </a:r>
            <a:endParaRPr lang="en-GB" sz="1200" dirty="0">
              <a:solidFill>
                <a:srgbClr val="FF0000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Federico Ismail Ben el Caid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(TE-MSC-SMT)</a:t>
            </a:r>
            <a:endParaRPr lang="en-GB" sz="1200" dirty="0">
              <a:solidFill>
                <a:srgbClr val="FF0000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Sebastien Luzieux (TE-MSC-LMF)</a:t>
            </a:r>
          </a:p>
          <a:p>
            <a:pPr lvl="1"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Karim Kallat (TE-MSC-LMF)</a:t>
            </a:r>
          </a:p>
          <a:p>
            <a:pPr lvl="1"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Nicolas Eyraud (TE-MSC-LMF), </a:t>
            </a:r>
            <a:r>
              <a:rPr lang="en-GB" sz="1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in charge of knowledge transfer during MCBXFB05 and MCBXFA1 assembly!</a:t>
            </a:r>
          </a:p>
          <a:p>
            <a:pPr lvl="1" defTabSz="609585">
              <a:lnSpc>
                <a:spcPct val="80000"/>
              </a:lnSpc>
            </a:pP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Logistics:</a:t>
            </a:r>
          </a:p>
          <a:p>
            <a:pPr lvl="1"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Steve Becle (TE-MSC-LMF), Laurent (TE-MSC-LMF) and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Sylvain Caille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(TE-MSC-LMF)</a:t>
            </a:r>
          </a:p>
          <a:p>
            <a:pPr lvl="1" defTabSz="609585">
              <a:lnSpc>
                <a:spcPct val="80000"/>
              </a:lnSpc>
            </a:pP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Mechanical measurements (EN-MME):</a:t>
            </a:r>
          </a:p>
          <a:p>
            <a:pPr lvl="1"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Sylvain Mugnier and Michael </a:t>
            </a:r>
            <a:r>
              <a:rPr lang="en-GB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Guinchard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lvl="1" defTabSz="609585">
              <a:lnSpc>
                <a:spcPct val="80000"/>
              </a:lnSpc>
            </a:pP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defTabSz="609585">
              <a:lnSpc>
                <a:spcPct val="80000"/>
              </a:lnSpc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Additional support from LMF and SMT (machining, electrical and magnetic measurements, etc): Pietro Rizzo, P.A. Contat, Ludovic Grand-Clement, Jeremy Pechiney, Franck Evrard, Piotr Rogacki and Lucio Fiscarelli.</a:t>
            </a:r>
          </a:p>
          <a:p>
            <a:pPr defTabSz="609585">
              <a:lnSpc>
                <a:spcPct val="80000"/>
              </a:lnSpc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0" indent="0">
              <a:buFont typeface="Wingdings" charset="2"/>
              <a:buNone/>
            </a:pPr>
            <a:endParaRPr lang="en-GB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A30287-AB7E-1C7E-62F6-BE9B92BDEC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1" b="24526"/>
          <a:stretch/>
        </p:blipFill>
        <p:spPr bwMode="auto">
          <a:xfrm>
            <a:off x="6012160" y="588574"/>
            <a:ext cx="2777116" cy="1665790"/>
          </a:xfrm>
          <a:prstGeom prst="rect">
            <a:avLst/>
          </a:prstGeom>
          <a:noFill/>
          <a:ln>
            <a:noFill/>
          </a:ln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392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MCBXF status at CERN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CB604F0-3E5E-BBEF-658F-8FBD2005A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706" y="539563"/>
            <a:ext cx="7920000" cy="303995"/>
          </a:xfrm>
        </p:spPr>
        <p:txBody>
          <a:bodyPr>
            <a:normAutofit/>
          </a:bodyPr>
          <a:lstStyle/>
          <a:p>
            <a:r>
              <a:rPr lang="en-GB" sz="1400" b="1" dirty="0"/>
              <a:t>Timeline:</a:t>
            </a:r>
          </a:p>
          <a:p>
            <a:pPr lvl="1"/>
            <a:endParaRPr lang="en-GB" dirty="0"/>
          </a:p>
          <a:p>
            <a:pPr lvl="1"/>
            <a:endParaRPr lang="en-GB" sz="1300" dirty="0">
              <a:solidFill>
                <a:srgbClr val="FF0000"/>
              </a:solidFill>
            </a:endParaRPr>
          </a:p>
          <a:p>
            <a:pPr lvl="1"/>
            <a:endParaRPr lang="en-GB" sz="13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6006973-2042-F0C3-4C52-39A0E1181A49}"/>
              </a:ext>
            </a:extLst>
          </p:cNvPr>
          <p:cNvGrpSpPr/>
          <p:nvPr/>
        </p:nvGrpSpPr>
        <p:grpSpPr>
          <a:xfrm>
            <a:off x="539552" y="2077305"/>
            <a:ext cx="7919989" cy="830325"/>
            <a:chOff x="827583" y="2212189"/>
            <a:chExt cx="7919989" cy="830325"/>
          </a:xfrm>
        </p:grpSpPr>
        <p:sp>
          <p:nvSpPr>
            <p:cNvPr id="6" name="Right Arrow 5">
              <a:extLst>
                <a:ext uri="{FF2B5EF4-FFF2-40B4-BE49-F238E27FC236}">
                  <a16:creationId xmlns:a16="http://schemas.microsoft.com/office/drawing/2014/main" id="{1DD4ECCF-1A2E-918E-D704-8B47380F7202}"/>
                </a:ext>
              </a:extLst>
            </p:cNvPr>
            <p:cNvSpPr/>
            <p:nvPr/>
          </p:nvSpPr>
          <p:spPr>
            <a:xfrm>
              <a:off x="827583" y="2427734"/>
              <a:ext cx="7919989" cy="288032"/>
            </a:xfrm>
            <a:prstGeom prst="rightArrow">
              <a:avLst/>
            </a:prstGeom>
            <a:gradFill>
              <a:gsLst>
                <a:gs pos="0">
                  <a:srgbClr val="00206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E734BA6-57C6-C61A-0D37-929E038DFF7B}"/>
                </a:ext>
              </a:extLst>
            </p:cNvPr>
            <p:cNvCxnSpPr/>
            <p:nvPr/>
          </p:nvCxnSpPr>
          <p:spPr>
            <a:xfrm>
              <a:off x="3851912" y="2289440"/>
              <a:ext cx="0" cy="50405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F96D63A-9A05-4FE4-F965-49EF75462E0F}"/>
                </a:ext>
              </a:extLst>
            </p:cNvPr>
            <p:cNvCxnSpPr/>
            <p:nvPr/>
          </p:nvCxnSpPr>
          <p:spPr>
            <a:xfrm>
              <a:off x="3059824" y="229725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7A02CD0-5EC1-6B2A-BB71-B7B096BD6C49}"/>
                </a:ext>
              </a:extLst>
            </p:cNvPr>
            <p:cNvCxnSpPr/>
            <p:nvPr/>
          </p:nvCxnSpPr>
          <p:spPr>
            <a:xfrm>
              <a:off x="4644000" y="2283718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EE1D7A1-D49A-27DE-CA6E-7D9558988E29}"/>
                </a:ext>
              </a:extLst>
            </p:cNvPr>
            <p:cNvCxnSpPr/>
            <p:nvPr/>
          </p:nvCxnSpPr>
          <p:spPr>
            <a:xfrm>
              <a:off x="2267736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525206-1A05-3F38-7A34-C70683985979}"/>
                </a:ext>
              </a:extLst>
            </p:cNvPr>
            <p:cNvCxnSpPr>
              <a:cxnSpLocks/>
            </p:cNvCxnSpPr>
            <p:nvPr/>
          </p:nvCxnSpPr>
          <p:spPr>
            <a:xfrm>
              <a:off x="5436088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339D677-A674-98C0-1A51-D35C1D490E7B}"/>
                </a:ext>
              </a:extLst>
            </p:cNvPr>
            <p:cNvCxnSpPr>
              <a:cxnSpLocks/>
            </p:cNvCxnSpPr>
            <p:nvPr/>
          </p:nvCxnSpPr>
          <p:spPr>
            <a:xfrm>
              <a:off x="6228176" y="2292102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9C60B30-598B-F478-CA22-6F95E19A7A43}"/>
                </a:ext>
              </a:extLst>
            </p:cNvPr>
            <p:cNvCxnSpPr/>
            <p:nvPr/>
          </p:nvCxnSpPr>
          <p:spPr>
            <a:xfrm>
              <a:off x="1475648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A2A3ACC-9530-8BFB-82D7-794E3793C807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64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5EAF804-6D42-4699-FA62-E7B8279A10C6}"/>
                </a:ext>
              </a:extLst>
            </p:cNvPr>
            <p:cNvCxnSpPr>
              <a:cxnSpLocks/>
            </p:cNvCxnSpPr>
            <p:nvPr/>
          </p:nvCxnSpPr>
          <p:spPr>
            <a:xfrm>
              <a:off x="7812352" y="2292102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C01CBD0-CE38-D540-C46B-2E8582942E1C}"/>
                </a:ext>
              </a:extLst>
            </p:cNvPr>
            <p:cNvSpPr txBox="1"/>
            <p:nvPr/>
          </p:nvSpPr>
          <p:spPr>
            <a:xfrm>
              <a:off x="7092272" y="2231592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May. 24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2DC736E-7ACA-6EAD-87B4-051D81AEA94A}"/>
                </a:ext>
              </a:extLst>
            </p:cNvPr>
            <p:cNvSpPr txBox="1"/>
            <p:nvPr/>
          </p:nvSpPr>
          <p:spPr>
            <a:xfrm>
              <a:off x="8008877" y="2700108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June. 24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53BA56A-B4F2-AC7A-6462-AE19CEBFF52E}"/>
                </a:ext>
              </a:extLst>
            </p:cNvPr>
            <p:cNvSpPr txBox="1"/>
            <p:nvPr/>
          </p:nvSpPr>
          <p:spPr>
            <a:xfrm>
              <a:off x="5622809" y="2809770"/>
              <a:ext cx="75566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March. 24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6DF3A5-AA96-01B8-54EC-57415D780105}"/>
                </a:ext>
              </a:extLst>
            </p:cNvPr>
            <p:cNvSpPr txBox="1"/>
            <p:nvPr/>
          </p:nvSpPr>
          <p:spPr>
            <a:xfrm>
              <a:off x="6292393" y="2252624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April. 23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8FB23E5-C04B-AF12-B87B-E896160D0A88}"/>
                </a:ext>
              </a:extLst>
            </p:cNvPr>
            <p:cNvSpPr txBox="1"/>
            <p:nvPr/>
          </p:nvSpPr>
          <p:spPr>
            <a:xfrm>
              <a:off x="4775294" y="2256318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Feb. 24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AFB8EF-6B83-0D84-F6A1-C08F25940295}"/>
                </a:ext>
              </a:extLst>
            </p:cNvPr>
            <p:cNvSpPr txBox="1"/>
            <p:nvPr/>
          </p:nvSpPr>
          <p:spPr>
            <a:xfrm>
              <a:off x="3904428" y="2790929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Jan. 24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E0E7377-0ACD-66F1-D908-EBD61380C06C}"/>
                </a:ext>
              </a:extLst>
            </p:cNvPr>
            <p:cNvSpPr txBox="1"/>
            <p:nvPr/>
          </p:nvSpPr>
          <p:spPr>
            <a:xfrm>
              <a:off x="3114350" y="2809770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Dec. 23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BFD3564-71AA-99DE-8EB7-2ECA789A1EE6}"/>
                </a:ext>
              </a:extLst>
            </p:cNvPr>
            <p:cNvSpPr txBox="1"/>
            <p:nvPr/>
          </p:nvSpPr>
          <p:spPr>
            <a:xfrm>
              <a:off x="2318679" y="2811682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Nov. 23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1DA700A-7EE0-D2FD-3E0E-9F5B54653C6F}"/>
                </a:ext>
              </a:extLst>
            </p:cNvPr>
            <p:cNvSpPr txBox="1"/>
            <p:nvPr/>
          </p:nvSpPr>
          <p:spPr>
            <a:xfrm>
              <a:off x="1568397" y="2212189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Oct. 23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2D8FF40-79A4-8C7C-CE44-C74B9DCC1184}"/>
              </a:ext>
            </a:extLst>
          </p:cNvPr>
          <p:cNvCxnSpPr>
            <a:cxnSpLocks/>
          </p:cNvCxnSpPr>
          <p:nvPr/>
        </p:nvCxnSpPr>
        <p:spPr>
          <a:xfrm>
            <a:off x="7702581" y="1912549"/>
            <a:ext cx="0" cy="1251993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9BCD346-B19C-5852-0C4F-6ADAC7A014A3}"/>
              </a:ext>
            </a:extLst>
          </p:cNvPr>
          <p:cNvSpPr txBox="1"/>
          <p:nvPr/>
        </p:nvSpPr>
        <p:spPr>
          <a:xfrm>
            <a:off x="7452320" y="3198012"/>
            <a:ext cx="500522" cy="23083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Today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C966165-9FA5-C7CD-00D0-C1DA0D774F04}"/>
              </a:ext>
            </a:extLst>
          </p:cNvPr>
          <p:cNvGrpSpPr/>
          <p:nvPr/>
        </p:nvGrpSpPr>
        <p:grpSpPr>
          <a:xfrm>
            <a:off x="1101409" y="916139"/>
            <a:ext cx="2557023" cy="1432433"/>
            <a:chOff x="4508044" y="1056041"/>
            <a:chExt cx="2557023" cy="143243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5A689EC-2546-9300-FE70-B54CCDB9AD95}"/>
                </a:ext>
              </a:extLst>
            </p:cNvPr>
            <p:cNvSpPr txBox="1"/>
            <p:nvPr/>
          </p:nvSpPr>
          <p:spPr>
            <a:xfrm>
              <a:off x="4778806" y="1056041"/>
              <a:ext cx="2286261" cy="461665"/>
            </a:xfrm>
            <a:prstGeom prst="rect">
              <a:avLst/>
            </a:prstGeom>
            <a:noFill/>
            <a:ln w="9525" cap="flat">
              <a:solidFill>
                <a:srgbClr val="7030A0"/>
              </a:solidFill>
              <a:rou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/>
                <a:t>Meeting CIEMAT-CERN on Sept. 22nd</a:t>
              </a:r>
            </a:p>
            <a:p>
              <a:pPr algn="ctr"/>
              <a:r>
                <a:rPr lang="en-GB" sz="800" dirty="0"/>
                <a:t>to announce contract interruption and ask to go with common internal resources</a:t>
              </a:r>
            </a:p>
          </p:txBody>
        </p:sp>
        <p:cxnSp>
          <p:nvCxnSpPr>
            <p:cNvPr id="54" name="Elbow Connector 127">
              <a:extLst>
                <a:ext uri="{FF2B5EF4-FFF2-40B4-BE49-F238E27FC236}">
                  <a16:creationId xmlns:a16="http://schemas.microsoft.com/office/drawing/2014/main" id="{E204F537-C0D4-D391-292E-C09D24AEB643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8044" y="1275606"/>
              <a:ext cx="270762" cy="1212868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595D86A-5633-BD07-363D-22BB1BB80BF2}"/>
              </a:ext>
            </a:extLst>
          </p:cNvPr>
          <p:cNvGrpSpPr/>
          <p:nvPr/>
        </p:nvGrpSpPr>
        <p:grpSpPr>
          <a:xfrm>
            <a:off x="1504301" y="2519539"/>
            <a:ext cx="2515972" cy="1928233"/>
            <a:chOff x="4985194" y="2650997"/>
            <a:chExt cx="2515972" cy="1928233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E684FED-5A56-6E12-F67E-31F5208564D3}"/>
                </a:ext>
              </a:extLst>
            </p:cNvPr>
            <p:cNvSpPr txBox="1"/>
            <p:nvPr/>
          </p:nvSpPr>
          <p:spPr>
            <a:xfrm>
              <a:off x="5340926" y="4240676"/>
              <a:ext cx="2160240" cy="338554"/>
            </a:xfrm>
            <a:prstGeom prst="rect">
              <a:avLst/>
            </a:prstGeom>
            <a:noFill/>
            <a:ln cap="flat">
              <a:solidFill>
                <a:srgbClr val="7030A0"/>
              </a:solidFill>
              <a:rou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/>
                <a:t>Meeting CIEMAT-CERN @ CERN</a:t>
              </a:r>
            </a:p>
            <a:p>
              <a:pPr algn="ctr"/>
              <a:r>
                <a:rPr lang="en-GB" sz="800" dirty="0"/>
                <a:t>to inform progress on contract cancelation</a:t>
              </a:r>
            </a:p>
          </p:txBody>
        </p:sp>
        <p:cxnSp>
          <p:nvCxnSpPr>
            <p:cNvPr id="57" name="Elbow Connector 131">
              <a:extLst>
                <a:ext uri="{FF2B5EF4-FFF2-40B4-BE49-F238E27FC236}">
                  <a16:creationId xmlns:a16="http://schemas.microsoft.com/office/drawing/2014/main" id="{585E36EF-E60C-5A27-F3F6-5FC5AB2B721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985194" y="2650997"/>
              <a:ext cx="350898" cy="1753543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F34B1EB-2453-F82D-8E31-1ED29C346201}"/>
              </a:ext>
            </a:extLst>
          </p:cNvPr>
          <p:cNvGrpSpPr/>
          <p:nvPr/>
        </p:nvGrpSpPr>
        <p:grpSpPr>
          <a:xfrm>
            <a:off x="1977355" y="1438307"/>
            <a:ext cx="1532733" cy="726701"/>
            <a:chOff x="5435512" y="1587544"/>
            <a:chExt cx="1532733" cy="726701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637F60F-9C65-3A2E-5794-2A7FD3E85C51}"/>
                </a:ext>
              </a:extLst>
            </p:cNvPr>
            <p:cNvSpPr txBox="1"/>
            <p:nvPr/>
          </p:nvSpPr>
          <p:spPr>
            <a:xfrm>
              <a:off x="5736075" y="1587544"/>
              <a:ext cx="1232170" cy="338554"/>
            </a:xfrm>
            <a:prstGeom prst="rect">
              <a:avLst/>
            </a:prstGeom>
            <a:noFill/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/>
                <a:t>Last truck taking material from ELYTT</a:t>
              </a:r>
            </a:p>
          </p:txBody>
        </p:sp>
        <p:cxnSp>
          <p:nvCxnSpPr>
            <p:cNvPr id="63" name="Elbow Connector 142">
              <a:extLst>
                <a:ext uri="{FF2B5EF4-FFF2-40B4-BE49-F238E27FC236}">
                  <a16:creationId xmlns:a16="http://schemas.microsoft.com/office/drawing/2014/main" id="{82939C91-1BE6-EB95-9254-C995E0A450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97373" y="1878848"/>
              <a:ext cx="573536" cy="297258"/>
            </a:xfrm>
            <a:prstGeom prst="bentConnector3">
              <a:avLst>
                <a:gd name="adj1" fmla="val 1896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ACA86A9-B4AF-1FCD-01DE-4C61E0349283}"/>
              </a:ext>
            </a:extLst>
          </p:cNvPr>
          <p:cNvGrpSpPr/>
          <p:nvPr/>
        </p:nvGrpSpPr>
        <p:grpSpPr>
          <a:xfrm>
            <a:off x="1595164" y="2503261"/>
            <a:ext cx="2283731" cy="1427713"/>
            <a:chOff x="5076057" y="2634719"/>
            <a:chExt cx="2283731" cy="1427713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6C43A72-E386-3D96-3800-302190E07351}"/>
                </a:ext>
              </a:extLst>
            </p:cNvPr>
            <p:cNvSpPr txBox="1"/>
            <p:nvPr/>
          </p:nvSpPr>
          <p:spPr>
            <a:xfrm>
              <a:off x="5292080" y="3723878"/>
              <a:ext cx="2067708" cy="338554"/>
            </a:xfrm>
            <a:prstGeom prst="rect">
              <a:avLst/>
            </a:prstGeom>
            <a:noFill/>
            <a:ln w="25400" cap="flat">
              <a:solidFill>
                <a:srgbClr val="7030A0"/>
              </a:solidFill>
              <a:rou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/>
                <a:t>First CERN internal meeting on Oct. 19</a:t>
              </a:r>
              <a:r>
                <a:rPr lang="en-GB" sz="800" baseline="30000" dirty="0"/>
                <a:t>th</a:t>
              </a:r>
              <a:r>
                <a:rPr lang="en-GB" sz="800" dirty="0"/>
                <a:t> to propose a production line location</a:t>
              </a:r>
            </a:p>
          </p:txBody>
        </p:sp>
        <p:cxnSp>
          <p:nvCxnSpPr>
            <p:cNvPr id="66" name="Elbow Connector 146">
              <a:extLst>
                <a:ext uri="{FF2B5EF4-FFF2-40B4-BE49-F238E27FC236}">
                  <a16:creationId xmlns:a16="http://schemas.microsoft.com/office/drawing/2014/main" id="{8172D304-BD33-A7D7-078B-80BB7861799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076057" y="2634719"/>
              <a:ext cx="205626" cy="1258437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299DF22-7EAA-3B15-8CE8-904D081FB777}"/>
              </a:ext>
            </a:extLst>
          </p:cNvPr>
          <p:cNvGrpSpPr/>
          <p:nvPr/>
        </p:nvGrpSpPr>
        <p:grpSpPr>
          <a:xfrm>
            <a:off x="4752505" y="1119328"/>
            <a:ext cx="1784234" cy="998372"/>
            <a:chOff x="7127843" y="1466630"/>
            <a:chExt cx="1784234" cy="998372"/>
          </a:xfrm>
        </p:grpSpPr>
        <p:cxnSp>
          <p:nvCxnSpPr>
            <p:cNvPr id="69" name="Elbow Connector 149">
              <a:extLst>
                <a:ext uri="{FF2B5EF4-FFF2-40B4-BE49-F238E27FC236}">
                  <a16:creationId xmlns:a16="http://schemas.microsoft.com/office/drawing/2014/main" id="{8456551E-04C3-584C-9C9B-B6A915856FF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876712" y="1858669"/>
              <a:ext cx="857464" cy="355202"/>
            </a:xfrm>
            <a:prstGeom prst="bentConnector3">
              <a:avLst>
                <a:gd name="adj1" fmla="val 4521"/>
              </a:avLst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67CD716-B448-2069-9B64-F270839E4A21}"/>
                </a:ext>
              </a:extLst>
            </p:cNvPr>
            <p:cNvSpPr txBox="1"/>
            <p:nvPr/>
          </p:nvSpPr>
          <p:spPr>
            <a:xfrm>
              <a:off x="7487876" y="1466630"/>
              <a:ext cx="1424201" cy="461665"/>
            </a:xfrm>
            <a:prstGeom prst="rect">
              <a:avLst/>
            </a:prstGeom>
            <a:noFill/>
            <a:ln w="38100" cap="flat">
              <a:solidFill>
                <a:srgbClr val="FF0000"/>
              </a:solidFill>
              <a:rou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/>
                <a:t>Magnet assembly activities resumes at CERN</a:t>
              </a:r>
            </a:p>
            <a:p>
              <a:pPr algn="ctr"/>
              <a:r>
                <a:rPr lang="en-GB" sz="800" b="1" dirty="0">
                  <a:solidFill>
                    <a:srgbClr val="C00000"/>
                  </a:solidFill>
                </a:rPr>
                <a:t>MCBXFB05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527BF55-A2F2-2B64-9A30-2DCEEBCEC413}"/>
              </a:ext>
            </a:extLst>
          </p:cNvPr>
          <p:cNvGrpSpPr/>
          <p:nvPr/>
        </p:nvGrpSpPr>
        <p:grpSpPr>
          <a:xfrm>
            <a:off x="3160767" y="2902440"/>
            <a:ext cx="2567805" cy="528601"/>
            <a:chOff x="4791983" y="3533831"/>
            <a:chExt cx="2567805" cy="528601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B970D9A-BA54-A795-E2F3-AC41448B10FA}"/>
                </a:ext>
              </a:extLst>
            </p:cNvPr>
            <p:cNvSpPr txBox="1"/>
            <p:nvPr/>
          </p:nvSpPr>
          <p:spPr>
            <a:xfrm>
              <a:off x="5292080" y="3723878"/>
              <a:ext cx="2067708" cy="338554"/>
            </a:xfrm>
            <a:prstGeom prst="rect">
              <a:avLst/>
            </a:prstGeom>
            <a:noFill/>
            <a:ln w="25400"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/>
                <a:t>Preparation of the new production line starts at CERN (infrastructure)</a:t>
              </a:r>
            </a:p>
          </p:txBody>
        </p:sp>
        <p:cxnSp>
          <p:nvCxnSpPr>
            <p:cNvPr id="76" name="Elbow Connector 146">
              <a:extLst>
                <a:ext uri="{FF2B5EF4-FFF2-40B4-BE49-F238E27FC236}">
                  <a16:creationId xmlns:a16="http://schemas.microsoft.com/office/drawing/2014/main" id="{92802226-AE1B-75AB-F265-FF62843DF89D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791983" y="3533831"/>
              <a:ext cx="489700" cy="359326"/>
            </a:xfrm>
            <a:prstGeom prst="bentConnector3">
              <a:avLst>
                <a:gd name="adj1" fmla="val 99794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80B9D61A-4497-9B22-B800-EF46F00FEC96}"/>
              </a:ext>
            </a:extLst>
          </p:cNvPr>
          <p:cNvSpPr txBox="1"/>
          <p:nvPr/>
        </p:nvSpPr>
        <p:spPr>
          <a:xfrm>
            <a:off x="6288087" y="3840330"/>
            <a:ext cx="1668289" cy="338554"/>
          </a:xfrm>
          <a:prstGeom prst="rect">
            <a:avLst/>
          </a:prstGeom>
          <a:noFill/>
          <a:ln w="38100" cap="flat">
            <a:solidFill>
              <a:srgbClr val="FF0000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solidFill>
                  <a:srgbClr val="C00000"/>
                </a:solidFill>
              </a:rPr>
              <a:t>MCBXFB05 completed</a:t>
            </a:r>
          </a:p>
          <a:p>
            <a:pPr algn="ctr"/>
            <a:r>
              <a:rPr lang="en-GB" sz="800" b="1" dirty="0">
                <a:solidFill>
                  <a:srgbClr val="C00000"/>
                </a:solidFill>
              </a:rPr>
              <a:t>Start of MCBXFA1 assembly</a:t>
            </a:r>
          </a:p>
        </p:txBody>
      </p:sp>
      <p:cxnSp>
        <p:nvCxnSpPr>
          <p:cNvPr id="83" name="Elbow Connector 146">
            <a:extLst>
              <a:ext uri="{FF2B5EF4-FFF2-40B4-BE49-F238E27FC236}">
                <a16:creationId xmlns:a16="http://schemas.microsoft.com/office/drawing/2014/main" id="{143CC5AA-5CDC-9AD0-B492-BE60783E2F23}"/>
              </a:ext>
            </a:extLst>
          </p:cNvPr>
          <p:cNvCxnSpPr>
            <a:cxnSpLocks/>
          </p:cNvCxnSpPr>
          <p:nvPr/>
        </p:nvCxnSpPr>
        <p:spPr>
          <a:xfrm rot="16200000" flipV="1">
            <a:off x="6566678" y="3169840"/>
            <a:ext cx="1204841" cy="1521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D34B1E02-E9F8-CDB2-EEBE-C681DF961729}"/>
              </a:ext>
            </a:extLst>
          </p:cNvPr>
          <p:cNvSpPr txBox="1"/>
          <p:nvPr/>
        </p:nvSpPr>
        <p:spPr>
          <a:xfrm>
            <a:off x="7876440" y="1370636"/>
            <a:ext cx="1160056" cy="338554"/>
          </a:xfrm>
          <a:prstGeom prst="rect">
            <a:avLst/>
          </a:prstGeom>
          <a:noFill/>
          <a:ln w="9525" cap="flat">
            <a:solidFill>
              <a:srgbClr val="7030A0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MCBXFB05 cold test (2</a:t>
            </a:r>
            <a:r>
              <a:rPr lang="en-GB" sz="800" baseline="30000" dirty="0"/>
              <a:t>nd</a:t>
            </a:r>
            <a:r>
              <a:rPr lang="en-GB" sz="800" dirty="0"/>
              <a:t> TC)</a:t>
            </a:r>
          </a:p>
        </p:txBody>
      </p:sp>
      <p:cxnSp>
        <p:nvCxnSpPr>
          <p:cNvPr id="86" name="Elbow Connector 146">
            <a:extLst>
              <a:ext uri="{FF2B5EF4-FFF2-40B4-BE49-F238E27FC236}">
                <a16:creationId xmlns:a16="http://schemas.microsoft.com/office/drawing/2014/main" id="{2FA99FB0-9489-6106-CB86-D1B9DE3B16F2}"/>
              </a:ext>
            </a:extLst>
          </p:cNvPr>
          <p:cNvCxnSpPr>
            <a:cxnSpLocks/>
          </p:cNvCxnSpPr>
          <p:nvPr/>
        </p:nvCxnSpPr>
        <p:spPr>
          <a:xfrm rot="5400000">
            <a:off x="7539306" y="1601679"/>
            <a:ext cx="333591" cy="219530"/>
          </a:xfrm>
          <a:prstGeom prst="bentConnector3">
            <a:avLst>
              <a:gd name="adj1" fmla="val 2031"/>
            </a:avLst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5241CA3A-6873-7D5F-21B1-007F93C8DE7A}"/>
              </a:ext>
            </a:extLst>
          </p:cNvPr>
          <p:cNvSpPr txBox="1"/>
          <p:nvPr/>
        </p:nvSpPr>
        <p:spPr>
          <a:xfrm>
            <a:off x="6870199" y="931434"/>
            <a:ext cx="1308242" cy="338554"/>
          </a:xfrm>
          <a:prstGeom prst="rect">
            <a:avLst/>
          </a:prstGeom>
          <a:noFill/>
          <a:ln w="9525" cap="flat">
            <a:solidFill>
              <a:srgbClr val="7030A0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MCBXFA1 inner dipole collaring completed</a:t>
            </a:r>
          </a:p>
        </p:txBody>
      </p:sp>
      <p:cxnSp>
        <p:nvCxnSpPr>
          <p:cNvPr id="89" name="Elbow Connector 146">
            <a:extLst>
              <a:ext uri="{FF2B5EF4-FFF2-40B4-BE49-F238E27FC236}">
                <a16:creationId xmlns:a16="http://schemas.microsoft.com/office/drawing/2014/main" id="{6D74980A-AFD6-513C-39B9-1589954F98D2}"/>
              </a:ext>
            </a:extLst>
          </p:cNvPr>
          <p:cNvCxnSpPr>
            <a:cxnSpLocks/>
          </p:cNvCxnSpPr>
          <p:nvPr/>
        </p:nvCxnSpPr>
        <p:spPr>
          <a:xfrm rot="16200000" flipH="1">
            <a:off x="7125419" y="1695383"/>
            <a:ext cx="797801" cy="1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809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MCBXF status at CERN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CB604F0-3E5E-BBEF-658F-8FBD2005A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59" y="648392"/>
            <a:ext cx="7920000" cy="303995"/>
          </a:xfrm>
        </p:spPr>
        <p:txBody>
          <a:bodyPr>
            <a:normAutofit/>
          </a:bodyPr>
          <a:lstStyle/>
          <a:p>
            <a:r>
              <a:rPr lang="en-GB" sz="1400" b="1" dirty="0"/>
              <a:t>Updated planning:</a:t>
            </a:r>
          </a:p>
          <a:p>
            <a:pPr lvl="1"/>
            <a:endParaRPr lang="en-GB" dirty="0"/>
          </a:p>
          <a:p>
            <a:pPr lvl="1"/>
            <a:endParaRPr lang="en-GB" sz="1300" dirty="0">
              <a:solidFill>
                <a:srgbClr val="FF0000"/>
              </a:solidFill>
            </a:endParaRPr>
          </a:p>
          <a:p>
            <a:pPr lvl="1"/>
            <a:endParaRPr lang="en-GB" sz="1300" dirty="0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A93266F8-CD4E-782E-74DE-60BA899A5B20}"/>
              </a:ext>
            </a:extLst>
          </p:cNvPr>
          <p:cNvSpPr txBox="1">
            <a:spLocks/>
          </p:cNvSpPr>
          <p:nvPr/>
        </p:nvSpPr>
        <p:spPr>
          <a:xfrm>
            <a:off x="539552" y="3880357"/>
            <a:ext cx="8136904" cy="720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200" dirty="0"/>
          </a:p>
          <a:p>
            <a:pPr marL="0" indent="0" algn="ctr" defTabSz="609585">
              <a:lnSpc>
                <a:spcPct val="80000"/>
              </a:lnSpc>
              <a:buFont typeface="Wingdings" charset="2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Initial planning accounted for a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delivery rate of 1 magnet every 2 months (MCBXFB) or 2.5 months (MCBXFA) </a:t>
            </a:r>
          </a:p>
          <a:p>
            <a:pPr marL="0" indent="0" algn="ctr" defTabSz="609585">
              <a:lnSpc>
                <a:spcPct val="80000"/>
              </a:lnSpc>
              <a:buFont typeface="Wingdings" charset="2"/>
              <a:buNone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Exception for the first magnet (B05), with an assembly time of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3 months (used for knowledge transfer and production line set-up)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0" indent="0" algn="ctr">
              <a:buFont typeface="Wingdings" charset="2"/>
              <a:buNone/>
            </a:pPr>
            <a:endParaRPr lang="en-GB" sz="12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C587E68-849C-5168-CA54-07A4A645E4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025586"/>
              </p:ext>
            </p:extLst>
          </p:nvPr>
        </p:nvGraphicFramePr>
        <p:xfrm>
          <a:off x="396761" y="1203598"/>
          <a:ext cx="8279695" cy="2630668"/>
        </p:xfrm>
        <a:graphic>
          <a:graphicData uri="http://schemas.openxmlformats.org/drawingml/2006/table">
            <a:tbl>
              <a:tblPr/>
              <a:tblGrid>
                <a:gridCol w="449985">
                  <a:extLst>
                    <a:ext uri="{9D8B030D-6E8A-4147-A177-3AD203B41FA5}">
                      <a16:colId xmlns:a16="http://schemas.microsoft.com/office/drawing/2014/main" val="3195884230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283738496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116962883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352931156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870211462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038320699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020861737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909097349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389920300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282880005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760885839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142963282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566129300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57676917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158022051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980453051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822797914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894940948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374096519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652975535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872207463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986915079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231309381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248765231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200618191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534680130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76827640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112907836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635302103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932307897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827744891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456216310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282382126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023619553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437423070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533048988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827238911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232384529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894143890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162733802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463064519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427009399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749510885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230137483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896515044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738744044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734078226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030735252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128156914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326168803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748988301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725231475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530109506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2274996666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4010503648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594317878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872043825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1986179676"/>
                    </a:ext>
                  </a:extLst>
                </a:gridCol>
                <a:gridCol w="134995">
                  <a:extLst>
                    <a:ext uri="{9D8B030D-6E8A-4147-A177-3AD203B41FA5}">
                      <a16:colId xmlns:a16="http://schemas.microsoft.com/office/drawing/2014/main" val="3618533640"/>
                    </a:ext>
                  </a:extLst>
                </a:gridCol>
              </a:tblGrid>
              <a:tr h="235768"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4"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4"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910103"/>
                  </a:ext>
                </a:extLst>
              </a:tr>
              <a:tr h="2419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075453"/>
                  </a:ext>
                </a:extLst>
              </a:tr>
              <a:tr h="1551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B05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8428950"/>
                  </a:ext>
                </a:extLst>
              </a:tr>
              <a:tr h="1551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MCBXFA1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A1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4639204"/>
                  </a:ext>
                </a:extLst>
              </a:tr>
              <a:tr h="1551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B06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910241"/>
                  </a:ext>
                </a:extLst>
              </a:tr>
              <a:tr h="1551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MCBXFB07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B07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5424504"/>
                  </a:ext>
                </a:extLst>
              </a:tr>
              <a:tr h="1551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8646066"/>
                  </a:ext>
                </a:extLst>
              </a:tr>
              <a:tr h="1551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MCBXFB08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B08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1804885"/>
                  </a:ext>
                </a:extLst>
              </a:tr>
              <a:tr h="1551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MCBXFA3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2719668"/>
                  </a:ext>
                </a:extLst>
              </a:tr>
              <a:tr h="1551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MCBXFB09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B09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2094524"/>
                  </a:ext>
                </a:extLst>
              </a:tr>
              <a:tr h="1551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9166106"/>
                  </a:ext>
                </a:extLst>
              </a:tr>
              <a:tr h="1551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MCBXFB10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363108"/>
                  </a:ext>
                </a:extLst>
              </a:tr>
              <a:tr h="1551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6502870"/>
                  </a:ext>
                </a:extLst>
              </a:tr>
              <a:tr h="1489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664978"/>
                  </a:ext>
                </a:extLst>
              </a:tr>
              <a:tr h="1489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MCBXFB11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034073"/>
                  </a:ext>
                </a:extLst>
              </a:tr>
              <a:tr h="1489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MCBXFB12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096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2369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2B174-BDF5-FB41-819B-9C19A86D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0392B-C14A-7445-B906-98EB613F5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491630"/>
            <a:ext cx="5688632" cy="2449437"/>
          </a:xfrm>
        </p:spPr>
        <p:txBody>
          <a:bodyPr>
            <a:normAutofit/>
          </a:bodyPr>
          <a:lstStyle/>
          <a:p>
            <a:r>
              <a:rPr lang="en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</a:t>
            </a:r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general</a:t>
            </a:r>
            <a:r>
              <a:rPr lang="en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status</a:t>
            </a:r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at CERN</a:t>
            </a:r>
            <a:endParaRPr lang="en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b="1" dirty="0" err="1"/>
              <a:t>Summary</a:t>
            </a:r>
            <a:r>
              <a:rPr lang="fr-CH" sz="2000" b="1" dirty="0"/>
              <a:t> on initial </a:t>
            </a:r>
            <a:r>
              <a:rPr lang="fr-CH" sz="2000" b="1" dirty="0" err="1"/>
              <a:t>activities</a:t>
            </a:r>
            <a:endParaRPr lang="fr-CH" sz="2000" b="1" dirty="0"/>
          </a:p>
          <a:p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MCBXFB05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assembly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fr-CH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MCBXFA1 </a:t>
            </a:r>
            <a:r>
              <a:rPr lang="fr-CH" sz="20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assembly</a:t>
            </a:r>
            <a:endParaRPr lang="fr-CH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Summary and outlook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80287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F66F797-101C-C7F7-6BF2-CA3718ED9106}"/>
              </a:ext>
            </a:extLst>
          </p:cNvPr>
          <p:cNvSpPr/>
          <p:nvPr/>
        </p:nvSpPr>
        <p:spPr>
          <a:xfrm>
            <a:off x="298333" y="989971"/>
            <a:ext cx="8547333" cy="3554276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925A15-628B-3746-B2CA-F452C068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9603"/>
            <a:ext cx="7920000" cy="540000"/>
          </a:xfrm>
        </p:spPr>
        <p:txBody>
          <a:bodyPr/>
          <a:lstStyle/>
          <a:p>
            <a:r>
              <a:rPr lang="en-GB" dirty="0"/>
              <a:t>Summary of initial activities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CB604F0-3E5E-BBEF-658F-8FBD2005A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706" y="593961"/>
            <a:ext cx="7920000" cy="303995"/>
          </a:xfrm>
        </p:spPr>
        <p:txBody>
          <a:bodyPr>
            <a:normAutofit/>
          </a:bodyPr>
          <a:lstStyle/>
          <a:p>
            <a:r>
              <a:rPr lang="en-GB" sz="1400" b="1" dirty="0"/>
              <a:t>A closer look to the first months…</a:t>
            </a:r>
          </a:p>
          <a:p>
            <a:pPr lvl="1"/>
            <a:endParaRPr lang="en-GB" dirty="0"/>
          </a:p>
          <a:p>
            <a:pPr lvl="1"/>
            <a:endParaRPr lang="en-GB" sz="1300" dirty="0">
              <a:solidFill>
                <a:srgbClr val="FF0000"/>
              </a:solidFill>
            </a:endParaRPr>
          </a:p>
          <a:p>
            <a:pPr lvl="1"/>
            <a:endParaRPr lang="en-GB" sz="1300" dirty="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C36C6396-B136-E3F1-2133-D2EF6C3677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260" r="43099"/>
          <a:stretch/>
        </p:blipFill>
        <p:spPr>
          <a:xfrm>
            <a:off x="2483768" y="2153668"/>
            <a:ext cx="2376264" cy="853514"/>
          </a:xfrm>
          <a:prstGeom prst="rect">
            <a:avLst/>
          </a:prstGeom>
        </p:spPr>
      </p:pic>
      <p:grpSp>
        <p:nvGrpSpPr>
          <p:cNvPr id="77" name="Group 76">
            <a:extLst>
              <a:ext uri="{FF2B5EF4-FFF2-40B4-BE49-F238E27FC236}">
                <a16:creationId xmlns:a16="http://schemas.microsoft.com/office/drawing/2014/main" id="{CC47DB6C-E3D4-024E-C36E-F8BA631B79E4}"/>
              </a:ext>
            </a:extLst>
          </p:cNvPr>
          <p:cNvGrpSpPr/>
          <p:nvPr/>
        </p:nvGrpSpPr>
        <p:grpSpPr>
          <a:xfrm>
            <a:off x="4557486" y="1203253"/>
            <a:ext cx="1784234" cy="998372"/>
            <a:chOff x="7127843" y="1466630"/>
            <a:chExt cx="1784234" cy="998372"/>
          </a:xfrm>
        </p:grpSpPr>
        <p:cxnSp>
          <p:nvCxnSpPr>
            <p:cNvPr id="78" name="Elbow Connector 149">
              <a:extLst>
                <a:ext uri="{FF2B5EF4-FFF2-40B4-BE49-F238E27FC236}">
                  <a16:creationId xmlns:a16="http://schemas.microsoft.com/office/drawing/2014/main" id="{98824F6E-D43B-CEF0-77FF-324F799C608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876712" y="1858669"/>
              <a:ext cx="857464" cy="355202"/>
            </a:xfrm>
            <a:prstGeom prst="bentConnector3">
              <a:avLst>
                <a:gd name="adj1" fmla="val 4521"/>
              </a:avLst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2196E00-5D06-49FF-6CAE-595CCE70A8DC}"/>
                </a:ext>
              </a:extLst>
            </p:cNvPr>
            <p:cNvSpPr txBox="1"/>
            <p:nvPr/>
          </p:nvSpPr>
          <p:spPr>
            <a:xfrm>
              <a:off x="7487876" y="1466630"/>
              <a:ext cx="1424201" cy="461665"/>
            </a:xfrm>
            <a:prstGeom prst="rect">
              <a:avLst/>
            </a:prstGeom>
            <a:noFill/>
            <a:ln w="38100" cap="flat">
              <a:solidFill>
                <a:srgbClr val="FF0000"/>
              </a:solidFill>
              <a:rou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/>
                <a:t>Magnet assembly activities resumes at CERN</a:t>
              </a:r>
            </a:p>
            <a:p>
              <a:pPr algn="ctr"/>
              <a:r>
                <a:rPr lang="en-GB" sz="800" b="1" dirty="0">
                  <a:solidFill>
                    <a:srgbClr val="C00000"/>
                  </a:solidFill>
                </a:rPr>
                <a:t>MCBXFB05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912A5C0-C388-2A94-7FB3-54995B6AD427}"/>
              </a:ext>
            </a:extLst>
          </p:cNvPr>
          <p:cNvGrpSpPr/>
          <p:nvPr/>
        </p:nvGrpSpPr>
        <p:grpSpPr>
          <a:xfrm>
            <a:off x="2965748" y="2986365"/>
            <a:ext cx="2567805" cy="528601"/>
            <a:chOff x="4791983" y="3533831"/>
            <a:chExt cx="2567805" cy="528601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9F48A3A-549A-10C6-DC5B-456298ADE801}"/>
                </a:ext>
              </a:extLst>
            </p:cNvPr>
            <p:cNvSpPr txBox="1"/>
            <p:nvPr/>
          </p:nvSpPr>
          <p:spPr>
            <a:xfrm>
              <a:off x="5292080" y="3723878"/>
              <a:ext cx="2067708" cy="338554"/>
            </a:xfrm>
            <a:prstGeom prst="rect">
              <a:avLst/>
            </a:prstGeom>
            <a:noFill/>
            <a:ln w="25400"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/>
                <a:t>Preparation of the new production line starts at CERN (infrastructure)</a:t>
              </a:r>
            </a:p>
          </p:txBody>
        </p:sp>
        <p:cxnSp>
          <p:nvCxnSpPr>
            <p:cNvPr id="84" name="Elbow Connector 146">
              <a:extLst>
                <a:ext uri="{FF2B5EF4-FFF2-40B4-BE49-F238E27FC236}">
                  <a16:creationId xmlns:a16="http://schemas.microsoft.com/office/drawing/2014/main" id="{5722E6D9-46A7-FF24-8E0E-31A6BBF044A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791983" y="3533831"/>
              <a:ext cx="489700" cy="359326"/>
            </a:xfrm>
            <a:prstGeom prst="bentConnector3">
              <a:avLst>
                <a:gd name="adj1" fmla="val 99794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25493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2010</Words>
  <Application>Microsoft Office PowerPoint</Application>
  <PresentationFormat>On-screen Show (16:9)</PresentationFormat>
  <Paragraphs>1057</Paragraphs>
  <Slides>26</Slides>
  <Notes>10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Century Gothic</vt:lpstr>
      <vt:lpstr>CMU Bright</vt:lpstr>
      <vt:lpstr>Wingdings</vt:lpstr>
      <vt:lpstr>Thème Office</vt:lpstr>
      <vt:lpstr>MCBXF series production at CERN Update June 2024  </vt:lpstr>
      <vt:lpstr>Outline</vt:lpstr>
      <vt:lpstr>Outline</vt:lpstr>
      <vt:lpstr>PowerPoint Presentation</vt:lpstr>
      <vt:lpstr>MCBXF status at CERN</vt:lpstr>
      <vt:lpstr>MCBXF status at CERN</vt:lpstr>
      <vt:lpstr>MCBXF status at CERN</vt:lpstr>
      <vt:lpstr>Outline</vt:lpstr>
      <vt:lpstr>Summary of initial activities</vt:lpstr>
      <vt:lpstr>Summary of initial activities</vt:lpstr>
      <vt:lpstr>Setup of the required infrastructure</vt:lpstr>
      <vt:lpstr>Setup of the required infrastructure</vt:lpstr>
      <vt:lpstr>Setup of the required infrastructure</vt:lpstr>
      <vt:lpstr>Setup of the required infrastructure</vt:lpstr>
      <vt:lpstr>Outline</vt:lpstr>
      <vt:lpstr>MCBXFB05</vt:lpstr>
      <vt:lpstr>MCBXFB05</vt:lpstr>
      <vt:lpstr>MCBXFB05</vt:lpstr>
      <vt:lpstr>MCBXFB05</vt:lpstr>
      <vt:lpstr>MCBXFB05</vt:lpstr>
      <vt:lpstr>Outline</vt:lpstr>
      <vt:lpstr>MCBXFA1</vt:lpstr>
      <vt:lpstr>MCBXFA1</vt:lpstr>
      <vt:lpstr>MCBXFA1</vt:lpstr>
      <vt:lpstr>Outline</vt:lpstr>
      <vt:lpstr>Summary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2024-06-05T08:29:53Z</dcterms:modified>
</cp:coreProperties>
</file>