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15"/>
  </p:notesMasterIdLst>
  <p:sldIdLst>
    <p:sldId id="256" r:id="rId2"/>
    <p:sldId id="1147" r:id="rId3"/>
    <p:sldId id="1662" r:id="rId4"/>
    <p:sldId id="1665" r:id="rId5"/>
    <p:sldId id="1666" r:id="rId6"/>
    <p:sldId id="1668" r:id="rId7"/>
    <p:sldId id="1667" r:id="rId8"/>
    <p:sldId id="1669" r:id="rId9"/>
    <p:sldId id="1672" r:id="rId10"/>
    <p:sldId id="1673" r:id="rId11"/>
    <p:sldId id="1670" r:id="rId12"/>
    <p:sldId id="1656" r:id="rId13"/>
    <p:sldId id="1661" r:id="rId14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348"/>
    <p:restoredTop sz="72993"/>
  </p:normalViewPr>
  <p:slideViewPr>
    <p:cSldViewPr>
      <p:cViewPr varScale="1">
        <p:scale>
          <a:sx n="91" d="100"/>
          <a:sy n="91" d="100"/>
        </p:scale>
        <p:origin x="912" y="19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97" d="100"/>
          <a:sy n="97" d="100"/>
        </p:scale>
        <p:origin x="4672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73B27B-3374-CC41-85B1-203BC4EF31E4}" type="datetimeFigureOut">
              <a:rPr lang="fr-FR" smtClean="0"/>
              <a:t>24/05/2024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DAE416-79B7-2242-83C0-FC92AE89020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6938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DAE416-79B7-2242-83C0-FC92AE890200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70936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524496" y="2500306"/>
            <a:ext cx="5905541" cy="3000396"/>
          </a:xfrm>
        </p:spPr>
        <p:txBody>
          <a:bodyPr anchor="t"/>
          <a:lstStyle>
            <a:lvl1pPr algn="l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fr-FR"/>
              <a:t>Cliquez pour modifier le style du titre</a:t>
            </a:r>
            <a:endParaRPr lang="fr-CH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510400" y="1710000"/>
            <a:ext cx="6000000" cy="568800"/>
          </a:xfrm>
        </p:spPr>
        <p:txBody>
          <a:bodyPr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  <a:endParaRPr lang="fr-CH" dirty="0"/>
          </a:p>
        </p:txBody>
      </p:sp>
      <p:pic>
        <p:nvPicPr>
          <p:cNvPr id="4" name="Image 3" descr="Vaud_blanc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000" y="5644801"/>
            <a:ext cx="223520" cy="539497"/>
          </a:xfrm>
          <a:prstGeom prst="rect">
            <a:avLst/>
          </a:prstGeom>
        </p:spPr>
      </p:pic>
      <p:pic>
        <p:nvPicPr>
          <p:cNvPr id="5" name="Image 4" descr="Vaud_blanc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000" y="5644801"/>
            <a:ext cx="223520" cy="53949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CH" dirty="0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pPr/>
              <a:t>5/24/24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500043"/>
            <a:ext cx="2743200" cy="5626121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500043"/>
            <a:ext cx="8026400" cy="5626121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pPr/>
              <a:t>5/24/24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 2">
    <p:bg>
      <p:bgPr>
        <a:solidFill>
          <a:srgbClr val="009933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800"/>
          </a:p>
        </p:txBody>
      </p:sp>
      <p:sp>
        <p:nvSpPr>
          <p:cNvPr id="7" name="Rectangle 6"/>
          <p:cNvSpPr/>
          <p:nvPr/>
        </p:nvSpPr>
        <p:spPr>
          <a:xfrm>
            <a:off x="3566808" y="432000"/>
            <a:ext cx="8016000" cy="60120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63500" sx="101000" sy="101000" algn="c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>
              <a:latin typeface="Arial" pitchFamily="34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854401" y="1639747"/>
            <a:ext cx="7412044" cy="1470025"/>
          </a:xfrm>
        </p:spPr>
        <p:txBody>
          <a:bodyPr lIns="0" anchor="t">
            <a:noAutofit/>
          </a:bodyPr>
          <a:lstStyle>
            <a:lvl1pPr algn="l">
              <a:defRPr sz="4400">
                <a:solidFill>
                  <a:schemeClr val="tx1"/>
                </a:solidFill>
              </a:defRPr>
            </a:lvl1pPr>
          </a:lstStyle>
          <a:p>
            <a:r>
              <a:rPr lang="fr-FR"/>
              <a:t>Cliquez pour modifier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854400" y="648000"/>
            <a:ext cx="7418845" cy="868680"/>
          </a:xfrm>
        </p:spPr>
        <p:txBody>
          <a:bodyPr lIns="0" tIns="0"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  <a:endParaRPr lang="fr-FR" dirty="0"/>
          </a:p>
        </p:txBody>
      </p:sp>
      <p:pic>
        <p:nvPicPr>
          <p:cNvPr id="13" name="Image 12" descr="CHUV_Simple_Blanc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9839" y="5683459"/>
            <a:ext cx="1104000" cy="426655"/>
          </a:xfrm>
          <a:prstGeom prst="rect">
            <a:avLst/>
          </a:prstGeom>
        </p:spPr>
      </p:pic>
      <p:sp>
        <p:nvSpPr>
          <p:cNvPr id="10" name="Espace réservé du texte vertical 2"/>
          <p:cNvSpPr>
            <a:spLocks noGrp="1"/>
          </p:cNvSpPr>
          <p:nvPr>
            <p:ph type="body" orient="vert" idx="14"/>
          </p:nvPr>
        </p:nvSpPr>
        <p:spPr>
          <a:xfrm>
            <a:off x="576001" y="432000"/>
            <a:ext cx="2960916" cy="5972196"/>
          </a:xfrm>
        </p:spPr>
        <p:txBody>
          <a:bodyPr vert="horz" lIns="0" tIns="0"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bg1"/>
                </a:solidFill>
              </a:defRPr>
            </a:lvl2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pic>
        <p:nvPicPr>
          <p:cNvPr id="9" name="Image 8" descr="Vaud_blanc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200" y="5533201"/>
            <a:ext cx="223520" cy="539497"/>
          </a:xfrm>
          <a:prstGeom prst="rect">
            <a:avLst/>
          </a:prstGeom>
        </p:spPr>
      </p:pic>
      <p:pic>
        <p:nvPicPr>
          <p:cNvPr id="11" name="Image 10" descr="Vaud_blanc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200" y="5533201"/>
            <a:ext cx="223520" cy="539497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D763724C-E7A2-4A6D-A4BD-CDB6C1C03172}" type="datetimeFigureOut">
              <a:rPr lang="en-US" smtClean="0"/>
              <a:pPr/>
              <a:t>5/24/24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  <a:endParaRPr lang="fr-CH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pPr/>
              <a:t>5/24/24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pPr/>
              <a:t>5/24/24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59405"/>
            <a:ext cx="5386917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299167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668283"/>
            <a:ext cx="5389033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30804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pPr/>
              <a:t>5/24/24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pPr/>
              <a:t>5/24/24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pPr/>
              <a:t>5/24/24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500042"/>
            <a:ext cx="4011084" cy="93505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500043"/>
            <a:ext cx="6815667" cy="562612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pPr/>
              <a:t>5/24/24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pPr/>
              <a:t>5/24/24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8878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50800" dir="5400000" sx="1000" sy="1000" algn="ctr" rotWithShape="0">
              <a:srgbClr val="00000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80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71200" y="428400"/>
            <a:ext cx="11049600" cy="60012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800"/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443320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pour modifier le style du titre</a:t>
            </a:r>
            <a:endParaRPr lang="fr-CH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35712"/>
            <a:ext cx="10972800" cy="4745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39768" y="6545638"/>
            <a:ext cx="2844800" cy="2857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D763724C-E7A2-4A6D-A4BD-CDB6C1C03172}" type="datetimeFigureOut">
              <a:rPr lang="en-US" smtClean="0"/>
              <a:pPr/>
              <a:t>5/24/24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95768" y="6545638"/>
            <a:ext cx="3860800" cy="2857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67768" y="6545638"/>
            <a:ext cx="666755" cy="2857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04A3A10D-7D5E-4932-A76F-CD1632FD3D96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10" name="Image 9" descr="CHUV_Simple_RVB.png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1885" y="6534000"/>
            <a:ext cx="558915" cy="216000"/>
          </a:xfrm>
          <a:prstGeom prst="rect">
            <a:avLst/>
          </a:prstGeom>
        </p:spPr>
      </p:pic>
      <p:pic>
        <p:nvPicPr>
          <p:cNvPr id="11" name="Image 10" descr="Vaud_noir.png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6213601"/>
            <a:ext cx="223520" cy="539497"/>
          </a:xfrm>
          <a:prstGeom prst="rect">
            <a:avLst/>
          </a:prstGeom>
        </p:spPr>
      </p:pic>
      <p:pic>
        <p:nvPicPr>
          <p:cNvPr id="12" name="Image 11" descr="Vaud_noir.png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6213601"/>
            <a:ext cx="223520" cy="53949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nndc.bnl.gov/qcalc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bricc.anu.edu.au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75920" y="2400920"/>
            <a:ext cx="6000000" cy="3000396"/>
          </a:xfrm>
        </p:spPr>
        <p:txBody>
          <a:bodyPr>
            <a:normAutofit/>
          </a:bodyPr>
          <a:lstStyle/>
          <a:p>
            <a:r>
              <a:rPr lang="en-US" sz="2400" dirty="0"/>
              <a:t>Hadronic G4 databases </a:t>
            </a:r>
            <a:r>
              <a:rPr lang="en-US" sz="2400" dirty="0" err="1"/>
              <a:t>Radecay,PhotonEvaporation,ENSDFState</a:t>
            </a:r>
            <a:endParaRPr lang="en-US" sz="2400" dirty="0"/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643E10F-E48D-7746-8E46-F450BBCB97C4}"/>
              </a:ext>
            </a:extLst>
          </p:cNvPr>
          <p:cNvSpPr/>
          <p:nvPr/>
        </p:nvSpPr>
        <p:spPr>
          <a:xfrm>
            <a:off x="5667372" y="3501008"/>
            <a:ext cx="14939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L. </a:t>
            </a:r>
            <a:r>
              <a:rPr lang="en-US" sz="2000" dirty="0" err="1"/>
              <a:t>Desorgher</a:t>
            </a:r>
            <a:endParaRPr lang="en-US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575720" y="-351079"/>
            <a:ext cx="10972800" cy="1143000"/>
          </a:xfrm>
        </p:spPr>
        <p:txBody>
          <a:bodyPr/>
          <a:lstStyle/>
          <a:p>
            <a:r>
              <a:rPr lang="fr-CH" dirty="0"/>
              <a:t>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B06FB04-33D3-8B76-E8A8-59B48DB03BFA}"/>
              </a:ext>
            </a:extLst>
          </p:cNvPr>
          <p:cNvSpPr txBox="1"/>
          <p:nvPr/>
        </p:nvSpPr>
        <p:spPr>
          <a:xfrm>
            <a:off x="478354" y="-7991"/>
            <a:ext cx="120263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err="1"/>
              <a:t>Comparison</a:t>
            </a:r>
            <a:r>
              <a:rPr lang="fr-FR" sz="4400" dirty="0"/>
              <a:t> </a:t>
            </a:r>
            <a:r>
              <a:rPr lang="fr-FR" sz="4400" dirty="0" err="1"/>
              <a:t>PhotoEvaporation</a:t>
            </a:r>
            <a:r>
              <a:rPr lang="fr-FR" sz="4400" dirty="0"/>
              <a:t> and G4ENSDFState </a:t>
            </a:r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253C6B6F-A505-6996-0A89-0865AA56A8ED}"/>
              </a:ext>
            </a:extLst>
          </p:cNvPr>
          <p:cNvCxnSpPr>
            <a:cxnSpLocks/>
          </p:cNvCxnSpPr>
          <p:nvPr/>
        </p:nvCxnSpPr>
        <p:spPr>
          <a:xfrm flipH="1">
            <a:off x="12082655" y="182135"/>
            <a:ext cx="2351584" cy="21471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 4">
            <a:extLst>
              <a:ext uri="{FF2B5EF4-FFF2-40B4-BE49-F238E27FC236}">
                <a16:creationId xmlns:a16="http://schemas.microsoft.com/office/drawing/2014/main" id="{0A12626F-DA27-1531-FC4A-3B1EBCD800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3649" y="1255713"/>
            <a:ext cx="4457700" cy="185420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FBE4EB94-8AD0-6B5E-FDDE-F9102E9F1CB1}"/>
              </a:ext>
            </a:extLst>
          </p:cNvPr>
          <p:cNvSpPr txBox="1"/>
          <p:nvPr/>
        </p:nvSpPr>
        <p:spPr>
          <a:xfrm>
            <a:off x="1517515" y="823915"/>
            <a:ext cx="3430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Results</a:t>
            </a:r>
            <a:r>
              <a:rPr lang="fr-FR" dirty="0"/>
              <a:t> : </a:t>
            </a:r>
            <a:r>
              <a:rPr lang="fr-FR" dirty="0" err="1"/>
              <a:t>only</a:t>
            </a:r>
            <a:r>
              <a:rPr lang="fr-FR" dirty="0"/>
              <a:t> 5 states </a:t>
            </a:r>
            <a:r>
              <a:rPr lang="fr-FR" dirty="0" err="1"/>
              <a:t>problematic</a:t>
            </a:r>
            <a:r>
              <a:rPr lang="fr-FR" dirty="0"/>
              <a:t>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982AAA0-BC44-6701-EDE1-A8C83C0A4F2A}"/>
              </a:ext>
            </a:extLst>
          </p:cNvPr>
          <p:cNvSpPr txBox="1"/>
          <p:nvPr/>
        </p:nvSpPr>
        <p:spPr>
          <a:xfrm>
            <a:off x="225932" y="3769306"/>
            <a:ext cx="75861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/>
              <a:t>Identical</a:t>
            </a:r>
            <a:r>
              <a:rPr lang="fr-FR" dirty="0"/>
              <a:t> </a:t>
            </a:r>
            <a:r>
              <a:rPr lang="fr-FR" dirty="0" err="1"/>
              <a:t>levels</a:t>
            </a:r>
            <a:r>
              <a:rPr lang="fr-FR" dirty="0"/>
              <a:t> in </a:t>
            </a:r>
            <a:r>
              <a:rPr lang="fr-FR" sz="1800" dirty="0"/>
              <a:t>G4ENSDFState due to J (spin) set as </a:t>
            </a:r>
            <a:r>
              <a:rPr lang="fr-FR" sz="1800" dirty="0" err="1"/>
              <a:t>zero</a:t>
            </a:r>
            <a:r>
              <a:rPr lang="fr-FR" sz="1800" dirty="0"/>
              <a:t> in G4ENSDFState </a:t>
            </a:r>
          </a:p>
          <a:p>
            <a:r>
              <a:rPr lang="fr-FR" sz="1800" dirty="0"/>
              <a:t> </a:t>
            </a:r>
            <a:r>
              <a:rPr lang="fr-FR" dirty="0"/>
              <a:t>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9C0387C-59CA-E75F-D1CC-8385888E1D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237" y="4675082"/>
            <a:ext cx="4457700" cy="419100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8442F34D-2FBB-47BA-7BC6-845A578FB7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8937" y="4636982"/>
            <a:ext cx="6273800" cy="9144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19DDAC0E-6624-71BB-F7D2-090EDF16D9E8}"/>
              </a:ext>
            </a:extLst>
          </p:cNvPr>
          <p:cNvSpPr txBox="1"/>
          <p:nvPr/>
        </p:nvSpPr>
        <p:spPr>
          <a:xfrm>
            <a:off x="978553" y="4230971"/>
            <a:ext cx="1862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PhotoEvaporation</a:t>
            </a:r>
            <a:endParaRPr lang="fr-FR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206EC9BC-809F-E580-15E2-A0F5BF3659BF}"/>
              </a:ext>
            </a:extLst>
          </p:cNvPr>
          <p:cNvSpPr txBox="1"/>
          <p:nvPr/>
        </p:nvSpPr>
        <p:spPr>
          <a:xfrm>
            <a:off x="7176120" y="4230971"/>
            <a:ext cx="1597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G4ENSDFSTATE</a:t>
            </a:r>
          </a:p>
        </p:txBody>
      </p:sp>
    </p:spTree>
    <p:extLst>
      <p:ext uri="{BB962C8B-B14F-4D97-AF65-F5344CB8AC3E}">
        <p14:creationId xmlns:p14="http://schemas.microsoft.com/office/powerpoint/2010/main" val="10670348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575720" y="-351079"/>
            <a:ext cx="10972800" cy="1143000"/>
          </a:xfrm>
        </p:spPr>
        <p:txBody>
          <a:bodyPr/>
          <a:lstStyle/>
          <a:p>
            <a:r>
              <a:rPr lang="fr-CH" dirty="0"/>
              <a:t>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B06FB04-33D3-8B76-E8A8-59B48DB03BFA}"/>
              </a:ext>
            </a:extLst>
          </p:cNvPr>
          <p:cNvSpPr txBox="1"/>
          <p:nvPr/>
        </p:nvSpPr>
        <p:spPr>
          <a:xfrm>
            <a:off x="956708" y="36548"/>
            <a:ext cx="1082792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err="1"/>
              <a:t>Consitency</a:t>
            </a:r>
            <a:r>
              <a:rPr lang="fr-FR" sz="4400" dirty="0"/>
              <a:t> </a:t>
            </a:r>
            <a:r>
              <a:rPr lang="fr-FR" sz="4400" dirty="0" err="1"/>
              <a:t>between</a:t>
            </a:r>
            <a:r>
              <a:rPr lang="fr-FR" sz="4400" dirty="0"/>
              <a:t> G4Raddecay and 	</a:t>
            </a:r>
            <a:r>
              <a:rPr lang="fr-FR" sz="4400" dirty="0" err="1"/>
              <a:t>PhotoEvaporation</a:t>
            </a:r>
            <a:r>
              <a:rPr lang="fr-FR" sz="4400" dirty="0"/>
              <a:t> </a:t>
            </a:r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253C6B6F-A505-6996-0A89-0865AA56A8ED}"/>
              </a:ext>
            </a:extLst>
          </p:cNvPr>
          <p:cNvCxnSpPr>
            <a:cxnSpLocks/>
          </p:cNvCxnSpPr>
          <p:nvPr/>
        </p:nvCxnSpPr>
        <p:spPr>
          <a:xfrm flipH="1">
            <a:off x="12082655" y="182135"/>
            <a:ext cx="2351584" cy="21471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4F3F4906-8BB4-D676-BA57-4E2FBF66C9F3}"/>
              </a:ext>
            </a:extLst>
          </p:cNvPr>
          <p:cNvSpPr txBox="1"/>
          <p:nvPr/>
        </p:nvSpPr>
        <p:spPr>
          <a:xfrm>
            <a:off x="1847528" y="1686059"/>
            <a:ext cx="568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/>
              <a:t>Dfferences</a:t>
            </a:r>
            <a:r>
              <a:rPr lang="fr-FR" dirty="0"/>
              <a:t> for  </a:t>
            </a:r>
            <a:r>
              <a:rPr lang="fr-FR" dirty="0" err="1"/>
              <a:t>excited</a:t>
            </a:r>
            <a:r>
              <a:rPr lang="fr-FR" dirty="0"/>
              <a:t> </a:t>
            </a:r>
            <a:r>
              <a:rPr lang="fr-FR" dirty="0" err="1"/>
              <a:t>levels</a:t>
            </a:r>
            <a:r>
              <a:rPr lang="fr-FR" dirty="0"/>
              <a:t> </a:t>
            </a:r>
            <a:r>
              <a:rPr lang="fr-FR" dirty="0" err="1"/>
              <a:t>presrnt</a:t>
            </a:r>
            <a:r>
              <a:rPr lang="fr-FR" dirty="0"/>
              <a:t> </a:t>
            </a:r>
            <a:r>
              <a:rPr lang="fr-FR" dirty="0" err="1"/>
              <a:t>also</a:t>
            </a:r>
            <a:r>
              <a:rPr lang="fr-FR" dirty="0"/>
              <a:t> in ENSDF data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F5FD5DCB-9DE5-340A-8729-40D6C45078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9496" y="2258352"/>
            <a:ext cx="6565900" cy="421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79936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575720" y="-351079"/>
            <a:ext cx="10972800" cy="1143000"/>
          </a:xfrm>
        </p:spPr>
        <p:txBody>
          <a:bodyPr/>
          <a:lstStyle/>
          <a:p>
            <a:r>
              <a:rPr lang="fr-CH" dirty="0"/>
              <a:t>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DDC53EB-C8EA-524F-BA3B-FF279C5AEDC9}"/>
              </a:ext>
            </a:extLst>
          </p:cNvPr>
          <p:cNvSpPr/>
          <p:nvPr/>
        </p:nvSpPr>
        <p:spPr>
          <a:xfrm>
            <a:off x="495612" y="791921"/>
            <a:ext cx="11696388" cy="1745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Distribute first version of the code to produce </a:t>
            </a:r>
            <a:r>
              <a:rPr lang="en-US" sz="2400" dirty="0" err="1">
                <a:solidFill>
                  <a:srgbClr val="000000"/>
                </a:solidFill>
                <a:latin typeface="Calibri" panose="020F0502020204030204" pitchFamily="34" charset="0"/>
              </a:rPr>
              <a:t>RadDecay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 and </a:t>
            </a:r>
            <a:r>
              <a:rPr lang="en-US" sz="2400" dirty="0" err="1">
                <a:solidFill>
                  <a:srgbClr val="000000"/>
                </a:solidFill>
                <a:latin typeface="Calibri" panose="020F0502020204030204" pitchFamily="34" charset="0"/>
              </a:rPr>
              <a:t>PhotoEvaporation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 from ENSDF data. 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</a:rPr>
              <a:t>Done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Finish code  to provide version of the database based on DDEP .  </a:t>
            </a:r>
            <a:r>
              <a:rPr lang="en-US" sz="2400" dirty="0">
                <a:solidFill>
                  <a:srgbClr val="00B0F0"/>
                </a:solidFill>
                <a:latin typeface="Calibri" panose="020F0502020204030204" pitchFamily="34" charset="0"/>
              </a:rPr>
              <a:t>June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Production of first test databases.    </a:t>
            </a:r>
            <a:r>
              <a:rPr lang="en-US" sz="2400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Done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Python scripts  to check the validity of the new databases. </a:t>
            </a:r>
            <a:r>
              <a:rPr lang="en-US" sz="2400" dirty="0">
                <a:solidFill>
                  <a:srgbClr val="00B0F0"/>
                </a:solidFill>
                <a:latin typeface="Calibri" panose="020F0502020204030204" pitchFamily="34" charset="0"/>
              </a:rPr>
              <a:t>Done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Python scripts to compute emission spectra analytically from the databases </a:t>
            </a:r>
            <a:r>
              <a:rPr lang="en-US" sz="2400" dirty="0">
                <a:solidFill>
                  <a:srgbClr val="00B0F0"/>
                </a:solidFill>
                <a:latin typeface="Calibri" panose="020F0502020204030204" pitchFamily="34" charset="0"/>
              </a:rPr>
              <a:t>May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/</a:t>
            </a:r>
            <a:r>
              <a:rPr lang="en-US" sz="2400" dirty="0">
                <a:solidFill>
                  <a:srgbClr val="00B0F0"/>
                </a:solidFill>
                <a:latin typeface="Calibri" panose="020F0502020204030204" pitchFamily="34" charset="0"/>
              </a:rPr>
              <a:t>June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Geant4 code and postprocessing code to validate some decay in </a:t>
            </a:r>
            <a:r>
              <a:rPr lang="en-US" sz="2400" dirty="0" err="1">
                <a:solidFill>
                  <a:srgbClr val="000000"/>
                </a:solidFill>
                <a:latin typeface="Calibri" panose="020F0502020204030204" pitchFamily="34" charset="0"/>
              </a:rPr>
              <a:t>MCsimulations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sz="2400" dirty="0">
                <a:solidFill>
                  <a:srgbClr val="00B0F0"/>
                </a:solidFill>
                <a:latin typeface="Calibri" panose="020F0502020204030204" pitchFamily="34" charset="0"/>
              </a:rPr>
              <a:t>July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B0F0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</a:rPr>
              <a:t>Integration in G4-val. </a:t>
            </a:r>
            <a:r>
              <a:rPr lang="en-US" sz="2400" dirty="0">
                <a:solidFill>
                  <a:srgbClr val="00B0F0"/>
                </a:solidFill>
                <a:latin typeface="Calibri" panose="020F0502020204030204" pitchFamily="34" charset="0"/>
              </a:rPr>
              <a:t> August-September</a:t>
            </a:r>
            <a:endParaRPr lang="en-US" sz="2400" dirty="0"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B0F0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B0F0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B0F0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B0F0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endParaRPr lang="en-US" sz="2400" dirty="0"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endParaRPr lang="en-US" sz="2400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endParaRPr lang="en-US" sz="2400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endParaRPr lang="en-US" sz="2400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endParaRPr lang="en-US" sz="2400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endParaRPr lang="en-US" sz="2400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endParaRPr lang="en-US" sz="2400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Deliver code to produce G4 databases from DDEP data</a:t>
            </a:r>
            <a:endParaRPr lang="en-US" sz="2400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Continue tests and correct databases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</a:rPr>
              <a:t>.        June-July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Deliver test code to the G4 repository.        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</a:rPr>
              <a:t>June-July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Deliver code to produce G4 databases from ENSDF and DDEP data.   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</a:rPr>
              <a:t>August-September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Reproduce database with most updated  ENSDF data 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</a:rPr>
              <a:t>September-October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 			</a:t>
            </a:r>
          </a:p>
          <a:p>
            <a:endParaRPr lang="en-US" sz="2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Deliver tests to compare G4Radecay output with nudat2 and DDEP output in G4val. 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</a:rPr>
              <a:t>2024</a:t>
            </a:r>
          </a:p>
          <a:p>
            <a:endParaRPr lang="en-US" sz="2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en-US" sz="2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en-US" sz="2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B06FB04-33D3-8B76-E8A8-59B48DB03BFA}"/>
              </a:ext>
            </a:extLst>
          </p:cNvPr>
          <p:cNvSpPr txBox="1"/>
          <p:nvPr/>
        </p:nvSpPr>
        <p:spPr>
          <a:xfrm>
            <a:off x="767408" y="149493"/>
            <a:ext cx="257673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/>
              <a:t>Next </a:t>
            </a:r>
            <a:r>
              <a:rPr lang="fr-FR" sz="4400" dirty="0" err="1"/>
              <a:t>steps</a:t>
            </a:r>
            <a:endParaRPr lang="fr-FR" sz="4400" dirty="0"/>
          </a:p>
        </p:txBody>
      </p:sp>
    </p:spTree>
    <p:extLst>
      <p:ext uri="{BB962C8B-B14F-4D97-AF65-F5344CB8AC3E}">
        <p14:creationId xmlns:p14="http://schemas.microsoft.com/office/powerpoint/2010/main" val="27817412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575720" y="-351079"/>
            <a:ext cx="10972800" cy="1143000"/>
          </a:xfrm>
        </p:spPr>
        <p:txBody>
          <a:bodyPr/>
          <a:lstStyle/>
          <a:p>
            <a:r>
              <a:rPr lang="fr-CH" dirty="0"/>
              <a:t>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DDC53EB-C8EA-524F-BA3B-FF279C5AEDC9}"/>
              </a:ext>
            </a:extLst>
          </p:cNvPr>
          <p:cNvSpPr/>
          <p:nvPr/>
        </p:nvSpPr>
        <p:spPr>
          <a:xfrm>
            <a:off x="767408" y="1196752"/>
            <a:ext cx="1123324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Where to put the code to further develop it?</a:t>
            </a:r>
          </a:p>
          <a:p>
            <a:endParaRPr lang="en-US" sz="2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How to continue with floating levels?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Should we add other </a:t>
            </a:r>
            <a:r>
              <a:rPr lang="en-US" sz="2400" dirty="0" err="1">
                <a:solidFill>
                  <a:srgbClr val="000000"/>
                </a:solidFill>
                <a:latin typeface="Calibri" panose="020F0502020204030204" pitchFamily="34" charset="0"/>
              </a:rPr>
              <a:t>informations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 in </a:t>
            </a:r>
            <a:r>
              <a:rPr lang="en-US" sz="2400" dirty="0" err="1">
                <a:solidFill>
                  <a:srgbClr val="000000"/>
                </a:solidFill>
                <a:latin typeface="Calibri" panose="020F0502020204030204" pitchFamily="34" charset="0"/>
              </a:rPr>
              <a:t>PhotonEvaporation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Are the Q-values still needed in </a:t>
            </a:r>
            <a:r>
              <a:rPr lang="en-US" sz="2400" dirty="0" err="1">
                <a:solidFill>
                  <a:srgbClr val="000000"/>
                </a:solidFill>
                <a:latin typeface="Calibri" panose="020F0502020204030204" pitchFamily="34" charset="0"/>
              </a:rPr>
              <a:t>RadioactiveDecay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 files? </a:t>
            </a:r>
            <a:r>
              <a:rPr lang="en-US" sz="2400" dirty="0">
                <a:solidFill>
                  <a:srgbClr val="00B0F0"/>
                </a:solidFill>
                <a:latin typeface="Calibri" panose="020F0502020204030204" pitchFamily="34" charset="0"/>
              </a:rPr>
              <a:t>Yes</a:t>
            </a:r>
          </a:p>
          <a:p>
            <a:endParaRPr lang="en-US" sz="2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Should we produce database also compliant with DDEP (data decay evaluation project) data (gold standard for metrology)?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en-US" sz="2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en-US" sz="2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B06FB04-33D3-8B76-E8A8-59B48DB03BFA}"/>
              </a:ext>
            </a:extLst>
          </p:cNvPr>
          <p:cNvSpPr txBox="1"/>
          <p:nvPr/>
        </p:nvSpPr>
        <p:spPr>
          <a:xfrm>
            <a:off x="767408" y="149493"/>
            <a:ext cx="249145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/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3725206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575720" y="-351079"/>
            <a:ext cx="10972800" cy="1143000"/>
          </a:xfrm>
        </p:spPr>
        <p:txBody>
          <a:bodyPr/>
          <a:lstStyle/>
          <a:p>
            <a:r>
              <a:rPr lang="fr-CH" dirty="0"/>
              <a:t>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B06FB04-33D3-8B76-E8A8-59B48DB03BFA}"/>
              </a:ext>
            </a:extLst>
          </p:cNvPr>
          <p:cNvSpPr txBox="1"/>
          <p:nvPr/>
        </p:nvSpPr>
        <p:spPr>
          <a:xfrm>
            <a:off x="2423591" y="0"/>
            <a:ext cx="623818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/>
              <a:t>G4Databases for </a:t>
            </a:r>
            <a:r>
              <a:rPr lang="fr-FR" sz="4400" dirty="0" err="1"/>
              <a:t>hadronic</a:t>
            </a:r>
            <a:r>
              <a:rPr lang="fr-FR" sz="4400" dirty="0"/>
              <a:t>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8334C20-94EA-6ECC-926D-2D0C93252638}"/>
              </a:ext>
            </a:extLst>
          </p:cNvPr>
          <p:cNvSpPr/>
          <p:nvPr/>
        </p:nvSpPr>
        <p:spPr>
          <a:xfrm>
            <a:off x="1343472" y="982588"/>
            <a:ext cx="3744416" cy="1800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Radioactive </a:t>
            </a:r>
            <a:r>
              <a:rPr lang="fr-FR" sz="2800" dirty="0" err="1"/>
              <a:t>Decay</a:t>
            </a:r>
            <a:endParaRPr lang="fr-FR" sz="2800" dirty="0"/>
          </a:p>
          <a:p>
            <a:pPr algn="ctr"/>
            <a:r>
              <a:rPr lang="fr-FR" dirty="0" err="1"/>
              <a:t>Describe</a:t>
            </a:r>
            <a:r>
              <a:rPr lang="fr-FR" dirty="0"/>
              <a:t> radioactive </a:t>
            </a:r>
            <a:r>
              <a:rPr lang="fr-FR" dirty="0" err="1"/>
              <a:t>decay</a:t>
            </a:r>
            <a:r>
              <a:rPr lang="fr-FR" dirty="0"/>
              <a:t> channels for 2990 </a:t>
            </a:r>
            <a:r>
              <a:rPr lang="fr-FR" dirty="0" err="1"/>
              <a:t>nuclei</a:t>
            </a:r>
            <a:endParaRPr lang="fr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839CED6-C2CF-B230-4E9E-345FAE670150}"/>
              </a:ext>
            </a:extLst>
          </p:cNvPr>
          <p:cNvSpPr/>
          <p:nvPr/>
        </p:nvSpPr>
        <p:spPr>
          <a:xfrm>
            <a:off x="6312026" y="1085200"/>
            <a:ext cx="3960438" cy="186763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err="1"/>
              <a:t>PhotoEvaporation</a:t>
            </a:r>
            <a:endParaRPr lang="fr-FR" sz="2800" dirty="0"/>
          </a:p>
          <a:p>
            <a:pPr algn="ctr"/>
            <a:r>
              <a:rPr lang="fr-FR" dirty="0" err="1"/>
              <a:t>Describe</a:t>
            </a:r>
            <a:r>
              <a:rPr lang="fr-FR" dirty="0"/>
              <a:t> </a:t>
            </a:r>
            <a:r>
              <a:rPr lang="fr-FR" dirty="0" err="1"/>
              <a:t>ground</a:t>
            </a:r>
            <a:r>
              <a:rPr lang="fr-FR" dirty="0"/>
              <a:t> state, </a:t>
            </a:r>
            <a:r>
              <a:rPr lang="fr-FR" dirty="0" err="1"/>
              <a:t>nuclear</a:t>
            </a:r>
            <a:r>
              <a:rPr lang="fr-FR" dirty="0"/>
              <a:t> </a:t>
            </a:r>
            <a:r>
              <a:rPr lang="fr-FR" dirty="0" err="1"/>
              <a:t>excited</a:t>
            </a:r>
            <a:r>
              <a:rPr lang="fr-FR" dirty="0"/>
              <a:t> state of isotopes  plus  ,gamma  and </a:t>
            </a:r>
            <a:r>
              <a:rPr lang="fr-FR" dirty="0" err="1"/>
              <a:t>internal</a:t>
            </a:r>
            <a:r>
              <a:rPr lang="fr-FR" dirty="0"/>
              <a:t> </a:t>
            </a:r>
            <a:r>
              <a:rPr lang="fr-FR" dirty="0" err="1"/>
              <a:t>electron</a:t>
            </a:r>
            <a:r>
              <a:rPr lang="fr-FR" dirty="0"/>
              <a:t> conversion </a:t>
            </a:r>
            <a:r>
              <a:rPr lang="fr-FR" dirty="0" err="1"/>
              <a:t>emission</a:t>
            </a:r>
            <a:endParaRPr lang="fr-FR" dirty="0"/>
          </a:p>
          <a:p>
            <a:pPr algn="ctr"/>
            <a:r>
              <a:rPr lang="fr-FR" dirty="0"/>
              <a:t>for 3172 </a:t>
            </a:r>
            <a:r>
              <a:rPr lang="fr-FR" dirty="0" err="1"/>
              <a:t>nuclei</a:t>
            </a:r>
            <a:r>
              <a:rPr lang="fr-FR" dirty="0"/>
              <a:t> </a:t>
            </a:r>
          </a:p>
          <a:p>
            <a:pPr algn="ctr"/>
            <a:endParaRPr lang="fr-FR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976A822-4C4F-6D05-9B36-87809D0D0734}"/>
              </a:ext>
            </a:extLst>
          </p:cNvPr>
          <p:cNvSpPr/>
          <p:nvPr/>
        </p:nvSpPr>
        <p:spPr>
          <a:xfrm>
            <a:off x="3359696" y="3258817"/>
            <a:ext cx="4586167" cy="227476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err="1"/>
              <a:t>ENSDFState</a:t>
            </a:r>
            <a:endParaRPr lang="fr-FR" sz="2800" dirty="0"/>
          </a:p>
          <a:p>
            <a:pPr algn="ctr"/>
            <a:r>
              <a:rPr lang="fr-FR" dirty="0" err="1"/>
              <a:t>Describe</a:t>
            </a:r>
            <a:r>
              <a:rPr lang="fr-FR" dirty="0"/>
              <a:t> </a:t>
            </a:r>
            <a:r>
              <a:rPr lang="fr-FR" dirty="0" err="1"/>
              <a:t>ground</a:t>
            </a:r>
            <a:r>
              <a:rPr lang="fr-FR" dirty="0"/>
              <a:t> state and </a:t>
            </a:r>
            <a:r>
              <a:rPr lang="fr-FR" dirty="0" err="1"/>
              <a:t>some</a:t>
            </a:r>
            <a:r>
              <a:rPr lang="fr-FR" dirty="0"/>
              <a:t> </a:t>
            </a:r>
            <a:r>
              <a:rPr lang="fr-FR" dirty="0" err="1"/>
              <a:t>excited</a:t>
            </a:r>
            <a:r>
              <a:rPr lang="fr-FR" dirty="0"/>
              <a:t>  state of  isotopes</a:t>
            </a:r>
          </a:p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54561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575720" y="-351079"/>
            <a:ext cx="10972800" cy="1143000"/>
          </a:xfrm>
        </p:spPr>
        <p:txBody>
          <a:bodyPr/>
          <a:lstStyle/>
          <a:p>
            <a:r>
              <a:rPr lang="fr-CH" dirty="0"/>
              <a:t>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B06FB04-33D3-8B76-E8A8-59B48DB03BFA}"/>
              </a:ext>
            </a:extLst>
          </p:cNvPr>
          <p:cNvSpPr txBox="1"/>
          <p:nvPr/>
        </p:nvSpPr>
        <p:spPr>
          <a:xfrm>
            <a:off x="956708" y="36548"/>
            <a:ext cx="1049979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/>
              <a:t>Data </a:t>
            </a:r>
            <a:r>
              <a:rPr lang="fr-FR" sz="4400" dirty="0" err="1"/>
              <a:t>from</a:t>
            </a:r>
            <a:r>
              <a:rPr lang="fr-FR" sz="4400" dirty="0"/>
              <a:t> </a:t>
            </a:r>
            <a:r>
              <a:rPr lang="fr-FR" sz="4400" dirty="0" err="1"/>
              <a:t>which</a:t>
            </a:r>
            <a:r>
              <a:rPr lang="fr-FR" sz="4400" dirty="0"/>
              <a:t> the </a:t>
            </a:r>
            <a:r>
              <a:rPr lang="fr-FR" sz="4400" dirty="0" err="1"/>
              <a:t>databases</a:t>
            </a:r>
            <a:r>
              <a:rPr lang="fr-FR" sz="4400" dirty="0"/>
              <a:t> are </a:t>
            </a:r>
            <a:r>
              <a:rPr lang="fr-FR" sz="4400" dirty="0" err="1"/>
              <a:t>produced</a:t>
            </a:r>
            <a:endParaRPr lang="fr-FR" sz="4400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7E4D00C-D4DD-15FF-5534-268B47C38982}"/>
              </a:ext>
            </a:extLst>
          </p:cNvPr>
          <p:cNvSpPr txBox="1"/>
          <p:nvPr/>
        </p:nvSpPr>
        <p:spPr>
          <a:xfrm>
            <a:off x="422971" y="764784"/>
            <a:ext cx="10278582" cy="923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u="sng" dirty="0" err="1"/>
              <a:t>Evaluated</a:t>
            </a:r>
            <a:r>
              <a:rPr lang="fr-FR" sz="2400" u="sng" dirty="0"/>
              <a:t> </a:t>
            </a:r>
            <a:r>
              <a:rPr lang="fr-FR" sz="2400" u="sng" dirty="0" err="1"/>
              <a:t>Nuclear</a:t>
            </a:r>
            <a:r>
              <a:rPr lang="fr-FR" sz="2400" u="sng" dirty="0"/>
              <a:t> Structure Data Files ENSDF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2400" dirty="0" err="1"/>
              <a:t>Evaluated</a:t>
            </a:r>
            <a:r>
              <a:rPr lang="fr-FR" sz="2400" dirty="0"/>
              <a:t> </a:t>
            </a:r>
            <a:r>
              <a:rPr lang="fr-FR" sz="2400" dirty="0" err="1"/>
              <a:t>levels</a:t>
            </a:r>
            <a:r>
              <a:rPr lang="fr-FR" sz="2400" dirty="0"/>
              <a:t> and gamma data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2400" dirty="0" err="1"/>
              <a:t>Decay</a:t>
            </a:r>
            <a:r>
              <a:rPr lang="fr-FR" sz="2400" dirty="0"/>
              <a:t> channels description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2400" dirty="0"/>
              <a:t>Full archive </a:t>
            </a:r>
            <a:r>
              <a:rPr lang="fr-FR" sz="2400" dirty="0" err="1"/>
              <a:t>downloadable</a:t>
            </a:r>
            <a:r>
              <a:rPr lang="fr-FR" sz="2400" dirty="0"/>
              <a:t> in one file </a:t>
            </a:r>
            <a:r>
              <a:rPr lang="fr-FR" sz="2400" dirty="0" err="1"/>
              <a:t>from</a:t>
            </a:r>
            <a:r>
              <a:rPr lang="fr-FR" sz="2400" dirty="0"/>
              <a:t> the ENSDF site</a:t>
            </a:r>
          </a:p>
          <a:p>
            <a:endParaRPr lang="fr-FR" sz="2400" u="sng" dirty="0"/>
          </a:p>
          <a:p>
            <a:r>
              <a:rPr lang="fr-FR" sz="2400" u="sng" dirty="0" err="1"/>
              <a:t>Qcalc</a:t>
            </a:r>
            <a:r>
              <a:rPr lang="fr-FR" sz="2400" u="sng" dirty="0"/>
              <a:t> data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H" sz="2400" dirty="0" err="1"/>
              <a:t>Provide</a:t>
            </a:r>
            <a:r>
              <a:rPr lang="fr-CH" sz="2400" dirty="0"/>
              <a:t> Q-values for </a:t>
            </a:r>
            <a:r>
              <a:rPr lang="fr-CH" sz="2400" dirty="0" err="1"/>
              <a:t>nuclear</a:t>
            </a:r>
            <a:r>
              <a:rPr lang="fr-CH" sz="2400" dirty="0"/>
              <a:t> </a:t>
            </a:r>
            <a:r>
              <a:rPr lang="fr-CH" sz="2400" dirty="0" err="1"/>
              <a:t>reactions</a:t>
            </a:r>
            <a:r>
              <a:rPr lang="fr-CH" sz="2400" dirty="0"/>
              <a:t> and </a:t>
            </a:r>
            <a:r>
              <a:rPr lang="fr-CH" sz="2400" dirty="0" err="1"/>
              <a:t>decays</a:t>
            </a:r>
            <a:r>
              <a:rPr lang="fr-CH" sz="2400" dirty="0"/>
              <a:t>.</a:t>
            </a:r>
            <a:endParaRPr lang="fr-FR" sz="2400" u="sng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2400" dirty="0" err="1"/>
              <a:t>Computed</a:t>
            </a:r>
            <a:r>
              <a:rPr lang="fr-FR" sz="2400" dirty="0"/>
              <a:t> online </a:t>
            </a:r>
            <a:r>
              <a:rPr lang="fr-FR" sz="2400" dirty="0" err="1"/>
              <a:t>from</a:t>
            </a:r>
            <a:r>
              <a:rPr lang="fr-FR" sz="2400" dirty="0"/>
              <a:t> </a:t>
            </a:r>
            <a:r>
              <a:rPr lang="fr-FR" sz="2400" dirty="0">
                <a:hlinkClick r:id="rId2"/>
              </a:rPr>
              <a:t>https://www.nndc.bnl.gov/qcalc/</a:t>
            </a:r>
            <a:endParaRPr lang="fr-FR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2400" dirty="0"/>
              <a:t>Full data </a:t>
            </a:r>
            <a:r>
              <a:rPr lang="fr-FR" sz="2400" dirty="0" err="1"/>
              <a:t>computed</a:t>
            </a:r>
            <a:r>
              <a:rPr lang="fr-FR" sz="2400" dirty="0"/>
              <a:t> and </a:t>
            </a:r>
            <a:r>
              <a:rPr lang="fr-FR" sz="2400" dirty="0" err="1"/>
              <a:t>downloadable</a:t>
            </a:r>
            <a:r>
              <a:rPr lang="fr-FR" sz="2400" dirty="0"/>
              <a:t> </a:t>
            </a:r>
            <a:r>
              <a:rPr lang="fr-FR" sz="2400" dirty="0" err="1"/>
              <a:t>with</a:t>
            </a:r>
            <a:r>
              <a:rPr lang="fr-FR" sz="2400" dirty="0"/>
              <a:t> python script </a:t>
            </a:r>
            <a:r>
              <a:rPr lang="fr-FR" sz="2400" dirty="0" err="1"/>
              <a:t>GetData.py</a:t>
            </a:r>
            <a:endParaRPr lang="fr-FR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2400" dirty="0" err="1"/>
              <a:t>Needed</a:t>
            </a:r>
            <a:r>
              <a:rPr lang="fr-FR" sz="2400" dirty="0"/>
              <a:t> </a:t>
            </a:r>
            <a:r>
              <a:rPr lang="fr-FR" sz="2400" dirty="0" err="1"/>
              <a:t>only</a:t>
            </a:r>
            <a:r>
              <a:rPr lang="fr-FR" sz="2400" dirty="0"/>
              <a:t> for </a:t>
            </a:r>
            <a:r>
              <a:rPr lang="fr-FR" sz="2400" dirty="0" err="1"/>
              <a:t>RadioactiveDecay</a:t>
            </a:r>
            <a:r>
              <a:rPr lang="fr-FR" sz="2400" dirty="0"/>
              <a:t> </a:t>
            </a:r>
            <a:r>
              <a:rPr lang="fr-FR" sz="2400" dirty="0" err="1"/>
              <a:t>database</a:t>
            </a:r>
            <a:endParaRPr lang="fr-FR" sz="2400" dirty="0"/>
          </a:p>
          <a:p>
            <a:pPr lvl="1"/>
            <a:endParaRPr lang="fr-FR" sz="2400" dirty="0"/>
          </a:p>
          <a:p>
            <a:r>
              <a:rPr lang="fr-FR" sz="2400" u="sng" dirty="0" err="1"/>
              <a:t>Nuclear</a:t>
            </a:r>
            <a:r>
              <a:rPr lang="fr-FR" sz="2400" u="sng" dirty="0"/>
              <a:t> </a:t>
            </a:r>
            <a:r>
              <a:rPr lang="fr-FR" sz="2400" u="sng" dirty="0" err="1"/>
              <a:t>wallet</a:t>
            </a:r>
            <a:r>
              <a:rPr lang="fr-FR" sz="2400" u="sng" dirty="0"/>
              <a:t> </a:t>
            </a:r>
            <a:r>
              <a:rPr lang="fr-FR" sz="2400" u="sng" dirty="0" err="1"/>
              <a:t>cards</a:t>
            </a:r>
            <a:endParaRPr lang="fr-FR" sz="2400" u="sng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2400" dirty="0" err="1"/>
              <a:t>Downloadable</a:t>
            </a:r>
            <a:r>
              <a:rPr lang="fr-FR" sz="2400" dirty="0"/>
              <a:t> </a:t>
            </a:r>
            <a:r>
              <a:rPr lang="fr-FR" sz="2400" dirty="0" err="1"/>
              <a:t>from</a:t>
            </a:r>
            <a:r>
              <a:rPr lang="fr-FR" sz="2400" dirty="0"/>
              <a:t> nudat3 web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2400" dirty="0" err="1"/>
              <a:t>Used</a:t>
            </a:r>
            <a:r>
              <a:rPr lang="fr-FR" sz="2400" dirty="0"/>
              <a:t> to </a:t>
            </a:r>
            <a:r>
              <a:rPr lang="fr-FR" sz="2400" dirty="0" err="1"/>
              <a:t>list</a:t>
            </a:r>
            <a:r>
              <a:rPr lang="fr-FR" sz="2400" dirty="0"/>
              <a:t> all radioactive </a:t>
            </a:r>
            <a:r>
              <a:rPr lang="fr-FR" sz="2400" dirty="0" err="1"/>
              <a:t>nuclei</a:t>
            </a:r>
            <a:r>
              <a:rPr lang="fr-FR" sz="2400" dirty="0"/>
              <a:t> for </a:t>
            </a:r>
            <a:r>
              <a:rPr lang="fr-FR" sz="2400" dirty="0" err="1"/>
              <a:t>which</a:t>
            </a:r>
            <a:r>
              <a:rPr lang="fr-FR" sz="2400" dirty="0"/>
              <a:t> data </a:t>
            </a:r>
            <a:r>
              <a:rPr lang="fr-FR" sz="2400" dirty="0" err="1"/>
              <a:t>should</a:t>
            </a:r>
            <a:r>
              <a:rPr lang="fr-FR" sz="2400" dirty="0"/>
              <a:t> </a:t>
            </a:r>
            <a:r>
              <a:rPr lang="fr-FR" sz="2400" dirty="0" err="1"/>
              <a:t>be</a:t>
            </a:r>
            <a:r>
              <a:rPr lang="fr-FR" sz="2400" dirty="0"/>
              <a:t> </a:t>
            </a:r>
            <a:r>
              <a:rPr lang="fr-FR" sz="2400" dirty="0" err="1"/>
              <a:t>produced</a:t>
            </a:r>
            <a:endParaRPr lang="fr-FR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2400" dirty="0" err="1"/>
              <a:t>Give</a:t>
            </a:r>
            <a:r>
              <a:rPr lang="fr-FR" sz="2400" dirty="0"/>
              <a:t> </a:t>
            </a:r>
            <a:r>
              <a:rPr lang="fr-FR" sz="2400" dirty="0" err="1"/>
              <a:t>some</a:t>
            </a:r>
            <a:r>
              <a:rPr lang="fr-FR" sz="2400" dirty="0"/>
              <a:t> </a:t>
            </a:r>
            <a:r>
              <a:rPr lang="fr-FR" sz="2400" dirty="0" err="1"/>
              <a:t>decays</a:t>
            </a:r>
            <a:r>
              <a:rPr lang="fr-FR" sz="2400" dirty="0"/>
              <a:t> info </a:t>
            </a:r>
            <a:r>
              <a:rPr lang="fr-FR" sz="2400" dirty="0" err="1"/>
              <a:t>when</a:t>
            </a:r>
            <a:r>
              <a:rPr lang="fr-FR" sz="2400" dirty="0"/>
              <a:t> ENSDF data are </a:t>
            </a:r>
            <a:r>
              <a:rPr lang="fr-FR" sz="2400" dirty="0" err="1"/>
              <a:t>missing</a:t>
            </a:r>
            <a:endParaRPr lang="fr-FR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2400" dirty="0"/>
              <a:t>Installation of data </a:t>
            </a:r>
            <a:r>
              <a:rPr lang="fr-FR" sz="2400" dirty="0" err="1"/>
              <a:t>could</a:t>
            </a:r>
            <a:r>
              <a:rPr lang="fr-FR" sz="2400" dirty="0"/>
              <a:t> </a:t>
            </a:r>
            <a:r>
              <a:rPr lang="fr-FR" sz="2400" dirty="0" err="1"/>
              <a:t>be</a:t>
            </a:r>
            <a:r>
              <a:rPr lang="fr-FR" sz="2400" dirty="0"/>
              <a:t> </a:t>
            </a:r>
            <a:r>
              <a:rPr lang="fr-FR" sz="2400" dirty="0" err="1"/>
              <a:t>automatized</a:t>
            </a:r>
            <a:r>
              <a:rPr lang="fr-FR" sz="2400" dirty="0"/>
              <a:t> </a:t>
            </a:r>
            <a:r>
              <a:rPr lang="fr-FR" sz="2400" dirty="0" err="1"/>
              <a:t>with</a:t>
            </a:r>
            <a:r>
              <a:rPr lang="fr-FR" sz="2400" dirty="0"/>
              <a:t> python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sz="2400" dirty="0"/>
          </a:p>
          <a:p>
            <a:pPr lvl="1"/>
            <a:endParaRPr lang="fr-FR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90718984-8D22-20C8-172C-9E1E121519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1934" y="980728"/>
            <a:ext cx="3730066" cy="26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653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575720" y="-351079"/>
            <a:ext cx="10972800" cy="1143000"/>
          </a:xfrm>
        </p:spPr>
        <p:txBody>
          <a:bodyPr/>
          <a:lstStyle/>
          <a:p>
            <a:r>
              <a:rPr lang="fr-CH" dirty="0"/>
              <a:t>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B06FB04-33D3-8B76-E8A8-59B48DB03BFA}"/>
              </a:ext>
            </a:extLst>
          </p:cNvPr>
          <p:cNvSpPr txBox="1"/>
          <p:nvPr/>
        </p:nvSpPr>
        <p:spPr>
          <a:xfrm>
            <a:off x="956708" y="36548"/>
            <a:ext cx="1027858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/>
              <a:t>Data </a:t>
            </a:r>
            <a:r>
              <a:rPr lang="fr-FR" sz="4400" dirty="0" err="1"/>
              <a:t>from</a:t>
            </a:r>
            <a:r>
              <a:rPr lang="fr-FR" sz="4400" dirty="0"/>
              <a:t> </a:t>
            </a:r>
            <a:r>
              <a:rPr lang="fr-FR" sz="4400" dirty="0" err="1"/>
              <a:t>which</a:t>
            </a:r>
            <a:r>
              <a:rPr lang="fr-FR" sz="4400" dirty="0"/>
              <a:t> the </a:t>
            </a:r>
            <a:r>
              <a:rPr lang="fr-FR" sz="4400" dirty="0" err="1"/>
              <a:t>database</a:t>
            </a:r>
            <a:r>
              <a:rPr lang="fr-FR" sz="4400" dirty="0"/>
              <a:t> are </a:t>
            </a:r>
            <a:r>
              <a:rPr lang="fr-FR" sz="4400" dirty="0" err="1"/>
              <a:t>produced</a:t>
            </a:r>
            <a:endParaRPr lang="fr-FR" sz="4400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7E4D00C-D4DD-15FF-5534-268B47C38982}"/>
              </a:ext>
            </a:extLst>
          </p:cNvPr>
          <p:cNvSpPr txBox="1"/>
          <p:nvPr/>
        </p:nvSpPr>
        <p:spPr>
          <a:xfrm>
            <a:off x="119336" y="786241"/>
            <a:ext cx="871986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u="sng" dirty="0" err="1"/>
              <a:t>Decay</a:t>
            </a:r>
            <a:r>
              <a:rPr lang="fr-FR" sz="2400" u="sng" dirty="0"/>
              <a:t> Data Evaluation Data Project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2400" dirty="0"/>
              <a:t>226 radioactive </a:t>
            </a:r>
            <a:r>
              <a:rPr lang="fr-FR" sz="2400" dirty="0" err="1"/>
              <a:t>nuclei</a:t>
            </a:r>
            <a:r>
              <a:rPr lang="fr-FR" sz="2400" dirty="0"/>
              <a:t> </a:t>
            </a:r>
            <a:r>
              <a:rPr lang="fr-FR" sz="2400" dirty="0" err="1"/>
              <a:t>validated</a:t>
            </a:r>
            <a:r>
              <a:rPr lang="fr-FR" sz="2400" dirty="0"/>
              <a:t> by experts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2400" dirty="0"/>
              <a:t>Reference </a:t>
            </a:r>
            <a:r>
              <a:rPr lang="fr-FR" sz="2400" dirty="0" err="1"/>
              <a:t>database</a:t>
            </a:r>
            <a:r>
              <a:rPr lang="fr-FR" sz="2400" dirty="0"/>
              <a:t> for </a:t>
            </a:r>
            <a:r>
              <a:rPr lang="fr-FR" sz="2400" dirty="0" err="1"/>
              <a:t>nuclear</a:t>
            </a:r>
            <a:r>
              <a:rPr lang="fr-FR" sz="2400" dirty="0"/>
              <a:t> </a:t>
            </a:r>
            <a:r>
              <a:rPr lang="fr-FR" sz="2400" dirty="0" err="1"/>
              <a:t>metrology</a:t>
            </a:r>
            <a:endParaRPr lang="fr-FR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2400" dirty="0"/>
              <a:t>Format in ENSDF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2400" dirty="0" err="1"/>
              <a:t>Possibility</a:t>
            </a:r>
            <a:r>
              <a:rPr lang="fr-FR" sz="2400" dirty="0"/>
              <a:t> to </a:t>
            </a:r>
            <a:r>
              <a:rPr lang="fr-FR" sz="2400" dirty="0" err="1"/>
              <a:t>build</a:t>
            </a:r>
            <a:r>
              <a:rPr lang="fr-FR" sz="2400" dirty="0"/>
              <a:t> DDEP </a:t>
            </a:r>
            <a:r>
              <a:rPr lang="fr-FR" sz="2400" dirty="0" err="1"/>
              <a:t>based</a:t>
            </a:r>
            <a:r>
              <a:rPr lang="fr-FR" sz="2400" dirty="0"/>
              <a:t> Geant4 </a:t>
            </a:r>
            <a:r>
              <a:rPr lang="fr-FR" sz="2400" dirty="0" err="1"/>
              <a:t>database</a:t>
            </a:r>
            <a:r>
              <a:rPr lang="fr-FR" sz="2400" dirty="0"/>
              <a:t> </a:t>
            </a:r>
            <a:r>
              <a:rPr lang="fr-FR" sz="2400" dirty="0" err="1"/>
              <a:t>specific</a:t>
            </a:r>
            <a:r>
              <a:rPr lang="fr-FR" sz="2400" dirty="0"/>
              <a:t> to </a:t>
            </a:r>
            <a:r>
              <a:rPr lang="fr-FR" sz="2400" dirty="0" err="1"/>
              <a:t>these</a:t>
            </a:r>
            <a:r>
              <a:rPr lang="fr-FR" sz="2400" dirty="0"/>
              <a:t> radioactive </a:t>
            </a:r>
            <a:r>
              <a:rPr lang="fr-FR" sz="2400" dirty="0" err="1"/>
              <a:t>nuclei</a:t>
            </a:r>
            <a:r>
              <a:rPr lang="fr-FR" sz="2400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2400" dirty="0" err="1"/>
              <a:t>Betashape</a:t>
            </a:r>
            <a:r>
              <a:rPr lang="fr-FR" sz="2400" dirty="0"/>
              <a:t> data </a:t>
            </a:r>
            <a:r>
              <a:rPr lang="fr-FR" sz="2400" dirty="0" err="1"/>
              <a:t>could</a:t>
            </a:r>
            <a:r>
              <a:rPr lang="fr-FR" sz="2400" dirty="0"/>
              <a:t> </a:t>
            </a:r>
            <a:r>
              <a:rPr lang="fr-FR" sz="2400" dirty="0" err="1"/>
              <a:t>be</a:t>
            </a:r>
            <a:r>
              <a:rPr lang="fr-FR" sz="2400" dirty="0"/>
              <a:t> </a:t>
            </a:r>
            <a:r>
              <a:rPr lang="fr-FR" sz="2400" dirty="0" err="1"/>
              <a:t>used</a:t>
            </a:r>
            <a:r>
              <a:rPr lang="fr-FR" sz="2400" dirty="0"/>
              <a:t> to </a:t>
            </a:r>
            <a:r>
              <a:rPr lang="fr-FR" sz="2400" dirty="0" err="1"/>
              <a:t>improve</a:t>
            </a:r>
            <a:r>
              <a:rPr lang="fr-FR" sz="2400" dirty="0"/>
              <a:t> </a:t>
            </a:r>
            <a:r>
              <a:rPr lang="fr-FR" sz="2400" dirty="0" err="1"/>
              <a:t>electron</a:t>
            </a:r>
            <a:r>
              <a:rPr lang="fr-FR" sz="2400" dirty="0"/>
              <a:t> capture data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AE0CC10-A610-49F2-3E47-222FACAC63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9200" y="1179548"/>
            <a:ext cx="3352800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243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575720" y="-351079"/>
            <a:ext cx="10972800" cy="1143000"/>
          </a:xfrm>
        </p:spPr>
        <p:txBody>
          <a:bodyPr/>
          <a:lstStyle/>
          <a:p>
            <a:r>
              <a:rPr lang="fr-CH" dirty="0"/>
              <a:t>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B06FB04-33D3-8B76-E8A8-59B48DB03BFA}"/>
              </a:ext>
            </a:extLst>
          </p:cNvPr>
          <p:cNvSpPr txBox="1"/>
          <p:nvPr/>
        </p:nvSpPr>
        <p:spPr>
          <a:xfrm>
            <a:off x="956708" y="36548"/>
            <a:ext cx="944348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/>
              <a:t>Extra code </a:t>
            </a:r>
            <a:r>
              <a:rPr lang="fr-FR" sz="4400" dirty="0" err="1"/>
              <a:t>needed</a:t>
            </a:r>
            <a:r>
              <a:rPr lang="fr-FR" sz="4400" dirty="0"/>
              <a:t> to </a:t>
            </a:r>
            <a:r>
              <a:rPr lang="fr-FR" sz="4400" dirty="0" err="1"/>
              <a:t>build</a:t>
            </a:r>
            <a:r>
              <a:rPr lang="fr-FR" sz="4400" dirty="0"/>
              <a:t> the </a:t>
            </a:r>
            <a:r>
              <a:rPr lang="fr-FR" sz="4400" dirty="0" err="1"/>
              <a:t>database</a:t>
            </a:r>
            <a:endParaRPr lang="fr-FR" sz="4400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7E4D00C-D4DD-15FF-5534-268B47C38982}"/>
              </a:ext>
            </a:extLst>
          </p:cNvPr>
          <p:cNvSpPr txBox="1"/>
          <p:nvPr/>
        </p:nvSpPr>
        <p:spPr>
          <a:xfrm>
            <a:off x="407368" y="1700808"/>
            <a:ext cx="1137726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u="sng" dirty="0" err="1"/>
              <a:t>BrICC</a:t>
            </a:r>
            <a:r>
              <a:rPr lang="fr-FR" sz="2400" u="sng" dirty="0"/>
              <a:t> code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2400" dirty="0" err="1"/>
              <a:t>Used</a:t>
            </a:r>
            <a:r>
              <a:rPr lang="fr-FR" sz="2400" dirty="0"/>
              <a:t> to </a:t>
            </a:r>
            <a:r>
              <a:rPr lang="fr-FR" sz="2400" dirty="0" err="1"/>
              <a:t>compute</a:t>
            </a:r>
            <a:r>
              <a:rPr lang="fr-FR" sz="2400" dirty="0"/>
              <a:t> </a:t>
            </a:r>
            <a:r>
              <a:rPr lang="fr-FR" sz="2400" dirty="0" err="1"/>
              <a:t>electron</a:t>
            </a:r>
            <a:r>
              <a:rPr lang="fr-FR" sz="2400" dirty="0"/>
              <a:t> conversion coefficients </a:t>
            </a:r>
            <a:r>
              <a:rPr lang="fr-FR" sz="2400" dirty="0" err="1"/>
              <a:t>when</a:t>
            </a:r>
            <a:r>
              <a:rPr lang="fr-FR" sz="2400" dirty="0"/>
              <a:t> not </a:t>
            </a:r>
            <a:r>
              <a:rPr lang="fr-FR" sz="2400" dirty="0" err="1"/>
              <a:t>provided</a:t>
            </a:r>
            <a:r>
              <a:rPr lang="fr-FR" sz="2400" dirty="0"/>
              <a:t> </a:t>
            </a:r>
            <a:r>
              <a:rPr lang="fr-FR" sz="2400" dirty="0" err="1"/>
              <a:t>explicitly</a:t>
            </a:r>
            <a:r>
              <a:rPr lang="fr-FR" sz="2400" dirty="0"/>
              <a:t>  in ENSDF file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2400" dirty="0" err="1"/>
              <a:t>Downloadable</a:t>
            </a:r>
            <a:r>
              <a:rPr lang="fr-FR" sz="2400" dirty="0"/>
              <a:t> </a:t>
            </a:r>
            <a:r>
              <a:rPr lang="fr-FR" sz="2400" dirty="0" err="1"/>
              <a:t>from</a:t>
            </a:r>
            <a:r>
              <a:rPr lang="fr-FR" sz="2400" dirty="0"/>
              <a:t> </a:t>
            </a:r>
            <a:r>
              <a:rPr lang="fr-FR" sz="2400" dirty="0">
                <a:hlinkClick r:id="rId2"/>
              </a:rPr>
              <a:t>https://bricc.anu.edu.au/</a:t>
            </a:r>
            <a:endParaRPr lang="fr-FR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2400" dirty="0"/>
              <a:t>Version 2.3 </a:t>
            </a:r>
            <a:r>
              <a:rPr lang="fr-FR" sz="2400" dirty="0" err="1"/>
              <a:t>is</a:t>
            </a:r>
            <a:r>
              <a:rPr lang="fr-FR" sz="2400" dirty="0"/>
              <a:t> </a:t>
            </a:r>
            <a:r>
              <a:rPr lang="fr-FR" sz="2400" dirty="0" err="1"/>
              <a:t>distributed</a:t>
            </a:r>
            <a:r>
              <a:rPr lang="fr-FR" sz="2400" dirty="0"/>
              <a:t> </a:t>
            </a:r>
            <a:r>
              <a:rPr lang="fr-FR" sz="2400" dirty="0" err="1"/>
              <a:t>within</a:t>
            </a:r>
            <a:r>
              <a:rPr lang="fr-FR" sz="2400" dirty="0"/>
              <a:t>  the code</a:t>
            </a:r>
          </a:p>
          <a:p>
            <a:pPr lvl="1"/>
            <a:endParaRPr lang="fr-FR" sz="2400" dirty="0"/>
          </a:p>
          <a:p>
            <a:pPr lvl="1"/>
            <a:endParaRPr lang="fr-FR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946491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575720" y="-351079"/>
            <a:ext cx="10972800" cy="1143000"/>
          </a:xfrm>
        </p:spPr>
        <p:txBody>
          <a:bodyPr/>
          <a:lstStyle/>
          <a:p>
            <a:r>
              <a:rPr lang="fr-CH" dirty="0"/>
              <a:t>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B06FB04-33D3-8B76-E8A8-59B48DB03BFA}"/>
              </a:ext>
            </a:extLst>
          </p:cNvPr>
          <p:cNvSpPr txBox="1"/>
          <p:nvPr/>
        </p:nvSpPr>
        <p:spPr>
          <a:xfrm>
            <a:off x="956708" y="36548"/>
            <a:ext cx="1050768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/>
              <a:t>Main Python3 modules to </a:t>
            </a:r>
            <a:r>
              <a:rPr lang="fr-FR" sz="4400" dirty="0" err="1"/>
              <a:t>build</a:t>
            </a:r>
            <a:r>
              <a:rPr lang="fr-FR" sz="4400" dirty="0"/>
              <a:t> the </a:t>
            </a:r>
            <a:r>
              <a:rPr lang="fr-FR" sz="4400" dirty="0" err="1"/>
              <a:t>database</a:t>
            </a:r>
            <a:endParaRPr lang="fr-FR" sz="44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EE473BF-0961-F820-6547-6A350F17FCBB}"/>
              </a:ext>
            </a:extLst>
          </p:cNvPr>
          <p:cNvSpPr/>
          <p:nvPr/>
        </p:nvSpPr>
        <p:spPr>
          <a:xfrm>
            <a:off x="211803" y="1607750"/>
            <a:ext cx="3257157" cy="142295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/>
              <a:t>ENSDF</a:t>
            </a:r>
          </a:p>
          <a:p>
            <a:pPr algn="ctr"/>
            <a:r>
              <a:rPr lang="fr-FR" sz="2000" dirty="0"/>
              <a:t>Read gamma-</a:t>
            </a:r>
            <a:r>
              <a:rPr lang="fr-FR" sz="2000" dirty="0" err="1"/>
              <a:t>level</a:t>
            </a:r>
            <a:r>
              <a:rPr lang="fr-FR" sz="2000" dirty="0"/>
              <a:t> and </a:t>
            </a:r>
            <a:r>
              <a:rPr lang="fr-FR" sz="2000" dirty="0" err="1"/>
              <a:t>decay</a:t>
            </a:r>
            <a:r>
              <a:rPr lang="fr-FR" sz="2000" dirty="0"/>
              <a:t> data in ENSDF file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DC901B8-52F2-0B96-DDB8-0B5D435BC19A}"/>
              </a:ext>
            </a:extLst>
          </p:cNvPr>
          <p:cNvSpPr/>
          <p:nvPr/>
        </p:nvSpPr>
        <p:spPr>
          <a:xfrm>
            <a:off x="4353076" y="1607750"/>
            <a:ext cx="3481064" cy="142295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/>
              <a:t>G4DATABASE</a:t>
            </a:r>
          </a:p>
          <a:p>
            <a:pPr algn="ctr"/>
            <a:r>
              <a:rPr lang="fr-FR" sz="2000" dirty="0"/>
              <a:t>Write </a:t>
            </a:r>
            <a:r>
              <a:rPr lang="fr-FR" sz="2000" dirty="0" err="1"/>
              <a:t>RadDecay</a:t>
            </a:r>
            <a:r>
              <a:rPr lang="fr-FR" sz="2000" dirty="0"/>
              <a:t> and </a:t>
            </a:r>
            <a:r>
              <a:rPr lang="fr-FR" sz="2000" dirty="0" err="1"/>
              <a:t>PhotonEvaporation</a:t>
            </a:r>
            <a:r>
              <a:rPr lang="fr-FR" sz="2000" dirty="0"/>
              <a:t> data files</a:t>
            </a:r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8BE98987-2E3D-5F75-ED97-D1C4B8290D40}"/>
              </a:ext>
            </a:extLst>
          </p:cNvPr>
          <p:cNvCxnSpPr>
            <a:cxnSpLocks/>
            <a:stCxn id="5" idx="1"/>
            <a:endCxn id="4" idx="3"/>
          </p:cNvCxnSpPr>
          <p:nvPr/>
        </p:nvCxnSpPr>
        <p:spPr>
          <a:xfrm flipH="1">
            <a:off x="3468960" y="2319226"/>
            <a:ext cx="88411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E63891C5-171E-0112-5F28-8B314D36B4E0}"/>
              </a:ext>
            </a:extLst>
          </p:cNvPr>
          <p:cNvSpPr/>
          <p:nvPr/>
        </p:nvSpPr>
        <p:spPr>
          <a:xfrm>
            <a:off x="8601591" y="1617816"/>
            <a:ext cx="3481064" cy="142295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/>
              <a:t>BRICC</a:t>
            </a:r>
          </a:p>
          <a:p>
            <a:pPr algn="ctr"/>
            <a:r>
              <a:rPr lang="fr-FR" sz="2000" dirty="0"/>
              <a:t>Call BriCCV2.3 to </a:t>
            </a:r>
            <a:r>
              <a:rPr lang="fr-FR" sz="2000" dirty="0" err="1"/>
              <a:t>compute</a:t>
            </a:r>
            <a:r>
              <a:rPr lang="fr-FR" sz="2000" dirty="0"/>
              <a:t> </a:t>
            </a:r>
            <a:r>
              <a:rPr lang="fr-FR" sz="2000" dirty="0" err="1"/>
              <a:t>electron</a:t>
            </a:r>
            <a:r>
              <a:rPr lang="fr-FR" sz="2000" dirty="0"/>
              <a:t> conversion coefficient</a:t>
            </a:r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253C6B6F-A505-6996-0A89-0865AA56A8ED}"/>
              </a:ext>
            </a:extLst>
          </p:cNvPr>
          <p:cNvCxnSpPr>
            <a:cxnSpLocks/>
            <a:endCxn id="11" idx="3"/>
          </p:cNvCxnSpPr>
          <p:nvPr/>
        </p:nvCxnSpPr>
        <p:spPr>
          <a:xfrm flipH="1">
            <a:off x="12082655" y="182135"/>
            <a:ext cx="2351584" cy="21471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DE46858F-90DE-2EAC-F81F-F4F6C5D1C018}"/>
              </a:ext>
            </a:extLst>
          </p:cNvPr>
          <p:cNvSpPr/>
          <p:nvPr/>
        </p:nvSpPr>
        <p:spPr>
          <a:xfrm>
            <a:off x="765199" y="4963969"/>
            <a:ext cx="3890896" cy="122885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 err="1"/>
              <a:t>Qcalc</a:t>
            </a:r>
            <a:endParaRPr lang="fr-FR" sz="2800" b="1" dirty="0"/>
          </a:p>
          <a:p>
            <a:pPr algn="ctr"/>
            <a:r>
              <a:rPr lang="fr-FR" sz="2000" dirty="0"/>
              <a:t>Read Q-values </a:t>
            </a:r>
            <a:r>
              <a:rPr lang="fr-FR" sz="2000" dirty="0" err="1"/>
              <a:t>from</a:t>
            </a:r>
            <a:r>
              <a:rPr lang="fr-FR" sz="2000" dirty="0"/>
              <a:t> </a:t>
            </a:r>
            <a:r>
              <a:rPr lang="fr-FR" sz="2000" dirty="0" err="1"/>
              <a:t>Qcalc</a:t>
            </a:r>
            <a:r>
              <a:rPr lang="fr-FR" sz="2000" dirty="0"/>
              <a:t> data</a:t>
            </a:r>
          </a:p>
        </p:txBody>
      </p: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16C30B46-B2A9-B4BC-4124-F58A113B76E0}"/>
              </a:ext>
            </a:extLst>
          </p:cNvPr>
          <p:cNvCxnSpPr>
            <a:cxnSpLocks/>
            <a:stCxn id="19" idx="1"/>
            <a:endCxn id="15" idx="3"/>
          </p:cNvCxnSpPr>
          <p:nvPr/>
        </p:nvCxnSpPr>
        <p:spPr>
          <a:xfrm flipH="1">
            <a:off x="4656095" y="5206831"/>
            <a:ext cx="511830" cy="3715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B9356937-BFF3-E680-589A-3D790702FDD5}"/>
              </a:ext>
            </a:extLst>
          </p:cNvPr>
          <p:cNvSpPr/>
          <p:nvPr/>
        </p:nvSpPr>
        <p:spPr>
          <a:xfrm>
            <a:off x="5167925" y="4429916"/>
            <a:ext cx="4284262" cy="155383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 err="1"/>
              <a:t>NuclearWalletCard</a:t>
            </a:r>
            <a:endParaRPr lang="fr-FR" sz="2800" b="1" dirty="0"/>
          </a:p>
          <a:p>
            <a:pPr algn="ctr"/>
            <a:r>
              <a:rPr lang="fr-FR" sz="2000" dirty="0"/>
              <a:t>Read </a:t>
            </a:r>
            <a:r>
              <a:rPr lang="fr-FR" sz="2000" dirty="0" err="1"/>
              <a:t>list</a:t>
            </a:r>
            <a:r>
              <a:rPr lang="fr-FR" sz="2000" dirty="0"/>
              <a:t> of radioactive </a:t>
            </a:r>
            <a:r>
              <a:rPr lang="fr-FR" sz="2000" dirty="0" err="1"/>
              <a:t>decay</a:t>
            </a:r>
            <a:r>
              <a:rPr lang="fr-FR" sz="2000" dirty="0"/>
              <a:t> nucleus</a:t>
            </a:r>
          </a:p>
          <a:p>
            <a:pPr algn="ctr"/>
            <a:r>
              <a:rPr lang="fr-FR" sz="2000" dirty="0" err="1"/>
              <a:t>Provide</a:t>
            </a:r>
            <a:r>
              <a:rPr lang="fr-FR" sz="2000" dirty="0"/>
              <a:t> </a:t>
            </a:r>
            <a:r>
              <a:rPr lang="fr-FR" sz="2000" dirty="0" err="1"/>
              <a:t>decay</a:t>
            </a:r>
            <a:r>
              <a:rPr lang="fr-FR" sz="2000" dirty="0"/>
              <a:t> data </a:t>
            </a:r>
            <a:r>
              <a:rPr lang="fr-FR" sz="2000" dirty="0" err="1"/>
              <a:t>when</a:t>
            </a:r>
            <a:r>
              <a:rPr lang="fr-FR" sz="2000" dirty="0"/>
              <a:t> </a:t>
            </a:r>
            <a:r>
              <a:rPr lang="fr-FR" sz="2000" dirty="0" err="1"/>
              <a:t>missing</a:t>
            </a:r>
            <a:r>
              <a:rPr lang="fr-FR" sz="2000" dirty="0"/>
              <a:t> in ENSDF </a:t>
            </a:r>
          </a:p>
        </p:txBody>
      </p:sp>
      <p:cxnSp>
        <p:nvCxnSpPr>
          <p:cNvPr id="38" name="Connecteur droit avec flèche 37">
            <a:extLst>
              <a:ext uri="{FF2B5EF4-FFF2-40B4-BE49-F238E27FC236}">
                <a16:creationId xmlns:a16="http://schemas.microsoft.com/office/drawing/2014/main" id="{AD1B5617-977D-ABAD-F30A-6A805B729A69}"/>
              </a:ext>
            </a:extLst>
          </p:cNvPr>
          <p:cNvCxnSpPr>
            <a:cxnSpLocks/>
            <a:stCxn id="5" idx="2"/>
            <a:endCxn id="15" idx="0"/>
          </p:cNvCxnSpPr>
          <p:nvPr/>
        </p:nvCxnSpPr>
        <p:spPr>
          <a:xfrm flipH="1">
            <a:off x="2710647" y="3030702"/>
            <a:ext cx="3382961" cy="19332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avec flèche 39">
            <a:extLst>
              <a:ext uri="{FF2B5EF4-FFF2-40B4-BE49-F238E27FC236}">
                <a16:creationId xmlns:a16="http://schemas.microsoft.com/office/drawing/2014/main" id="{53998E33-CB14-024B-4823-53407581B989}"/>
              </a:ext>
            </a:extLst>
          </p:cNvPr>
          <p:cNvCxnSpPr>
            <a:cxnSpLocks/>
            <a:stCxn id="5" idx="2"/>
          </p:cNvCxnSpPr>
          <p:nvPr/>
        </p:nvCxnSpPr>
        <p:spPr>
          <a:xfrm>
            <a:off x="6093608" y="3030702"/>
            <a:ext cx="870265" cy="13550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avec flèche 44">
            <a:extLst>
              <a:ext uri="{FF2B5EF4-FFF2-40B4-BE49-F238E27FC236}">
                <a16:creationId xmlns:a16="http://schemas.microsoft.com/office/drawing/2014/main" id="{D84B80FE-517E-6EE2-6E98-3300B9ABD945}"/>
              </a:ext>
            </a:extLst>
          </p:cNvPr>
          <p:cNvCxnSpPr>
            <a:cxnSpLocks/>
            <a:stCxn id="5" idx="3"/>
            <a:endCxn id="11" idx="1"/>
          </p:cNvCxnSpPr>
          <p:nvPr/>
        </p:nvCxnSpPr>
        <p:spPr>
          <a:xfrm>
            <a:off x="7834140" y="2319226"/>
            <a:ext cx="767451" cy="100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avec flèche 48">
            <a:extLst>
              <a:ext uri="{FF2B5EF4-FFF2-40B4-BE49-F238E27FC236}">
                <a16:creationId xmlns:a16="http://schemas.microsoft.com/office/drawing/2014/main" id="{82DF885F-AE1E-5A2B-0891-B532DA4BCFE3}"/>
              </a:ext>
            </a:extLst>
          </p:cNvPr>
          <p:cNvCxnSpPr>
            <a:cxnSpLocks/>
            <a:stCxn id="4" idx="2"/>
            <a:endCxn id="15" idx="0"/>
          </p:cNvCxnSpPr>
          <p:nvPr/>
        </p:nvCxnSpPr>
        <p:spPr>
          <a:xfrm>
            <a:off x="1840382" y="3030702"/>
            <a:ext cx="870265" cy="19332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3" name="Image 62">
            <a:extLst>
              <a:ext uri="{FF2B5EF4-FFF2-40B4-BE49-F238E27FC236}">
                <a16:creationId xmlns:a16="http://schemas.microsoft.com/office/drawing/2014/main" id="{E597AD6D-76E1-A383-8A1C-53C1040F27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61091" y="3704977"/>
            <a:ext cx="2679700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60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575720" y="-351079"/>
            <a:ext cx="10972800" cy="1143000"/>
          </a:xfrm>
        </p:spPr>
        <p:txBody>
          <a:bodyPr/>
          <a:lstStyle/>
          <a:p>
            <a:r>
              <a:rPr lang="fr-CH" dirty="0"/>
              <a:t>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B06FB04-33D3-8B76-E8A8-59B48DB03BFA}"/>
              </a:ext>
            </a:extLst>
          </p:cNvPr>
          <p:cNvSpPr txBox="1"/>
          <p:nvPr/>
        </p:nvSpPr>
        <p:spPr>
          <a:xfrm>
            <a:off x="956708" y="36548"/>
            <a:ext cx="91996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/>
              <a:t>Python3 modules to </a:t>
            </a:r>
            <a:r>
              <a:rPr lang="fr-FR" sz="4400" dirty="0" err="1"/>
              <a:t>build</a:t>
            </a:r>
            <a:r>
              <a:rPr lang="fr-FR" sz="4400" dirty="0"/>
              <a:t> the </a:t>
            </a:r>
            <a:r>
              <a:rPr lang="fr-FR" sz="4400" dirty="0" err="1"/>
              <a:t>database</a:t>
            </a:r>
            <a:endParaRPr lang="fr-FR" sz="4400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7EE5DC7A-1490-E931-0304-3103FEE5929E}"/>
              </a:ext>
            </a:extLst>
          </p:cNvPr>
          <p:cNvSpPr txBox="1"/>
          <p:nvPr/>
        </p:nvSpPr>
        <p:spPr>
          <a:xfrm>
            <a:off x="417234" y="758106"/>
            <a:ext cx="10278582" cy="77559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u="sng" dirty="0" err="1"/>
              <a:t>Status</a:t>
            </a:r>
            <a:endParaRPr lang="fr-FR" sz="2400" u="sng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chemeClr val="bg1">
                    <a:lumMod val="75000"/>
                  </a:schemeClr>
                </a:solidFill>
              </a:rPr>
              <a:t>All </a:t>
            </a:r>
            <a:r>
              <a:rPr lang="fr-FR" sz="2400" dirty="0" err="1">
                <a:solidFill>
                  <a:schemeClr val="bg1">
                    <a:lumMod val="75000"/>
                  </a:schemeClr>
                </a:solidFill>
              </a:rPr>
              <a:t>functionalities</a:t>
            </a:r>
            <a:r>
              <a:rPr lang="fr-FR" sz="2400" dirty="0">
                <a:solidFill>
                  <a:schemeClr val="bg1">
                    <a:lumMod val="75000"/>
                  </a:schemeClr>
                </a:solidFill>
              </a:rPr>
              <a:t> to </a:t>
            </a:r>
            <a:r>
              <a:rPr lang="fr-FR" sz="2400" dirty="0" err="1">
                <a:solidFill>
                  <a:schemeClr val="bg1">
                    <a:lumMod val="75000"/>
                  </a:schemeClr>
                </a:solidFill>
              </a:rPr>
              <a:t>build</a:t>
            </a:r>
            <a:r>
              <a:rPr lang="fr-FR" sz="2400" dirty="0">
                <a:solidFill>
                  <a:schemeClr val="bg1">
                    <a:lumMod val="75000"/>
                  </a:schemeClr>
                </a:solidFill>
              </a:rPr>
              <a:t> the new G4RadioactiveDecay and </a:t>
            </a:r>
            <a:r>
              <a:rPr lang="fr-FR" sz="2400" dirty="0" err="1">
                <a:solidFill>
                  <a:schemeClr val="bg1">
                    <a:lumMod val="75000"/>
                  </a:schemeClr>
                </a:solidFill>
              </a:rPr>
              <a:t>PhotonEvaporation</a:t>
            </a:r>
            <a:r>
              <a:rPr lang="fr-FR" sz="24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bg1">
                    <a:lumMod val="75000"/>
                  </a:schemeClr>
                </a:solidFill>
              </a:rPr>
              <a:t>were</a:t>
            </a:r>
            <a:r>
              <a:rPr lang="fr-FR" sz="24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bg1">
                    <a:lumMod val="75000"/>
                  </a:schemeClr>
                </a:solidFill>
              </a:rPr>
              <a:t>migrated</a:t>
            </a:r>
            <a:r>
              <a:rPr lang="fr-FR" sz="24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bg1">
                    <a:lumMod val="75000"/>
                  </a:schemeClr>
                </a:solidFill>
              </a:rPr>
              <a:t>from</a:t>
            </a:r>
            <a:r>
              <a:rPr lang="fr-FR" sz="2400" dirty="0">
                <a:solidFill>
                  <a:schemeClr val="bg1">
                    <a:lumMod val="75000"/>
                  </a:schemeClr>
                </a:solidFill>
              </a:rPr>
              <a:t> Python2 to Python3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 err="1">
                <a:solidFill>
                  <a:schemeClr val="bg1">
                    <a:lumMod val="75000"/>
                  </a:schemeClr>
                </a:solidFill>
              </a:rPr>
              <a:t>Existing</a:t>
            </a:r>
            <a:r>
              <a:rPr lang="fr-FR" sz="2400" dirty="0">
                <a:solidFill>
                  <a:schemeClr val="bg1">
                    <a:lumMod val="75000"/>
                  </a:schemeClr>
                </a:solidFill>
              </a:rPr>
              <a:t> Python3  </a:t>
            </a:r>
            <a:r>
              <a:rPr lang="fr-FR" sz="2400" dirty="0" err="1">
                <a:solidFill>
                  <a:schemeClr val="bg1">
                    <a:lumMod val="75000"/>
                  </a:schemeClr>
                </a:solidFill>
              </a:rPr>
              <a:t>functions</a:t>
            </a:r>
            <a:r>
              <a:rPr lang="fr-FR" sz="2400" dirty="0">
                <a:solidFill>
                  <a:schemeClr val="bg1">
                    <a:lumMod val="75000"/>
                  </a:schemeClr>
                </a:solidFill>
              </a:rPr>
              <a:t>/script and data </a:t>
            </a:r>
            <a:r>
              <a:rPr lang="fr-FR" sz="2400" dirty="0" err="1">
                <a:solidFill>
                  <a:schemeClr val="bg1">
                    <a:lumMod val="75000"/>
                  </a:schemeClr>
                </a:solidFill>
              </a:rPr>
              <a:t>ready</a:t>
            </a:r>
            <a:r>
              <a:rPr lang="fr-FR" sz="2400" dirty="0">
                <a:solidFill>
                  <a:schemeClr val="bg1">
                    <a:lumMod val="75000"/>
                  </a:schemeClr>
                </a:solidFill>
              </a:rPr>
              <a:t> to </a:t>
            </a:r>
            <a:r>
              <a:rPr lang="fr-FR" sz="2400" dirty="0" err="1">
                <a:solidFill>
                  <a:schemeClr val="bg1">
                    <a:lumMod val="75000"/>
                  </a:schemeClr>
                </a:solidFill>
              </a:rPr>
              <a:t>be</a:t>
            </a:r>
            <a:r>
              <a:rPr lang="fr-FR" sz="24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fr-FR" sz="2400" dirty="0" err="1">
                <a:solidFill>
                  <a:schemeClr val="bg1">
                    <a:lumMod val="75000"/>
                  </a:schemeClr>
                </a:solidFill>
              </a:rPr>
              <a:t>distributed</a:t>
            </a:r>
            <a:endParaRPr lang="fr-FR" sz="2400" dirty="0">
              <a:solidFill>
                <a:schemeClr val="bg1">
                  <a:lumMod val="75000"/>
                </a:schemeClr>
              </a:solidFill>
            </a:endParaRPr>
          </a:p>
          <a:p>
            <a:endParaRPr lang="fr-FR" sz="2400" dirty="0">
              <a:solidFill>
                <a:srgbClr val="0070C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/>
              <a:t>Production of G4ENSDFSTATE file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/>
              <a:t>Modification of </a:t>
            </a:r>
            <a:r>
              <a:rPr lang="fr-FR" sz="2400" dirty="0" err="1"/>
              <a:t>PhotoEvaporation</a:t>
            </a:r>
            <a:r>
              <a:rPr lang="fr-FR" sz="2400" dirty="0"/>
              <a:t> code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400" dirty="0" err="1"/>
              <a:t>Ensure</a:t>
            </a:r>
            <a:r>
              <a:rPr lang="fr-FR" sz="2400" dirty="0"/>
              <a:t> transition </a:t>
            </a:r>
            <a:r>
              <a:rPr lang="fr-FR" sz="2400" dirty="0" err="1"/>
              <a:t>bettwen</a:t>
            </a:r>
            <a:r>
              <a:rPr lang="fr-FR" sz="2400" dirty="0"/>
              <a:t> </a:t>
            </a:r>
            <a:r>
              <a:rPr lang="fr-FR" sz="2400" dirty="0" err="1"/>
              <a:t>floating</a:t>
            </a:r>
            <a:r>
              <a:rPr lang="fr-FR" sz="2400" dirty="0"/>
              <a:t> </a:t>
            </a:r>
            <a:r>
              <a:rPr lang="fr-FR" sz="2400" dirty="0" err="1"/>
              <a:t>levels</a:t>
            </a:r>
            <a:r>
              <a:rPr lang="fr-FR" sz="2400" dirty="0"/>
              <a:t> </a:t>
            </a:r>
            <a:r>
              <a:rPr lang="fr-FR" sz="2400" dirty="0" err="1"/>
              <a:t>wherever</a:t>
            </a:r>
            <a:r>
              <a:rPr lang="fr-FR" sz="2400" dirty="0"/>
              <a:t> possible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400" dirty="0" err="1"/>
              <a:t>Remove</a:t>
            </a:r>
            <a:r>
              <a:rPr lang="fr-FR" sz="2400" dirty="0"/>
              <a:t> extra </a:t>
            </a:r>
            <a:r>
              <a:rPr lang="fr-FR" sz="2400" dirty="0" err="1"/>
              <a:t>dE</a:t>
            </a:r>
            <a:r>
              <a:rPr lang="fr-FR" sz="2400" dirty="0"/>
              <a:t> (1eV, 2eV,3,eV) for +X,+Y,+Z </a:t>
            </a:r>
            <a:r>
              <a:rPr lang="fr-FR" sz="2400" dirty="0" err="1"/>
              <a:t>floating</a:t>
            </a:r>
            <a:r>
              <a:rPr lang="fr-FR" sz="2400" dirty="0"/>
              <a:t> </a:t>
            </a:r>
            <a:r>
              <a:rPr lang="fr-FR" sz="2400" dirty="0" err="1"/>
              <a:t>levels</a:t>
            </a:r>
            <a:endParaRPr lang="fr-FR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/>
              <a:t>Test codes in  G4DatabaseCheck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400" dirty="0"/>
              <a:t>Check </a:t>
            </a:r>
            <a:r>
              <a:rPr lang="fr-FR" sz="2400" dirty="0" err="1"/>
              <a:t>level</a:t>
            </a:r>
            <a:r>
              <a:rPr lang="fr-FR" sz="2400" dirty="0"/>
              <a:t> </a:t>
            </a:r>
            <a:r>
              <a:rPr lang="fr-FR" sz="2400" dirty="0" err="1"/>
              <a:t>orders</a:t>
            </a:r>
            <a:r>
              <a:rPr lang="fr-FR" sz="2400" dirty="0"/>
              <a:t> , gamma </a:t>
            </a:r>
            <a:r>
              <a:rPr lang="fr-FR" sz="2400" dirty="0" err="1"/>
              <a:t>energies</a:t>
            </a:r>
            <a:r>
              <a:rPr lang="fr-FR" sz="2400" dirty="0"/>
              <a:t> and transition </a:t>
            </a:r>
            <a:r>
              <a:rPr lang="fr-FR" sz="2400" dirty="0" err="1"/>
              <a:t>between</a:t>
            </a:r>
            <a:r>
              <a:rPr lang="fr-FR" sz="2400" dirty="0"/>
              <a:t> </a:t>
            </a:r>
            <a:r>
              <a:rPr lang="fr-FR" sz="2400" dirty="0" err="1"/>
              <a:t>floating</a:t>
            </a:r>
            <a:r>
              <a:rPr lang="fr-FR" sz="2400" dirty="0"/>
              <a:t> </a:t>
            </a:r>
            <a:r>
              <a:rPr lang="fr-FR" sz="2400" dirty="0" err="1"/>
              <a:t>levels</a:t>
            </a:r>
            <a:endParaRPr lang="fr-FR" sz="24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400" dirty="0"/>
              <a:t>Check </a:t>
            </a:r>
            <a:r>
              <a:rPr lang="fr-FR" sz="2400" dirty="0" err="1"/>
              <a:t>consistency</a:t>
            </a:r>
            <a:r>
              <a:rPr lang="fr-FR" sz="2400" dirty="0"/>
              <a:t>  </a:t>
            </a:r>
            <a:r>
              <a:rPr lang="fr-FR" sz="2400" dirty="0" err="1"/>
              <a:t>between</a:t>
            </a:r>
            <a:r>
              <a:rPr lang="fr-FR" sz="2400" dirty="0"/>
              <a:t> </a:t>
            </a:r>
            <a:r>
              <a:rPr lang="fr-FR" sz="2400" dirty="0" err="1"/>
              <a:t>energy</a:t>
            </a:r>
            <a:r>
              <a:rPr lang="fr-FR" sz="2400" dirty="0"/>
              <a:t> </a:t>
            </a:r>
            <a:r>
              <a:rPr lang="fr-FR" sz="2400" dirty="0" err="1"/>
              <a:t>levels</a:t>
            </a:r>
            <a:r>
              <a:rPr lang="fr-FR" sz="2400" dirty="0"/>
              <a:t>  of G4RadDecay and </a:t>
            </a:r>
            <a:r>
              <a:rPr lang="fr-FR" sz="2400" dirty="0" err="1"/>
              <a:t>PhotoEvaporation</a:t>
            </a:r>
            <a:endParaRPr lang="fr-FR" sz="24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400" dirty="0"/>
              <a:t>Check </a:t>
            </a:r>
            <a:r>
              <a:rPr lang="fr-FR" sz="2400" dirty="0" err="1"/>
              <a:t>consistency</a:t>
            </a:r>
            <a:r>
              <a:rPr lang="fr-FR" sz="2400" dirty="0"/>
              <a:t> </a:t>
            </a:r>
            <a:r>
              <a:rPr lang="fr-FR" sz="2400" dirty="0" err="1"/>
              <a:t>between</a:t>
            </a:r>
            <a:r>
              <a:rPr lang="fr-FR" sz="2400" dirty="0"/>
              <a:t> G4ENDSFState and </a:t>
            </a:r>
            <a:r>
              <a:rPr lang="fr-FR" sz="2400" dirty="0" err="1"/>
              <a:t>PhotoEvaporation</a:t>
            </a:r>
            <a:endParaRPr lang="fr-FR" sz="2400" dirty="0"/>
          </a:p>
          <a:p>
            <a:pPr lvl="1"/>
            <a:endParaRPr lang="fr-FR" sz="2400" dirty="0"/>
          </a:p>
          <a:p>
            <a:endParaRPr lang="fr-FR" sz="2400" u="sng" dirty="0"/>
          </a:p>
          <a:p>
            <a:pPr lvl="1"/>
            <a:endParaRPr lang="fr-FR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263991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575720" y="-351079"/>
            <a:ext cx="10972800" cy="1143000"/>
          </a:xfrm>
        </p:spPr>
        <p:txBody>
          <a:bodyPr/>
          <a:lstStyle/>
          <a:p>
            <a:r>
              <a:rPr lang="fr-CH" dirty="0"/>
              <a:t>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B06FB04-33D3-8B76-E8A8-59B48DB03BFA}"/>
              </a:ext>
            </a:extLst>
          </p:cNvPr>
          <p:cNvSpPr txBox="1"/>
          <p:nvPr/>
        </p:nvSpPr>
        <p:spPr>
          <a:xfrm>
            <a:off x="956708" y="36548"/>
            <a:ext cx="112352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err="1"/>
              <a:t>PhotoEvaporation</a:t>
            </a:r>
            <a:r>
              <a:rPr lang="fr-FR" sz="4400" dirty="0"/>
              <a:t> data – </a:t>
            </a:r>
            <a:r>
              <a:rPr lang="fr-FR" sz="4400" dirty="0" err="1"/>
              <a:t>status</a:t>
            </a:r>
            <a:r>
              <a:rPr lang="fr-FR" sz="4400" dirty="0"/>
              <a:t> </a:t>
            </a:r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253C6B6F-A505-6996-0A89-0865AA56A8ED}"/>
              </a:ext>
            </a:extLst>
          </p:cNvPr>
          <p:cNvCxnSpPr>
            <a:cxnSpLocks/>
          </p:cNvCxnSpPr>
          <p:nvPr/>
        </p:nvCxnSpPr>
        <p:spPr>
          <a:xfrm flipH="1">
            <a:off x="12082655" y="182135"/>
            <a:ext cx="2351584" cy="21471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ZoneTexte 5">
            <a:extLst>
              <a:ext uri="{FF2B5EF4-FFF2-40B4-BE49-F238E27FC236}">
                <a16:creationId xmlns:a16="http://schemas.microsoft.com/office/drawing/2014/main" id="{CDCA97AE-C7DB-A008-AA04-EF03C33CB3B1}"/>
              </a:ext>
            </a:extLst>
          </p:cNvPr>
          <p:cNvSpPr txBox="1"/>
          <p:nvPr/>
        </p:nvSpPr>
        <p:spPr>
          <a:xfrm>
            <a:off x="623392" y="805989"/>
            <a:ext cx="10945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fr-FR" sz="2000" dirty="0"/>
              <a:t>Correction of transition </a:t>
            </a:r>
            <a:r>
              <a:rPr lang="fr-FR" sz="2000" dirty="0" err="1"/>
              <a:t>between</a:t>
            </a:r>
            <a:r>
              <a:rPr lang="fr-FR" sz="2000" dirty="0"/>
              <a:t> </a:t>
            </a:r>
            <a:r>
              <a:rPr lang="fr-FR" sz="2000" dirty="0" err="1"/>
              <a:t>floating</a:t>
            </a:r>
            <a:r>
              <a:rPr lang="fr-FR" sz="2000" dirty="0"/>
              <a:t> </a:t>
            </a:r>
            <a:r>
              <a:rPr lang="fr-FR" sz="2000" dirty="0" err="1"/>
              <a:t>levels</a:t>
            </a:r>
            <a:endParaRPr lang="fr-FR" sz="2000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A623E20-266D-A0F5-AE82-49B63C1CFF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9005" y="4261065"/>
            <a:ext cx="7772400" cy="2300566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548B4045-336D-3B1C-41C6-BDBC82D156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5440" y="1207922"/>
            <a:ext cx="7772400" cy="2300566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8A200F03-9786-1969-17D8-84FCCE08BF43}"/>
              </a:ext>
            </a:extLst>
          </p:cNvPr>
          <p:cNvSpPr txBox="1"/>
          <p:nvPr/>
        </p:nvSpPr>
        <p:spPr>
          <a:xfrm>
            <a:off x="479376" y="3702313"/>
            <a:ext cx="72729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fr-FR" sz="1800" dirty="0"/>
              <a:t>Correction of </a:t>
            </a:r>
            <a:r>
              <a:rPr lang="fr-FR" dirty="0"/>
              <a:t>gamma </a:t>
            </a:r>
            <a:r>
              <a:rPr lang="fr-FR" dirty="0" err="1"/>
              <a:t>energies</a:t>
            </a:r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36421724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575720" y="-351079"/>
            <a:ext cx="10972800" cy="1143000"/>
          </a:xfrm>
        </p:spPr>
        <p:txBody>
          <a:bodyPr/>
          <a:lstStyle/>
          <a:p>
            <a:r>
              <a:rPr lang="fr-CH" dirty="0"/>
              <a:t>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B06FB04-33D3-8B76-E8A8-59B48DB03BFA}"/>
              </a:ext>
            </a:extLst>
          </p:cNvPr>
          <p:cNvSpPr txBox="1"/>
          <p:nvPr/>
        </p:nvSpPr>
        <p:spPr>
          <a:xfrm>
            <a:off x="956708" y="36548"/>
            <a:ext cx="112352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err="1"/>
              <a:t>PhotoEvaporation</a:t>
            </a:r>
            <a:r>
              <a:rPr lang="fr-FR" sz="4400" dirty="0"/>
              <a:t> data – issues </a:t>
            </a:r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253C6B6F-A505-6996-0A89-0865AA56A8ED}"/>
              </a:ext>
            </a:extLst>
          </p:cNvPr>
          <p:cNvCxnSpPr>
            <a:cxnSpLocks/>
          </p:cNvCxnSpPr>
          <p:nvPr/>
        </p:nvCxnSpPr>
        <p:spPr>
          <a:xfrm flipH="1">
            <a:off x="12082655" y="182135"/>
            <a:ext cx="2351584" cy="21471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ZoneTexte 5">
            <a:extLst>
              <a:ext uri="{FF2B5EF4-FFF2-40B4-BE49-F238E27FC236}">
                <a16:creationId xmlns:a16="http://schemas.microsoft.com/office/drawing/2014/main" id="{CDCA97AE-C7DB-A008-AA04-EF03C33CB3B1}"/>
              </a:ext>
            </a:extLst>
          </p:cNvPr>
          <p:cNvSpPr txBox="1"/>
          <p:nvPr/>
        </p:nvSpPr>
        <p:spPr>
          <a:xfrm>
            <a:off x="984030" y="831130"/>
            <a:ext cx="109452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fr-FR" sz="2000" dirty="0"/>
              <a:t>How to </a:t>
            </a:r>
            <a:r>
              <a:rPr lang="fr-FR" sz="2000" dirty="0" err="1"/>
              <a:t>treat</a:t>
            </a:r>
            <a:r>
              <a:rPr lang="fr-FR" sz="2000" dirty="0"/>
              <a:t> </a:t>
            </a:r>
            <a:r>
              <a:rPr lang="fr-FR" sz="2000" dirty="0" err="1"/>
              <a:t>levels</a:t>
            </a:r>
            <a:r>
              <a:rPr lang="fr-FR" sz="2000" dirty="0"/>
              <a:t> </a:t>
            </a:r>
            <a:r>
              <a:rPr lang="fr-FR" sz="2000" dirty="0" err="1"/>
              <a:t>without</a:t>
            </a:r>
            <a:r>
              <a:rPr lang="fr-FR" sz="2000" dirty="0"/>
              <a:t> gamma information? Example </a:t>
            </a:r>
            <a:r>
              <a:rPr lang="fr-FR" sz="2000" baseline="30000" dirty="0"/>
              <a:t>246</a:t>
            </a:r>
            <a:r>
              <a:rPr lang="fr-FR" sz="2000" dirty="0"/>
              <a:t>Cf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fr-FR" sz="2000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688AEF5-5CF8-AEFE-1281-9A8FDFD361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448" y="3443069"/>
            <a:ext cx="7772400" cy="2300566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40C1F986-3EF1-9CD4-2AB5-9D18D0ACE7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3482" y="2040858"/>
            <a:ext cx="3886200" cy="635000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35F57A9E-E5AF-2DC2-94E6-C90FA497E68B}"/>
              </a:ext>
            </a:extLst>
          </p:cNvPr>
          <p:cNvSpPr txBox="1"/>
          <p:nvPr/>
        </p:nvSpPr>
        <p:spPr>
          <a:xfrm>
            <a:off x="3893846" y="1610909"/>
            <a:ext cx="929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G4DATA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AC2CF152-D767-B190-45E5-2A617663CECD}"/>
              </a:ext>
            </a:extLst>
          </p:cNvPr>
          <p:cNvSpPr txBox="1"/>
          <p:nvPr/>
        </p:nvSpPr>
        <p:spPr>
          <a:xfrm>
            <a:off x="3796383" y="3045600"/>
            <a:ext cx="2053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Nudat3/ENSDF data</a:t>
            </a:r>
          </a:p>
        </p:txBody>
      </p:sp>
    </p:spTree>
    <p:extLst>
      <p:ext uri="{BB962C8B-B14F-4D97-AF65-F5344CB8AC3E}">
        <p14:creationId xmlns:p14="http://schemas.microsoft.com/office/powerpoint/2010/main" val="2917027060"/>
      </p:ext>
    </p:extLst>
  </p:cSld>
  <p:clrMapOvr>
    <a:masterClrMapping/>
  </p:clrMapOvr>
</p:sld>
</file>

<file path=ppt/theme/theme1.xml><?xml version="1.0" encoding="utf-8"?>
<a:theme xmlns:a="http://schemas.openxmlformats.org/drawingml/2006/main" name="CHUV_DirLausanne1">
  <a:themeElements>
    <a:clrScheme name="CHUV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009933"/>
      </a:accent4>
      <a:accent5>
        <a:srgbClr val="604878"/>
      </a:accent5>
      <a:accent6>
        <a:srgbClr val="C19859"/>
      </a:accent6>
      <a:hlink>
        <a:srgbClr val="009933"/>
      </a:hlink>
      <a:folHlink>
        <a:srgbClr val="F07F0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CHUV_DirLausanne1</Template>
  <TotalTime>45468</TotalTime>
  <Words>691</Words>
  <Application>Microsoft Macintosh PowerPoint</Application>
  <PresentationFormat>Grand écran</PresentationFormat>
  <Paragraphs>165</Paragraphs>
  <Slides>13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6" baseType="lpstr">
      <vt:lpstr>Arial</vt:lpstr>
      <vt:lpstr>Calibri</vt:lpstr>
      <vt:lpstr>CHUV_DirLausanne1</vt:lpstr>
      <vt:lpstr>Hadronic G4 databases Radecay,PhotonEvaporation,ENSDFState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</vt:vector>
  </TitlesOfParts>
  <Company>CHUV | Centre hospitalier universitaire vaudois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Séance portique-tique  (en bonus, utilisation des couleurs les plus moches possibles)</dc:title>
  <dc:creator>Bailat Claude (HOS42668)</dc:creator>
  <cp:lastModifiedBy>Laurent Desorgher</cp:lastModifiedBy>
  <cp:revision>1809</cp:revision>
  <cp:lastPrinted>2021-11-15T08:23:51Z</cp:lastPrinted>
  <dcterms:created xsi:type="dcterms:W3CDTF">2015-01-29T08:28:14Z</dcterms:created>
  <dcterms:modified xsi:type="dcterms:W3CDTF">2024-05-24T09:02:49Z</dcterms:modified>
</cp:coreProperties>
</file>