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sldIdLst>
    <p:sldId id="256" r:id="rId2"/>
    <p:sldId id="259" r:id="rId3"/>
    <p:sldId id="289" r:id="rId4"/>
    <p:sldId id="287" r:id="rId5"/>
    <p:sldId id="262" r:id="rId6"/>
    <p:sldId id="290" r:id="rId7"/>
    <p:sldId id="292" r:id="rId8"/>
    <p:sldId id="293" r:id="rId9"/>
    <p:sldId id="267" r:id="rId10"/>
    <p:sldId id="303" r:id="rId11"/>
    <p:sldId id="281" r:id="rId12"/>
    <p:sldId id="274" r:id="rId13"/>
    <p:sldId id="276" r:id="rId14"/>
    <p:sldId id="304" r:id="rId15"/>
    <p:sldId id="300" r:id="rId16"/>
    <p:sldId id="301" r:id="rId17"/>
    <p:sldId id="302" r:id="rId18"/>
    <p:sldId id="299" r:id="rId19"/>
    <p:sldId id="269" r:id="rId2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8" d="100"/>
          <a:sy n="118" d="100"/>
        </p:scale>
        <p:origin x="610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1800" dirty="0"/>
              <a:t>MBHDP301b - </a:t>
            </a:r>
            <a:r>
              <a:rPr lang="en-GB" sz="1800" u="sng" dirty="0"/>
              <a:t>Collars MBHSP301</a:t>
            </a:r>
            <a:r>
              <a:rPr lang="en-GB" sz="1800" dirty="0"/>
              <a:t> - Compression Stress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3795196120897471E-2"/>
          <c:y val="0.11623069227847548"/>
          <c:w val="0.78857008603391454"/>
          <c:h val="0.701056792532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'SP301 Collars (New 24)'!$Z$2</c:f>
              <c:strCache>
                <c:ptCount val="1"/>
                <c:pt idx="0">
                  <c:v>CCS1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 (New 24)'!$A$3:$A$4,'SP301 Collars (New 24)'!$A$6:$A$7)</c:f>
              <c:strCache>
                <c:ptCount val="4"/>
                <c:pt idx="0">
                  <c:v>After SP301 NEW Collaring
 [RT / 17-01-2024]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('SP301 Collars (New 24)'!$Z$3:$Z$4,'SP301 Collars (New 24)'!$Z$6:$Z$7)</c:f>
              <c:numCache>
                <c:formatCode>0</c:formatCode>
                <c:ptCount val="4"/>
                <c:pt idx="0">
                  <c:v>-98.661225000000002</c:v>
                </c:pt>
                <c:pt idx="1">
                  <c:v>-82.586400000000012</c:v>
                </c:pt>
                <c:pt idx="2">
                  <c:v>-81.997500000000002</c:v>
                </c:pt>
                <c:pt idx="3">
                  <c:v>-32.872979999999998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EC2D-45F2-AA5A-3D9A207F9E66}"/>
            </c:ext>
          </c:extLst>
        </c:ser>
        <c:ser>
          <c:idx val="1"/>
          <c:order val="1"/>
          <c:tx>
            <c:strRef>
              <c:f>'SP301 Collars (New 24)'!$AA$2</c:f>
              <c:strCache>
                <c:ptCount val="1"/>
                <c:pt idx="0">
                  <c:v>CCS2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 (New 24)'!$A$3:$A$4,'SP301 Collars (New 24)'!$A$6:$A$7)</c:f>
              <c:strCache>
                <c:ptCount val="4"/>
                <c:pt idx="0">
                  <c:v>After SP301 NEW Collaring
 [RT / 17-01-2024]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('SP301 Collars (New 24)'!$AA$3:$AA$4,'SP301 Collars (New 24)'!$AA$6:$AA$7)</c:f>
              <c:numCache>
                <c:formatCode>0</c:formatCode>
                <c:ptCount val="4"/>
                <c:pt idx="0">
                  <c:v>-106.38419999999999</c:v>
                </c:pt>
                <c:pt idx="1">
                  <c:v>-93.006225000000001</c:v>
                </c:pt>
                <c:pt idx="2">
                  <c:v>-92.137500000000003</c:v>
                </c:pt>
                <c:pt idx="3">
                  <c:v>-24.178979999999996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EC2D-45F2-AA5A-3D9A207F9E66}"/>
            </c:ext>
          </c:extLst>
        </c:ser>
        <c:ser>
          <c:idx val="2"/>
          <c:order val="2"/>
          <c:tx>
            <c:strRef>
              <c:f>'SP301 Collars (New 24)'!$AB$2</c:f>
              <c:strCache>
                <c:ptCount val="1"/>
                <c:pt idx="0">
                  <c:v>CCS3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 (New 24)'!$A$3:$A$4,'SP301 Collars (New 24)'!$A$6:$A$7)</c:f>
              <c:strCache>
                <c:ptCount val="4"/>
                <c:pt idx="0">
                  <c:v>After SP301 NEW Collaring
 [RT / 17-01-2024]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('SP301 Collars (New 24)'!$AB$3:$AB$4,'SP301 Collars (New 24)'!$AB$6:$AB$7)</c:f>
              <c:numCache>
                <c:formatCode>0</c:formatCode>
                <c:ptCount val="4"/>
                <c:pt idx="0">
                  <c:v>-79.864199999999997</c:v>
                </c:pt>
                <c:pt idx="1">
                  <c:v>-75.104250000000008</c:v>
                </c:pt>
                <c:pt idx="2">
                  <c:v>-74.392499999999998</c:v>
                </c:pt>
                <c:pt idx="3">
                  <c:v>-34.737359999999995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EC2D-45F2-AA5A-3D9A207F9E66}"/>
            </c:ext>
          </c:extLst>
        </c:ser>
        <c:ser>
          <c:idx val="3"/>
          <c:order val="3"/>
          <c:tx>
            <c:strRef>
              <c:f>'SP301 Collars (New 24)'!$AC$2</c:f>
              <c:strCache>
                <c:ptCount val="1"/>
                <c:pt idx="0">
                  <c:v>CCS4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 (New 24)'!$A$3:$A$4,'SP301 Collars (New 24)'!$A$6:$A$7)</c:f>
              <c:strCache>
                <c:ptCount val="4"/>
                <c:pt idx="0">
                  <c:v>After SP301 NEW Collaring
 [RT / 17-01-2024]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('SP301 Collars (New 24)'!$AC$3:$AC$4,'SP301 Collars (New 24)'!$AC$6:$AC$7)</c:f>
              <c:numCache>
                <c:formatCode>0</c:formatCode>
                <c:ptCount val="4"/>
                <c:pt idx="0">
                  <c:v>-90.663300000000007</c:v>
                </c:pt>
                <c:pt idx="1">
                  <c:v>-83.167500000000004</c:v>
                </c:pt>
                <c:pt idx="2">
                  <c:v>-82.68</c:v>
                </c:pt>
                <c:pt idx="3">
                  <c:v>-32.303040000000003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EC2D-45F2-AA5A-3D9A207F9E66}"/>
            </c:ext>
          </c:extLst>
        </c:ser>
        <c:ser>
          <c:idx val="4"/>
          <c:order val="4"/>
          <c:tx>
            <c:strRef>
              <c:f>'SP301 Collars (New 24)'!$AD$2</c:f>
              <c:strCache>
                <c:ptCount val="1"/>
                <c:pt idx="0">
                  <c:v>CM1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 (New 24)'!$A$3:$A$4,'SP301 Collars (New 24)'!$A$6:$A$7)</c:f>
              <c:strCache>
                <c:ptCount val="4"/>
                <c:pt idx="0">
                  <c:v>After SP301 NEW Collaring
 [RT / 17-01-2024]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('SP301 Collars (New 24)'!$AD$3:$AD$4,'SP301 Collars (New 24)'!$AD$6:$AD$7)</c:f>
              <c:numCache>
                <c:formatCode>0</c:formatCode>
                <c:ptCount val="4"/>
                <c:pt idx="0">
                  <c:v>-51.942150000000005</c:v>
                </c:pt>
                <c:pt idx="1">
                  <c:v>-47.219250000000009</c:v>
                </c:pt>
                <c:pt idx="2">
                  <c:v>-46.410000000000004</c:v>
                </c:pt>
                <c:pt idx="3">
                  <c:v>7.3898999999999964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EC2D-45F2-AA5A-3D9A207F9E66}"/>
            </c:ext>
          </c:extLst>
        </c:ser>
        <c:ser>
          <c:idx val="5"/>
          <c:order val="5"/>
          <c:tx>
            <c:strRef>
              <c:f>'SP301 Collars (New 24)'!$AE$2</c:f>
              <c:strCache>
                <c:ptCount val="1"/>
                <c:pt idx="0">
                  <c:v>CM2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 (New 24)'!$A$3:$A$4,'SP301 Collars (New 24)'!$A$6:$A$7)</c:f>
              <c:strCache>
                <c:ptCount val="4"/>
                <c:pt idx="0">
                  <c:v>After SP301 NEW Collaring
 [RT / 17-01-2024]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('SP301 Collars (New 24)'!$AE$3:$AE$4,'SP301 Collars (New 24)'!$AE$6:$AE$7)</c:f>
              <c:numCache>
                <c:formatCode>0</c:formatCode>
                <c:ptCount val="4"/>
                <c:pt idx="0">
                  <c:v>-78.719549999999998</c:v>
                </c:pt>
                <c:pt idx="1">
                  <c:v>-73.076250000000002</c:v>
                </c:pt>
                <c:pt idx="2">
                  <c:v>-72.344999999999999</c:v>
                </c:pt>
                <c:pt idx="3">
                  <c:v>-40.060020000000009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EC2D-45F2-AA5A-3D9A207F9E66}"/>
            </c:ext>
          </c:extLst>
        </c:ser>
        <c:ser>
          <c:idx val="6"/>
          <c:order val="6"/>
          <c:tx>
            <c:strRef>
              <c:f>'SP301 Collars (New 24)'!$AF$2</c:f>
              <c:strCache>
                <c:ptCount val="1"/>
                <c:pt idx="0">
                  <c:v>CM3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 (New 24)'!$A$3:$A$4,'SP301 Collars (New 24)'!$A$6:$A$7)</c:f>
              <c:strCache>
                <c:ptCount val="4"/>
                <c:pt idx="0">
                  <c:v>After SP301 NEW Collaring
 [RT / 17-01-2024]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('SP301 Collars (New 24)'!$AF$3:$AF$4,'SP301 Collars (New 24)'!$AF$6:$AF$7)</c:f>
              <c:numCache>
                <c:formatCode>0</c:formatCode>
                <c:ptCount val="4"/>
                <c:pt idx="0">
                  <c:v>-49.14585000000001</c:v>
                </c:pt>
                <c:pt idx="1">
                  <c:v>-43.777500000000003</c:v>
                </c:pt>
                <c:pt idx="2">
                  <c:v>-42.802500000000002</c:v>
                </c:pt>
                <c:pt idx="3">
                  <c:v>-10.086972000000001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6-EC2D-45F2-AA5A-3D9A207F9E66}"/>
            </c:ext>
          </c:extLst>
        </c:ser>
        <c:ser>
          <c:idx val="7"/>
          <c:order val="7"/>
          <c:tx>
            <c:strRef>
              <c:f>'SP301 Collars (New 24)'!$AG$2</c:f>
              <c:strCache>
                <c:ptCount val="1"/>
                <c:pt idx="0">
                  <c:v>CM4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 (New 24)'!$A$3:$A$4,'SP301 Collars (New 24)'!$A$6:$A$7)</c:f>
              <c:strCache>
                <c:ptCount val="4"/>
                <c:pt idx="0">
                  <c:v>After SP301 NEW Collaring
 [RT / 17-01-2024]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('SP301 Collars (New 24)'!$AG$3:$AG$4,'SP301 Collars (New 24)'!$AG$6:$AG$7)</c:f>
              <c:numCache>
                <c:formatCode>0</c:formatCode>
                <c:ptCount val="4"/>
                <c:pt idx="0">
                  <c:v>-79.267499999999998</c:v>
                </c:pt>
                <c:pt idx="1">
                  <c:v>-71.37</c:v>
                </c:pt>
                <c:pt idx="2">
                  <c:v>-70.297499999999999</c:v>
                </c:pt>
                <c:pt idx="3">
                  <c:v>-19.529999999999998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7-EC2D-45F2-AA5A-3D9A207F9E66}"/>
            </c:ext>
          </c:extLst>
        </c:ser>
        <c:ser>
          <c:idx val="12"/>
          <c:order val="8"/>
          <c:tx>
            <c:strRef>
              <c:f>'SP301 Collars (New 24)'!$AH$2</c:f>
              <c:strCache>
                <c:ptCount val="1"/>
                <c:pt idx="0">
                  <c:v>CNCS1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 (New 24)'!$A$3:$A$4,'SP301 Collars (New 24)'!$A$6:$A$7)</c:f>
              <c:strCache>
                <c:ptCount val="4"/>
                <c:pt idx="0">
                  <c:v>After SP301 NEW Collaring
 [RT / 17-01-2024]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('SP301 Collars (New 24)'!$AH$3:$AH$4,'SP301 Collars (New 24)'!$AH$6:$AH$7)</c:f>
              <c:numCache>
                <c:formatCode>0</c:formatCode>
                <c:ptCount val="4"/>
                <c:pt idx="0">
                  <c:v>-102.12540000000001</c:v>
                </c:pt>
                <c:pt idx="1">
                  <c:v>-83.764200000000002</c:v>
                </c:pt>
                <c:pt idx="2">
                  <c:v>-82.777500000000003</c:v>
                </c:pt>
                <c:pt idx="3">
                  <c:v>-22.179360000000003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8-EC2D-45F2-AA5A-3D9A207F9E66}"/>
            </c:ext>
          </c:extLst>
        </c:ser>
        <c:ser>
          <c:idx val="13"/>
          <c:order val="9"/>
          <c:tx>
            <c:strRef>
              <c:f>'SP301 Collars (New 24)'!$AI$2</c:f>
              <c:strCache>
                <c:ptCount val="1"/>
                <c:pt idx="0">
                  <c:v>CNCS2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 (New 24)'!$A$3:$A$4,'SP301 Collars (New 24)'!$A$6:$A$7)</c:f>
              <c:strCache>
                <c:ptCount val="4"/>
                <c:pt idx="0">
                  <c:v>After SP301 NEW Collaring
 [RT / 17-01-2024]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('SP301 Collars (New 24)'!$AI$3:$AI$4,'SP301 Collars (New 24)'!$AI$6:$AI$7)</c:f>
              <c:numCache>
                <c:formatCode>0</c:formatCode>
                <c:ptCount val="4"/>
                <c:pt idx="0">
                  <c:v>-103.14037499999999</c:v>
                </c:pt>
                <c:pt idx="1">
                  <c:v>-81.510000000000005</c:v>
                </c:pt>
                <c:pt idx="2">
                  <c:v>-80.827500000000001</c:v>
                </c:pt>
                <c:pt idx="3">
                  <c:v>-51.932159999999996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9-EC2D-45F2-AA5A-3D9A207F9E66}"/>
            </c:ext>
          </c:extLst>
        </c:ser>
        <c:ser>
          <c:idx val="14"/>
          <c:order val="10"/>
          <c:tx>
            <c:strRef>
              <c:f>'SP301 Collars (New 24)'!$AJ$2</c:f>
              <c:strCache>
                <c:ptCount val="1"/>
                <c:pt idx="0">
                  <c:v>CNCS3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 (New 24)'!$A$3:$A$4,'SP301 Collars (New 24)'!$A$6:$A$7)</c:f>
              <c:strCache>
                <c:ptCount val="4"/>
                <c:pt idx="0">
                  <c:v>After SP301 NEW Collaring
 [RT / 17-01-2024]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('SP301 Collars (New 24)'!$AJ$3:$AJ$4,'SP301 Collars (New 24)'!$AJ$6:$AJ$7)</c:f>
              <c:numCache>
                <c:formatCode>0</c:formatCode>
                <c:ptCount val="4"/>
                <c:pt idx="0">
                  <c:v>-73.095749999999995</c:v>
                </c:pt>
                <c:pt idx="1">
                  <c:v>-58.002749999999999</c:v>
                </c:pt>
                <c:pt idx="2">
                  <c:v>-57.232500000000002</c:v>
                </c:pt>
                <c:pt idx="3">
                  <c:v>-4.3276799999999973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A-EC2D-45F2-AA5A-3D9A207F9E66}"/>
            </c:ext>
          </c:extLst>
        </c:ser>
        <c:ser>
          <c:idx val="15"/>
          <c:order val="11"/>
          <c:tx>
            <c:strRef>
              <c:f>'SP301 Collars (New 24)'!$AK$2</c:f>
              <c:strCache>
                <c:ptCount val="1"/>
                <c:pt idx="0">
                  <c:v>CNCS4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('SP301 Collars (New 24)'!$A$3:$A$4,'SP301 Collars (New 24)'!$A$6:$A$7)</c:f>
              <c:strCache>
                <c:ptCount val="4"/>
                <c:pt idx="0">
                  <c:v>After SP301 NEW Collaring
 [RT / 17-01-2024]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('SP301 Collars (New 24)'!$AK$3:$AK$4,'SP301 Collars (New 24)'!$AK$6:$AK$7)</c:f>
              <c:numCache>
                <c:formatCode>0</c:formatCode>
                <c:ptCount val="4"/>
                <c:pt idx="0">
                  <c:v>-95.416425000000004</c:v>
                </c:pt>
                <c:pt idx="1">
                  <c:v>-76.381500000000003</c:v>
                </c:pt>
                <c:pt idx="2">
                  <c:v>-75.66</c:v>
                </c:pt>
                <c:pt idx="3">
                  <c:v>-26.188259999999996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B-EC2D-45F2-AA5A-3D9A207F9E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2535184"/>
        <c:axId val="222535576"/>
      </c:barChart>
      <c:lineChart>
        <c:grouping val="standard"/>
        <c:varyColors val="0"/>
        <c:ser>
          <c:idx val="8"/>
          <c:order val="12"/>
          <c:tx>
            <c:strRef>
              <c:f>'SP301 Collars (New 24)'!$BA$2</c:f>
              <c:strCache>
                <c:ptCount val="1"/>
                <c:pt idx="0">
                  <c:v>AVG Stress CCS (Mpa) </c:v>
                </c:pt>
              </c:strCache>
            </c:strRef>
          </c:tx>
          <c:spPr>
            <a:ln w="31750" cap="rnd">
              <a:solidFill>
                <a:schemeClr val="tx2">
                  <a:lumMod val="60000"/>
                  <a:lumOff val="40000"/>
                </a:schemeClr>
              </a:solidFill>
              <a:prstDash val="sysDash"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solidFill>
                <a:schemeClr val="tx2">
                  <a:lumMod val="60000"/>
                  <a:lumOff val="40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ysDash"/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cat>
            <c:strRef>
              <c:f>('SP301 Collars (New 24)'!$A$3:$A$4,'SP301 Collars (New 24)'!$A$6:$A$7)</c:f>
              <c:strCache>
                <c:ptCount val="4"/>
                <c:pt idx="0">
                  <c:v>After SP301 NEW Collaring
 [RT / 17-01-2024]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('SP301 Collars (New 24)'!$BA$3:$BA$4,'SP301 Collars (New 24)'!$BA$6:$BA$7)</c:f>
              <c:numCache>
                <c:formatCode>0</c:formatCode>
                <c:ptCount val="4"/>
                <c:pt idx="0">
                  <c:v>-93.893231249999999</c:v>
                </c:pt>
                <c:pt idx="1">
                  <c:v>-83.466093749999999</c:v>
                </c:pt>
                <c:pt idx="2">
                  <c:v>-82.801874999999995</c:v>
                </c:pt>
                <c:pt idx="3">
                  <c:v>-31.023089999999996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C-EC2D-45F2-AA5A-3D9A207F9E66}"/>
            </c:ext>
          </c:extLst>
        </c:ser>
        <c:ser>
          <c:idx val="9"/>
          <c:order val="13"/>
          <c:tx>
            <c:strRef>
              <c:f>'SP301 Collars (New 24)'!$BB$2</c:f>
              <c:strCache>
                <c:ptCount val="1"/>
                <c:pt idx="0">
                  <c:v>AVG Stress CM (Mpa)</c:v>
                </c:pt>
              </c:strCache>
            </c:strRef>
          </c:tx>
          <c:spPr>
            <a:ln w="31750" cap="rnd">
              <a:solidFill>
                <a:schemeClr val="accent3">
                  <a:lumMod val="75000"/>
                </a:schemeClr>
              </a:solidFill>
              <a:prstDash val="sysDash"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solidFill>
                <a:schemeClr val="accent3">
                  <a:lumMod val="75000"/>
                </a:schemeClr>
              </a:solidFill>
              <a:ln w="12700">
                <a:solidFill>
                  <a:schemeClr val="accent3">
                    <a:lumMod val="75000"/>
                  </a:schemeClr>
                </a:solidFill>
                <a:prstDash val="sysDash"/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cat>
            <c:strRef>
              <c:f>('SP301 Collars (New 24)'!$A$3:$A$4,'SP301 Collars (New 24)'!$A$6:$A$7)</c:f>
              <c:strCache>
                <c:ptCount val="4"/>
                <c:pt idx="0">
                  <c:v>After SP301 NEW Collaring
 [RT / 17-01-2024]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('SP301 Collars (New 24)'!$BB$3:$BB$4,'SP301 Collars (New 24)'!$BB$6:$BB$7)</c:f>
              <c:numCache>
                <c:formatCode>0</c:formatCode>
                <c:ptCount val="4"/>
                <c:pt idx="0">
                  <c:v>-64.768762499999994</c:v>
                </c:pt>
                <c:pt idx="1">
                  <c:v>-58.860750000000003</c:v>
                </c:pt>
                <c:pt idx="2">
                  <c:v>-57.963750000000005</c:v>
                </c:pt>
                <c:pt idx="3">
                  <c:v>-15.571773000000004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D-EC2D-45F2-AA5A-3D9A207F9E66}"/>
            </c:ext>
          </c:extLst>
        </c:ser>
        <c:ser>
          <c:idx val="17"/>
          <c:order val="14"/>
          <c:tx>
            <c:strRef>
              <c:f>'SP301 Collars (New 24)'!$BC$2</c:f>
              <c:strCache>
                <c:ptCount val="1"/>
                <c:pt idx="0">
                  <c:v>AVG Stress CNCS (Mpa) </c:v>
                </c:pt>
              </c:strCache>
            </c:strRef>
          </c:tx>
          <c:spPr>
            <a:ln w="31750" cap="rnd">
              <a:solidFill>
                <a:schemeClr val="accent6">
                  <a:lumMod val="75000"/>
                </a:schemeClr>
              </a:solidFill>
              <a:prstDash val="sysDash"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solidFill>
                <a:schemeClr val="accent6">
                  <a:lumMod val="75000"/>
                </a:schemeClr>
              </a:solidFill>
              <a:ln w="12700">
                <a:solidFill>
                  <a:schemeClr val="accent6">
                    <a:lumMod val="75000"/>
                  </a:schemeClr>
                </a:solidFill>
                <a:prstDash val="sysDash"/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cat>
            <c:strRef>
              <c:f>('SP301 Collars (New 24)'!$A$3:$A$4,'SP301 Collars (New 24)'!$A$6:$A$7)</c:f>
              <c:strCache>
                <c:ptCount val="4"/>
                <c:pt idx="0">
                  <c:v>After SP301 NEW Collaring
 [RT / 17-01-2024]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('SP301 Collars (New 24)'!$BC$3:$BC$4,'SP301 Collars (New 24)'!$BC$6:$BC$7)</c:f>
              <c:numCache>
                <c:formatCode>0</c:formatCode>
                <c:ptCount val="4"/>
                <c:pt idx="0">
                  <c:v>-93.444487500000008</c:v>
                </c:pt>
                <c:pt idx="1">
                  <c:v>-74.914612500000004</c:v>
                </c:pt>
                <c:pt idx="2">
                  <c:v>-74.124375000000015</c:v>
                </c:pt>
                <c:pt idx="3">
                  <c:v>-26.156865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E-EC2D-45F2-AA5A-3D9A207F9E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2535184"/>
        <c:axId val="222535576"/>
        <c:extLst>
          <c:ext xmlns:c15="http://schemas.microsoft.com/office/drawing/2012/chart" uri="{02D57815-91ED-43cb-92C2-25804820EDAC}">
            <c15:filteredLineSeries>
              <c15:ser>
                <c:idx val="10"/>
                <c:order val="15"/>
                <c:tx>
                  <c:strRef>
                    <c:extLst>
                      <c:ext uri="{02D57815-91ED-43cb-92C2-25804820EDAC}">
                        <c15:formulaRef>
                          <c15:sqref>'SP301 Collars (New 24)'!$BG$1</c15:sqref>
                        </c15:formulaRef>
                      </c:ext>
                    </c:extLst>
                    <c:strCache>
                      <c:ptCount val="1"/>
                      <c:pt idx="0">
                        <c:v>FEA Stress CCS (MPa)</c:v>
                      </c:pt>
                    </c:strCache>
                  </c:strRef>
                </c:tx>
                <c:spPr>
                  <a:ln w="31750" cap="rnd">
                    <a:solidFill>
                      <a:schemeClr val="tx2">
                        <a:lumMod val="75000"/>
                      </a:schemeClr>
                    </a:solidFill>
                    <a:prstDash val="sysDash"/>
                    <a:rou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c:spPr>
                <c:marker>
                  <c:symbol val="circle"/>
                  <c:size val="6"/>
                  <c:spPr>
                    <a:solidFill>
                      <a:schemeClr val="tx2">
                        <a:lumMod val="60000"/>
                        <a:lumOff val="40000"/>
                      </a:schemeClr>
                    </a:solidFill>
                    <a:ln w="12700">
                      <a:solidFill>
                        <a:schemeClr val="tx2">
                          <a:lumMod val="75000"/>
                        </a:schemeClr>
                      </a:solidFill>
                      <a:round/>
                    </a:ln>
                    <a:effectLst>
                      <a:outerShdw blurRad="40000" dist="23000" dir="5400000" rotWithShape="0">
                        <a:srgbClr val="000000">
                          <a:alpha val="35000"/>
                        </a:srgbClr>
                      </a:outerShdw>
                    </a:effectLst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('SP301 Collars (New 24)'!$A$3:$A$4,'SP301 Collars (New 24)'!$A$6:$A$7)</c15:sqref>
                        </c15:formulaRef>
                      </c:ext>
                    </c:extLst>
                    <c:strCache>
                      <c:ptCount val="4"/>
                      <c:pt idx="0">
                        <c:v>After SP301 NEW Collaring
 [RT / 17-01-2024]</c:v>
                      </c:pt>
                      <c:pt idx="1">
                        <c:v>After SS shell welding 
[RT / 29-02-2024]</c:v>
                      </c:pt>
                      <c:pt idx="2">
                        <c:v>Inside Cluster D cryostat 
[RT / 29-04-2024]</c:v>
                      </c:pt>
                      <c:pt idx="3">
                        <c:v>Cooldown n°1 
[1,9K / 07-05-2024]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('SP301 Collars (New 24)'!$BG$3:$BG$4,'SP301 Collars (New 24)'!$BG$6:$BG$7)</c15:sqref>
                        </c15:formulaRef>
                      </c:ext>
                    </c:extLst>
                    <c:numCache>
                      <c:formatCode>General</c:formatCode>
                      <c:ptCount val="4"/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F-EC2D-45F2-AA5A-3D9A207F9E66}"/>
                  </c:ext>
                </c:extLst>
              </c15:ser>
            </c15:filteredLineSeries>
            <c15:filteredLineSeries>
              <c15:ser>
                <c:idx val="11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'SP301 Collars (New 24)'!$BH$1</c15:sqref>
                        </c15:formulaRef>
                      </c:ext>
                    </c:extLst>
                    <c:strCache>
                      <c:ptCount val="1"/>
                      <c:pt idx="0">
                        <c:v>FEA Stress CM  (MPa)</c:v>
                      </c:pt>
                    </c:strCache>
                  </c:strRef>
                </c:tx>
                <c:spPr>
                  <a:ln w="31750" cap="rnd">
                    <a:solidFill>
                      <a:sysClr val="windowText" lastClr="000000"/>
                    </a:solidFill>
                    <a:prstDash val="solid"/>
                    <a:rou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('SP301 Collars (New 24)'!$A$3:$A$4,'SP301 Collars (New 24)'!$A$6:$A$7)</c15:sqref>
                        </c15:formulaRef>
                      </c:ext>
                    </c:extLst>
                    <c:strCache>
                      <c:ptCount val="4"/>
                      <c:pt idx="0">
                        <c:v>After SP301 NEW Collaring
 [RT / 17-01-2024]</c:v>
                      </c:pt>
                      <c:pt idx="1">
                        <c:v>After SS shell welding 
[RT / 29-02-2024]</c:v>
                      </c:pt>
                      <c:pt idx="2">
                        <c:v>Inside Cluster D cryostat 
[RT / 29-04-2024]</c:v>
                      </c:pt>
                      <c:pt idx="3">
                        <c:v>Cooldown n°1 
[1,9K / 07-05-2024]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('SP301 Collars (New 24)'!$BH$3:$BH$4,'SP301 Collars (New 24)'!$BH$6:$BH$7)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-110</c:v>
                      </c:pt>
                      <c:pt idx="1">
                        <c:v>-110</c:v>
                      </c:pt>
                      <c:pt idx="2">
                        <c:v>-110</c:v>
                      </c:pt>
                      <c:pt idx="3">
                        <c:v>-110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EC2D-45F2-AA5A-3D9A207F9E66}"/>
                  </c:ext>
                </c:extLst>
              </c15:ser>
            </c15:filteredLineSeries>
            <c15:filteredLineSeries>
              <c15:ser>
                <c:idx val="16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'SP301 Collars (New 24)'!$BI$1:$BI$2</c15:sqref>
                        </c15:formulaRef>
                      </c:ext>
                    </c:extLst>
                    <c:strCache>
                      <c:ptCount val="2"/>
                      <c:pt idx="0">
                        <c:v>FEA Stress CNCS (MPa)</c:v>
                      </c:pt>
                    </c:strCache>
                  </c:strRef>
                </c:tx>
                <c:spPr>
                  <a:ln w="31750" cap="rnd">
                    <a:solidFill>
                      <a:schemeClr val="accent6">
                        <a:lumMod val="50000"/>
                      </a:schemeClr>
                    </a:solidFill>
                    <a:prstDash val="sysDash"/>
                    <a:rou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c:spPr>
                <c:marker>
                  <c:symbol val="circle"/>
                  <c:size val="6"/>
                  <c:spPr>
                    <a:solidFill>
                      <a:schemeClr val="accent6">
                        <a:lumMod val="75000"/>
                      </a:schemeClr>
                    </a:solidFill>
                    <a:ln w="12700">
                      <a:solidFill>
                        <a:schemeClr val="accent6">
                          <a:lumMod val="50000"/>
                        </a:schemeClr>
                      </a:solidFill>
                      <a:round/>
                    </a:ln>
                    <a:effectLst>
                      <a:outerShdw blurRad="40000" dist="23000" dir="5400000" rotWithShape="0">
                        <a:srgbClr val="000000">
                          <a:alpha val="35000"/>
                        </a:srgbClr>
                      </a:outerShdw>
                    </a:effectLst>
                  </c:spPr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('SP301 Collars (New 24)'!$A$3:$A$4,'SP301 Collars (New 24)'!$A$6:$A$7)</c15:sqref>
                        </c15:formulaRef>
                      </c:ext>
                    </c:extLst>
                    <c:strCache>
                      <c:ptCount val="4"/>
                      <c:pt idx="0">
                        <c:v>After SP301 NEW Collaring
 [RT / 17-01-2024]</c:v>
                      </c:pt>
                      <c:pt idx="1">
                        <c:v>After SS shell welding 
[RT / 29-02-2024]</c:v>
                      </c:pt>
                      <c:pt idx="2">
                        <c:v>Inside Cluster D cryostat 
[RT / 29-04-2024]</c:v>
                      </c:pt>
                      <c:pt idx="3">
                        <c:v>Cooldown n°1 
[1,9K / 07-05-2024]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('SP301 Collars (New 24)'!$BI$3:$BI$4,'SP301 Collars (New 24)'!$BI$6:$BI$7)</c15:sqref>
                        </c15:formulaRef>
                      </c:ext>
                    </c:extLst>
                    <c:numCache>
                      <c:formatCode>General</c:formatCode>
                      <c:ptCount val="4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EC2D-45F2-AA5A-3D9A207F9E66}"/>
                  </c:ext>
                </c:extLst>
              </c15:ser>
            </c15:filteredLineSeries>
          </c:ext>
        </c:extLst>
      </c:lineChart>
      <c:catAx>
        <c:axId val="2225351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2535576"/>
        <c:crosses val="autoZero"/>
        <c:auto val="1"/>
        <c:lblAlgn val="ctr"/>
        <c:lblOffset val="100"/>
        <c:noMultiLvlLbl val="0"/>
      </c:catAx>
      <c:valAx>
        <c:axId val="222535576"/>
        <c:scaling>
          <c:orientation val="minMax"/>
          <c:max val="20"/>
          <c:min val="-12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>
              <a:solidFill>
                <a:schemeClr val="tx2">
                  <a:lumMod val="5000"/>
                  <a:lumOff val="95000"/>
                </a:schemeClr>
              </a:solidFill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Stress (MPa)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2535184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solidFill>
            <a:sysClr val="windowText" lastClr="000000"/>
          </a:solidFill>
          <a:prstDash val="solid"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1800" dirty="0"/>
              <a:t>MBHDP301b - </a:t>
            </a:r>
            <a:r>
              <a:rPr lang="en-GB" sz="1800" u="sng" dirty="0"/>
              <a:t>Collars MBHSP302 </a:t>
            </a:r>
            <a:r>
              <a:rPr lang="en-GB" sz="1800" dirty="0"/>
              <a:t>- Compression Stress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'SP302 Collars'!$Z$2</c:f>
              <c:strCache>
                <c:ptCount val="1"/>
                <c:pt idx="0">
                  <c:v>CCS1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Collars'!$A$3:$A$4,'SP302 Collars'!$A$6:$A$7)</c:f>
              <c:strCache>
                <c:ptCount val="4"/>
                <c:pt idx="0">
                  <c:v>After SS shell welding 
[RT / 29-02-2024]</c:v>
                </c:pt>
                <c:pt idx="1">
                  <c:v>Connection plate installation 
 [RT / 16-04-2024]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('SP302 Collars'!$Z$3:$Z$4,'SP302 Collars'!$Z$6:$Z$7)</c:f>
              <c:numCache>
                <c:formatCode>0</c:formatCode>
                <c:ptCount val="4"/>
                <c:pt idx="0">
                  <c:v>-40.732574999999997</c:v>
                </c:pt>
                <c:pt idx="1">
                  <c:v>-40.267499999999998</c:v>
                </c:pt>
                <c:pt idx="2">
                  <c:v>-40.657499999999999</c:v>
                </c:pt>
                <c:pt idx="3">
                  <c:v>-9.11904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ADB5-4430-B6F5-C476FFFC1C85}"/>
            </c:ext>
          </c:extLst>
        </c:ser>
        <c:ser>
          <c:idx val="1"/>
          <c:order val="1"/>
          <c:tx>
            <c:strRef>
              <c:f>'SP302 Collars'!$AA$2</c:f>
              <c:strCache>
                <c:ptCount val="1"/>
                <c:pt idx="0">
                  <c:v>CCS2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Collars'!$A$3:$A$4,'SP302 Collars'!$A$6:$A$7)</c:f>
              <c:strCache>
                <c:ptCount val="4"/>
                <c:pt idx="0">
                  <c:v>After SS shell welding 
[RT / 29-02-2024]</c:v>
                </c:pt>
                <c:pt idx="1">
                  <c:v>Connection plate installation 
 [RT / 16-04-2024]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('SP302 Collars'!$AA$3:$AA$4,'SP302 Collars'!$AA$6:$AA$7)</c:f>
              <c:numCache>
                <c:formatCode>0</c:formatCode>
                <c:ptCount val="4"/>
                <c:pt idx="0">
                  <c:v>-67.962375000000009</c:v>
                </c:pt>
                <c:pt idx="1">
                  <c:v>-67.567499999999995</c:v>
                </c:pt>
                <c:pt idx="2">
                  <c:v>-67.86</c:v>
                </c:pt>
                <c:pt idx="3">
                  <c:v>-30.873360000000002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ADB5-4430-B6F5-C476FFFC1C85}"/>
            </c:ext>
          </c:extLst>
        </c:ser>
        <c:ser>
          <c:idx val="2"/>
          <c:order val="2"/>
          <c:tx>
            <c:strRef>
              <c:f>'SP302 Collars'!$AB$2</c:f>
              <c:strCache>
                <c:ptCount val="1"/>
                <c:pt idx="0">
                  <c:v>CCS3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Collars'!$A$3:$A$4,'SP302 Collars'!$A$6:$A$7)</c:f>
              <c:strCache>
                <c:ptCount val="4"/>
                <c:pt idx="0">
                  <c:v>After SS shell welding 
[RT / 29-02-2024]</c:v>
                </c:pt>
                <c:pt idx="1">
                  <c:v>Connection plate installation 
 [RT / 16-04-2024]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('SP302 Collars'!$AB$3:$AB$4,'SP302 Collars'!$AB$6:$AB$7)</c:f>
              <c:numCache>
                <c:formatCode>0</c:formatCode>
                <c:ptCount val="4"/>
                <c:pt idx="0">
                  <c:v>-36.025275000000001</c:v>
                </c:pt>
                <c:pt idx="1">
                  <c:v>-35.782499999999999</c:v>
                </c:pt>
                <c:pt idx="2">
                  <c:v>-35.977499999999999</c:v>
                </c:pt>
                <c:pt idx="3">
                  <c:v>0.7328076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ADB5-4430-B6F5-C476FFFC1C85}"/>
            </c:ext>
          </c:extLst>
        </c:ser>
        <c:ser>
          <c:idx val="3"/>
          <c:order val="3"/>
          <c:tx>
            <c:strRef>
              <c:f>'SP302 Collars'!$AC$2</c:f>
              <c:strCache>
                <c:ptCount val="1"/>
                <c:pt idx="0">
                  <c:v>CCS4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Collars'!$A$3:$A$4,'SP302 Collars'!$A$6:$A$7)</c:f>
              <c:strCache>
                <c:ptCount val="4"/>
                <c:pt idx="0">
                  <c:v>After SS shell welding 
[RT / 29-02-2024]</c:v>
                </c:pt>
                <c:pt idx="1">
                  <c:v>Connection plate installation 
 [RT / 16-04-2024]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('SP302 Collars'!$AC$3:$AC$4,'SP302 Collars'!$AC$6:$AC$7)</c:f>
              <c:numCache>
                <c:formatCode>0</c:formatCode>
                <c:ptCount val="4"/>
                <c:pt idx="0">
                  <c:v>-50.589825000000005</c:v>
                </c:pt>
                <c:pt idx="1">
                  <c:v>-50.407499999999999</c:v>
                </c:pt>
                <c:pt idx="2">
                  <c:v>-50.505000000000003</c:v>
                </c:pt>
                <c:pt idx="3">
                  <c:v>-5.0425199999999997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ADB5-4430-B6F5-C476FFFC1C85}"/>
            </c:ext>
          </c:extLst>
        </c:ser>
        <c:ser>
          <c:idx val="4"/>
          <c:order val="4"/>
          <c:tx>
            <c:strRef>
              <c:f>'SP302 Collars'!$AD$2</c:f>
              <c:strCache>
                <c:ptCount val="1"/>
                <c:pt idx="0">
                  <c:v>CM1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Collars'!$A$3:$A$4,'SP302 Collars'!$A$6:$A$7)</c:f>
              <c:strCache>
                <c:ptCount val="4"/>
                <c:pt idx="0">
                  <c:v>After SS shell welding 
[RT / 29-02-2024]</c:v>
                </c:pt>
                <c:pt idx="1">
                  <c:v>Connection plate installation 
 [RT / 16-04-2024]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('SP302 Collars'!$AD$3:$AD$4,'SP302 Collars'!$AD$6:$AD$7)</c:f>
              <c:numCache>
                <c:formatCode>0</c:formatCode>
                <c:ptCount val="4"/>
                <c:pt idx="0">
                  <c:v>-70.689450000000008</c:v>
                </c:pt>
                <c:pt idx="1">
                  <c:v>-69.907499999999999</c:v>
                </c:pt>
                <c:pt idx="2">
                  <c:v>-70.59</c:v>
                </c:pt>
                <c:pt idx="3">
                  <c:v>-43.449714000000007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ADB5-4430-B6F5-C476FFFC1C85}"/>
            </c:ext>
          </c:extLst>
        </c:ser>
        <c:ser>
          <c:idx val="5"/>
          <c:order val="5"/>
          <c:tx>
            <c:strRef>
              <c:f>'SP302 Collars'!$AE$2</c:f>
              <c:strCache>
                <c:ptCount val="1"/>
                <c:pt idx="0">
                  <c:v>CM2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Collars'!$A$3:$A$4,'SP302 Collars'!$A$6:$A$7)</c:f>
              <c:strCache>
                <c:ptCount val="4"/>
                <c:pt idx="0">
                  <c:v>After SS shell welding 
[RT / 29-02-2024]</c:v>
                </c:pt>
                <c:pt idx="1">
                  <c:v>Connection plate installation 
 [RT / 16-04-2024]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('SP302 Collars'!$AE$3:$AE$4,'SP302 Collars'!$AE$6:$AE$7)</c:f>
              <c:numCache>
                <c:formatCode>0</c:formatCode>
                <c:ptCount val="4"/>
                <c:pt idx="0">
                  <c:v>-60.973575000000004</c:v>
                </c:pt>
                <c:pt idx="1">
                  <c:v>-60.84</c:v>
                </c:pt>
                <c:pt idx="2">
                  <c:v>-61.1325</c:v>
                </c:pt>
                <c:pt idx="3">
                  <c:v>-15.301439999999999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ADB5-4430-B6F5-C476FFFC1C85}"/>
            </c:ext>
          </c:extLst>
        </c:ser>
        <c:ser>
          <c:idx val="6"/>
          <c:order val="6"/>
          <c:tx>
            <c:strRef>
              <c:f>'SP302 Collars'!$AF$2</c:f>
              <c:strCache>
                <c:ptCount val="1"/>
                <c:pt idx="0">
                  <c:v>CM3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Collars'!$A$3:$A$4,'SP302 Collars'!$A$6:$A$7)</c:f>
              <c:strCache>
                <c:ptCount val="4"/>
                <c:pt idx="0">
                  <c:v>After SS shell welding 
[RT / 29-02-2024]</c:v>
                </c:pt>
                <c:pt idx="1">
                  <c:v>Connection plate installation 
 [RT / 16-04-2024]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('SP302 Collars'!$AF$3:$AF$4,'SP302 Collars'!$AF$6:$AF$7)</c:f>
              <c:numCache>
                <c:formatCode>0</c:formatCode>
                <c:ptCount val="4"/>
                <c:pt idx="0">
                  <c:v>-83.820750000000004</c:v>
                </c:pt>
                <c:pt idx="1">
                  <c:v>-83.557500000000005</c:v>
                </c:pt>
                <c:pt idx="2">
                  <c:v>-83.850000000000009</c:v>
                </c:pt>
                <c:pt idx="3">
                  <c:v>-38.514420000000001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6-ADB5-4430-B6F5-C476FFFC1C85}"/>
            </c:ext>
          </c:extLst>
        </c:ser>
        <c:ser>
          <c:idx val="7"/>
          <c:order val="7"/>
          <c:tx>
            <c:strRef>
              <c:f>'SP302 Collars'!$AG$2</c:f>
              <c:strCache>
                <c:ptCount val="1"/>
                <c:pt idx="0">
                  <c:v>CM4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Collars'!$A$3:$A$4,'SP302 Collars'!$A$6:$A$7)</c:f>
              <c:strCache>
                <c:ptCount val="4"/>
                <c:pt idx="0">
                  <c:v>After SS shell welding 
[RT / 29-02-2024]</c:v>
                </c:pt>
                <c:pt idx="1">
                  <c:v>Connection plate installation 
 [RT / 16-04-2024]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('SP302 Collars'!$AG$3:$AG$4,'SP302 Collars'!$AG$6:$AG$7)</c:f>
              <c:numCache>
                <c:formatCode>0</c:formatCode>
                <c:ptCount val="4"/>
                <c:pt idx="0">
                  <c:v>-70.343324999999993</c:v>
                </c:pt>
                <c:pt idx="1">
                  <c:v>-70.004999999999995</c:v>
                </c:pt>
                <c:pt idx="2">
                  <c:v>-70.784999999999997</c:v>
                </c:pt>
                <c:pt idx="3">
                  <c:v>-25.251239999999999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7-ADB5-4430-B6F5-C476FFFC1C85}"/>
            </c:ext>
          </c:extLst>
        </c:ser>
        <c:ser>
          <c:idx val="12"/>
          <c:order val="8"/>
          <c:tx>
            <c:strRef>
              <c:f>'SP302 Collars'!$AH$2</c:f>
              <c:strCache>
                <c:ptCount val="1"/>
                <c:pt idx="0">
                  <c:v>CNCS1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Collars'!$A$3:$A$4,'SP302 Collars'!$A$6:$A$7)</c:f>
              <c:strCache>
                <c:ptCount val="4"/>
                <c:pt idx="0">
                  <c:v>After SS shell welding 
[RT / 29-02-2024]</c:v>
                </c:pt>
                <c:pt idx="1">
                  <c:v>Connection plate installation 
 [RT / 16-04-2024]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('SP302 Collars'!$AH$3:$AH$4,'SP302 Collars'!$AH$6:$AH$7)</c:f>
              <c:numCache>
                <c:formatCode>0</c:formatCode>
                <c:ptCount val="4"/>
                <c:pt idx="0">
                  <c:v>-59.825999999999993</c:v>
                </c:pt>
                <c:pt idx="1">
                  <c:v>-59.28</c:v>
                </c:pt>
                <c:pt idx="2">
                  <c:v>-59.767500000000005</c:v>
                </c:pt>
                <c:pt idx="3">
                  <c:v>-16.378529999999998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8-ADB5-4430-B6F5-C476FFFC1C85}"/>
            </c:ext>
          </c:extLst>
        </c:ser>
        <c:ser>
          <c:idx val="13"/>
          <c:order val="9"/>
          <c:tx>
            <c:strRef>
              <c:f>'SP302 Collars'!$AI$2</c:f>
              <c:strCache>
                <c:ptCount val="1"/>
                <c:pt idx="0">
                  <c:v>CNCS2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Collars'!$A$3:$A$4,'SP302 Collars'!$A$6:$A$7)</c:f>
              <c:strCache>
                <c:ptCount val="4"/>
                <c:pt idx="0">
                  <c:v>After SS shell welding 
[RT / 29-02-2024]</c:v>
                </c:pt>
                <c:pt idx="1">
                  <c:v>Connection plate installation 
 [RT / 16-04-2024]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('SP302 Collars'!$AI$3:$AI$4,'SP302 Collars'!$AI$6:$AI$7)</c:f>
              <c:numCache>
                <c:formatCode>0</c:formatCode>
                <c:ptCount val="4"/>
                <c:pt idx="0">
                  <c:v>-22.795500000000001</c:v>
                </c:pt>
                <c:pt idx="1">
                  <c:v>-21.84</c:v>
                </c:pt>
                <c:pt idx="2">
                  <c:v>-23.01</c:v>
                </c:pt>
                <c:pt idx="3">
                  <c:v>-4.5066797999999997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9-ADB5-4430-B6F5-C476FFFC1C85}"/>
            </c:ext>
          </c:extLst>
        </c:ser>
        <c:ser>
          <c:idx val="14"/>
          <c:order val="10"/>
          <c:tx>
            <c:strRef>
              <c:f>'SP302 Collars'!$AJ$2</c:f>
              <c:strCache>
                <c:ptCount val="1"/>
                <c:pt idx="0">
                  <c:v>CNCS3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Collars'!$A$3:$A$4,'SP302 Collars'!$A$6:$A$7)</c:f>
              <c:strCache>
                <c:ptCount val="4"/>
                <c:pt idx="0">
                  <c:v>After SS shell welding 
[RT / 29-02-2024]</c:v>
                </c:pt>
                <c:pt idx="1">
                  <c:v>Connection plate installation 
 [RT / 16-04-2024]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('SP302 Collars'!$AJ$3:$AJ$4,'SP302 Collars'!$AJ$6:$AJ$7)</c:f>
              <c:numCache>
                <c:formatCode>0</c:formatCode>
                <c:ptCount val="4"/>
                <c:pt idx="0">
                  <c:v>-45.639750000000006</c:v>
                </c:pt>
                <c:pt idx="1">
                  <c:v>-45.045000000000002</c:v>
                </c:pt>
                <c:pt idx="2">
                  <c:v>-45.922499999999999</c:v>
                </c:pt>
                <c:pt idx="3">
                  <c:v>-13.668899999999997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A-ADB5-4430-B6F5-C476FFFC1C85}"/>
            </c:ext>
          </c:extLst>
        </c:ser>
        <c:ser>
          <c:idx val="15"/>
          <c:order val="11"/>
          <c:tx>
            <c:strRef>
              <c:f>'SP302 Collars'!$AK$2</c:f>
              <c:strCache>
                <c:ptCount val="1"/>
                <c:pt idx="0">
                  <c:v>CNCS4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Collars'!$A$3:$A$4,'SP302 Collars'!$A$6:$A$7)</c:f>
              <c:strCache>
                <c:ptCount val="4"/>
                <c:pt idx="0">
                  <c:v>After SS shell welding 
[RT / 29-02-2024]</c:v>
                </c:pt>
                <c:pt idx="1">
                  <c:v>Connection plate installation 
 [RT / 16-04-2024]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('SP302 Collars'!$AK$3:$AK$4,'SP302 Collars'!$AK$6:$AK$7)</c:f>
              <c:numCache>
                <c:formatCode>0</c:formatCode>
                <c:ptCount val="4"/>
                <c:pt idx="0">
                  <c:v>-30.422924999999999</c:v>
                </c:pt>
                <c:pt idx="1">
                  <c:v>-29.835000000000001</c:v>
                </c:pt>
                <c:pt idx="2">
                  <c:v>-30.42</c:v>
                </c:pt>
                <c:pt idx="3">
                  <c:v>4.8444900000000022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B-ADB5-4430-B6F5-C476FFFC1C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2535184"/>
        <c:axId val="222535576"/>
      </c:barChart>
      <c:lineChart>
        <c:grouping val="standard"/>
        <c:varyColors val="0"/>
        <c:ser>
          <c:idx val="8"/>
          <c:order val="12"/>
          <c:tx>
            <c:strRef>
              <c:f>'SP302 Collars'!$BA$2</c:f>
              <c:strCache>
                <c:ptCount val="1"/>
                <c:pt idx="0">
                  <c:v>AVG Stress CCS (Mpa) </c:v>
                </c:pt>
              </c:strCache>
            </c:strRef>
          </c:tx>
          <c:spPr>
            <a:ln w="31750" cap="rnd">
              <a:solidFill>
                <a:schemeClr val="tx2">
                  <a:lumMod val="60000"/>
                  <a:lumOff val="40000"/>
                </a:schemeClr>
              </a:solidFill>
              <a:prstDash val="sysDash"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solidFill>
                <a:schemeClr val="tx2">
                  <a:lumMod val="60000"/>
                  <a:lumOff val="40000"/>
                </a:schemeClr>
              </a:solidFill>
              <a:ln w="12700">
                <a:solidFill>
                  <a:schemeClr val="tx2">
                    <a:lumMod val="60000"/>
                    <a:lumOff val="40000"/>
                  </a:schemeClr>
                </a:solidFill>
                <a:prstDash val="sysDash"/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cat>
            <c:strRef>
              <c:f>('SP302 Collars'!$A$3:$A$4,'SP302 Collars'!$A$6:$A$7)</c:f>
              <c:strCache>
                <c:ptCount val="4"/>
                <c:pt idx="0">
                  <c:v>After SS shell welding 
[RT / 29-02-2024]</c:v>
                </c:pt>
                <c:pt idx="1">
                  <c:v>Connection plate installation 
 [RT / 16-04-2024]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('SP302 Collars'!$BA$3:$BA$4,'SP302 Collars'!$BA$6:$BA$7)</c:f>
              <c:numCache>
                <c:formatCode>0</c:formatCode>
                <c:ptCount val="4"/>
                <c:pt idx="0">
                  <c:v>-48.827512499999997</c:v>
                </c:pt>
                <c:pt idx="1">
                  <c:v>-48.506250000000001</c:v>
                </c:pt>
                <c:pt idx="2">
                  <c:v>-48.75</c:v>
                </c:pt>
                <c:pt idx="3">
                  <c:v>-11.0755281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C-ADB5-4430-B6F5-C476FFFC1C85}"/>
            </c:ext>
          </c:extLst>
        </c:ser>
        <c:ser>
          <c:idx val="9"/>
          <c:order val="13"/>
          <c:tx>
            <c:strRef>
              <c:f>'SP302 Collars'!$BB$2</c:f>
              <c:strCache>
                <c:ptCount val="1"/>
                <c:pt idx="0">
                  <c:v>AVG Stress CM (Mpa)</c:v>
                </c:pt>
              </c:strCache>
            </c:strRef>
          </c:tx>
          <c:spPr>
            <a:ln w="31750" cap="rnd">
              <a:solidFill>
                <a:schemeClr val="accent3">
                  <a:lumMod val="75000"/>
                </a:schemeClr>
              </a:solidFill>
              <a:prstDash val="sysDash"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solidFill>
                <a:schemeClr val="accent3">
                  <a:lumMod val="75000"/>
                </a:schemeClr>
              </a:solidFill>
              <a:ln w="12700">
                <a:solidFill>
                  <a:schemeClr val="accent3">
                    <a:lumMod val="75000"/>
                  </a:schemeClr>
                </a:solidFill>
                <a:prstDash val="sysDash"/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cat>
            <c:strRef>
              <c:f>('SP302 Collars'!$A$3:$A$4,'SP302 Collars'!$A$6:$A$7)</c:f>
              <c:strCache>
                <c:ptCount val="4"/>
                <c:pt idx="0">
                  <c:v>After SS shell welding 
[RT / 29-02-2024]</c:v>
                </c:pt>
                <c:pt idx="1">
                  <c:v>Connection plate installation 
 [RT / 16-04-2024]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('SP302 Collars'!$BB$3:$BB$4,'SP302 Collars'!$BB$6:$BB$7)</c:f>
              <c:numCache>
                <c:formatCode>0</c:formatCode>
                <c:ptCount val="4"/>
                <c:pt idx="0">
                  <c:v>-71.456774999999993</c:v>
                </c:pt>
                <c:pt idx="1">
                  <c:v>-71.077500000000001</c:v>
                </c:pt>
                <c:pt idx="2">
                  <c:v>-71.58937499999999</c:v>
                </c:pt>
                <c:pt idx="3">
                  <c:v>-30.629203500000003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D-ADB5-4430-B6F5-C476FFFC1C85}"/>
            </c:ext>
          </c:extLst>
        </c:ser>
        <c:ser>
          <c:idx val="17"/>
          <c:order val="14"/>
          <c:tx>
            <c:strRef>
              <c:f>'SP302 Collars'!$BC$2</c:f>
              <c:strCache>
                <c:ptCount val="1"/>
                <c:pt idx="0">
                  <c:v>AVG Stress CNCS (Mpa) </c:v>
                </c:pt>
              </c:strCache>
            </c:strRef>
          </c:tx>
          <c:spPr>
            <a:ln w="31750" cap="rnd">
              <a:solidFill>
                <a:schemeClr val="accent6">
                  <a:lumMod val="75000"/>
                </a:schemeClr>
              </a:solidFill>
              <a:prstDash val="sysDash"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solidFill>
                <a:schemeClr val="accent6">
                  <a:lumMod val="75000"/>
                </a:schemeClr>
              </a:solidFill>
              <a:ln w="12700">
                <a:solidFill>
                  <a:schemeClr val="accent6">
                    <a:lumMod val="75000"/>
                  </a:schemeClr>
                </a:solidFill>
                <a:prstDash val="sysDash"/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cat>
            <c:strRef>
              <c:f>('SP302 Collars'!$A$3:$A$4,'SP302 Collars'!$A$6:$A$7)</c:f>
              <c:strCache>
                <c:ptCount val="4"/>
                <c:pt idx="0">
                  <c:v>After SS shell welding 
[RT / 29-02-2024]</c:v>
                </c:pt>
                <c:pt idx="1">
                  <c:v>Connection plate installation 
 [RT / 16-04-2024]</c:v>
                </c:pt>
                <c:pt idx="2">
                  <c:v>Inside Cluster D cryostat 
[RT / 29-04-2024]</c:v>
                </c:pt>
                <c:pt idx="3">
                  <c:v>Cooldown n°1 
[1,9K / 07-05-2024]</c:v>
                </c:pt>
              </c:strCache>
              <c:extLst/>
            </c:strRef>
          </c:cat>
          <c:val>
            <c:numRef>
              <c:f>('SP302 Collars'!$BC$3:$BC$4,'SP302 Collars'!$BC$6:$BC$7)</c:f>
              <c:numCache>
                <c:formatCode>0</c:formatCode>
                <c:ptCount val="4"/>
                <c:pt idx="0">
                  <c:v>-39.671043750000003</c:v>
                </c:pt>
                <c:pt idx="1">
                  <c:v>-39</c:v>
                </c:pt>
                <c:pt idx="2">
                  <c:v>-39.78</c:v>
                </c:pt>
                <c:pt idx="3">
                  <c:v>-7.4274049499999979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E-ADB5-4430-B6F5-C476FFFC1C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2535184"/>
        <c:axId val="222535576"/>
        <c:extLst>
          <c:ext xmlns:c15="http://schemas.microsoft.com/office/drawing/2012/chart" uri="{02D57815-91ED-43cb-92C2-25804820EDAC}">
            <c15:filteredLineSeries>
              <c15:ser>
                <c:idx val="10"/>
                <c:order val="15"/>
                <c:tx>
                  <c:strRef>
                    <c:extLst>
                      <c:ext uri="{02D57815-91ED-43cb-92C2-25804820EDAC}">
                        <c15:formulaRef>
                          <c15:sqref>'SP302 Collars'!$BG$1</c15:sqref>
                        </c15:formulaRef>
                      </c:ext>
                    </c:extLst>
                    <c:strCache>
                      <c:ptCount val="1"/>
                      <c:pt idx="0">
                        <c:v>FEA Stress CCS (MPa)</c:v>
                      </c:pt>
                    </c:strCache>
                  </c:strRef>
                </c:tx>
                <c:spPr>
                  <a:ln w="31750" cap="rnd">
                    <a:solidFill>
                      <a:schemeClr val="tx2">
                        <a:lumMod val="75000"/>
                      </a:schemeClr>
                    </a:solidFill>
                    <a:prstDash val="sysDash"/>
                    <a:rou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c:spPr>
                <c:marker>
                  <c:symbol val="circle"/>
                  <c:size val="6"/>
                  <c:spPr>
                    <a:solidFill>
                      <a:schemeClr val="tx2">
                        <a:lumMod val="60000"/>
                        <a:lumOff val="40000"/>
                      </a:schemeClr>
                    </a:solidFill>
                    <a:ln w="12700">
                      <a:solidFill>
                        <a:schemeClr val="tx2">
                          <a:lumMod val="75000"/>
                        </a:schemeClr>
                      </a:solidFill>
                      <a:round/>
                    </a:ln>
                    <a:effectLst>
                      <a:outerShdw blurRad="40000" dist="23000" dir="5400000" rotWithShape="0">
                        <a:srgbClr val="000000">
                          <a:alpha val="35000"/>
                        </a:srgbClr>
                      </a:outerShdw>
                    </a:effectLst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('SP302 Collars'!$A$3:$A$4,'SP302 Collars'!$A$6:$A$7)</c15:sqref>
                        </c15:formulaRef>
                      </c:ext>
                    </c:extLst>
                    <c:strCache>
                      <c:ptCount val="4"/>
                      <c:pt idx="0">
                        <c:v>After SS shell welding 
[RT / 29-02-2024]</c:v>
                      </c:pt>
                      <c:pt idx="1">
                        <c:v>Connection plate installation 
 [RT / 16-04-2024]</c:v>
                      </c:pt>
                      <c:pt idx="2">
                        <c:v>Inside Cluster D cryostat 
[RT / 29-04-2024]</c:v>
                      </c:pt>
                      <c:pt idx="3">
                        <c:v>Cooldown n°1 
[1,9K / 07-05-2024]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('SP302 Collars'!$BG$3:$BG$4,'SP302 Collars'!$BG$6:$BG$7)</c15:sqref>
                        </c15:formulaRef>
                      </c:ext>
                    </c:extLst>
                    <c:numCache>
                      <c:formatCode>General</c:formatCode>
                      <c:ptCount val="4"/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F-ADB5-4430-B6F5-C476FFFC1C85}"/>
                  </c:ext>
                </c:extLst>
              </c15:ser>
            </c15:filteredLineSeries>
            <c15:filteredLineSeries>
              <c15:ser>
                <c:idx val="11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'SP302 Collars'!$BH$1</c15:sqref>
                        </c15:formulaRef>
                      </c:ext>
                    </c:extLst>
                    <c:strCache>
                      <c:ptCount val="1"/>
                      <c:pt idx="0">
                        <c:v>FEA Stress CM  (MPa)</c:v>
                      </c:pt>
                    </c:strCache>
                  </c:strRef>
                </c:tx>
                <c:spPr>
                  <a:ln w="31750" cap="rnd">
                    <a:solidFill>
                      <a:sysClr val="windowText" lastClr="000000"/>
                    </a:solidFill>
                    <a:prstDash val="solid"/>
                    <a:rou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('SP302 Collars'!$A$3:$A$4,'SP302 Collars'!$A$6:$A$7)</c15:sqref>
                        </c15:formulaRef>
                      </c:ext>
                    </c:extLst>
                    <c:strCache>
                      <c:ptCount val="4"/>
                      <c:pt idx="0">
                        <c:v>After SS shell welding 
[RT / 29-02-2024]</c:v>
                      </c:pt>
                      <c:pt idx="1">
                        <c:v>Connection plate installation 
 [RT / 16-04-2024]</c:v>
                      </c:pt>
                      <c:pt idx="2">
                        <c:v>Inside Cluster D cryostat 
[RT / 29-04-2024]</c:v>
                      </c:pt>
                      <c:pt idx="3">
                        <c:v>Cooldown n°1 
[1,9K / 07-05-2024]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('SP302 Collars'!$BH$3:$BH$4,'SP302 Collars'!$BH$6:$BH$7)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-95</c:v>
                      </c:pt>
                      <c:pt idx="1">
                        <c:v>-95</c:v>
                      </c:pt>
                      <c:pt idx="2">
                        <c:v>-80</c:v>
                      </c:pt>
                      <c:pt idx="3">
                        <c:v>-80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ADB5-4430-B6F5-C476FFFC1C85}"/>
                  </c:ext>
                </c:extLst>
              </c15:ser>
            </c15:filteredLineSeries>
            <c15:filteredLineSeries>
              <c15:ser>
                <c:idx val="16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'SP302 Collars'!$BI$1:$BI$2</c15:sqref>
                        </c15:formulaRef>
                      </c:ext>
                    </c:extLst>
                    <c:strCache>
                      <c:ptCount val="2"/>
                      <c:pt idx="0">
                        <c:v>FEA Stress CNCS (MPa)</c:v>
                      </c:pt>
                    </c:strCache>
                  </c:strRef>
                </c:tx>
                <c:spPr>
                  <a:ln w="31750" cap="rnd">
                    <a:solidFill>
                      <a:schemeClr val="accent6">
                        <a:lumMod val="50000"/>
                      </a:schemeClr>
                    </a:solidFill>
                    <a:prstDash val="sysDash"/>
                    <a:rou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c:spPr>
                <c:marker>
                  <c:symbol val="circle"/>
                  <c:size val="6"/>
                  <c:spPr>
                    <a:solidFill>
                      <a:schemeClr val="accent6">
                        <a:lumMod val="75000"/>
                      </a:schemeClr>
                    </a:solidFill>
                    <a:ln w="12700">
                      <a:solidFill>
                        <a:schemeClr val="accent6">
                          <a:lumMod val="50000"/>
                        </a:schemeClr>
                      </a:solidFill>
                      <a:round/>
                    </a:ln>
                    <a:effectLst>
                      <a:outerShdw blurRad="40000" dist="23000" dir="5400000" rotWithShape="0">
                        <a:srgbClr val="000000">
                          <a:alpha val="35000"/>
                        </a:srgbClr>
                      </a:outerShdw>
                    </a:effectLst>
                  </c:spPr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('SP302 Collars'!$A$3:$A$4,'SP302 Collars'!$A$6:$A$7)</c15:sqref>
                        </c15:formulaRef>
                      </c:ext>
                    </c:extLst>
                    <c:strCache>
                      <c:ptCount val="4"/>
                      <c:pt idx="0">
                        <c:v>After SS shell welding 
[RT / 29-02-2024]</c:v>
                      </c:pt>
                      <c:pt idx="1">
                        <c:v>Connection plate installation 
 [RT / 16-04-2024]</c:v>
                      </c:pt>
                      <c:pt idx="2">
                        <c:v>Inside Cluster D cryostat 
[RT / 29-04-2024]</c:v>
                      </c:pt>
                      <c:pt idx="3">
                        <c:v>Cooldown n°1 
[1,9K / 07-05-2024]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('SP302 Collars'!$BI$3:$BI$4,'SP302 Collars'!$BI$6:$BI$7)</c15:sqref>
                        </c15:formulaRef>
                      </c:ext>
                    </c:extLst>
                    <c:numCache>
                      <c:formatCode>General</c:formatCode>
                      <c:ptCount val="4"/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ADB5-4430-B6F5-C476FFFC1C85}"/>
                  </c:ext>
                </c:extLst>
              </c15:ser>
            </c15:filteredLineSeries>
          </c:ext>
        </c:extLst>
      </c:lineChart>
      <c:catAx>
        <c:axId val="2225351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2535576"/>
        <c:crosses val="autoZero"/>
        <c:auto val="1"/>
        <c:lblAlgn val="ctr"/>
        <c:lblOffset val="100"/>
        <c:noMultiLvlLbl val="0"/>
      </c:catAx>
      <c:valAx>
        <c:axId val="222535576"/>
        <c:scaling>
          <c:orientation val="minMax"/>
          <c:max val="20"/>
          <c:min val="-10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>
              <a:solidFill>
                <a:schemeClr val="tx2">
                  <a:lumMod val="5000"/>
                  <a:lumOff val="95000"/>
                </a:schemeClr>
              </a:solidFill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Stress (MPa)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2535184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MBHDP301b - </a:t>
            </a:r>
            <a:r>
              <a:rPr lang="en-GB" u="sng" dirty="0"/>
              <a:t>End</a:t>
            </a:r>
            <a:r>
              <a:rPr lang="en-GB" u="sng" baseline="0" dirty="0"/>
              <a:t> Plates bullets MBHSP302</a:t>
            </a:r>
            <a:r>
              <a:rPr lang="en-GB" u="sng" dirty="0"/>
              <a:t> </a:t>
            </a:r>
            <a:r>
              <a:rPr lang="en-GB" dirty="0"/>
              <a:t>- Longitudinal</a:t>
            </a:r>
            <a:r>
              <a:rPr lang="en-GB" baseline="0" dirty="0"/>
              <a:t> Stress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4290837105965715"/>
          <c:y val="0.16117195331857989"/>
          <c:w val="0.72800368069802213"/>
          <c:h val="0.6369563344198764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'End Plates'!$B$2</c:f>
              <c:strCache>
                <c:ptCount val="1"/>
                <c:pt idx="0">
                  <c:v>BCS1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('End Plates'!$A$3:$A$4,'End Plates'!$A$6:$A$7)</c:f>
              <c:strCache>
                <c:ptCount val="4"/>
                <c:pt idx="0">
                  <c:v>Bullet gauges loading 
[RT / 28-02-2024]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(Before powering)
[1,9K / 07-05-2024]</c:v>
                </c:pt>
              </c:strCache>
              <c:extLst/>
            </c:strRef>
          </c:cat>
          <c:val>
            <c:numRef>
              <c:f>('End Plates'!$B$3:$B$4,'End Plates'!$B$6:$B$7)</c:f>
              <c:numCache>
                <c:formatCode>0</c:formatCode>
                <c:ptCount val="4"/>
                <c:pt idx="0">
                  <c:v>-32.06</c:v>
                </c:pt>
                <c:pt idx="1">
                  <c:v>-32.76</c:v>
                </c:pt>
                <c:pt idx="2">
                  <c:v>-31.59</c:v>
                </c:pt>
                <c:pt idx="3">
                  <c:v>-76.53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C56C-43BC-9CA8-BB179BAC5728}"/>
            </c:ext>
          </c:extLst>
        </c:ser>
        <c:ser>
          <c:idx val="1"/>
          <c:order val="1"/>
          <c:tx>
            <c:strRef>
              <c:f>'End Plates'!$C$2</c:f>
              <c:strCache>
                <c:ptCount val="1"/>
                <c:pt idx="0">
                  <c:v>BCS2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('End Plates'!$A$3:$A$4,'End Plates'!$A$6:$A$7)</c:f>
              <c:strCache>
                <c:ptCount val="4"/>
                <c:pt idx="0">
                  <c:v>Bullet gauges loading 
[RT / 28-02-2024]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(Before powering)
[1,9K / 07-05-2024]</c:v>
                </c:pt>
              </c:strCache>
              <c:extLst/>
            </c:strRef>
          </c:cat>
          <c:val>
            <c:numRef>
              <c:f>('End Plates'!$C$3:$C$4,'End Plates'!$C$6:$C$7)</c:f>
              <c:numCache>
                <c:formatCode>0</c:formatCode>
                <c:ptCount val="4"/>
                <c:pt idx="0">
                  <c:v>-28.8</c:v>
                </c:pt>
                <c:pt idx="1">
                  <c:v>-29.913000000000004</c:v>
                </c:pt>
                <c:pt idx="2">
                  <c:v>-27.3</c:v>
                </c:pt>
                <c:pt idx="3">
                  <c:v>-66.69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C56C-43BC-9CA8-BB179BAC5728}"/>
            </c:ext>
          </c:extLst>
        </c:ser>
        <c:ser>
          <c:idx val="2"/>
          <c:order val="2"/>
          <c:tx>
            <c:strRef>
              <c:f>'End Plates'!$D$2</c:f>
              <c:strCache>
                <c:ptCount val="1"/>
                <c:pt idx="0">
                  <c:v>BCS3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('End Plates'!$A$3:$A$4,'End Plates'!$A$6:$A$7)</c:f>
              <c:strCache>
                <c:ptCount val="4"/>
                <c:pt idx="0">
                  <c:v>Bullet gauges loading 
[RT / 28-02-2024]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(Before powering)
[1,9K / 07-05-2024]</c:v>
                </c:pt>
              </c:strCache>
              <c:extLst/>
            </c:strRef>
          </c:cat>
          <c:val>
            <c:numRef>
              <c:f>('End Plates'!$D$3:$D$4,'End Plates'!$D$6:$D$7)</c:f>
              <c:numCache>
                <c:formatCode>0</c:formatCode>
                <c:ptCount val="4"/>
                <c:pt idx="0">
                  <c:v>-29.8</c:v>
                </c:pt>
                <c:pt idx="1">
                  <c:v>-31.317</c:v>
                </c:pt>
                <c:pt idx="2">
                  <c:v>-28.080000000000002</c:v>
                </c:pt>
                <c:pt idx="3">
                  <c:v>-63.83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C56C-43BC-9CA8-BB179BAC5728}"/>
            </c:ext>
          </c:extLst>
        </c:ser>
        <c:ser>
          <c:idx val="3"/>
          <c:order val="3"/>
          <c:tx>
            <c:strRef>
              <c:f>'End Plates'!$E$2</c:f>
              <c:strCache>
                <c:ptCount val="1"/>
                <c:pt idx="0">
                  <c:v>BCS4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('End Plates'!$A$3:$A$4,'End Plates'!$A$6:$A$7)</c:f>
              <c:strCache>
                <c:ptCount val="4"/>
                <c:pt idx="0">
                  <c:v>Bullet gauges loading 
[RT / 28-02-2024]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(Before powering)
[1,9K / 07-05-2024]</c:v>
                </c:pt>
              </c:strCache>
              <c:extLst/>
            </c:strRef>
          </c:cat>
          <c:val>
            <c:numRef>
              <c:f>('End Plates'!$E$3:$E$4,'End Plates'!$E$6:$E$7)</c:f>
              <c:numCache>
                <c:formatCode>0</c:formatCode>
                <c:ptCount val="4"/>
                <c:pt idx="0">
                  <c:v>-29.92</c:v>
                </c:pt>
                <c:pt idx="1">
                  <c:v>-32.974499999999999</c:v>
                </c:pt>
                <c:pt idx="2">
                  <c:v>-29.64</c:v>
                </c:pt>
                <c:pt idx="3">
                  <c:v>-60.17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C56C-43BC-9CA8-BB179BAC5728}"/>
            </c:ext>
          </c:extLst>
        </c:ser>
        <c:ser>
          <c:idx val="4"/>
          <c:order val="4"/>
          <c:tx>
            <c:strRef>
              <c:f>'End Plates'!$J$2</c:f>
              <c:strCache>
                <c:ptCount val="1"/>
                <c:pt idx="0">
                  <c:v>BNCS1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('End Plates'!$A$3:$A$4,'End Plates'!$A$6:$A$7)</c:f>
              <c:strCache>
                <c:ptCount val="4"/>
                <c:pt idx="0">
                  <c:v>Bullet gauges loading 
[RT / 28-02-2024]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(Before powering)
[1,9K / 07-05-2024]</c:v>
                </c:pt>
              </c:strCache>
              <c:extLst/>
            </c:strRef>
          </c:cat>
          <c:val>
            <c:numRef>
              <c:f>('End Plates'!$J$3:$J$4,'End Plates'!$J$6:$J$7)</c:f>
              <c:numCache>
                <c:formatCode>0</c:formatCode>
                <c:ptCount val="4"/>
                <c:pt idx="0">
                  <c:v>-36.32</c:v>
                </c:pt>
                <c:pt idx="1">
                  <c:v>-38.532000000000004</c:v>
                </c:pt>
                <c:pt idx="2">
                  <c:v>-38.61</c:v>
                </c:pt>
                <c:pt idx="3">
                  <c:v>-72.58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C56C-43BC-9CA8-BB179BAC5728}"/>
            </c:ext>
          </c:extLst>
        </c:ser>
        <c:ser>
          <c:idx val="5"/>
          <c:order val="5"/>
          <c:tx>
            <c:strRef>
              <c:f>'End Plates'!$K$2</c:f>
              <c:strCache>
                <c:ptCount val="1"/>
                <c:pt idx="0">
                  <c:v>BNCS2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('End Plates'!$A$3:$A$4,'End Plates'!$A$6:$A$7)</c:f>
              <c:strCache>
                <c:ptCount val="4"/>
                <c:pt idx="0">
                  <c:v>Bullet gauges loading 
[RT / 28-02-2024]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(Before powering)
[1,9K / 07-05-2024]</c:v>
                </c:pt>
              </c:strCache>
              <c:extLst/>
            </c:strRef>
          </c:cat>
          <c:val>
            <c:numRef>
              <c:f>('End Plates'!$K$3:$K$4,'End Plates'!$K$6:$K$7)</c:f>
              <c:numCache>
                <c:formatCode>0</c:formatCode>
                <c:ptCount val="4"/>
                <c:pt idx="0">
                  <c:v>-37.5</c:v>
                </c:pt>
                <c:pt idx="1">
                  <c:v>-39.877500000000005</c:v>
                </c:pt>
                <c:pt idx="2">
                  <c:v>-37.245000000000005</c:v>
                </c:pt>
                <c:pt idx="3">
                  <c:v>-97.53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C56C-43BC-9CA8-BB179BAC5728}"/>
            </c:ext>
          </c:extLst>
        </c:ser>
        <c:ser>
          <c:idx val="6"/>
          <c:order val="6"/>
          <c:tx>
            <c:strRef>
              <c:f>'End Plates'!$L$2</c:f>
              <c:strCache>
                <c:ptCount val="1"/>
                <c:pt idx="0">
                  <c:v>BNCS3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('End Plates'!$A$3:$A$4,'End Plates'!$A$6:$A$7)</c:f>
              <c:strCache>
                <c:ptCount val="4"/>
                <c:pt idx="0">
                  <c:v>Bullet gauges loading 
[RT / 28-02-2024]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(Before powering)
[1,9K / 07-05-2024]</c:v>
                </c:pt>
              </c:strCache>
              <c:extLst/>
            </c:strRef>
          </c:cat>
          <c:val>
            <c:numRef>
              <c:f>('End Plates'!$L$3:$L$4,'End Plates'!$L$6:$L$7)</c:f>
              <c:numCache>
                <c:formatCode>0</c:formatCode>
                <c:ptCount val="4"/>
                <c:pt idx="0">
                  <c:v>-34.06</c:v>
                </c:pt>
                <c:pt idx="1">
                  <c:v>-37.44</c:v>
                </c:pt>
                <c:pt idx="2">
                  <c:v>-38.805</c:v>
                </c:pt>
                <c:pt idx="3">
                  <c:v>-70.42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6-C56C-43BC-9CA8-BB179BAC5728}"/>
            </c:ext>
          </c:extLst>
        </c:ser>
        <c:ser>
          <c:idx val="7"/>
          <c:order val="7"/>
          <c:tx>
            <c:strRef>
              <c:f>'End Plates'!$M$2</c:f>
              <c:strCache>
                <c:ptCount val="1"/>
                <c:pt idx="0">
                  <c:v>BNCS4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('End Plates'!$A$3:$A$4,'End Plates'!$A$6:$A$7)</c:f>
              <c:strCache>
                <c:ptCount val="4"/>
                <c:pt idx="0">
                  <c:v>Bullet gauges loading 
[RT / 28-02-2024]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(Before powering)
[1,9K / 07-05-2024]</c:v>
                </c:pt>
              </c:strCache>
              <c:extLst/>
            </c:strRef>
          </c:cat>
          <c:val>
            <c:numRef>
              <c:f>('End Plates'!$M$3:$M$4,'End Plates'!$M$6:$M$7)</c:f>
              <c:numCache>
                <c:formatCode>0</c:formatCode>
                <c:ptCount val="4"/>
                <c:pt idx="0">
                  <c:v>-35.89</c:v>
                </c:pt>
                <c:pt idx="1">
                  <c:v>-38.2395</c:v>
                </c:pt>
                <c:pt idx="2">
                  <c:v>-39.585000000000001</c:v>
                </c:pt>
                <c:pt idx="3">
                  <c:v>-77.12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7-C56C-43BC-9CA8-BB179BAC57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6533768"/>
        <c:axId val="226534160"/>
      </c:barChart>
      <c:lineChart>
        <c:grouping val="standar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533768"/>
        <c:axId val="226534160"/>
        <c:extLst>
          <c:ext xmlns:c15="http://schemas.microsoft.com/office/drawing/2012/chart" uri="{02D57815-91ED-43cb-92C2-25804820EDAC}">
            <c15:filteredLineSeries>
              <c15:ser>
                <c:idx val="10"/>
                <c:order val="8"/>
                <c:tx>
                  <c:strRef>
                    <c:extLst>
                      <c:ext uri="{02D57815-91ED-43cb-92C2-25804820EDAC}">
                        <c15:formulaRef>
                          <c15:sqref>'End Plates'!$AI$1:$AI$2</c15:sqref>
                        </c15:formulaRef>
                      </c:ext>
                    </c:extLst>
                    <c:strCache>
                      <c:ptCount val="2"/>
                      <c:pt idx="0">
                        <c:v>3D FEA Outer (MPa)</c:v>
                      </c:pt>
                    </c:strCache>
                  </c:strRef>
                </c:tx>
                <c:spPr>
                  <a:ln w="31750" cap="rnd">
                    <a:solidFill>
                      <a:sysClr val="windowText" lastClr="000000"/>
                    </a:solidFill>
                    <a:prstDash val="solid"/>
                    <a:round/>
                    <a:extLst>
                      <a:ext uri="{C807C97D-BFC1-408E-A445-0C87EB9F89A2}">
                        <ask:lineSketchStyleProps xmlns:ask="http://schemas.microsoft.com/office/drawing/2018/sketchyshapes">
                          <ask:type>
                            <ask:lineSketchNone/>
                          </ask:type>
                        </ask:lineSketchStyleProps>
                      </a:ext>
                    </a:extLst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c:spPr>
                <c:marker>
                  <c:symbol val="none"/>
                </c:marker>
                <c:cat>
                  <c:strRef>
                    <c:extLst>
                      <c:ext uri="{02D57815-91ED-43cb-92C2-25804820EDAC}">
                        <c15:formulaRef>
                          <c15:sqref>('End Plates'!$A$3:$A$4,'End Plates'!$A$6:$A$7)</c15:sqref>
                        </c15:formulaRef>
                      </c:ext>
                    </c:extLst>
                    <c:strCache>
                      <c:ptCount val="4"/>
                      <c:pt idx="0">
                        <c:v>Bullet gauges loading 
[RT / 28-02-2024]</c:v>
                      </c:pt>
                      <c:pt idx="1">
                        <c:v>After SS shell welding 
[RT / 29-02-2024]</c:v>
                      </c:pt>
                      <c:pt idx="2">
                        <c:v>Inside Cluster D cryostat 
[RT / 29-04-2024]</c:v>
                      </c:pt>
                      <c:pt idx="3">
                        <c:v>Cooldown n°1 (Before powering)
[1,9K / 07-05-2024]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('End Plates'!$AI$3:$AI$4,'End Plates'!$AI$6:$AI$7)</c15:sqref>
                        </c15:formulaRef>
                      </c:ext>
                    </c:extLst>
                    <c:numCache>
                      <c:formatCode>0</c:formatCode>
                      <c:ptCount val="4"/>
                      <c:pt idx="0">
                        <c:v>-29</c:v>
                      </c:pt>
                      <c:pt idx="1">
                        <c:v>-29</c:v>
                      </c:pt>
                      <c:pt idx="2">
                        <c:v>-29</c:v>
                      </c:pt>
                      <c:pt idx="3">
                        <c:v>-29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8-C56C-43BC-9CA8-BB179BAC5728}"/>
                  </c:ext>
                </c:extLst>
              </c15:ser>
            </c15:filteredLineSeries>
            <c15:filteredLineSeries>
              <c15:ser>
                <c:idx val="8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'End Plates'!$AJ$1:$AJ$2</c15:sqref>
                        </c15:formulaRef>
                      </c:ext>
                    </c:extLst>
                    <c:strCache>
                      <c:ptCount val="2"/>
                      <c:pt idx="0">
                        <c:v>3D FEA Inner (MPa)</c:v>
                      </c:pt>
                    </c:strCache>
                  </c:strRef>
                </c:tx>
                <c:spPr>
                  <a:ln w="31750" cap="rnd">
                    <a:solidFill>
                      <a:schemeClr val="bg1">
                        <a:lumMod val="50000"/>
                      </a:schemeClr>
                    </a:solidFill>
                    <a:prstDash val="solid"/>
                    <a:rou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('End Plates'!$A$3:$A$4,'End Plates'!$A$6:$A$7)</c15:sqref>
                        </c15:formulaRef>
                      </c:ext>
                    </c:extLst>
                    <c:strCache>
                      <c:ptCount val="4"/>
                      <c:pt idx="0">
                        <c:v>Bullet gauges loading 
[RT / 28-02-2024]</c:v>
                      </c:pt>
                      <c:pt idx="1">
                        <c:v>After SS shell welding 
[RT / 29-02-2024]</c:v>
                      </c:pt>
                      <c:pt idx="2">
                        <c:v>Inside Cluster D cryostat 
[RT / 29-04-2024]</c:v>
                      </c:pt>
                      <c:pt idx="3">
                        <c:v>Cooldown n°1 (Before powering)
[1,9K / 07-05-2024]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('End Plates'!$AJ$3:$AJ$4,'End Plates'!$AJ$6:$AJ$7)</c15:sqref>
                        </c15:formulaRef>
                      </c:ext>
                    </c:extLst>
                    <c:numCache>
                      <c:formatCode>0</c:formatCode>
                      <c:ptCount val="4"/>
                      <c:pt idx="0">
                        <c:v>-29</c:v>
                      </c:pt>
                      <c:pt idx="1">
                        <c:v>-29</c:v>
                      </c:pt>
                      <c:pt idx="2">
                        <c:v>-29</c:v>
                      </c:pt>
                      <c:pt idx="3">
                        <c:v>-29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C56C-43BC-9CA8-BB179BAC5728}"/>
                  </c:ext>
                </c:extLst>
              </c15:ser>
            </c15:filteredLineSeries>
          </c:ext>
        </c:extLst>
      </c:lineChart>
      <c:catAx>
        <c:axId val="2265337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534160"/>
        <c:crosses val="autoZero"/>
        <c:auto val="1"/>
        <c:lblAlgn val="ctr"/>
        <c:lblOffset val="100"/>
        <c:noMultiLvlLbl val="0"/>
      </c:catAx>
      <c:valAx>
        <c:axId val="226534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>
              <a:solidFill>
                <a:schemeClr val="tx2">
                  <a:lumMod val="5000"/>
                  <a:lumOff val="95000"/>
                </a:schemeClr>
              </a:solidFill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Stress</a:t>
                </a:r>
                <a:r>
                  <a:rPr lang="en-GB" sz="1200" baseline="0"/>
                  <a:t> (MPa)</a:t>
                </a:r>
                <a:endParaRPr lang="en-GB" sz="12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53376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8900216974584456"/>
          <c:y val="0.29589488484114818"/>
          <c:w val="9.06464475174696E-2"/>
          <c:h val="0.360327097795179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MBHDP301b - </a:t>
            </a:r>
            <a:r>
              <a:rPr lang="en-GB" u="sng" dirty="0"/>
              <a:t>End</a:t>
            </a:r>
            <a:r>
              <a:rPr lang="en-GB" u="sng" baseline="0" dirty="0"/>
              <a:t> Plates bullets MBHSP301</a:t>
            </a:r>
            <a:r>
              <a:rPr lang="en-GB" u="sng" dirty="0"/>
              <a:t> </a:t>
            </a:r>
            <a:r>
              <a:rPr lang="en-GB" dirty="0"/>
              <a:t>- Longitudinal</a:t>
            </a:r>
            <a:r>
              <a:rPr lang="en-GB" baseline="0" dirty="0"/>
              <a:t> Stress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796568943740655"/>
          <c:y val="0.15406025654339042"/>
          <c:w val="0.75980573659199568"/>
          <c:h val="0.657495959327414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'End Plates'!$F$2</c:f>
              <c:strCache>
                <c:ptCount val="1"/>
                <c:pt idx="0">
                  <c:v>BCS5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Plates'!$A$3:$A$7</c:f>
              <c:strCache>
                <c:ptCount val="4"/>
                <c:pt idx="0">
                  <c:v>Bullet gauges loading 
[RT / 28-02-2024]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(Before powering)
[1,9K / 07-05-2024]</c:v>
                </c:pt>
              </c:strCache>
              <c:extLst/>
            </c:strRef>
          </c:cat>
          <c:val>
            <c:numRef>
              <c:f>'End Plates'!$F$3:$F$7</c:f>
              <c:numCache>
                <c:formatCode>0</c:formatCode>
                <c:ptCount val="4"/>
                <c:pt idx="0">
                  <c:v>-31.31</c:v>
                </c:pt>
                <c:pt idx="1">
                  <c:v>-30.829499999999999</c:v>
                </c:pt>
                <c:pt idx="2">
                  <c:v>-22.23</c:v>
                </c:pt>
                <c:pt idx="3">
                  <c:v>-61.22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C82E-4721-9E33-BE025F5C72DB}"/>
            </c:ext>
          </c:extLst>
        </c:ser>
        <c:ser>
          <c:idx val="1"/>
          <c:order val="1"/>
          <c:tx>
            <c:strRef>
              <c:f>'End Plates'!$G$2</c:f>
              <c:strCache>
                <c:ptCount val="1"/>
                <c:pt idx="0">
                  <c:v>BCS6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Plates'!$A$3:$A$7</c:f>
              <c:strCache>
                <c:ptCount val="4"/>
                <c:pt idx="0">
                  <c:v>Bullet gauges loading 
[RT / 28-02-2024]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(Before powering)
[1,9K / 07-05-2024]</c:v>
                </c:pt>
              </c:strCache>
              <c:extLst/>
            </c:strRef>
          </c:cat>
          <c:val>
            <c:numRef>
              <c:f>'End Plates'!$G$3:$G$7</c:f>
              <c:numCache>
                <c:formatCode>0</c:formatCode>
                <c:ptCount val="4"/>
                <c:pt idx="0">
                  <c:v>-30.5</c:v>
                </c:pt>
                <c:pt idx="1">
                  <c:v>-31.941000000000003</c:v>
                </c:pt>
                <c:pt idx="2">
                  <c:v>-28.665000000000003</c:v>
                </c:pt>
                <c:pt idx="3">
                  <c:v>-31.23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C82E-4721-9E33-BE025F5C72DB}"/>
            </c:ext>
          </c:extLst>
        </c:ser>
        <c:ser>
          <c:idx val="2"/>
          <c:order val="2"/>
          <c:tx>
            <c:strRef>
              <c:f>'End Plates'!$H$2</c:f>
              <c:strCache>
                <c:ptCount val="1"/>
                <c:pt idx="0">
                  <c:v>BCS7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Plates'!$A$3:$A$7</c:f>
              <c:strCache>
                <c:ptCount val="4"/>
                <c:pt idx="0">
                  <c:v>Bullet gauges loading 
[RT / 28-02-2024]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(Before powering)
[1,9K / 07-05-2024]</c:v>
                </c:pt>
              </c:strCache>
              <c:extLst/>
            </c:strRef>
          </c:cat>
          <c:val>
            <c:numRef>
              <c:f>'End Plates'!$H$3:$H$7</c:f>
              <c:numCache>
                <c:formatCode>0</c:formatCode>
                <c:ptCount val="4"/>
                <c:pt idx="0">
                  <c:v>-31.55</c:v>
                </c:pt>
                <c:pt idx="1">
                  <c:v>-29.620500000000003</c:v>
                </c:pt>
                <c:pt idx="2">
                  <c:v>-28.86</c:v>
                </c:pt>
                <c:pt idx="3">
                  <c:v>-96.87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C82E-4721-9E33-BE025F5C72DB}"/>
            </c:ext>
          </c:extLst>
        </c:ser>
        <c:ser>
          <c:idx val="3"/>
          <c:order val="3"/>
          <c:tx>
            <c:strRef>
              <c:f>'End Plates'!$I$2</c:f>
              <c:strCache>
                <c:ptCount val="1"/>
                <c:pt idx="0">
                  <c:v>BCS8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Plates'!$A$3:$A$7</c:f>
              <c:strCache>
                <c:ptCount val="4"/>
                <c:pt idx="0">
                  <c:v>Bullet gauges loading 
[RT / 28-02-2024]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(Before powering)
[1,9K / 07-05-2024]</c:v>
                </c:pt>
              </c:strCache>
              <c:extLst/>
            </c:strRef>
          </c:cat>
          <c:val>
            <c:numRef>
              <c:f>'End Plates'!$I$3:$I$7</c:f>
              <c:numCache>
                <c:formatCode>0</c:formatCode>
                <c:ptCount val="4"/>
                <c:pt idx="0">
                  <c:v>-33.58</c:v>
                </c:pt>
                <c:pt idx="1">
                  <c:v>-34.476000000000006</c:v>
                </c:pt>
                <c:pt idx="2">
                  <c:v>-30.810000000000002</c:v>
                </c:pt>
                <c:pt idx="3">
                  <c:v>-48.36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C82E-4721-9E33-BE025F5C72DB}"/>
            </c:ext>
          </c:extLst>
        </c:ser>
        <c:ser>
          <c:idx val="4"/>
          <c:order val="4"/>
          <c:tx>
            <c:strRef>
              <c:f>'End Plates'!$N$2</c:f>
              <c:strCache>
                <c:ptCount val="1"/>
                <c:pt idx="0">
                  <c:v>BNCS5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Plates'!$A$3:$A$7</c:f>
              <c:strCache>
                <c:ptCount val="4"/>
                <c:pt idx="0">
                  <c:v>Bullet gauges loading 
[RT / 28-02-2024]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(Before powering)
[1,9K / 07-05-2024]</c:v>
                </c:pt>
              </c:strCache>
              <c:extLst/>
            </c:strRef>
          </c:cat>
          <c:val>
            <c:numRef>
              <c:f>'End Plates'!$N$3:$N$7</c:f>
              <c:numCache>
                <c:formatCode>0</c:formatCode>
                <c:ptCount val="4"/>
                <c:pt idx="0">
                  <c:v>-31.17</c:v>
                </c:pt>
                <c:pt idx="1">
                  <c:v>-34.261499999999998</c:v>
                </c:pt>
                <c:pt idx="2">
                  <c:v>-33.54</c:v>
                </c:pt>
                <c:pt idx="3">
                  <c:v>-18.73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C82E-4721-9E33-BE025F5C72DB}"/>
            </c:ext>
          </c:extLst>
        </c:ser>
        <c:ser>
          <c:idx val="5"/>
          <c:order val="5"/>
          <c:tx>
            <c:strRef>
              <c:f>'End Plates'!$O$2</c:f>
              <c:strCache>
                <c:ptCount val="1"/>
                <c:pt idx="0">
                  <c:v>BNCS6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Plates'!$A$3:$A$7</c:f>
              <c:strCache>
                <c:ptCount val="4"/>
                <c:pt idx="0">
                  <c:v>Bullet gauges loading 
[RT / 28-02-2024]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(Before powering)
[1,9K / 07-05-2024]</c:v>
                </c:pt>
              </c:strCache>
              <c:extLst/>
            </c:strRef>
          </c:cat>
          <c:val>
            <c:numRef>
              <c:f>'End Plates'!$O$3:$O$7</c:f>
              <c:numCache>
                <c:formatCode>0</c:formatCode>
                <c:ptCount val="4"/>
                <c:pt idx="0">
                  <c:v>-31.63</c:v>
                </c:pt>
                <c:pt idx="1">
                  <c:v>-35.606999999999999</c:v>
                </c:pt>
                <c:pt idx="2">
                  <c:v>-34.905000000000001</c:v>
                </c:pt>
                <c:pt idx="3">
                  <c:v>-64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C82E-4721-9E33-BE025F5C72DB}"/>
            </c:ext>
          </c:extLst>
        </c:ser>
        <c:ser>
          <c:idx val="6"/>
          <c:order val="6"/>
          <c:tx>
            <c:strRef>
              <c:f>'End Plates'!$P$2</c:f>
              <c:strCache>
                <c:ptCount val="1"/>
                <c:pt idx="0">
                  <c:v>BNCS7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Plates'!$A$3:$A$7</c:f>
              <c:strCache>
                <c:ptCount val="4"/>
                <c:pt idx="0">
                  <c:v>Bullet gauges loading 
[RT / 28-02-2024]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(Before powering)
[1,9K / 07-05-2024]</c:v>
                </c:pt>
              </c:strCache>
              <c:extLst/>
            </c:strRef>
          </c:cat>
          <c:val>
            <c:numRef>
              <c:f>'End Plates'!$P$3:$P$7</c:f>
              <c:numCache>
                <c:formatCode>0</c:formatCode>
                <c:ptCount val="4"/>
                <c:pt idx="0">
                  <c:v>-31.35</c:v>
                </c:pt>
                <c:pt idx="1">
                  <c:v>-30.322500000000002</c:v>
                </c:pt>
                <c:pt idx="2">
                  <c:v>-28.080000000000002</c:v>
                </c:pt>
                <c:pt idx="3">
                  <c:v>-63.66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6-C82E-4721-9E33-BE025F5C72DB}"/>
            </c:ext>
          </c:extLst>
        </c:ser>
        <c:ser>
          <c:idx val="7"/>
          <c:order val="7"/>
          <c:tx>
            <c:strRef>
              <c:f>'End Plates'!$Q$2</c:f>
              <c:strCache>
                <c:ptCount val="1"/>
                <c:pt idx="0">
                  <c:v>BNCS8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2.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'End Plates'!$A$3:$A$7</c:f>
              <c:strCache>
                <c:ptCount val="4"/>
                <c:pt idx="0">
                  <c:v>Bullet gauges loading 
[RT / 28-02-2024]</c:v>
                </c:pt>
                <c:pt idx="1">
                  <c:v>After SS shell welding 
[RT / 29-02-2024]</c:v>
                </c:pt>
                <c:pt idx="2">
                  <c:v>Inside Cluster D cryostat 
[RT / 29-04-2024]</c:v>
                </c:pt>
                <c:pt idx="3">
                  <c:v>Cooldown n°1 (Before powering)
[1,9K / 07-05-2024]</c:v>
                </c:pt>
              </c:strCache>
              <c:extLst/>
            </c:strRef>
          </c:cat>
          <c:val>
            <c:numRef>
              <c:f>'End Plates'!$Q$3:$Q$7</c:f>
              <c:numCache>
                <c:formatCode>0</c:formatCode>
                <c:ptCount val="4"/>
                <c:pt idx="0">
                  <c:v>-33.81</c:v>
                </c:pt>
                <c:pt idx="1">
                  <c:v>-34.008000000000003</c:v>
                </c:pt>
                <c:pt idx="2">
                  <c:v>-33.734999999999999</c:v>
                </c:pt>
                <c:pt idx="3">
                  <c:v>-87.06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7-C82E-4721-9E33-BE025F5C72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6534944"/>
        <c:axId val="226535336"/>
      </c:barChart>
      <c:lineChart>
        <c:grouping val="standar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534944"/>
        <c:axId val="226535336"/>
        <c:extLst>
          <c:ext xmlns:c15="http://schemas.microsoft.com/office/drawing/2012/chart" uri="{02D57815-91ED-43cb-92C2-25804820EDAC}">
            <c15:filteredLineSeries>
              <c15:ser>
                <c:idx val="10"/>
                <c:order val="8"/>
                <c:tx>
                  <c:strRef>
                    <c:extLst>
                      <c:ext uri="{02D57815-91ED-43cb-92C2-25804820EDAC}">
                        <c15:formulaRef>
                          <c15:sqref>'End Plates'!$AI$1:$AI$2</c15:sqref>
                        </c15:formulaRef>
                      </c:ext>
                    </c:extLst>
                    <c:strCache>
                      <c:ptCount val="2"/>
                      <c:pt idx="0">
                        <c:v>3D FEA Outer (MPa)</c:v>
                      </c:pt>
                    </c:strCache>
                  </c:strRef>
                </c:tx>
                <c:spPr>
                  <a:ln w="31750" cap="rnd">
                    <a:solidFill>
                      <a:sysClr val="windowText" lastClr="000000"/>
                    </a:solidFill>
                    <a:prstDash val="solid"/>
                    <a:rou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c:spPr>
                <c:marker>
                  <c:symbol val="none"/>
                </c:marker>
                <c:cat>
                  <c:strRef>
                    <c:extLst>
                      <c:ext uri="{02D57815-91ED-43cb-92C2-25804820EDAC}">
                        <c15:formulaRef>
                          <c15:sqref>'End Plates'!$A$3:$A$7</c15:sqref>
                        </c15:formulaRef>
                      </c:ext>
                    </c:extLst>
                    <c:strCache>
                      <c:ptCount val="4"/>
                      <c:pt idx="0">
                        <c:v>Bullet gauges loading 
[RT / 28-02-2024]</c:v>
                      </c:pt>
                      <c:pt idx="1">
                        <c:v>After SS shell welding 
[RT / 29-02-2024]</c:v>
                      </c:pt>
                      <c:pt idx="2">
                        <c:v>Inside Cluster D cryostat 
[RT / 29-04-2024]</c:v>
                      </c:pt>
                      <c:pt idx="3">
                        <c:v>Cooldown n°1 (Before powering)
[1,9K / 07-05-2024]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'End Plates'!$AI$3:$AI$7</c15:sqref>
                        </c15:formulaRef>
                      </c:ext>
                    </c:extLst>
                    <c:numCache>
                      <c:formatCode>0</c:formatCode>
                      <c:ptCount val="4"/>
                      <c:pt idx="0">
                        <c:v>-29</c:v>
                      </c:pt>
                      <c:pt idx="1">
                        <c:v>-29</c:v>
                      </c:pt>
                      <c:pt idx="2">
                        <c:v>-29</c:v>
                      </c:pt>
                      <c:pt idx="3">
                        <c:v>-29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8-C82E-4721-9E33-BE025F5C72DB}"/>
                  </c:ext>
                </c:extLst>
              </c15:ser>
            </c15:filteredLineSeries>
            <c15:filteredLineSeries>
              <c15:ser>
                <c:idx val="8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'End Plates'!$AJ$1:$AJ$2</c15:sqref>
                        </c15:formulaRef>
                      </c:ext>
                    </c:extLst>
                    <c:strCache>
                      <c:ptCount val="2"/>
                      <c:pt idx="0">
                        <c:v>3D FEA Inner (MPa)</c:v>
                      </c:pt>
                    </c:strCache>
                  </c:strRef>
                </c:tx>
                <c:spPr>
                  <a:ln w="31750" cap="rnd">
                    <a:solidFill>
                      <a:schemeClr val="tx1">
                        <a:lumMod val="50000"/>
                        <a:lumOff val="50000"/>
                      </a:schemeClr>
                    </a:solidFill>
                    <a:rou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'End Plates'!$A$3:$A$7</c15:sqref>
                        </c15:formulaRef>
                      </c:ext>
                    </c:extLst>
                    <c:strCache>
                      <c:ptCount val="4"/>
                      <c:pt idx="0">
                        <c:v>Bullet gauges loading 
[RT / 28-02-2024]</c:v>
                      </c:pt>
                      <c:pt idx="1">
                        <c:v>After SS shell welding 
[RT / 29-02-2024]</c:v>
                      </c:pt>
                      <c:pt idx="2">
                        <c:v>Inside Cluster D cryostat 
[RT / 29-04-2024]</c:v>
                      </c:pt>
                      <c:pt idx="3">
                        <c:v>Cooldown n°1 (Before powering)
[1,9K / 07-05-2024]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'End Plates'!$AJ$3:$AJ$7</c15:sqref>
                        </c15:formulaRef>
                      </c:ext>
                    </c:extLst>
                    <c:numCache>
                      <c:formatCode>0</c:formatCode>
                      <c:ptCount val="4"/>
                      <c:pt idx="0">
                        <c:v>-29</c:v>
                      </c:pt>
                      <c:pt idx="1">
                        <c:v>-29</c:v>
                      </c:pt>
                      <c:pt idx="2">
                        <c:v>-29</c:v>
                      </c:pt>
                      <c:pt idx="3">
                        <c:v>-29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C82E-4721-9E33-BE025F5C72DB}"/>
                  </c:ext>
                </c:extLst>
              </c15:ser>
            </c15:filteredLineSeries>
          </c:ext>
        </c:extLst>
      </c:lineChart>
      <c:catAx>
        <c:axId val="2265349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535336"/>
        <c:crosses val="autoZero"/>
        <c:auto val="1"/>
        <c:lblAlgn val="ctr"/>
        <c:lblOffset val="100"/>
        <c:noMultiLvlLbl val="0"/>
      </c:catAx>
      <c:valAx>
        <c:axId val="226535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>
              <a:solidFill>
                <a:schemeClr val="tx2">
                  <a:lumMod val="5000"/>
                  <a:lumOff val="95000"/>
                </a:schemeClr>
              </a:solidFill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Stress</a:t>
                </a:r>
                <a:r>
                  <a:rPr lang="en-GB" sz="1200" baseline="0"/>
                  <a:t> (MPa)</a:t>
                </a:r>
                <a:endParaRPr lang="en-GB" sz="12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534944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9264047482861109"/>
          <c:y val="0.29076511875117683"/>
          <c:w val="9.7618743105472541E-2"/>
          <c:h val="0.3693831850281177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1800" u="sng" dirty="0"/>
              <a:t>Tie rods </a:t>
            </a:r>
            <a:r>
              <a:rPr lang="en-GB" sz="1800" u="sng" baseline="0" dirty="0"/>
              <a:t>MBHSP302</a:t>
            </a:r>
            <a:r>
              <a:rPr lang="en-GB" sz="1800" u="sng" dirty="0"/>
              <a:t> </a:t>
            </a:r>
            <a:r>
              <a:rPr lang="en-GB" sz="1800" dirty="0"/>
              <a:t>(End cage) - Connection</a:t>
            </a:r>
            <a:r>
              <a:rPr lang="en-GB" sz="1800" baseline="0" dirty="0"/>
              <a:t> Side</a:t>
            </a:r>
            <a:r>
              <a:rPr lang="en-GB" sz="1800" dirty="0"/>
              <a:t> Longitudinal</a:t>
            </a:r>
            <a:r>
              <a:rPr lang="en-GB" sz="1800" baseline="0" dirty="0"/>
              <a:t> Stress</a:t>
            </a:r>
            <a:endParaRPr lang="en-GB" sz="18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5328009799492523E-2"/>
          <c:y val="0.11298128829786688"/>
          <c:w val="0.76669289663772178"/>
          <c:h val="0.746727070075144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'SP302 End cage Tie Rods'!$B$2</c:f>
              <c:strCache>
                <c:ptCount val="1"/>
                <c:pt idx="0">
                  <c:v>CS_Rods_213_U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hade val="51000"/>
                    <a:satMod val="130000"/>
                  </a:schemeClr>
                </a:gs>
                <a:gs pos="80000">
                  <a:schemeClr val="accent4">
                    <a:shade val="45000"/>
                    <a:shade val="93000"/>
                    <a:satMod val="130000"/>
                  </a:schemeClr>
                </a:gs>
                <a:gs pos="100000">
                  <a:schemeClr val="accent4">
                    <a:shade val="45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Rods'!$A$3,'SP302 End cage Tie Rods'!$A$5:$A$6)</c:f>
              <c:strCache>
                <c:ptCount val="3"/>
                <c:pt idx="0">
                  <c:v>After SS shell welding 
[RT / 29-02-2024]</c:v>
                </c:pt>
                <c:pt idx="1">
                  <c:v>Inside Cluster D cryostat 
[RT / 29-04-2024]</c:v>
                </c:pt>
                <c:pt idx="2">
                  <c:v>Cooldown n°1 (Before powering)
[1,9K / 07-05-2024]</c:v>
                </c:pt>
              </c:strCache>
              <c:extLst/>
            </c:strRef>
          </c:cat>
          <c:val>
            <c:numRef>
              <c:f>('SP302 End cage Tie Rods'!$B$3,'SP302 End cage Tie Rods'!$B$5:$B$6)</c:f>
              <c:numCache>
                <c:formatCode>0</c:formatCode>
                <c:ptCount val="3"/>
                <c:pt idx="0">
                  <c:v>92.001000000000005</c:v>
                </c:pt>
                <c:pt idx="1">
                  <c:v>90.09</c:v>
                </c:pt>
                <c:pt idx="2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73EC-4734-A2B1-9F8A4F846266}"/>
            </c:ext>
          </c:extLst>
        </c:ser>
        <c:ser>
          <c:idx val="1"/>
          <c:order val="1"/>
          <c:tx>
            <c:strRef>
              <c:f>'SP302 End cage Tie Rods'!$C$2</c:f>
              <c:strCache>
                <c:ptCount val="1"/>
                <c:pt idx="0">
                  <c:v>CS_Rods_213_M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61000"/>
                    <a:shade val="51000"/>
                    <a:satMod val="130000"/>
                  </a:schemeClr>
                </a:gs>
                <a:gs pos="80000">
                  <a:schemeClr val="accent4">
                    <a:shade val="61000"/>
                    <a:shade val="93000"/>
                    <a:satMod val="130000"/>
                  </a:schemeClr>
                </a:gs>
                <a:gs pos="100000">
                  <a:schemeClr val="accent4">
                    <a:shade val="61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Rods'!$A$3,'SP302 End cage Tie Rods'!$A$5:$A$6)</c:f>
              <c:strCache>
                <c:ptCount val="3"/>
                <c:pt idx="0">
                  <c:v>After SS shell welding 
[RT / 29-02-2024]</c:v>
                </c:pt>
                <c:pt idx="1">
                  <c:v>Inside Cluster D cryostat 
[RT / 29-04-2024]</c:v>
                </c:pt>
                <c:pt idx="2">
                  <c:v>Cooldown n°1 (Before powering)
[1,9K / 07-05-2024]</c:v>
                </c:pt>
              </c:strCache>
              <c:extLst/>
            </c:strRef>
          </c:cat>
          <c:val>
            <c:numRef>
              <c:f>('SP302 End cage Tie Rods'!$C$3,'SP302 End cage Tie Rods'!$C$5:$C$6)</c:f>
              <c:numCache>
                <c:formatCode>0</c:formatCode>
                <c:ptCount val="3"/>
                <c:pt idx="0">
                  <c:v>116.23950000000001</c:v>
                </c:pt>
                <c:pt idx="1">
                  <c:v>113.685</c:v>
                </c:pt>
                <c:pt idx="2">
                  <c:v>136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73EC-4734-A2B1-9F8A4F846266}"/>
            </c:ext>
          </c:extLst>
        </c:ser>
        <c:ser>
          <c:idx val="2"/>
          <c:order val="2"/>
          <c:tx>
            <c:strRef>
              <c:f>'SP302 End cage Tie Rods'!$D$2</c:f>
              <c:strCache>
                <c:ptCount val="1"/>
                <c:pt idx="0">
                  <c:v>CS_Rods_213_D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76000"/>
                    <a:shade val="51000"/>
                    <a:satMod val="130000"/>
                  </a:schemeClr>
                </a:gs>
                <a:gs pos="80000">
                  <a:schemeClr val="accent4">
                    <a:shade val="76000"/>
                    <a:shade val="93000"/>
                    <a:satMod val="130000"/>
                  </a:schemeClr>
                </a:gs>
                <a:gs pos="100000">
                  <a:schemeClr val="accent4">
                    <a:shade val="76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Rods'!$A$3,'SP302 End cage Tie Rods'!$A$5:$A$6)</c:f>
              <c:strCache>
                <c:ptCount val="3"/>
                <c:pt idx="0">
                  <c:v>After SS shell welding 
[RT / 29-02-2024]</c:v>
                </c:pt>
                <c:pt idx="1">
                  <c:v>Inside Cluster D cryostat 
[RT / 29-04-2024]</c:v>
                </c:pt>
                <c:pt idx="2">
                  <c:v>Cooldown n°1 (Before powering)
[1,9K / 07-05-2024]</c:v>
                </c:pt>
              </c:strCache>
              <c:extLst/>
            </c:strRef>
          </c:cat>
          <c:val>
            <c:numRef>
              <c:f>('SP302 End cage Tie Rods'!$D$3,'SP302 End cage Tie Rods'!$D$5:$D$6)</c:f>
              <c:numCache>
                <c:formatCode>0</c:formatCode>
                <c:ptCount val="3"/>
                <c:pt idx="0">
                  <c:v>99.07950000000001</c:v>
                </c:pt>
                <c:pt idx="1">
                  <c:v>96.525000000000006</c:v>
                </c:pt>
                <c:pt idx="2">
                  <c:v>78.11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73EC-4734-A2B1-9F8A4F846266}"/>
            </c:ext>
          </c:extLst>
        </c:ser>
        <c:ser>
          <c:idx val="3"/>
          <c:order val="3"/>
          <c:tx>
            <c:strRef>
              <c:f>'SP302 End cage Tie Rods'!$E$2</c:f>
              <c:strCache>
                <c:ptCount val="1"/>
                <c:pt idx="0">
                  <c:v>CS_Rods_212_U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92000"/>
                    <a:shade val="51000"/>
                    <a:satMod val="130000"/>
                  </a:schemeClr>
                </a:gs>
                <a:gs pos="80000">
                  <a:schemeClr val="accent4">
                    <a:shade val="92000"/>
                    <a:shade val="93000"/>
                    <a:satMod val="130000"/>
                  </a:schemeClr>
                </a:gs>
                <a:gs pos="100000">
                  <a:schemeClr val="accent4">
                    <a:shade val="92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Rods'!$A$3,'SP302 End cage Tie Rods'!$A$5:$A$6)</c:f>
              <c:strCache>
                <c:ptCount val="3"/>
                <c:pt idx="0">
                  <c:v>After SS shell welding 
[RT / 29-02-2024]</c:v>
                </c:pt>
                <c:pt idx="1">
                  <c:v>Inside Cluster D cryostat 
[RT / 29-04-2024]</c:v>
                </c:pt>
                <c:pt idx="2">
                  <c:v>Cooldown n°1 (Before powering)
[1,9K / 07-05-2024]</c:v>
                </c:pt>
              </c:strCache>
              <c:extLst/>
            </c:strRef>
          </c:cat>
          <c:val>
            <c:numRef>
              <c:f>('SP302 End cage Tie Rods'!$E$3,'SP302 End cage Tie Rods'!$E$5:$E$6)</c:f>
              <c:numCache>
                <c:formatCode>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73EC-4734-A2B1-9F8A4F846266}"/>
            </c:ext>
          </c:extLst>
        </c:ser>
        <c:ser>
          <c:idx val="4"/>
          <c:order val="4"/>
          <c:tx>
            <c:strRef>
              <c:f>'SP302 End cage Tie Rods'!$F$2</c:f>
              <c:strCache>
                <c:ptCount val="1"/>
                <c:pt idx="0">
                  <c:v>CS_Rods_212_M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3000"/>
                    <a:shade val="51000"/>
                    <a:satMod val="130000"/>
                  </a:schemeClr>
                </a:gs>
                <a:gs pos="80000">
                  <a:schemeClr val="accent4">
                    <a:tint val="93000"/>
                    <a:shade val="93000"/>
                    <a:satMod val="130000"/>
                  </a:schemeClr>
                </a:gs>
                <a:gs pos="100000">
                  <a:schemeClr val="accent4">
                    <a:tint val="93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Rods'!$A$3,'SP302 End cage Tie Rods'!$A$5:$A$6)</c:f>
              <c:strCache>
                <c:ptCount val="3"/>
                <c:pt idx="0">
                  <c:v>After SS shell welding 
[RT / 29-02-2024]</c:v>
                </c:pt>
                <c:pt idx="1">
                  <c:v>Inside Cluster D cryostat 
[RT / 29-04-2024]</c:v>
                </c:pt>
                <c:pt idx="2">
                  <c:v>Cooldown n°1 (Before powering)
[1,9K / 07-05-2024]</c:v>
                </c:pt>
              </c:strCache>
              <c:extLst/>
            </c:strRef>
          </c:cat>
          <c:val>
            <c:numRef>
              <c:f>('SP302 End cage Tie Rods'!$F$3,'SP302 End cage Tie Rods'!$F$5:$F$6)</c:f>
              <c:numCache>
                <c:formatCode>0</c:formatCode>
                <c:ptCount val="3"/>
                <c:pt idx="0">
                  <c:v>74.567999999999998</c:v>
                </c:pt>
                <c:pt idx="1">
                  <c:v>73.515000000000001</c:v>
                </c:pt>
                <c:pt idx="2">
                  <c:v>56.25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73EC-4734-A2B1-9F8A4F846266}"/>
            </c:ext>
          </c:extLst>
        </c:ser>
        <c:ser>
          <c:idx val="5"/>
          <c:order val="5"/>
          <c:tx>
            <c:strRef>
              <c:f>'SP302 End cage Tie Rods'!$G$2</c:f>
              <c:strCache>
                <c:ptCount val="1"/>
                <c:pt idx="0">
                  <c:v>CS_Rods_212_D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77000"/>
                    <a:shade val="51000"/>
                    <a:satMod val="130000"/>
                  </a:schemeClr>
                </a:gs>
                <a:gs pos="80000">
                  <a:schemeClr val="accent4">
                    <a:tint val="77000"/>
                    <a:shade val="93000"/>
                    <a:satMod val="130000"/>
                  </a:schemeClr>
                </a:gs>
                <a:gs pos="100000">
                  <a:schemeClr val="accent4">
                    <a:tint val="77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Rods'!$A$3,'SP302 End cage Tie Rods'!$A$5:$A$6)</c:f>
              <c:strCache>
                <c:ptCount val="3"/>
                <c:pt idx="0">
                  <c:v>After SS shell welding 
[RT / 29-02-2024]</c:v>
                </c:pt>
                <c:pt idx="1">
                  <c:v>Inside Cluster D cryostat 
[RT / 29-04-2024]</c:v>
                </c:pt>
                <c:pt idx="2">
                  <c:v>Cooldown n°1 (Before powering)
[1,9K / 07-05-2024]</c:v>
                </c:pt>
              </c:strCache>
              <c:extLst/>
            </c:strRef>
          </c:cat>
          <c:val>
            <c:numRef>
              <c:f>('SP302 End cage Tie Rods'!$G$3,'SP302 End cage Tie Rods'!$G$5:$G$6)</c:f>
              <c:numCache>
                <c:formatCode>0</c:formatCode>
                <c:ptCount val="3"/>
                <c:pt idx="0">
                  <c:v>67.703999999999994</c:v>
                </c:pt>
                <c:pt idx="1">
                  <c:v>67.08</c:v>
                </c:pt>
                <c:pt idx="2">
                  <c:v>55.2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73EC-4734-A2B1-9F8A4F846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6533768"/>
        <c:axId val="226534160"/>
      </c:barChart>
      <c:lineChart>
        <c:grouping val="standard"/>
        <c:varyColors val="0"/>
        <c:ser>
          <c:idx val="6"/>
          <c:order val="6"/>
          <c:tx>
            <c:strRef>
              <c:f>'SP302 End cage Tie Rods'!$Z$1:$Z$2</c:f>
              <c:strCache>
                <c:ptCount val="2"/>
                <c:pt idx="0">
                  <c:v>CS Average (Mpa)</c:v>
                </c:pt>
              </c:strCache>
            </c:strRef>
          </c:tx>
          <c:spPr>
            <a:ln w="31750" cap="rnd">
              <a:solidFill>
                <a:schemeClr val="accent4">
                  <a:lumMod val="75000"/>
                </a:schemeClr>
              </a:solidFill>
              <a:prstDash val="sysDash"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solidFill>
                <a:srgbClr val="0070C0"/>
              </a:solidFill>
              <a:ln w="12700">
                <a:solidFill>
                  <a:schemeClr val="accent4">
                    <a:lumMod val="75000"/>
                  </a:schemeClr>
                </a:solidFill>
                <a:prstDash val="sysDash"/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cat>
            <c:strRef>
              <c:f>('SP302 End cage Tie Rods'!$A$3,'SP302 End cage Tie Rods'!$A$5:$A$6)</c:f>
              <c:strCache>
                <c:ptCount val="3"/>
                <c:pt idx="0">
                  <c:v>After SS shell welding 
[RT / 29-02-2024]</c:v>
                </c:pt>
                <c:pt idx="1">
                  <c:v>Inside Cluster D cryostat 
[RT / 29-04-2024]</c:v>
                </c:pt>
                <c:pt idx="2">
                  <c:v>Cooldown n°1 (Before powering)
[1,9K / 07-05-2024]</c:v>
                </c:pt>
              </c:strCache>
              <c:extLst/>
            </c:strRef>
          </c:cat>
          <c:val>
            <c:numRef>
              <c:f>('SP302 End cage Tie Rods'!$Z$3,'SP302 End cage Tie Rods'!$Z$5:$Z$6)</c:f>
              <c:numCache>
                <c:formatCode>0</c:formatCode>
                <c:ptCount val="3"/>
                <c:pt idx="0">
                  <c:v>89.918399999999991</c:v>
                </c:pt>
                <c:pt idx="1">
                  <c:v>88.179000000000002</c:v>
                </c:pt>
                <c:pt idx="2">
                  <c:v>81.39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6-73EC-4734-A2B1-9F8A4F8462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533768"/>
        <c:axId val="226534160"/>
        <c:extLst>
          <c:ext xmlns:c15="http://schemas.microsoft.com/office/drawing/2012/chart" uri="{02D57815-91ED-43cb-92C2-25804820EDAC}">
            <c15:filteredLineSeries>
              <c15:ser>
                <c:idx val="7"/>
                <c:order val="7"/>
                <c:tx>
                  <c:strRef>
                    <c:extLst>
                      <c:ext uri="{02D57815-91ED-43cb-92C2-25804820EDAC}">
                        <c15:formulaRef>
                          <c15:sqref>'SP302 End cage Tie Rods'!$AB$1:$AB$2</c15:sqref>
                        </c15:formulaRef>
                      </c:ext>
                    </c:extLst>
                    <c:strCache>
                      <c:ptCount val="2"/>
                      <c:pt idx="0">
                        <c:v>3D FEA estimation (MPa)</c:v>
                      </c:pt>
                    </c:strCache>
                  </c:strRef>
                </c:tx>
                <c:spPr>
                  <a:ln w="31750" cap="rnd">
                    <a:solidFill>
                      <a:sysClr val="windowText" lastClr="000000"/>
                    </a:solidFill>
                    <a:prstDash val="solid"/>
                    <a:rou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c:spPr>
                <c:marker>
                  <c:symbol val="none"/>
                </c:marker>
                <c:cat>
                  <c:strRef>
                    <c:extLst>
                      <c:ext uri="{02D57815-91ED-43cb-92C2-25804820EDAC}">
                        <c15:formulaRef>
                          <c15:sqref>('SP302 End cage Tie Rods'!$A$3,'SP302 End cage Tie Rods'!$A$5:$A$6)</c15:sqref>
                        </c15:formulaRef>
                      </c:ext>
                    </c:extLst>
                    <c:strCache>
                      <c:ptCount val="3"/>
                      <c:pt idx="0">
                        <c:v>After SS shell welding 
[RT / 29-02-2024]</c:v>
                      </c:pt>
                      <c:pt idx="1">
                        <c:v>Inside Cluster D cryostat 
[RT / 29-04-2024]</c:v>
                      </c:pt>
                      <c:pt idx="2">
                        <c:v>Cooldown n°1 (Before powering)
[1,9K / 07-05-2024]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('SP302 End cage Tie Rods'!$AB$3,'SP302 End cage Tie Rods'!$AB$5:$AB$6)</c15:sqref>
                        </c15:formulaRef>
                      </c:ext>
                    </c:extLst>
                    <c:numCache>
                      <c:formatCode>0</c:formatCode>
                      <c:ptCount val="3"/>
                      <c:pt idx="0">
                        <c:v>116</c:v>
                      </c:pt>
                      <c:pt idx="1">
                        <c:v>116</c:v>
                      </c:pt>
                      <c:pt idx="2">
                        <c:v>116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7-73EC-4734-A2B1-9F8A4F846266}"/>
                  </c:ext>
                </c:extLst>
              </c15:ser>
            </c15:filteredLineSeries>
          </c:ext>
        </c:extLst>
      </c:lineChart>
      <c:catAx>
        <c:axId val="2265337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534160"/>
        <c:crosses val="autoZero"/>
        <c:auto val="1"/>
        <c:lblAlgn val="ctr"/>
        <c:lblOffset val="100"/>
        <c:noMultiLvlLbl val="0"/>
      </c:catAx>
      <c:valAx>
        <c:axId val="226534160"/>
        <c:scaling>
          <c:orientation val="minMax"/>
          <c:max val="160"/>
          <c:min val="-2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>
              <a:solidFill>
                <a:schemeClr val="tx2">
                  <a:lumMod val="5000"/>
                  <a:lumOff val="95000"/>
                </a:schemeClr>
              </a:solidFill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Stress</a:t>
                </a:r>
                <a:r>
                  <a:rPr lang="en-GB" sz="1400" baseline="0"/>
                  <a:t> (MPa)</a:t>
                </a:r>
                <a:endParaRPr lang="en-GB" sz="14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533768"/>
        <c:crosses val="autoZero"/>
        <c:crossBetween val="between"/>
        <c:majorUnit val="20"/>
        <c:minorUnit val="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2084556403005549"/>
          <c:y val="0.23447822446851677"/>
          <c:w val="0.17327981067258771"/>
          <c:h val="0.5235833192083866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GB" sz="1800" b="1" i="0" u="sng" strike="noStrike" baseline="0" dirty="0">
                <a:effectLst/>
              </a:rPr>
              <a:t>Tie rods MBHSP302 </a:t>
            </a:r>
            <a:r>
              <a:rPr lang="en-GB" sz="1800" b="1" i="0" u="none" strike="noStrike" baseline="0" dirty="0">
                <a:effectLst/>
              </a:rPr>
              <a:t>(End cage) </a:t>
            </a:r>
            <a:r>
              <a:rPr lang="en-GB" sz="1800" dirty="0"/>
              <a:t>- Non</a:t>
            </a:r>
            <a:r>
              <a:rPr lang="en-GB" sz="1800" baseline="0" dirty="0"/>
              <a:t> </a:t>
            </a:r>
            <a:r>
              <a:rPr lang="en-GB" sz="1800" b="1" i="0" u="none" strike="noStrike" baseline="0" dirty="0">
                <a:effectLst/>
              </a:rPr>
              <a:t>Connection Side </a:t>
            </a:r>
            <a:r>
              <a:rPr lang="en-GB" sz="1800" dirty="0"/>
              <a:t>Longitudinal</a:t>
            </a:r>
            <a:r>
              <a:rPr lang="en-GB" sz="1800" baseline="0" dirty="0"/>
              <a:t> Stress</a:t>
            </a:r>
            <a:endParaRPr lang="en-GB" sz="18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5444363333383191E-2"/>
          <c:y val="0.11298128829786688"/>
          <c:w val="0.76076307195483717"/>
          <c:h val="0.778038224673970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'SP302 End cage Tie Rods'!$H$2</c:f>
              <c:strCache>
                <c:ptCount val="1"/>
                <c:pt idx="0">
                  <c:v>NCS_Rods_213_U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46000"/>
                    <a:shade val="51000"/>
                    <a:satMod val="130000"/>
                  </a:schemeClr>
                </a:gs>
                <a:gs pos="80000">
                  <a:schemeClr val="accent2">
                    <a:tint val="46000"/>
                    <a:shade val="93000"/>
                    <a:satMod val="130000"/>
                  </a:schemeClr>
                </a:gs>
                <a:gs pos="100000">
                  <a:schemeClr val="accent2">
                    <a:tint val="46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Rods'!$A$3,'SP302 End cage Tie Rods'!$A$5:$A$6)</c:f>
              <c:strCache>
                <c:ptCount val="3"/>
                <c:pt idx="0">
                  <c:v>After SS shell welding 
[RT / 29-02-2024]</c:v>
                </c:pt>
                <c:pt idx="1">
                  <c:v>Inside Cluster D cryostat 
[RT / 29-04-2024]</c:v>
                </c:pt>
                <c:pt idx="2">
                  <c:v>Cooldown n°1 (Before powering)
[1,9K / 07-05-2024]</c:v>
                </c:pt>
              </c:strCache>
              <c:extLst/>
            </c:strRef>
          </c:cat>
          <c:val>
            <c:numRef>
              <c:f>('SP302 End cage Tie Rods'!$H$3,'SP302 End cage Tie Rods'!$H$5:$H$6)</c:f>
              <c:numCache>
                <c:formatCode>0</c:formatCode>
                <c:ptCount val="3"/>
                <c:pt idx="0">
                  <c:v>76.40100000000001</c:v>
                </c:pt>
                <c:pt idx="1">
                  <c:v>76.44</c:v>
                </c:pt>
                <c:pt idx="2">
                  <c:v>32.4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1232-4936-B37A-2AB118BBC496}"/>
            </c:ext>
          </c:extLst>
        </c:ser>
        <c:ser>
          <c:idx val="1"/>
          <c:order val="1"/>
          <c:tx>
            <c:strRef>
              <c:f>'SP302 End cage Tie Rods'!$I$2</c:f>
              <c:strCache>
                <c:ptCount val="1"/>
                <c:pt idx="0">
                  <c:v>NCS_Rods_213_M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62000"/>
                    <a:shade val="51000"/>
                    <a:satMod val="130000"/>
                  </a:schemeClr>
                </a:gs>
                <a:gs pos="80000">
                  <a:schemeClr val="accent2">
                    <a:tint val="62000"/>
                    <a:shade val="93000"/>
                    <a:satMod val="130000"/>
                  </a:schemeClr>
                </a:gs>
                <a:gs pos="100000">
                  <a:schemeClr val="accent2">
                    <a:tint val="62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Rods'!$A$3,'SP302 End cage Tie Rods'!$A$5:$A$6)</c:f>
              <c:strCache>
                <c:ptCount val="3"/>
                <c:pt idx="0">
                  <c:v>After SS shell welding 
[RT / 29-02-2024]</c:v>
                </c:pt>
                <c:pt idx="1">
                  <c:v>Inside Cluster D cryostat 
[RT / 29-04-2024]</c:v>
                </c:pt>
                <c:pt idx="2">
                  <c:v>Cooldown n°1 (Before powering)
[1,9K / 07-05-2024]</c:v>
                </c:pt>
              </c:strCache>
              <c:extLst/>
            </c:strRef>
          </c:cat>
          <c:val>
            <c:numRef>
              <c:f>('SP302 End cage Tie Rods'!$I$3,'SP302 End cage Tie Rods'!$I$5:$I$6)</c:f>
              <c:numCache>
                <c:formatCode>0</c:formatCode>
                <c:ptCount val="3"/>
                <c:pt idx="0">
                  <c:v>97.909500000000008</c:v>
                </c:pt>
                <c:pt idx="1">
                  <c:v>95.55</c:v>
                </c:pt>
                <c:pt idx="2">
                  <c:v>78.45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1232-4936-B37A-2AB118BBC496}"/>
            </c:ext>
          </c:extLst>
        </c:ser>
        <c:ser>
          <c:idx val="4"/>
          <c:order val="2"/>
          <c:tx>
            <c:strRef>
              <c:f>'SP302 End cage Tie Rods'!$J$2</c:f>
              <c:strCache>
                <c:ptCount val="1"/>
                <c:pt idx="0">
                  <c:v>NCS_Rods_213_D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92000"/>
                    <a:shade val="51000"/>
                    <a:satMod val="130000"/>
                  </a:schemeClr>
                </a:gs>
                <a:gs pos="80000">
                  <a:schemeClr val="accent2">
                    <a:shade val="92000"/>
                    <a:shade val="93000"/>
                    <a:satMod val="130000"/>
                  </a:schemeClr>
                </a:gs>
                <a:gs pos="100000">
                  <a:schemeClr val="accent2">
                    <a:shade val="92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Rods'!$A$3,'SP302 End cage Tie Rods'!$A$5:$A$6)</c:f>
              <c:strCache>
                <c:ptCount val="3"/>
                <c:pt idx="0">
                  <c:v>After SS shell welding 
[RT / 29-02-2024]</c:v>
                </c:pt>
                <c:pt idx="1">
                  <c:v>Inside Cluster D cryostat 
[RT / 29-04-2024]</c:v>
                </c:pt>
                <c:pt idx="2">
                  <c:v>Cooldown n°1 (Before powering)
[1,9K / 07-05-2024]</c:v>
                </c:pt>
              </c:strCache>
              <c:extLst/>
            </c:strRef>
          </c:cat>
          <c:val>
            <c:numRef>
              <c:f>('SP302 End cage Tie Rods'!$J$3,'SP302 End cage Tie Rods'!$J$5:$J$6)</c:f>
              <c:numCache>
                <c:formatCode>0</c:formatCode>
                <c:ptCount val="3"/>
                <c:pt idx="0">
                  <c:v>48.3795</c:v>
                </c:pt>
                <c:pt idx="1">
                  <c:v>45.435000000000002</c:v>
                </c:pt>
                <c:pt idx="2">
                  <c:v>37.15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1232-4936-B37A-2AB118BBC496}"/>
            </c:ext>
          </c:extLst>
        </c:ser>
        <c:ser>
          <c:idx val="5"/>
          <c:order val="3"/>
          <c:tx>
            <c:strRef>
              <c:f>'SP302 End cage Tie Rods'!$K$2</c:f>
              <c:strCache>
                <c:ptCount val="1"/>
                <c:pt idx="0">
                  <c:v>NCS_Rods_212_U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76000"/>
                    <a:shade val="51000"/>
                    <a:satMod val="130000"/>
                  </a:schemeClr>
                </a:gs>
                <a:gs pos="80000">
                  <a:schemeClr val="accent2">
                    <a:shade val="76000"/>
                    <a:shade val="93000"/>
                    <a:satMod val="130000"/>
                  </a:schemeClr>
                </a:gs>
                <a:gs pos="100000">
                  <a:schemeClr val="accent2">
                    <a:shade val="76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Rods'!$A$3,'SP302 End cage Tie Rods'!$A$5:$A$6)</c:f>
              <c:strCache>
                <c:ptCount val="3"/>
                <c:pt idx="0">
                  <c:v>After SS shell welding 
[RT / 29-02-2024]</c:v>
                </c:pt>
                <c:pt idx="1">
                  <c:v>Inside Cluster D cryostat 
[RT / 29-04-2024]</c:v>
                </c:pt>
                <c:pt idx="2">
                  <c:v>Cooldown n°1 (Before powering)
[1,9K / 07-05-2024]</c:v>
                </c:pt>
              </c:strCache>
              <c:extLst/>
            </c:strRef>
          </c:cat>
          <c:val>
            <c:numRef>
              <c:f>('SP302 End cage Tie Rods'!$K$3,'SP302 End cage Tie Rods'!$K$5:$K$6)</c:f>
              <c:numCache>
                <c:formatCode>0</c:formatCode>
                <c:ptCount val="3"/>
                <c:pt idx="0">
                  <c:v>56.842500000000001</c:v>
                </c:pt>
                <c:pt idx="1">
                  <c:v>55.965000000000003</c:v>
                </c:pt>
                <c:pt idx="2">
                  <c:v>72.91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1232-4936-B37A-2AB118BBC496}"/>
            </c:ext>
          </c:extLst>
        </c:ser>
        <c:ser>
          <c:idx val="2"/>
          <c:order val="4"/>
          <c:tx>
            <c:strRef>
              <c:f>'SP302 End cage Tie Rods'!$L$2</c:f>
              <c:strCache>
                <c:ptCount val="1"/>
                <c:pt idx="0">
                  <c:v>NCS_Rods_212_M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77000"/>
                    <a:shade val="51000"/>
                    <a:satMod val="130000"/>
                  </a:schemeClr>
                </a:gs>
                <a:gs pos="80000">
                  <a:schemeClr val="accent2">
                    <a:tint val="77000"/>
                    <a:shade val="93000"/>
                    <a:satMod val="130000"/>
                  </a:schemeClr>
                </a:gs>
                <a:gs pos="100000">
                  <a:schemeClr val="accent2">
                    <a:tint val="77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Rods'!$A$3,'SP302 End cage Tie Rods'!$A$5:$A$6)</c:f>
              <c:strCache>
                <c:ptCount val="3"/>
                <c:pt idx="0">
                  <c:v>After SS shell welding 
[RT / 29-02-2024]</c:v>
                </c:pt>
                <c:pt idx="1">
                  <c:v>Inside Cluster D cryostat 
[RT / 29-04-2024]</c:v>
                </c:pt>
                <c:pt idx="2">
                  <c:v>Cooldown n°1 (Before powering)
[1,9K / 07-05-2024]</c:v>
                </c:pt>
              </c:strCache>
              <c:extLst/>
            </c:strRef>
          </c:cat>
          <c:val>
            <c:numRef>
              <c:f>('SP302 End cage Tie Rods'!$L$3,'SP302 End cage Tie Rods'!$L$5:$L$6)</c:f>
              <c:numCache>
                <c:formatCode>0</c:formatCode>
                <c:ptCount val="3"/>
                <c:pt idx="0">
                  <c:v>63.823500000000003</c:v>
                </c:pt>
                <c:pt idx="1">
                  <c:v>61.230000000000004</c:v>
                </c:pt>
                <c:pt idx="2">
                  <c:v>58.06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1232-4936-B37A-2AB118BBC496}"/>
            </c:ext>
          </c:extLst>
        </c:ser>
        <c:ser>
          <c:idx val="3"/>
          <c:order val="5"/>
          <c:tx>
            <c:strRef>
              <c:f>'SP302 End cage Tie Rods'!$M$2</c:f>
              <c:strCache>
                <c:ptCount val="1"/>
                <c:pt idx="0">
                  <c:v>NCS_Rods_212_D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3000"/>
                    <a:shade val="51000"/>
                    <a:satMod val="130000"/>
                  </a:schemeClr>
                </a:gs>
                <a:gs pos="80000">
                  <a:schemeClr val="accent2">
                    <a:tint val="93000"/>
                    <a:shade val="93000"/>
                    <a:satMod val="130000"/>
                  </a:schemeClr>
                </a:gs>
                <a:gs pos="100000">
                  <a:schemeClr val="accent2">
                    <a:tint val="93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errBars>
            <c:errBarType val="both"/>
            <c:errValType val="percentage"/>
            <c:noEndCap val="0"/>
            <c:val val="5"/>
            <c:spPr>
              <a:noFill/>
              <a:ln w="9525">
                <a:solidFill>
                  <a:schemeClr val="tx2">
                    <a:lumMod val="75000"/>
                  </a:schemeClr>
                </a:solidFill>
                <a:round/>
              </a:ln>
              <a:effectLst/>
            </c:spPr>
          </c:errBars>
          <c:cat>
            <c:strRef>
              <c:f>('SP302 End cage Tie Rods'!$A$3,'SP302 End cage Tie Rods'!$A$5:$A$6)</c:f>
              <c:strCache>
                <c:ptCount val="3"/>
                <c:pt idx="0">
                  <c:v>After SS shell welding 
[RT / 29-02-2024]</c:v>
                </c:pt>
                <c:pt idx="1">
                  <c:v>Inside Cluster D cryostat 
[RT / 29-04-2024]</c:v>
                </c:pt>
                <c:pt idx="2">
                  <c:v>Cooldown n°1 (Before powering)
[1,9K / 07-05-2024]</c:v>
                </c:pt>
              </c:strCache>
              <c:extLst/>
            </c:strRef>
          </c:cat>
          <c:val>
            <c:numRef>
              <c:f>('SP302 End cage Tie Rods'!$M$3,'SP302 End cage Tie Rods'!$M$5:$M$6)</c:f>
              <c:numCache>
                <c:formatCode>0</c:formatCode>
                <c:ptCount val="3"/>
                <c:pt idx="0">
                  <c:v>62.244</c:v>
                </c:pt>
                <c:pt idx="1">
                  <c:v>58.695</c:v>
                </c:pt>
                <c:pt idx="2">
                  <c:v>35.049999999999997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1232-4936-B37A-2AB118BBC4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6534944"/>
        <c:axId val="226535336"/>
      </c:barChart>
      <c:lineChart>
        <c:grouping val="standard"/>
        <c:varyColors val="0"/>
        <c:ser>
          <c:idx val="6"/>
          <c:order val="6"/>
          <c:tx>
            <c:strRef>
              <c:f>'SP302 End cage Tie Rods'!$AA$1:$AA$2</c:f>
              <c:strCache>
                <c:ptCount val="2"/>
                <c:pt idx="0">
                  <c:v>NCS Average (Mpa)</c:v>
                </c:pt>
              </c:strCache>
            </c:strRef>
          </c:tx>
          <c:spPr>
            <a:ln w="31750" cap="rnd">
              <a:solidFill>
                <a:srgbClr val="B94441"/>
              </a:solidFill>
              <a:prstDash val="sysDash"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shade val="47000"/>
                      <a:shade val="51000"/>
                      <a:satMod val="130000"/>
                    </a:schemeClr>
                  </a:gs>
                  <a:gs pos="80000">
                    <a:schemeClr val="accent2">
                      <a:shade val="47000"/>
                      <a:shade val="93000"/>
                      <a:satMod val="130000"/>
                    </a:schemeClr>
                  </a:gs>
                  <a:gs pos="100000">
                    <a:schemeClr val="accent2">
                      <a:shade val="47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 w="12700">
                <a:solidFill>
                  <a:srgbClr val="B94441"/>
                </a:solidFill>
                <a:prstDash val="sysDash"/>
                <a:round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</c:marker>
          <c:cat>
            <c:strRef>
              <c:f>('SP302 End cage Tie Rods'!$A$3,'SP302 End cage Tie Rods'!$A$5:$A$6)</c:f>
              <c:strCache>
                <c:ptCount val="3"/>
                <c:pt idx="0">
                  <c:v>After SS shell welding 
[RT / 29-02-2024]</c:v>
                </c:pt>
                <c:pt idx="1">
                  <c:v>Inside Cluster D cryostat 
[RT / 29-04-2024]</c:v>
                </c:pt>
                <c:pt idx="2">
                  <c:v>Cooldown n°1 (Before powering)
[1,9K / 07-05-2024]</c:v>
                </c:pt>
              </c:strCache>
              <c:extLst/>
            </c:strRef>
          </c:cat>
          <c:val>
            <c:numRef>
              <c:f>('SP302 End cage Tie Rods'!$AA$3,'SP302 End cage Tie Rods'!$AA$5:$AA$6)</c:f>
              <c:numCache>
                <c:formatCode>0</c:formatCode>
                <c:ptCount val="3"/>
                <c:pt idx="0">
                  <c:v>67.600000000000009</c:v>
                </c:pt>
                <c:pt idx="1">
                  <c:v>65.552499999999995</c:v>
                </c:pt>
                <c:pt idx="2">
                  <c:v>52.336666666666673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6-1232-4936-B37A-2AB118BBC4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6534944"/>
        <c:axId val="226535336"/>
        <c:extLst>
          <c:ext xmlns:c15="http://schemas.microsoft.com/office/drawing/2012/chart" uri="{02D57815-91ED-43cb-92C2-25804820EDAC}">
            <c15:filteredLineSeries>
              <c15:ser>
                <c:idx val="7"/>
                <c:order val="7"/>
                <c:tx>
                  <c:strRef>
                    <c:extLst>
                      <c:ext uri="{02D57815-91ED-43cb-92C2-25804820EDAC}">
                        <c15:formulaRef>
                          <c15:sqref>'SP302 End cage Tie Rods'!$AB$1:$AB$2</c15:sqref>
                        </c15:formulaRef>
                      </c:ext>
                    </c:extLst>
                    <c:strCache>
                      <c:ptCount val="2"/>
                      <c:pt idx="0">
                        <c:v>3D FEA estimation (MPa)</c:v>
                      </c:pt>
                    </c:strCache>
                  </c:strRef>
                </c:tx>
                <c:spPr>
                  <a:ln w="31750" cap="rnd">
                    <a:solidFill>
                      <a:sysClr val="windowText" lastClr="000000"/>
                    </a:solidFill>
                    <a:prstDash val="solid"/>
                    <a:rou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c:spPr>
                <c:marker>
                  <c:symbol val="none"/>
                </c:marker>
                <c:cat>
                  <c:strRef>
                    <c:extLst>
                      <c:ext uri="{02D57815-91ED-43cb-92C2-25804820EDAC}">
                        <c15:formulaRef>
                          <c15:sqref>('SP302 End cage Tie Rods'!$A$3,'SP302 End cage Tie Rods'!$A$5:$A$6)</c15:sqref>
                        </c15:formulaRef>
                      </c:ext>
                    </c:extLst>
                    <c:strCache>
                      <c:ptCount val="3"/>
                      <c:pt idx="0">
                        <c:v>After SS shell welding 
[RT / 29-02-2024]</c:v>
                      </c:pt>
                      <c:pt idx="1">
                        <c:v>Inside Cluster D cryostat 
[RT / 29-04-2024]</c:v>
                      </c:pt>
                      <c:pt idx="2">
                        <c:v>Cooldown n°1 (Before powering)
[1,9K / 07-05-2024]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('SP302 End cage Tie Rods'!$AB$3,'SP302 End cage Tie Rods'!$AB$5:$AB$6)</c15:sqref>
                        </c15:formulaRef>
                      </c:ext>
                    </c:extLst>
                    <c:numCache>
                      <c:formatCode>0</c:formatCode>
                      <c:ptCount val="3"/>
                      <c:pt idx="0">
                        <c:v>116</c:v>
                      </c:pt>
                      <c:pt idx="1">
                        <c:v>116</c:v>
                      </c:pt>
                      <c:pt idx="2">
                        <c:v>116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7-1232-4936-B37A-2AB118BBC496}"/>
                  </c:ext>
                </c:extLst>
              </c15:ser>
            </c15:filteredLineSeries>
          </c:ext>
        </c:extLst>
      </c:lineChart>
      <c:catAx>
        <c:axId val="22653494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535336"/>
        <c:crosses val="autoZero"/>
        <c:auto val="1"/>
        <c:lblAlgn val="ctr"/>
        <c:lblOffset val="100"/>
        <c:noMultiLvlLbl val="0"/>
      </c:catAx>
      <c:valAx>
        <c:axId val="226535336"/>
        <c:scaling>
          <c:orientation val="minMax"/>
          <c:max val="160"/>
          <c:min val="-20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>
              <a:solidFill>
                <a:schemeClr val="tx2">
                  <a:lumMod val="5000"/>
                  <a:lumOff val="95000"/>
                </a:schemeClr>
              </a:solidFill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/>
                  <a:t>Stress</a:t>
                </a:r>
                <a:r>
                  <a:rPr lang="en-GB" sz="1400" baseline="0"/>
                  <a:t> (MPa)</a:t>
                </a:r>
                <a:endParaRPr lang="en-GB" sz="14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6534944"/>
        <c:crosses val="autoZero"/>
        <c:crossBetween val="between"/>
        <c:majorUnit val="20"/>
        <c:minorUnit val="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0995560579267301"/>
          <c:y val="0.26538138569650016"/>
          <c:w val="0.16828193023987556"/>
          <c:h val="0.4635702728939704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3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4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70C4BA-99F7-40F8-80FA-F8B0DBA87C74}" type="datetimeFigureOut">
              <a:rPr lang="en-US" smtClean="0"/>
              <a:t>5/17/2024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FD2AF-2550-44DE-BFD9-6D5C2A4930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183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D2AF-2550-44DE-BFD9-6D5C2A4930C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492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D2AF-2550-44DE-BFD9-6D5C2A4930C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6330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D2AF-2550-44DE-BFD9-6D5C2A4930C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392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D2AF-2550-44DE-BFD9-6D5C2A4930C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5349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D2AF-2550-44DE-BFD9-6D5C2A4930C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508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CFD2AF-2550-44DE-BFD9-6D5C2A4930C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083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5943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3480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847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970631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615574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87323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1599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89891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55755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538681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99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7376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088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838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602481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69DF5-9F92-99A1-99C5-FA466EF8F8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2E78AF-BF68-866F-3235-D39AC08091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578B6-76DF-C4AB-EF7F-638BE1FA6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55A0B-52E7-1FD1-0A44-447135959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6F2B03-0C8E-1F35-1B32-6F5266B6E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491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1773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63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8842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98105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6/26/2023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2330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003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6/26/2023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973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6/26/2023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E148E9F-FEC7-4929-9D8E-1A7FA582F04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/>
        </p:nvPicPr>
        <p:blipFill rotWithShape="1">
          <a:blip r:embed="rId26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5961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0.xml"/><Relationship Id="rId4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5" Type="http://schemas.openxmlformats.org/officeDocument/2006/relationships/chart" Target="../charts/chart6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0967E-884C-DBB1-1EF0-5F30791FAE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80303"/>
            <a:ext cx="9144000" cy="2937469"/>
          </a:xfrm>
        </p:spPr>
        <p:txBody>
          <a:bodyPr/>
          <a:lstStyle/>
          <a:p>
            <a:r>
              <a:rPr lang="en-US" dirty="0"/>
              <a:t>MBHDP301b</a:t>
            </a:r>
            <a:br>
              <a:rPr lang="en-US" dirty="0"/>
            </a:br>
            <a:r>
              <a:rPr lang="en-US" dirty="0"/>
              <a:t>11T hybrid magnet</a:t>
            </a:r>
            <a:br>
              <a:rPr lang="en-US" dirty="0"/>
            </a:br>
            <a:br>
              <a:rPr lang="en-US" sz="6000" i="1" dirty="0"/>
            </a:br>
            <a:r>
              <a:rPr lang="en-GB" sz="3200" i="1" dirty="0"/>
              <a:t>Intermediate results - Thermal cycle n°1 &amp; powering tests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AC05DE-D05D-9531-2F8D-99C5F0D7A0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2791" y="4928681"/>
            <a:ext cx="10486417" cy="1200010"/>
          </a:xfrm>
        </p:spPr>
        <p:txBody>
          <a:bodyPr/>
          <a:lstStyle/>
          <a:p>
            <a:r>
              <a:rPr lang="en-US" dirty="0"/>
              <a:t>S. Mugnier on behalf of Mechanical Measurement Lab of EN-MME</a:t>
            </a:r>
          </a:p>
          <a:p>
            <a:r>
              <a:rPr lang="en-US" i="1" dirty="0"/>
              <a:t>EDMS #2711698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500B6F-7230-B952-64C9-AF4EC3C4C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EDMS #2711698 - MBHDP301b Intermediate results - May 16th 2024 - v.0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2DC1B3-43E7-8650-BB76-4117AC352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885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5A4C0-1278-35FB-641B-D284583BA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896129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MBHSP301 aperture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DE334D-3223-A2B6-F6E6-8476B8DA6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A218B0-77A8-FDDD-5257-595C2430F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339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E4BC5-7659-EAD7-3911-44DA475F9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46B5C4-B33B-CE2A-920A-4271852ED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D5DB5E47-569A-0CC9-3838-2AA12E7214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594655"/>
              </p:ext>
            </p:extLst>
          </p:nvPr>
        </p:nvGraphicFramePr>
        <p:xfrm>
          <a:off x="5959514" y="2714967"/>
          <a:ext cx="539993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9966">
                  <a:extLst>
                    <a:ext uri="{9D8B030D-6E8A-4147-A177-3AD203B41FA5}">
                      <a16:colId xmlns:a16="http://schemas.microsoft.com/office/drawing/2014/main" val="3059779363"/>
                    </a:ext>
                  </a:extLst>
                </a:gridCol>
                <a:gridCol w="2699966">
                  <a:extLst>
                    <a:ext uri="{9D8B030D-6E8A-4147-A177-3AD203B41FA5}">
                      <a16:colId xmlns:a16="http://schemas.microsoft.com/office/drawing/2014/main" val="25256401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bg1"/>
                          </a:solidFill>
                        </a:rPr>
                        <a:t>SM18 Event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bg1"/>
                          </a:solidFill>
                        </a:rPr>
                        <a:t>13/05/2024 at 13h21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120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</a:t>
                      </a:r>
                      <a:r>
                        <a:rPr lang="en-GB" baseline="-25000" dirty="0"/>
                        <a:t>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10,947 kA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5398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Aperture powered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SP301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22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Magnet temperature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1,9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9296649"/>
                  </a:ext>
                </a:extLst>
              </a:tr>
            </a:tbl>
          </a:graphicData>
        </a:graphic>
      </p:graphicFrame>
      <p:sp>
        <p:nvSpPr>
          <p:cNvPr id="6" name="Title 5">
            <a:extLst>
              <a:ext uri="{FF2B5EF4-FFF2-40B4-BE49-F238E27FC236}">
                <a16:creationId xmlns:a16="http://schemas.microsoft.com/office/drawing/2014/main" id="{B00FC176-620F-E393-4079-E81EFB1A8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SP301 Powering test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C0566D-B011-6535-DDB5-C9E1AEA6D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303" y="1228567"/>
            <a:ext cx="4745286" cy="482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180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0131E-C90F-01B0-BC56-E94FB25B5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SP301 collars compression stress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E4BC5-7659-EAD7-3911-44DA475F9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46B5C4-B33B-CE2A-920A-4271852ED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12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5252280-50D8-161C-7C84-4352AEF6DA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906" y="906464"/>
            <a:ext cx="10326188" cy="529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563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0131E-C90F-01B0-BC56-E94FB25B5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SP301 End plates bullets longitudinal stress &amp; force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F32492-D6A6-14CB-5D5F-AA9074FC5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46B5C4-B33B-CE2A-920A-4271852ED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13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B241116-F772-7D18-5B2F-EE83371D7C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618" y="849911"/>
            <a:ext cx="9378764" cy="5407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6726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5A4C0-1278-35FB-641B-D284583BA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896129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MBHSP302 aperture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DE334D-3223-A2B6-F6E6-8476B8DA6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A218B0-77A8-FDDD-5257-595C2430F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912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E4BC5-7659-EAD7-3911-44DA475F9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46B5C4-B33B-CE2A-920A-4271852ED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15</a:t>
            </a:fld>
            <a:endParaRPr lang="en-US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D5DB5E47-569A-0CC9-3838-2AA12E7214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744933"/>
              </p:ext>
            </p:extLst>
          </p:nvPr>
        </p:nvGraphicFramePr>
        <p:xfrm>
          <a:off x="5959514" y="2714967"/>
          <a:ext cx="539993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9966">
                  <a:extLst>
                    <a:ext uri="{9D8B030D-6E8A-4147-A177-3AD203B41FA5}">
                      <a16:colId xmlns:a16="http://schemas.microsoft.com/office/drawing/2014/main" val="3059779363"/>
                    </a:ext>
                  </a:extLst>
                </a:gridCol>
                <a:gridCol w="2699966">
                  <a:extLst>
                    <a:ext uri="{9D8B030D-6E8A-4147-A177-3AD203B41FA5}">
                      <a16:colId xmlns:a16="http://schemas.microsoft.com/office/drawing/2014/main" val="25256401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bg1"/>
                          </a:solidFill>
                        </a:rPr>
                        <a:t>SM18 Event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bg1"/>
                          </a:solidFill>
                        </a:rPr>
                        <a:t>14/05/2024 at 16h30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3120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</a:t>
                      </a:r>
                      <a:r>
                        <a:rPr lang="en-GB" baseline="-25000" dirty="0"/>
                        <a:t>max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12,017 kA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5398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Aperture powered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SP302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822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Magnet temperature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1,9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9296649"/>
                  </a:ext>
                </a:extLst>
              </a:tr>
            </a:tbl>
          </a:graphicData>
        </a:graphic>
      </p:graphicFrame>
      <p:sp>
        <p:nvSpPr>
          <p:cNvPr id="6" name="Title 5">
            <a:extLst>
              <a:ext uri="{FF2B5EF4-FFF2-40B4-BE49-F238E27FC236}">
                <a16:creationId xmlns:a16="http://schemas.microsoft.com/office/drawing/2014/main" id="{B00FC176-620F-E393-4079-E81EFB1A8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SP302 Powering test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9360DC4-0120-2910-AE16-7A259CBFAB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215" y="1138257"/>
            <a:ext cx="4558286" cy="4636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025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0131E-C90F-01B0-BC56-E94FB25B5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SP302 collars compression stress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E4BC5-7659-EAD7-3911-44DA475F9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46B5C4-B33B-CE2A-920A-4271852ED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DEDDC1-854C-89B0-7D5F-BB0B2D587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736" y="986246"/>
            <a:ext cx="11026527" cy="525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185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0131E-C90F-01B0-BC56-E94FB25B5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SP302 End plates bullets longitudinal stress &amp; force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F32492-D6A6-14CB-5D5F-AA9074FC5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46B5C4-B33B-CE2A-920A-4271852ED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195F84-F347-B15F-8ED4-91AB01188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280" y="893401"/>
            <a:ext cx="9235440" cy="535571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2257741-5E34-85D3-5441-1BDD41815163}"/>
              </a:ext>
            </a:extLst>
          </p:cNvPr>
          <p:cNvCxnSpPr/>
          <p:nvPr/>
        </p:nvCxnSpPr>
        <p:spPr>
          <a:xfrm flipV="1">
            <a:off x="8595360" y="3291840"/>
            <a:ext cx="0" cy="1404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9F1A93B-9F67-A3AD-F2D3-F647A2E60F41}"/>
              </a:ext>
            </a:extLst>
          </p:cNvPr>
          <p:cNvSpPr txBox="1"/>
          <p:nvPr/>
        </p:nvSpPr>
        <p:spPr>
          <a:xfrm>
            <a:off x="7896497" y="4696097"/>
            <a:ext cx="1397725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NCS group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83DED6B-61D3-2CE9-73BA-60086062C45A}"/>
              </a:ext>
            </a:extLst>
          </p:cNvPr>
          <p:cNvCxnSpPr>
            <a:cxnSpLocks/>
          </p:cNvCxnSpPr>
          <p:nvPr/>
        </p:nvCxnSpPr>
        <p:spPr>
          <a:xfrm flipH="1">
            <a:off x="8754292" y="1820878"/>
            <a:ext cx="291737" cy="634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F3E2712-8B15-FFCD-A398-6AC7B733CF98}"/>
              </a:ext>
            </a:extLst>
          </p:cNvPr>
          <p:cNvSpPr txBox="1"/>
          <p:nvPr/>
        </p:nvSpPr>
        <p:spPr>
          <a:xfrm>
            <a:off x="8347166" y="1476511"/>
            <a:ext cx="1397725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CS group</a:t>
            </a:r>
          </a:p>
        </p:txBody>
      </p:sp>
    </p:spTree>
    <p:extLst>
      <p:ext uri="{BB962C8B-B14F-4D97-AF65-F5344CB8AC3E}">
        <p14:creationId xmlns:p14="http://schemas.microsoft.com/office/powerpoint/2010/main" val="34136031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0131E-C90F-01B0-BC56-E94FB25B5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SP302 End cage tie rods (relative values)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9AE66D-747D-720A-C76A-6326C5E7D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46B5C4-B33B-CE2A-920A-4271852ED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18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D8E966-F3B8-509B-8C90-B2A4A52482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3087" y="155121"/>
            <a:ext cx="2299893" cy="10809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A74E3C-FA4A-825B-CF73-74E95E110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" y="1209204"/>
            <a:ext cx="5512686" cy="50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7AA5260-C675-6917-809E-B569F94FAA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1326" y="1209204"/>
            <a:ext cx="5512686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6157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7627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5A4C0-1278-35FB-641B-D284583BA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Instrumentation overview</a:t>
            </a:r>
          </a:p>
        </p:txBody>
      </p:sp>
      <p:sp>
        <p:nvSpPr>
          <p:cNvPr id="34" name="Content Placeholder 33">
            <a:extLst>
              <a:ext uri="{FF2B5EF4-FFF2-40B4-BE49-F238E27FC236}">
                <a16:creationId xmlns:a16="http://schemas.microsoft.com/office/drawing/2014/main" id="{13C6F7D2-B808-4AED-D9F3-E500734D2F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-279299" y="1439335"/>
            <a:ext cx="5616575" cy="4608512"/>
          </a:xfrm>
        </p:spPr>
        <p:txBody>
          <a:bodyPr/>
          <a:lstStyle/>
          <a:p>
            <a:pPr algn="ctr"/>
            <a:r>
              <a:rPr lang="en-GB" sz="2400" u="sng" dirty="0"/>
              <a:t>SP301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en-GB" dirty="0"/>
              <a:t>12 instrumented collars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en-GB" dirty="0"/>
              <a:t>8 Bullet gauges</a:t>
            </a:r>
          </a:p>
        </p:txBody>
      </p:sp>
      <p:sp>
        <p:nvSpPr>
          <p:cNvPr id="35" name="Content Placeholder 34">
            <a:extLst>
              <a:ext uri="{FF2B5EF4-FFF2-40B4-BE49-F238E27FC236}">
                <a16:creationId xmlns:a16="http://schemas.microsoft.com/office/drawing/2014/main" id="{66E06DA7-432C-A02A-1700-CA11B7DC53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70340" y="1421553"/>
            <a:ext cx="5611813" cy="4608511"/>
          </a:xfrm>
        </p:spPr>
        <p:txBody>
          <a:bodyPr/>
          <a:lstStyle/>
          <a:p>
            <a:pPr algn="ctr"/>
            <a:r>
              <a:rPr lang="en-GB" sz="2400" u="sng" dirty="0"/>
              <a:t>SP302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en-GB" dirty="0"/>
              <a:t>12 instrumented collars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en-GB" dirty="0"/>
              <a:t>8 Bullet gauges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en-GB" dirty="0"/>
              <a:t>12 Tie rods (End cage)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DE334D-3223-A2B6-F6E6-8476B8DA6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A218B0-77A8-FDDD-5257-595C2430F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2</a:t>
            </a:fld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25D82118-E0E6-F4BD-C528-D4C9D2A3D7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550" y="3561347"/>
            <a:ext cx="3517374" cy="2623127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F015EE8B-D58C-DF23-5CB3-A6613888812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8" t="7127" r="26174" b="1412"/>
          <a:stretch/>
        </p:blipFill>
        <p:spPr>
          <a:xfrm>
            <a:off x="4760808" y="2487295"/>
            <a:ext cx="2876836" cy="2804005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F0ACFE4B-2691-3A39-C211-1E04135F1A9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35" b="8427"/>
          <a:stretch/>
        </p:blipFill>
        <p:spPr>
          <a:xfrm>
            <a:off x="8269744" y="4224558"/>
            <a:ext cx="3601270" cy="1959916"/>
          </a:xfrm>
          <a:prstGeom prst="rect">
            <a:avLst/>
          </a:prstGeom>
        </p:spPr>
      </p:pic>
      <p:sp>
        <p:nvSpPr>
          <p:cNvPr id="57" name="Content Placeholder 33">
            <a:extLst>
              <a:ext uri="{FF2B5EF4-FFF2-40B4-BE49-F238E27FC236}">
                <a16:creationId xmlns:a16="http://schemas.microsoft.com/office/drawing/2014/main" id="{B800D40F-1F20-53A7-7897-71579E21F27A}"/>
              </a:ext>
            </a:extLst>
          </p:cNvPr>
          <p:cNvSpPr txBox="1">
            <a:spLocks/>
          </p:cNvSpPr>
          <p:nvPr/>
        </p:nvSpPr>
        <p:spPr>
          <a:xfrm>
            <a:off x="4594606" y="5937909"/>
            <a:ext cx="3209241" cy="4227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schemeClr val="bg1"/>
                </a:solidFill>
              </a:rPr>
              <a:t>Instrumented SS Shell</a:t>
            </a:r>
          </a:p>
          <a:p>
            <a:pPr algn="ctr"/>
            <a:endParaRPr lang="en-GB" dirty="0">
              <a:solidFill>
                <a:schemeClr val="bg1"/>
              </a:solidFill>
            </a:endParaRPr>
          </a:p>
          <a:p>
            <a:pPr algn="ctr"/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088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5A4C0-1278-35FB-641B-D284583BA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Instrumentation overview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DE334D-3223-A2B6-F6E6-8476B8DA6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A218B0-77A8-FDDD-5257-595C2430F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3</a:t>
            </a:fld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DC39658-1DE7-9BC8-8294-81A5F42E62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074" y="1020201"/>
            <a:ext cx="5014630" cy="2981194"/>
          </a:xfrm>
          <a:prstGeom prst="rect">
            <a:avLst/>
          </a:prstGeom>
          <a:solidFill>
            <a:schemeClr val="bg1"/>
          </a:solidFill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D1451A6-9B1B-A620-3536-9FF21E832B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2074" y="4174562"/>
            <a:ext cx="2028876" cy="2031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400B684-5350-1B00-E846-AC9402F553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6796" y="4180550"/>
            <a:ext cx="2028876" cy="2025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2A9376A-4E03-40FC-8ADD-784EE7DBECED}"/>
              </a:ext>
            </a:extLst>
          </p:cNvPr>
          <p:cNvCxnSpPr>
            <a:cxnSpLocks/>
          </p:cNvCxnSpPr>
          <p:nvPr/>
        </p:nvCxnSpPr>
        <p:spPr>
          <a:xfrm>
            <a:off x="7413171" y="2386464"/>
            <a:ext cx="525675" cy="22987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3DCE7F4-D3CF-47C2-78F3-ADA0D1CB721C}"/>
              </a:ext>
            </a:extLst>
          </p:cNvPr>
          <p:cNvCxnSpPr>
            <a:cxnSpLocks/>
          </p:cNvCxnSpPr>
          <p:nvPr/>
        </p:nvCxnSpPr>
        <p:spPr>
          <a:xfrm flipH="1">
            <a:off x="10325102" y="2386464"/>
            <a:ext cx="1195338" cy="21844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Arrow: Down 24">
            <a:extLst>
              <a:ext uri="{FF2B5EF4-FFF2-40B4-BE49-F238E27FC236}">
                <a16:creationId xmlns:a16="http://schemas.microsoft.com/office/drawing/2014/main" id="{5096DBF2-CBE8-5F38-3651-9F5B335EE791}"/>
              </a:ext>
            </a:extLst>
          </p:cNvPr>
          <p:cNvSpPr/>
          <p:nvPr/>
        </p:nvSpPr>
        <p:spPr>
          <a:xfrm>
            <a:off x="3032944" y="4174562"/>
            <a:ext cx="501650" cy="69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6C4D857-A5BB-F76D-277B-E5A99D9D4D51}"/>
              </a:ext>
            </a:extLst>
          </p:cNvPr>
          <p:cNvSpPr txBox="1"/>
          <p:nvPr/>
        </p:nvSpPr>
        <p:spPr>
          <a:xfrm>
            <a:off x="629686" y="4983054"/>
            <a:ext cx="53081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SP301 without end-cage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30F583-442E-2A75-89EE-822B34D5A8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326" y="1020201"/>
            <a:ext cx="6596155" cy="29811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639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5A4C0-1278-35FB-641B-D284583BA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Instrumentation overview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DE334D-3223-A2B6-F6E6-8476B8DA6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A218B0-77A8-FDDD-5257-595C2430F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A528F3-43A6-1BE0-8CE9-DE86246454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4405" y="958595"/>
            <a:ext cx="9183189" cy="517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806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0131E-C90F-01B0-BC56-E94FB25B5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SP301 collars compression stress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D64962-D21F-07AF-F7D8-F9DE4D4C9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46B5C4-B33B-CE2A-920A-4271852ED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DFDC914A-3093-4942-92AE-5F6DAF6179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7258849"/>
              </p:ext>
            </p:extLst>
          </p:nvPr>
        </p:nvGraphicFramePr>
        <p:xfrm>
          <a:off x="261257" y="1439335"/>
          <a:ext cx="11701570" cy="40745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7390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0131E-C90F-01B0-BC56-E94FB25B5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SP302 collars compression stress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E4BC5-7659-EAD7-3911-44DA475F9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46B5C4-B33B-CE2A-920A-4271852ED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88F31B8-2D6E-4B7B-A4DA-418C72B715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0739331"/>
              </p:ext>
            </p:extLst>
          </p:nvPr>
        </p:nvGraphicFramePr>
        <p:xfrm>
          <a:off x="407986" y="1306286"/>
          <a:ext cx="11557591" cy="4457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75688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0131E-C90F-01B0-BC56-E94FB25B5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SP301 End plates longitudinal stress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F32492-D6A6-14CB-5D5F-AA9074FC5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46B5C4-B33B-CE2A-920A-4271852ED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200-00000B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3330542"/>
              </p:ext>
            </p:extLst>
          </p:nvPr>
        </p:nvGraphicFramePr>
        <p:xfrm>
          <a:off x="353401" y="1625638"/>
          <a:ext cx="5616326" cy="4758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200-00000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6227340"/>
              </p:ext>
            </p:extLst>
          </p:nvPr>
        </p:nvGraphicFramePr>
        <p:xfrm>
          <a:off x="6446519" y="1625638"/>
          <a:ext cx="5215187" cy="46415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77205EF5-F284-7A28-4D07-11B346B76A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4112" y="200256"/>
            <a:ext cx="2528416" cy="142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305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0131E-C90F-01B0-BC56-E94FB25B5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SP302 End cage tie rods stress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9AE66D-747D-720A-C76A-6326C5E7D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46B5C4-B33B-CE2A-920A-4271852ED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E3E751-C6D7-F72B-0AFC-0F0EB2D7A1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0938" y="4652349"/>
            <a:ext cx="2948768" cy="13802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9518896-4A44-AB2C-C0AF-A023AF4F93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1500" y="1216908"/>
            <a:ext cx="3247644" cy="3265456"/>
          </a:xfrm>
          <a:prstGeom prst="rect">
            <a:avLst/>
          </a:prstGeom>
        </p:spPr>
      </p:pic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7F74491C-4328-48DB-BE15-694F0EC615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796216"/>
              </p:ext>
            </p:extLst>
          </p:nvPr>
        </p:nvGraphicFramePr>
        <p:xfrm>
          <a:off x="337930" y="1133061"/>
          <a:ext cx="8481392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84302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0131E-C90F-01B0-BC56-E94FB25B5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45313"/>
            <a:ext cx="11376025" cy="1065742"/>
          </a:xfrm>
        </p:spPr>
        <p:txBody>
          <a:bodyPr/>
          <a:lstStyle/>
          <a:p>
            <a:r>
              <a:rPr lang="en-US" dirty="0"/>
              <a:t>SP302 End cage tie rods stress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0238262-3301-210C-1D04-ED7B28B37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#2711698 - MBHDP301b Intermediate results - May 16th 2024 - v.0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46B5C4-B33B-CE2A-920A-4271852ED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48E9F-FEC7-4929-9D8E-1A7FA582F041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454BE35-A8E2-3858-CCA0-68B25FFAD7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3765" y="4730357"/>
            <a:ext cx="2996887" cy="14027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EC1B2F8-9AA3-9F6C-EABB-00A73E09FA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3765" y="1372596"/>
            <a:ext cx="2930171" cy="29194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04AF5AB-4393-4D26-B104-72A5A19200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5085837"/>
              </p:ext>
            </p:extLst>
          </p:nvPr>
        </p:nvGraphicFramePr>
        <p:xfrm>
          <a:off x="218063" y="1077686"/>
          <a:ext cx="8825701" cy="4865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706249258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-EN-2022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 2007 - 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 2007 - 2010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2007 - 2010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4441</TotalTime>
  <Words>542</Words>
  <Application>Microsoft Office PowerPoint</Application>
  <PresentationFormat>Widescreen</PresentationFormat>
  <Paragraphs>101</Paragraphs>
  <Slides>19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Template-EN-2022</vt:lpstr>
      <vt:lpstr>MBHDP301b 11T hybrid magnet  Intermediate results - Thermal cycle n°1 &amp; powering tests</vt:lpstr>
      <vt:lpstr>Instrumentation overview</vt:lpstr>
      <vt:lpstr>Instrumentation overview</vt:lpstr>
      <vt:lpstr>Instrumentation overview</vt:lpstr>
      <vt:lpstr>SP301 collars compression stress</vt:lpstr>
      <vt:lpstr>SP302 collars compression stress</vt:lpstr>
      <vt:lpstr>SP301 End plates longitudinal stress</vt:lpstr>
      <vt:lpstr>SP302 End cage tie rods stress</vt:lpstr>
      <vt:lpstr>SP302 End cage tie rods stress</vt:lpstr>
      <vt:lpstr>MBHSP301 aperture</vt:lpstr>
      <vt:lpstr>SP301 Powering test</vt:lpstr>
      <vt:lpstr>SP301 collars compression stress</vt:lpstr>
      <vt:lpstr>SP301 End plates bullets longitudinal stress &amp; force</vt:lpstr>
      <vt:lpstr>MBHSP302 aperture</vt:lpstr>
      <vt:lpstr>SP302 Powering test</vt:lpstr>
      <vt:lpstr>SP302 collars compression stress</vt:lpstr>
      <vt:lpstr>SP302 End plates bullets longitudinal stress &amp; force</vt:lpstr>
      <vt:lpstr>SP302 End cage tie rods (relative values)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11T hybrid</dc:title>
  <dc:creator>sylvain.mugnier@cern.ch</dc:creator>
  <cp:keywords>MBHDP301b Intermediate results - May 16th 2024</cp:keywords>
  <cp:lastModifiedBy>Carmen Abad Cabrera</cp:lastModifiedBy>
  <cp:revision>245</cp:revision>
  <cp:lastPrinted>2023-07-07T13:28:04Z</cp:lastPrinted>
  <dcterms:created xsi:type="dcterms:W3CDTF">2022-12-12T08:55:26Z</dcterms:created>
  <dcterms:modified xsi:type="dcterms:W3CDTF">2024-05-17T12:43:30Z</dcterms:modified>
</cp:coreProperties>
</file>