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16002000" cy="2148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96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erten\Documents\Events\March24_Fukushima\Attendance_DaysDinnerMuse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8FD-4012-A592-E9886B8B19E4}"/>
              </c:ext>
            </c:extLst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8FD-4012-A592-E9886B8B19E4}"/>
              </c:ext>
            </c:extLst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8FD-4012-A592-E9886B8B19E4}"/>
              </c:ext>
            </c:extLst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8FD-4012-A592-E9886B8B19E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spc="0" baseline="0">
                      <a:solidFill>
                        <a:schemeClr val="accent2">
                          <a:shade val="58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8FD-4012-A592-E9886B8B19E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spc="0" baseline="0">
                      <a:solidFill>
                        <a:schemeClr val="accent2">
                          <a:shade val="86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8FD-4012-A592-E9886B8B19E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spc="0" baseline="0">
                      <a:solidFill>
                        <a:schemeClr val="accent2">
                          <a:tint val="86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8FD-4012-A592-E9886B8B19E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spc="0" baseline="0">
                      <a:solidFill>
                        <a:schemeClr val="accent2">
                          <a:tint val="58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68FD-4012-A592-E9886B8B19E4}"/>
                </c:ext>
              </c:extLst>
            </c:dLbl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spc="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'Attendance Overview'!$A$36:$A$39</c:f>
              <c:strCache>
                <c:ptCount val="4"/>
                <c:pt idx="0">
                  <c:v>JP</c:v>
                </c:pt>
                <c:pt idx="1">
                  <c:v>DE</c:v>
                </c:pt>
                <c:pt idx="2">
                  <c:v>USA</c:v>
                </c:pt>
                <c:pt idx="3">
                  <c:v>Alt</c:v>
                </c:pt>
              </c:strCache>
            </c:strRef>
          </c:cat>
          <c:val>
            <c:numRef>
              <c:f>'Attendance Overview'!$B$36:$B$39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FD-4012-A592-E9886B8B19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Header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CDED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512051" y="6477000"/>
            <a:ext cx="1403350" cy="76200"/>
          </a:xfrm>
          <a:prstGeom prst="rect">
            <a:avLst/>
          </a:prstGeom>
          <a:solidFill>
            <a:srgbClr val="B1C91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240060" y="6508576"/>
            <a:ext cx="866388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E8759F6-CAA7-4DA6-8F5B-CDAFF75CBCD8}" type="datetime1">
              <a:rPr lang="de-DE" sz="750" smtClean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pPr algn="l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30.04.2024</a:t>
            </a:fld>
            <a:r>
              <a:rPr lang="de-DE" sz="750" dirty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		                                                                                        		Page </a:t>
            </a:r>
            <a:fld id="{8455B6CB-FD32-4C41-9A8D-9FC69C26B50F}" type="slidenum">
              <a:rPr lang="de-DE" sz="750" smtClean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pPr algn="l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sz="750" dirty="0">
              <a:solidFill>
                <a:srgbClr val="0063AA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750" dirty="0">
              <a:solidFill>
                <a:srgbClr val="0063AA"/>
              </a:solidFill>
              <a:latin typeface="Arial" pitchFamily="34" charset="0"/>
              <a:cs typeface="Arial" pitchFamily="34" charset="0"/>
            </a:endParaRPr>
          </a:p>
          <a:p>
            <a:pPr algn="l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750" dirty="0">
              <a:solidFill>
                <a:srgbClr val="0063AA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F02DEF4-CA8E-4774-9419-5D8059A8EF5B}"/>
              </a:ext>
            </a:extLst>
          </p:cNvPr>
          <p:cNvGrpSpPr/>
          <p:nvPr/>
        </p:nvGrpSpPr>
        <p:grpSpPr>
          <a:xfrm>
            <a:off x="107504" y="194930"/>
            <a:ext cx="1195547" cy="1073830"/>
            <a:chOff x="179512" y="70669"/>
            <a:chExt cx="648072" cy="57739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A1F62D8-1FE3-4E60-A133-4DC350FAA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70669"/>
              <a:ext cx="648072" cy="3547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2" descr="Startseite – Institut für Radioökologie und Strahlenschutz – Leibniz  Universität Hannover">
              <a:extLst>
                <a:ext uri="{FF2B5EF4-FFF2-40B4-BE49-F238E27FC236}">
                  <a16:creationId xmlns:a16="http://schemas.microsoft.com/office/drawing/2014/main" id="{848756E8-CB30-4989-83E2-0D9C8C9DCD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344"/>
            <a:stretch/>
          </p:blipFill>
          <p:spPr bwMode="auto">
            <a:xfrm>
              <a:off x="179512" y="430857"/>
              <a:ext cx="648072" cy="2172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B1FEC19-2CCA-46A8-8DDE-5B98FCDEA8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7" t="13655" r="16537" b="18847"/>
          <a:stretch/>
        </p:blipFill>
        <p:spPr>
          <a:xfrm>
            <a:off x="6575814" y="194930"/>
            <a:ext cx="2478070" cy="10738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765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1541" y="1016733"/>
            <a:ext cx="8255260" cy="510943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700">
                <a:latin typeface="Arial" pitchFamily="34" charset="0"/>
                <a:cs typeface="Arial" pitchFamily="34" charset="0"/>
              </a:defRPr>
            </a:lvl1pPr>
            <a:lvl2pPr>
              <a:lnSpc>
                <a:spcPct val="150000"/>
              </a:lnSpc>
              <a:defRPr sz="2400">
                <a:latin typeface="Arial" pitchFamily="34" charset="0"/>
                <a:cs typeface="Arial" pitchFamily="34" charset="0"/>
              </a:defRPr>
            </a:lvl2pPr>
            <a:lvl3pPr>
              <a:lnSpc>
                <a:spcPct val="150000"/>
              </a:lnSpc>
              <a:defRPr sz="2400">
                <a:latin typeface="Arial" pitchFamily="34" charset="0"/>
                <a:cs typeface="Arial" pitchFamily="34" charset="0"/>
              </a:defRPr>
            </a:lvl3pPr>
            <a:lvl4pPr>
              <a:lnSpc>
                <a:spcPct val="150000"/>
              </a:lnSpc>
              <a:defRPr sz="2400">
                <a:latin typeface="Arial" pitchFamily="34" charset="0"/>
                <a:cs typeface="Arial" pitchFamily="34" charset="0"/>
              </a:defRPr>
            </a:lvl4pPr>
            <a:lvl5pPr>
              <a:lnSpc>
                <a:spcPct val="150000"/>
              </a:lnSpc>
              <a:defRPr sz="2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141511" y="0"/>
            <a:ext cx="6372225" cy="69330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7512051" y="6477000"/>
            <a:ext cx="1403350" cy="76200"/>
          </a:xfrm>
          <a:prstGeom prst="rect">
            <a:avLst/>
          </a:prstGeom>
          <a:solidFill>
            <a:srgbClr val="B1C91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7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rgbClr val="F5F5F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CDED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7512051" y="6477000"/>
            <a:ext cx="1403350" cy="76200"/>
          </a:xfrm>
          <a:prstGeom prst="rect">
            <a:avLst/>
          </a:prstGeom>
          <a:solidFill>
            <a:srgbClr val="B1C91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15875">
            <a:solidFill>
              <a:srgbClr val="DCDEDE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40060" y="6508576"/>
            <a:ext cx="866388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0D92318-7062-4C8A-955F-06EBD7639DB5}" type="datetime1">
              <a:rPr lang="de-DE" sz="750" smtClean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pPr algn="l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30.04.2024</a:t>
            </a:fld>
            <a:r>
              <a:rPr lang="de-DE" sz="750" dirty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t>		                                                                                           			  	 Page </a:t>
            </a:r>
            <a:fld id="{8455B6CB-FD32-4C41-9A8D-9FC69C26B50F}" type="slidenum">
              <a:rPr lang="de-DE" sz="750" smtClean="0">
                <a:solidFill>
                  <a:srgbClr val="0063AA"/>
                </a:solidFill>
                <a:latin typeface="Arial" pitchFamily="34" charset="0"/>
                <a:cs typeface="Arial" pitchFamily="34" charset="0"/>
              </a:rPr>
              <a:pPr algn="l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sz="750" dirty="0">
              <a:solidFill>
                <a:srgbClr val="0063AA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750" dirty="0">
              <a:solidFill>
                <a:srgbClr val="0063AA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87BDE6-A681-459D-A280-995277F7F9C7}"/>
              </a:ext>
            </a:extLst>
          </p:cNvPr>
          <p:cNvGrpSpPr/>
          <p:nvPr/>
        </p:nvGrpSpPr>
        <p:grpSpPr>
          <a:xfrm>
            <a:off x="179512" y="93657"/>
            <a:ext cx="648072" cy="577391"/>
            <a:chOff x="179512" y="70669"/>
            <a:chExt cx="648072" cy="5773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CD5C5F6-C5D1-479B-8ECD-66C1EBA46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70669"/>
              <a:ext cx="648072" cy="354718"/>
            </a:xfrm>
            <a:prstGeom prst="rect">
              <a:avLst/>
            </a:prstGeom>
          </p:spPr>
        </p:pic>
        <p:pic>
          <p:nvPicPr>
            <p:cNvPr id="1026" name="Picture 2" descr="Startseite – Institut für Radioökologie und Strahlenschutz – Leibniz  Universität Hannover">
              <a:extLst>
                <a:ext uri="{FF2B5EF4-FFF2-40B4-BE49-F238E27FC236}">
                  <a16:creationId xmlns:a16="http://schemas.microsoft.com/office/drawing/2014/main" id="{8FAE9B23-9219-4A7E-A1BE-FCA1C5853E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344"/>
            <a:stretch/>
          </p:blipFill>
          <p:spPr bwMode="auto">
            <a:xfrm>
              <a:off x="179512" y="430857"/>
              <a:ext cx="648072" cy="217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1004970-7839-4791-A2FA-25F5F47034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616" y="-2679"/>
            <a:ext cx="1604872" cy="76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4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750">
          <a:solidFill>
            <a:srgbClr val="0063AA"/>
          </a:solidFill>
          <a:latin typeface="Lucida Sans" pitchFamily="34" charset="0"/>
          <a:ea typeface="ＭＳ Ｐゴシック" pitchFamily="1" charset="-128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Clr>
          <a:srgbClr val="B1C91F"/>
        </a:buClr>
        <a:buSzPct val="130000"/>
        <a:buFont typeface="Wingdings" pitchFamily="2" charset="2"/>
        <a:buChar char="§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100">
          <a:solidFill>
            <a:schemeClr val="tx1"/>
          </a:solidFill>
          <a:latin typeface="+mn-lt"/>
          <a:ea typeface="+mn-ea"/>
        </a:defRPr>
      </a:lvl2pPr>
      <a:lvl3pPr marL="857228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</a:defRPr>
      </a:lvl3pPr>
      <a:lvl4pPr marL="1200120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4pPr>
      <a:lvl5pPr marL="1543012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facebook.com/photo/?fbid=860351759470410&amp;set=a.56085818941977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C624423-567C-4987-A8CC-5B14CC0902DE}"/>
              </a:ext>
            </a:extLst>
          </p:cNvPr>
          <p:cNvSpPr txBox="1"/>
          <p:nvPr/>
        </p:nvSpPr>
        <p:spPr>
          <a:xfrm>
            <a:off x="499620" y="2771484"/>
            <a:ext cx="4072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RIMS Workshop</a:t>
            </a:r>
          </a:p>
          <a:p>
            <a:r>
              <a:rPr lang="en-GB" sz="2000" dirty="0">
                <a:latin typeface="+mj-lt"/>
              </a:rPr>
              <a:t>LISA Supervisory Board Meeting </a:t>
            </a:r>
          </a:p>
          <a:p>
            <a:r>
              <a:rPr lang="en-GB" sz="2000" dirty="0">
                <a:latin typeface="+mj-lt"/>
              </a:rPr>
              <a:t>14 May 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ABE7C1-B6D4-4760-84C0-105EAA495F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526" t="11742" r="29072" b="29542"/>
          <a:stretch/>
        </p:blipFill>
        <p:spPr>
          <a:xfrm>
            <a:off x="5269583" y="1555422"/>
            <a:ext cx="3667027" cy="517531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60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CDD705-33CF-4EC8-95D1-7809AC89F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370" y="5645435"/>
            <a:ext cx="8255260" cy="471638"/>
          </a:xfrm>
        </p:spPr>
        <p:txBody>
          <a:bodyPr/>
          <a:lstStyle/>
          <a:p>
            <a:r>
              <a:rPr lang="en-GB" dirty="0"/>
              <a:t>Final lab visit on laser design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F78C1B-F833-464A-858D-37A5CA1E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6 - Nagoya</a:t>
            </a:r>
          </a:p>
        </p:txBody>
      </p:sp>
      <p:pic>
        <p:nvPicPr>
          <p:cNvPr id="3074" name="Picture 1" descr="image001">
            <a:extLst>
              <a:ext uri="{FF2B5EF4-FFF2-40B4-BE49-F238E27FC236}">
                <a16:creationId xmlns:a16="http://schemas.microsoft.com/office/drawing/2014/main" id="{AA285D06-39E4-4FD9-86F8-88CA0E836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28" y="847579"/>
            <a:ext cx="8255260" cy="46435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765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836255-0FC7-4005-94EF-7F29FB76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Budget/Spending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247CA880-B451-45FE-870B-48C30AC52A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9970100"/>
              </p:ext>
            </p:extLst>
          </p:nvPr>
        </p:nvGraphicFramePr>
        <p:xfrm>
          <a:off x="443059" y="901495"/>
          <a:ext cx="8257881" cy="42324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1667">
                  <a:extLst>
                    <a:ext uri="{9D8B030D-6E8A-4147-A177-3AD203B41FA5}">
                      <a16:colId xmlns:a16="http://schemas.microsoft.com/office/drawing/2014/main" val="3976000341"/>
                    </a:ext>
                  </a:extLst>
                </a:gridCol>
                <a:gridCol w="1317975">
                  <a:extLst>
                    <a:ext uri="{9D8B030D-6E8A-4147-A177-3AD203B41FA5}">
                      <a16:colId xmlns:a16="http://schemas.microsoft.com/office/drawing/2014/main" val="3734635270"/>
                    </a:ext>
                  </a:extLst>
                </a:gridCol>
                <a:gridCol w="617563">
                  <a:extLst>
                    <a:ext uri="{9D8B030D-6E8A-4147-A177-3AD203B41FA5}">
                      <a16:colId xmlns:a16="http://schemas.microsoft.com/office/drawing/2014/main" val="963386703"/>
                    </a:ext>
                  </a:extLst>
                </a:gridCol>
                <a:gridCol w="905225">
                  <a:extLst>
                    <a:ext uri="{9D8B030D-6E8A-4147-A177-3AD203B41FA5}">
                      <a16:colId xmlns:a16="http://schemas.microsoft.com/office/drawing/2014/main" val="2568328393"/>
                    </a:ext>
                  </a:extLst>
                </a:gridCol>
                <a:gridCol w="975451">
                  <a:extLst>
                    <a:ext uri="{9D8B030D-6E8A-4147-A177-3AD203B41FA5}">
                      <a16:colId xmlns:a16="http://schemas.microsoft.com/office/drawing/2014/main" val="2916176621"/>
                    </a:ext>
                  </a:extLst>
                </a:gridCol>
              </a:tblGrid>
              <a:tr h="63659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156.6906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EUR&gt;JPY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096504"/>
                  </a:ext>
                </a:extLst>
              </a:tr>
              <a:tr h="118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Item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EUR per person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people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Cost (JPY)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Cost (EUR)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5331099"/>
                  </a:ext>
                </a:extLst>
              </a:tr>
              <a:tr h="33988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Conference dinner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55.24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277000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1767.82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845861"/>
                  </a:ext>
                </a:extLst>
              </a:tr>
              <a:tr h="349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Bus (all day, Iwaki-TEPCO-Fukushima City)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54.37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170390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1087.43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202648"/>
                  </a:ext>
                </a:extLst>
              </a:tr>
              <a:tr h="291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Karin Hain (Invited Speaker) Accommodation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528.81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82860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528.81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954080"/>
                  </a:ext>
                </a:extLst>
              </a:tr>
              <a:tr h="1760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Honorarium invited speakers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78345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500.00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99333"/>
                  </a:ext>
                </a:extLst>
              </a:tr>
              <a:tr h="118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Host gifts x 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40.34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50569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322.73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652773"/>
                  </a:ext>
                </a:extLst>
              </a:tr>
              <a:tr h="118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Welcome reception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17.95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44991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287.13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837507"/>
                  </a:ext>
                </a:extLst>
              </a:tr>
              <a:tr h="250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Rental car  (all day, Iwaki-TEPCO-Fukushima City)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25.35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27801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177.43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1912782"/>
                  </a:ext>
                </a:extLst>
              </a:tr>
              <a:tr h="2748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Yuki Matsumoto (Public Lecture) Accommodation, travel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163.12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25560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163.12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6342457"/>
                  </a:ext>
                </a:extLst>
              </a:tr>
              <a:tr h="118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Program Printing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17711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113.03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354338"/>
                  </a:ext>
                </a:extLst>
              </a:tr>
              <a:tr h="349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Coffee and snacks (four breaks total)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12783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81.58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295237"/>
                  </a:ext>
                </a:extLst>
              </a:tr>
              <a:tr h="349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Museum tickets Earthquake/Tsunami memorial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2.95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12480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79.65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4416053"/>
                  </a:ext>
                </a:extLst>
              </a:tr>
              <a:tr h="291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Kenji Nanba Iwaki Accommodation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58.08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58.08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073987"/>
                  </a:ext>
                </a:extLst>
              </a:tr>
              <a:tr h="63659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7222825"/>
                  </a:ext>
                </a:extLst>
              </a:tr>
              <a:tr h="6365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Total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809589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5166.80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50" marR="3350" marT="3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824619"/>
                  </a:ext>
                </a:extLst>
              </a:tr>
            </a:tbl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6852304-F347-4F56-A4FE-3621E9C46232}"/>
              </a:ext>
            </a:extLst>
          </p:cNvPr>
          <p:cNvSpPr txBox="1">
            <a:spLocks/>
          </p:cNvSpPr>
          <p:nvPr/>
        </p:nvSpPr>
        <p:spPr>
          <a:xfrm>
            <a:off x="115503" y="5128331"/>
            <a:ext cx="9144000" cy="1154753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B1C91F"/>
              </a:buClr>
              <a:buSzPct val="130000"/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199" indent="-21430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28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20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12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03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577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800" kern="0" dirty="0"/>
              <a:t>Original request 15k EUR, budget projection 8.4k, final 5.2k</a:t>
            </a:r>
          </a:p>
          <a:p>
            <a:r>
              <a:rPr lang="en-GB" sz="1800" kern="0" dirty="0"/>
              <a:t>No catering available at Fukushima University, so limited spending on food and drinks</a:t>
            </a:r>
          </a:p>
          <a:p>
            <a:r>
              <a:rPr lang="en-GB" sz="1800" kern="0" dirty="0"/>
              <a:t>Group meals very difficult to arrange for 30 people in Japan, especially from abroad</a:t>
            </a:r>
          </a:p>
        </p:txBody>
      </p:sp>
    </p:spTree>
    <p:extLst>
      <p:ext uri="{BB962C8B-B14F-4D97-AF65-F5344CB8AC3E}">
        <p14:creationId xmlns:p14="http://schemas.microsoft.com/office/powerpoint/2010/main" val="1980951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BD5DAD-C235-4928-AEA8-ABE93D84B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Bringing together the global collection of RIMS people into the same room/bus for the first time</a:t>
            </a:r>
          </a:p>
          <a:p>
            <a:r>
              <a:rPr lang="en-GB" dirty="0"/>
              <a:t>Established/solidified connections in Japan</a:t>
            </a:r>
          </a:p>
          <a:p>
            <a:r>
              <a:rPr lang="en-GB" dirty="0"/>
              <a:t>Site visits bridge the gap from laser spectroscopy to (environmental) sample analysis </a:t>
            </a:r>
          </a:p>
          <a:p>
            <a:pPr lvl="1"/>
            <a:r>
              <a:rPr lang="en-GB" dirty="0"/>
              <a:t>Sampling context</a:t>
            </a:r>
          </a:p>
          <a:p>
            <a:pPr lvl="1"/>
            <a:r>
              <a:rPr lang="en-GB" dirty="0"/>
              <a:t>Practicalities of analysis</a:t>
            </a:r>
          </a:p>
          <a:p>
            <a:pPr lvl="1"/>
            <a:r>
              <a:rPr lang="en-GB" dirty="0"/>
              <a:t>Implication of results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DADFD3-576B-4BC3-8EDC-F0612B17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we achieved?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C2D5E0-36DF-439A-9431-BB0596AE7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93" y="4283241"/>
            <a:ext cx="3291838" cy="24688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8365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226B6B-13A2-4A04-91B9-060F7E37F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https://www.facebook.com/photo/?fbid=860351759470410&amp;set=a.560858189419770</a:t>
            </a:r>
            <a:r>
              <a:rPr lang="en-GB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94EB42-F2D7-45A7-B4CD-2217DC262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 Release Mainz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055DF4-2F6C-46BF-A202-8492EB7DA8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2" t="13088" b="19170"/>
          <a:stretch/>
        </p:blipFill>
        <p:spPr>
          <a:xfrm>
            <a:off x="77002" y="2435192"/>
            <a:ext cx="9066998" cy="348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22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7DE7FD-588E-4C82-B491-17CC8C092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DA0058-E8C2-443B-9590-F0940641C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F0D452-1BAC-4CED-8FA1-5979C78AD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130"/>
            <a:ext cx="9144000" cy="477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4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F023E9-5AFD-4843-98D0-3E16A3EF8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15" y="893667"/>
            <a:ext cx="8558524" cy="364612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D4FCE85-138D-43A3-86D6-FDD396796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A377DC1-FFAD-40BF-8258-766AAB11DE62}"/>
              </a:ext>
            </a:extLst>
          </p:cNvPr>
          <p:cNvSpPr txBox="1">
            <a:spLocks/>
          </p:cNvSpPr>
          <p:nvPr/>
        </p:nvSpPr>
        <p:spPr>
          <a:xfrm>
            <a:off x="416815" y="4539795"/>
            <a:ext cx="8284423" cy="1770980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B1C91F"/>
              </a:buClr>
              <a:buSzPct val="130000"/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199" indent="-21430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28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20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12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03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577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2000" kern="0" dirty="0"/>
              <a:t>Aims:</a:t>
            </a:r>
          </a:p>
          <a:p>
            <a:r>
              <a:rPr lang="en-GB" sz="2000" kern="0" dirty="0"/>
              <a:t>Discover and discuss state of RIMS in Japan/EU/USA</a:t>
            </a:r>
          </a:p>
          <a:p>
            <a:r>
              <a:rPr lang="en-GB" sz="2000" kern="0" dirty="0"/>
              <a:t>Establish and deepen connections between RIMS labs/partners</a:t>
            </a:r>
          </a:p>
        </p:txBody>
      </p:sp>
    </p:spTree>
    <p:extLst>
      <p:ext uri="{BB962C8B-B14F-4D97-AF65-F5344CB8AC3E}">
        <p14:creationId xmlns:p14="http://schemas.microsoft.com/office/powerpoint/2010/main" val="268719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6A5428-E79F-47DD-AE42-C09F220BE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31B5F84-FE58-4E44-9FE9-A0E5537A55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163998"/>
              </p:ext>
            </p:extLst>
          </p:nvPr>
        </p:nvGraphicFramePr>
        <p:xfrm>
          <a:off x="-262640" y="1101758"/>
          <a:ext cx="6588025" cy="4465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9A30CA-D3F1-4D6B-A993-3B7E97BCF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45263"/>
              </p:ext>
            </p:extLst>
          </p:nvPr>
        </p:nvGraphicFramePr>
        <p:xfrm>
          <a:off x="5161082" y="2869898"/>
          <a:ext cx="3857789" cy="34767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57789">
                  <a:extLst>
                    <a:ext uri="{9D8B030D-6E8A-4147-A177-3AD203B41FA5}">
                      <a16:colId xmlns:a16="http://schemas.microsoft.com/office/drawing/2014/main" val="2515823048"/>
                    </a:ext>
                  </a:extLst>
                </a:gridCol>
              </a:tblGrid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Institutions</a:t>
                      </a: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671099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University of Vienna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6913668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  <a:latin typeface="+mn-lt"/>
                        </a:rPr>
                        <a:t>Hübner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 Photonics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820134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Johannes Gutenberg Universität Mainz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223636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Leibniz University Hannover - IRS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113709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University of Helsinki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8859889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Fukushima University - Institute of Environmental Radioactivity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475133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RIKEN KISS High energy accelerator research organization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41534"/>
                  </a:ext>
                </a:extLst>
              </a:tr>
              <a:tr h="1328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RIKEN Nishina Center for Accelerator Based Science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606602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  <a:latin typeface="+mn-lt"/>
                        </a:rPr>
                        <a:t>Kogakuin</a:t>
                      </a: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 University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011575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Nagoya University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807564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The University of Tokyo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669264"/>
                  </a:ext>
                </a:extLst>
              </a:tr>
              <a:tr h="140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Lawrence Livermore National Laboratory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849" marR="4849" marT="4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0884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86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D866DB-F268-467D-9908-8AC4E61CB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328" y="1800773"/>
            <a:ext cx="4979372" cy="3734529"/>
          </a:xfrm>
          <a:ln>
            <a:solidFill>
              <a:schemeClr val="tx1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32755B-2932-46F6-BEAB-072E96123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1 - </a:t>
            </a:r>
            <a:r>
              <a:rPr lang="en-GB" dirty="0" err="1"/>
              <a:t>Kogakuin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A1C91B-8C9E-4321-A7DD-37534730B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78351"/>
            <a:ext cx="4342615" cy="32569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D019326-99B0-4DE9-A432-F2E08D28C801}"/>
              </a:ext>
            </a:extLst>
          </p:cNvPr>
          <p:cNvSpPr txBox="1">
            <a:spLocks/>
          </p:cNvSpPr>
          <p:nvPr/>
        </p:nvSpPr>
        <p:spPr>
          <a:xfrm>
            <a:off x="4505293" y="4619135"/>
            <a:ext cx="5006351" cy="1770980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B1C91F"/>
              </a:buClr>
              <a:buSzPct val="130000"/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199" indent="-21430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28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20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12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03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577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dirty="0"/>
              <a:t>RIMS lab</a:t>
            </a:r>
          </a:p>
          <a:p>
            <a:r>
              <a:rPr lang="en-GB" sz="2000" kern="0" dirty="0"/>
              <a:t>Nagoya lasers, custom </a:t>
            </a:r>
            <a:r>
              <a:rPr lang="en-GB" sz="2000" kern="0" dirty="0" err="1"/>
              <a:t>ToF</a:t>
            </a:r>
            <a:r>
              <a:rPr lang="en-GB" sz="2000" kern="0" dirty="0"/>
              <a:t>-SIMS</a:t>
            </a:r>
          </a:p>
          <a:p>
            <a:r>
              <a:rPr lang="en-GB" sz="2000" kern="0" dirty="0"/>
              <a:t>Particulate matter analysis</a:t>
            </a:r>
          </a:p>
        </p:txBody>
      </p:sp>
    </p:spTree>
    <p:extLst>
      <p:ext uri="{BB962C8B-B14F-4D97-AF65-F5344CB8AC3E}">
        <p14:creationId xmlns:p14="http://schemas.microsoft.com/office/powerpoint/2010/main" val="98218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9FD7E2-E0D1-47D1-A5C2-B471FCE8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2 - </a:t>
            </a:r>
            <a:r>
              <a:rPr lang="en-GB" dirty="0" err="1"/>
              <a:t>Oarai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0AF635-AB3B-4C6E-88BD-9AE944F5A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541" y="961534"/>
            <a:ext cx="5794342" cy="43457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8BC3545-84C8-4B0D-B955-E63FE8FE1241}"/>
              </a:ext>
            </a:extLst>
          </p:cNvPr>
          <p:cNvSpPr txBox="1">
            <a:spLocks/>
          </p:cNvSpPr>
          <p:nvPr/>
        </p:nvSpPr>
        <p:spPr>
          <a:xfrm>
            <a:off x="189404" y="4804215"/>
            <a:ext cx="8954596" cy="1770980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B1C91F"/>
              </a:buClr>
              <a:buSzPct val="130000"/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199" indent="-21430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28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20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12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03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577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dirty="0"/>
              <a:t>JAEA research facility</a:t>
            </a:r>
          </a:p>
          <a:p>
            <a:r>
              <a:rPr lang="en-GB" sz="2000" kern="0" dirty="0"/>
              <a:t>RIMS system from </a:t>
            </a:r>
            <a:r>
              <a:rPr lang="en-GB" sz="2000" kern="0" dirty="0" err="1"/>
              <a:t>Kogakuin</a:t>
            </a:r>
            <a:r>
              <a:rPr lang="en-GB" sz="2000" kern="0" dirty="0"/>
              <a:t> recently installed </a:t>
            </a:r>
          </a:p>
          <a:p>
            <a:r>
              <a:rPr lang="en-GB" sz="2000" kern="0" dirty="0"/>
              <a:t>Aims to analyse material from melted fuel for decommissioning at FDNPP</a:t>
            </a:r>
          </a:p>
        </p:txBody>
      </p:sp>
    </p:spTree>
    <p:extLst>
      <p:ext uri="{BB962C8B-B14F-4D97-AF65-F5344CB8AC3E}">
        <p14:creationId xmlns:p14="http://schemas.microsoft.com/office/powerpoint/2010/main" val="1796232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13E1CE-462D-4F7A-889C-FC018CA97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0382" y="928700"/>
            <a:ext cx="3931759" cy="1657859"/>
          </a:xfrm>
        </p:spPr>
        <p:txBody>
          <a:bodyPr/>
          <a:lstStyle/>
          <a:p>
            <a:r>
              <a:rPr lang="en-GB" sz="2000" dirty="0"/>
              <a:t>Official tour</a:t>
            </a:r>
          </a:p>
          <a:p>
            <a:r>
              <a:rPr lang="en-GB" sz="2000" dirty="0"/>
              <a:t>Memorial museum visit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B64427-A045-4419-8792-B003129B2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3 - FDNPP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016B8-4E16-4ACD-925A-28E6884A9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283" y="2508476"/>
            <a:ext cx="5184742" cy="38885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9D50E4-5883-4F27-B1A8-32091DDB12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0" b="29114"/>
          <a:stretch/>
        </p:blipFill>
        <p:spPr>
          <a:xfrm>
            <a:off x="261859" y="1070971"/>
            <a:ext cx="4440025" cy="12952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253716-AC0A-44E0-9688-5FD35562D1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3"/>
          <a:stretch/>
        </p:blipFill>
        <p:spPr>
          <a:xfrm>
            <a:off x="261859" y="2505839"/>
            <a:ext cx="3405470" cy="22454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B5E2EE2-5F29-4124-8CB8-EC4F902779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2" t="36577" r="42526"/>
          <a:stretch/>
        </p:blipFill>
        <p:spPr>
          <a:xfrm rot="5400000">
            <a:off x="1207752" y="3930106"/>
            <a:ext cx="1498712" cy="34204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077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2AD043-06D5-4242-BAEF-24912EFD5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Talks and discussion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16480E-4304-4FA9-B660-C04D4DA13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4 – Fukushima University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868456-4C0A-450E-95FB-0FCB294B1B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0" t="28434" r="20762" b="8491"/>
          <a:stretch/>
        </p:blipFill>
        <p:spPr>
          <a:xfrm>
            <a:off x="457198" y="2852420"/>
            <a:ext cx="4256203" cy="35012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661BA3-CB4D-4E52-A601-371D98E87A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1" t="40834" r="7828"/>
          <a:stretch/>
        </p:blipFill>
        <p:spPr>
          <a:xfrm>
            <a:off x="4077381" y="1015597"/>
            <a:ext cx="5066619" cy="25584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6CCD3E-D75C-45FF-B13C-71F0D6537F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24" t="42152" b="27539"/>
          <a:stretch/>
        </p:blipFill>
        <p:spPr>
          <a:xfrm>
            <a:off x="4888546" y="3998329"/>
            <a:ext cx="4064764" cy="22893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399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2B2B80-185B-4A8D-951C-536004D961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80" t="11924" r="24227" b="7434"/>
          <a:stretch/>
        </p:blipFill>
        <p:spPr>
          <a:xfrm>
            <a:off x="75414" y="773402"/>
            <a:ext cx="4110087" cy="56337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3045206-B0E9-4D6B-8427-371B459D8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 5 – Talks and Public Lecture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3A079A3-E939-4CDC-81B5-4C79D90339B7}"/>
              </a:ext>
            </a:extLst>
          </p:cNvPr>
          <p:cNvSpPr txBox="1">
            <a:spLocks/>
          </p:cNvSpPr>
          <p:nvPr/>
        </p:nvSpPr>
        <p:spPr>
          <a:xfrm>
            <a:off x="4661164" y="4589409"/>
            <a:ext cx="3931759" cy="1657859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B1C91F"/>
              </a:buClr>
              <a:buSzPct val="130000"/>
              <a:buFont typeface="Wingdings" pitchFamily="2" charset="2"/>
              <a:buChar char="§"/>
              <a:defRPr sz="27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57199" indent="-214308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57228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00120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43012" indent="-171446" algn="l" rtl="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5903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577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dirty="0"/>
              <a:t>Bilingual talk about RIMS </a:t>
            </a:r>
          </a:p>
          <a:p>
            <a:r>
              <a:rPr lang="en-GB" sz="2000" kern="0" dirty="0"/>
              <a:t>University student audience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692C03-B23B-4D58-A6BC-20FBB3329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6" b="14655"/>
          <a:stretch/>
        </p:blipFill>
        <p:spPr>
          <a:xfrm>
            <a:off x="3770722" y="773402"/>
            <a:ext cx="5297864" cy="3292728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10640274"/>
      </p:ext>
    </p:extLst>
  </p:cSld>
  <p:clrMapOvr>
    <a:masterClrMapping/>
  </p:clrMapOvr>
</p:sld>
</file>

<file path=ppt/theme/theme1.xml><?xml version="1.0" encoding="utf-8"?>
<a:theme xmlns:a="http://schemas.openxmlformats.org/drawingml/2006/main" name="IRS_LISA">
  <a:themeElements>
    <a:clrScheme name="Leere Prä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A6DAF"/>
      </a:hlink>
      <a:folHlink>
        <a:srgbClr val="99CC00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A6DA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RS_LISA" id="{5D55C4DA-33BA-4417-8E5B-E8DBD5B2442C}" vid="{E7566F17-9A82-4D65-8648-B21B069F61D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</Words>
  <Application>Microsoft Office PowerPoint</Application>
  <PresentationFormat>On-screen Show (4:3)</PresentationFormat>
  <Paragraphs>123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Arial Black</vt:lpstr>
      <vt:lpstr>Calibri</vt:lpstr>
      <vt:lpstr>Lucida Sans</vt:lpstr>
      <vt:lpstr>Wingdings</vt:lpstr>
      <vt:lpstr>IRS_LISA</vt:lpstr>
      <vt:lpstr>PowerPoint Presentation</vt:lpstr>
      <vt:lpstr>Travel</vt:lpstr>
      <vt:lpstr>Agenda</vt:lpstr>
      <vt:lpstr>Participants</vt:lpstr>
      <vt:lpstr>Day 1 - Kogakuin</vt:lpstr>
      <vt:lpstr>Day 2 - Oarai</vt:lpstr>
      <vt:lpstr>Day 3 - FDNPP</vt:lpstr>
      <vt:lpstr>Day 4 – Fukushima University</vt:lpstr>
      <vt:lpstr>Day 5 – Talks and Public Lecture</vt:lpstr>
      <vt:lpstr>Day 6 - Nagoya</vt:lpstr>
      <vt:lpstr>Budget/Spending</vt:lpstr>
      <vt:lpstr>What have we achieved?</vt:lpstr>
      <vt:lpstr>Press Release Mainz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Darcy van Eerten</dc:creator>
  <cp:lastModifiedBy>Darcy van Eerten</cp:lastModifiedBy>
  <cp:revision>11</cp:revision>
  <dcterms:created xsi:type="dcterms:W3CDTF">2024-04-30T09:24:03Z</dcterms:created>
  <dcterms:modified xsi:type="dcterms:W3CDTF">2024-04-30T13:03:00Z</dcterms:modified>
</cp:coreProperties>
</file>