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13"/>
  </p:notesMasterIdLst>
  <p:handoutMasterIdLst>
    <p:handoutMasterId r:id="rId14"/>
  </p:handoutMasterIdLst>
  <p:sldIdLst>
    <p:sldId id="576" r:id="rId2"/>
    <p:sldId id="2259" r:id="rId3"/>
    <p:sldId id="2242" r:id="rId4"/>
    <p:sldId id="2258" r:id="rId5"/>
    <p:sldId id="2232" r:id="rId6"/>
    <p:sldId id="2235" r:id="rId7"/>
    <p:sldId id="2233" r:id="rId8"/>
    <p:sldId id="2234" r:id="rId9"/>
    <p:sldId id="2244" r:id="rId10"/>
    <p:sldId id="2251" r:id="rId11"/>
    <p:sldId id="2249" r:id="rId12"/>
  </p:sldIdLst>
  <p:sldSz cx="9144000" cy="6858000" type="screen4x3"/>
  <p:notesSz cx="6797675" cy="9928225"/>
  <p:custDataLst>
    <p:tags r:id="rId15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99FF"/>
    <a:srgbClr val="66FF33"/>
    <a:srgbClr val="FF0000"/>
    <a:srgbClr val="7500E9"/>
    <a:srgbClr val="E97575"/>
    <a:srgbClr val="00FFFF"/>
    <a:srgbClr val="B2B2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12" d="100"/>
          <a:sy n="112" d="100"/>
        </p:scale>
        <p:origin x="7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0993" y="15788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ADTC Meeting 14th March 2024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2024-2025 YETS 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7A088-B3B2-501C-4D22-DA5FE7120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</a:t>
            </a:r>
            <a:r>
              <a:rPr lang="fr-CH" dirty="0" err="1"/>
              <a:t>target</a:t>
            </a:r>
            <a:r>
              <a:rPr lang="fr-CH" dirty="0"/>
              <a:t> area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54169-8132-7D47-0838-3880771DB9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YETS 24-25: </a:t>
            </a:r>
          </a:p>
          <a:p>
            <a:pPr lvl="1"/>
            <a:r>
              <a:rPr lang="fr-CH" dirty="0" err="1"/>
              <a:t>Annual</a:t>
            </a:r>
            <a:r>
              <a:rPr lang="fr-CH" dirty="0"/>
              <a:t> maintenance of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horn</a:t>
            </a:r>
            <a:endParaRPr lang="fr-CH" dirty="0"/>
          </a:p>
          <a:p>
            <a:pPr lvl="1"/>
            <a:r>
              <a:rPr lang="fr-CH" dirty="0"/>
              <a:t>Replacement of the </a:t>
            </a:r>
            <a:r>
              <a:rPr lang="fr-CH" dirty="0" err="1"/>
              <a:t>target</a:t>
            </a:r>
            <a:endParaRPr lang="fr-CH" dirty="0"/>
          </a:p>
          <a:p>
            <a:r>
              <a:rPr lang="fr-CH" dirty="0"/>
              <a:t>Dates TBC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7EFE87-6603-BDDE-A36E-5DED2D287E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4041352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207D0-9741-1CBA-B323-1EFB626BA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Experiments</a:t>
            </a:r>
            <a:r>
              <a:rPr lang="fr-CH" sz="4000" dirty="0"/>
              <a:t> </a:t>
            </a:r>
            <a:r>
              <a:rPr lang="fr-CH" sz="4000" dirty="0" err="1"/>
              <a:t>during</a:t>
            </a:r>
            <a:r>
              <a:rPr lang="fr-CH" sz="4000" dirty="0"/>
              <a:t> </a:t>
            </a:r>
            <a:r>
              <a:rPr lang="fr-CH" sz="4000" dirty="0" err="1"/>
              <a:t>next</a:t>
            </a:r>
            <a:r>
              <a:rPr lang="fr-CH" sz="4000" dirty="0"/>
              <a:t> YETS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04091-2D56-4E5A-971F-0BDDACC5A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800" dirty="0"/>
              <a:t>BASE + STEP: </a:t>
            </a:r>
            <a:r>
              <a:rPr lang="fr-CH" sz="2800" dirty="0" err="1"/>
              <a:t>operation</a:t>
            </a:r>
            <a:r>
              <a:rPr lang="fr-CH" sz="2800" dirty="0"/>
              <a:t> </a:t>
            </a:r>
            <a:r>
              <a:rPr lang="fr-CH" sz="2800" dirty="0" err="1"/>
              <a:t>throughout</a:t>
            </a:r>
            <a:r>
              <a:rPr lang="fr-CH" sz="2800" dirty="0"/>
              <a:t> YETS (no </a:t>
            </a:r>
            <a:r>
              <a:rPr lang="fr-CH" sz="2800" dirty="0" err="1"/>
              <a:t>beam</a:t>
            </a:r>
            <a:r>
              <a:rPr lang="fr-CH" sz="2800" dirty="0"/>
              <a:t>)</a:t>
            </a:r>
          </a:p>
          <a:p>
            <a:r>
              <a:rPr lang="fr-CH" sz="2800" dirty="0"/>
              <a:t>ASACUSA: No </a:t>
            </a:r>
            <a:r>
              <a:rPr lang="fr-CH" sz="2800" dirty="0" err="1"/>
              <a:t>operation</a:t>
            </a:r>
            <a:r>
              <a:rPr lang="fr-CH" sz="2800" dirty="0"/>
              <a:t> </a:t>
            </a:r>
            <a:r>
              <a:rPr lang="fr-CH" sz="2800" dirty="0" err="1"/>
              <a:t>requiring</a:t>
            </a:r>
            <a:r>
              <a:rPr lang="fr-CH" sz="2800" dirty="0"/>
              <a:t> water. </a:t>
            </a:r>
            <a:r>
              <a:rPr lang="fr-CH" sz="2800" dirty="0" err="1"/>
              <a:t>Occasional</a:t>
            </a:r>
            <a:r>
              <a:rPr lang="fr-CH" sz="2800" dirty="0"/>
              <a:t> crane usage</a:t>
            </a:r>
          </a:p>
          <a:p>
            <a:r>
              <a:rPr lang="fr-CH" sz="2800" dirty="0"/>
              <a:t>GBAR: </a:t>
            </a:r>
            <a:r>
              <a:rPr lang="fr-CH" sz="2800" dirty="0" err="1"/>
              <a:t>Hminus</a:t>
            </a:r>
            <a:r>
              <a:rPr lang="fr-CH" sz="2800" dirty="0"/>
              <a:t> </a:t>
            </a:r>
            <a:r>
              <a:rPr lang="fr-CH" sz="2800" dirty="0" err="1"/>
              <a:t>beam</a:t>
            </a:r>
            <a:r>
              <a:rPr lang="fr-CH" sz="2800" dirty="0"/>
              <a:t> till 9th </a:t>
            </a:r>
            <a:r>
              <a:rPr lang="fr-CH" sz="2800" dirty="0" err="1"/>
              <a:t>dec</a:t>
            </a:r>
            <a:r>
              <a:rPr lang="fr-CH" sz="2800" dirty="0"/>
              <a:t>. If possible </a:t>
            </a:r>
            <a:r>
              <a:rPr lang="fr-CH" sz="2800" dirty="0" err="1"/>
              <a:t>operate</a:t>
            </a:r>
            <a:r>
              <a:rPr lang="fr-CH" sz="2800" dirty="0"/>
              <a:t> </a:t>
            </a:r>
            <a:r>
              <a:rPr lang="fr-CH" sz="2800" dirty="0" err="1"/>
              <a:t>from</a:t>
            </a:r>
            <a:r>
              <a:rPr lang="fr-CH" sz="2800" dirty="0"/>
              <a:t> </a:t>
            </a:r>
            <a:r>
              <a:rPr lang="fr-CH" sz="2800" dirty="0" err="1"/>
              <a:t>early</a:t>
            </a:r>
            <a:r>
              <a:rPr lang="fr-CH" sz="2800" dirty="0"/>
              <a:t> </a:t>
            </a:r>
            <a:r>
              <a:rPr lang="fr-CH" sz="2800" dirty="0" err="1"/>
              <a:t>February</a:t>
            </a:r>
            <a:r>
              <a:rPr lang="fr-CH" sz="2800" dirty="0"/>
              <a:t> 2025 (all services </a:t>
            </a:r>
            <a:r>
              <a:rPr lang="fr-CH" sz="2800" dirty="0" err="1"/>
              <a:t>needed</a:t>
            </a:r>
            <a:r>
              <a:rPr lang="fr-CH" sz="2800" dirty="0"/>
              <a:t>)</a:t>
            </a:r>
          </a:p>
          <a:p>
            <a:r>
              <a:rPr lang="fr-CH" sz="2800" dirty="0">
                <a:latin typeface="+mj-lt"/>
              </a:rPr>
              <a:t>ALPHA: H</a:t>
            </a:r>
            <a:r>
              <a:rPr lang="en-GB" sz="2800" dirty="0" err="1">
                <a:effectLst/>
                <a:latin typeface="+mj-lt"/>
                <a:ea typeface="Times New Roman" panose="02020603050405020304" pitchFamily="18" charset="0"/>
              </a:rPr>
              <a:t>elium</a:t>
            </a:r>
            <a:r>
              <a:rPr lang="en-GB" sz="2800" dirty="0">
                <a:effectLst/>
                <a:latin typeface="+mj-lt"/>
                <a:ea typeface="Times New Roman" panose="02020603050405020304" pitchFamily="18" charset="0"/>
              </a:rPr>
              <a:t> + cooling-water until X-mas, and as soon as possible again after x-mas</a:t>
            </a:r>
            <a:endParaRPr lang="fr-CH" sz="2800" dirty="0">
              <a:latin typeface="+mj-lt"/>
            </a:endParaRPr>
          </a:p>
          <a:p>
            <a:r>
              <a:rPr lang="fr-CH" sz="2800" dirty="0"/>
              <a:t>PUMA: </a:t>
            </a:r>
            <a:r>
              <a:rPr lang="fr-CH" sz="2800" dirty="0" err="1"/>
              <a:t>operate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</a:t>
            </a:r>
            <a:r>
              <a:rPr lang="fr-CH" sz="2800" dirty="0" err="1"/>
              <a:t>Hminus</a:t>
            </a:r>
            <a:r>
              <a:rPr lang="fr-CH" sz="2800" dirty="0"/>
              <a:t> till 15th </a:t>
            </a:r>
            <a:r>
              <a:rPr lang="fr-CH" sz="2800" dirty="0" err="1"/>
              <a:t>Dec</a:t>
            </a:r>
            <a:endParaRPr lang="fr-CH" sz="2800" dirty="0"/>
          </a:p>
          <a:p>
            <a:r>
              <a:rPr lang="fr-CH" sz="2800" dirty="0"/>
              <a:t>AEgIS: </a:t>
            </a:r>
            <a:r>
              <a:rPr lang="fr-CH" sz="2800" dirty="0" err="1"/>
              <a:t>operate</a:t>
            </a:r>
            <a:r>
              <a:rPr lang="fr-CH" sz="2800" dirty="0"/>
              <a:t> as normal, </a:t>
            </a:r>
            <a:r>
              <a:rPr lang="fr-CH" sz="2800" dirty="0" err="1"/>
              <a:t>just</a:t>
            </a:r>
            <a:r>
              <a:rPr lang="fr-CH" sz="2800" dirty="0"/>
              <a:t> no </a:t>
            </a:r>
            <a:r>
              <a:rPr lang="fr-CH" sz="2800" dirty="0" err="1"/>
              <a:t>beam</a:t>
            </a:r>
            <a:endParaRPr lang="fr-CH" sz="2800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r>
              <a:rPr lang="fr-CH" sz="2000" dirty="0"/>
              <a:t>Note: </a:t>
            </a:r>
            <a:r>
              <a:rPr lang="fr-CH" sz="2000" dirty="0" err="1"/>
              <a:t>anticipated</a:t>
            </a:r>
            <a:r>
              <a:rPr lang="fr-CH" sz="2000" dirty="0"/>
              <a:t> services disruption </a:t>
            </a:r>
            <a:r>
              <a:rPr lang="fr-CH" sz="2000" dirty="0" err="1"/>
              <a:t>apart</a:t>
            </a:r>
            <a:r>
              <a:rPr lang="fr-CH" sz="2000" dirty="0"/>
              <a:t> </a:t>
            </a:r>
            <a:r>
              <a:rPr lang="fr-CH" sz="2000" dirty="0" err="1"/>
              <a:t>from</a:t>
            </a:r>
            <a:r>
              <a:rPr lang="fr-CH" sz="2000" dirty="0"/>
              <a:t> </a:t>
            </a:r>
            <a:r>
              <a:rPr lang="fr-CH" sz="2000" dirty="0" err="1"/>
              <a:t>usual</a:t>
            </a:r>
            <a:r>
              <a:rPr lang="fr-CH" sz="2000" dirty="0"/>
              <a:t> </a:t>
            </a:r>
            <a:r>
              <a:rPr lang="fr-CH" sz="2000" dirty="0" err="1"/>
              <a:t>ones</a:t>
            </a:r>
            <a:r>
              <a:rPr lang="fr-CH" sz="2000" dirty="0"/>
              <a:t> (AUG, </a:t>
            </a:r>
            <a:r>
              <a:rPr lang="fr-CH" sz="2000" dirty="0" err="1"/>
              <a:t>autotransfer</a:t>
            </a:r>
            <a:r>
              <a:rPr lang="fr-CH" sz="2000" dirty="0"/>
              <a:t> tests, </a:t>
            </a:r>
            <a:r>
              <a:rPr lang="fr-CH" sz="2000" dirty="0" err="1"/>
              <a:t>Xmas</a:t>
            </a:r>
            <a:r>
              <a:rPr lang="fr-CH" sz="2000" dirty="0"/>
              <a:t> demi water + cryo plant stop, </a:t>
            </a:r>
            <a:r>
              <a:rPr lang="fr-CH" sz="2000" dirty="0" err="1"/>
              <a:t>late</a:t>
            </a:r>
            <a:r>
              <a:rPr lang="fr-CH" sz="2000" dirty="0"/>
              <a:t> </a:t>
            </a:r>
            <a:r>
              <a:rPr lang="fr-CH" sz="2000" dirty="0" err="1"/>
              <a:t>winter</a:t>
            </a:r>
            <a:r>
              <a:rPr lang="fr-CH" sz="2000" dirty="0"/>
              <a:t> cryo plant+ demi water maintenance) </a:t>
            </a:r>
            <a:r>
              <a:rPr lang="fr-CH" sz="2000" dirty="0" err="1"/>
              <a:t>being</a:t>
            </a:r>
            <a:r>
              <a:rPr lang="fr-CH" sz="2000" dirty="0"/>
              <a:t> </a:t>
            </a:r>
            <a:r>
              <a:rPr lang="fr-CH" sz="2000" dirty="0" err="1"/>
              <a:t>currently</a:t>
            </a:r>
            <a:r>
              <a:rPr lang="fr-CH" sz="2000" dirty="0"/>
              <a:t> </a:t>
            </a:r>
            <a:r>
              <a:rPr lang="fr-CH" sz="2000" dirty="0" err="1"/>
              <a:t>evaluated</a:t>
            </a:r>
            <a:r>
              <a:rPr lang="fr-CH" sz="2000" dirty="0"/>
              <a:t>.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90DB0-A2C2-A7EF-249E-CB6A041CF2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1558131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6A512-8E0C-FDBA-12D9-AAEDAC5C8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YETS </a:t>
            </a:r>
            <a:r>
              <a:rPr lang="fr-CH" dirty="0" err="1"/>
              <a:t>generalities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D112C-A724-1497-FC4E-952238F3C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108" y="1026059"/>
            <a:ext cx="8229600" cy="5426016"/>
          </a:xfrm>
        </p:spPr>
        <p:txBody>
          <a:bodyPr/>
          <a:lstStyle/>
          <a:p>
            <a:r>
              <a:rPr lang="fr-CH" sz="2800" dirty="0"/>
              <a:t>AD YETS start: 2</a:t>
            </a:r>
            <a:r>
              <a:rPr lang="fr-CH" sz="2800" baseline="30000" dirty="0"/>
              <a:t>nd</a:t>
            </a:r>
            <a:r>
              <a:rPr lang="fr-CH" sz="2800" dirty="0"/>
              <a:t> </a:t>
            </a:r>
            <a:r>
              <a:rPr lang="fr-CH" sz="2800" dirty="0" err="1"/>
              <a:t>December</a:t>
            </a:r>
            <a:endParaRPr lang="fr-CH" sz="2800" dirty="0"/>
          </a:p>
          <a:p>
            <a:r>
              <a:rPr lang="fr-CH" sz="2800" dirty="0"/>
              <a:t>ELENA </a:t>
            </a:r>
            <a:r>
              <a:rPr lang="fr-CH" sz="2800" dirty="0" err="1"/>
              <a:t>will</a:t>
            </a:r>
            <a:r>
              <a:rPr lang="fr-CH" sz="2800" dirty="0"/>
              <a:t> continue running </a:t>
            </a:r>
            <a:r>
              <a:rPr lang="fr-CH" sz="2800" dirty="0" err="1"/>
              <a:t>with</a:t>
            </a:r>
            <a:r>
              <a:rPr lang="fr-CH" sz="2800" dirty="0"/>
              <a:t> </a:t>
            </a:r>
            <a:r>
              <a:rPr lang="fr-CH" sz="2800" dirty="0" err="1"/>
              <a:t>Hminus</a:t>
            </a:r>
            <a:r>
              <a:rPr lang="fr-CH" sz="2800" dirty="0"/>
              <a:t> till 15th </a:t>
            </a:r>
            <a:r>
              <a:rPr lang="fr-CH" sz="2800" dirty="0" err="1"/>
              <a:t>December</a:t>
            </a:r>
            <a:r>
              <a:rPr lang="fr-CH" sz="2800" dirty="0"/>
              <a:t> (GBAR till 9th, PUMA till 15th)</a:t>
            </a:r>
          </a:p>
          <a:p>
            <a:r>
              <a:rPr lang="fr-CH" sz="2800" dirty="0"/>
              <a:t>Main </a:t>
            </a:r>
            <a:r>
              <a:rPr lang="fr-CH" sz="2800" dirty="0" err="1"/>
              <a:t>activities</a:t>
            </a:r>
            <a:r>
              <a:rPr lang="fr-CH" sz="2800" dirty="0"/>
              <a:t>: </a:t>
            </a:r>
          </a:p>
          <a:p>
            <a:pPr lvl="1"/>
            <a:r>
              <a:rPr lang="fr-CH" sz="2400" dirty="0"/>
              <a:t>2 AD magnets </a:t>
            </a:r>
            <a:r>
              <a:rPr lang="fr-CH" sz="2400" dirty="0" err="1"/>
              <a:t>refurbishment</a:t>
            </a:r>
            <a:r>
              <a:rPr lang="fr-CH" sz="2400" dirty="0"/>
              <a:t> (</a:t>
            </a:r>
            <a:r>
              <a:rPr lang="fr-CH" sz="2400" dirty="0" err="1"/>
              <a:t>sector</a:t>
            </a:r>
            <a:r>
              <a:rPr lang="fr-CH" sz="2400" dirty="0"/>
              <a:t> 2B)</a:t>
            </a:r>
            <a:endParaRPr lang="en-GB" sz="2400" dirty="0"/>
          </a:p>
          <a:p>
            <a:pPr lvl="1"/>
            <a:r>
              <a:rPr lang="en-GB" sz="2400" dirty="0"/>
              <a:t>ELENA ion source maintenance</a:t>
            </a:r>
          </a:p>
          <a:p>
            <a:pPr lvl="1"/>
            <a:r>
              <a:rPr lang="en-GB" sz="2400" dirty="0"/>
              <a:t>Possibly ALPHA platform above CR (TBC)</a:t>
            </a:r>
          </a:p>
          <a:p>
            <a:r>
              <a:rPr lang="en-GB" sz="2800" dirty="0"/>
              <a:t>ELENA restart (</a:t>
            </a:r>
            <a:r>
              <a:rPr lang="en-GB" sz="2800" dirty="0" err="1"/>
              <a:t>Hminus</a:t>
            </a:r>
            <a:r>
              <a:rPr lang="en-GB" sz="2800" dirty="0"/>
              <a:t>): 10</a:t>
            </a:r>
            <a:r>
              <a:rPr lang="en-GB" sz="2800" baseline="30000" dirty="0"/>
              <a:t>th</a:t>
            </a:r>
            <a:r>
              <a:rPr lang="en-GB" sz="2800" dirty="0"/>
              <a:t> February (TBC)</a:t>
            </a:r>
          </a:p>
          <a:p>
            <a:r>
              <a:rPr lang="en-GB" sz="2800" dirty="0"/>
              <a:t>AD ring closure: 20</a:t>
            </a:r>
            <a:r>
              <a:rPr lang="en-GB" sz="2800" baseline="30000" dirty="0"/>
              <a:t>th</a:t>
            </a:r>
            <a:r>
              <a:rPr lang="en-GB" sz="2800" dirty="0"/>
              <a:t> March</a:t>
            </a:r>
          </a:p>
          <a:p>
            <a:r>
              <a:rPr lang="en-GB" sz="2800" dirty="0"/>
              <a:t>Beam on target: 26</a:t>
            </a:r>
            <a:r>
              <a:rPr lang="en-GB" sz="2800" baseline="30000" dirty="0"/>
              <a:t>th</a:t>
            </a:r>
            <a:r>
              <a:rPr lang="en-GB" sz="2800" dirty="0"/>
              <a:t> March</a:t>
            </a:r>
          </a:p>
          <a:p>
            <a:r>
              <a:rPr lang="en-GB" sz="2800" dirty="0"/>
              <a:t>Start of physics: 28</a:t>
            </a:r>
            <a:r>
              <a:rPr lang="en-GB" sz="2800" baseline="30000" dirty="0"/>
              <a:t>th</a:t>
            </a:r>
            <a:r>
              <a:rPr lang="en-GB" sz="2800" dirty="0"/>
              <a:t> April</a:t>
            </a:r>
            <a:endParaRPr lang="fr-CH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5AEA4B-4D65-2BE4-394C-9F81C7A160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3033623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A4DCD-8040-FBDF-981D-BA2497A21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/>
              <a:t>Anticipated</a:t>
            </a:r>
            <a:r>
              <a:rPr lang="fr-CH" sz="3600" dirty="0"/>
              <a:t> Services Disruptions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E60ABB-9F18-6472-7200-F35AE1A0D9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A18BED-5326-C8C1-7B24-E30E56063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613"/>
            <a:ext cx="9144000" cy="2999573"/>
          </a:xfrm>
          <a:prstGeom prst="rect">
            <a:avLst/>
          </a:prstGeom>
        </p:spPr>
      </p:pic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B6248943-1E87-3641-C4E4-2CD2CFC342AF}"/>
              </a:ext>
            </a:extLst>
          </p:cNvPr>
          <p:cNvSpPr/>
          <p:nvPr/>
        </p:nvSpPr>
        <p:spPr bwMode="auto">
          <a:xfrm>
            <a:off x="2042446" y="5230026"/>
            <a:ext cx="2153540" cy="777667"/>
          </a:xfrm>
          <a:prstGeom prst="wedgeRoundRectCallout">
            <a:avLst>
              <a:gd name="adj1" fmla="val 90531"/>
              <a:gd name="adj2" fmla="val -80357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All dates TBC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599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5789B-26C3-7BF0-E69A-EAB0838C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E565ED-4726-A4CD-8963-D6F04C1F55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4057B7-5582-D94B-5582-49AB4880D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9499"/>
            <a:ext cx="9144000" cy="4614729"/>
          </a:xfrm>
          <a:prstGeom prst="rect">
            <a:avLst/>
          </a:prstGeom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EEFB6CB8-FB9B-9D1A-C4BA-0E490271D530}"/>
              </a:ext>
            </a:extLst>
          </p:cNvPr>
          <p:cNvSpPr/>
          <p:nvPr/>
        </p:nvSpPr>
        <p:spPr bwMode="auto">
          <a:xfrm>
            <a:off x="632389" y="5794049"/>
            <a:ext cx="3085032" cy="777667"/>
          </a:xfrm>
          <a:prstGeom prst="wedgeRoundRectCallout">
            <a:avLst>
              <a:gd name="adj1" fmla="val 56736"/>
              <a:gd name="adj2" fmla="val -39698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All dates are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proposals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TBD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347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CF8AA-444C-1956-976E-5668B37B2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Magnets </a:t>
            </a:r>
            <a:r>
              <a:rPr lang="fr-CH" dirty="0" err="1"/>
              <a:t>refurbishment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C51B6-27CD-89A8-4BCC-46B9BA4585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A56C1074-5DE7-8097-A13F-9D29C7B56BF3}"/>
              </a:ext>
            </a:extLst>
          </p:cNvPr>
          <p:cNvSpPr>
            <a:spLocks noGrp="1"/>
          </p:cNvSpPr>
          <p:nvPr/>
        </p:nvSpPr>
        <p:spPr>
          <a:xfrm>
            <a:off x="27026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C3F745F3-93AA-376F-5901-CBB5C29BAA49}"/>
              </a:ext>
            </a:extLst>
          </p:cNvPr>
          <p:cNvSpPr>
            <a:spLocks noGrp="1"/>
          </p:cNvSpPr>
          <p:nvPr/>
        </p:nvSpPr>
        <p:spPr>
          <a:xfrm>
            <a:off x="49160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DA022B1-EDDE-D5EC-7551-86C796C951D7}"/>
              </a:ext>
            </a:extLst>
          </p:cNvPr>
          <p:cNvSpPr>
            <a:spLocks noGrp="1"/>
          </p:cNvSpPr>
          <p:nvPr/>
        </p:nvSpPr>
        <p:spPr>
          <a:xfrm>
            <a:off x="79186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CCD6BFE-F3BB-FBFD-4783-A05F15F15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0"/>
            <a:ext cx="8610600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7E98AE7-6C2A-4939-BE80-0B17823E6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583" y="376567"/>
            <a:ext cx="7283550" cy="6101724"/>
          </a:xfrm>
          <a:prstGeom prst="rect">
            <a:avLst/>
          </a:prstGeom>
          <a:effectLst>
            <a:outerShdw sx="1000" sy="1000" algn="ctr" rotWithShape="0">
              <a:srgbClr val="000000">
                <a:alpha val="0"/>
              </a:srgbClr>
            </a:outerShdw>
          </a:effec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34F0910-13AC-2328-F0C7-1E19EBD15BDD}"/>
              </a:ext>
            </a:extLst>
          </p:cNvPr>
          <p:cNvSpPr/>
          <p:nvPr/>
        </p:nvSpPr>
        <p:spPr>
          <a:xfrm rot="1438502">
            <a:off x="6639698" y="946995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7BAE33-F907-5E87-C7D6-888BF7926956}"/>
              </a:ext>
            </a:extLst>
          </p:cNvPr>
          <p:cNvSpPr/>
          <p:nvPr/>
        </p:nvSpPr>
        <p:spPr>
          <a:xfrm rot="20098400">
            <a:off x="6640405" y="5719252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67D22AC-E85B-01BD-D9EF-C553BBB01C73}"/>
              </a:ext>
            </a:extLst>
          </p:cNvPr>
          <p:cNvSpPr/>
          <p:nvPr/>
        </p:nvSpPr>
        <p:spPr>
          <a:xfrm rot="20995993">
            <a:off x="6292501" y="5821755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235C76E-C795-C75B-CC9A-3CC1E11C08D1}"/>
              </a:ext>
            </a:extLst>
          </p:cNvPr>
          <p:cNvSpPr/>
          <p:nvPr/>
        </p:nvSpPr>
        <p:spPr>
          <a:xfrm rot="1450834">
            <a:off x="2758039" y="5718472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013856E-27A9-384E-7359-51C50611CE9D}"/>
              </a:ext>
            </a:extLst>
          </p:cNvPr>
          <p:cNvSpPr/>
          <p:nvPr/>
        </p:nvSpPr>
        <p:spPr>
          <a:xfrm rot="493956">
            <a:off x="3136138" y="5821755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7B31C91-F636-77E8-2CC2-D1F3CF7405B3}"/>
              </a:ext>
            </a:extLst>
          </p:cNvPr>
          <p:cNvSpPr/>
          <p:nvPr/>
        </p:nvSpPr>
        <p:spPr>
          <a:xfrm rot="679376">
            <a:off x="6291026" y="842740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B0DEFB7-8B39-58FE-02AF-AAB11CCF6682}"/>
              </a:ext>
            </a:extLst>
          </p:cNvPr>
          <p:cNvSpPr/>
          <p:nvPr/>
        </p:nvSpPr>
        <p:spPr>
          <a:xfrm rot="20145036">
            <a:off x="2762142" y="946737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6CF0E3D-4300-69F3-224E-E83CA0F863D9}"/>
              </a:ext>
            </a:extLst>
          </p:cNvPr>
          <p:cNvSpPr/>
          <p:nvPr/>
        </p:nvSpPr>
        <p:spPr>
          <a:xfrm rot="16790152">
            <a:off x="1510635" y="2465749"/>
            <a:ext cx="195415" cy="1738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8F99631-7AA6-4613-021D-31AED65B323F}"/>
              </a:ext>
            </a:extLst>
          </p:cNvPr>
          <p:cNvSpPr/>
          <p:nvPr/>
        </p:nvSpPr>
        <p:spPr>
          <a:xfrm rot="15503068">
            <a:off x="1508150" y="4185963"/>
            <a:ext cx="195415" cy="1738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C9E349B-F13C-7C97-8980-390CC0C7F1EF}"/>
              </a:ext>
            </a:extLst>
          </p:cNvPr>
          <p:cNvSpPr/>
          <p:nvPr/>
        </p:nvSpPr>
        <p:spPr>
          <a:xfrm rot="14700564">
            <a:off x="1614598" y="4558445"/>
            <a:ext cx="195415" cy="1738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134C1A8-72BF-BB37-E70B-65ACDAA97DF8}"/>
              </a:ext>
            </a:extLst>
          </p:cNvPr>
          <p:cNvSpPr/>
          <p:nvPr/>
        </p:nvSpPr>
        <p:spPr>
          <a:xfrm rot="17635722">
            <a:off x="7789877" y="4559159"/>
            <a:ext cx="195415" cy="1738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01A6B3C-4A7F-BE59-C9F7-0BB8011B7E00}"/>
              </a:ext>
            </a:extLst>
          </p:cNvPr>
          <p:cNvSpPr/>
          <p:nvPr/>
        </p:nvSpPr>
        <p:spPr>
          <a:xfrm rot="16741034">
            <a:off x="7909036" y="4205715"/>
            <a:ext cx="195415" cy="1738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6" name="TextBox 31">
            <a:extLst>
              <a:ext uri="{FF2B5EF4-FFF2-40B4-BE49-F238E27FC236}">
                <a16:creationId xmlns:a16="http://schemas.microsoft.com/office/drawing/2014/main" id="{7619F2F0-5083-AE35-E88E-391E939BB4F2}"/>
              </a:ext>
            </a:extLst>
          </p:cNvPr>
          <p:cNvSpPr txBox="1"/>
          <p:nvPr/>
        </p:nvSpPr>
        <p:spPr>
          <a:xfrm flipH="1">
            <a:off x="3019725" y="2468976"/>
            <a:ext cx="2648302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/>
              <a:t>Refurbishment completed</a:t>
            </a:r>
          </a:p>
        </p:txBody>
      </p:sp>
      <p:sp>
        <p:nvSpPr>
          <p:cNvPr id="37" name="TextBox 33">
            <a:extLst>
              <a:ext uri="{FF2B5EF4-FFF2-40B4-BE49-F238E27FC236}">
                <a16:creationId xmlns:a16="http://schemas.microsoft.com/office/drawing/2014/main" id="{DEAC1BBB-8F79-4EC7-FEDE-C71166DEB59A}"/>
              </a:ext>
            </a:extLst>
          </p:cNvPr>
          <p:cNvSpPr txBox="1"/>
          <p:nvPr/>
        </p:nvSpPr>
        <p:spPr>
          <a:xfrm flipH="1">
            <a:off x="3006018" y="2852834"/>
            <a:ext cx="2699587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/>
              <a:t>Refurbishment planned </a:t>
            </a:r>
          </a:p>
        </p:txBody>
      </p:sp>
      <p:sp>
        <p:nvSpPr>
          <p:cNvPr id="38" name="TextBox 10">
            <a:extLst>
              <a:ext uri="{FF2B5EF4-FFF2-40B4-BE49-F238E27FC236}">
                <a16:creationId xmlns:a16="http://schemas.microsoft.com/office/drawing/2014/main" id="{69A6CF83-AA44-1433-6423-4D8782496F7C}"/>
              </a:ext>
            </a:extLst>
          </p:cNvPr>
          <p:cNvSpPr txBox="1"/>
          <p:nvPr/>
        </p:nvSpPr>
        <p:spPr>
          <a:xfrm flipH="1">
            <a:off x="2471931" y="1892025"/>
            <a:ext cx="48244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BHN/BHW Dipoles - Refurbishment Progress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1146F65-FA46-4127-9C5A-848C983E97AC}"/>
              </a:ext>
            </a:extLst>
          </p:cNvPr>
          <p:cNvSpPr/>
          <p:nvPr/>
        </p:nvSpPr>
        <p:spPr>
          <a:xfrm rot="20873953">
            <a:off x="3120558" y="834431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886C3EE-8EA2-40A0-9493-2A83C30AD55C}"/>
              </a:ext>
            </a:extLst>
          </p:cNvPr>
          <p:cNvSpPr/>
          <p:nvPr/>
        </p:nvSpPr>
        <p:spPr>
          <a:xfrm rot="19460212">
            <a:off x="2218680" y="1289285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7EC2186-768C-4D22-B221-7C432983BC50}"/>
              </a:ext>
            </a:extLst>
          </p:cNvPr>
          <p:cNvSpPr/>
          <p:nvPr/>
        </p:nvSpPr>
        <p:spPr>
          <a:xfrm rot="3203110">
            <a:off x="7461723" y="1546765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3D0420A-A9A2-4385-BBB3-8A441EC28F1F}"/>
              </a:ext>
            </a:extLst>
          </p:cNvPr>
          <p:cNvSpPr/>
          <p:nvPr/>
        </p:nvSpPr>
        <p:spPr>
          <a:xfrm rot="2362006">
            <a:off x="7203867" y="1282085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0226590-7498-4432-838D-0E460B197636}"/>
              </a:ext>
            </a:extLst>
          </p:cNvPr>
          <p:cNvSpPr/>
          <p:nvPr/>
        </p:nvSpPr>
        <p:spPr>
          <a:xfrm rot="7431715">
            <a:off x="7469806" y="5113955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3C1A350-8A6C-484E-89CB-D22453D908F7}"/>
              </a:ext>
            </a:extLst>
          </p:cNvPr>
          <p:cNvSpPr/>
          <p:nvPr/>
        </p:nvSpPr>
        <p:spPr>
          <a:xfrm rot="8447140">
            <a:off x="7197533" y="5385617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C371BB8-F9AA-4723-B33A-335E5F0B4C84}"/>
              </a:ext>
            </a:extLst>
          </p:cNvPr>
          <p:cNvSpPr/>
          <p:nvPr/>
        </p:nvSpPr>
        <p:spPr>
          <a:xfrm rot="13184040">
            <a:off x="2206917" y="5372698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7AD0852-AE24-4966-968C-66C3060E74B5}"/>
              </a:ext>
            </a:extLst>
          </p:cNvPr>
          <p:cNvSpPr/>
          <p:nvPr/>
        </p:nvSpPr>
        <p:spPr>
          <a:xfrm rot="13865808">
            <a:off x="1950621" y="5114339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1062E58-1CC9-AE5E-9AE7-FCB80DCD775B}"/>
              </a:ext>
            </a:extLst>
          </p:cNvPr>
          <p:cNvSpPr/>
          <p:nvPr/>
        </p:nvSpPr>
        <p:spPr>
          <a:xfrm rot="19460212">
            <a:off x="1946058" y="1531336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058E636-7CD3-9465-D73A-5DA242F96F84}"/>
              </a:ext>
            </a:extLst>
          </p:cNvPr>
          <p:cNvSpPr/>
          <p:nvPr/>
        </p:nvSpPr>
        <p:spPr>
          <a:xfrm rot="17484917">
            <a:off x="1599536" y="2084749"/>
            <a:ext cx="195415" cy="1738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A066B0CF-3EA0-BB5E-3758-18A15288E57C}"/>
              </a:ext>
            </a:extLst>
          </p:cNvPr>
          <p:cNvSpPr/>
          <p:nvPr/>
        </p:nvSpPr>
        <p:spPr bwMode="auto">
          <a:xfrm rot="672945">
            <a:off x="6700179" y="3895432"/>
            <a:ext cx="1172176" cy="520700"/>
          </a:xfrm>
          <a:prstGeom prst="rightArrow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BHN17</a:t>
            </a:r>
            <a:endParaRPr kumimoji="0" lang="en-GB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2" name="Arrow: Left-Up 51">
            <a:extLst>
              <a:ext uri="{FF2B5EF4-FFF2-40B4-BE49-F238E27FC236}">
                <a16:creationId xmlns:a16="http://schemas.microsoft.com/office/drawing/2014/main" id="{BF3CB194-0F38-55CC-E847-33C3AE2FC70B}"/>
              </a:ext>
            </a:extLst>
          </p:cNvPr>
          <p:cNvSpPr/>
          <p:nvPr/>
        </p:nvSpPr>
        <p:spPr bwMode="auto">
          <a:xfrm>
            <a:off x="5842000" y="3695700"/>
            <a:ext cx="2571750" cy="2609850"/>
          </a:xfrm>
          <a:prstGeom prst="leftUpArrow">
            <a:avLst>
              <a:gd name="adj1" fmla="val 4532"/>
              <a:gd name="adj2" fmla="val 5848"/>
              <a:gd name="adj3" fmla="val 19152"/>
            </a:avLst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5E8C9B5-00D9-DC23-036F-588522EED904}"/>
              </a:ext>
            </a:extLst>
          </p:cNvPr>
          <p:cNvSpPr/>
          <p:nvPr/>
        </p:nvSpPr>
        <p:spPr bwMode="auto">
          <a:xfrm rot="19230808">
            <a:off x="6939767" y="5519281"/>
            <a:ext cx="1479550" cy="425450"/>
          </a:xfrm>
          <a:prstGeom prst="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Vac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2B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FB25C2C-783D-98E4-D892-81934C2ABED3}"/>
              </a:ext>
            </a:extLst>
          </p:cNvPr>
          <p:cNvSpPr/>
          <p:nvPr/>
        </p:nvSpPr>
        <p:spPr>
          <a:xfrm rot="493956">
            <a:off x="5399991" y="2563494"/>
            <a:ext cx="195788" cy="1735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0E270C8-1E85-6F23-139F-6D528842FF8F}"/>
              </a:ext>
            </a:extLst>
          </p:cNvPr>
          <p:cNvSpPr/>
          <p:nvPr/>
        </p:nvSpPr>
        <p:spPr>
          <a:xfrm rot="14568955">
            <a:off x="5384839" y="2948018"/>
            <a:ext cx="195415" cy="1738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044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8CA7A-BC52-7665-BE3A-0329B3D8B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BHN17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CC07A0-7591-2822-10C9-3E3BB8F9EC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2050" name="16F02ACE-65AA-4E6D-85A9-8BA807DB9833" descr="IMG_3308.jpg">
            <a:extLst>
              <a:ext uri="{FF2B5EF4-FFF2-40B4-BE49-F238E27FC236}">
                <a16:creationId xmlns:a16="http://schemas.microsoft.com/office/drawing/2014/main" id="{4D589235-7CA3-D10F-3AF0-567C01BFB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71550"/>
            <a:ext cx="4273550" cy="56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D7EA1AE3-659E-48C6-A033-4EB76C94EC15" descr="IMG_3312.jpg">
            <a:extLst>
              <a:ext uri="{FF2B5EF4-FFF2-40B4-BE49-F238E27FC236}">
                <a16:creationId xmlns:a16="http://schemas.microsoft.com/office/drawing/2014/main" id="{6080AD85-ECBD-665D-E726-031C54029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368" y="1930400"/>
            <a:ext cx="4728632" cy="354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rrow: Left-Right 4">
            <a:extLst>
              <a:ext uri="{FF2B5EF4-FFF2-40B4-BE49-F238E27FC236}">
                <a16:creationId xmlns:a16="http://schemas.microsoft.com/office/drawing/2014/main" id="{130EDBF9-C7FB-66F6-2120-FBCB7B649520}"/>
              </a:ext>
            </a:extLst>
          </p:cNvPr>
          <p:cNvSpPr/>
          <p:nvPr/>
        </p:nvSpPr>
        <p:spPr bwMode="auto">
          <a:xfrm rot="1101132">
            <a:off x="2151701" y="2875599"/>
            <a:ext cx="3476868" cy="482600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This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beam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to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removed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B2D07C9-5EF1-71A7-45EF-704432E9630E}"/>
              </a:ext>
            </a:extLst>
          </p:cNvPr>
          <p:cNvSpPr/>
          <p:nvPr/>
        </p:nvSpPr>
        <p:spPr bwMode="auto">
          <a:xfrm>
            <a:off x="7131050" y="2946400"/>
            <a:ext cx="1416050" cy="6731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896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81A1C-EF14-68A6-D69B-D33024FCF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4BF8A1-266E-6560-C73D-4708327192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2886A8EC-ABBE-A07C-8C95-945FBF8A49EE}"/>
              </a:ext>
            </a:extLst>
          </p:cNvPr>
          <p:cNvSpPr>
            <a:spLocks noGrp="1"/>
          </p:cNvSpPr>
          <p:nvPr/>
        </p:nvSpPr>
        <p:spPr>
          <a:xfrm>
            <a:off x="27026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EB866FA-33CC-994E-4138-3F95D6D23650}"/>
              </a:ext>
            </a:extLst>
          </p:cNvPr>
          <p:cNvSpPr>
            <a:spLocks noGrp="1"/>
          </p:cNvSpPr>
          <p:nvPr/>
        </p:nvSpPr>
        <p:spPr>
          <a:xfrm>
            <a:off x="49160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5EC73EC4-EA72-80DF-C1FD-42EDDC7231B6}"/>
              </a:ext>
            </a:extLst>
          </p:cNvPr>
          <p:cNvSpPr>
            <a:spLocks noGrp="1"/>
          </p:cNvSpPr>
          <p:nvPr/>
        </p:nvSpPr>
        <p:spPr>
          <a:xfrm>
            <a:off x="79186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C60FEE-899D-0CAC-074F-A89F45A6D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0"/>
            <a:ext cx="86106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327442-E315-4A52-863C-BECB59753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794" y="376567"/>
            <a:ext cx="7283550" cy="6101724"/>
          </a:xfrm>
          <a:prstGeom prst="rect">
            <a:avLst/>
          </a:prstGeom>
          <a:effectLst>
            <a:outerShdw sx="1000" sy="1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Octagon 9">
            <a:extLst>
              <a:ext uri="{FF2B5EF4-FFF2-40B4-BE49-F238E27FC236}">
                <a16:creationId xmlns:a16="http://schemas.microsoft.com/office/drawing/2014/main" id="{84FCE960-49E1-93D3-3B3B-63BC947442DB}"/>
              </a:ext>
            </a:extLst>
          </p:cNvPr>
          <p:cNvSpPr/>
          <p:nvPr/>
        </p:nvSpPr>
        <p:spPr>
          <a:xfrm>
            <a:off x="4026206" y="825208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2" name="Octagon 11">
            <a:extLst>
              <a:ext uri="{FF2B5EF4-FFF2-40B4-BE49-F238E27FC236}">
                <a16:creationId xmlns:a16="http://schemas.microsoft.com/office/drawing/2014/main" id="{8D34A6E5-D608-37E6-2E16-3230D2A24C92}"/>
              </a:ext>
            </a:extLst>
          </p:cNvPr>
          <p:cNvSpPr/>
          <p:nvPr/>
        </p:nvSpPr>
        <p:spPr>
          <a:xfrm>
            <a:off x="1509926" y="4017880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3" name="Octagon 12">
            <a:extLst>
              <a:ext uri="{FF2B5EF4-FFF2-40B4-BE49-F238E27FC236}">
                <a16:creationId xmlns:a16="http://schemas.microsoft.com/office/drawing/2014/main" id="{A58B9F44-A79B-EFD7-71E9-681231BACE54}"/>
              </a:ext>
            </a:extLst>
          </p:cNvPr>
          <p:cNvSpPr/>
          <p:nvPr/>
        </p:nvSpPr>
        <p:spPr>
          <a:xfrm>
            <a:off x="1509926" y="3682737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4" name="Octagon 13">
            <a:extLst>
              <a:ext uri="{FF2B5EF4-FFF2-40B4-BE49-F238E27FC236}">
                <a16:creationId xmlns:a16="http://schemas.microsoft.com/office/drawing/2014/main" id="{D571C99A-6101-B4F7-F897-A721DF18ACB0}"/>
              </a:ext>
            </a:extLst>
          </p:cNvPr>
          <p:cNvSpPr/>
          <p:nvPr/>
        </p:nvSpPr>
        <p:spPr>
          <a:xfrm>
            <a:off x="1509926" y="3351335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5" name="Octagon 14">
            <a:extLst>
              <a:ext uri="{FF2B5EF4-FFF2-40B4-BE49-F238E27FC236}">
                <a16:creationId xmlns:a16="http://schemas.microsoft.com/office/drawing/2014/main" id="{B77B33C1-0D87-B577-A42D-1141F74BFC6B}"/>
              </a:ext>
            </a:extLst>
          </p:cNvPr>
          <p:cNvSpPr/>
          <p:nvPr/>
        </p:nvSpPr>
        <p:spPr>
          <a:xfrm>
            <a:off x="1509926" y="3016192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6" name="Octagon 15">
            <a:extLst>
              <a:ext uri="{FF2B5EF4-FFF2-40B4-BE49-F238E27FC236}">
                <a16:creationId xmlns:a16="http://schemas.microsoft.com/office/drawing/2014/main" id="{76DD14B1-E24A-C988-701D-900A0042BD67}"/>
              </a:ext>
            </a:extLst>
          </p:cNvPr>
          <p:cNvSpPr/>
          <p:nvPr/>
        </p:nvSpPr>
        <p:spPr>
          <a:xfrm>
            <a:off x="1509926" y="2685997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4" name="Octagon 23">
            <a:extLst>
              <a:ext uri="{FF2B5EF4-FFF2-40B4-BE49-F238E27FC236}">
                <a16:creationId xmlns:a16="http://schemas.microsoft.com/office/drawing/2014/main" id="{FFD13020-0F3D-99BE-1265-B9970B117A41}"/>
              </a:ext>
            </a:extLst>
          </p:cNvPr>
          <p:cNvSpPr/>
          <p:nvPr/>
        </p:nvSpPr>
        <p:spPr>
          <a:xfrm>
            <a:off x="5781431" y="5867104"/>
            <a:ext cx="133350" cy="130175"/>
          </a:xfrm>
          <a:prstGeom prst="octagon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8" name="Octagon 27">
            <a:extLst>
              <a:ext uri="{FF2B5EF4-FFF2-40B4-BE49-F238E27FC236}">
                <a16:creationId xmlns:a16="http://schemas.microsoft.com/office/drawing/2014/main" id="{8F09C462-639F-9422-4E01-EBB1A2449356}"/>
              </a:ext>
            </a:extLst>
          </p:cNvPr>
          <p:cNvSpPr/>
          <p:nvPr/>
        </p:nvSpPr>
        <p:spPr>
          <a:xfrm>
            <a:off x="5783110" y="837558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1" name="Octagon 30">
            <a:extLst>
              <a:ext uri="{FF2B5EF4-FFF2-40B4-BE49-F238E27FC236}">
                <a16:creationId xmlns:a16="http://schemas.microsoft.com/office/drawing/2014/main" id="{B0C39919-A15F-4442-E7D2-7221DBE2B1C5}"/>
              </a:ext>
            </a:extLst>
          </p:cNvPr>
          <p:cNvSpPr/>
          <p:nvPr/>
        </p:nvSpPr>
        <p:spPr>
          <a:xfrm>
            <a:off x="6129644" y="837558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2" name="Octagon 31">
            <a:extLst>
              <a:ext uri="{FF2B5EF4-FFF2-40B4-BE49-F238E27FC236}">
                <a16:creationId xmlns:a16="http://schemas.microsoft.com/office/drawing/2014/main" id="{87BC0784-CC2D-00F6-8BAB-C19E1C0B3459}"/>
              </a:ext>
            </a:extLst>
          </p:cNvPr>
          <p:cNvSpPr/>
          <p:nvPr/>
        </p:nvSpPr>
        <p:spPr>
          <a:xfrm>
            <a:off x="5453679" y="828134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3" name="Octagon 32">
            <a:extLst>
              <a:ext uri="{FF2B5EF4-FFF2-40B4-BE49-F238E27FC236}">
                <a16:creationId xmlns:a16="http://schemas.microsoft.com/office/drawing/2014/main" id="{4536B352-DF35-76CE-C4FF-9B861B27BF58}"/>
              </a:ext>
            </a:extLst>
          </p:cNvPr>
          <p:cNvSpPr/>
          <p:nvPr/>
        </p:nvSpPr>
        <p:spPr>
          <a:xfrm>
            <a:off x="4732743" y="825752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4" name="Octagon 33">
            <a:extLst>
              <a:ext uri="{FF2B5EF4-FFF2-40B4-BE49-F238E27FC236}">
                <a16:creationId xmlns:a16="http://schemas.microsoft.com/office/drawing/2014/main" id="{9E6E66FC-BA09-54A3-D8DF-633B7A9BC204}"/>
              </a:ext>
            </a:extLst>
          </p:cNvPr>
          <p:cNvSpPr/>
          <p:nvPr/>
        </p:nvSpPr>
        <p:spPr>
          <a:xfrm>
            <a:off x="5077330" y="829809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0337A636-AB30-264A-8F1D-38EF4D55F355}"/>
              </a:ext>
            </a:extLst>
          </p:cNvPr>
          <p:cNvSpPr/>
          <p:nvPr/>
        </p:nvSpPr>
        <p:spPr>
          <a:xfrm>
            <a:off x="3341490" y="810705"/>
            <a:ext cx="164229" cy="15702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7" name="TextBox 59">
            <a:extLst>
              <a:ext uri="{FF2B5EF4-FFF2-40B4-BE49-F238E27FC236}">
                <a16:creationId xmlns:a16="http://schemas.microsoft.com/office/drawing/2014/main" id="{5E093405-A331-A531-9EE6-FF42E3CBE0AB}"/>
              </a:ext>
            </a:extLst>
          </p:cNvPr>
          <p:cNvSpPr txBox="1"/>
          <p:nvPr/>
        </p:nvSpPr>
        <p:spPr>
          <a:xfrm flipH="1">
            <a:off x="2386421" y="3550145"/>
            <a:ext cx="4788523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NARROW QUAD – Refurbishment to be planned</a:t>
            </a:r>
          </a:p>
        </p:txBody>
      </p:sp>
      <p:sp>
        <p:nvSpPr>
          <p:cNvPr id="43" name="Octagon 42">
            <a:extLst>
              <a:ext uri="{FF2B5EF4-FFF2-40B4-BE49-F238E27FC236}">
                <a16:creationId xmlns:a16="http://schemas.microsoft.com/office/drawing/2014/main" id="{7217A3C7-10A5-BE80-3B71-2F6B0A23CEF9}"/>
              </a:ext>
            </a:extLst>
          </p:cNvPr>
          <p:cNvSpPr/>
          <p:nvPr/>
        </p:nvSpPr>
        <p:spPr>
          <a:xfrm>
            <a:off x="4399801" y="824131"/>
            <a:ext cx="133350" cy="130175"/>
          </a:xfrm>
          <a:prstGeom prst="oc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4BC4DB3E-0DDE-B566-C935-79A8A3145DC3}"/>
              </a:ext>
            </a:extLst>
          </p:cNvPr>
          <p:cNvSpPr/>
          <p:nvPr/>
        </p:nvSpPr>
        <p:spPr bwMode="auto">
          <a:xfrm rot="4344495">
            <a:off x="5061879" y="4968583"/>
            <a:ext cx="1172176" cy="520700"/>
          </a:xfrm>
          <a:prstGeom prst="rightArrow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QFN26</a:t>
            </a:r>
            <a:endParaRPr kumimoji="0" lang="en-GB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1" name="Arrow: Left-Up 50">
            <a:extLst>
              <a:ext uri="{FF2B5EF4-FFF2-40B4-BE49-F238E27FC236}">
                <a16:creationId xmlns:a16="http://schemas.microsoft.com/office/drawing/2014/main" id="{83EFDB13-5D51-9645-0AB7-5683A73B015B}"/>
              </a:ext>
            </a:extLst>
          </p:cNvPr>
          <p:cNvSpPr/>
          <p:nvPr/>
        </p:nvSpPr>
        <p:spPr bwMode="auto">
          <a:xfrm>
            <a:off x="5715000" y="3695700"/>
            <a:ext cx="2698750" cy="2609850"/>
          </a:xfrm>
          <a:prstGeom prst="leftUpArrow">
            <a:avLst>
              <a:gd name="adj1" fmla="val 4532"/>
              <a:gd name="adj2" fmla="val 5848"/>
              <a:gd name="adj3" fmla="val 19152"/>
            </a:avLst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8334629-24B0-C447-6C91-487E6E2475BC}"/>
              </a:ext>
            </a:extLst>
          </p:cNvPr>
          <p:cNvSpPr/>
          <p:nvPr/>
        </p:nvSpPr>
        <p:spPr bwMode="auto">
          <a:xfrm rot="18761946">
            <a:off x="7014923" y="5368968"/>
            <a:ext cx="1479550" cy="425450"/>
          </a:xfrm>
          <a:prstGeom prst="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Vac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Sector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2B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9" name="Octagon 38">
            <a:extLst>
              <a:ext uri="{FF2B5EF4-FFF2-40B4-BE49-F238E27FC236}">
                <a16:creationId xmlns:a16="http://schemas.microsoft.com/office/drawing/2014/main" id="{7E210704-C668-24DD-1A33-536D058B04C5}"/>
              </a:ext>
            </a:extLst>
          </p:cNvPr>
          <p:cNvSpPr/>
          <p:nvPr/>
        </p:nvSpPr>
        <p:spPr>
          <a:xfrm>
            <a:off x="6642101" y="3660017"/>
            <a:ext cx="133350" cy="130175"/>
          </a:xfrm>
          <a:prstGeom prst="octagon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646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A0CC9-CED8-5BD7-8B65-B57550329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QFN26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477B3-4054-6A31-A961-6B6032C998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1026" name="A99DA782-A064-424A-839E-51434EB18342" descr="IMG_3309.jpg">
            <a:extLst>
              <a:ext uri="{FF2B5EF4-FFF2-40B4-BE49-F238E27FC236}">
                <a16:creationId xmlns:a16="http://schemas.microsoft.com/office/drawing/2014/main" id="{35317809-3920-FDB6-A125-E5664B53D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33550"/>
            <a:ext cx="4222935" cy="55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AB60881C-3196-4D92-B316-760ABB0E7DB7" descr="IMG_3313.jpg">
            <a:extLst>
              <a:ext uri="{FF2B5EF4-FFF2-40B4-BE49-F238E27FC236}">
                <a16:creationId xmlns:a16="http://schemas.microsoft.com/office/drawing/2014/main" id="{6F7DBCBE-2205-7A34-D2E0-D50C0EBB5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220" y="2038350"/>
            <a:ext cx="479378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rrow: Left-Right 4">
            <a:extLst>
              <a:ext uri="{FF2B5EF4-FFF2-40B4-BE49-F238E27FC236}">
                <a16:creationId xmlns:a16="http://schemas.microsoft.com/office/drawing/2014/main" id="{DD4395C0-E685-6E0E-DDC8-72879377F3C7}"/>
              </a:ext>
            </a:extLst>
          </p:cNvPr>
          <p:cNvSpPr/>
          <p:nvPr/>
        </p:nvSpPr>
        <p:spPr bwMode="auto">
          <a:xfrm rot="1101132">
            <a:off x="1542101" y="3288349"/>
            <a:ext cx="3476868" cy="482600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This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beam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to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removed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97292BE-C6B2-0969-A2E6-3F3FE0195E75}"/>
              </a:ext>
            </a:extLst>
          </p:cNvPr>
          <p:cNvSpPr/>
          <p:nvPr/>
        </p:nvSpPr>
        <p:spPr bwMode="auto">
          <a:xfrm>
            <a:off x="6788150" y="3619500"/>
            <a:ext cx="673100" cy="6731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5A42C7C-F399-554B-6163-74550E086CF4}"/>
              </a:ext>
            </a:extLst>
          </p:cNvPr>
          <p:cNvSpPr/>
          <p:nvPr/>
        </p:nvSpPr>
        <p:spPr bwMode="auto">
          <a:xfrm>
            <a:off x="7518400" y="2971800"/>
            <a:ext cx="920750" cy="6350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20 cm ?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992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29E94-3C80-4264-FCD6-43378A7BC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Infrastructure </a:t>
            </a:r>
            <a:r>
              <a:rPr lang="fr-CH" dirty="0" err="1"/>
              <a:t>works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D972F-615B-DFCF-749A-60C48A857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FE11DD-8239-308A-E7FD-275C5FEBFD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38D18FA-3688-9E08-5835-70DC7B07DE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077805"/>
              </p:ext>
            </p:extLst>
          </p:nvPr>
        </p:nvGraphicFramePr>
        <p:xfrm>
          <a:off x="882650" y="1987550"/>
          <a:ext cx="40640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6901053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132289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Activity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Sector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253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Power </a:t>
                      </a:r>
                      <a:r>
                        <a:rPr lang="fr-CH" dirty="0" err="1"/>
                        <a:t>convertors</a:t>
                      </a:r>
                      <a:endParaRPr lang="fr-CH" dirty="0"/>
                    </a:p>
                    <a:p>
                      <a:r>
                        <a:rPr lang="fr-CH" dirty="0" err="1"/>
                        <a:t>Megadiscap</a:t>
                      </a:r>
                      <a:endParaRPr lang="fr-CH" dirty="0"/>
                    </a:p>
                    <a:p>
                      <a:r>
                        <a:rPr lang="fr-CH" dirty="0" err="1"/>
                        <a:t>MarXdiscap</a:t>
                      </a:r>
                      <a:endParaRPr lang="fr-CH" dirty="0"/>
                    </a:p>
                    <a:p>
                      <a:r>
                        <a:rPr lang="fr-CH" dirty="0"/>
                        <a:t>E-</a:t>
                      </a:r>
                      <a:r>
                        <a:rPr lang="fr-CH" dirty="0" err="1"/>
                        <a:t>cooler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370</a:t>
                      </a:r>
                    </a:p>
                    <a:p>
                      <a:endParaRPr lang="fr-CH" dirty="0"/>
                    </a:p>
                    <a:p>
                      <a:endParaRPr lang="fr-CH" dirty="0"/>
                    </a:p>
                    <a:p>
                      <a:r>
                        <a:rPr lang="fr-CH" dirty="0"/>
                        <a:t>193 R 407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60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1300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26544</TotalTime>
  <Words>336</Words>
  <Application>Microsoft Office PowerPoint</Application>
  <PresentationFormat>On-screen Show (4:3)</PresentationFormat>
  <Paragraphs>83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Garamond</vt:lpstr>
      <vt:lpstr>Helvetica</vt:lpstr>
      <vt:lpstr>Times New Roman</vt:lpstr>
      <vt:lpstr>Wingdings</vt:lpstr>
      <vt:lpstr>1_Pixel</vt:lpstr>
      <vt:lpstr>AD/ELENA FACILITY  </vt:lpstr>
      <vt:lpstr>YETS generalities</vt:lpstr>
      <vt:lpstr>Anticipated Services Disruptions</vt:lpstr>
      <vt:lpstr>AD ring </vt:lpstr>
      <vt:lpstr>Magnets refurbishment</vt:lpstr>
      <vt:lpstr>BHN17</vt:lpstr>
      <vt:lpstr>PowerPoint Presentation</vt:lpstr>
      <vt:lpstr>QFN26</vt:lpstr>
      <vt:lpstr>Infrastructure works</vt:lpstr>
      <vt:lpstr>AD target area</vt:lpstr>
      <vt:lpstr>Experiments during next YETS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 </dc:title>
  <dc:creator>Francois Butin</dc:creator>
  <cp:lastModifiedBy>Francois Butin</cp:lastModifiedBy>
  <cp:revision>74</cp:revision>
  <cp:lastPrinted>2018-02-09T07:23:44Z</cp:lastPrinted>
  <dcterms:created xsi:type="dcterms:W3CDTF">2023-02-22T09:31:10Z</dcterms:created>
  <dcterms:modified xsi:type="dcterms:W3CDTF">2024-05-29T14:32:46Z</dcterms:modified>
</cp:coreProperties>
</file>