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3" r:id="rId1"/>
  </p:sldMasterIdLst>
  <p:notesMasterIdLst>
    <p:notesMasterId r:id="rId11"/>
  </p:notesMasterIdLst>
  <p:handoutMasterIdLst>
    <p:handoutMasterId r:id="rId12"/>
  </p:handoutMasterIdLst>
  <p:sldIdLst>
    <p:sldId id="576" r:id="rId2"/>
    <p:sldId id="2242" r:id="rId3"/>
    <p:sldId id="2263" r:id="rId4"/>
    <p:sldId id="2264" r:id="rId5"/>
    <p:sldId id="2258" r:id="rId6"/>
    <p:sldId id="2259" r:id="rId7"/>
    <p:sldId id="2265" r:id="rId8"/>
    <p:sldId id="2260" r:id="rId9"/>
    <p:sldId id="2266" r:id="rId10"/>
  </p:sldIdLst>
  <p:sldSz cx="9144000" cy="6858000" type="screen4x3"/>
  <p:notesSz cx="6797675" cy="9928225"/>
  <p:custDataLst>
    <p:tags r:id="rId13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9999FF"/>
    <a:srgbClr val="66FF33"/>
    <a:srgbClr val="FF0000"/>
    <a:srgbClr val="7500E9"/>
    <a:srgbClr val="E97575"/>
    <a:srgbClr val="00FFFF"/>
    <a:srgbClr val="B2B2FF"/>
    <a:srgbClr val="FF3300"/>
    <a:srgbClr val="0000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64" autoAdjust="0"/>
    <p:restoredTop sz="98326" autoAdjust="0"/>
  </p:normalViewPr>
  <p:slideViewPr>
    <p:cSldViewPr snapToGrid="0">
      <p:cViewPr varScale="1">
        <p:scale>
          <a:sx n="120" d="100"/>
          <a:sy n="120" d="100"/>
        </p:scale>
        <p:origin x="67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5" d="100"/>
          <a:sy n="85" d="100"/>
        </p:scale>
        <p:origin x="2256" y="6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9" y="188915"/>
            <a:ext cx="7082355" cy="7397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2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69359" y="114301"/>
            <a:ext cx="7744341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2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8175626" y="2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hyperlink" Target="https://edms.cern.ch/document/2975107/0.1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sz="4000" dirty="0"/>
              <a:t>AD/ELENA FACILITY</a:t>
            </a:r>
            <a:b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0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0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 </a:t>
            </a:r>
            <a:endParaRPr lang="en-GB" dirty="0"/>
          </a:p>
          <a:p>
            <a:endParaRPr lang="en-GB" dirty="0"/>
          </a:p>
          <a:p>
            <a:r>
              <a:rPr lang="en-US" dirty="0"/>
              <a:t> 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10993" y="1578834"/>
            <a:ext cx="8729329" cy="2563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>
                <a:solidFill>
                  <a:srgbClr val="0070C0"/>
                </a:solidFill>
              </a:rPr>
              <a:t>TELMAX Exp Area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Status report</a:t>
            </a:r>
          </a:p>
          <a:p>
            <a:pPr algn="ctr"/>
            <a:r>
              <a:rPr lang="en-US" sz="4800" kern="0" dirty="0">
                <a:solidFill>
                  <a:srgbClr val="0070C0"/>
                </a:solidFill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A4DCD-8040-FBDF-981D-BA2497A210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/>
              <a:t>From</a:t>
            </a:r>
            <a:r>
              <a:rPr lang="fr-CH" sz="3600" dirty="0"/>
              <a:t> ATRAP 2 to TELMAX</a:t>
            </a:r>
            <a:endParaRPr lang="en-GB" sz="36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E60ABB-9F18-6472-7200-F35AE1A0D9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2A865DC-0955-0567-07FE-6DC0D60A58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797" y="1663700"/>
            <a:ext cx="2615240" cy="3657600"/>
          </a:xfrm>
          <a:prstGeom prst="rect">
            <a:avLst/>
          </a:prstGeom>
        </p:spPr>
      </p:pic>
      <p:pic>
        <p:nvPicPr>
          <p:cNvPr id="12" name="Picture 11" descr="A large metal cylinder in a factory&#10;&#10;Description automatically generated">
            <a:extLst>
              <a:ext uri="{FF2B5EF4-FFF2-40B4-BE49-F238E27FC236}">
                <a16:creationId xmlns:a16="http://schemas.microsoft.com/office/drawing/2014/main" id="{3E24BC1B-C645-983E-C3DB-81486FE287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20814" y="1676400"/>
            <a:ext cx="2644181" cy="3525574"/>
          </a:xfrm>
          <a:prstGeom prst="rect">
            <a:avLst/>
          </a:prstGeom>
        </p:spPr>
      </p:pic>
      <p:pic>
        <p:nvPicPr>
          <p:cNvPr id="13" name="Picture 12" descr="A room with white walls and wires&#10;&#10;Description automatically generated">
            <a:extLst>
              <a:ext uri="{FF2B5EF4-FFF2-40B4-BE49-F238E27FC236}">
                <a16:creationId xmlns:a16="http://schemas.microsoft.com/office/drawing/2014/main" id="{AD99EE10-AA7D-5FC8-DB1B-EFBABC26775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5757333" y="2123017"/>
            <a:ext cx="3522133" cy="264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5999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9CF9F6-7CB7-4C74-4589-A64F7B1F14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Objective of the new area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EEF0F2F-5DD1-C567-FBE1-CB3770C27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ATRAP 2 hasn’t been running since 2018</a:t>
            </a:r>
          </a:p>
          <a:p>
            <a:r>
              <a:rPr lang="en-GB" dirty="0"/>
              <a:t>The experimental area has been left unused since then</a:t>
            </a:r>
          </a:p>
          <a:p>
            <a:r>
              <a:rPr lang="en-GB" dirty="0"/>
              <a:t>This area shall be repurposed as a </a:t>
            </a:r>
            <a:r>
              <a:rPr lang="en-GB" dirty="0">
                <a:highlight>
                  <a:srgbClr val="FFFF00"/>
                </a:highlight>
              </a:rPr>
              <a:t>test beamline </a:t>
            </a:r>
            <a:r>
              <a:rPr lang="en-GB" dirty="0"/>
              <a:t>: </a:t>
            </a:r>
          </a:p>
          <a:p>
            <a:pPr lvl="1"/>
            <a:r>
              <a:rPr lang="en-GB" dirty="0"/>
              <a:t>For machine equipment tests (instrumentation, vacuum…)</a:t>
            </a:r>
          </a:p>
          <a:p>
            <a:pPr lvl="1"/>
            <a:r>
              <a:rPr lang="en-GB" dirty="0"/>
              <a:t>By existing / new collaborations to test new equipment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C82A0A6-E60E-ACF8-93E5-203EADEC18E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</p:spTree>
    <p:extLst>
      <p:ext uri="{BB962C8B-B14F-4D97-AF65-F5344CB8AC3E}">
        <p14:creationId xmlns:p14="http://schemas.microsoft.com/office/powerpoint/2010/main" val="2236782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0C2BED-AD0C-50E9-4099-2FD26F585A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To </a:t>
            </a:r>
            <a:r>
              <a:rPr lang="fr-CH" sz="4000" dirty="0" err="1"/>
              <a:t>be</a:t>
            </a:r>
            <a:r>
              <a:rPr lang="fr-CH" sz="4000" dirty="0"/>
              <a:t> </a:t>
            </a:r>
            <a:r>
              <a:rPr lang="fr-CH" sz="4000" dirty="0" err="1"/>
              <a:t>done</a:t>
            </a:r>
            <a:r>
              <a:rPr lang="fr-CH" sz="4000" dirty="0"/>
              <a:t> in the </a:t>
            </a:r>
            <a:r>
              <a:rPr lang="fr-CH" sz="4000" dirty="0" err="1"/>
              <a:t>near</a:t>
            </a:r>
            <a:r>
              <a:rPr lang="fr-CH" sz="4000" dirty="0"/>
              <a:t> future</a:t>
            </a:r>
            <a:endParaRPr lang="en-GB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1EEBC-178C-5034-E8F9-869024B631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/>
              <a:t>The LNE03 line currently ends vertically in the EA: eventually to be bent horizontally</a:t>
            </a:r>
          </a:p>
          <a:p>
            <a:r>
              <a:rPr lang="en-GB" sz="2800" dirty="0"/>
              <a:t>Optics and vacuum layout to be adapted</a:t>
            </a:r>
          </a:p>
          <a:p>
            <a:r>
              <a:rPr lang="en-GB" sz="2800" dirty="0"/>
              <a:t>Shielding needs to be adapted to the new config </a:t>
            </a:r>
          </a:p>
          <a:p>
            <a:r>
              <a:rPr lang="en-GB" sz="2800" dirty="0"/>
              <a:t>Access to the area modified accordingly</a:t>
            </a:r>
          </a:p>
          <a:p>
            <a:r>
              <a:rPr lang="en-GB" sz="2800" dirty="0"/>
              <a:t>Electrical installations to be adapted to the new area. (AUL, sockets, earth bar)</a:t>
            </a:r>
          </a:p>
          <a:p>
            <a:r>
              <a:rPr lang="en-GB" sz="2800" dirty="0"/>
              <a:t>All other services to be installed in the new area (demineralized water, compressed air, networks etc…)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5EDF16-0982-5A8D-2F81-2EDE578C39B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</p:spTree>
    <p:extLst>
      <p:ext uri="{BB962C8B-B14F-4D97-AF65-F5344CB8AC3E}">
        <p14:creationId xmlns:p14="http://schemas.microsoft.com/office/powerpoint/2010/main" val="10738186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5789B-26C3-7BF0-E69A-EAB0838C2C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Layout</a:t>
            </a:r>
            <a:r>
              <a:rPr lang="fr-CH" dirty="0"/>
              <a:t> modification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DE565ED-4726-A4CD-8963-D6F04C1F55D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10" name="Picture 9" descr="A diagram of a factory&#10;&#10;Description automatically generated">
            <a:extLst>
              <a:ext uri="{FF2B5EF4-FFF2-40B4-BE49-F238E27FC236}">
                <a16:creationId xmlns:a16="http://schemas.microsoft.com/office/drawing/2014/main" id="{F331A1EE-500B-ED30-CA4B-4D987FEA26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46"/>
          <a:stretch/>
        </p:blipFill>
        <p:spPr>
          <a:xfrm>
            <a:off x="3886200" y="3191121"/>
            <a:ext cx="5257800" cy="33611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A35669E-78EE-CE2E-287D-2A44B1C4F64E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73169" y="1056695"/>
            <a:ext cx="3800331" cy="258185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9D4ADCF4-2EEF-291B-0A7B-5B5274A95C94}"/>
              </a:ext>
            </a:extLst>
          </p:cNvPr>
          <p:cNvSpPr/>
          <p:nvPr/>
        </p:nvSpPr>
        <p:spPr bwMode="auto">
          <a:xfrm>
            <a:off x="755650" y="3302000"/>
            <a:ext cx="793750" cy="3175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OLD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99919DE-85FB-3341-0580-D5DC3403D979}"/>
              </a:ext>
            </a:extLst>
          </p:cNvPr>
          <p:cNvSpPr/>
          <p:nvPr/>
        </p:nvSpPr>
        <p:spPr bwMode="auto">
          <a:xfrm>
            <a:off x="4502150" y="6045200"/>
            <a:ext cx="793750" cy="317500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NEW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73479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79184C-4120-1009-57DC-E2BB80F660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Current</a:t>
            </a:r>
            <a:r>
              <a:rPr lang="fr-CH" dirty="0"/>
              <a:t> situation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717A4A9-BD92-AF5D-EE47-9C4454C7C13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9" name="Picture 8" descr="A room with white walls and wires&#10;&#10;Description automatically generated">
            <a:extLst>
              <a:ext uri="{FF2B5EF4-FFF2-40B4-BE49-F238E27FC236}">
                <a16:creationId xmlns:a16="http://schemas.microsoft.com/office/drawing/2014/main" id="{47476D15-A978-C7E1-4DAF-46E91E4B31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4017433" y="1731433"/>
            <a:ext cx="5858934" cy="4394200"/>
          </a:xfrm>
          <a:prstGeom prst="rect">
            <a:avLst/>
          </a:prstGeom>
        </p:spPr>
      </p:pic>
      <p:pic>
        <p:nvPicPr>
          <p:cNvPr id="11" name="Picture 10" descr="A metal stairs in a room&#10;&#10;Description automatically generated">
            <a:extLst>
              <a:ext uri="{FF2B5EF4-FFF2-40B4-BE49-F238E27FC236}">
                <a16:creationId xmlns:a16="http://schemas.microsoft.com/office/drawing/2014/main" id="{35746445-DAFD-9C07-95B5-4B47FD45CA1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952500"/>
            <a:ext cx="3536950" cy="2652712"/>
          </a:xfrm>
          <a:prstGeom prst="rect">
            <a:avLst/>
          </a:prstGeom>
        </p:spPr>
      </p:pic>
      <p:pic>
        <p:nvPicPr>
          <p:cNvPr id="13" name="Picture 12" descr="A white room with a ladder&#10;&#10;Description automatically generated">
            <a:extLst>
              <a:ext uri="{FF2B5EF4-FFF2-40B4-BE49-F238E27FC236}">
                <a16:creationId xmlns:a16="http://schemas.microsoft.com/office/drawing/2014/main" id="{1D9C38F8-1877-8D79-9BE1-B662667638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200524"/>
            <a:ext cx="3543300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618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7CBE55-47E7-8521-71D1-EA23616F9A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Coming</a:t>
            </a:r>
            <a:r>
              <a:rPr lang="fr-CH" dirty="0"/>
              <a:t> </a:t>
            </a:r>
            <a:r>
              <a:rPr lang="fr-CH" dirty="0" err="1"/>
              <a:t>next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798691-09BF-42DD-9A99-E0D7CE4EC9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250" y="1196975"/>
            <a:ext cx="8788400" cy="5111750"/>
          </a:xfrm>
        </p:spPr>
        <p:txBody>
          <a:bodyPr/>
          <a:lstStyle/>
          <a:p>
            <a:r>
              <a:rPr lang="fr-CH" sz="2800" dirty="0"/>
              <a:t>Power distribution /</a:t>
            </a:r>
            <a:r>
              <a:rPr lang="fr-CH" sz="2800" dirty="0" err="1"/>
              <a:t>lighting</a:t>
            </a:r>
            <a:r>
              <a:rPr lang="fr-CH" sz="2800" dirty="0"/>
              <a:t> : </a:t>
            </a:r>
            <a:r>
              <a:rPr lang="fr-CH" sz="2800" dirty="0">
                <a:solidFill>
                  <a:srgbClr val="FF0000"/>
                </a:solidFill>
              </a:rPr>
              <a:t>24-26 July</a:t>
            </a:r>
          </a:p>
          <a:p>
            <a:r>
              <a:rPr lang="fr-CH" sz="2800" dirty="0"/>
              <a:t>Access </a:t>
            </a:r>
            <a:r>
              <a:rPr lang="fr-CH" sz="2800" dirty="0" err="1"/>
              <a:t>safety</a:t>
            </a:r>
            <a:r>
              <a:rPr lang="fr-CH" sz="2800" dirty="0"/>
              <a:t> </a:t>
            </a:r>
            <a:r>
              <a:rPr lang="fr-CH" sz="2800" dirty="0" err="1"/>
              <a:t>door</a:t>
            </a:r>
            <a:r>
              <a:rPr lang="fr-CH" sz="2800" dirty="0"/>
              <a:t> (rack </a:t>
            </a:r>
            <a:r>
              <a:rPr lang="fr-CH" sz="2800" dirty="0" err="1"/>
              <a:t>already</a:t>
            </a:r>
            <a:r>
              <a:rPr lang="fr-CH" sz="2800" dirty="0"/>
              <a:t> in place): </a:t>
            </a:r>
            <a:r>
              <a:rPr lang="fr-CH" sz="2800" dirty="0" err="1">
                <a:solidFill>
                  <a:srgbClr val="FF0000"/>
                </a:solidFill>
              </a:rPr>
              <a:t>early</a:t>
            </a:r>
            <a:r>
              <a:rPr lang="fr-CH" sz="2800" dirty="0">
                <a:solidFill>
                  <a:srgbClr val="FF0000"/>
                </a:solidFill>
              </a:rPr>
              <a:t> August</a:t>
            </a:r>
          </a:p>
          <a:p>
            <a:r>
              <a:rPr lang="fr-CH" sz="2800" dirty="0" err="1"/>
              <a:t>Demineralized</a:t>
            </a:r>
            <a:r>
              <a:rPr lang="fr-CH" sz="2800" dirty="0"/>
              <a:t> water (</a:t>
            </a:r>
            <a:r>
              <a:rPr lang="fr-CH" sz="2800" dirty="0" err="1"/>
              <a:t>same</a:t>
            </a:r>
            <a:r>
              <a:rPr lang="fr-CH" sz="2800" dirty="0"/>
              <a:t> as BASE-STEP): </a:t>
            </a:r>
            <a:r>
              <a:rPr lang="fr-CH" sz="2800" dirty="0">
                <a:solidFill>
                  <a:srgbClr val="FF0000"/>
                </a:solidFill>
              </a:rPr>
              <a:t>August (TBC)</a:t>
            </a:r>
          </a:p>
          <a:p>
            <a:r>
              <a:rPr lang="fr-CH" sz="2800" dirty="0"/>
              <a:t>Racks + Networks installation: fibre </a:t>
            </a:r>
            <a:r>
              <a:rPr lang="fr-CH" sz="2800" dirty="0" err="1"/>
              <a:t>already</a:t>
            </a:r>
            <a:r>
              <a:rPr lang="fr-CH" sz="2800" dirty="0"/>
              <a:t> </a:t>
            </a:r>
            <a:r>
              <a:rPr lang="fr-CH" sz="2800" dirty="0" err="1"/>
              <a:t>here</a:t>
            </a:r>
            <a:r>
              <a:rPr lang="fr-CH" sz="2800" dirty="0"/>
              <a:t> (PUMA CR – TELMAX area), RJ45 </a:t>
            </a:r>
            <a:r>
              <a:rPr lang="fr-CH" sz="2800" dirty="0" err="1"/>
              <a:t>ethernet</a:t>
            </a:r>
            <a:r>
              <a:rPr lang="fr-CH" sz="2800" dirty="0"/>
              <a:t>, Technical network (?): </a:t>
            </a:r>
            <a:r>
              <a:rPr lang="fr-CH" sz="2800" dirty="0">
                <a:solidFill>
                  <a:srgbClr val="FF0000"/>
                </a:solidFill>
              </a:rPr>
              <a:t>YETS 24-25</a:t>
            </a:r>
          </a:p>
          <a:p>
            <a:r>
              <a:rPr lang="fr-CH" sz="2800" dirty="0"/>
              <a:t>RP: ?</a:t>
            </a:r>
          </a:p>
          <a:p>
            <a:r>
              <a:rPr lang="fr-CH" sz="2800" dirty="0"/>
              <a:t>Control Room to </a:t>
            </a:r>
            <a:r>
              <a:rPr lang="fr-CH" sz="2800" dirty="0" err="1"/>
              <a:t>be</a:t>
            </a:r>
            <a:r>
              <a:rPr lang="fr-CH" sz="2800" dirty="0"/>
              <a:t> </a:t>
            </a:r>
            <a:r>
              <a:rPr lang="fr-CH" sz="2800" dirty="0" err="1"/>
              <a:t>shared</a:t>
            </a:r>
            <a:r>
              <a:rPr lang="fr-CH" sz="2800" dirty="0"/>
              <a:t> </a:t>
            </a:r>
            <a:r>
              <a:rPr lang="fr-CH" sz="2800" dirty="0" err="1"/>
              <a:t>with</a:t>
            </a:r>
            <a:r>
              <a:rPr lang="fr-CH" sz="2800" dirty="0"/>
              <a:t> PUMA </a:t>
            </a:r>
            <a:r>
              <a:rPr lang="fr-CH" sz="2800" dirty="0">
                <a:solidFill>
                  <a:srgbClr val="FF0000"/>
                </a:solidFill>
              </a:rPr>
              <a:t>(TBC)</a:t>
            </a:r>
          </a:p>
          <a:p>
            <a:r>
              <a:rPr lang="fr-CH" sz="2800" dirty="0"/>
              <a:t>Horizontal </a:t>
            </a:r>
            <a:r>
              <a:rPr lang="fr-CH" sz="2800" dirty="0" err="1"/>
              <a:t>bend</a:t>
            </a:r>
            <a:r>
              <a:rPr lang="fr-CH" sz="2800" dirty="0"/>
              <a:t> + </a:t>
            </a:r>
            <a:r>
              <a:rPr lang="fr-CH" sz="2800" dirty="0" err="1"/>
              <a:t>corresponding</a:t>
            </a:r>
            <a:r>
              <a:rPr lang="fr-CH" sz="2800" dirty="0"/>
              <a:t> </a:t>
            </a:r>
            <a:r>
              <a:rPr lang="fr-CH" sz="2800" dirty="0" err="1"/>
              <a:t>optics</a:t>
            </a:r>
            <a:r>
              <a:rPr lang="fr-CH" sz="2800" dirty="0"/>
              <a:t> + SEM: </a:t>
            </a:r>
            <a:r>
              <a:rPr lang="fr-CH" sz="2800" dirty="0">
                <a:solidFill>
                  <a:srgbClr val="FF0000"/>
                </a:solidFill>
              </a:rPr>
              <a:t>LS3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6DC607E-6593-5B50-A000-88F8ABE3B2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</p:spTree>
    <p:extLst>
      <p:ext uri="{BB962C8B-B14F-4D97-AF65-F5344CB8AC3E}">
        <p14:creationId xmlns:p14="http://schemas.microsoft.com/office/powerpoint/2010/main" val="5133666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86F521-D201-4D6D-1B99-9444ECC7A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Future horizontal </a:t>
            </a:r>
            <a:r>
              <a:rPr lang="fr-CH" sz="4000" dirty="0" err="1"/>
              <a:t>beam</a:t>
            </a:r>
            <a:r>
              <a:rPr lang="fr-CH" sz="4000" dirty="0"/>
              <a:t> setup</a:t>
            </a:r>
            <a:endParaRPr lang="en-GB" sz="40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DA5D25-76E2-CC54-B0C1-E7465FEDC28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98C96AA-E617-5566-2E78-F36F6A8496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040" y="1324022"/>
            <a:ext cx="3807210" cy="2949528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b="0" dirty="0"/>
              <a:t>Same technology as STEP.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b="0" dirty="0"/>
              <a:t>MPI has agreed to produce a 90 deg deflector</a:t>
            </a:r>
            <a:r>
              <a:rPr lang="en-US" sz="2000" dirty="0"/>
              <a:t>, details TBC</a:t>
            </a:r>
            <a:r>
              <a:rPr lang="en-US" sz="2000" b="0" dirty="0"/>
              <a:t>.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b="0" dirty="0"/>
              <a:t>New vacuum equipment to be installed is described in the ECR : EDMS </a:t>
            </a:r>
            <a:r>
              <a:rPr lang="en-US" sz="2000" b="0" dirty="0">
                <a:hlinkClick r:id="rId2"/>
              </a:rPr>
              <a:t>2975107</a:t>
            </a:r>
            <a:r>
              <a:rPr lang="en-US" sz="2000" b="0" dirty="0"/>
              <a:t>. </a:t>
            </a:r>
          </a:p>
          <a:p>
            <a:pPr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</a:pPr>
            <a:r>
              <a:rPr lang="en-US" sz="2000" dirty="0"/>
              <a:t>Additional ZQNA + SEM</a:t>
            </a:r>
            <a:endParaRPr lang="en-GB" sz="2800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None/>
            </a:pPr>
            <a:endParaRPr lang="en-GB" dirty="0"/>
          </a:p>
          <a:p>
            <a:pPr marL="628650" lvl="2" indent="0">
              <a:spcBef>
                <a:spcPts val="200"/>
              </a:spcBef>
              <a:spcAft>
                <a:spcPts val="200"/>
              </a:spcAft>
              <a:buNone/>
            </a:pP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1EA768-BA6A-7749-DBEC-EB69264667DD}"/>
              </a:ext>
            </a:extLst>
          </p:cNvPr>
          <p:cNvPicPr/>
          <p:nvPr/>
        </p:nvPicPr>
        <p:blipFill rotWithShape="1">
          <a:blip r:embed="rId3"/>
          <a:srcRect t="3512" r="4156"/>
          <a:stretch/>
        </p:blipFill>
        <p:spPr bwMode="auto">
          <a:xfrm>
            <a:off x="3995189" y="971550"/>
            <a:ext cx="5148811" cy="4065640"/>
          </a:xfrm>
          <a:prstGeom prst="rect">
            <a:avLst/>
          </a:prstGeom>
          <a:ln>
            <a:solidFill>
              <a:schemeClr val="tx1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 descr="A machine on a table&#10;&#10;Description automatically generated">
            <a:extLst>
              <a:ext uri="{FF2B5EF4-FFF2-40B4-BE49-F238E27FC236}">
                <a16:creationId xmlns:a16="http://schemas.microsoft.com/office/drawing/2014/main" id="{1E4EE16D-327D-015A-316E-D81AC39E3AA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4416083"/>
            <a:ext cx="3987800" cy="213875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F6C44D-CF06-242A-ACAC-DC5FCB344243}"/>
              </a:ext>
            </a:extLst>
          </p:cNvPr>
          <p:cNvSpPr txBox="1"/>
          <p:nvPr/>
        </p:nvSpPr>
        <p:spPr>
          <a:xfrm>
            <a:off x="4669791" y="5334000"/>
            <a:ext cx="2534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highlight>
                  <a:srgbClr val="FFFF00"/>
                </a:highlight>
              </a:rPr>
              <a:t>To </a:t>
            </a:r>
            <a:r>
              <a:rPr lang="fr-CH" dirty="0" err="1">
                <a:highlight>
                  <a:srgbClr val="FFFF00"/>
                </a:highlight>
              </a:rPr>
              <a:t>be</a:t>
            </a:r>
            <a:r>
              <a:rPr lang="fr-CH" dirty="0">
                <a:highlight>
                  <a:srgbClr val="FFFF00"/>
                </a:highlight>
              </a:rPr>
              <a:t> </a:t>
            </a:r>
            <a:r>
              <a:rPr lang="fr-CH" dirty="0" err="1">
                <a:highlight>
                  <a:srgbClr val="FFFF00"/>
                </a:highlight>
              </a:rPr>
              <a:t>installed</a:t>
            </a:r>
            <a:r>
              <a:rPr lang="fr-CH" dirty="0">
                <a:highlight>
                  <a:srgbClr val="FFFF00"/>
                </a:highlight>
              </a:rPr>
              <a:t> </a:t>
            </a:r>
            <a:r>
              <a:rPr lang="fr-CH" dirty="0" err="1">
                <a:highlight>
                  <a:srgbClr val="FFFF00"/>
                </a:highlight>
              </a:rPr>
              <a:t>during</a:t>
            </a:r>
            <a:r>
              <a:rPr lang="fr-CH" dirty="0">
                <a:highlight>
                  <a:srgbClr val="FFFF00"/>
                </a:highlight>
              </a:rPr>
              <a:t> LS3</a:t>
            </a:r>
            <a:endParaRPr lang="en-GB" dirty="0">
              <a:highlight>
                <a:srgbClr val="FFFF00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4020250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AD6E0F-58F2-A253-AABF-C6DCAC326D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Our future «</a:t>
            </a:r>
            <a:r>
              <a:rPr lang="fr-CH" dirty="0" err="1"/>
              <a:t>customers</a:t>
            </a:r>
            <a:r>
              <a:rPr lang="fr-CH" dirty="0"/>
              <a:t>»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5A75AD-5341-9938-AD23-5CD585B88F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923924"/>
            <a:ext cx="8832850" cy="5775326"/>
          </a:xfrm>
        </p:spPr>
        <p:txBody>
          <a:bodyPr/>
          <a:lstStyle/>
          <a:p>
            <a:r>
              <a:rPr lang="fr-CH" dirty="0"/>
              <a:t>PAX (2025 run)</a:t>
            </a:r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endParaRPr lang="fr-CH" dirty="0"/>
          </a:p>
          <a:p>
            <a:r>
              <a:rPr lang="fr-CH" sz="2400" dirty="0"/>
              <a:t>Plus </a:t>
            </a:r>
            <a:r>
              <a:rPr lang="fr-CH" sz="2400" dirty="0" err="1"/>
              <a:t>later</a:t>
            </a:r>
            <a:r>
              <a:rPr lang="fr-CH" sz="2400" dirty="0"/>
              <a:t>: HIBEAM, SY-BI </a:t>
            </a:r>
            <a:r>
              <a:rPr lang="fr-CH" sz="2400" dirty="0" err="1"/>
              <a:t>equipment</a:t>
            </a:r>
            <a:r>
              <a:rPr lang="fr-CH" sz="2400" dirty="0"/>
              <a:t>, etc… </a:t>
            </a:r>
            <a:r>
              <a:rPr lang="fr-CH" sz="2400" dirty="0">
                <a:solidFill>
                  <a:srgbClr val="FF0000"/>
                </a:solidFill>
              </a:rPr>
              <a:t>candidates </a:t>
            </a:r>
            <a:r>
              <a:rPr lang="fr-CH" sz="2400" dirty="0" err="1">
                <a:solidFill>
                  <a:srgbClr val="FF0000"/>
                </a:solidFill>
              </a:rPr>
              <a:t>welcome</a:t>
            </a:r>
            <a:r>
              <a:rPr lang="fr-CH" sz="2400" dirty="0">
                <a:solidFill>
                  <a:srgbClr val="FF0000"/>
                </a:solidFill>
              </a:rPr>
              <a:t> </a:t>
            </a:r>
            <a:r>
              <a:rPr lang="fr-CH" sz="2400" dirty="0"/>
              <a:t>!</a:t>
            </a:r>
            <a:endParaRPr lang="en-GB" sz="24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44D5FCF-D79B-BC5F-45DC-FF144BFF917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F. Butin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730AEF4-F64C-4019-75E5-A6AE2E5819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24" y="1720850"/>
            <a:ext cx="4223084" cy="44577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22C976B-EA70-CBED-F628-59EB59C18023}"/>
              </a:ext>
            </a:extLst>
          </p:cNvPr>
          <p:cNvSpPr/>
          <p:nvPr/>
        </p:nvSpPr>
        <p:spPr bwMode="auto">
          <a:xfrm>
            <a:off x="5530850" y="5543550"/>
            <a:ext cx="2724150" cy="55245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Courtesy</a:t>
            </a:r>
            <a:r>
              <a:rPr kumimoji="0" lang="fr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: Nancy PAUL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E97266B-3D69-BB81-420C-3CE7A9A963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4572" y="1016000"/>
            <a:ext cx="2979428" cy="370205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26C9247-D041-BE46-27FA-29C705885AA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65500" y="2779011"/>
            <a:ext cx="2818171" cy="217744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62647385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ADTC 09 Fev 2023" id="{7327CA6F-B58F-45C4-AEDD-24CA989C568B}" vid="{3972CCF2-90D6-4AAA-A420-DD208F3897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ADTC Template</Template>
  <TotalTime>28307</TotalTime>
  <Words>330</Words>
  <Application>Microsoft Office PowerPoint</Application>
  <PresentationFormat>On-screen Show (4:3)</PresentationFormat>
  <Paragraphs>63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Garamond</vt:lpstr>
      <vt:lpstr>Helvetica</vt:lpstr>
      <vt:lpstr>Times New Roman</vt:lpstr>
      <vt:lpstr>Wingdings</vt:lpstr>
      <vt:lpstr>1_Pixel</vt:lpstr>
      <vt:lpstr>AD/ELENA FACILITY  </vt:lpstr>
      <vt:lpstr>From ATRAP 2 to TELMAX</vt:lpstr>
      <vt:lpstr>Objective of the new area</vt:lpstr>
      <vt:lpstr>To be done in the near future</vt:lpstr>
      <vt:lpstr>Layout modification</vt:lpstr>
      <vt:lpstr>Current situation</vt:lpstr>
      <vt:lpstr>Coming next</vt:lpstr>
      <vt:lpstr>Future horizontal beam setup</vt:lpstr>
      <vt:lpstr>Our future «customers»</vt:lpstr>
    </vt:vector>
  </TitlesOfParts>
  <Manager>Francois.Butin@cern.ch</Manager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AD/ELENA FACILITY</dc:title>
  <dc:creator>Francois Butin</dc:creator>
  <cp:lastModifiedBy>Francois Butin</cp:lastModifiedBy>
  <cp:revision>84</cp:revision>
  <cp:lastPrinted>2018-02-09T07:23:44Z</cp:lastPrinted>
  <dcterms:created xsi:type="dcterms:W3CDTF">2023-02-22T09:31:10Z</dcterms:created>
  <dcterms:modified xsi:type="dcterms:W3CDTF">2024-07-03T14:16:51Z</dcterms:modified>
</cp:coreProperties>
</file>