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6" r:id="rId2"/>
    <p:sldId id="974" r:id="rId3"/>
    <p:sldId id="976" r:id="rId4"/>
    <p:sldId id="2304" r:id="rId5"/>
    <p:sldId id="2316" r:id="rId6"/>
    <p:sldId id="2325" r:id="rId7"/>
    <p:sldId id="2315" r:id="rId8"/>
    <p:sldId id="2324" r:id="rId9"/>
    <p:sldId id="2326" r:id="rId10"/>
    <p:sldId id="230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E32"/>
    <a:srgbClr val="00B050"/>
    <a:srgbClr val="EDC8E9"/>
    <a:srgbClr val="92D050"/>
    <a:srgbClr val="FDF6CF"/>
    <a:srgbClr val="FFFFFF"/>
    <a:srgbClr val="DFF3F6"/>
    <a:srgbClr val="FFFF00"/>
    <a:srgbClr val="0033A0"/>
    <a:srgbClr val="6E24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92"/>
    <p:restoredTop sz="92868"/>
  </p:normalViewPr>
  <p:slideViewPr>
    <p:cSldViewPr snapToGrid="0" snapToObjects="1">
      <p:cViewPr>
        <p:scale>
          <a:sx n="94" d="100"/>
          <a:sy n="94" d="100"/>
        </p:scale>
        <p:origin x="144" y="4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7/4/24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7/4/24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569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807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061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2DE104-4BA8-96D0-CC37-9FFDA120ED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FD90C6-0F5F-83AB-C5AA-7F3973A122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280AFC-1132-4EC1-D602-4BDF487421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8ACAC8-D1CA-6AED-9341-21D9CCEC26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618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673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7291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985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7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26 April 2024</a:t>
            </a:r>
            <a:endParaRPr lang="en-GB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 et al. | Beam performance in AD/ELENA - IPP</a:t>
            </a:r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479" y="188916"/>
            <a:ext cx="9443140" cy="739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1290477" cy="96785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38415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3FEF683-03F4-63FC-66B3-B7A748FB21FB}"/>
              </a:ext>
            </a:extLst>
          </p:cNvPr>
          <p:cNvGrpSpPr/>
          <p:nvPr userDrawn="1"/>
        </p:nvGrpSpPr>
        <p:grpSpPr>
          <a:xfrm>
            <a:off x="2253743" y="710117"/>
            <a:ext cx="2059046" cy="2063418"/>
            <a:chOff x="5052224" y="710117"/>
            <a:chExt cx="2059046" cy="2063418"/>
          </a:xfrm>
        </p:grpSpPr>
        <p:pic>
          <p:nvPicPr>
            <p:cNvPr id="4" name="Image 2" descr="logooutline.eps">
              <a:extLst>
                <a:ext uri="{FF2B5EF4-FFF2-40B4-BE49-F238E27FC236}">
                  <a16:creationId xmlns:a16="http://schemas.microsoft.com/office/drawing/2014/main" id="{ED75A508-7D60-F841-B3C4-7CB2A400A8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6130" y="710117"/>
              <a:ext cx="1990424" cy="1970420"/>
            </a:xfrm>
            <a:prstGeom prst="rect">
              <a:avLst/>
            </a:prstGeom>
          </p:spPr>
        </p:pic>
        <p:pic>
          <p:nvPicPr>
            <p:cNvPr id="2" name="Graphic 1">
              <a:extLst>
                <a:ext uri="{FF2B5EF4-FFF2-40B4-BE49-F238E27FC236}">
                  <a16:creationId xmlns:a16="http://schemas.microsoft.com/office/drawing/2014/main" id="{43B4A7CD-041C-B2EA-8B83-3451E07EC5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52224" y="714489"/>
              <a:ext cx="2059046" cy="2059046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9AB72EA4-5875-19F4-97E2-6CB5A71A03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53004"/>
          <a:stretch/>
        </p:blipFill>
        <p:spPr>
          <a:xfrm>
            <a:off x="7795862" y="485593"/>
            <a:ext cx="2264211" cy="26291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DABA9C-A6E7-018B-7238-7A27C62511E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949" y="750458"/>
            <a:ext cx="3050100" cy="202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090862"/>
            <a:ext cx="11376024" cy="510113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5039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972000"/>
            <a:ext cx="11376024" cy="522000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504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48814" y="6424993"/>
            <a:ext cx="608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2A596EE-6B91-7E33-0C48-78EEC2A4D5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/>
          <a:srcRect l="53004"/>
          <a:stretch/>
        </p:blipFill>
        <p:spPr>
          <a:xfrm>
            <a:off x="1344500" y="6388520"/>
            <a:ext cx="386482" cy="4487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4B1404-329D-2B5A-3C83-6597E3095309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52" y="6439074"/>
            <a:ext cx="522244" cy="346395"/>
          </a:xfrm>
          <a:prstGeom prst="rect">
            <a:avLst/>
          </a:prstGeom>
        </p:spPr>
      </p:pic>
      <p:pic>
        <p:nvPicPr>
          <p:cNvPr id="13" name="Picture 12" descr="A blue and white logo&#10;&#10;Description automatically generated">
            <a:extLst>
              <a:ext uri="{FF2B5EF4-FFF2-40B4-BE49-F238E27FC236}">
                <a16:creationId xmlns:a16="http://schemas.microsoft.com/office/drawing/2014/main" id="{A56FBEB9-BA50-DAE0-738F-8C3B9A2F606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4070" y="6439074"/>
            <a:ext cx="352448" cy="35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1786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hyperlink" Target="https://www.oeaw.ac.at/smi/talks-and-events/exa/exa-leap-202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indico.cern.ch/event/1403284/#sc-30-6-beam-requirements-and" TargetMode="External"/><Relationship Id="rId5" Type="http://schemas.openxmlformats.org/officeDocument/2006/relationships/hyperlink" Target="https://indico.cern.ch/event/1374378/" TargetMode="External"/><Relationship Id="rId4" Type="http://schemas.openxmlformats.org/officeDocument/2006/relationships/hyperlink" Target="https://indico.cern.ch/event/1369776/timetable/#20240325.detaile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1422391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hyperlink" Target="https://its.cern.ch/jira/projects/AFMD/issues/AFMD-8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Update on long term improvement plans for the facility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954137"/>
            <a:ext cx="11376026" cy="1746914"/>
          </a:xfrm>
        </p:spPr>
        <p:txBody>
          <a:bodyPr/>
          <a:lstStyle/>
          <a:p>
            <a:r>
              <a:rPr lang="en-GB" dirty="0"/>
              <a:t>D. Gamba </a:t>
            </a:r>
            <a:r>
              <a:rPr lang="en-GB" i="1" dirty="0"/>
              <a:t>for the AD/ELENA team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04/07/2024 – </a:t>
            </a:r>
            <a:r>
              <a:rPr lang="en-GB" dirty="0" err="1">
                <a:hlinkClick r:id="rId3"/>
              </a:rPr>
              <a:t>ADTC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A22014-8D86-FCB5-C1C3-5A09822D2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90863"/>
            <a:ext cx="11376024" cy="516769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AD/ELENA Facility is a unique facility worldwide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Delivering up to </a:t>
            </a:r>
            <a:r>
              <a:rPr lang="en-US" b="1" dirty="0" err="1"/>
              <a:t>4e7</a:t>
            </a:r>
            <a:r>
              <a:rPr lang="en-US" b="1" dirty="0"/>
              <a:t> antiprotons at 100 keV bi-minute </a:t>
            </a:r>
            <a:r>
              <a:rPr lang="en-US" dirty="0"/>
              <a:t>to six thriving collaborations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High satisfaction </a:t>
            </a:r>
            <a:r>
              <a:rPr lang="en-US" dirty="0"/>
              <a:t>across the physics user community with </a:t>
            </a:r>
            <a:r>
              <a:rPr lang="en-US" b="1" dirty="0"/>
              <a:t>present parameters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Short-term Prospects</a:t>
            </a:r>
          </a:p>
          <a:p>
            <a:pPr marL="6669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No pressing demand for “more antiprotons”, today</a:t>
            </a:r>
            <a:endParaRPr lang="en-US" dirty="0"/>
          </a:p>
          <a:p>
            <a:pPr marL="6669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Potential for </a:t>
            </a:r>
            <a:r>
              <a:rPr lang="en-US" b="1" dirty="0"/>
              <a:t>minor</a:t>
            </a:r>
            <a:r>
              <a:rPr lang="en-US" dirty="0"/>
              <a:t> </a:t>
            </a:r>
            <a:r>
              <a:rPr lang="en-US" b="1" dirty="0"/>
              <a:t>performance improvements </a:t>
            </a:r>
            <a:r>
              <a:rPr lang="en-US" dirty="0"/>
              <a:t>(+10-20% intensity and/or repetition rate)</a:t>
            </a:r>
          </a:p>
          <a:p>
            <a:pPr marL="6669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Most of the efforts to be put in </a:t>
            </a:r>
            <a:r>
              <a:rPr lang="en-US" b="1" dirty="0"/>
              <a:t>improving machines operability </a:t>
            </a:r>
            <a:r>
              <a:rPr lang="en-US" dirty="0"/>
              <a:t>and </a:t>
            </a:r>
            <a:r>
              <a:rPr lang="en-US" b="1" dirty="0"/>
              <a:t>performance</a:t>
            </a:r>
            <a:r>
              <a:rPr lang="en-US" dirty="0"/>
              <a:t> </a:t>
            </a:r>
            <a:r>
              <a:rPr lang="en-US" b="1" dirty="0"/>
              <a:t>stability</a:t>
            </a:r>
            <a:r>
              <a:rPr lang="en-US" dirty="0"/>
              <a:t> </a:t>
            </a:r>
          </a:p>
          <a:p>
            <a:pPr marL="6669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We can still </a:t>
            </a:r>
            <a:r>
              <a:rPr lang="en-US" b="1" dirty="0"/>
              <a:t>take advantage of some flexibility in ELENA </a:t>
            </a:r>
            <a:r>
              <a:rPr lang="en-US" dirty="0"/>
              <a:t>(e.g. number of bunches/extractions, </a:t>
            </a:r>
            <a:r>
              <a:rPr lang="el-GR" dirty="0"/>
              <a:t>ε</a:t>
            </a:r>
            <a:r>
              <a:rPr lang="en-US" baseline="-25000" dirty="0"/>
              <a:t>x/y</a:t>
            </a:r>
            <a:r>
              <a:rPr lang="en-US" dirty="0"/>
              <a:t>, ..)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Long-term Prospects</a:t>
            </a:r>
          </a:p>
          <a:p>
            <a:pPr marL="6669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Extend facility's physics reach </a:t>
            </a:r>
            <a:r>
              <a:rPr lang="en-US" dirty="0"/>
              <a:t>is </a:t>
            </a:r>
            <a:r>
              <a:rPr lang="en-US" b="1" dirty="0"/>
              <a:t>possible</a:t>
            </a:r>
            <a:r>
              <a:rPr lang="en-US" dirty="0"/>
              <a:t>, depending on emerging cases</a:t>
            </a:r>
          </a:p>
          <a:p>
            <a:pPr marL="990900" lvl="2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b="1" dirty="0"/>
              <a:t>Dedicated studies </a:t>
            </a:r>
            <a:r>
              <a:rPr lang="en-US" sz="1800" dirty="0"/>
              <a:t>(e.g. slow extraction from ELENA?) are </a:t>
            </a:r>
            <a:r>
              <a:rPr lang="en-US" sz="1800" b="1" dirty="0"/>
              <a:t>likely to be requested soon</a:t>
            </a:r>
          </a:p>
          <a:p>
            <a:pPr marL="6669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Hardware consolidation </a:t>
            </a:r>
            <a:r>
              <a:rPr lang="en-US" dirty="0"/>
              <a:t>within AD presents new use case </a:t>
            </a:r>
            <a:r>
              <a:rPr lang="en-US" b="1" dirty="0"/>
              <a:t>opportunities</a:t>
            </a:r>
          </a:p>
          <a:p>
            <a:pPr marL="990900" lvl="2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b="1" dirty="0">
                <a:solidFill>
                  <a:srgbClr val="00B050"/>
                </a:solidFill>
              </a:rPr>
              <a:t>Flexibility </a:t>
            </a:r>
            <a:r>
              <a:rPr lang="en-US" sz="1800" dirty="0">
                <a:solidFill>
                  <a:srgbClr val="00B050"/>
                </a:solidFill>
              </a:rPr>
              <a:t>and</a:t>
            </a:r>
            <a:r>
              <a:rPr lang="en-US" sz="1800" b="1" dirty="0">
                <a:solidFill>
                  <a:srgbClr val="00B050"/>
                </a:solidFill>
              </a:rPr>
              <a:t> forward thinking required </a:t>
            </a:r>
            <a:r>
              <a:rPr lang="en-US" sz="1800" dirty="0">
                <a:solidFill>
                  <a:srgbClr val="00B050"/>
                </a:solidFill>
              </a:rPr>
              <a:t>by all of us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C5F27B-2E69-8491-F501-A46E6DA5D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(General) 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F4A11D-FA83-AFB6-42F5-2F4390288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6BF4C5-901A-2DD0-81A7-1030FF044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5F650-39E2-DCD1-DE42-E04BB9453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09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E0769C3-496C-909A-5489-A89504A5A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08508"/>
            <a:ext cx="11512463" cy="1500697"/>
          </a:xfrm>
        </p:spPr>
        <p:txBody>
          <a:bodyPr>
            <a:normAutofit/>
          </a:bodyPr>
          <a:lstStyle/>
          <a:p>
            <a:r>
              <a:rPr lang="en-CH" sz="2000" b="0" dirty="0"/>
              <a:t>Generating</a:t>
            </a:r>
            <a:r>
              <a:rPr lang="en-CH" sz="2000" dirty="0"/>
              <a:t> pbars from 25.4 GeV </a:t>
            </a:r>
            <a:r>
              <a:rPr lang="en-CH" sz="2000" b="0" dirty="0"/>
              <a:t>(26.3 GeV/c)</a:t>
            </a:r>
            <a:r>
              <a:rPr lang="en-CH" sz="2000" dirty="0"/>
              <a:t> protons </a:t>
            </a:r>
            <a:r>
              <a:rPr lang="en-CH" sz="2000" b="0" dirty="0"/>
              <a:t>(yield of the order of 3e-6 pbar/p)</a:t>
            </a:r>
          </a:p>
          <a:p>
            <a:r>
              <a:rPr lang="en-US" sz="2000" b="0" dirty="0"/>
              <a:t>U</a:t>
            </a:r>
            <a:r>
              <a:rPr lang="en-CH" sz="2000" b="0" dirty="0"/>
              <a:t>p to </a:t>
            </a:r>
            <a:r>
              <a:rPr lang="en-CH" sz="2000" dirty="0"/>
              <a:t>80% deceleration efficiency from 2.75 GeV </a:t>
            </a:r>
            <a:r>
              <a:rPr lang="en-CH" sz="2000" b="0" dirty="0"/>
              <a:t>(3.57 GeV/c) </a:t>
            </a:r>
            <a:r>
              <a:rPr lang="en-CH" sz="2000" dirty="0"/>
              <a:t>to 100 keV </a:t>
            </a:r>
            <a:r>
              <a:rPr lang="en-CH" sz="2000" b="0" dirty="0"/>
              <a:t>(13.7 MeV/c)</a:t>
            </a:r>
          </a:p>
          <a:p>
            <a:pPr lvl="1"/>
            <a:r>
              <a:rPr lang="en-CH" b="0" dirty="0"/>
              <a:t>Thanks to </a:t>
            </a:r>
            <a:r>
              <a:rPr lang="en-CH" b="1" dirty="0"/>
              <a:t>several stochastic </a:t>
            </a:r>
            <a:r>
              <a:rPr lang="en-CH" dirty="0"/>
              <a:t>(3.57 and 2 GeV/c) and</a:t>
            </a:r>
            <a:r>
              <a:rPr lang="en-CH" b="1" dirty="0"/>
              <a:t> electron cooling </a:t>
            </a:r>
            <a:r>
              <a:rPr lang="en-CH" dirty="0"/>
              <a:t>(300, 100, 25, 13.7 MeV/c)</a:t>
            </a:r>
            <a:r>
              <a:rPr lang="en-CH" b="1" dirty="0"/>
              <a:t> steps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BA6A24-C5A5-ED56-8DB0-E0BA32FC9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Today: from 25 GeV p to 100 keV pbar: </a:t>
            </a:r>
            <a:r>
              <a:rPr lang="en-US" dirty="0" err="1"/>
              <a:t>4e7</a:t>
            </a:r>
            <a:r>
              <a:rPr lang="en-US" dirty="0"/>
              <a:t> </a:t>
            </a:r>
            <a:r>
              <a:rPr lang="en-US" dirty="0" err="1"/>
              <a:t>pbars</a:t>
            </a:r>
            <a:r>
              <a:rPr lang="en-US" dirty="0"/>
              <a:t>/2’</a:t>
            </a:r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22DFFD-2FD4-F68E-5706-1E489F006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26 April 2024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9CC865-D01F-9A0F-3861-65B5EDD6E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 et al. | Beam performance in AD/ELENA - IPP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F1B656-15E6-0A0B-5356-7928C5D0A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2</a:t>
            </a:fld>
            <a:endParaRPr lang="en-GB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F97F50-0A5B-115B-A857-A971F16608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075"/>
          <a:stretch/>
        </p:blipFill>
        <p:spPr>
          <a:xfrm>
            <a:off x="2674043" y="2968896"/>
            <a:ext cx="3667768" cy="2786400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2AF32206-36F5-B9C6-CB61-B1C129673A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1"/>
          <a:stretch/>
        </p:blipFill>
        <p:spPr bwMode="auto">
          <a:xfrm>
            <a:off x="6488573" y="2968896"/>
            <a:ext cx="3783327" cy="27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E12B38-79A1-B696-8C15-A334D98CB17F}"/>
              </a:ext>
            </a:extLst>
          </p:cNvPr>
          <p:cNvSpPr txBox="1"/>
          <p:nvPr/>
        </p:nvSpPr>
        <p:spPr>
          <a:xfrm>
            <a:off x="3753507" y="2168700"/>
            <a:ext cx="1541127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CH" sz="1400" b="1" kern="0">
                <a:solidFill>
                  <a:schemeClr val="tx2"/>
                </a:solidFill>
              </a:rPr>
              <a:t>AD Cooling and</a:t>
            </a:r>
          </a:p>
          <a:p>
            <a:pPr marL="14288" algn="ctr"/>
            <a:r>
              <a:rPr lang="en-CH" sz="1400" b="1" kern="0">
                <a:solidFill>
                  <a:schemeClr val="tx2"/>
                </a:solidFill>
              </a:rPr>
              <a:t>Deceleration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E1D9692-947E-58E2-372B-AD14543339FB}"/>
              </a:ext>
            </a:extLst>
          </p:cNvPr>
          <p:cNvSpPr/>
          <p:nvPr/>
        </p:nvSpPr>
        <p:spPr bwMode="auto">
          <a:xfrm>
            <a:off x="2377153" y="2633992"/>
            <a:ext cx="1034175" cy="742342"/>
          </a:xfrm>
          <a:custGeom>
            <a:avLst/>
            <a:gdLst>
              <a:gd name="connsiteX0" fmla="*/ 0 w 154983"/>
              <a:gd name="connsiteY0" fmla="*/ 63084 h 109579"/>
              <a:gd name="connsiteX1" fmla="*/ 85240 w 154983"/>
              <a:gd name="connsiteY1" fmla="*/ 1091 h 109579"/>
              <a:gd name="connsiteX2" fmla="*/ 154983 w 154983"/>
              <a:gd name="connsiteY2" fmla="*/ 109579 h 109579"/>
              <a:gd name="connsiteX0" fmla="*/ 0 w 154983"/>
              <a:gd name="connsiteY0" fmla="*/ 726084 h 772579"/>
              <a:gd name="connsiteX1" fmla="*/ 63468 w 154983"/>
              <a:gd name="connsiteY1" fmla="*/ 63 h 772579"/>
              <a:gd name="connsiteX2" fmla="*/ 154983 w 154983"/>
              <a:gd name="connsiteY2" fmla="*/ 772579 h 772579"/>
              <a:gd name="connsiteX0" fmla="*/ 0 w 198526"/>
              <a:gd name="connsiteY0" fmla="*/ 731527 h 772579"/>
              <a:gd name="connsiteX1" fmla="*/ 107011 w 198526"/>
              <a:gd name="connsiteY1" fmla="*/ 63 h 772579"/>
              <a:gd name="connsiteX2" fmla="*/ 198526 w 198526"/>
              <a:gd name="connsiteY2" fmla="*/ 772579 h 772579"/>
              <a:gd name="connsiteX0" fmla="*/ 75 w 198601"/>
              <a:gd name="connsiteY0" fmla="*/ 731547 h 772599"/>
              <a:gd name="connsiteX1" fmla="*/ 107086 w 198601"/>
              <a:gd name="connsiteY1" fmla="*/ 83 h 772599"/>
              <a:gd name="connsiteX2" fmla="*/ 198601 w 198601"/>
              <a:gd name="connsiteY2" fmla="*/ 772599 h 772599"/>
              <a:gd name="connsiteX0" fmla="*/ 75 w 199260"/>
              <a:gd name="connsiteY0" fmla="*/ 731547 h 772599"/>
              <a:gd name="connsiteX1" fmla="*/ 107086 w 199260"/>
              <a:gd name="connsiteY1" fmla="*/ 83 h 772599"/>
              <a:gd name="connsiteX2" fmla="*/ 198601 w 199260"/>
              <a:gd name="connsiteY2" fmla="*/ 772599 h 772599"/>
              <a:gd name="connsiteX0" fmla="*/ 61 w 219218"/>
              <a:gd name="connsiteY0" fmla="*/ 426853 h 772705"/>
              <a:gd name="connsiteX1" fmla="*/ 127044 w 219218"/>
              <a:gd name="connsiteY1" fmla="*/ 189 h 772705"/>
              <a:gd name="connsiteX2" fmla="*/ 218559 w 219218"/>
              <a:gd name="connsiteY2" fmla="*/ 772705 h 772705"/>
              <a:gd name="connsiteX0" fmla="*/ 113 w 219270"/>
              <a:gd name="connsiteY0" fmla="*/ 426664 h 772516"/>
              <a:gd name="connsiteX1" fmla="*/ 127096 w 219270"/>
              <a:gd name="connsiteY1" fmla="*/ 0 h 772516"/>
              <a:gd name="connsiteX2" fmla="*/ 218611 w 219270"/>
              <a:gd name="connsiteY2" fmla="*/ 772516 h 772516"/>
              <a:gd name="connsiteX0" fmla="*/ 62 w 219219"/>
              <a:gd name="connsiteY0" fmla="*/ 426853 h 772705"/>
              <a:gd name="connsiteX1" fmla="*/ 127045 w 219219"/>
              <a:gd name="connsiteY1" fmla="*/ 189 h 772705"/>
              <a:gd name="connsiteX2" fmla="*/ 218560 w 219219"/>
              <a:gd name="connsiteY2" fmla="*/ 772705 h 772705"/>
              <a:gd name="connsiteX0" fmla="*/ 120 w 220321"/>
              <a:gd name="connsiteY0" fmla="*/ 426853 h 772705"/>
              <a:gd name="connsiteX1" fmla="*/ 127103 w 220321"/>
              <a:gd name="connsiteY1" fmla="*/ 189 h 772705"/>
              <a:gd name="connsiteX2" fmla="*/ 218618 w 220321"/>
              <a:gd name="connsiteY2" fmla="*/ 772705 h 772705"/>
              <a:gd name="connsiteX0" fmla="*/ 179 w 219784"/>
              <a:gd name="connsiteY0" fmla="*/ 416703 h 762555"/>
              <a:gd name="connsiteX1" fmla="*/ 109006 w 219784"/>
              <a:gd name="connsiteY1" fmla="*/ 199 h 762555"/>
              <a:gd name="connsiteX2" fmla="*/ 218677 w 219784"/>
              <a:gd name="connsiteY2" fmla="*/ 762555 h 762555"/>
              <a:gd name="connsiteX0" fmla="*/ 179 w 218677"/>
              <a:gd name="connsiteY0" fmla="*/ 416703 h 762555"/>
              <a:gd name="connsiteX1" fmla="*/ 109006 w 218677"/>
              <a:gd name="connsiteY1" fmla="*/ 199 h 762555"/>
              <a:gd name="connsiteX2" fmla="*/ 218677 w 218677"/>
              <a:gd name="connsiteY2" fmla="*/ 762555 h 762555"/>
              <a:gd name="connsiteX0" fmla="*/ 269 w 218767"/>
              <a:gd name="connsiteY0" fmla="*/ 396402 h 742254"/>
              <a:gd name="connsiteX1" fmla="*/ 96387 w 218767"/>
              <a:gd name="connsiteY1" fmla="*/ 218 h 742254"/>
              <a:gd name="connsiteX2" fmla="*/ 218767 w 218767"/>
              <a:gd name="connsiteY2" fmla="*/ 742254 h 742254"/>
              <a:gd name="connsiteX0" fmla="*/ 126 w 218624"/>
              <a:gd name="connsiteY0" fmla="*/ 396202 h 742054"/>
              <a:gd name="connsiteX1" fmla="*/ 96244 w 218624"/>
              <a:gd name="connsiteY1" fmla="*/ 18 h 742054"/>
              <a:gd name="connsiteX2" fmla="*/ 218624 w 218624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0 h 742052"/>
              <a:gd name="connsiteX1" fmla="*/ 96118 w 218498"/>
              <a:gd name="connsiteY1" fmla="*/ 16 h 742052"/>
              <a:gd name="connsiteX2" fmla="*/ 218498 w 218498"/>
              <a:gd name="connsiteY2" fmla="*/ 742052 h 742052"/>
              <a:gd name="connsiteX0" fmla="*/ 0 w 218498"/>
              <a:gd name="connsiteY0" fmla="*/ 396490 h 742342"/>
              <a:gd name="connsiteX1" fmla="*/ 96118 w 218498"/>
              <a:gd name="connsiteY1" fmla="*/ 306 h 742342"/>
              <a:gd name="connsiteX2" fmla="*/ 218498 w 218498"/>
              <a:gd name="connsiteY2" fmla="*/ 742342 h 742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498" h="742342">
                <a:moveTo>
                  <a:pt x="0" y="396490"/>
                </a:moveTo>
                <a:cubicBezTo>
                  <a:pt x="31545" y="131930"/>
                  <a:pt x="59393" y="-7443"/>
                  <a:pt x="96118" y="306"/>
                </a:cubicBezTo>
                <a:cubicBezTo>
                  <a:pt x="132843" y="8055"/>
                  <a:pt x="194211" y="270050"/>
                  <a:pt x="218498" y="742342"/>
                </a:cubicBezTo>
              </a:path>
            </a:pathLst>
          </a:custGeom>
          <a:noFill/>
          <a:ln w="38100" cap="flat" cmpd="sng" algn="ctr">
            <a:solidFill>
              <a:srgbClr val="30303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Garamond" pitchFamily="-65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F19F02-3D84-E6E9-C6AA-CEACDAA1FBC5}"/>
              </a:ext>
            </a:extLst>
          </p:cNvPr>
          <p:cNvSpPr txBox="1"/>
          <p:nvPr/>
        </p:nvSpPr>
        <p:spPr>
          <a:xfrm>
            <a:off x="2516412" y="2142075"/>
            <a:ext cx="755656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chemeClr val="accent6">
                    <a:lumMod val="50000"/>
                  </a:schemeClr>
                </a:solidFill>
              </a:rPr>
              <a:t>p-pbar</a:t>
            </a:r>
            <a:br>
              <a:rPr lang="en-US" sz="1400" b="1" kern="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400" b="1" kern="0" dirty="0">
                <a:solidFill>
                  <a:schemeClr val="accent6">
                    <a:lumMod val="50000"/>
                  </a:schemeClr>
                </a:solidFill>
              </a:rPr>
              <a:t>yield</a:t>
            </a:r>
            <a:endParaRPr lang="en-CH" sz="1400" b="1" kern="0" err="1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87F0D4B4-BC2F-B7F8-82D0-E2040924DBA3}"/>
              </a:ext>
            </a:extLst>
          </p:cNvPr>
          <p:cNvSpPr/>
          <p:nvPr/>
        </p:nvSpPr>
        <p:spPr bwMode="auto">
          <a:xfrm>
            <a:off x="1862747" y="2656759"/>
            <a:ext cx="440656" cy="471494"/>
          </a:xfrm>
          <a:custGeom>
            <a:avLst/>
            <a:gdLst>
              <a:gd name="connsiteX0" fmla="*/ 0 w 154983"/>
              <a:gd name="connsiteY0" fmla="*/ 63084 h 109579"/>
              <a:gd name="connsiteX1" fmla="*/ 85240 w 154983"/>
              <a:gd name="connsiteY1" fmla="*/ 1091 h 109579"/>
              <a:gd name="connsiteX2" fmla="*/ 154983 w 154983"/>
              <a:gd name="connsiteY2" fmla="*/ 109579 h 109579"/>
              <a:gd name="connsiteX0" fmla="*/ 0 w 154983"/>
              <a:gd name="connsiteY0" fmla="*/ 726084 h 772579"/>
              <a:gd name="connsiteX1" fmla="*/ 63468 w 154983"/>
              <a:gd name="connsiteY1" fmla="*/ 63 h 772579"/>
              <a:gd name="connsiteX2" fmla="*/ 154983 w 154983"/>
              <a:gd name="connsiteY2" fmla="*/ 772579 h 772579"/>
              <a:gd name="connsiteX0" fmla="*/ 0 w 198526"/>
              <a:gd name="connsiteY0" fmla="*/ 731527 h 772579"/>
              <a:gd name="connsiteX1" fmla="*/ 107011 w 198526"/>
              <a:gd name="connsiteY1" fmla="*/ 63 h 772579"/>
              <a:gd name="connsiteX2" fmla="*/ 198526 w 198526"/>
              <a:gd name="connsiteY2" fmla="*/ 772579 h 772579"/>
              <a:gd name="connsiteX0" fmla="*/ 75 w 198601"/>
              <a:gd name="connsiteY0" fmla="*/ 731547 h 772599"/>
              <a:gd name="connsiteX1" fmla="*/ 107086 w 198601"/>
              <a:gd name="connsiteY1" fmla="*/ 83 h 772599"/>
              <a:gd name="connsiteX2" fmla="*/ 198601 w 198601"/>
              <a:gd name="connsiteY2" fmla="*/ 772599 h 772599"/>
              <a:gd name="connsiteX0" fmla="*/ 75 w 199260"/>
              <a:gd name="connsiteY0" fmla="*/ 731547 h 772599"/>
              <a:gd name="connsiteX1" fmla="*/ 107086 w 199260"/>
              <a:gd name="connsiteY1" fmla="*/ 83 h 772599"/>
              <a:gd name="connsiteX2" fmla="*/ 198601 w 199260"/>
              <a:gd name="connsiteY2" fmla="*/ 772599 h 772599"/>
              <a:gd name="connsiteX0" fmla="*/ 61 w 219218"/>
              <a:gd name="connsiteY0" fmla="*/ 426853 h 772705"/>
              <a:gd name="connsiteX1" fmla="*/ 127044 w 219218"/>
              <a:gd name="connsiteY1" fmla="*/ 189 h 772705"/>
              <a:gd name="connsiteX2" fmla="*/ 218559 w 219218"/>
              <a:gd name="connsiteY2" fmla="*/ 772705 h 772705"/>
              <a:gd name="connsiteX0" fmla="*/ 113 w 219270"/>
              <a:gd name="connsiteY0" fmla="*/ 426664 h 772516"/>
              <a:gd name="connsiteX1" fmla="*/ 127096 w 219270"/>
              <a:gd name="connsiteY1" fmla="*/ 0 h 772516"/>
              <a:gd name="connsiteX2" fmla="*/ 218611 w 219270"/>
              <a:gd name="connsiteY2" fmla="*/ 772516 h 772516"/>
              <a:gd name="connsiteX0" fmla="*/ 62 w 219219"/>
              <a:gd name="connsiteY0" fmla="*/ 426853 h 772705"/>
              <a:gd name="connsiteX1" fmla="*/ 127045 w 219219"/>
              <a:gd name="connsiteY1" fmla="*/ 189 h 772705"/>
              <a:gd name="connsiteX2" fmla="*/ 218560 w 219219"/>
              <a:gd name="connsiteY2" fmla="*/ 772705 h 772705"/>
              <a:gd name="connsiteX0" fmla="*/ 120 w 220321"/>
              <a:gd name="connsiteY0" fmla="*/ 426853 h 772705"/>
              <a:gd name="connsiteX1" fmla="*/ 127103 w 220321"/>
              <a:gd name="connsiteY1" fmla="*/ 189 h 772705"/>
              <a:gd name="connsiteX2" fmla="*/ 218618 w 220321"/>
              <a:gd name="connsiteY2" fmla="*/ 772705 h 772705"/>
              <a:gd name="connsiteX0" fmla="*/ 179 w 219784"/>
              <a:gd name="connsiteY0" fmla="*/ 416703 h 762555"/>
              <a:gd name="connsiteX1" fmla="*/ 109006 w 219784"/>
              <a:gd name="connsiteY1" fmla="*/ 199 h 762555"/>
              <a:gd name="connsiteX2" fmla="*/ 218677 w 219784"/>
              <a:gd name="connsiteY2" fmla="*/ 762555 h 762555"/>
              <a:gd name="connsiteX0" fmla="*/ 179 w 218677"/>
              <a:gd name="connsiteY0" fmla="*/ 416703 h 762555"/>
              <a:gd name="connsiteX1" fmla="*/ 109006 w 218677"/>
              <a:gd name="connsiteY1" fmla="*/ 199 h 762555"/>
              <a:gd name="connsiteX2" fmla="*/ 218677 w 218677"/>
              <a:gd name="connsiteY2" fmla="*/ 762555 h 762555"/>
              <a:gd name="connsiteX0" fmla="*/ 269 w 218767"/>
              <a:gd name="connsiteY0" fmla="*/ 396402 h 742254"/>
              <a:gd name="connsiteX1" fmla="*/ 96387 w 218767"/>
              <a:gd name="connsiteY1" fmla="*/ 218 h 742254"/>
              <a:gd name="connsiteX2" fmla="*/ 218767 w 218767"/>
              <a:gd name="connsiteY2" fmla="*/ 742254 h 742254"/>
              <a:gd name="connsiteX0" fmla="*/ 126 w 218624"/>
              <a:gd name="connsiteY0" fmla="*/ 396202 h 742054"/>
              <a:gd name="connsiteX1" fmla="*/ 96244 w 218624"/>
              <a:gd name="connsiteY1" fmla="*/ 18 h 742054"/>
              <a:gd name="connsiteX2" fmla="*/ 218624 w 218624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0 h 742052"/>
              <a:gd name="connsiteX1" fmla="*/ 96118 w 218498"/>
              <a:gd name="connsiteY1" fmla="*/ 16 h 742052"/>
              <a:gd name="connsiteX2" fmla="*/ 218498 w 218498"/>
              <a:gd name="connsiteY2" fmla="*/ 742052 h 742052"/>
              <a:gd name="connsiteX0" fmla="*/ 0 w 218498"/>
              <a:gd name="connsiteY0" fmla="*/ 396490 h 742342"/>
              <a:gd name="connsiteX1" fmla="*/ 96118 w 218498"/>
              <a:gd name="connsiteY1" fmla="*/ 306 h 742342"/>
              <a:gd name="connsiteX2" fmla="*/ 218498 w 218498"/>
              <a:gd name="connsiteY2" fmla="*/ 742342 h 742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498" h="742342">
                <a:moveTo>
                  <a:pt x="0" y="396490"/>
                </a:moveTo>
                <a:cubicBezTo>
                  <a:pt x="31545" y="131930"/>
                  <a:pt x="59393" y="-7443"/>
                  <a:pt x="96118" y="306"/>
                </a:cubicBezTo>
                <a:cubicBezTo>
                  <a:pt x="132843" y="8055"/>
                  <a:pt x="194211" y="270050"/>
                  <a:pt x="218498" y="742342"/>
                </a:cubicBezTo>
              </a:path>
            </a:pathLst>
          </a:custGeom>
          <a:noFill/>
          <a:ln w="38100" cap="flat" cmpd="sng" algn="ctr">
            <a:solidFill>
              <a:srgbClr val="303030"/>
            </a:solidFill>
            <a:prstDash val="sysDash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Garamond" pitchFamily="-65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B66493B-243B-AB8B-CF0F-4513FB259FED}"/>
              </a:ext>
            </a:extLst>
          </p:cNvPr>
          <p:cNvSpPr txBox="1"/>
          <p:nvPr/>
        </p:nvSpPr>
        <p:spPr>
          <a:xfrm>
            <a:off x="1688569" y="2142075"/>
            <a:ext cx="757259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chemeClr val="accent6">
                    <a:lumMod val="50000"/>
                  </a:schemeClr>
                </a:solidFill>
              </a:rPr>
              <a:t>p from</a:t>
            </a:r>
          </a:p>
          <a:p>
            <a:pPr marL="14288" algn="ctr"/>
            <a:r>
              <a:rPr lang="en-US" sz="1400" b="1" kern="0" dirty="0">
                <a:solidFill>
                  <a:schemeClr val="accent6">
                    <a:lumMod val="50000"/>
                  </a:schemeClr>
                </a:solidFill>
              </a:rPr>
              <a:t>PS</a:t>
            </a:r>
            <a:endParaRPr lang="en-CH" sz="1400" b="1" kern="0" err="1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A4909B4-D159-B00F-35EC-EAE3C81580A1}"/>
              </a:ext>
            </a:extLst>
          </p:cNvPr>
          <p:cNvGrpSpPr/>
          <p:nvPr/>
        </p:nvGrpSpPr>
        <p:grpSpPr>
          <a:xfrm>
            <a:off x="3421166" y="3224059"/>
            <a:ext cx="1302281" cy="1062855"/>
            <a:chOff x="2153273" y="3672653"/>
            <a:chExt cx="1302281" cy="106285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CAAB81D-A539-7DFE-E502-D96205F56472}"/>
                </a:ext>
              </a:extLst>
            </p:cNvPr>
            <p:cNvSpPr txBox="1"/>
            <p:nvPr/>
          </p:nvSpPr>
          <p:spPr>
            <a:xfrm>
              <a:off x="2153273" y="4427731"/>
              <a:ext cx="1302281" cy="3077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400" b="1" kern="0" dirty="0"/>
                <a:t>AD s</a:t>
              </a:r>
              <a:r>
                <a:rPr lang="en-CH" sz="1400" b="1" kern="0" dirty="0"/>
                <a:t>-cooling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73928D4-2C68-73E7-A988-38EC74D6E92D}"/>
                </a:ext>
              </a:extLst>
            </p:cNvPr>
            <p:cNvCxnSpPr>
              <a:cxnSpLocks/>
              <a:stCxn id="19" idx="0"/>
            </p:cNvCxnSpPr>
            <p:nvPr/>
          </p:nvCxnSpPr>
          <p:spPr bwMode="auto">
            <a:xfrm flipH="1" flipV="1">
              <a:off x="2590021" y="3672653"/>
              <a:ext cx="214393" cy="75507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B8E39819-0555-EFE9-5735-7AE04F0312B5}"/>
                </a:ext>
              </a:extLst>
            </p:cNvPr>
            <p:cNvCxnSpPr>
              <a:cxnSpLocks/>
              <a:stCxn id="19" idx="0"/>
            </p:cNvCxnSpPr>
            <p:nvPr/>
          </p:nvCxnSpPr>
          <p:spPr bwMode="auto">
            <a:xfrm flipV="1">
              <a:off x="2804414" y="3896885"/>
              <a:ext cx="346369" cy="53084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9D10104-BC7E-5FC6-9F66-C4955D0E8CA4}"/>
              </a:ext>
            </a:extLst>
          </p:cNvPr>
          <p:cNvGrpSpPr/>
          <p:nvPr/>
        </p:nvGrpSpPr>
        <p:grpSpPr>
          <a:xfrm>
            <a:off x="4733395" y="4216987"/>
            <a:ext cx="1302280" cy="1021759"/>
            <a:chOff x="3361795" y="4645335"/>
            <a:chExt cx="1302280" cy="102175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3DA4EE8-35BE-6713-71DC-5A8FDA9ECA55}"/>
                </a:ext>
              </a:extLst>
            </p:cNvPr>
            <p:cNvSpPr txBox="1"/>
            <p:nvPr/>
          </p:nvSpPr>
          <p:spPr>
            <a:xfrm>
              <a:off x="3361795" y="5359317"/>
              <a:ext cx="1302280" cy="3077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400" b="1" kern="0" dirty="0"/>
                <a:t>AD e</a:t>
              </a:r>
              <a:r>
                <a:rPr lang="en-CH" sz="1400" b="1" kern="0"/>
                <a:t>-cooling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3577F7B-2018-BF50-7721-43BB07D4EB3C}"/>
                </a:ext>
              </a:extLst>
            </p:cNvPr>
            <p:cNvCxnSpPr>
              <a:cxnSpLocks/>
              <a:stCxn id="23" idx="0"/>
            </p:cNvCxnSpPr>
            <p:nvPr/>
          </p:nvCxnSpPr>
          <p:spPr bwMode="auto">
            <a:xfrm flipV="1">
              <a:off x="4012935" y="4645335"/>
              <a:ext cx="0" cy="71398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88EFA80-4471-4E4A-0BEF-A0E57081DCA4}"/>
                </a:ext>
              </a:extLst>
            </p:cNvPr>
            <p:cNvCxnSpPr>
              <a:cxnSpLocks/>
              <a:stCxn id="23" idx="0"/>
            </p:cNvCxnSpPr>
            <p:nvPr/>
          </p:nvCxnSpPr>
          <p:spPr bwMode="auto">
            <a:xfrm flipV="1">
              <a:off x="4012935" y="4988671"/>
              <a:ext cx="579518" cy="37064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16C81C2-9787-DA07-D777-EF0E1B5DC598}"/>
              </a:ext>
            </a:extLst>
          </p:cNvPr>
          <p:cNvGrpSpPr/>
          <p:nvPr/>
        </p:nvGrpSpPr>
        <p:grpSpPr>
          <a:xfrm>
            <a:off x="7713399" y="4133541"/>
            <a:ext cx="1651734" cy="1084423"/>
            <a:chOff x="6341799" y="4561889"/>
            <a:chExt cx="1651734" cy="108442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F03458E-38E2-4B6A-3DBD-8F404FF9CE1B}"/>
                </a:ext>
              </a:extLst>
            </p:cNvPr>
            <p:cNvSpPr txBox="1"/>
            <p:nvPr/>
          </p:nvSpPr>
          <p:spPr>
            <a:xfrm>
              <a:off x="6341799" y="4561889"/>
              <a:ext cx="1651734" cy="3077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400" b="1" kern="0" dirty="0"/>
                <a:t>ELENA e</a:t>
              </a:r>
              <a:r>
                <a:rPr lang="en-CH" sz="1400" b="1" kern="0" dirty="0"/>
                <a:t>-cooling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9613509-D622-EE52-23DB-EEBB7EACF588}"/>
                </a:ext>
              </a:extLst>
            </p:cNvPr>
            <p:cNvCxnSpPr>
              <a:cxnSpLocks/>
              <a:stCxn id="27" idx="2"/>
            </p:cNvCxnSpPr>
            <p:nvPr/>
          </p:nvCxnSpPr>
          <p:spPr bwMode="auto">
            <a:xfrm flipH="1">
              <a:off x="6636774" y="4869666"/>
              <a:ext cx="530892" cy="41663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DD753F1A-640C-B584-1350-3EDCBEFAA94A}"/>
                </a:ext>
              </a:extLst>
            </p:cNvPr>
            <p:cNvCxnSpPr>
              <a:cxnSpLocks/>
              <a:stCxn id="27" idx="2"/>
            </p:cNvCxnSpPr>
            <p:nvPr/>
          </p:nvCxnSpPr>
          <p:spPr bwMode="auto">
            <a:xfrm>
              <a:off x="7167666" y="4869666"/>
              <a:ext cx="555601" cy="77664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1F0A816E-5C62-39E0-A55E-97FD8DC26F0B}"/>
              </a:ext>
            </a:extLst>
          </p:cNvPr>
          <p:cNvSpPr txBox="1"/>
          <p:nvPr/>
        </p:nvSpPr>
        <p:spPr>
          <a:xfrm>
            <a:off x="7328529" y="2168700"/>
            <a:ext cx="1890581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CH" sz="1400" b="1" kern="0">
                <a:solidFill>
                  <a:schemeClr val="tx2"/>
                </a:solidFill>
              </a:rPr>
              <a:t>ELENA Cooling and</a:t>
            </a:r>
            <a:br>
              <a:rPr lang="en-CH" sz="1400" b="1" kern="0">
                <a:solidFill>
                  <a:schemeClr val="tx2"/>
                </a:solidFill>
              </a:rPr>
            </a:br>
            <a:r>
              <a:rPr lang="en-CH" sz="1400" b="1" kern="0">
                <a:solidFill>
                  <a:schemeClr val="tx2"/>
                </a:solidFill>
              </a:rPr>
              <a:t>Deceleration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C3F079F-9D31-F8B8-A2D5-0A2A6612A470}"/>
              </a:ext>
            </a:extLst>
          </p:cNvPr>
          <p:cNvGrpSpPr/>
          <p:nvPr/>
        </p:nvGrpSpPr>
        <p:grpSpPr>
          <a:xfrm>
            <a:off x="9735712" y="2211730"/>
            <a:ext cx="1267117" cy="2005257"/>
            <a:chOff x="9735712" y="2643988"/>
            <a:chExt cx="1267117" cy="2005257"/>
          </a:xfrm>
        </p:grpSpPr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B06D779C-F1D4-CB01-F237-0A34E921A393}"/>
                </a:ext>
              </a:extLst>
            </p:cNvPr>
            <p:cNvSpPr/>
            <p:nvPr/>
          </p:nvSpPr>
          <p:spPr bwMode="auto">
            <a:xfrm>
              <a:off x="9735712" y="3066250"/>
              <a:ext cx="1267117" cy="1582995"/>
            </a:xfrm>
            <a:custGeom>
              <a:avLst/>
              <a:gdLst>
                <a:gd name="connsiteX0" fmla="*/ 0 w 2409986"/>
                <a:gd name="connsiteY0" fmla="*/ 778523 h 1057493"/>
                <a:gd name="connsiteX1" fmla="*/ 1270861 w 2409986"/>
                <a:gd name="connsiteY1" fmla="*/ 3608 h 1057493"/>
                <a:gd name="connsiteX2" fmla="*/ 2409986 w 2409986"/>
                <a:gd name="connsiteY2" fmla="*/ 1057493 h 1057493"/>
                <a:gd name="connsiteX0" fmla="*/ 0 w 2409986"/>
                <a:gd name="connsiteY0" fmla="*/ 933466 h 1212436"/>
                <a:gd name="connsiteX1" fmla="*/ 1270861 w 2409986"/>
                <a:gd name="connsiteY1" fmla="*/ 2688 h 1212436"/>
                <a:gd name="connsiteX2" fmla="*/ 2409986 w 2409986"/>
                <a:gd name="connsiteY2" fmla="*/ 1212436 h 1212436"/>
                <a:gd name="connsiteX0" fmla="*/ 0 w 2409986"/>
                <a:gd name="connsiteY0" fmla="*/ 933466 h 1212436"/>
                <a:gd name="connsiteX1" fmla="*/ 1270861 w 2409986"/>
                <a:gd name="connsiteY1" fmla="*/ 2688 h 1212436"/>
                <a:gd name="connsiteX2" fmla="*/ 2409986 w 2409986"/>
                <a:gd name="connsiteY2" fmla="*/ 1212436 h 1212436"/>
                <a:gd name="connsiteX0" fmla="*/ 0 w 2409986"/>
                <a:gd name="connsiteY0" fmla="*/ 930810 h 1209780"/>
                <a:gd name="connsiteX1" fmla="*/ 1270861 w 2409986"/>
                <a:gd name="connsiteY1" fmla="*/ 32 h 1209780"/>
                <a:gd name="connsiteX2" fmla="*/ 2409986 w 2409986"/>
                <a:gd name="connsiteY2" fmla="*/ 1209780 h 1209780"/>
                <a:gd name="connsiteX0" fmla="*/ 0 w 2409986"/>
                <a:gd name="connsiteY0" fmla="*/ 930810 h 1209780"/>
                <a:gd name="connsiteX1" fmla="*/ 1270861 w 2409986"/>
                <a:gd name="connsiteY1" fmla="*/ 32 h 1209780"/>
                <a:gd name="connsiteX2" fmla="*/ 2409986 w 2409986"/>
                <a:gd name="connsiteY2" fmla="*/ 1209780 h 1209780"/>
                <a:gd name="connsiteX0" fmla="*/ 0 w 2409986"/>
                <a:gd name="connsiteY0" fmla="*/ 930834 h 1209804"/>
                <a:gd name="connsiteX1" fmla="*/ 1270861 w 2409986"/>
                <a:gd name="connsiteY1" fmla="*/ 56 h 1209804"/>
                <a:gd name="connsiteX2" fmla="*/ 2409986 w 2409986"/>
                <a:gd name="connsiteY2" fmla="*/ 1209804 h 120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09986" h="1209804">
                  <a:moveTo>
                    <a:pt x="0" y="930834"/>
                  </a:moveTo>
                  <a:cubicBezTo>
                    <a:pt x="341079" y="291529"/>
                    <a:pt x="661379" y="5516"/>
                    <a:pt x="1270861" y="56"/>
                  </a:cubicBezTo>
                  <a:cubicBezTo>
                    <a:pt x="1880343" y="-5404"/>
                    <a:pt x="2197119" y="383991"/>
                    <a:pt x="2409986" y="1209804"/>
                  </a:cubicBezTo>
                </a:path>
              </a:pathLst>
            </a:custGeom>
            <a:noFill/>
            <a:ln w="38100" cap="flat" cmpd="sng" algn="ctr">
              <a:solidFill>
                <a:srgbClr val="303030"/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D86188F-D513-47CA-07D9-DC8631FB1CEA}"/>
                </a:ext>
              </a:extLst>
            </p:cNvPr>
            <p:cNvSpPr txBox="1"/>
            <p:nvPr/>
          </p:nvSpPr>
          <p:spPr>
            <a:xfrm>
              <a:off x="9972270" y="2643988"/>
              <a:ext cx="794000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  <a:t>to users</a:t>
              </a:r>
              <a:endParaRPr lang="en-CH" sz="1400" b="1" kern="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21866C9-6066-4529-6DCC-3CFE0659B0DC}"/>
              </a:ext>
            </a:extLst>
          </p:cNvPr>
          <p:cNvCxnSpPr>
            <a:cxnSpLocks/>
          </p:cNvCxnSpPr>
          <p:nvPr/>
        </p:nvCxnSpPr>
        <p:spPr bwMode="auto">
          <a:xfrm>
            <a:off x="1514387" y="5383886"/>
            <a:ext cx="101386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0303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DD8B13E-90C9-DE53-B8F7-0A83389966B4}"/>
              </a:ext>
            </a:extLst>
          </p:cNvPr>
          <p:cNvCxnSpPr>
            <a:cxnSpLocks/>
          </p:cNvCxnSpPr>
          <p:nvPr/>
        </p:nvCxnSpPr>
        <p:spPr bwMode="auto">
          <a:xfrm flipV="1">
            <a:off x="1622533" y="2841418"/>
            <a:ext cx="0" cy="26948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0303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ED58BDC2-C527-E7D2-E76E-087282546003}"/>
              </a:ext>
            </a:extLst>
          </p:cNvPr>
          <p:cNvSpPr/>
          <p:nvPr/>
        </p:nvSpPr>
        <p:spPr bwMode="auto">
          <a:xfrm>
            <a:off x="2219674" y="3402677"/>
            <a:ext cx="108000" cy="1980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B2BE719-7C2E-AEC9-19FC-38F0C80ED938}"/>
              </a:ext>
            </a:extLst>
          </p:cNvPr>
          <p:cNvSpPr txBox="1"/>
          <p:nvPr/>
        </p:nvSpPr>
        <p:spPr>
          <a:xfrm>
            <a:off x="1358344" y="2670981"/>
            <a:ext cx="324448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600" b="1" kern="0">
                <a:solidFill>
                  <a:schemeClr val="tx2"/>
                </a:solidFill>
              </a:rPr>
              <a:t>p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E2F33E5-B7FA-16D9-AE46-79DB1FDD194D}"/>
              </a:ext>
            </a:extLst>
          </p:cNvPr>
          <p:cNvSpPr/>
          <p:nvPr/>
        </p:nvSpPr>
        <p:spPr bwMode="auto">
          <a:xfrm>
            <a:off x="1822567" y="3128252"/>
            <a:ext cx="108000" cy="2255633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5E28C5-16A8-5CDE-1024-9DCBF474AE3A}"/>
              </a:ext>
            </a:extLst>
          </p:cNvPr>
          <p:cNvSpPr txBox="1"/>
          <p:nvPr/>
        </p:nvSpPr>
        <p:spPr>
          <a:xfrm rot="19039530">
            <a:off x="1502561" y="5425111"/>
            <a:ext cx="545662" cy="2308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900" b="1" kern="0">
                <a:solidFill>
                  <a:schemeClr val="tx2"/>
                </a:solidFill>
              </a:rPr>
              <a:t>PS eje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B1717F1-E0DB-E86A-D0E0-7D66EB21F82D}"/>
              </a:ext>
            </a:extLst>
          </p:cNvPr>
          <p:cNvSpPr txBox="1"/>
          <p:nvPr/>
        </p:nvSpPr>
        <p:spPr>
          <a:xfrm rot="19039530">
            <a:off x="1768005" y="5429713"/>
            <a:ext cx="79573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/>
            <a:r>
              <a:rPr lang="en-CH" sz="900" b="1" kern="0">
                <a:solidFill>
                  <a:schemeClr val="tx2"/>
                </a:solidFill>
              </a:rPr>
              <a:t>FTA9053</a:t>
            </a:r>
          </a:p>
          <a:p>
            <a:pPr marL="14288"/>
            <a:r>
              <a:rPr lang="en-CH" sz="900" b="1" kern="0">
                <a:solidFill>
                  <a:schemeClr val="tx2"/>
                </a:solidFill>
              </a:rPr>
              <a:t>(AD target)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6F1443E9-040A-FF35-B4AA-0E4B97F09015}"/>
              </a:ext>
            </a:extLst>
          </p:cNvPr>
          <p:cNvSpPr/>
          <p:nvPr/>
        </p:nvSpPr>
        <p:spPr bwMode="auto">
          <a:xfrm>
            <a:off x="3473752" y="2705949"/>
            <a:ext cx="2589859" cy="742342"/>
          </a:xfrm>
          <a:custGeom>
            <a:avLst/>
            <a:gdLst>
              <a:gd name="connsiteX0" fmla="*/ 0 w 154983"/>
              <a:gd name="connsiteY0" fmla="*/ 63084 h 109579"/>
              <a:gd name="connsiteX1" fmla="*/ 85240 w 154983"/>
              <a:gd name="connsiteY1" fmla="*/ 1091 h 109579"/>
              <a:gd name="connsiteX2" fmla="*/ 154983 w 154983"/>
              <a:gd name="connsiteY2" fmla="*/ 109579 h 109579"/>
              <a:gd name="connsiteX0" fmla="*/ 0 w 154983"/>
              <a:gd name="connsiteY0" fmla="*/ 726084 h 772579"/>
              <a:gd name="connsiteX1" fmla="*/ 63468 w 154983"/>
              <a:gd name="connsiteY1" fmla="*/ 63 h 772579"/>
              <a:gd name="connsiteX2" fmla="*/ 154983 w 154983"/>
              <a:gd name="connsiteY2" fmla="*/ 772579 h 772579"/>
              <a:gd name="connsiteX0" fmla="*/ 0 w 198526"/>
              <a:gd name="connsiteY0" fmla="*/ 731527 h 772579"/>
              <a:gd name="connsiteX1" fmla="*/ 107011 w 198526"/>
              <a:gd name="connsiteY1" fmla="*/ 63 h 772579"/>
              <a:gd name="connsiteX2" fmla="*/ 198526 w 198526"/>
              <a:gd name="connsiteY2" fmla="*/ 772579 h 772579"/>
              <a:gd name="connsiteX0" fmla="*/ 75 w 198601"/>
              <a:gd name="connsiteY0" fmla="*/ 731547 h 772599"/>
              <a:gd name="connsiteX1" fmla="*/ 107086 w 198601"/>
              <a:gd name="connsiteY1" fmla="*/ 83 h 772599"/>
              <a:gd name="connsiteX2" fmla="*/ 198601 w 198601"/>
              <a:gd name="connsiteY2" fmla="*/ 772599 h 772599"/>
              <a:gd name="connsiteX0" fmla="*/ 75 w 199260"/>
              <a:gd name="connsiteY0" fmla="*/ 731547 h 772599"/>
              <a:gd name="connsiteX1" fmla="*/ 107086 w 199260"/>
              <a:gd name="connsiteY1" fmla="*/ 83 h 772599"/>
              <a:gd name="connsiteX2" fmla="*/ 198601 w 199260"/>
              <a:gd name="connsiteY2" fmla="*/ 772599 h 772599"/>
              <a:gd name="connsiteX0" fmla="*/ 61 w 219218"/>
              <a:gd name="connsiteY0" fmla="*/ 426853 h 772705"/>
              <a:gd name="connsiteX1" fmla="*/ 127044 w 219218"/>
              <a:gd name="connsiteY1" fmla="*/ 189 h 772705"/>
              <a:gd name="connsiteX2" fmla="*/ 218559 w 219218"/>
              <a:gd name="connsiteY2" fmla="*/ 772705 h 772705"/>
              <a:gd name="connsiteX0" fmla="*/ 113 w 219270"/>
              <a:gd name="connsiteY0" fmla="*/ 426664 h 772516"/>
              <a:gd name="connsiteX1" fmla="*/ 127096 w 219270"/>
              <a:gd name="connsiteY1" fmla="*/ 0 h 772516"/>
              <a:gd name="connsiteX2" fmla="*/ 218611 w 219270"/>
              <a:gd name="connsiteY2" fmla="*/ 772516 h 772516"/>
              <a:gd name="connsiteX0" fmla="*/ 62 w 219219"/>
              <a:gd name="connsiteY0" fmla="*/ 426853 h 772705"/>
              <a:gd name="connsiteX1" fmla="*/ 127045 w 219219"/>
              <a:gd name="connsiteY1" fmla="*/ 189 h 772705"/>
              <a:gd name="connsiteX2" fmla="*/ 218560 w 219219"/>
              <a:gd name="connsiteY2" fmla="*/ 772705 h 772705"/>
              <a:gd name="connsiteX0" fmla="*/ 120 w 220321"/>
              <a:gd name="connsiteY0" fmla="*/ 426853 h 772705"/>
              <a:gd name="connsiteX1" fmla="*/ 127103 w 220321"/>
              <a:gd name="connsiteY1" fmla="*/ 189 h 772705"/>
              <a:gd name="connsiteX2" fmla="*/ 218618 w 220321"/>
              <a:gd name="connsiteY2" fmla="*/ 772705 h 772705"/>
              <a:gd name="connsiteX0" fmla="*/ 179 w 219784"/>
              <a:gd name="connsiteY0" fmla="*/ 416703 h 762555"/>
              <a:gd name="connsiteX1" fmla="*/ 109006 w 219784"/>
              <a:gd name="connsiteY1" fmla="*/ 199 h 762555"/>
              <a:gd name="connsiteX2" fmla="*/ 218677 w 219784"/>
              <a:gd name="connsiteY2" fmla="*/ 762555 h 762555"/>
              <a:gd name="connsiteX0" fmla="*/ 179 w 218677"/>
              <a:gd name="connsiteY0" fmla="*/ 416703 h 762555"/>
              <a:gd name="connsiteX1" fmla="*/ 109006 w 218677"/>
              <a:gd name="connsiteY1" fmla="*/ 199 h 762555"/>
              <a:gd name="connsiteX2" fmla="*/ 218677 w 218677"/>
              <a:gd name="connsiteY2" fmla="*/ 762555 h 762555"/>
              <a:gd name="connsiteX0" fmla="*/ 269 w 218767"/>
              <a:gd name="connsiteY0" fmla="*/ 396402 h 742254"/>
              <a:gd name="connsiteX1" fmla="*/ 96387 w 218767"/>
              <a:gd name="connsiteY1" fmla="*/ 218 h 742254"/>
              <a:gd name="connsiteX2" fmla="*/ 218767 w 218767"/>
              <a:gd name="connsiteY2" fmla="*/ 742254 h 742254"/>
              <a:gd name="connsiteX0" fmla="*/ 126 w 218624"/>
              <a:gd name="connsiteY0" fmla="*/ 396202 h 742054"/>
              <a:gd name="connsiteX1" fmla="*/ 96244 w 218624"/>
              <a:gd name="connsiteY1" fmla="*/ 18 h 742054"/>
              <a:gd name="connsiteX2" fmla="*/ 218624 w 218624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0 h 742052"/>
              <a:gd name="connsiteX1" fmla="*/ 96118 w 218498"/>
              <a:gd name="connsiteY1" fmla="*/ 16 h 742052"/>
              <a:gd name="connsiteX2" fmla="*/ 218498 w 218498"/>
              <a:gd name="connsiteY2" fmla="*/ 742052 h 742052"/>
              <a:gd name="connsiteX0" fmla="*/ 0 w 218498"/>
              <a:gd name="connsiteY0" fmla="*/ 396490 h 742342"/>
              <a:gd name="connsiteX1" fmla="*/ 96118 w 218498"/>
              <a:gd name="connsiteY1" fmla="*/ 306 h 742342"/>
              <a:gd name="connsiteX2" fmla="*/ 218498 w 218498"/>
              <a:gd name="connsiteY2" fmla="*/ 742342 h 742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498" h="742342">
                <a:moveTo>
                  <a:pt x="0" y="396490"/>
                </a:moveTo>
                <a:cubicBezTo>
                  <a:pt x="31545" y="131930"/>
                  <a:pt x="59393" y="-7443"/>
                  <a:pt x="96118" y="306"/>
                </a:cubicBezTo>
                <a:cubicBezTo>
                  <a:pt x="132843" y="8055"/>
                  <a:pt x="194211" y="270050"/>
                  <a:pt x="218498" y="742342"/>
                </a:cubicBezTo>
              </a:path>
            </a:pathLst>
          </a:custGeom>
          <a:noFill/>
          <a:ln w="38100" cap="flat" cmpd="sng" algn="ctr">
            <a:solidFill>
              <a:srgbClr val="30303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Garamond" pitchFamily="-65" charset="0"/>
            </a:endParaRPr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560E868B-38E6-4DD5-2227-6CFD6A214501}"/>
              </a:ext>
            </a:extLst>
          </p:cNvPr>
          <p:cNvSpPr/>
          <p:nvPr/>
        </p:nvSpPr>
        <p:spPr bwMode="auto">
          <a:xfrm>
            <a:off x="6647923" y="2963095"/>
            <a:ext cx="3026275" cy="742342"/>
          </a:xfrm>
          <a:custGeom>
            <a:avLst/>
            <a:gdLst>
              <a:gd name="connsiteX0" fmla="*/ 0 w 154983"/>
              <a:gd name="connsiteY0" fmla="*/ 63084 h 109579"/>
              <a:gd name="connsiteX1" fmla="*/ 85240 w 154983"/>
              <a:gd name="connsiteY1" fmla="*/ 1091 h 109579"/>
              <a:gd name="connsiteX2" fmla="*/ 154983 w 154983"/>
              <a:gd name="connsiteY2" fmla="*/ 109579 h 109579"/>
              <a:gd name="connsiteX0" fmla="*/ 0 w 154983"/>
              <a:gd name="connsiteY0" fmla="*/ 726084 h 772579"/>
              <a:gd name="connsiteX1" fmla="*/ 63468 w 154983"/>
              <a:gd name="connsiteY1" fmla="*/ 63 h 772579"/>
              <a:gd name="connsiteX2" fmla="*/ 154983 w 154983"/>
              <a:gd name="connsiteY2" fmla="*/ 772579 h 772579"/>
              <a:gd name="connsiteX0" fmla="*/ 0 w 198526"/>
              <a:gd name="connsiteY0" fmla="*/ 731527 h 772579"/>
              <a:gd name="connsiteX1" fmla="*/ 107011 w 198526"/>
              <a:gd name="connsiteY1" fmla="*/ 63 h 772579"/>
              <a:gd name="connsiteX2" fmla="*/ 198526 w 198526"/>
              <a:gd name="connsiteY2" fmla="*/ 772579 h 772579"/>
              <a:gd name="connsiteX0" fmla="*/ 75 w 198601"/>
              <a:gd name="connsiteY0" fmla="*/ 731547 h 772599"/>
              <a:gd name="connsiteX1" fmla="*/ 107086 w 198601"/>
              <a:gd name="connsiteY1" fmla="*/ 83 h 772599"/>
              <a:gd name="connsiteX2" fmla="*/ 198601 w 198601"/>
              <a:gd name="connsiteY2" fmla="*/ 772599 h 772599"/>
              <a:gd name="connsiteX0" fmla="*/ 75 w 199260"/>
              <a:gd name="connsiteY0" fmla="*/ 731547 h 772599"/>
              <a:gd name="connsiteX1" fmla="*/ 107086 w 199260"/>
              <a:gd name="connsiteY1" fmla="*/ 83 h 772599"/>
              <a:gd name="connsiteX2" fmla="*/ 198601 w 199260"/>
              <a:gd name="connsiteY2" fmla="*/ 772599 h 772599"/>
              <a:gd name="connsiteX0" fmla="*/ 61 w 219218"/>
              <a:gd name="connsiteY0" fmla="*/ 426853 h 772705"/>
              <a:gd name="connsiteX1" fmla="*/ 127044 w 219218"/>
              <a:gd name="connsiteY1" fmla="*/ 189 h 772705"/>
              <a:gd name="connsiteX2" fmla="*/ 218559 w 219218"/>
              <a:gd name="connsiteY2" fmla="*/ 772705 h 772705"/>
              <a:gd name="connsiteX0" fmla="*/ 113 w 219270"/>
              <a:gd name="connsiteY0" fmla="*/ 426664 h 772516"/>
              <a:gd name="connsiteX1" fmla="*/ 127096 w 219270"/>
              <a:gd name="connsiteY1" fmla="*/ 0 h 772516"/>
              <a:gd name="connsiteX2" fmla="*/ 218611 w 219270"/>
              <a:gd name="connsiteY2" fmla="*/ 772516 h 772516"/>
              <a:gd name="connsiteX0" fmla="*/ 62 w 219219"/>
              <a:gd name="connsiteY0" fmla="*/ 426853 h 772705"/>
              <a:gd name="connsiteX1" fmla="*/ 127045 w 219219"/>
              <a:gd name="connsiteY1" fmla="*/ 189 h 772705"/>
              <a:gd name="connsiteX2" fmla="*/ 218560 w 219219"/>
              <a:gd name="connsiteY2" fmla="*/ 772705 h 772705"/>
              <a:gd name="connsiteX0" fmla="*/ 120 w 220321"/>
              <a:gd name="connsiteY0" fmla="*/ 426853 h 772705"/>
              <a:gd name="connsiteX1" fmla="*/ 127103 w 220321"/>
              <a:gd name="connsiteY1" fmla="*/ 189 h 772705"/>
              <a:gd name="connsiteX2" fmla="*/ 218618 w 220321"/>
              <a:gd name="connsiteY2" fmla="*/ 772705 h 772705"/>
              <a:gd name="connsiteX0" fmla="*/ 179 w 219784"/>
              <a:gd name="connsiteY0" fmla="*/ 416703 h 762555"/>
              <a:gd name="connsiteX1" fmla="*/ 109006 w 219784"/>
              <a:gd name="connsiteY1" fmla="*/ 199 h 762555"/>
              <a:gd name="connsiteX2" fmla="*/ 218677 w 219784"/>
              <a:gd name="connsiteY2" fmla="*/ 762555 h 762555"/>
              <a:gd name="connsiteX0" fmla="*/ 179 w 218677"/>
              <a:gd name="connsiteY0" fmla="*/ 416703 h 762555"/>
              <a:gd name="connsiteX1" fmla="*/ 109006 w 218677"/>
              <a:gd name="connsiteY1" fmla="*/ 199 h 762555"/>
              <a:gd name="connsiteX2" fmla="*/ 218677 w 218677"/>
              <a:gd name="connsiteY2" fmla="*/ 762555 h 762555"/>
              <a:gd name="connsiteX0" fmla="*/ 269 w 218767"/>
              <a:gd name="connsiteY0" fmla="*/ 396402 h 742254"/>
              <a:gd name="connsiteX1" fmla="*/ 96387 w 218767"/>
              <a:gd name="connsiteY1" fmla="*/ 218 h 742254"/>
              <a:gd name="connsiteX2" fmla="*/ 218767 w 218767"/>
              <a:gd name="connsiteY2" fmla="*/ 742254 h 742254"/>
              <a:gd name="connsiteX0" fmla="*/ 126 w 218624"/>
              <a:gd name="connsiteY0" fmla="*/ 396202 h 742054"/>
              <a:gd name="connsiteX1" fmla="*/ 96244 w 218624"/>
              <a:gd name="connsiteY1" fmla="*/ 18 h 742054"/>
              <a:gd name="connsiteX2" fmla="*/ 218624 w 218624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0 h 742052"/>
              <a:gd name="connsiteX1" fmla="*/ 96118 w 218498"/>
              <a:gd name="connsiteY1" fmla="*/ 16 h 742052"/>
              <a:gd name="connsiteX2" fmla="*/ 218498 w 218498"/>
              <a:gd name="connsiteY2" fmla="*/ 742052 h 742052"/>
              <a:gd name="connsiteX0" fmla="*/ 0 w 218498"/>
              <a:gd name="connsiteY0" fmla="*/ 396490 h 742342"/>
              <a:gd name="connsiteX1" fmla="*/ 96118 w 218498"/>
              <a:gd name="connsiteY1" fmla="*/ 306 h 742342"/>
              <a:gd name="connsiteX2" fmla="*/ 218498 w 218498"/>
              <a:gd name="connsiteY2" fmla="*/ 742342 h 742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498" h="742342">
                <a:moveTo>
                  <a:pt x="0" y="396490"/>
                </a:moveTo>
                <a:cubicBezTo>
                  <a:pt x="31545" y="131930"/>
                  <a:pt x="59393" y="-7443"/>
                  <a:pt x="96118" y="306"/>
                </a:cubicBezTo>
                <a:cubicBezTo>
                  <a:pt x="132843" y="8055"/>
                  <a:pt x="194211" y="270050"/>
                  <a:pt x="218498" y="742342"/>
                </a:cubicBezTo>
              </a:path>
            </a:pathLst>
          </a:custGeom>
          <a:noFill/>
          <a:ln w="38100" cap="flat" cmpd="sng" algn="ctr">
            <a:solidFill>
              <a:srgbClr val="30303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Garamond" pitchFamily="-65" charset="0"/>
            </a:endParaRPr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84939D62-CDF7-C4E4-15BF-F7A3FAA4154C}"/>
              </a:ext>
            </a:extLst>
          </p:cNvPr>
          <p:cNvSpPr/>
          <p:nvPr/>
        </p:nvSpPr>
        <p:spPr bwMode="auto">
          <a:xfrm>
            <a:off x="6096001" y="2799691"/>
            <a:ext cx="501600" cy="514779"/>
          </a:xfrm>
          <a:custGeom>
            <a:avLst/>
            <a:gdLst>
              <a:gd name="connsiteX0" fmla="*/ 0 w 2409986"/>
              <a:gd name="connsiteY0" fmla="*/ 778523 h 1057493"/>
              <a:gd name="connsiteX1" fmla="*/ 1270861 w 2409986"/>
              <a:gd name="connsiteY1" fmla="*/ 3608 h 1057493"/>
              <a:gd name="connsiteX2" fmla="*/ 2409986 w 2409986"/>
              <a:gd name="connsiteY2" fmla="*/ 1057493 h 1057493"/>
              <a:gd name="connsiteX0" fmla="*/ 0 w 2409986"/>
              <a:gd name="connsiteY0" fmla="*/ 933466 h 1212436"/>
              <a:gd name="connsiteX1" fmla="*/ 1270861 w 2409986"/>
              <a:gd name="connsiteY1" fmla="*/ 2688 h 1212436"/>
              <a:gd name="connsiteX2" fmla="*/ 2409986 w 2409986"/>
              <a:gd name="connsiteY2" fmla="*/ 1212436 h 1212436"/>
              <a:gd name="connsiteX0" fmla="*/ 0 w 2409986"/>
              <a:gd name="connsiteY0" fmla="*/ 933466 h 1212436"/>
              <a:gd name="connsiteX1" fmla="*/ 1270861 w 2409986"/>
              <a:gd name="connsiteY1" fmla="*/ 2688 h 1212436"/>
              <a:gd name="connsiteX2" fmla="*/ 2409986 w 2409986"/>
              <a:gd name="connsiteY2" fmla="*/ 1212436 h 1212436"/>
              <a:gd name="connsiteX0" fmla="*/ 0 w 2409986"/>
              <a:gd name="connsiteY0" fmla="*/ 930810 h 1209780"/>
              <a:gd name="connsiteX1" fmla="*/ 1270861 w 2409986"/>
              <a:gd name="connsiteY1" fmla="*/ 32 h 1209780"/>
              <a:gd name="connsiteX2" fmla="*/ 2409986 w 2409986"/>
              <a:gd name="connsiteY2" fmla="*/ 1209780 h 1209780"/>
              <a:gd name="connsiteX0" fmla="*/ 0 w 2409986"/>
              <a:gd name="connsiteY0" fmla="*/ 930810 h 1209780"/>
              <a:gd name="connsiteX1" fmla="*/ 1270861 w 2409986"/>
              <a:gd name="connsiteY1" fmla="*/ 32 h 1209780"/>
              <a:gd name="connsiteX2" fmla="*/ 2409986 w 2409986"/>
              <a:gd name="connsiteY2" fmla="*/ 1209780 h 1209780"/>
              <a:gd name="connsiteX0" fmla="*/ 0 w 2409986"/>
              <a:gd name="connsiteY0" fmla="*/ 930834 h 1209804"/>
              <a:gd name="connsiteX1" fmla="*/ 1270861 w 2409986"/>
              <a:gd name="connsiteY1" fmla="*/ 56 h 1209804"/>
              <a:gd name="connsiteX2" fmla="*/ 2409986 w 2409986"/>
              <a:gd name="connsiteY2" fmla="*/ 1209804 h 1209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09986" h="1209804">
                <a:moveTo>
                  <a:pt x="0" y="930834"/>
                </a:moveTo>
                <a:cubicBezTo>
                  <a:pt x="341079" y="291529"/>
                  <a:pt x="661379" y="5516"/>
                  <a:pt x="1270861" y="56"/>
                </a:cubicBezTo>
                <a:cubicBezTo>
                  <a:pt x="1880343" y="-5404"/>
                  <a:pt x="2197119" y="383991"/>
                  <a:pt x="2409986" y="1209804"/>
                </a:cubicBezTo>
              </a:path>
            </a:pathLst>
          </a:custGeom>
          <a:noFill/>
          <a:ln w="38100" cap="flat" cmpd="sng" algn="ctr">
            <a:solidFill>
              <a:srgbClr val="303030"/>
            </a:solidFill>
            <a:prstDash val="sysDash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5CE7891-AAE4-EFF4-3767-88D60E0EC7AE}"/>
              </a:ext>
            </a:extLst>
          </p:cNvPr>
          <p:cNvSpPr txBox="1"/>
          <p:nvPr/>
        </p:nvSpPr>
        <p:spPr>
          <a:xfrm>
            <a:off x="5762675" y="2168700"/>
            <a:ext cx="1183657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CH" sz="1400" b="1" kern="0" dirty="0">
                <a:solidFill>
                  <a:schemeClr val="tx2"/>
                </a:solidFill>
              </a:rPr>
              <a:t>Transfer to </a:t>
            </a:r>
          </a:p>
          <a:p>
            <a:pPr marL="14288" algn="ctr"/>
            <a:r>
              <a:rPr lang="en-CH" sz="1400" b="1" kern="0" dirty="0">
                <a:solidFill>
                  <a:schemeClr val="tx2"/>
                </a:solidFill>
              </a:rPr>
              <a:t>ELENA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47E1CFD-9838-44CC-EC2A-C5D1A05EC221}"/>
              </a:ext>
            </a:extLst>
          </p:cNvPr>
          <p:cNvSpPr txBox="1"/>
          <p:nvPr/>
        </p:nvSpPr>
        <p:spPr>
          <a:xfrm>
            <a:off x="1101447" y="2989752"/>
            <a:ext cx="548125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r"/>
            <a:r>
              <a:rPr lang="en-CH" sz="1100" b="1" kern="0">
                <a:solidFill>
                  <a:schemeClr val="tx2"/>
                </a:solidFill>
              </a:rPr>
              <a:t>2e13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8E16FD1-3743-894D-FE55-77322DC94F69}"/>
              </a:ext>
            </a:extLst>
          </p:cNvPr>
          <p:cNvSpPr txBox="1"/>
          <p:nvPr/>
        </p:nvSpPr>
        <p:spPr>
          <a:xfrm>
            <a:off x="971666" y="3276766"/>
            <a:ext cx="679927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r"/>
            <a:r>
              <a:rPr lang="en-CH" sz="1100" b="1" kern="0">
                <a:solidFill>
                  <a:schemeClr val="tx2"/>
                </a:solidFill>
              </a:rPr>
              <a:t>1.8e13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A4A65B57-C139-4B95-FE88-CFB7A06DAECF}"/>
              </a:ext>
            </a:extLst>
          </p:cNvPr>
          <p:cNvCxnSpPr/>
          <p:nvPr/>
        </p:nvCxnSpPr>
        <p:spPr>
          <a:xfrm>
            <a:off x="1587554" y="3116579"/>
            <a:ext cx="72000" cy="0"/>
          </a:xfrm>
          <a:prstGeom prst="line">
            <a:avLst/>
          </a:prstGeom>
          <a:ln w="127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974DBC4-07F3-4D73-1433-F0145AB9270D}"/>
              </a:ext>
            </a:extLst>
          </p:cNvPr>
          <p:cNvCxnSpPr/>
          <p:nvPr/>
        </p:nvCxnSpPr>
        <p:spPr>
          <a:xfrm>
            <a:off x="1588205" y="3405847"/>
            <a:ext cx="72000" cy="0"/>
          </a:xfrm>
          <a:prstGeom prst="line">
            <a:avLst/>
          </a:prstGeom>
          <a:ln w="127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5353DAE-26AC-25D6-4D74-D7A587D55015}"/>
              </a:ext>
            </a:extLst>
          </p:cNvPr>
          <p:cNvSpPr txBox="1"/>
          <p:nvPr/>
        </p:nvSpPr>
        <p:spPr>
          <a:xfrm>
            <a:off x="0" y="5908701"/>
            <a:ext cx="1219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5"/>
                </a:solidFill>
              </a:rPr>
              <a:t>Note: after each step, the pbar beams “forgets its history” (n bunches, emittance, …), but intensity!</a:t>
            </a:r>
            <a:endParaRPr lang="en-CH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986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7" descr="A map of a train&#10;&#10;Description automatically generated">
            <a:extLst>
              <a:ext uri="{FF2B5EF4-FFF2-40B4-BE49-F238E27FC236}">
                <a16:creationId xmlns:a16="http://schemas.microsoft.com/office/drawing/2014/main" id="{8DE02C92-310D-2B44-8E7C-6AE181B144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8" t="-101" r="8504" b="22732"/>
          <a:stretch/>
        </p:blipFill>
        <p:spPr>
          <a:xfrm>
            <a:off x="502856" y="1461747"/>
            <a:ext cx="7574259" cy="4553700"/>
          </a:xfrm>
          <a:prstGeom prst="rect">
            <a:avLst/>
          </a:prstGeom>
          <a:noFill/>
        </p:spPr>
      </p:pic>
      <p:sp>
        <p:nvSpPr>
          <p:cNvPr id="45" name="Freeform 44">
            <a:extLst>
              <a:ext uri="{FF2B5EF4-FFF2-40B4-BE49-F238E27FC236}">
                <a16:creationId xmlns:a16="http://schemas.microsoft.com/office/drawing/2014/main" id="{4B881A57-784B-6C39-BD8F-BB05EC43D255}"/>
              </a:ext>
            </a:extLst>
          </p:cNvPr>
          <p:cNvSpPr/>
          <p:nvPr/>
        </p:nvSpPr>
        <p:spPr>
          <a:xfrm>
            <a:off x="3255818" y="1607127"/>
            <a:ext cx="1385455" cy="1080655"/>
          </a:xfrm>
          <a:custGeom>
            <a:avLst/>
            <a:gdLst>
              <a:gd name="connsiteX0" fmla="*/ 1385455 w 1385455"/>
              <a:gd name="connsiteY0" fmla="*/ 886691 h 1080655"/>
              <a:gd name="connsiteX1" fmla="*/ 429491 w 1385455"/>
              <a:gd name="connsiteY1" fmla="*/ 1080655 h 1080655"/>
              <a:gd name="connsiteX2" fmla="*/ 0 w 1385455"/>
              <a:gd name="connsiteY2" fmla="*/ 803564 h 1080655"/>
              <a:gd name="connsiteX3" fmla="*/ 263237 w 1385455"/>
              <a:gd name="connsiteY3" fmla="*/ 138546 h 1080655"/>
              <a:gd name="connsiteX4" fmla="*/ 900546 w 1385455"/>
              <a:gd name="connsiteY4" fmla="*/ 0 h 1080655"/>
              <a:gd name="connsiteX5" fmla="*/ 1330037 w 1385455"/>
              <a:gd name="connsiteY5" fmla="*/ 387928 h 1080655"/>
              <a:gd name="connsiteX6" fmla="*/ 1385455 w 1385455"/>
              <a:gd name="connsiteY6" fmla="*/ 886691 h 1080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5455" h="1080655">
                <a:moveTo>
                  <a:pt x="1385455" y="886691"/>
                </a:moveTo>
                <a:lnTo>
                  <a:pt x="429491" y="1080655"/>
                </a:lnTo>
                <a:lnTo>
                  <a:pt x="0" y="803564"/>
                </a:lnTo>
                <a:lnTo>
                  <a:pt x="263237" y="138546"/>
                </a:lnTo>
                <a:lnTo>
                  <a:pt x="900546" y="0"/>
                </a:lnTo>
                <a:lnTo>
                  <a:pt x="1330037" y="387928"/>
                </a:lnTo>
                <a:lnTo>
                  <a:pt x="1385455" y="8866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2C3BDA23-25F8-226B-90A3-C70665FA5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503999"/>
          </a:xfrm>
        </p:spPr>
        <p:txBody>
          <a:bodyPr/>
          <a:lstStyle/>
          <a:p>
            <a:r>
              <a:rPr lang="en-US" dirty="0"/>
              <a:t>Serving 4 Users at a Time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EC916D-94E2-F2B1-673C-EE13AFFF3B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26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C7E26-40AB-AF97-1C24-06EA2DC27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814" y="6424993"/>
            <a:ext cx="608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580D5-D7BC-4BE4-4A0B-13B5FB54A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B94C20C-0BC5-5263-E048-68596F5309EF}"/>
              </a:ext>
            </a:extLst>
          </p:cNvPr>
          <p:cNvGrpSpPr/>
          <p:nvPr/>
        </p:nvGrpSpPr>
        <p:grpSpPr>
          <a:xfrm>
            <a:off x="407352" y="3108624"/>
            <a:ext cx="2816442" cy="2941739"/>
            <a:chOff x="407352" y="3108624"/>
            <a:chExt cx="2816442" cy="2941739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EB8E410-14D7-18E4-0C5A-31AE1DB0E0A2}"/>
                </a:ext>
              </a:extLst>
            </p:cNvPr>
            <p:cNvSpPr/>
            <p:nvPr/>
          </p:nvSpPr>
          <p:spPr>
            <a:xfrm rot="431550">
              <a:off x="1319785" y="3108624"/>
              <a:ext cx="763716" cy="360137"/>
            </a:xfrm>
            <a:custGeom>
              <a:avLst/>
              <a:gdLst>
                <a:gd name="connsiteX0" fmla="*/ 0 w 1966587"/>
                <a:gd name="connsiteY0" fmla="*/ 1227625 h 1227625"/>
                <a:gd name="connsiteX1" fmla="*/ 651354 w 1966587"/>
                <a:gd name="connsiteY1" fmla="*/ 889422 h 1227625"/>
                <a:gd name="connsiteX2" fmla="*/ 1039660 w 1966587"/>
                <a:gd name="connsiteY2" fmla="*/ 74 h 1227625"/>
                <a:gd name="connsiteX3" fmla="*/ 1327759 w 1966587"/>
                <a:gd name="connsiteY3" fmla="*/ 939526 h 1227625"/>
                <a:gd name="connsiteX4" fmla="*/ 1966587 w 1966587"/>
                <a:gd name="connsiteY4" fmla="*/ 1215098 h 1227625"/>
                <a:gd name="connsiteX0" fmla="*/ 0 w 1966587"/>
                <a:gd name="connsiteY0" fmla="*/ 1220752 h 1220752"/>
                <a:gd name="connsiteX1" fmla="*/ 651354 w 1966587"/>
                <a:gd name="connsiteY1" fmla="*/ 882549 h 1220752"/>
                <a:gd name="connsiteX2" fmla="*/ 1005284 w 1966587"/>
                <a:gd name="connsiteY2" fmla="*/ 76 h 1220752"/>
                <a:gd name="connsiteX3" fmla="*/ 1327759 w 1966587"/>
                <a:gd name="connsiteY3" fmla="*/ 932653 h 1220752"/>
                <a:gd name="connsiteX4" fmla="*/ 1966587 w 1966587"/>
                <a:gd name="connsiteY4" fmla="*/ 1208225 h 1220752"/>
                <a:gd name="connsiteX0" fmla="*/ 0 w 1966587"/>
                <a:gd name="connsiteY0" fmla="*/ 1220706 h 1220706"/>
                <a:gd name="connsiteX1" fmla="*/ 651354 w 1966587"/>
                <a:gd name="connsiteY1" fmla="*/ 882503 h 1220706"/>
                <a:gd name="connsiteX2" fmla="*/ 1005284 w 1966587"/>
                <a:gd name="connsiteY2" fmla="*/ 30 h 1220706"/>
                <a:gd name="connsiteX3" fmla="*/ 1327759 w 1966587"/>
                <a:gd name="connsiteY3" fmla="*/ 932607 h 1220706"/>
                <a:gd name="connsiteX4" fmla="*/ 1966587 w 1966587"/>
                <a:gd name="connsiteY4" fmla="*/ 1208179 h 1220706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44 h 1213844"/>
                <a:gd name="connsiteX1" fmla="*/ 651354 w 1966587"/>
                <a:gd name="connsiteY1" fmla="*/ 965018 h 1213844"/>
                <a:gd name="connsiteX2" fmla="*/ 977784 w 1966587"/>
                <a:gd name="connsiteY2" fmla="*/ 43 h 1213844"/>
                <a:gd name="connsiteX3" fmla="*/ 1327759 w 1966587"/>
                <a:gd name="connsiteY3" fmla="*/ 925745 h 1213844"/>
                <a:gd name="connsiteX4" fmla="*/ 1966587 w 1966587"/>
                <a:gd name="connsiteY4" fmla="*/ 1201317 h 1213844"/>
                <a:gd name="connsiteX0" fmla="*/ 0 w 1966587"/>
                <a:gd name="connsiteY0" fmla="*/ 1213815 h 1213815"/>
                <a:gd name="connsiteX1" fmla="*/ 651354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02 h 1213802"/>
                <a:gd name="connsiteX1" fmla="*/ 665105 w 1966587"/>
                <a:gd name="connsiteY1" fmla="*/ 964976 h 1213802"/>
                <a:gd name="connsiteX2" fmla="*/ 977784 w 1966587"/>
                <a:gd name="connsiteY2" fmla="*/ 1 h 1213802"/>
                <a:gd name="connsiteX3" fmla="*/ 1300258 w 1966587"/>
                <a:gd name="connsiteY3" fmla="*/ 966954 h 1213802"/>
                <a:gd name="connsiteX4" fmla="*/ 1966587 w 1966587"/>
                <a:gd name="connsiteY4" fmla="*/ 1201275 h 1213802"/>
                <a:gd name="connsiteX0" fmla="*/ 0 w 1966587"/>
                <a:gd name="connsiteY0" fmla="*/ 1213807 h 1213807"/>
                <a:gd name="connsiteX1" fmla="*/ 644480 w 1966587"/>
                <a:gd name="connsiteY1" fmla="*/ 951231 h 1213807"/>
                <a:gd name="connsiteX2" fmla="*/ 977784 w 1966587"/>
                <a:gd name="connsiteY2" fmla="*/ 6 h 1213807"/>
                <a:gd name="connsiteX3" fmla="*/ 1300258 w 1966587"/>
                <a:gd name="connsiteY3" fmla="*/ 966959 h 1213807"/>
                <a:gd name="connsiteX4" fmla="*/ 1966587 w 1966587"/>
                <a:gd name="connsiteY4" fmla="*/ 1201280 h 1213807"/>
                <a:gd name="connsiteX0" fmla="*/ 0 w 1966587"/>
                <a:gd name="connsiteY0" fmla="*/ 1213804 h 1213804"/>
                <a:gd name="connsiteX1" fmla="*/ 678856 w 1966587"/>
                <a:gd name="connsiteY1" fmla="*/ 958103 h 1213804"/>
                <a:gd name="connsiteX2" fmla="*/ 977784 w 1966587"/>
                <a:gd name="connsiteY2" fmla="*/ 3 h 1213804"/>
                <a:gd name="connsiteX3" fmla="*/ 1300258 w 1966587"/>
                <a:gd name="connsiteY3" fmla="*/ 966956 h 1213804"/>
                <a:gd name="connsiteX4" fmla="*/ 1966587 w 1966587"/>
                <a:gd name="connsiteY4" fmla="*/ 1201277 h 12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167DD05-9088-45FE-ABA9-4B589FA2F9F7}"/>
                </a:ext>
              </a:extLst>
            </p:cNvPr>
            <p:cNvSpPr/>
            <p:nvPr/>
          </p:nvSpPr>
          <p:spPr>
            <a:xfrm rot="4032788">
              <a:off x="2661867" y="4184907"/>
              <a:ext cx="763717" cy="360137"/>
            </a:xfrm>
            <a:custGeom>
              <a:avLst/>
              <a:gdLst>
                <a:gd name="connsiteX0" fmla="*/ 0 w 1966587"/>
                <a:gd name="connsiteY0" fmla="*/ 1227625 h 1227625"/>
                <a:gd name="connsiteX1" fmla="*/ 651354 w 1966587"/>
                <a:gd name="connsiteY1" fmla="*/ 889422 h 1227625"/>
                <a:gd name="connsiteX2" fmla="*/ 1039660 w 1966587"/>
                <a:gd name="connsiteY2" fmla="*/ 74 h 1227625"/>
                <a:gd name="connsiteX3" fmla="*/ 1327759 w 1966587"/>
                <a:gd name="connsiteY3" fmla="*/ 939526 h 1227625"/>
                <a:gd name="connsiteX4" fmla="*/ 1966587 w 1966587"/>
                <a:gd name="connsiteY4" fmla="*/ 1215098 h 1227625"/>
                <a:gd name="connsiteX0" fmla="*/ 0 w 1966587"/>
                <a:gd name="connsiteY0" fmla="*/ 1220752 h 1220752"/>
                <a:gd name="connsiteX1" fmla="*/ 651354 w 1966587"/>
                <a:gd name="connsiteY1" fmla="*/ 882549 h 1220752"/>
                <a:gd name="connsiteX2" fmla="*/ 1005284 w 1966587"/>
                <a:gd name="connsiteY2" fmla="*/ 76 h 1220752"/>
                <a:gd name="connsiteX3" fmla="*/ 1327759 w 1966587"/>
                <a:gd name="connsiteY3" fmla="*/ 932653 h 1220752"/>
                <a:gd name="connsiteX4" fmla="*/ 1966587 w 1966587"/>
                <a:gd name="connsiteY4" fmla="*/ 1208225 h 1220752"/>
                <a:gd name="connsiteX0" fmla="*/ 0 w 1966587"/>
                <a:gd name="connsiteY0" fmla="*/ 1220706 h 1220706"/>
                <a:gd name="connsiteX1" fmla="*/ 651354 w 1966587"/>
                <a:gd name="connsiteY1" fmla="*/ 882503 h 1220706"/>
                <a:gd name="connsiteX2" fmla="*/ 1005284 w 1966587"/>
                <a:gd name="connsiteY2" fmla="*/ 30 h 1220706"/>
                <a:gd name="connsiteX3" fmla="*/ 1327759 w 1966587"/>
                <a:gd name="connsiteY3" fmla="*/ 932607 h 1220706"/>
                <a:gd name="connsiteX4" fmla="*/ 1966587 w 1966587"/>
                <a:gd name="connsiteY4" fmla="*/ 1208179 h 1220706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44 h 1213844"/>
                <a:gd name="connsiteX1" fmla="*/ 651354 w 1966587"/>
                <a:gd name="connsiteY1" fmla="*/ 965018 h 1213844"/>
                <a:gd name="connsiteX2" fmla="*/ 977784 w 1966587"/>
                <a:gd name="connsiteY2" fmla="*/ 43 h 1213844"/>
                <a:gd name="connsiteX3" fmla="*/ 1327759 w 1966587"/>
                <a:gd name="connsiteY3" fmla="*/ 925745 h 1213844"/>
                <a:gd name="connsiteX4" fmla="*/ 1966587 w 1966587"/>
                <a:gd name="connsiteY4" fmla="*/ 1201317 h 1213844"/>
                <a:gd name="connsiteX0" fmla="*/ 0 w 1966587"/>
                <a:gd name="connsiteY0" fmla="*/ 1213815 h 1213815"/>
                <a:gd name="connsiteX1" fmla="*/ 651354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02 h 1213802"/>
                <a:gd name="connsiteX1" fmla="*/ 665105 w 1966587"/>
                <a:gd name="connsiteY1" fmla="*/ 964976 h 1213802"/>
                <a:gd name="connsiteX2" fmla="*/ 977784 w 1966587"/>
                <a:gd name="connsiteY2" fmla="*/ 1 h 1213802"/>
                <a:gd name="connsiteX3" fmla="*/ 1300258 w 1966587"/>
                <a:gd name="connsiteY3" fmla="*/ 966954 h 1213802"/>
                <a:gd name="connsiteX4" fmla="*/ 1966587 w 1966587"/>
                <a:gd name="connsiteY4" fmla="*/ 1201275 h 1213802"/>
                <a:gd name="connsiteX0" fmla="*/ 0 w 1966587"/>
                <a:gd name="connsiteY0" fmla="*/ 1213807 h 1213807"/>
                <a:gd name="connsiteX1" fmla="*/ 644480 w 1966587"/>
                <a:gd name="connsiteY1" fmla="*/ 951231 h 1213807"/>
                <a:gd name="connsiteX2" fmla="*/ 977784 w 1966587"/>
                <a:gd name="connsiteY2" fmla="*/ 6 h 1213807"/>
                <a:gd name="connsiteX3" fmla="*/ 1300258 w 1966587"/>
                <a:gd name="connsiteY3" fmla="*/ 966959 h 1213807"/>
                <a:gd name="connsiteX4" fmla="*/ 1966587 w 1966587"/>
                <a:gd name="connsiteY4" fmla="*/ 1201280 h 1213807"/>
                <a:gd name="connsiteX0" fmla="*/ 0 w 1966587"/>
                <a:gd name="connsiteY0" fmla="*/ 1213804 h 1213804"/>
                <a:gd name="connsiteX1" fmla="*/ 678856 w 1966587"/>
                <a:gd name="connsiteY1" fmla="*/ 958103 h 1213804"/>
                <a:gd name="connsiteX2" fmla="*/ 977784 w 1966587"/>
                <a:gd name="connsiteY2" fmla="*/ 3 h 1213804"/>
                <a:gd name="connsiteX3" fmla="*/ 1300258 w 1966587"/>
                <a:gd name="connsiteY3" fmla="*/ 966956 h 1213804"/>
                <a:gd name="connsiteX4" fmla="*/ 1966587 w 1966587"/>
                <a:gd name="connsiteY4" fmla="*/ 1201277 h 12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AD8EB65-A6AD-7DD3-01DF-0076C9708748}"/>
                </a:ext>
              </a:extLst>
            </p:cNvPr>
            <p:cNvSpPr/>
            <p:nvPr/>
          </p:nvSpPr>
          <p:spPr>
            <a:xfrm rot="14787975">
              <a:off x="205562" y="4651060"/>
              <a:ext cx="763717" cy="360137"/>
            </a:xfrm>
            <a:custGeom>
              <a:avLst/>
              <a:gdLst>
                <a:gd name="connsiteX0" fmla="*/ 0 w 1966587"/>
                <a:gd name="connsiteY0" fmla="*/ 1227625 h 1227625"/>
                <a:gd name="connsiteX1" fmla="*/ 651354 w 1966587"/>
                <a:gd name="connsiteY1" fmla="*/ 889422 h 1227625"/>
                <a:gd name="connsiteX2" fmla="*/ 1039660 w 1966587"/>
                <a:gd name="connsiteY2" fmla="*/ 74 h 1227625"/>
                <a:gd name="connsiteX3" fmla="*/ 1327759 w 1966587"/>
                <a:gd name="connsiteY3" fmla="*/ 939526 h 1227625"/>
                <a:gd name="connsiteX4" fmla="*/ 1966587 w 1966587"/>
                <a:gd name="connsiteY4" fmla="*/ 1215098 h 1227625"/>
                <a:gd name="connsiteX0" fmla="*/ 0 w 1966587"/>
                <a:gd name="connsiteY0" fmla="*/ 1220752 h 1220752"/>
                <a:gd name="connsiteX1" fmla="*/ 651354 w 1966587"/>
                <a:gd name="connsiteY1" fmla="*/ 882549 h 1220752"/>
                <a:gd name="connsiteX2" fmla="*/ 1005284 w 1966587"/>
                <a:gd name="connsiteY2" fmla="*/ 76 h 1220752"/>
                <a:gd name="connsiteX3" fmla="*/ 1327759 w 1966587"/>
                <a:gd name="connsiteY3" fmla="*/ 932653 h 1220752"/>
                <a:gd name="connsiteX4" fmla="*/ 1966587 w 1966587"/>
                <a:gd name="connsiteY4" fmla="*/ 1208225 h 1220752"/>
                <a:gd name="connsiteX0" fmla="*/ 0 w 1966587"/>
                <a:gd name="connsiteY0" fmla="*/ 1220706 h 1220706"/>
                <a:gd name="connsiteX1" fmla="*/ 651354 w 1966587"/>
                <a:gd name="connsiteY1" fmla="*/ 882503 h 1220706"/>
                <a:gd name="connsiteX2" fmla="*/ 1005284 w 1966587"/>
                <a:gd name="connsiteY2" fmla="*/ 30 h 1220706"/>
                <a:gd name="connsiteX3" fmla="*/ 1327759 w 1966587"/>
                <a:gd name="connsiteY3" fmla="*/ 932607 h 1220706"/>
                <a:gd name="connsiteX4" fmla="*/ 1966587 w 1966587"/>
                <a:gd name="connsiteY4" fmla="*/ 1208179 h 1220706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44 h 1213844"/>
                <a:gd name="connsiteX1" fmla="*/ 651354 w 1966587"/>
                <a:gd name="connsiteY1" fmla="*/ 965018 h 1213844"/>
                <a:gd name="connsiteX2" fmla="*/ 977784 w 1966587"/>
                <a:gd name="connsiteY2" fmla="*/ 43 h 1213844"/>
                <a:gd name="connsiteX3" fmla="*/ 1327759 w 1966587"/>
                <a:gd name="connsiteY3" fmla="*/ 925745 h 1213844"/>
                <a:gd name="connsiteX4" fmla="*/ 1966587 w 1966587"/>
                <a:gd name="connsiteY4" fmla="*/ 1201317 h 1213844"/>
                <a:gd name="connsiteX0" fmla="*/ 0 w 1966587"/>
                <a:gd name="connsiteY0" fmla="*/ 1213815 h 1213815"/>
                <a:gd name="connsiteX1" fmla="*/ 651354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02 h 1213802"/>
                <a:gd name="connsiteX1" fmla="*/ 665105 w 1966587"/>
                <a:gd name="connsiteY1" fmla="*/ 964976 h 1213802"/>
                <a:gd name="connsiteX2" fmla="*/ 977784 w 1966587"/>
                <a:gd name="connsiteY2" fmla="*/ 1 h 1213802"/>
                <a:gd name="connsiteX3" fmla="*/ 1300258 w 1966587"/>
                <a:gd name="connsiteY3" fmla="*/ 966954 h 1213802"/>
                <a:gd name="connsiteX4" fmla="*/ 1966587 w 1966587"/>
                <a:gd name="connsiteY4" fmla="*/ 1201275 h 1213802"/>
                <a:gd name="connsiteX0" fmla="*/ 0 w 1966587"/>
                <a:gd name="connsiteY0" fmla="*/ 1213807 h 1213807"/>
                <a:gd name="connsiteX1" fmla="*/ 644480 w 1966587"/>
                <a:gd name="connsiteY1" fmla="*/ 951231 h 1213807"/>
                <a:gd name="connsiteX2" fmla="*/ 977784 w 1966587"/>
                <a:gd name="connsiteY2" fmla="*/ 6 h 1213807"/>
                <a:gd name="connsiteX3" fmla="*/ 1300258 w 1966587"/>
                <a:gd name="connsiteY3" fmla="*/ 966959 h 1213807"/>
                <a:gd name="connsiteX4" fmla="*/ 1966587 w 1966587"/>
                <a:gd name="connsiteY4" fmla="*/ 1201280 h 1213807"/>
                <a:gd name="connsiteX0" fmla="*/ 0 w 1966587"/>
                <a:gd name="connsiteY0" fmla="*/ 1213804 h 1213804"/>
                <a:gd name="connsiteX1" fmla="*/ 678856 w 1966587"/>
                <a:gd name="connsiteY1" fmla="*/ 958103 h 1213804"/>
                <a:gd name="connsiteX2" fmla="*/ 977784 w 1966587"/>
                <a:gd name="connsiteY2" fmla="*/ 3 h 1213804"/>
                <a:gd name="connsiteX3" fmla="*/ 1300258 w 1966587"/>
                <a:gd name="connsiteY3" fmla="*/ 966956 h 1213804"/>
                <a:gd name="connsiteX4" fmla="*/ 1966587 w 1966587"/>
                <a:gd name="connsiteY4" fmla="*/ 1201277 h 12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17F20412-DCDD-92D3-4C1A-894AF33DE919}"/>
                </a:ext>
              </a:extLst>
            </p:cNvPr>
            <p:cNvSpPr/>
            <p:nvPr/>
          </p:nvSpPr>
          <p:spPr>
            <a:xfrm rot="11247399">
              <a:off x="1533917" y="5690226"/>
              <a:ext cx="763716" cy="360137"/>
            </a:xfrm>
            <a:custGeom>
              <a:avLst/>
              <a:gdLst>
                <a:gd name="connsiteX0" fmla="*/ 0 w 1966587"/>
                <a:gd name="connsiteY0" fmla="*/ 1227625 h 1227625"/>
                <a:gd name="connsiteX1" fmla="*/ 651354 w 1966587"/>
                <a:gd name="connsiteY1" fmla="*/ 889422 h 1227625"/>
                <a:gd name="connsiteX2" fmla="*/ 1039660 w 1966587"/>
                <a:gd name="connsiteY2" fmla="*/ 74 h 1227625"/>
                <a:gd name="connsiteX3" fmla="*/ 1327759 w 1966587"/>
                <a:gd name="connsiteY3" fmla="*/ 939526 h 1227625"/>
                <a:gd name="connsiteX4" fmla="*/ 1966587 w 1966587"/>
                <a:gd name="connsiteY4" fmla="*/ 1215098 h 1227625"/>
                <a:gd name="connsiteX0" fmla="*/ 0 w 1966587"/>
                <a:gd name="connsiteY0" fmla="*/ 1220752 h 1220752"/>
                <a:gd name="connsiteX1" fmla="*/ 651354 w 1966587"/>
                <a:gd name="connsiteY1" fmla="*/ 882549 h 1220752"/>
                <a:gd name="connsiteX2" fmla="*/ 1005284 w 1966587"/>
                <a:gd name="connsiteY2" fmla="*/ 76 h 1220752"/>
                <a:gd name="connsiteX3" fmla="*/ 1327759 w 1966587"/>
                <a:gd name="connsiteY3" fmla="*/ 932653 h 1220752"/>
                <a:gd name="connsiteX4" fmla="*/ 1966587 w 1966587"/>
                <a:gd name="connsiteY4" fmla="*/ 1208225 h 1220752"/>
                <a:gd name="connsiteX0" fmla="*/ 0 w 1966587"/>
                <a:gd name="connsiteY0" fmla="*/ 1220706 h 1220706"/>
                <a:gd name="connsiteX1" fmla="*/ 651354 w 1966587"/>
                <a:gd name="connsiteY1" fmla="*/ 882503 h 1220706"/>
                <a:gd name="connsiteX2" fmla="*/ 1005284 w 1966587"/>
                <a:gd name="connsiteY2" fmla="*/ 30 h 1220706"/>
                <a:gd name="connsiteX3" fmla="*/ 1327759 w 1966587"/>
                <a:gd name="connsiteY3" fmla="*/ 932607 h 1220706"/>
                <a:gd name="connsiteX4" fmla="*/ 1966587 w 1966587"/>
                <a:gd name="connsiteY4" fmla="*/ 1208179 h 1220706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44 h 1213844"/>
                <a:gd name="connsiteX1" fmla="*/ 651354 w 1966587"/>
                <a:gd name="connsiteY1" fmla="*/ 965018 h 1213844"/>
                <a:gd name="connsiteX2" fmla="*/ 977784 w 1966587"/>
                <a:gd name="connsiteY2" fmla="*/ 43 h 1213844"/>
                <a:gd name="connsiteX3" fmla="*/ 1327759 w 1966587"/>
                <a:gd name="connsiteY3" fmla="*/ 925745 h 1213844"/>
                <a:gd name="connsiteX4" fmla="*/ 1966587 w 1966587"/>
                <a:gd name="connsiteY4" fmla="*/ 1201317 h 1213844"/>
                <a:gd name="connsiteX0" fmla="*/ 0 w 1966587"/>
                <a:gd name="connsiteY0" fmla="*/ 1213815 h 1213815"/>
                <a:gd name="connsiteX1" fmla="*/ 651354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02 h 1213802"/>
                <a:gd name="connsiteX1" fmla="*/ 665105 w 1966587"/>
                <a:gd name="connsiteY1" fmla="*/ 964976 h 1213802"/>
                <a:gd name="connsiteX2" fmla="*/ 977784 w 1966587"/>
                <a:gd name="connsiteY2" fmla="*/ 1 h 1213802"/>
                <a:gd name="connsiteX3" fmla="*/ 1300258 w 1966587"/>
                <a:gd name="connsiteY3" fmla="*/ 966954 h 1213802"/>
                <a:gd name="connsiteX4" fmla="*/ 1966587 w 1966587"/>
                <a:gd name="connsiteY4" fmla="*/ 1201275 h 1213802"/>
                <a:gd name="connsiteX0" fmla="*/ 0 w 1966587"/>
                <a:gd name="connsiteY0" fmla="*/ 1213807 h 1213807"/>
                <a:gd name="connsiteX1" fmla="*/ 644480 w 1966587"/>
                <a:gd name="connsiteY1" fmla="*/ 951231 h 1213807"/>
                <a:gd name="connsiteX2" fmla="*/ 977784 w 1966587"/>
                <a:gd name="connsiteY2" fmla="*/ 6 h 1213807"/>
                <a:gd name="connsiteX3" fmla="*/ 1300258 w 1966587"/>
                <a:gd name="connsiteY3" fmla="*/ 966959 h 1213807"/>
                <a:gd name="connsiteX4" fmla="*/ 1966587 w 1966587"/>
                <a:gd name="connsiteY4" fmla="*/ 1201280 h 1213807"/>
                <a:gd name="connsiteX0" fmla="*/ 0 w 1966587"/>
                <a:gd name="connsiteY0" fmla="*/ 1213804 h 1213804"/>
                <a:gd name="connsiteX1" fmla="*/ 678856 w 1966587"/>
                <a:gd name="connsiteY1" fmla="*/ 958103 h 1213804"/>
                <a:gd name="connsiteX2" fmla="*/ 977784 w 1966587"/>
                <a:gd name="connsiteY2" fmla="*/ 3 h 1213804"/>
                <a:gd name="connsiteX3" fmla="*/ 1300258 w 1966587"/>
                <a:gd name="connsiteY3" fmla="*/ 966956 h 1213804"/>
                <a:gd name="connsiteX4" fmla="*/ 1966587 w 1966587"/>
                <a:gd name="connsiteY4" fmla="*/ 1201277 h 12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F56EAA4-B6E8-2909-89C2-AC17A61D726F}"/>
              </a:ext>
            </a:extLst>
          </p:cNvPr>
          <p:cNvGrpSpPr/>
          <p:nvPr/>
        </p:nvGrpSpPr>
        <p:grpSpPr>
          <a:xfrm>
            <a:off x="606697" y="2901286"/>
            <a:ext cx="6598172" cy="3268034"/>
            <a:chOff x="606697" y="2901286"/>
            <a:chExt cx="6598172" cy="3268034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D07ACA01-8C1D-9989-0CAD-DE49FD2221D5}"/>
                </a:ext>
              </a:extLst>
            </p:cNvPr>
            <p:cNvSpPr/>
            <p:nvPr/>
          </p:nvSpPr>
          <p:spPr>
            <a:xfrm rot="10352625">
              <a:off x="606697" y="5809183"/>
              <a:ext cx="763716" cy="360137"/>
            </a:xfrm>
            <a:custGeom>
              <a:avLst/>
              <a:gdLst>
                <a:gd name="connsiteX0" fmla="*/ 0 w 1966587"/>
                <a:gd name="connsiteY0" fmla="*/ 1227625 h 1227625"/>
                <a:gd name="connsiteX1" fmla="*/ 651354 w 1966587"/>
                <a:gd name="connsiteY1" fmla="*/ 889422 h 1227625"/>
                <a:gd name="connsiteX2" fmla="*/ 1039660 w 1966587"/>
                <a:gd name="connsiteY2" fmla="*/ 74 h 1227625"/>
                <a:gd name="connsiteX3" fmla="*/ 1327759 w 1966587"/>
                <a:gd name="connsiteY3" fmla="*/ 939526 h 1227625"/>
                <a:gd name="connsiteX4" fmla="*/ 1966587 w 1966587"/>
                <a:gd name="connsiteY4" fmla="*/ 1215098 h 1227625"/>
                <a:gd name="connsiteX0" fmla="*/ 0 w 1966587"/>
                <a:gd name="connsiteY0" fmla="*/ 1220752 h 1220752"/>
                <a:gd name="connsiteX1" fmla="*/ 651354 w 1966587"/>
                <a:gd name="connsiteY1" fmla="*/ 882549 h 1220752"/>
                <a:gd name="connsiteX2" fmla="*/ 1005284 w 1966587"/>
                <a:gd name="connsiteY2" fmla="*/ 76 h 1220752"/>
                <a:gd name="connsiteX3" fmla="*/ 1327759 w 1966587"/>
                <a:gd name="connsiteY3" fmla="*/ 932653 h 1220752"/>
                <a:gd name="connsiteX4" fmla="*/ 1966587 w 1966587"/>
                <a:gd name="connsiteY4" fmla="*/ 1208225 h 1220752"/>
                <a:gd name="connsiteX0" fmla="*/ 0 w 1966587"/>
                <a:gd name="connsiteY0" fmla="*/ 1220706 h 1220706"/>
                <a:gd name="connsiteX1" fmla="*/ 651354 w 1966587"/>
                <a:gd name="connsiteY1" fmla="*/ 882503 h 1220706"/>
                <a:gd name="connsiteX2" fmla="*/ 1005284 w 1966587"/>
                <a:gd name="connsiteY2" fmla="*/ 30 h 1220706"/>
                <a:gd name="connsiteX3" fmla="*/ 1327759 w 1966587"/>
                <a:gd name="connsiteY3" fmla="*/ 932607 h 1220706"/>
                <a:gd name="connsiteX4" fmla="*/ 1966587 w 1966587"/>
                <a:gd name="connsiteY4" fmla="*/ 1208179 h 1220706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44 h 1213844"/>
                <a:gd name="connsiteX1" fmla="*/ 651354 w 1966587"/>
                <a:gd name="connsiteY1" fmla="*/ 965018 h 1213844"/>
                <a:gd name="connsiteX2" fmla="*/ 977784 w 1966587"/>
                <a:gd name="connsiteY2" fmla="*/ 43 h 1213844"/>
                <a:gd name="connsiteX3" fmla="*/ 1327759 w 1966587"/>
                <a:gd name="connsiteY3" fmla="*/ 925745 h 1213844"/>
                <a:gd name="connsiteX4" fmla="*/ 1966587 w 1966587"/>
                <a:gd name="connsiteY4" fmla="*/ 1201317 h 1213844"/>
                <a:gd name="connsiteX0" fmla="*/ 0 w 1966587"/>
                <a:gd name="connsiteY0" fmla="*/ 1213815 h 1213815"/>
                <a:gd name="connsiteX1" fmla="*/ 651354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02 h 1213802"/>
                <a:gd name="connsiteX1" fmla="*/ 665105 w 1966587"/>
                <a:gd name="connsiteY1" fmla="*/ 964976 h 1213802"/>
                <a:gd name="connsiteX2" fmla="*/ 977784 w 1966587"/>
                <a:gd name="connsiteY2" fmla="*/ 1 h 1213802"/>
                <a:gd name="connsiteX3" fmla="*/ 1300258 w 1966587"/>
                <a:gd name="connsiteY3" fmla="*/ 966954 h 1213802"/>
                <a:gd name="connsiteX4" fmla="*/ 1966587 w 1966587"/>
                <a:gd name="connsiteY4" fmla="*/ 1201275 h 1213802"/>
                <a:gd name="connsiteX0" fmla="*/ 0 w 1966587"/>
                <a:gd name="connsiteY0" fmla="*/ 1213807 h 1213807"/>
                <a:gd name="connsiteX1" fmla="*/ 644480 w 1966587"/>
                <a:gd name="connsiteY1" fmla="*/ 951231 h 1213807"/>
                <a:gd name="connsiteX2" fmla="*/ 977784 w 1966587"/>
                <a:gd name="connsiteY2" fmla="*/ 6 h 1213807"/>
                <a:gd name="connsiteX3" fmla="*/ 1300258 w 1966587"/>
                <a:gd name="connsiteY3" fmla="*/ 966959 h 1213807"/>
                <a:gd name="connsiteX4" fmla="*/ 1966587 w 1966587"/>
                <a:gd name="connsiteY4" fmla="*/ 1201280 h 1213807"/>
                <a:gd name="connsiteX0" fmla="*/ 0 w 1966587"/>
                <a:gd name="connsiteY0" fmla="*/ 1213804 h 1213804"/>
                <a:gd name="connsiteX1" fmla="*/ 678856 w 1966587"/>
                <a:gd name="connsiteY1" fmla="*/ 958103 h 1213804"/>
                <a:gd name="connsiteX2" fmla="*/ 977784 w 1966587"/>
                <a:gd name="connsiteY2" fmla="*/ 3 h 1213804"/>
                <a:gd name="connsiteX3" fmla="*/ 1300258 w 1966587"/>
                <a:gd name="connsiteY3" fmla="*/ 966956 h 1213804"/>
                <a:gd name="connsiteX4" fmla="*/ 1966587 w 1966587"/>
                <a:gd name="connsiteY4" fmla="*/ 1201277 h 12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8B9B2541-F311-BE04-0A1A-18E2ADB449B0}"/>
                </a:ext>
              </a:extLst>
            </p:cNvPr>
            <p:cNvSpPr/>
            <p:nvPr/>
          </p:nvSpPr>
          <p:spPr>
            <a:xfrm rot="21262390">
              <a:off x="3193200" y="2901286"/>
              <a:ext cx="763716" cy="360137"/>
            </a:xfrm>
            <a:custGeom>
              <a:avLst/>
              <a:gdLst>
                <a:gd name="connsiteX0" fmla="*/ 0 w 1966587"/>
                <a:gd name="connsiteY0" fmla="*/ 1227625 h 1227625"/>
                <a:gd name="connsiteX1" fmla="*/ 651354 w 1966587"/>
                <a:gd name="connsiteY1" fmla="*/ 889422 h 1227625"/>
                <a:gd name="connsiteX2" fmla="*/ 1039660 w 1966587"/>
                <a:gd name="connsiteY2" fmla="*/ 74 h 1227625"/>
                <a:gd name="connsiteX3" fmla="*/ 1327759 w 1966587"/>
                <a:gd name="connsiteY3" fmla="*/ 939526 h 1227625"/>
                <a:gd name="connsiteX4" fmla="*/ 1966587 w 1966587"/>
                <a:gd name="connsiteY4" fmla="*/ 1215098 h 1227625"/>
                <a:gd name="connsiteX0" fmla="*/ 0 w 1966587"/>
                <a:gd name="connsiteY0" fmla="*/ 1220752 h 1220752"/>
                <a:gd name="connsiteX1" fmla="*/ 651354 w 1966587"/>
                <a:gd name="connsiteY1" fmla="*/ 882549 h 1220752"/>
                <a:gd name="connsiteX2" fmla="*/ 1005284 w 1966587"/>
                <a:gd name="connsiteY2" fmla="*/ 76 h 1220752"/>
                <a:gd name="connsiteX3" fmla="*/ 1327759 w 1966587"/>
                <a:gd name="connsiteY3" fmla="*/ 932653 h 1220752"/>
                <a:gd name="connsiteX4" fmla="*/ 1966587 w 1966587"/>
                <a:gd name="connsiteY4" fmla="*/ 1208225 h 1220752"/>
                <a:gd name="connsiteX0" fmla="*/ 0 w 1966587"/>
                <a:gd name="connsiteY0" fmla="*/ 1220706 h 1220706"/>
                <a:gd name="connsiteX1" fmla="*/ 651354 w 1966587"/>
                <a:gd name="connsiteY1" fmla="*/ 882503 h 1220706"/>
                <a:gd name="connsiteX2" fmla="*/ 1005284 w 1966587"/>
                <a:gd name="connsiteY2" fmla="*/ 30 h 1220706"/>
                <a:gd name="connsiteX3" fmla="*/ 1327759 w 1966587"/>
                <a:gd name="connsiteY3" fmla="*/ 932607 h 1220706"/>
                <a:gd name="connsiteX4" fmla="*/ 1966587 w 1966587"/>
                <a:gd name="connsiteY4" fmla="*/ 1208179 h 1220706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44 h 1213844"/>
                <a:gd name="connsiteX1" fmla="*/ 651354 w 1966587"/>
                <a:gd name="connsiteY1" fmla="*/ 965018 h 1213844"/>
                <a:gd name="connsiteX2" fmla="*/ 977784 w 1966587"/>
                <a:gd name="connsiteY2" fmla="*/ 43 h 1213844"/>
                <a:gd name="connsiteX3" fmla="*/ 1327759 w 1966587"/>
                <a:gd name="connsiteY3" fmla="*/ 925745 h 1213844"/>
                <a:gd name="connsiteX4" fmla="*/ 1966587 w 1966587"/>
                <a:gd name="connsiteY4" fmla="*/ 1201317 h 1213844"/>
                <a:gd name="connsiteX0" fmla="*/ 0 w 1966587"/>
                <a:gd name="connsiteY0" fmla="*/ 1213815 h 1213815"/>
                <a:gd name="connsiteX1" fmla="*/ 651354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02 h 1213802"/>
                <a:gd name="connsiteX1" fmla="*/ 665105 w 1966587"/>
                <a:gd name="connsiteY1" fmla="*/ 964976 h 1213802"/>
                <a:gd name="connsiteX2" fmla="*/ 977784 w 1966587"/>
                <a:gd name="connsiteY2" fmla="*/ 1 h 1213802"/>
                <a:gd name="connsiteX3" fmla="*/ 1300258 w 1966587"/>
                <a:gd name="connsiteY3" fmla="*/ 966954 h 1213802"/>
                <a:gd name="connsiteX4" fmla="*/ 1966587 w 1966587"/>
                <a:gd name="connsiteY4" fmla="*/ 1201275 h 1213802"/>
                <a:gd name="connsiteX0" fmla="*/ 0 w 1966587"/>
                <a:gd name="connsiteY0" fmla="*/ 1213807 h 1213807"/>
                <a:gd name="connsiteX1" fmla="*/ 644480 w 1966587"/>
                <a:gd name="connsiteY1" fmla="*/ 951231 h 1213807"/>
                <a:gd name="connsiteX2" fmla="*/ 977784 w 1966587"/>
                <a:gd name="connsiteY2" fmla="*/ 6 h 1213807"/>
                <a:gd name="connsiteX3" fmla="*/ 1300258 w 1966587"/>
                <a:gd name="connsiteY3" fmla="*/ 966959 h 1213807"/>
                <a:gd name="connsiteX4" fmla="*/ 1966587 w 1966587"/>
                <a:gd name="connsiteY4" fmla="*/ 1201280 h 1213807"/>
                <a:gd name="connsiteX0" fmla="*/ 0 w 1966587"/>
                <a:gd name="connsiteY0" fmla="*/ 1213804 h 1213804"/>
                <a:gd name="connsiteX1" fmla="*/ 678856 w 1966587"/>
                <a:gd name="connsiteY1" fmla="*/ 958103 h 1213804"/>
                <a:gd name="connsiteX2" fmla="*/ 977784 w 1966587"/>
                <a:gd name="connsiteY2" fmla="*/ 3 h 1213804"/>
                <a:gd name="connsiteX3" fmla="*/ 1300258 w 1966587"/>
                <a:gd name="connsiteY3" fmla="*/ 966956 h 1213804"/>
                <a:gd name="connsiteX4" fmla="*/ 1966587 w 1966587"/>
                <a:gd name="connsiteY4" fmla="*/ 1201277 h 12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4144F632-E4CE-2A19-7956-88302DEBCF7E}"/>
                </a:ext>
              </a:extLst>
            </p:cNvPr>
            <p:cNvSpPr/>
            <p:nvPr/>
          </p:nvSpPr>
          <p:spPr>
            <a:xfrm rot="2638223">
              <a:off x="4912136" y="3172183"/>
              <a:ext cx="763716" cy="360137"/>
            </a:xfrm>
            <a:custGeom>
              <a:avLst/>
              <a:gdLst>
                <a:gd name="connsiteX0" fmla="*/ 0 w 1966587"/>
                <a:gd name="connsiteY0" fmla="*/ 1227625 h 1227625"/>
                <a:gd name="connsiteX1" fmla="*/ 651354 w 1966587"/>
                <a:gd name="connsiteY1" fmla="*/ 889422 h 1227625"/>
                <a:gd name="connsiteX2" fmla="*/ 1039660 w 1966587"/>
                <a:gd name="connsiteY2" fmla="*/ 74 h 1227625"/>
                <a:gd name="connsiteX3" fmla="*/ 1327759 w 1966587"/>
                <a:gd name="connsiteY3" fmla="*/ 939526 h 1227625"/>
                <a:gd name="connsiteX4" fmla="*/ 1966587 w 1966587"/>
                <a:gd name="connsiteY4" fmla="*/ 1215098 h 1227625"/>
                <a:gd name="connsiteX0" fmla="*/ 0 w 1966587"/>
                <a:gd name="connsiteY0" fmla="*/ 1220752 h 1220752"/>
                <a:gd name="connsiteX1" fmla="*/ 651354 w 1966587"/>
                <a:gd name="connsiteY1" fmla="*/ 882549 h 1220752"/>
                <a:gd name="connsiteX2" fmla="*/ 1005284 w 1966587"/>
                <a:gd name="connsiteY2" fmla="*/ 76 h 1220752"/>
                <a:gd name="connsiteX3" fmla="*/ 1327759 w 1966587"/>
                <a:gd name="connsiteY3" fmla="*/ 932653 h 1220752"/>
                <a:gd name="connsiteX4" fmla="*/ 1966587 w 1966587"/>
                <a:gd name="connsiteY4" fmla="*/ 1208225 h 1220752"/>
                <a:gd name="connsiteX0" fmla="*/ 0 w 1966587"/>
                <a:gd name="connsiteY0" fmla="*/ 1220706 h 1220706"/>
                <a:gd name="connsiteX1" fmla="*/ 651354 w 1966587"/>
                <a:gd name="connsiteY1" fmla="*/ 882503 h 1220706"/>
                <a:gd name="connsiteX2" fmla="*/ 1005284 w 1966587"/>
                <a:gd name="connsiteY2" fmla="*/ 30 h 1220706"/>
                <a:gd name="connsiteX3" fmla="*/ 1327759 w 1966587"/>
                <a:gd name="connsiteY3" fmla="*/ 932607 h 1220706"/>
                <a:gd name="connsiteX4" fmla="*/ 1966587 w 1966587"/>
                <a:gd name="connsiteY4" fmla="*/ 1208179 h 1220706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44 h 1213844"/>
                <a:gd name="connsiteX1" fmla="*/ 651354 w 1966587"/>
                <a:gd name="connsiteY1" fmla="*/ 965018 h 1213844"/>
                <a:gd name="connsiteX2" fmla="*/ 977784 w 1966587"/>
                <a:gd name="connsiteY2" fmla="*/ 43 h 1213844"/>
                <a:gd name="connsiteX3" fmla="*/ 1327759 w 1966587"/>
                <a:gd name="connsiteY3" fmla="*/ 925745 h 1213844"/>
                <a:gd name="connsiteX4" fmla="*/ 1966587 w 1966587"/>
                <a:gd name="connsiteY4" fmla="*/ 1201317 h 1213844"/>
                <a:gd name="connsiteX0" fmla="*/ 0 w 1966587"/>
                <a:gd name="connsiteY0" fmla="*/ 1213815 h 1213815"/>
                <a:gd name="connsiteX1" fmla="*/ 651354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02 h 1213802"/>
                <a:gd name="connsiteX1" fmla="*/ 665105 w 1966587"/>
                <a:gd name="connsiteY1" fmla="*/ 964976 h 1213802"/>
                <a:gd name="connsiteX2" fmla="*/ 977784 w 1966587"/>
                <a:gd name="connsiteY2" fmla="*/ 1 h 1213802"/>
                <a:gd name="connsiteX3" fmla="*/ 1300258 w 1966587"/>
                <a:gd name="connsiteY3" fmla="*/ 966954 h 1213802"/>
                <a:gd name="connsiteX4" fmla="*/ 1966587 w 1966587"/>
                <a:gd name="connsiteY4" fmla="*/ 1201275 h 1213802"/>
                <a:gd name="connsiteX0" fmla="*/ 0 w 1966587"/>
                <a:gd name="connsiteY0" fmla="*/ 1213807 h 1213807"/>
                <a:gd name="connsiteX1" fmla="*/ 644480 w 1966587"/>
                <a:gd name="connsiteY1" fmla="*/ 951231 h 1213807"/>
                <a:gd name="connsiteX2" fmla="*/ 977784 w 1966587"/>
                <a:gd name="connsiteY2" fmla="*/ 6 h 1213807"/>
                <a:gd name="connsiteX3" fmla="*/ 1300258 w 1966587"/>
                <a:gd name="connsiteY3" fmla="*/ 966959 h 1213807"/>
                <a:gd name="connsiteX4" fmla="*/ 1966587 w 1966587"/>
                <a:gd name="connsiteY4" fmla="*/ 1201280 h 1213807"/>
                <a:gd name="connsiteX0" fmla="*/ 0 w 1966587"/>
                <a:gd name="connsiteY0" fmla="*/ 1213804 h 1213804"/>
                <a:gd name="connsiteX1" fmla="*/ 678856 w 1966587"/>
                <a:gd name="connsiteY1" fmla="*/ 958103 h 1213804"/>
                <a:gd name="connsiteX2" fmla="*/ 977784 w 1966587"/>
                <a:gd name="connsiteY2" fmla="*/ 3 h 1213804"/>
                <a:gd name="connsiteX3" fmla="*/ 1300258 w 1966587"/>
                <a:gd name="connsiteY3" fmla="*/ 966956 h 1213804"/>
                <a:gd name="connsiteX4" fmla="*/ 1966587 w 1966587"/>
                <a:gd name="connsiteY4" fmla="*/ 1201277 h 12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CEF8FD21-16A4-EEE6-874E-ED3943AF99BB}"/>
                </a:ext>
              </a:extLst>
            </p:cNvPr>
            <p:cNvSpPr/>
            <p:nvPr/>
          </p:nvSpPr>
          <p:spPr>
            <a:xfrm rot="2322238">
              <a:off x="6441153" y="3392182"/>
              <a:ext cx="763716" cy="360137"/>
            </a:xfrm>
            <a:custGeom>
              <a:avLst/>
              <a:gdLst>
                <a:gd name="connsiteX0" fmla="*/ 0 w 1966587"/>
                <a:gd name="connsiteY0" fmla="*/ 1227625 h 1227625"/>
                <a:gd name="connsiteX1" fmla="*/ 651354 w 1966587"/>
                <a:gd name="connsiteY1" fmla="*/ 889422 h 1227625"/>
                <a:gd name="connsiteX2" fmla="*/ 1039660 w 1966587"/>
                <a:gd name="connsiteY2" fmla="*/ 74 h 1227625"/>
                <a:gd name="connsiteX3" fmla="*/ 1327759 w 1966587"/>
                <a:gd name="connsiteY3" fmla="*/ 939526 h 1227625"/>
                <a:gd name="connsiteX4" fmla="*/ 1966587 w 1966587"/>
                <a:gd name="connsiteY4" fmla="*/ 1215098 h 1227625"/>
                <a:gd name="connsiteX0" fmla="*/ 0 w 1966587"/>
                <a:gd name="connsiteY0" fmla="*/ 1220752 h 1220752"/>
                <a:gd name="connsiteX1" fmla="*/ 651354 w 1966587"/>
                <a:gd name="connsiteY1" fmla="*/ 882549 h 1220752"/>
                <a:gd name="connsiteX2" fmla="*/ 1005284 w 1966587"/>
                <a:gd name="connsiteY2" fmla="*/ 76 h 1220752"/>
                <a:gd name="connsiteX3" fmla="*/ 1327759 w 1966587"/>
                <a:gd name="connsiteY3" fmla="*/ 932653 h 1220752"/>
                <a:gd name="connsiteX4" fmla="*/ 1966587 w 1966587"/>
                <a:gd name="connsiteY4" fmla="*/ 1208225 h 1220752"/>
                <a:gd name="connsiteX0" fmla="*/ 0 w 1966587"/>
                <a:gd name="connsiteY0" fmla="*/ 1220706 h 1220706"/>
                <a:gd name="connsiteX1" fmla="*/ 651354 w 1966587"/>
                <a:gd name="connsiteY1" fmla="*/ 882503 h 1220706"/>
                <a:gd name="connsiteX2" fmla="*/ 1005284 w 1966587"/>
                <a:gd name="connsiteY2" fmla="*/ 30 h 1220706"/>
                <a:gd name="connsiteX3" fmla="*/ 1327759 w 1966587"/>
                <a:gd name="connsiteY3" fmla="*/ 932607 h 1220706"/>
                <a:gd name="connsiteX4" fmla="*/ 1966587 w 1966587"/>
                <a:gd name="connsiteY4" fmla="*/ 1208179 h 1220706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44 h 1213844"/>
                <a:gd name="connsiteX1" fmla="*/ 651354 w 1966587"/>
                <a:gd name="connsiteY1" fmla="*/ 965018 h 1213844"/>
                <a:gd name="connsiteX2" fmla="*/ 977784 w 1966587"/>
                <a:gd name="connsiteY2" fmla="*/ 43 h 1213844"/>
                <a:gd name="connsiteX3" fmla="*/ 1327759 w 1966587"/>
                <a:gd name="connsiteY3" fmla="*/ 925745 h 1213844"/>
                <a:gd name="connsiteX4" fmla="*/ 1966587 w 1966587"/>
                <a:gd name="connsiteY4" fmla="*/ 1201317 h 1213844"/>
                <a:gd name="connsiteX0" fmla="*/ 0 w 1966587"/>
                <a:gd name="connsiteY0" fmla="*/ 1213815 h 1213815"/>
                <a:gd name="connsiteX1" fmla="*/ 651354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02 h 1213802"/>
                <a:gd name="connsiteX1" fmla="*/ 665105 w 1966587"/>
                <a:gd name="connsiteY1" fmla="*/ 964976 h 1213802"/>
                <a:gd name="connsiteX2" fmla="*/ 977784 w 1966587"/>
                <a:gd name="connsiteY2" fmla="*/ 1 h 1213802"/>
                <a:gd name="connsiteX3" fmla="*/ 1300258 w 1966587"/>
                <a:gd name="connsiteY3" fmla="*/ 966954 h 1213802"/>
                <a:gd name="connsiteX4" fmla="*/ 1966587 w 1966587"/>
                <a:gd name="connsiteY4" fmla="*/ 1201275 h 1213802"/>
                <a:gd name="connsiteX0" fmla="*/ 0 w 1966587"/>
                <a:gd name="connsiteY0" fmla="*/ 1213807 h 1213807"/>
                <a:gd name="connsiteX1" fmla="*/ 644480 w 1966587"/>
                <a:gd name="connsiteY1" fmla="*/ 951231 h 1213807"/>
                <a:gd name="connsiteX2" fmla="*/ 977784 w 1966587"/>
                <a:gd name="connsiteY2" fmla="*/ 6 h 1213807"/>
                <a:gd name="connsiteX3" fmla="*/ 1300258 w 1966587"/>
                <a:gd name="connsiteY3" fmla="*/ 966959 h 1213807"/>
                <a:gd name="connsiteX4" fmla="*/ 1966587 w 1966587"/>
                <a:gd name="connsiteY4" fmla="*/ 1201280 h 1213807"/>
                <a:gd name="connsiteX0" fmla="*/ 0 w 1966587"/>
                <a:gd name="connsiteY0" fmla="*/ 1213804 h 1213804"/>
                <a:gd name="connsiteX1" fmla="*/ 678856 w 1966587"/>
                <a:gd name="connsiteY1" fmla="*/ 958103 h 1213804"/>
                <a:gd name="connsiteX2" fmla="*/ 977784 w 1966587"/>
                <a:gd name="connsiteY2" fmla="*/ 3 h 1213804"/>
                <a:gd name="connsiteX3" fmla="*/ 1300258 w 1966587"/>
                <a:gd name="connsiteY3" fmla="*/ 966956 h 1213804"/>
                <a:gd name="connsiteX4" fmla="*/ 1966587 w 1966587"/>
                <a:gd name="connsiteY4" fmla="*/ 1201277 h 12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1" name="Freeform 20">
            <a:extLst>
              <a:ext uri="{FF2B5EF4-FFF2-40B4-BE49-F238E27FC236}">
                <a16:creationId xmlns:a16="http://schemas.microsoft.com/office/drawing/2014/main" id="{6B693DA7-25AA-8846-E611-2E7DF7EFB3AC}"/>
              </a:ext>
            </a:extLst>
          </p:cNvPr>
          <p:cNvSpPr/>
          <p:nvPr/>
        </p:nvSpPr>
        <p:spPr>
          <a:xfrm rot="5280000">
            <a:off x="2787328" y="1831057"/>
            <a:ext cx="940687" cy="1068952"/>
          </a:xfrm>
          <a:custGeom>
            <a:avLst/>
            <a:gdLst>
              <a:gd name="connsiteX0" fmla="*/ 0 w 1966587"/>
              <a:gd name="connsiteY0" fmla="*/ 1227625 h 1227625"/>
              <a:gd name="connsiteX1" fmla="*/ 651354 w 1966587"/>
              <a:gd name="connsiteY1" fmla="*/ 889422 h 1227625"/>
              <a:gd name="connsiteX2" fmla="*/ 1039660 w 1966587"/>
              <a:gd name="connsiteY2" fmla="*/ 74 h 1227625"/>
              <a:gd name="connsiteX3" fmla="*/ 1327759 w 1966587"/>
              <a:gd name="connsiteY3" fmla="*/ 939526 h 1227625"/>
              <a:gd name="connsiteX4" fmla="*/ 1966587 w 1966587"/>
              <a:gd name="connsiteY4" fmla="*/ 1215098 h 1227625"/>
              <a:gd name="connsiteX0" fmla="*/ 0 w 1966587"/>
              <a:gd name="connsiteY0" fmla="*/ 1220752 h 1220752"/>
              <a:gd name="connsiteX1" fmla="*/ 651354 w 1966587"/>
              <a:gd name="connsiteY1" fmla="*/ 882549 h 1220752"/>
              <a:gd name="connsiteX2" fmla="*/ 1005284 w 1966587"/>
              <a:gd name="connsiteY2" fmla="*/ 76 h 1220752"/>
              <a:gd name="connsiteX3" fmla="*/ 1327759 w 1966587"/>
              <a:gd name="connsiteY3" fmla="*/ 932653 h 1220752"/>
              <a:gd name="connsiteX4" fmla="*/ 1966587 w 1966587"/>
              <a:gd name="connsiteY4" fmla="*/ 1208225 h 1220752"/>
              <a:gd name="connsiteX0" fmla="*/ 0 w 1966587"/>
              <a:gd name="connsiteY0" fmla="*/ 1220706 h 1220706"/>
              <a:gd name="connsiteX1" fmla="*/ 651354 w 1966587"/>
              <a:gd name="connsiteY1" fmla="*/ 882503 h 1220706"/>
              <a:gd name="connsiteX2" fmla="*/ 1005284 w 1966587"/>
              <a:gd name="connsiteY2" fmla="*/ 30 h 1220706"/>
              <a:gd name="connsiteX3" fmla="*/ 1327759 w 1966587"/>
              <a:gd name="connsiteY3" fmla="*/ 932607 h 1220706"/>
              <a:gd name="connsiteX4" fmla="*/ 1966587 w 1966587"/>
              <a:gd name="connsiteY4" fmla="*/ 1208179 h 1220706"/>
              <a:gd name="connsiteX0" fmla="*/ 0 w 1966587"/>
              <a:gd name="connsiteY0" fmla="*/ 1220691 h 1220691"/>
              <a:gd name="connsiteX1" fmla="*/ 651354 w 1966587"/>
              <a:gd name="connsiteY1" fmla="*/ 909988 h 1220691"/>
              <a:gd name="connsiteX2" fmla="*/ 1005284 w 1966587"/>
              <a:gd name="connsiteY2" fmla="*/ 15 h 1220691"/>
              <a:gd name="connsiteX3" fmla="*/ 1327759 w 1966587"/>
              <a:gd name="connsiteY3" fmla="*/ 932592 h 1220691"/>
              <a:gd name="connsiteX4" fmla="*/ 1966587 w 1966587"/>
              <a:gd name="connsiteY4" fmla="*/ 1208164 h 1220691"/>
              <a:gd name="connsiteX0" fmla="*/ 0 w 1966587"/>
              <a:gd name="connsiteY0" fmla="*/ 1220691 h 1220691"/>
              <a:gd name="connsiteX1" fmla="*/ 651354 w 1966587"/>
              <a:gd name="connsiteY1" fmla="*/ 909988 h 1220691"/>
              <a:gd name="connsiteX2" fmla="*/ 1005284 w 1966587"/>
              <a:gd name="connsiteY2" fmla="*/ 15 h 1220691"/>
              <a:gd name="connsiteX3" fmla="*/ 1327759 w 1966587"/>
              <a:gd name="connsiteY3" fmla="*/ 932592 h 1220691"/>
              <a:gd name="connsiteX4" fmla="*/ 1966587 w 1966587"/>
              <a:gd name="connsiteY4" fmla="*/ 1208164 h 1220691"/>
              <a:gd name="connsiteX0" fmla="*/ 0 w 1966587"/>
              <a:gd name="connsiteY0" fmla="*/ 1213817 h 1213817"/>
              <a:gd name="connsiteX1" fmla="*/ 651354 w 1966587"/>
              <a:gd name="connsiteY1" fmla="*/ 903114 h 1213817"/>
              <a:gd name="connsiteX2" fmla="*/ 977784 w 1966587"/>
              <a:gd name="connsiteY2" fmla="*/ 16 h 1213817"/>
              <a:gd name="connsiteX3" fmla="*/ 1327759 w 1966587"/>
              <a:gd name="connsiteY3" fmla="*/ 925718 h 1213817"/>
              <a:gd name="connsiteX4" fmla="*/ 1966587 w 1966587"/>
              <a:gd name="connsiteY4" fmla="*/ 1201290 h 1213817"/>
              <a:gd name="connsiteX0" fmla="*/ 0 w 1966587"/>
              <a:gd name="connsiteY0" fmla="*/ 1213817 h 1213817"/>
              <a:gd name="connsiteX1" fmla="*/ 651354 w 1966587"/>
              <a:gd name="connsiteY1" fmla="*/ 903114 h 1213817"/>
              <a:gd name="connsiteX2" fmla="*/ 977784 w 1966587"/>
              <a:gd name="connsiteY2" fmla="*/ 16 h 1213817"/>
              <a:gd name="connsiteX3" fmla="*/ 1327759 w 1966587"/>
              <a:gd name="connsiteY3" fmla="*/ 925718 h 1213817"/>
              <a:gd name="connsiteX4" fmla="*/ 1966587 w 1966587"/>
              <a:gd name="connsiteY4" fmla="*/ 1201290 h 1213817"/>
              <a:gd name="connsiteX0" fmla="*/ 0 w 1966587"/>
              <a:gd name="connsiteY0" fmla="*/ 1213844 h 1213844"/>
              <a:gd name="connsiteX1" fmla="*/ 651354 w 1966587"/>
              <a:gd name="connsiteY1" fmla="*/ 965018 h 1213844"/>
              <a:gd name="connsiteX2" fmla="*/ 977784 w 1966587"/>
              <a:gd name="connsiteY2" fmla="*/ 43 h 1213844"/>
              <a:gd name="connsiteX3" fmla="*/ 1327759 w 1966587"/>
              <a:gd name="connsiteY3" fmla="*/ 925745 h 1213844"/>
              <a:gd name="connsiteX4" fmla="*/ 1966587 w 1966587"/>
              <a:gd name="connsiteY4" fmla="*/ 1201317 h 1213844"/>
              <a:gd name="connsiteX0" fmla="*/ 0 w 1966587"/>
              <a:gd name="connsiteY0" fmla="*/ 1213815 h 1213815"/>
              <a:gd name="connsiteX1" fmla="*/ 651354 w 1966587"/>
              <a:gd name="connsiteY1" fmla="*/ 964989 h 1213815"/>
              <a:gd name="connsiteX2" fmla="*/ 977784 w 1966587"/>
              <a:gd name="connsiteY2" fmla="*/ 14 h 1213815"/>
              <a:gd name="connsiteX3" fmla="*/ 1307134 w 1966587"/>
              <a:gd name="connsiteY3" fmla="*/ 987593 h 1213815"/>
              <a:gd name="connsiteX4" fmla="*/ 1966587 w 1966587"/>
              <a:gd name="connsiteY4" fmla="*/ 1201288 h 1213815"/>
              <a:gd name="connsiteX0" fmla="*/ 0 w 1966587"/>
              <a:gd name="connsiteY0" fmla="*/ 1213815 h 1213815"/>
              <a:gd name="connsiteX1" fmla="*/ 665105 w 1966587"/>
              <a:gd name="connsiteY1" fmla="*/ 964989 h 1213815"/>
              <a:gd name="connsiteX2" fmla="*/ 977784 w 1966587"/>
              <a:gd name="connsiteY2" fmla="*/ 14 h 1213815"/>
              <a:gd name="connsiteX3" fmla="*/ 1307134 w 1966587"/>
              <a:gd name="connsiteY3" fmla="*/ 987593 h 1213815"/>
              <a:gd name="connsiteX4" fmla="*/ 1966587 w 1966587"/>
              <a:gd name="connsiteY4" fmla="*/ 1201288 h 1213815"/>
              <a:gd name="connsiteX0" fmla="*/ 0 w 1966587"/>
              <a:gd name="connsiteY0" fmla="*/ 1213815 h 1213815"/>
              <a:gd name="connsiteX1" fmla="*/ 665105 w 1966587"/>
              <a:gd name="connsiteY1" fmla="*/ 964989 h 1213815"/>
              <a:gd name="connsiteX2" fmla="*/ 977784 w 1966587"/>
              <a:gd name="connsiteY2" fmla="*/ 14 h 1213815"/>
              <a:gd name="connsiteX3" fmla="*/ 1307134 w 1966587"/>
              <a:gd name="connsiteY3" fmla="*/ 987593 h 1213815"/>
              <a:gd name="connsiteX4" fmla="*/ 1966587 w 1966587"/>
              <a:gd name="connsiteY4" fmla="*/ 1201288 h 1213815"/>
              <a:gd name="connsiteX0" fmla="*/ 0 w 1966587"/>
              <a:gd name="connsiteY0" fmla="*/ 1213802 h 1213802"/>
              <a:gd name="connsiteX1" fmla="*/ 665105 w 1966587"/>
              <a:gd name="connsiteY1" fmla="*/ 964976 h 1213802"/>
              <a:gd name="connsiteX2" fmla="*/ 977784 w 1966587"/>
              <a:gd name="connsiteY2" fmla="*/ 1 h 1213802"/>
              <a:gd name="connsiteX3" fmla="*/ 1300258 w 1966587"/>
              <a:gd name="connsiteY3" fmla="*/ 966954 h 1213802"/>
              <a:gd name="connsiteX4" fmla="*/ 1966587 w 1966587"/>
              <a:gd name="connsiteY4" fmla="*/ 1201275 h 1213802"/>
              <a:gd name="connsiteX0" fmla="*/ 0 w 1966587"/>
              <a:gd name="connsiteY0" fmla="*/ 1213807 h 1213807"/>
              <a:gd name="connsiteX1" fmla="*/ 644480 w 1966587"/>
              <a:gd name="connsiteY1" fmla="*/ 951231 h 1213807"/>
              <a:gd name="connsiteX2" fmla="*/ 977784 w 1966587"/>
              <a:gd name="connsiteY2" fmla="*/ 6 h 1213807"/>
              <a:gd name="connsiteX3" fmla="*/ 1300258 w 1966587"/>
              <a:gd name="connsiteY3" fmla="*/ 966959 h 1213807"/>
              <a:gd name="connsiteX4" fmla="*/ 1966587 w 1966587"/>
              <a:gd name="connsiteY4" fmla="*/ 1201280 h 1213807"/>
              <a:gd name="connsiteX0" fmla="*/ 0 w 1966587"/>
              <a:gd name="connsiteY0" fmla="*/ 1213804 h 1213804"/>
              <a:gd name="connsiteX1" fmla="*/ 678856 w 1966587"/>
              <a:gd name="connsiteY1" fmla="*/ 958103 h 1213804"/>
              <a:gd name="connsiteX2" fmla="*/ 977784 w 1966587"/>
              <a:gd name="connsiteY2" fmla="*/ 3 h 1213804"/>
              <a:gd name="connsiteX3" fmla="*/ 1300258 w 1966587"/>
              <a:gd name="connsiteY3" fmla="*/ 966956 h 1213804"/>
              <a:gd name="connsiteX4" fmla="*/ 1966587 w 1966587"/>
              <a:gd name="connsiteY4" fmla="*/ 1201277 h 1213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6587" h="1213804">
                <a:moveTo>
                  <a:pt x="0" y="1213804"/>
                </a:moveTo>
                <a:cubicBezTo>
                  <a:pt x="342166" y="1201999"/>
                  <a:pt x="515892" y="1160403"/>
                  <a:pt x="678856" y="958103"/>
                </a:cubicBezTo>
                <a:cubicBezTo>
                  <a:pt x="841820" y="755803"/>
                  <a:pt x="874217" y="-1472"/>
                  <a:pt x="977784" y="3"/>
                </a:cubicBezTo>
                <a:cubicBezTo>
                  <a:pt x="1081351" y="1478"/>
                  <a:pt x="1145770" y="764452"/>
                  <a:pt x="1300258" y="966956"/>
                </a:cubicBezTo>
                <a:cubicBezTo>
                  <a:pt x="1454746" y="1169460"/>
                  <a:pt x="1644395" y="1205562"/>
                  <a:pt x="1966587" y="1201277"/>
                </a:cubicBezTo>
              </a:path>
            </a:pathLst>
          </a:cu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E10C53B-A675-F56E-CE26-1181B13C314B}"/>
              </a:ext>
            </a:extLst>
          </p:cNvPr>
          <p:cNvSpPr txBox="1"/>
          <p:nvPr/>
        </p:nvSpPr>
        <p:spPr>
          <a:xfrm rot="551042">
            <a:off x="912863" y="1265921"/>
            <a:ext cx="106990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chemeClr val="bg2">
                    <a:lumMod val="50000"/>
                  </a:schemeClr>
                </a:solidFill>
              </a:rPr>
              <a:t>P</a:t>
            </a:r>
            <a:r>
              <a:rPr lang="en-CH" sz="1200" b="1">
                <a:solidFill>
                  <a:schemeClr val="bg2">
                    <a:lumMod val="50000"/>
                  </a:schemeClr>
                </a:solidFill>
              </a:rPr>
              <a:t>bars from AD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5595ED4-9466-F2AD-C5A8-D984368076B1}"/>
              </a:ext>
            </a:extLst>
          </p:cNvPr>
          <p:cNvCxnSpPr>
            <a:cxnSpLocks/>
          </p:cNvCxnSpPr>
          <p:nvPr/>
        </p:nvCxnSpPr>
        <p:spPr>
          <a:xfrm flipH="1" flipV="1">
            <a:off x="658678" y="1347299"/>
            <a:ext cx="1773452" cy="311098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639F4785-A11E-34EB-6019-62ACFD8202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3481" y="4194494"/>
            <a:ext cx="3301961" cy="203674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64BDC4CE-6692-6403-49AA-5C2BDD55936A}"/>
              </a:ext>
            </a:extLst>
          </p:cNvPr>
          <p:cNvSpPr txBox="1"/>
          <p:nvPr/>
        </p:nvSpPr>
        <p:spPr>
          <a:xfrm rot="18511315">
            <a:off x="3133214" y="2607174"/>
            <a:ext cx="4488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>
                    <a:lumMod val="50000"/>
                  </a:schemeClr>
                </a:solidFill>
              </a:rPr>
              <a:t>H</a:t>
            </a:r>
            <a:r>
              <a:rPr lang="en-US" sz="600" b="1" baseline="30000" dirty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CH" sz="600" b="1" dirty="0">
                <a:solidFill>
                  <a:schemeClr val="bg2">
                    <a:lumMod val="50000"/>
                  </a:schemeClr>
                </a:solidFill>
              </a:rPr>
              <a:t> from </a:t>
            </a:r>
            <a:br>
              <a:rPr lang="en-CH" sz="6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CH" sz="600" b="1" dirty="0">
                <a:solidFill>
                  <a:schemeClr val="bg2">
                    <a:lumMod val="50000"/>
                  </a:schemeClr>
                </a:solidFill>
              </a:rPr>
              <a:t>local source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5711E54-5D43-06D8-BBD6-52FFDB9C0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2296" y="604434"/>
            <a:ext cx="4076213" cy="582055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AD produces 1 bunch at 5.3 MeV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ELENA: 4 bunches at 100 keV</a:t>
            </a:r>
          </a:p>
          <a:p>
            <a:pPr marL="492125" lvl="1" indent="-168275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&lt;200 ns FWHM</a:t>
            </a:r>
          </a:p>
          <a:p>
            <a:pPr marL="492125" lvl="1" indent="-168275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&lt;1e-3 RMS dp/p</a:t>
            </a:r>
          </a:p>
          <a:p>
            <a:pPr marL="492125" lvl="1" indent="-168275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&lt;4 um emittances (&lt;2 um in 2024)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Up to </a:t>
            </a:r>
            <a:r>
              <a:rPr lang="en-US" sz="1800" dirty="0"/>
              <a:t>4 experiments served at the same time </a:t>
            </a:r>
            <a:r>
              <a:rPr lang="en-US" sz="1800" b="0" dirty="0"/>
              <a:t>with 1e7 pbars/bunch</a:t>
            </a:r>
          </a:p>
          <a:p>
            <a:pPr marL="492125" lvl="1" indent="-168275">
              <a:buFont typeface="Arial" panose="020B0604020202020204" pitchFamily="34" charset="0"/>
              <a:buChar char="•"/>
            </a:pPr>
            <a:r>
              <a:rPr lang="en-US" sz="1700" b="1" dirty="0"/>
              <a:t>24/7 beam availability has been the game changer for AD users</a:t>
            </a:r>
            <a:r>
              <a:rPr lang="en-US" sz="1700" dirty="0"/>
              <a:t>! </a:t>
            </a:r>
          </a:p>
          <a:p>
            <a:pPr marL="492125" lvl="1" indent="-168275">
              <a:buFont typeface="Arial" panose="020B0604020202020204" pitchFamily="34" charset="0"/>
              <a:buChar char="•"/>
            </a:pPr>
            <a:r>
              <a:rPr lang="en-US" sz="1700" b="1" dirty="0"/>
              <a:t>~30% of bunches “wasted”, </a:t>
            </a:r>
            <a:r>
              <a:rPr lang="en-US" sz="1700" dirty="0"/>
              <a:t>but comfortable for (most) experiments present “ELENA R&amp;D” phase…</a:t>
            </a: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80B7269-6846-54B8-A343-47A48CB1ABFB}"/>
              </a:ext>
            </a:extLst>
          </p:cNvPr>
          <p:cNvSpPr/>
          <p:nvPr/>
        </p:nvSpPr>
        <p:spPr>
          <a:xfrm>
            <a:off x="6993082" y="2421082"/>
            <a:ext cx="1163782" cy="2015836"/>
          </a:xfrm>
          <a:custGeom>
            <a:avLst/>
            <a:gdLst>
              <a:gd name="connsiteX0" fmla="*/ 1153391 w 1163782"/>
              <a:gd name="connsiteY0" fmla="*/ 0 h 2015836"/>
              <a:gd name="connsiteX1" fmla="*/ 1163782 w 1163782"/>
              <a:gd name="connsiteY1" fmla="*/ 2015836 h 2015836"/>
              <a:gd name="connsiteX2" fmla="*/ 62345 w 1163782"/>
              <a:gd name="connsiteY2" fmla="*/ 1267691 h 2015836"/>
              <a:gd name="connsiteX3" fmla="*/ 0 w 1163782"/>
              <a:gd name="connsiteY3" fmla="*/ 872836 h 2015836"/>
              <a:gd name="connsiteX4" fmla="*/ 124691 w 1163782"/>
              <a:gd name="connsiteY4" fmla="*/ 602673 h 2015836"/>
              <a:gd name="connsiteX5" fmla="*/ 1153391 w 1163782"/>
              <a:gd name="connsiteY5" fmla="*/ 0 h 2015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3782" h="2015836">
                <a:moveTo>
                  <a:pt x="1153391" y="0"/>
                </a:moveTo>
                <a:cubicBezTo>
                  <a:pt x="1156855" y="671945"/>
                  <a:pt x="1160318" y="1343891"/>
                  <a:pt x="1163782" y="2015836"/>
                </a:cubicBezTo>
                <a:lnTo>
                  <a:pt x="62345" y="1267691"/>
                </a:lnTo>
                <a:lnTo>
                  <a:pt x="0" y="872836"/>
                </a:lnTo>
                <a:lnTo>
                  <a:pt x="124691" y="602673"/>
                </a:lnTo>
                <a:lnTo>
                  <a:pt x="11533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F9826E9-0D96-9778-DDCD-E10672929B50}"/>
              </a:ext>
            </a:extLst>
          </p:cNvPr>
          <p:cNvGrpSpPr/>
          <p:nvPr/>
        </p:nvGrpSpPr>
        <p:grpSpPr>
          <a:xfrm>
            <a:off x="3176069" y="1049881"/>
            <a:ext cx="4410997" cy="1711171"/>
            <a:chOff x="3176069" y="1049881"/>
            <a:chExt cx="4410997" cy="1711171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CDC58E2-C77D-D790-5803-E9D6145206E4}"/>
                </a:ext>
              </a:extLst>
            </p:cNvPr>
            <p:cNvSpPr txBox="1"/>
            <p:nvPr/>
          </p:nvSpPr>
          <p:spPr>
            <a:xfrm>
              <a:off x="3994452" y="1049881"/>
              <a:ext cx="3592614" cy="1231106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 sz="2000" b="1" dirty="0"/>
                <a:t>ELENA can use H</a:t>
              </a:r>
              <a:r>
                <a:rPr lang="en-CH" sz="2000" b="1" baseline="30000" dirty="0"/>
                <a:t>-</a:t>
              </a:r>
              <a:r>
                <a:rPr lang="en-CH" sz="2000" b="1" dirty="0"/>
                <a:t> from a local source: instrumental for commissioning, but also used for physics (GBAR)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99907AF6-7EAB-B71F-E7CE-1DF95567763D}"/>
                </a:ext>
              </a:extLst>
            </p:cNvPr>
            <p:cNvCxnSpPr>
              <a:cxnSpLocks/>
              <a:stCxn id="46" idx="1"/>
            </p:cNvCxnSpPr>
            <p:nvPr/>
          </p:nvCxnSpPr>
          <p:spPr>
            <a:xfrm flipH="1">
              <a:off x="3176069" y="1665434"/>
              <a:ext cx="818383" cy="1095618"/>
            </a:xfrm>
            <a:prstGeom prst="straightConnector1">
              <a:avLst/>
            </a:prstGeom>
            <a:ln w="28575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2" name="Content Placeholder 3">
            <a:extLst>
              <a:ext uri="{FF2B5EF4-FFF2-40B4-BE49-F238E27FC236}">
                <a16:creationId xmlns:a16="http://schemas.microsoft.com/office/drawing/2014/main" id="{A43C1410-9324-ED79-37EB-9FD27CD8B4E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824" y="4891166"/>
            <a:ext cx="511874" cy="37380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7B223A1-5896-CDF7-7493-78B444FF99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049" y="5020531"/>
            <a:ext cx="346368" cy="375722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E2E4D2C8-636F-B1EA-DEE3-79C650FFABE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4" y="5642192"/>
            <a:ext cx="422836" cy="422836"/>
          </a:xfrm>
          <a:prstGeom prst="rect">
            <a:avLst/>
          </a:prstGeom>
        </p:spPr>
      </p:pic>
      <p:pic>
        <p:nvPicPr>
          <p:cNvPr id="56" name="Picture 2">
            <a:extLst>
              <a:ext uri="{FF2B5EF4-FFF2-40B4-BE49-F238E27FC236}">
                <a16:creationId xmlns:a16="http://schemas.microsoft.com/office/drawing/2014/main" id="{D240447A-CA80-8C42-947C-F8F1DCB08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164" y="4797858"/>
            <a:ext cx="348408" cy="222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Grafik 7">
            <a:extLst>
              <a:ext uri="{FF2B5EF4-FFF2-40B4-BE49-F238E27FC236}">
                <a16:creationId xmlns:a16="http://schemas.microsoft.com/office/drawing/2014/main" id="{E43F6B6E-04D3-3122-6B9D-37134CF78A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6993082" y="3669111"/>
            <a:ext cx="373616" cy="207681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BB185F3C-7EE5-A009-6709-6BA1BE757B4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284" y="3062231"/>
            <a:ext cx="784872" cy="221922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0B642931-3C98-FFE5-610E-8D4DE4A691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6737" y="6111452"/>
            <a:ext cx="423417" cy="28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767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28B41-B6E5-2961-293C-9D861FBED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A3059B01-DAFA-C52B-16DB-30E660C162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751"/>
          <a:stretch/>
        </p:blipFill>
        <p:spPr>
          <a:xfrm>
            <a:off x="2778837" y="1318362"/>
            <a:ext cx="6083924" cy="4878933"/>
          </a:xfrm>
          <a:prstGeom prst="rect">
            <a:avLst/>
          </a:prstGeom>
        </p:spPr>
      </p:pic>
      <p:pic>
        <p:nvPicPr>
          <p:cNvPr id="71" name="Picture 70" descr="ADmachine2010.pdf">
            <a:extLst>
              <a:ext uri="{FF2B5EF4-FFF2-40B4-BE49-F238E27FC236}">
                <a16:creationId xmlns:a16="http://schemas.microsoft.com/office/drawing/2014/main" id="{DA82D2BA-EF5B-1149-D61D-648272D0F11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3" t="49246" r="75333" b="6080"/>
          <a:stretch/>
        </p:blipFill>
        <p:spPr>
          <a:xfrm rot="5400000">
            <a:off x="2706564" y="-531044"/>
            <a:ext cx="847061" cy="4449941"/>
          </a:xfrm>
          <a:custGeom>
            <a:avLst/>
            <a:gdLst>
              <a:gd name="connsiteX0" fmla="*/ 0 w 774000"/>
              <a:gd name="connsiteY0" fmla="*/ 4066124 h 4066124"/>
              <a:gd name="connsiteX1" fmla="*/ 0 w 774000"/>
              <a:gd name="connsiteY1" fmla="*/ 3691610 h 4066124"/>
              <a:gd name="connsiteX2" fmla="*/ 57932 w 774000"/>
              <a:gd name="connsiteY2" fmla="*/ 3526706 h 4066124"/>
              <a:gd name="connsiteX3" fmla="*/ 196625 w 774000"/>
              <a:gd name="connsiteY3" fmla="*/ 3147216 h 4066124"/>
              <a:gd name="connsiteX4" fmla="*/ 402922 w 774000"/>
              <a:gd name="connsiteY4" fmla="*/ 2444689 h 4066124"/>
              <a:gd name="connsiteX5" fmla="*/ 408498 w 774000"/>
              <a:gd name="connsiteY5" fmla="*/ 2104577 h 4066124"/>
              <a:gd name="connsiteX6" fmla="*/ 386195 w 774000"/>
              <a:gd name="connsiteY6" fmla="*/ 844489 h 4066124"/>
              <a:gd name="connsiteX7" fmla="*/ 440890 w 774000"/>
              <a:gd name="connsiteY7" fmla="*/ 35813 h 4066124"/>
              <a:gd name="connsiteX8" fmla="*/ 450920 w 774000"/>
              <a:gd name="connsiteY8" fmla="*/ 0 h 4066124"/>
              <a:gd name="connsiteX9" fmla="*/ 774000 w 774000"/>
              <a:gd name="connsiteY9" fmla="*/ 0 h 4066124"/>
              <a:gd name="connsiteX10" fmla="*/ 774000 w 774000"/>
              <a:gd name="connsiteY10" fmla="*/ 288183 h 4066124"/>
              <a:gd name="connsiteX11" fmla="*/ 771958 w 774000"/>
              <a:gd name="connsiteY11" fmla="*/ 300867 h 4066124"/>
              <a:gd name="connsiteX12" fmla="*/ 687278 w 774000"/>
              <a:gd name="connsiteY12" fmla="*/ 939274 h 4066124"/>
              <a:gd name="connsiteX13" fmla="*/ 609220 w 774000"/>
              <a:gd name="connsiteY13" fmla="*/ 2807104 h 4066124"/>
              <a:gd name="connsiteX14" fmla="*/ 475405 w 774000"/>
              <a:gd name="connsiteY14" fmla="*/ 2979947 h 4066124"/>
              <a:gd name="connsiteX15" fmla="*/ 453103 w 774000"/>
              <a:gd name="connsiteY15" fmla="*/ 3219699 h 4066124"/>
              <a:gd name="connsiteX16" fmla="*/ 330439 w 774000"/>
              <a:gd name="connsiteY16" fmla="*/ 3933377 h 4066124"/>
              <a:gd name="connsiteX17" fmla="*/ 267801 w 774000"/>
              <a:gd name="connsiteY17" fmla="*/ 4046022 h 4066124"/>
              <a:gd name="connsiteX18" fmla="*/ 249983 w 774000"/>
              <a:gd name="connsiteY18" fmla="*/ 4066124 h 406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74000" h="4066124">
                <a:moveTo>
                  <a:pt x="0" y="4066124"/>
                </a:moveTo>
                <a:lnTo>
                  <a:pt x="0" y="3691610"/>
                </a:lnTo>
                <a:lnTo>
                  <a:pt x="57932" y="3526706"/>
                </a:lnTo>
                <a:cubicBezTo>
                  <a:pt x="105557" y="3399745"/>
                  <a:pt x="159454" y="3265233"/>
                  <a:pt x="196625" y="3147216"/>
                </a:cubicBezTo>
                <a:cubicBezTo>
                  <a:pt x="270966" y="2911182"/>
                  <a:pt x="367610" y="2618462"/>
                  <a:pt x="402922" y="2444689"/>
                </a:cubicBezTo>
                <a:cubicBezTo>
                  <a:pt x="438234" y="2270916"/>
                  <a:pt x="411286" y="2371277"/>
                  <a:pt x="408498" y="2104577"/>
                </a:cubicBezTo>
                <a:lnTo>
                  <a:pt x="386195" y="844489"/>
                </a:lnTo>
                <a:cubicBezTo>
                  <a:pt x="386195" y="844489"/>
                  <a:pt x="392599" y="281715"/>
                  <a:pt x="440890" y="35813"/>
                </a:cubicBezTo>
                <a:lnTo>
                  <a:pt x="450920" y="0"/>
                </a:lnTo>
                <a:lnTo>
                  <a:pt x="774000" y="0"/>
                </a:lnTo>
                <a:lnTo>
                  <a:pt x="774000" y="288183"/>
                </a:lnTo>
                <a:lnTo>
                  <a:pt x="771958" y="300867"/>
                </a:lnTo>
                <a:cubicBezTo>
                  <a:pt x="742105" y="479054"/>
                  <a:pt x="703540" y="697200"/>
                  <a:pt x="687278" y="939274"/>
                </a:cubicBezTo>
                <a:cubicBezTo>
                  <a:pt x="654754" y="1423423"/>
                  <a:pt x="633381" y="2623109"/>
                  <a:pt x="609220" y="2807104"/>
                </a:cubicBezTo>
                <a:cubicBezTo>
                  <a:pt x="585059" y="2991099"/>
                  <a:pt x="501424" y="2916757"/>
                  <a:pt x="475405" y="2979947"/>
                </a:cubicBezTo>
                <a:cubicBezTo>
                  <a:pt x="449386" y="3043137"/>
                  <a:pt x="477264" y="3060794"/>
                  <a:pt x="453103" y="3219699"/>
                </a:cubicBezTo>
                <a:cubicBezTo>
                  <a:pt x="428942" y="3378604"/>
                  <a:pt x="397346" y="3769826"/>
                  <a:pt x="330439" y="3933377"/>
                </a:cubicBezTo>
                <a:cubicBezTo>
                  <a:pt x="313712" y="3974265"/>
                  <a:pt x="291991" y="4012249"/>
                  <a:pt x="267801" y="4046022"/>
                </a:cubicBezTo>
                <a:lnTo>
                  <a:pt x="249983" y="4066124"/>
                </a:lnTo>
                <a:close/>
              </a:path>
            </a:pathLst>
          </a:custGeom>
          <a:noFill/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421199-B8CE-7318-5682-79B294283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30575F-C637-59B3-8DD8-1CCA696FA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5E5B57-38B5-EFDB-7843-8900C743E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A1E1379-2668-8D19-CB6A-EE5F39B1DDA6}"/>
              </a:ext>
            </a:extLst>
          </p:cNvPr>
          <p:cNvGrpSpPr/>
          <p:nvPr/>
        </p:nvGrpSpPr>
        <p:grpSpPr>
          <a:xfrm>
            <a:off x="5563179" y="2745977"/>
            <a:ext cx="6413395" cy="3343977"/>
            <a:chOff x="5563179" y="2745977"/>
            <a:chExt cx="6413395" cy="3343977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9B8A3BA-C892-38BB-E444-E74772493C49}"/>
                </a:ext>
              </a:extLst>
            </p:cNvPr>
            <p:cNvSpPr txBox="1"/>
            <p:nvPr/>
          </p:nvSpPr>
          <p:spPr>
            <a:xfrm>
              <a:off x="9078185" y="4858848"/>
              <a:ext cx="2898389" cy="1231106"/>
            </a:xfrm>
            <a:prstGeom prst="rect">
              <a:avLst/>
            </a:prstGeom>
            <a:solidFill>
              <a:srgbClr val="6E2466">
                <a:alpha val="50196"/>
              </a:srgbClr>
            </a:solidFill>
            <a:ln>
              <a:solidFill>
                <a:schemeClr val="accent5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b="1"/>
                <a:t>Low energy</a:t>
              </a:r>
              <a:br>
                <a:rPr lang="en-CH" sz="1600"/>
              </a:br>
              <a:r>
                <a:rPr lang="en-CH" sz="1600"/>
                <a:t>(</a:t>
              </a:r>
              <a:r>
                <a:rPr lang="en-CH" sz="1600" b="1"/>
                <a:t>100 keV</a:t>
              </a:r>
              <a:r>
                <a:rPr lang="en-CH" sz="1600"/>
                <a:t>) </a:t>
              </a:r>
              <a:br>
                <a:rPr lang="en-CH" sz="1600"/>
              </a:br>
              <a:r>
                <a:rPr lang="en-CH" sz="1600"/>
                <a:t>experimental area for present and new (e.g. H2bar) experiments</a:t>
              </a:r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38CAB8C5-F69F-41A4-248E-A1B0488A29DD}"/>
                </a:ext>
              </a:extLst>
            </p:cNvPr>
            <p:cNvSpPr/>
            <p:nvPr/>
          </p:nvSpPr>
          <p:spPr>
            <a:xfrm>
              <a:off x="5563179" y="2745977"/>
              <a:ext cx="1678781" cy="2447771"/>
            </a:xfrm>
            <a:custGeom>
              <a:avLst/>
              <a:gdLst>
                <a:gd name="connsiteX0" fmla="*/ 1771650 w 1771650"/>
                <a:gd name="connsiteY0" fmla="*/ 2560320 h 2583180"/>
                <a:gd name="connsiteX1" fmla="*/ 1120140 w 1771650"/>
                <a:gd name="connsiteY1" fmla="*/ 2583180 h 2583180"/>
                <a:gd name="connsiteX2" fmla="*/ 1131570 w 1771650"/>
                <a:gd name="connsiteY2" fmla="*/ 2183130 h 2583180"/>
                <a:gd name="connsiteX3" fmla="*/ 0 w 1771650"/>
                <a:gd name="connsiteY3" fmla="*/ 2171700 h 2583180"/>
                <a:gd name="connsiteX4" fmla="*/ 11430 w 1771650"/>
                <a:gd name="connsiteY4" fmla="*/ 1120140 h 2583180"/>
                <a:gd name="connsiteX5" fmla="*/ 754380 w 1771650"/>
                <a:gd name="connsiteY5" fmla="*/ 1120140 h 2583180"/>
                <a:gd name="connsiteX6" fmla="*/ 754380 w 1771650"/>
                <a:gd name="connsiteY6" fmla="*/ 0 h 2583180"/>
                <a:gd name="connsiteX7" fmla="*/ 1748790 w 1771650"/>
                <a:gd name="connsiteY7" fmla="*/ 15663 h 2583180"/>
                <a:gd name="connsiteX8" fmla="*/ 1771650 w 1771650"/>
                <a:gd name="connsiteY8" fmla="*/ 2560320 h 2583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1650" h="2583180">
                  <a:moveTo>
                    <a:pt x="1771650" y="2560320"/>
                  </a:moveTo>
                  <a:lnTo>
                    <a:pt x="1120140" y="2583180"/>
                  </a:lnTo>
                  <a:lnTo>
                    <a:pt x="1131570" y="2183130"/>
                  </a:lnTo>
                  <a:lnTo>
                    <a:pt x="0" y="2171700"/>
                  </a:lnTo>
                  <a:lnTo>
                    <a:pt x="11430" y="1120140"/>
                  </a:lnTo>
                  <a:lnTo>
                    <a:pt x="754380" y="1120140"/>
                  </a:lnTo>
                  <a:lnTo>
                    <a:pt x="754380" y="0"/>
                  </a:lnTo>
                  <a:lnTo>
                    <a:pt x="1748790" y="15663"/>
                  </a:lnTo>
                  <a:lnTo>
                    <a:pt x="1771650" y="2560320"/>
                  </a:lnTo>
                  <a:close/>
                </a:path>
              </a:pathLst>
            </a:custGeom>
            <a:solidFill>
              <a:schemeClr val="accent5">
                <a:alpha val="50196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218D1ED-D4DA-E852-3199-513A134F5FCB}"/>
                </a:ext>
              </a:extLst>
            </p:cNvPr>
            <p:cNvCxnSpPr>
              <a:cxnSpLocks/>
              <a:stCxn id="16" idx="0"/>
              <a:endCxn id="9" idx="1"/>
            </p:cNvCxnSpPr>
            <p:nvPr/>
          </p:nvCxnSpPr>
          <p:spPr>
            <a:xfrm>
              <a:off x="7241960" y="5172086"/>
              <a:ext cx="1836225" cy="302315"/>
            </a:xfrm>
            <a:prstGeom prst="line">
              <a:avLst/>
            </a:prstGeom>
            <a:ln w="28575">
              <a:solidFill>
                <a:schemeClr val="accent5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3B21939-B414-D8CF-6190-BB80E48112BF}"/>
              </a:ext>
            </a:extLst>
          </p:cNvPr>
          <p:cNvGrpSpPr/>
          <p:nvPr/>
        </p:nvGrpSpPr>
        <p:grpSpPr>
          <a:xfrm>
            <a:off x="526836" y="3620149"/>
            <a:ext cx="4710408" cy="2330925"/>
            <a:chOff x="526836" y="3620149"/>
            <a:chExt cx="4710408" cy="2330925"/>
          </a:xfrm>
        </p:grpSpPr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FA12A328-D0F2-8731-C1BF-A73B14456A43}"/>
                </a:ext>
              </a:extLst>
            </p:cNvPr>
            <p:cNvSpPr/>
            <p:nvPr/>
          </p:nvSpPr>
          <p:spPr>
            <a:xfrm>
              <a:off x="4926195" y="3620149"/>
              <a:ext cx="311049" cy="1187252"/>
            </a:xfrm>
            <a:custGeom>
              <a:avLst/>
              <a:gdLst>
                <a:gd name="connsiteX0" fmla="*/ 24548 w 368215"/>
                <a:gd name="connsiteY0" fmla="*/ 1270341 h 1270341"/>
                <a:gd name="connsiteX1" fmla="*/ 349804 w 368215"/>
                <a:gd name="connsiteY1" fmla="*/ 1270341 h 1270341"/>
                <a:gd name="connsiteX2" fmla="*/ 368215 w 368215"/>
                <a:gd name="connsiteY2" fmla="*/ 12274 h 1270341"/>
                <a:gd name="connsiteX3" fmla="*/ 0 w 368215"/>
                <a:gd name="connsiteY3" fmla="*/ 0 h 1270341"/>
                <a:gd name="connsiteX4" fmla="*/ 24548 w 368215"/>
                <a:gd name="connsiteY4" fmla="*/ 1270341 h 1270341"/>
                <a:gd name="connsiteX0" fmla="*/ 0 w 343667"/>
                <a:gd name="connsiteY0" fmla="*/ 1258067 h 1258067"/>
                <a:gd name="connsiteX1" fmla="*/ 325256 w 343667"/>
                <a:gd name="connsiteY1" fmla="*/ 1258067 h 1258067"/>
                <a:gd name="connsiteX2" fmla="*/ 343667 w 343667"/>
                <a:gd name="connsiteY2" fmla="*/ 0 h 1258067"/>
                <a:gd name="connsiteX3" fmla="*/ 1137 w 343667"/>
                <a:gd name="connsiteY3" fmla="*/ 8274 h 1258067"/>
                <a:gd name="connsiteX4" fmla="*/ 0 w 343667"/>
                <a:gd name="connsiteY4" fmla="*/ 1258067 h 1258067"/>
                <a:gd name="connsiteX0" fmla="*/ 0 w 328256"/>
                <a:gd name="connsiteY0" fmla="*/ 1252930 h 1252930"/>
                <a:gd name="connsiteX1" fmla="*/ 325256 w 328256"/>
                <a:gd name="connsiteY1" fmla="*/ 1252930 h 1252930"/>
                <a:gd name="connsiteX2" fmla="*/ 328256 w 328256"/>
                <a:gd name="connsiteY2" fmla="*/ 0 h 1252930"/>
                <a:gd name="connsiteX3" fmla="*/ 1137 w 328256"/>
                <a:gd name="connsiteY3" fmla="*/ 3137 h 1252930"/>
                <a:gd name="connsiteX4" fmla="*/ 0 w 328256"/>
                <a:gd name="connsiteY4" fmla="*/ 1252930 h 125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256" h="1252930">
                  <a:moveTo>
                    <a:pt x="0" y="1252930"/>
                  </a:moveTo>
                  <a:lnTo>
                    <a:pt x="325256" y="1252930"/>
                  </a:lnTo>
                  <a:lnTo>
                    <a:pt x="328256" y="0"/>
                  </a:lnTo>
                  <a:lnTo>
                    <a:pt x="1137" y="3137"/>
                  </a:lnTo>
                  <a:lnTo>
                    <a:pt x="0" y="1252930"/>
                  </a:lnTo>
                  <a:close/>
                </a:path>
              </a:pathLst>
            </a:custGeom>
            <a:solidFill>
              <a:schemeClr val="accent2">
                <a:alpha val="29804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7809417-251E-FDC0-A268-8C4329C8E6B3}"/>
                </a:ext>
              </a:extLst>
            </p:cNvPr>
            <p:cNvSpPr txBox="1"/>
            <p:nvPr/>
          </p:nvSpPr>
          <p:spPr>
            <a:xfrm>
              <a:off x="526836" y="4966189"/>
              <a:ext cx="2375560" cy="984885"/>
            </a:xfrm>
            <a:prstGeom prst="rect">
              <a:avLst/>
            </a:prstGeom>
            <a:solidFill>
              <a:srgbClr val="DFF3F6">
                <a:alpha val="50196"/>
              </a:srgbClr>
            </a:solidFill>
            <a:ln>
              <a:solidFill>
                <a:schemeClr val="accent2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b="1"/>
                <a:t>Pbar filling station</a:t>
              </a:r>
            </a:p>
            <a:p>
              <a:pPr algn="ctr"/>
              <a:r>
                <a:rPr lang="en-CH" sz="1600" b="1"/>
                <a:t>(100 keV) </a:t>
              </a:r>
              <a:br>
                <a:rPr lang="en-CH" sz="1600"/>
              </a:br>
              <a:r>
                <a:rPr lang="en-CH" sz="1600"/>
                <a:t>for “CERN-standard” </a:t>
              </a:r>
              <a:r>
                <a:rPr lang="en-CH" sz="1600" b="1"/>
                <a:t>movable traps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0D5F30D-584A-D634-8F54-252CAE1D59CE}"/>
                </a:ext>
              </a:extLst>
            </p:cNvPr>
            <p:cNvCxnSpPr>
              <a:cxnSpLocks/>
              <a:endCxn id="13" idx="3"/>
            </p:cNvCxnSpPr>
            <p:nvPr/>
          </p:nvCxnSpPr>
          <p:spPr>
            <a:xfrm flipH="1">
              <a:off x="2902396" y="4821656"/>
              <a:ext cx="2252001" cy="636976"/>
            </a:xfrm>
            <a:prstGeom prst="line">
              <a:avLst/>
            </a:prstGeom>
            <a:ln w="28575">
              <a:solidFill>
                <a:schemeClr val="accent2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7DAA38B-8305-27B1-CF1F-12A2FD9BEC23}"/>
              </a:ext>
            </a:extLst>
          </p:cNvPr>
          <p:cNvGrpSpPr/>
          <p:nvPr/>
        </p:nvGrpSpPr>
        <p:grpSpPr>
          <a:xfrm>
            <a:off x="512941" y="3216279"/>
            <a:ext cx="5067802" cy="1605377"/>
            <a:chOff x="512941" y="3216279"/>
            <a:chExt cx="5067802" cy="1605377"/>
          </a:xfrm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0D5BC1B6-60A7-9EF8-386A-C6438489A8B0}"/>
                </a:ext>
              </a:extLst>
            </p:cNvPr>
            <p:cNvSpPr/>
            <p:nvPr/>
          </p:nvSpPr>
          <p:spPr>
            <a:xfrm>
              <a:off x="3791632" y="3256425"/>
              <a:ext cx="1097060" cy="1565231"/>
            </a:xfrm>
            <a:custGeom>
              <a:avLst/>
              <a:gdLst>
                <a:gd name="connsiteX0" fmla="*/ 1157749 w 1157749"/>
                <a:gd name="connsiteY0" fmla="*/ 1651819 h 1651819"/>
                <a:gd name="connsiteX1" fmla="*/ 243349 w 1157749"/>
                <a:gd name="connsiteY1" fmla="*/ 1651819 h 1651819"/>
                <a:gd name="connsiteX2" fmla="*/ 95865 w 1157749"/>
                <a:gd name="connsiteY2" fmla="*/ 1460090 h 1651819"/>
                <a:gd name="connsiteX3" fmla="*/ 0 w 1157749"/>
                <a:gd name="connsiteY3" fmla="*/ 988142 h 1651819"/>
                <a:gd name="connsiteX4" fmla="*/ 0 w 1157749"/>
                <a:gd name="connsiteY4" fmla="*/ 361335 h 1651819"/>
                <a:gd name="connsiteX5" fmla="*/ 1150375 w 1157749"/>
                <a:gd name="connsiteY5" fmla="*/ 0 h 1651819"/>
                <a:gd name="connsiteX6" fmla="*/ 1157749 w 1157749"/>
                <a:gd name="connsiteY6" fmla="*/ 1651819 h 1651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7749" h="1651819">
                  <a:moveTo>
                    <a:pt x="1157749" y="1651819"/>
                  </a:moveTo>
                  <a:lnTo>
                    <a:pt x="243349" y="1651819"/>
                  </a:lnTo>
                  <a:lnTo>
                    <a:pt x="95865" y="1460090"/>
                  </a:lnTo>
                  <a:lnTo>
                    <a:pt x="0" y="988142"/>
                  </a:lnTo>
                  <a:lnTo>
                    <a:pt x="0" y="361335"/>
                  </a:lnTo>
                  <a:lnTo>
                    <a:pt x="1150375" y="0"/>
                  </a:lnTo>
                  <a:lnTo>
                    <a:pt x="1157749" y="1651819"/>
                  </a:lnTo>
                  <a:close/>
                </a:path>
              </a:pathLst>
            </a:custGeom>
            <a:solidFill>
              <a:schemeClr val="tx1">
                <a:alpha val="50196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809D1CE-89B2-ABB5-CEEC-B09E5C60FBAF}"/>
                </a:ext>
              </a:extLst>
            </p:cNvPr>
            <p:cNvSpPr txBox="1"/>
            <p:nvPr/>
          </p:nvSpPr>
          <p:spPr>
            <a:xfrm>
              <a:off x="512941" y="3243811"/>
              <a:ext cx="2375560" cy="1231106"/>
            </a:xfrm>
            <a:prstGeom prst="rect">
              <a:avLst/>
            </a:prstGeom>
            <a:solidFill>
              <a:srgbClr val="0033A0">
                <a:alpha val="29804"/>
              </a:srgbClr>
            </a:solidFill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b="1" dirty="0"/>
                <a:t>“Intermediate energy” </a:t>
              </a:r>
              <a:br>
                <a:rPr lang="en-CH" sz="1600" dirty="0"/>
              </a:br>
              <a:r>
                <a:rPr lang="en-CH" sz="1600" dirty="0"/>
                <a:t>(</a:t>
              </a:r>
              <a:r>
                <a:rPr lang="en-CH" sz="1600" b="1" dirty="0"/>
                <a:t>5.3-0.1  MeV</a:t>
              </a:r>
              <a:r>
                <a:rPr lang="en-CH" sz="1600" dirty="0"/>
                <a:t>) experimental area with </a:t>
              </a:r>
              <a:r>
                <a:rPr lang="en-CH" sz="1600" b="1" dirty="0"/>
                <a:t>single bunch </a:t>
              </a:r>
              <a:r>
                <a:rPr lang="en-CH" sz="1600" dirty="0"/>
                <a:t>and </a:t>
              </a:r>
              <a:r>
                <a:rPr lang="en-CH" sz="1600" b="1" dirty="0"/>
                <a:t>slow extraction </a:t>
              </a:r>
              <a:r>
                <a:rPr lang="en-CH" sz="1600" dirty="0"/>
                <a:t>capabilities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57040D2-18F2-B8E4-C574-28D1D32A8F85}"/>
                </a:ext>
              </a:extLst>
            </p:cNvPr>
            <p:cNvCxnSpPr>
              <a:cxnSpLocks/>
              <a:endCxn id="12" idx="3"/>
            </p:cNvCxnSpPr>
            <p:nvPr/>
          </p:nvCxnSpPr>
          <p:spPr>
            <a:xfrm flipH="1" flipV="1">
              <a:off x="2888501" y="3859364"/>
              <a:ext cx="865628" cy="160993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F82BF121-72E5-D68D-FF66-FFF48EF40295}"/>
                </a:ext>
              </a:extLst>
            </p:cNvPr>
            <p:cNvCxnSpPr/>
            <p:nvPr/>
          </p:nvCxnSpPr>
          <p:spPr>
            <a:xfrm flipH="1">
              <a:off x="4881435" y="3399972"/>
              <a:ext cx="597708" cy="61686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5-Point Star 46">
              <a:extLst>
                <a:ext uri="{FF2B5EF4-FFF2-40B4-BE49-F238E27FC236}">
                  <a16:creationId xmlns:a16="http://schemas.microsoft.com/office/drawing/2014/main" id="{56D7601A-BAFB-D3E2-0A9F-5F09BA18338C}"/>
                </a:ext>
              </a:extLst>
            </p:cNvPr>
            <p:cNvSpPr/>
            <p:nvPr/>
          </p:nvSpPr>
          <p:spPr>
            <a:xfrm>
              <a:off x="5377543" y="3216279"/>
              <a:ext cx="203200" cy="294815"/>
            </a:xfrm>
            <a:prstGeom prst="star5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3471DEA-D7B4-1EF2-F4C6-23A29063CCF4}"/>
              </a:ext>
            </a:extLst>
          </p:cNvPr>
          <p:cNvGrpSpPr/>
          <p:nvPr/>
        </p:nvGrpSpPr>
        <p:grpSpPr>
          <a:xfrm>
            <a:off x="5671197" y="693200"/>
            <a:ext cx="6300236" cy="1461374"/>
            <a:chOff x="5671197" y="693200"/>
            <a:chExt cx="6300236" cy="146137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8D1F00E-D5E2-68D0-A932-B3FBC513AC5F}"/>
                </a:ext>
              </a:extLst>
            </p:cNvPr>
            <p:cNvSpPr/>
            <p:nvPr/>
          </p:nvSpPr>
          <p:spPr>
            <a:xfrm>
              <a:off x="9078184" y="693200"/>
              <a:ext cx="2893249" cy="660411"/>
            </a:xfrm>
            <a:prstGeom prst="rect">
              <a:avLst/>
            </a:prstGeom>
            <a:solidFill>
              <a:srgbClr val="FF0000">
                <a:alpha val="6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CH" sz="1600" b="1"/>
                <a:t>External ”high energy” experimental hall?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4AB7B64-EC96-243C-8A68-9FB6C9ED98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07173" y="1229807"/>
              <a:ext cx="2463230" cy="924767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1F602FA-787A-24FC-DD90-9030675AC39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71197" y="2022116"/>
              <a:ext cx="935976" cy="131049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Content Placeholder 67">
            <a:extLst>
              <a:ext uri="{FF2B5EF4-FFF2-40B4-BE49-F238E27FC236}">
                <a16:creationId xmlns:a16="http://schemas.microsoft.com/office/drawing/2014/main" id="{741EE764-2F2E-CC34-BA8A-C4584D019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133" y="776138"/>
            <a:ext cx="8286938" cy="65094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</a:rPr>
              <a:t>Any of these (but </a:t>
            </a:r>
            <a:r>
              <a:rPr lang="en-US" sz="1800" dirty="0" err="1">
                <a:solidFill>
                  <a:srgbClr val="FF0000"/>
                </a:solidFill>
              </a:rPr>
              <a:t>TELMAX</a:t>
            </a:r>
            <a:r>
              <a:rPr lang="en-US" sz="1800" dirty="0">
                <a:solidFill>
                  <a:srgbClr val="FF0000"/>
                </a:solidFill>
              </a:rPr>
              <a:t>) will require well-defined physics experiment cases!</a:t>
            </a:r>
          </a:p>
          <a:p>
            <a:pPr algn="ctr"/>
            <a:r>
              <a:rPr lang="en-US" sz="1800" dirty="0">
                <a:solidFill>
                  <a:srgbClr val="FF0000"/>
                </a:solidFill>
              </a:rPr>
              <a:t>The actual cost and feasibility of each option can only be evaluated if/when requested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F0E6C5-656C-7822-55D1-0D9CA5753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50074"/>
            <a:ext cx="11376025" cy="504000"/>
          </a:xfrm>
        </p:spPr>
        <p:txBody>
          <a:bodyPr/>
          <a:lstStyle/>
          <a:p>
            <a:r>
              <a:rPr lang="en-GB" dirty="0"/>
              <a:t>Overview of Long-Term Upgrade Cases</a:t>
            </a:r>
            <a:endParaRPr lang="en-CH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41A3FBD8-9FD1-6E68-44CD-E23B31589E5D}"/>
              </a:ext>
            </a:extLst>
          </p:cNvPr>
          <p:cNvGrpSpPr/>
          <p:nvPr/>
        </p:nvGrpSpPr>
        <p:grpSpPr>
          <a:xfrm>
            <a:off x="1446415" y="1512916"/>
            <a:ext cx="10525019" cy="4332188"/>
            <a:chOff x="1446415" y="1512916"/>
            <a:chExt cx="10525019" cy="4332188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D2445EA4-CA27-5A62-7988-4D94F245CB45}"/>
                </a:ext>
              </a:extLst>
            </p:cNvPr>
            <p:cNvSpPr txBox="1"/>
            <p:nvPr/>
          </p:nvSpPr>
          <p:spPr>
            <a:xfrm>
              <a:off x="9078185" y="2523328"/>
              <a:ext cx="2893249" cy="738664"/>
            </a:xfrm>
            <a:prstGeom prst="rect">
              <a:avLst/>
            </a:prstGeom>
            <a:solidFill>
              <a:srgbClr val="00B050">
                <a:alpha val="50196"/>
              </a:srgbClr>
            </a:solidFill>
            <a:ln>
              <a:solidFill>
                <a:srgbClr val="00B05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/>
                <a:t>Higher pbar flux:</a:t>
              </a:r>
            </a:p>
            <a:p>
              <a:pPr algn="ctr"/>
              <a:r>
                <a:rPr lang="en-US" sz="1600" b="1" dirty="0"/>
                <a:t>x</a:t>
              </a:r>
              <a:r>
                <a:rPr lang="en-CH" sz="1600" b="1" dirty="0"/>
                <a:t>2</a:t>
              </a:r>
              <a:r>
                <a:rPr lang="en-CH" sz="1600" dirty="0"/>
                <a:t> on </a:t>
              </a:r>
              <a:r>
                <a:rPr lang="en-CH" sz="1600" b="1" dirty="0"/>
                <a:t>rep rate </a:t>
              </a:r>
              <a:br>
                <a:rPr lang="en-CH" sz="1600" dirty="0"/>
              </a:br>
              <a:r>
                <a:rPr lang="en-CH" sz="1600" b="1" dirty="0"/>
                <a:t>x2</a:t>
              </a:r>
              <a:r>
                <a:rPr lang="en-CH" sz="1600" dirty="0"/>
                <a:t> on pbar </a:t>
              </a:r>
              <a:r>
                <a:rPr lang="en-CH" sz="1600" b="1" dirty="0"/>
                <a:t>intensity</a:t>
              </a:r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0FEC9F8F-0377-8471-75D6-A087742A748A}"/>
                </a:ext>
              </a:extLst>
            </p:cNvPr>
            <p:cNvSpPr/>
            <p:nvPr/>
          </p:nvSpPr>
          <p:spPr>
            <a:xfrm>
              <a:off x="3528496" y="1884954"/>
              <a:ext cx="5020574" cy="3960150"/>
            </a:xfrm>
            <a:custGeom>
              <a:avLst/>
              <a:gdLst>
                <a:gd name="connsiteX0" fmla="*/ 2456668 w 5020574"/>
                <a:gd name="connsiteY0" fmla="*/ 26973 h 3960150"/>
                <a:gd name="connsiteX1" fmla="*/ 3628762 w 5020574"/>
                <a:gd name="connsiteY1" fmla="*/ 35286 h 3960150"/>
                <a:gd name="connsiteX2" fmla="*/ 4518224 w 5020574"/>
                <a:gd name="connsiteY2" fmla="*/ 467548 h 3960150"/>
                <a:gd name="connsiteX3" fmla="*/ 4975424 w 5020574"/>
                <a:gd name="connsiteY3" fmla="*/ 1398573 h 3960150"/>
                <a:gd name="connsiteX4" fmla="*/ 4967111 w 5020574"/>
                <a:gd name="connsiteY4" fmla="*/ 2637170 h 3960150"/>
                <a:gd name="connsiteX5" fmla="*/ 4651228 w 5020574"/>
                <a:gd name="connsiteY5" fmla="*/ 3360377 h 3960150"/>
                <a:gd name="connsiteX6" fmla="*/ 3703577 w 5020574"/>
                <a:gd name="connsiteY6" fmla="*/ 3884079 h 3960150"/>
                <a:gd name="connsiteX7" fmla="*/ 2498231 w 5020574"/>
                <a:gd name="connsiteY7" fmla="*/ 3909017 h 3960150"/>
                <a:gd name="connsiteX8" fmla="*/ 1351075 w 5020574"/>
                <a:gd name="connsiteY8" fmla="*/ 3917330 h 3960150"/>
                <a:gd name="connsiteX9" fmla="*/ 370173 w 5020574"/>
                <a:gd name="connsiteY9" fmla="*/ 3318813 h 3960150"/>
                <a:gd name="connsiteX10" fmla="*/ 29351 w 5020574"/>
                <a:gd name="connsiteY10" fmla="*/ 2637170 h 3960150"/>
                <a:gd name="connsiteX11" fmla="*/ 29351 w 5020574"/>
                <a:gd name="connsiteY11" fmla="*/ 1855773 h 3960150"/>
                <a:gd name="connsiteX12" fmla="*/ 37664 w 5020574"/>
                <a:gd name="connsiteY12" fmla="*/ 1315446 h 3960150"/>
                <a:gd name="connsiteX13" fmla="*/ 511489 w 5020574"/>
                <a:gd name="connsiteY13" fmla="*/ 459235 h 3960150"/>
                <a:gd name="connsiteX14" fmla="*/ 1434202 w 5020574"/>
                <a:gd name="connsiteY14" fmla="*/ 43599 h 3960150"/>
                <a:gd name="connsiteX15" fmla="*/ 2456668 w 5020574"/>
                <a:gd name="connsiteY15" fmla="*/ 26973 h 396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020574" h="3960150">
                  <a:moveTo>
                    <a:pt x="2456668" y="26973"/>
                  </a:moveTo>
                  <a:cubicBezTo>
                    <a:pt x="2822428" y="25588"/>
                    <a:pt x="3285169" y="-38143"/>
                    <a:pt x="3628762" y="35286"/>
                  </a:cubicBezTo>
                  <a:cubicBezTo>
                    <a:pt x="3972355" y="108715"/>
                    <a:pt x="4293780" y="240334"/>
                    <a:pt x="4518224" y="467548"/>
                  </a:cubicBezTo>
                  <a:cubicBezTo>
                    <a:pt x="4742668" y="694762"/>
                    <a:pt x="4900610" y="1036969"/>
                    <a:pt x="4975424" y="1398573"/>
                  </a:cubicBezTo>
                  <a:cubicBezTo>
                    <a:pt x="5050238" y="1760177"/>
                    <a:pt x="5021144" y="2310203"/>
                    <a:pt x="4967111" y="2637170"/>
                  </a:cubicBezTo>
                  <a:cubicBezTo>
                    <a:pt x="4913078" y="2964137"/>
                    <a:pt x="4861817" y="3152559"/>
                    <a:pt x="4651228" y="3360377"/>
                  </a:cubicBezTo>
                  <a:cubicBezTo>
                    <a:pt x="4440639" y="3568195"/>
                    <a:pt x="4062410" y="3792639"/>
                    <a:pt x="3703577" y="3884079"/>
                  </a:cubicBezTo>
                  <a:cubicBezTo>
                    <a:pt x="3344744" y="3975519"/>
                    <a:pt x="2498231" y="3909017"/>
                    <a:pt x="2498231" y="3909017"/>
                  </a:cubicBezTo>
                  <a:cubicBezTo>
                    <a:pt x="2106147" y="3914559"/>
                    <a:pt x="1705751" y="4015697"/>
                    <a:pt x="1351075" y="3917330"/>
                  </a:cubicBezTo>
                  <a:cubicBezTo>
                    <a:pt x="996399" y="3818963"/>
                    <a:pt x="590460" y="3532173"/>
                    <a:pt x="370173" y="3318813"/>
                  </a:cubicBezTo>
                  <a:cubicBezTo>
                    <a:pt x="149886" y="3105453"/>
                    <a:pt x="86155" y="2881010"/>
                    <a:pt x="29351" y="2637170"/>
                  </a:cubicBezTo>
                  <a:cubicBezTo>
                    <a:pt x="-27453" y="2393330"/>
                    <a:pt x="27965" y="2076060"/>
                    <a:pt x="29351" y="1855773"/>
                  </a:cubicBezTo>
                  <a:cubicBezTo>
                    <a:pt x="30736" y="1635486"/>
                    <a:pt x="-42692" y="1548202"/>
                    <a:pt x="37664" y="1315446"/>
                  </a:cubicBezTo>
                  <a:cubicBezTo>
                    <a:pt x="118020" y="1082690"/>
                    <a:pt x="278733" y="671210"/>
                    <a:pt x="511489" y="459235"/>
                  </a:cubicBezTo>
                  <a:cubicBezTo>
                    <a:pt x="744245" y="247261"/>
                    <a:pt x="1105849" y="117028"/>
                    <a:pt x="1434202" y="43599"/>
                  </a:cubicBezTo>
                  <a:cubicBezTo>
                    <a:pt x="1762555" y="-29830"/>
                    <a:pt x="2090908" y="28358"/>
                    <a:pt x="2456668" y="26973"/>
                  </a:cubicBezTo>
                  <a:close/>
                </a:path>
              </a:pathLst>
            </a:custGeom>
            <a:noFill/>
            <a:ln w="76200">
              <a:solidFill>
                <a:srgbClr val="00B050">
                  <a:alpha val="50196"/>
                </a:srgb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8D72F019-77FA-90A7-8ED9-16FF3B03277A}"/>
                </a:ext>
              </a:extLst>
            </p:cNvPr>
            <p:cNvSpPr/>
            <p:nvPr/>
          </p:nvSpPr>
          <p:spPr>
            <a:xfrm>
              <a:off x="1446415" y="1512916"/>
              <a:ext cx="3607723" cy="399011"/>
            </a:xfrm>
            <a:custGeom>
              <a:avLst/>
              <a:gdLst>
                <a:gd name="connsiteX0" fmla="*/ 0 w 3607723"/>
                <a:gd name="connsiteY0" fmla="*/ 0 h 399011"/>
                <a:gd name="connsiteX1" fmla="*/ 307570 w 3607723"/>
                <a:gd name="connsiteY1" fmla="*/ 49877 h 399011"/>
                <a:gd name="connsiteX2" fmla="*/ 931025 w 3607723"/>
                <a:gd name="connsiteY2" fmla="*/ 224444 h 399011"/>
                <a:gd name="connsiteX3" fmla="*/ 1263534 w 3607723"/>
                <a:gd name="connsiteY3" fmla="*/ 324197 h 399011"/>
                <a:gd name="connsiteX4" fmla="*/ 1903614 w 3607723"/>
                <a:gd name="connsiteY4" fmla="*/ 290946 h 399011"/>
                <a:gd name="connsiteX5" fmla="*/ 2385752 w 3607723"/>
                <a:gd name="connsiteY5" fmla="*/ 282633 h 399011"/>
                <a:gd name="connsiteX6" fmla="*/ 3175461 w 3607723"/>
                <a:gd name="connsiteY6" fmla="*/ 340822 h 399011"/>
                <a:gd name="connsiteX7" fmla="*/ 3607723 w 3607723"/>
                <a:gd name="connsiteY7" fmla="*/ 399011 h 39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7723" h="399011">
                  <a:moveTo>
                    <a:pt x="0" y="0"/>
                  </a:moveTo>
                  <a:cubicBezTo>
                    <a:pt x="76199" y="6235"/>
                    <a:pt x="152399" y="12470"/>
                    <a:pt x="307570" y="49877"/>
                  </a:cubicBezTo>
                  <a:cubicBezTo>
                    <a:pt x="462741" y="87284"/>
                    <a:pt x="771698" y="178724"/>
                    <a:pt x="931025" y="224444"/>
                  </a:cubicBezTo>
                  <a:cubicBezTo>
                    <a:pt x="1090352" y="270164"/>
                    <a:pt x="1101436" y="313113"/>
                    <a:pt x="1263534" y="324197"/>
                  </a:cubicBezTo>
                  <a:cubicBezTo>
                    <a:pt x="1425632" y="335281"/>
                    <a:pt x="1716578" y="297873"/>
                    <a:pt x="1903614" y="290946"/>
                  </a:cubicBezTo>
                  <a:cubicBezTo>
                    <a:pt x="2090650" y="284019"/>
                    <a:pt x="2173778" y="274320"/>
                    <a:pt x="2385752" y="282633"/>
                  </a:cubicBezTo>
                  <a:cubicBezTo>
                    <a:pt x="2597726" y="290946"/>
                    <a:pt x="2971799" y="321426"/>
                    <a:pt x="3175461" y="340822"/>
                  </a:cubicBezTo>
                  <a:cubicBezTo>
                    <a:pt x="3379123" y="360218"/>
                    <a:pt x="3463636" y="362989"/>
                    <a:pt x="3607723" y="399011"/>
                  </a:cubicBezTo>
                </a:path>
              </a:pathLst>
            </a:custGeom>
            <a:noFill/>
            <a:ln w="76200">
              <a:solidFill>
                <a:srgbClr val="00B050">
                  <a:alpha val="50196"/>
                </a:srgb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D99AFEA-E98E-07B6-A816-649AE6F1E7E2}"/>
                </a:ext>
              </a:extLst>
            </p:cNvPr>
            <p:cNvCxnSpPr>
              <a:cxnSpLocks/>
              <a:endCxn id="78" idx="1"/>
            </p:cNvCxnSpPr>
            <p:nvPr/>
          </p:nvCxnSpPr>
          <p:spPr>
            <a:xfrm flipV="1">
              <a:off x="8549070" y="2892660"/>
              <a:ext cx="529115" cy="222860"/>
            </a:xfrm>
            <a:prstGeom prst="line">
              <a:avLst/>
            </a:prstGeom>
            <a:ln w="28575">
              <a:solidFill>
                <a:srgbClr val="00B05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3364C99-58F4-8792-D09F-427C34458B55}"/>
              </a:ext>
            </a:extLst>
          </p:cNvPr>
          <p:cNvGrpSpPr/>
          <p:nvPr/>
        </p:nvGrpSpPr>
        <p:grpSpPr>
          <a:xfrm>
            <a:off x="5000009" y="1765722"/>
            <a:ext cx="6961910" cy="3121152"/>
            <a:chOff x="5000009" y="1765722"/>
            <a:chExt cx="6961910" cy="312115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E1A977B-7824-4A2E-EA70-AC4395A3B9EA}"/>
                </a:ext>
              </a:extLst>
            </p:cNvPr>
            <p:cNvSpPr txBox="1"/>
            <p:nvPr/>
          </p:nvSpPr>
          <p:spPr>
            <a:xfrm>
              <a:off x="9063530" y="3547204"/>
              <a:ext cx="2898389" cy="984885"/>
            </a:xfrm>
            <a:prstGeom prst="rect">
              <a:avLst/>
            </a:prstGeom>
            <a:solidFill>
              <a:schemeClr val="accent3">
                <a:alpha val="50196"/>
              </a:schemeClr>
            </a:solidFill>
            <a:ln>
              <a:solidFill>
                <a:schemeClr val="accent3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dirty="0"/>
                <a:t>“</a:t>
              </a:r>
              <a:r>
                <a:rPr lang="en-CH" sz="1600" b="1" dirty="0"/>
                <a:t>High energy</a:t>
              </a:r>
              <a:r>
                <a:rPr lang="en-CH" sz="1600" dirty="0"/>
                <a:t>” </a:t>
              </a:r>
            </a:p>
            <a:p>
              <a:pPr algn="ctr"/>
              <a:r>
                <a:rPr lang="en-CH" sz="1600" dirty="0"/>
                <a:t>(</a:t>
              </a:r>
              <a:r>
                <a:rPr lang="en-CH" sz="1600" b="1" dirty="0"/>
                <a:t>125-5.3 MeV</a:t>
              </a:r>
              <a:r>
                <a:rPr lang="en-CH" sz="1600" dirty="0"/>
                <a:t>) Experimental area with </a:t>
              </a:r>
              <a:r>
                <a:rPr lang="en-CH" sz="1600" b="1" dirty="0"/>
                <a:t>single bunch </a:t>
              </a:r>
              <a:r>
                <a:rPr lang="en-CH" sz="1600" dirty="0"/>
                <a:t>and </a:t>
              </a:r>
              <a:r>
                <a:rPr lang="en-CH" sz="1600" b="1" dirty="0"/>
                <a:t>slow extraction</a:t>
              </a:r>
              <a:r>
                <a:rPr lang="en-CH" sz="1600" dirty="0"/>
                <a:t> capabilities</a:t>
              </a: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6D0CB404-0E26-4871-222B-BF5B0B656993}"/>
                </a:ext>
              </a:extLst>
            </p:cNvPr>
            <p:cNvSpPr/>
            <p:nvPr/>
          </p:nvSpPr>
          <p:spPr>
            <a:xfrm>
              <a:off x="7244367" y="2263403"/>
              <a:ext cx="770193" cy="2623471"/>
            </a:xfrm>
            <a:custGeom>
              <a:avLst/>
              <a:gdLst>
                <a:gd name="connsiteX0" fmla="*/ 745067 w 812800"/>
                <a:gd name="connsiteY0" fmla="*/ 2760133 h 2768600"/>
                <a:gd name="connsiteX1" fmla="*/ 33867 w 812800"/>
                <a:gd name="connsiteY1" fmla="*/ 2768600 h 2768600"/>
                <a:gd name="connsiteX2" fmla="*/ 0 w 812800"/>
                <a:gd name="connsiteY2" fmla="*/ 0 h 2768600"/>
                <a:gd name="connsiteX3" fmla="*/ 194733 w 812800"/>
                <a:gd name="connsiteY3" fmla="*/ 42333 h 2768600"/>
                <a:gd name="connsiteX4" fmla="*/ 795867 w 812800"/>
                <a:gd name="connsiteY4" fmla="*/ 516467 h 2768600"/>
                <a:gd name="connsiteX5" fmla="*/ 812800 w 812800"/>
                <a:gd name="connsiteY5" fmla="*/ 2768600 h 2768600"/>
                <a:gd name="connsiteX6" fmla="*/ 745067 w 812800"/>
                <a:gd name="connsiteY6" fmla="*/ 2760133 h 27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2800" h="2768600">
                  <a:moveTo>
                    <a:pt x="745067" y="2760133"/>
                  </a:moveTo>
                  <a:lnTo>
                    <a:pt x="33867" y="2768600"/>
                  </a:lnTo>
                  <a:lnTo>
                    <a:pt x="0" y="0"/>
                  </a:lnTo>
                  <a:lnTo>
                    <a:pt x="194733" y="42333"/>
                  </a:lnTo>
                  <a:lnTo>
                    <a:pt x="795867" y="516467"/>
                  </a:lnTo>
                  <a:lnTo>
                    <a:pt x="812800" y="2768600"/>
                  </a:lnTo>
                  <a:lnTo>
                    <a:pt x="745067" y="2760133"/>
                  </a:lnTo>
                  <a:close/>
                </a:path>
              </a:pathLst>
            </a:custGeom>
            <a:solidFill>
              <a:srgbClr val="E15E32">
                <a:alpha val="50196"/>
              </a:srgb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90D6CC1-5D8D-1CDA-F990-A4EEFE3A3322}"/>
                </a:ext>
              </a:extLst>
            </p:cNvPr>
            <p:cNvCxnSpPr>
              <a:cxnSpLocks/>
              <a:endCxn id="8" idx="1"/>
            </p:cNvCxnSpPr>
            <p:nvPr/>
          </p:nvCxnSpPr>
          <p:spPr>
            <a:xfrm>
              <a:off x="8006931" y="3958812"/>
              <a:ext cx="1056599" cy="80835"/>
            </a:xfrm>
            <a:prstGeom prst="line">
              <a:avLst/>
            </a:prstGeom>
            <a:ln w="28575">
              <a:solidFill>
                <a:schemeClr val="accent3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5-Point Star 47">
              <a:extLst>
                <a:ext uri="{FF2B5EF4-FFF2-40B4-BE49-F238E27FC236}">
                  <a16:creationId xmlns:a16="http://schemas.microsoft.com/office/drawing/2014/main" id="{524ABC37-7593-B01E-0B41-C51181EC98EF}"/>
                </a:ext>
              </a:extLst>
            </p:cNvPr>
            <p:cNvSpPr/>
            <p:nvPr/>
          </p:nvSpPr>
          <p:spPr>
            <a:xfrm>
              <a:off x="5000009" y="1765722"/>
              <a:ext cx="203200" cy="294815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DDA5F8F-6651-998C-2DB5-676A81D652F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01609" y="1953781"/>
              <a:ext cx="1834596" cy="266754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B363328-F1EA-B6A8-776F-8D98EBFA81C9}"/>
                </a:ext>
              </a:extLst>
            </p:cNvPr>
            <p:cNvCxnSpPr>
              <a:cxnSpLocks/>
            </p:cNvCxnSpPr>
            <p:nvPr/>
          </p:nvCxnSpPr>
          <p:spPr>
            <a:xfrm>
              <a:off x="6936205" y="2219685"/>
              <a:ext cx="693258" cy="519572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EE3896C9-D37C-7618-6369-B6A4B4E4F595}"/>
                </a:ext>
              </a:extLst>
            </p:cNvPr>
            <p:cNvCxnSpPr>
              <a:cxnSpLocks/>
            </p:cNvCxnSpPr>
            <p:nvPr/>
          </p:nvCxnSpPr>
          <p:spPr>
            <a:xfrm>
              <a:off x="7631961" y="2719174"/>
              <a:ext cx="0" cy="482271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21800D7-7A8B-2AED-3DD7-6F9477657EB6}"/>
              </a:ext>
            </a:extLst>
          </p:cNvPr>
          <p:cNvGrpSpPr/>
          <p:nvPr/>
        </p:nvGrpSpPr>
        <p:grpSpPr>
          <a:xfrm>
            <a:off x="512940" y="1323026"/>
            <a:ext cx="2481045" cy="1636421"/>
            <a:chOff x="512940" y="1323026"/>
            <a:chExt cx="2481045" cy="1636421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E58666F8-7BF7-F9E0-FCFF-84A380A923F7}"/>
                </a:ext>
              </a:extLst>
            </p:cNvPr>
            <p:cNvSpPr txBox="1"/>
            <p:nvPr/>
          </p:nvSpPr>
          <p:spPr>
            <a:xfrm>
              <a:off x="512940" y="1974562"/>
              <a:ext cx="2481045" cy="984885"/>
            </a:xfrm>
            <a:prstGeom prst="rect">
              <a:avLst/>
            </a:prstGeom>
            <a:solidFill>
              <a:srgbClr val="FFFF00">
                <a:alpha val="50196"/>
              </a:srgbClr>
            </a:solidFill>
            <a:ln>
              <a:solidFill>
                <a:srgbClr val="FFFF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b="1" dirty="0"/>
                <a:t>AntiDeuteron</a:t>
              </a:r>
              <a:r>
                <a:rPr lang="en-CH" sz="1600" dirty="0"/>
                <a:t> production and deceleration</a:t>
              </a:r>
            </a:p>
            <a:p>
              <a:pPr algn="ctr"/>
              <a:r>
                <a:rPr lang="en-CH" sz="1600" dirty="0"/>
                <a:t>(need to upgrade also</a:t>
              </a:r>
              <a:br>
                <a:rPr lang="en-CH" sz="1600" dirty="0"/>
              </a:br>
              <a:r>
                <a:rPr lang="en-CH" sz="1600" dirty="0"/>
                <a:t> the s-cooling and RF?)</a:t>
              </a: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6EE2910-597B-A2C1-D7A6-0F4964A2DA1A}"/>
                </a:ext>
              </a:extLst>
            </p:cNvPr>
            <p:cNvCxnSpPr>
              <a:cxnSpLocks/>
              <a:endCxn id="70" idx="0"/>
            </p:cNvCxnSpPr>
            <p:nvPr/>
          </p:nvCxnSpPr>
          <p:spPr>
            <a:xfrm>
              <a:off x="1558892" y="1666842"/>
              <a:ext cx="194571" cy="307720"/>
            </a:xfrm>
            <a:prstGeom prst="line">
              <a:avLst/>
            </a:prstGeom>
            <a:ln w="28575">
              <a:solidFill>
                <a:srgbClr val="FFFF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5-Point Star 74">
              <a:extLst>
                <a:ext uri="{FF2B5EF4-FFF2-40B4-BE49-F238E27FC236}">
                  <a16:creationId xmlns:a16="http://schemas.microsoft.com/office/drawing/2014/main" id="{D40DD8F8-144B-980C-2B07-4A60202FD5ED}"/>
                </a:ext>
              </a:extLst>
            </p:cNvPr>
            <p:cNvSpPr/>
            <p:nvPr/>
          </p:nvSpPr>
          <p:spPr>
            <a:xfrm>
              <a:off x="1339588" y="1323026"/>
              <a:ext cx="254320" cy="36898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729BF48-D468-9F28-D052-9A5A751DC61D}"/>
              </a:ext>
            </a:extLst>
          </p:cNvPr>
          <p:cNvSpPr txBox="1"/>
          <p:nvPr/>
        </p:nvSpPr>
        <p:spPr>
          <a:xfrm>
            <a:off x="9063530" y="1728340"/>
            <a:ext cx="2893249" cy="492443"/>
          </a:xfrm>
          <a:prstGeom prst="rect">
            <a:avLst/>
          </a:prstGeom>
          <a:solidFill>
            <a:schemeClr val="accent5">
              <a:lumMod val="20000"/>
              <a:lumOff val="80000"/>
              <a:alpha val="50196"/>
            </a:schemeClr>
          </a:solidFill>
          <a:ln>
            <a:solidFill>
              <a:schemeClr val="accent5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/>
              <a:t>TELMAX</a:t>
            </a:r>
            <a:r>
              <a:rPr lang="en-US" sz="1600" b="1" dirty="0"/>
              <a:t> </a:t>
            </a:r>
          </a:p>
          <a:p>
            <a:pPr algn="ctr"/>
            <a:r>
              <a:rPr lang="en-US" sz="1600" b="1" dirty="0"/>
              <a:t>Test Experimental Area</a:t>
            </a:r>
            <a:endParaRPr lang="en-CH" sz="1600" b="1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86CE3D1-39B5-8BBF-E7DE-2E7487214789}"/>
              </a:ext>
            </a:extLst>
          </p:cNvPr>
          <p:cNvCxnSpPr>
            <a:cxnSpLocks/>
            <a:stCxn id="11" idx="7"/>
            <a:endCxn id="7" idx="1"/>
          </p:cNvCxnSpPr>
          <p:nvPr/>
        </p:nvCxnSpPr>
        <p:spPr>
          <a:xfrm flipV="1">
            <a:off x="7540416" y="1974562"/>
            <a:ext cx="1523114" cy="875984"/>
          </a:xfrm>
          <a:prstGeom prst="line">
            <a:avLst/>
          </a:prstGeom>
          <a:ln w="28575">
            <a:solidFill>
              <a:schemeClr val="accent5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E6B269A0-4616-A79A-9BDA-8BAC72346940}"/>
              </a:ext>
            </a:extLst>
          </p:cNvPr>
          <p:cNvSpPr/>
          <p:nvPr/>
        </p:nvSpPr>
        <p:spPr>
          <a:xfrm>
            <a:off x="7334786" y="2814025"/>
            <a:ext cx="240911" cy="24938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888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E092CF0C-53FF-8905-2990-6D642F2A68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047"/>
          <a:stretch/>
        </p:blipFill>
        <p:spPr>
          <a:xfrm>
            <a:off x="55880" y="1539907"/>
            <a:ext cx="11898386" cy="49013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2CB7B08-3ABE-4DC4-D3B2-F8A97A16F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19887" cy="555920"/>
          </a:xfrm>
        </p:spPr>
        <p:txBody>
          <a:bodyPr/>
          <a:lstStyle/>
          <a:p>
            <a:r>
              <a:rPr lang="en-CH" dirty="0"/>
              <a:t>Overall Long-Term Timeline Proposal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4BF24-15EE-FB94-917C-95502CC4D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BA2E3-18DF-32A6-71BF-EFE33288F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F00DF-1B4E-EDDA-EA9B-068887CE7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EB9E17F7-EBF9-5AEA-0DEC-5C8FB0285422}"/>
              </a:ext>
            </a:extLst>
          </p:cNvPr>
          <p:cNvSpPr/>
          <p:nvPr/>
        </p:nvSpPr>
        <p:spPr>
          <a:xfrm>
            <a:off x="-86423" y="1168585"/>
            <a:ext cx="12153604" cy="557939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573E0E-6F7C-3EFA-46BC-0CA7051569B7}"/>
              </a:ext>
            </a:extLst>
          </p:cNvPr>
          <p:cNvSpPr txBox="1"/>
          <p:nvPr/>
        </p:nvSpPr>
        <p:spPr>
          <a:xfrm>
            <a:off x="1558683" y="893692"/>
            <a:ext cx="17718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/>
              <a:t>LS3 2026-27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EBEC76D-4051-19BE-797E-8F5D9B9AFCC7}"/>
              </a:ext>
            </a:extLst>
          </p:cNvPr>
          <p:cNvCxnSpPr>
            <a:cxnSpLocks/>
          </p:cNvCxnSpPr>
          <p:nvPr/>
        </p:nvCxnSpPr>
        <p:spPr>
          <a:xfrm flipH="1">
            <a:off x="1848814" y="1307876"/>
            <a:ext cx="1168706" cy="0"/>
          </a:xfrm>
          <a:prstGeom prst="line">
            <a:avLst/>
          </a:prstGeom>
          <a:ln w="57150">
            <a:solidFill>
              <a:schemeClr val="accent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4B161B8-740D-A288-7968-B2991902FFC8}"/>
              </a:ext>
            </a:extLst>
          </p:cNvPr>
          <p:cNvSpPr txBox="1"/>
          <p:nvPr/>
        </p:nvSpPr>
        <p:spPr>
          <a:xfrm>
            <a:off x="5405239" y="897723"/>
            <a:ext cx="17718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/>
              <a:t>LS4 2033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3B7ADD-4E06-3903-D8DA-AE2691408D23}"/>
              </a:ext>
            </a:extLst>
          </p:cNvPr>
          <p:cNvSpPr txBox="1"/>
          <p:nvPr/>
        </p:nvSpPr>
        <p:spPr>
          <a:xfrm>
            <a:off x="10417472" y="899240"/>
            <a:ext cx="17718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/>
              <a:t>End Run 6: 2042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CB597FB-D56A-E219-DCB9-438F49C90571}"/>
              </a:ext>
            </a:extLst>
          </p:cNvPr>
          <p:cNvCxnSpPr>
            <a:cxnSpLocks/>
          </p:cNvCxnSpPr>
          <p:nvPr/>
        </p:nvCxnSpPr>
        <p:spPr>
          <a:xfrm>
            <a:off x="11303421" y="1139913"/>
            <a:ext cx="0" cy="167963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3E36EAB-12F6-1827-42F2-44CD7FCED15D}"/>
              </a:ext>
            </a:extLst>
          </p:cNvPr>
          <p:cNvSpPr txBox="1"/>
          <p:nvPr/>
        </p:nvSpPr>
        <p:spPr>
          <a:xfrm>
            <a:off x="462064" y="893692"/>
            <a:ext cx="10039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/>
              <a:t>Today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A222AD9-9FCD-17F0-C9EB-84A6C783849A}"/>
              </a:ext>
            </a:extLst>
          </p:cNvPr>
          <p:cNvCxnSpPr>
            <a:cxnSpLocks/>
          </p:cNvCxnSpPr>
          <p:nvPr/>
        </p:nvCxnSpPr>
        <p:spPr>
          <a:xfrm>
            <a:off x="970449" y="1161543"/>
            <a:ext cx="0" cy="146333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FDB0FC2-B42E-6EBB-B1A3-D7D971312AF0}"/>
              </a:ext>
            </a:extLst>
          </p:cNvPr>
          <p:cNvCxnSpPr>
            <a:cxnSpLocks/>
          </p:cNvCxnSpPr>
          <p:nvPr/>
        </p:nvCxnSpPr>
        <p:spPr>
          <a:xfrm flipH="1">
            <a:off x="6013936" y="1305910"/>
            <a:ext cx="554504" cy="0"/>
          </a:xfrm>
          <a:prstGeom prst="line">
            <a:avLst/>
          </a:prstGeom>
          <a:ln w="57150">
            <a:solidFill>
              <a:schemeClr val="accent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8E08FF4-2665-E5A7-A077-AAFB14178E7E}"/>
              </a:ext>
            </a:extLst>
          </p:cNvPr>
          <p:cNvSpPr txBox="1"/>
          <p:nvPr/>
        </p:nvSpPr>
        <p:spPr>
          <a:xfrm>
            <a:off x="8928129" y="897723"/>
            <a:ext cx="17718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/>
              <a:t>LS5 2039 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07A6FE2-0BC0-DC6F-6545-811439562C9A}"/>
              </a:ext>
            </a:extLst>
          </p:cNvPr>
          <p:cNvCxnSpPr>
            <a:cxnSpLocks/>
          </p:cNvCxnSpPr>
          <p:nvPr/>
        </p:nvCxnSpPr>
        <p:spPr>
          <a:xfrm flipH="1">
            <a:off x="9536826" y="1305910"/>
            <a:ext cx="554504" cy="0"/>
          </a:xfrm>
          <a:prstGeom prst="line">
            <a:avLst/>
          </a:prstGeom>
          <a:ln w="57150">
            <a:solidFill>
              <a:schemeClr val="accent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F76F818-2EF2-3D73-D276-AFCCBBC6D2B1}"/>
              </a:ext>
            </a:extLst>
          </p:cNvPr>
          <p:cNvGrpSpPr/>
          <p:nvPr/>
        </p:nvGrpSpPr>
        <p:grpSpPr>
          <a:xfrm>
            <a:off x="-125729" y="1960707"/>
            <a:ext cx="6702290" cy="288000"/>
            <a:chOff x="-125729" y="2160000"/>
            <a:chExt cx="6702290" cy="28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872BD9-4087-006E-AD4E-5A7268D138BB}"/>
                </a:ext>
              </a:extLst>
            </p:cNvPr>
            <p:cNvSpPr/>
            <p:nvPr/>
          </p:nvSpPr>
          <p:spPr>
            <a:xfrm>
              <a:off x="1202115" y="2160000"/>
              <a:ext cx="133183" cy="288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H" sz="1400" b="1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DDAE647-0996-1424-108C-1DC001B5A68C}"/>
                </a:ext>
              </a:extLst>
            </p:cNvPr>
            <p:cNvSpPr/>
            <p:nvPr/>
          </p:nvSpPr>
          <p:spPr>
            <a:xfrm>
              <a:off x="618641" y="2160000"/>
              <a:ext cx="133183" cy="288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H" sz="1400" b="1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BBCBA8D-1868-C3FF-0A36-C9B497026A36}"/>
                </a:ext>
              </a:extLst>
            </p:cNvPr>
            <p:cNvSpPr/>
            <p:nvPr/>
          </p:nvSpPr>
          <p:spPr>
            <a:xfrm>
              <a:off x="1848815" y="2160000"/>
              <a:ext cx="1168706" cy="288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H" sz="1400" b="1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67B0789-FCFC-1375-0B33-961A17E2BE24}"/>
                </a:ext>
              </a:extLst>
            </p:cNvPr>
            <p:cNvSpPr/>
            <p:nvPr/>
          </p:nvSpPr>
          <p:spPr>
            <a:xfrm>
              <a:off x="5990379" y="2160000"/>
              <a:ext cx="586182" cy="288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H" sz="1400" b="1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809695E-3EC3-3F7F-2EA8-24882D007A35}"/>
                </a:ext>
              </a:extLst>
            </p:cNvPr>
            <p:cNvSpPr/>
            <p:nvPr/>
          </p:nvSpPr>
          <p:spPr>
            <a:xfrm>
              <a:off x="5352120" y="2160000"/>
              <a:ext cx="133183" cy="288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H" sz="1400" b="1">
                <a:solidFill>
                  <a:schemeClr val="tx1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A34272C-95E1-546E-4145-8EFA6BA295FA}"/>
                </a:ext>
              </a:extLst>
            </p:cNvPr>
            <p:cNvSpPr/>
            <p:nvPr/>
          </p:nvSpPr>
          <p:spPr>
            <a:xfrm>
              <a:off x="4750798" y="2160000"/>
              <a:ext cx="133183" cy="288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H" sz="1400" b="1">
                <a:solidFill>
                  <a:schemeClr val="tx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AA54207-E6D3-EC37-1A09-6851C7398692}"/>
                </a:ext>
              </a:extLst>
            </p:cNvPr>
            <p:cNvSpPr/>
            <p:nvPr/>
          </p:nvSpPr>
          <p:spPr>
            <a:xfrm>
              <a:off x="4179131" y="2160000"/>
              <a:ext cx="133183" cy="288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H" sz="1400" b="1">
                <a:solidFill>
                  <a:schemeClr val="tx1"/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97A8478-46CA-6D85-29B2-A9D2FB4A9105}"/>
                </a:ext>
              </a:extLst>
            </p:cNvPr>
            <p:cNvSpPr/>
            <p:nvPr/>
          </p:nvSpPr>
          <p:spPr>
            <a:xfrm>
              <a:off x="3562138" y="2160000"/>
              <a:ext cx="133183" cy="288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H" sz="1400" b="1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2A49186-08A3-4C37-540B-98A2423460E5}"/>
                </a:ext>
              </a:extLst>
            </p:cNvPr>
            <p:cNvSpPr/>
            <p:nvPr/>
          </p:nvSpPr>
          <p:spPr>
            <a:xfrm>
              <a:off x="-125729" y="2160000"/>
              <a:ext cx="6694169" cy="288000"/>
            </a:xfrm>
            <a:prstGeom prst="rect">
              <a:avLst/>
            </a:prstGeom>
            <a:solidFill>
              <a:schemeClr val="accent5">
                <a:lumMod val="20000"/>
                <a:lumOff val="80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CH" sz="1600" b="1" dirty="0">
                  <a:solidFill>
                    <a:schemeClr val="tx1"/>
                  </a:solidFill>
                </a:rPr>
                <a:t>… “Baseline” Hardware Consolidations</a:t>
              </a:r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E84BC457-54A2-0568-9729-7D0FD8AAAAB0}"/>
              </a:ext>
            </a:extLst>
          </p:cNvPr>
          <p:cNvSpPr/>
          <p:nvPr/>
        </p:nvSpPr>
        <p:spPr>
          <a:xfrm>
            <a:off x="-125728" y="2292317"/>
            <a:ext cx="11500574" cy="331502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rgbClr val="00B050">
                  <a:alpha val="50000"/>
                </a:srgbClr>
              </a:gs>
            </a:gsLst>
            <a:lin ang="0" scaled="0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 Guaranteeing</a:t>
            </a:r>
            <a:r>
              <a:rPr kumimoji="0" lang="en-CH" sz="16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Efficient, Safe and Sustainable Operation  …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7D5383CD-8152-4E9A-A5D8-8921FFDE88BC}"/>
              </a:ext>
            </a:extLst>
          </p:cNvPr>
          <p:cNvSpPr/>
          <p:nvPr/>
        </p:nvSpPr>
        <p:spPr>
          <a:xfrm>
            <a:off x="578547" y="2687851"/>
            <a:ext cx="5337019" cy="1770911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  <a:alpha val="80000"/>
                </a:schemeClr>
              </a:gs>
              <a:gs pos="100000">
                <a:schemeClr val="accent5">
                  <a:lumMod val="20000"/>
                  <a:lumOff val="80000"/>
                  <a:alpha val="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200"/>
              </a:spcAft>
            </a:pPr>
            <a:r>
              <a:rPr lang="en-CH" sz="1600" b="1" dirty="0">
                <a:solidFill>
                  <a:schemeClr val="tx1"/>
                </a:solidFill>
              </a:rPr>
              <a:t>Collect Future User Needs… e.g.:</a:t>
            </a:r>
          </a:p>
          <a:p>
            <a:pPr marL="358775" indent="-2809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PBC Workshop – CERN – March 2024</a:t>
            </a:r>
            <a:endParaRPr lang="en-CH" sz="16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403225" indent="-2809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chemeClr val="accent5">
                    <a:lumMod val="7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FuPhy Workshop – Vienna – April 202</a:t>
            </a:r>
            <a:r>
              <a:rPr lang="en-CH" sz="1600" b="1" dirty="0">
                <a:solidFill>
                  <a:schemeClr val="accent5">
                    <a:lumMod val="75000"/>
                  </a:schemeClr>
                </a:solidFill>
              </a:rPr>
              <a:t>4</a:t>
            </a:r>
          </a:p>
          <a:p>
            <a:pPr marL="450850" indent="-2794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chemeClr val="accent5">
                    <a:lumMod val="7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 beams @IPP – April 2024</a:t>
            </a:r>
            <a:endParaRPr lang="en-CH" sz="16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622300" indent="-277813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EXA/LEAP - Vienna - August 2024</a:t>
            </a:r>
            <a:endParaRPr lang="en-CH" sz="16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939800" indent="-2809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chemeClr val="tx2"/>
                </a:solidFill>
              </a:rPr>
              <a:t>SPSC – CERN – February(?) 2025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611A421A-EA80-7190-2AD2-25C1BD6B9AE7}"/>
              </a:ext>
            </a:extLst>
          </p:cNvPr>
          <p:cNvSpPr/>
          <p:nvPr/>
        </p:nvSpPr>
        <p:spPr>
          <a:xfrm>
            <a:off x="3017520" y="5514889"/>
            <a:ext cx="9255162" cy="288000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  <a:alpha val="5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H" sz="1400" b="1" dirty="0">
                <a:solidFill>
                  <a:schemeClr val="tx1"/>
                </a:solidFill>
              </a:rPr>
              <a:t>	                                  Prepare the future of low/high energy antimatter physics at CERN…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1DE5AE7A-BD48-DACA-342E-0C854ECA72D5}"/>
              </a:ext>
            </a:extLst>
          </p:cNvPr>
          <p:cNvSpPr/>
          <p:nvPr/>
        </p:nvSpPr>
        <p:spPr>
          <a:xfrm>
            <a:off x="1848814" y="4520648"/>
            <a:ext cx="9525004" cy="932355"/>
          </a:xfrm>
          <a:prstGeom prst="rect">
            <a:avLst/>
          </a:prstGeom>
          <a:gradFill flip="none" rotWithShape="1">
            <a:gsLst>
              <a:gs pos="5000">
                <a:srgbClr val="00B050">
                  <a:alpha val="5000"/>
                </a:srgbClr>
              </a:gs>
              <a:gs pos="59000">
                <a:srgbClr val="00B050">
                  <a:lumMod val="100000"/>
                  <a:alpha val="40000"/>
                </a:srgbClr>
              </a:gs>
            </a:gsLst>
            <a:lin ang="0" scaled="0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300"/>
              </a:spcAft>
            </a:pPr>
            <a:r>
              <a:rPr lang="en-CH" sz="1600" b="1" dirty="0">
                <a:solidFill>
                  <a:schemeClr val="tx1"/>
                </a:solidFill>
              </a:rPr>
              <a:t>Study and Implement needed upgrades</a:t>
            </a:r>
            <a:r>
              <a:rPr lang="en-CH" sz="1600" dirty="0">
                <a:solidFill>
                  <a:schemeClr val="tx1"/>
                </a:solidFill>
              </a:rPr>
              <a:t>, e.g.: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tx2"/>
                </a:solidFill>
              </a:rPr>
              <a:t>Low/high energy, multi-turn extraction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Antideuteron Production and Deceleration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…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57CA0A1-2E10-16CE-3A64-D7DFDC0D242D}"/>
              </a:ext>
            </a:extLst>
          </p:cNvPr>
          <p:cNvSpPr/>
          <p:nvPr/>
        </p:nvSpPr>
        <p:spPr>
          <a:xfrm>
            <a:off x="6560638" y="4520648"/>
            <a:ext cx="4813180" cy="9323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300"/>
              </a:spcAft>
            </a:pPr>
            <a:r>
              <a:rPr lang="en-US" sz="1600" b="1" dirty="0">
                <a:solidFill>
                  <a:schemeClr val="tx1"/>
                </a:solidFill>
              </a:rPr>
              <a:t>Permit new, challenging experiments</a:t>
            </a:r>
            <a:r>
              <a:rPr lang="en-US" sz="1600" dirty="0">
                <a:solidFill>
                  <a:schemeClr val="tx1"/>
                </a:solidFill>
              </a:rPr>
              <a:t>, e.g.: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tx2"/>
                </a:solidFill>
              </a:rPr>
              <a:t>Exotic Annihilation/</a:t>
            </a:r>
            <a:r>
              <a:rPr lang="en-US" sz="1400" dirty="0">
                <a:solidFill>
                  <a:schemeClr val="tx2"/>
                </a:solidFill>
              </a:rPr>
              <a:t>Antineutron </a:t>
            </a:r>
            <a:r>
              <a:rPr lang="en-CH" sz="1400" dirty="0">
                <a:solidFill>
                  <a:schemeClr val="tx2"/>
                </a:solidFill>
              </a:rPr>
              <a:t>Experiments?</a:t>
            </a:r>
            <a:endParaRPr lang="en-US" sz="14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tx2"/>
                </a:solidFill>
              </a:rPr>
              <a:t>Completely new physics experiments?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CF4DD06C-57A2-8E2C-55E3-D0209BA7E869}"/>
              </a:ext>
            </a:extLst>
          </p:cNvPr>
          <p:cNvSpPr/>
          <p:nvPr/>
        </p:nvSpPr>
        <p:spPr>
          <a:xfrm>
            <a:off x="6371542" y="4600832"/>
            <a:ext cx="230974" cy="737915"/>
          </a:xfrm>
          <a:prstGeom prst="rightArrow">
            <a:avLst>
              <a:gd name="adj1" fmla="val 50000"/>
              <a:gd name="adj2" fmla="val 59775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E7EF742-9CFC-E86B-E816-B19240E78681}"/>
              </a:ext>
            </a:extLst>
          </p:cNvPr>
          <p:cNvSpPr/>
          <p:nvPr/>
        </p:nvSpPr>
        <p:spPr>
          <a:xfrm>
            <a:off x="-130097" y="1622357"/>
            <a:ext cx="4943165" cy="288000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  <a:alpha val="2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CH" sz="1600" b="1" dirty="0">
                <a:solidFill>
                  <a:schemeClr val="tx1"/>
                </a:solidFill>
              </a:rPr>
              <a:t>… “Baseline” Beam Performance Consolidations</a:t>
            </a:r>
          </a:p>
        </p:txBody>
      </p:sp>
    </p:spTree>
    <p:extLst>
      <p:ext uri="{BB962C8B-B14F-4D97-AF65-F5344CB8AC3E}">
        <p14:creationId xmlns:p14="http://schemas.microsoft.com/office/powerpoint/2010/main" val="3170081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92D0B22D-9D70-1DDE-746C-DFAE0E6B3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4363"/>
            <a:ext cx="11376024" cy="152474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ELENA (and so AD) are approved facilities at least until </a:t>
            </a:r>
            <a:r>
              <a:rPr lang="en-GB" dirty="0" err="1"/>
              <a:t>LS4</a:t>
            </a:r>
            <a:r>
              <a:rPr lang="en-GB" dirty="0"/>
              <a:t>. Future “tbc”.</a:t>
            </a:r>
          </a:p>
          <a:p>
            <a:pPr marL="781200" lvl="1" indent="-457200"/>
            <a:r>
              <a:rPr lang="en-GB" dirty="0"/>
              <a:t>Same situation as other “Beyond Collider” facilities at CERN.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There is high probability that </a:t>
            </a:r>
            <a:r>
              <a:rPr lang="en-GB" dirty="0" err="1"/>
              <a:t>LS3</a:t>
            </a:r>
            <a:r>
              <a:rPr lang="en-GB" dirty="0"/>
              <a:t> will be delayed by at least 6 months!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Possibly, some more time for machine tests to think about AD/ELENA improvements…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D09A8A-CCB9-F7CD-99D7-3AFBB3A92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Important Updates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9444A1-523C-8DCA-96A3-701A5BA3D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26 April 2024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B1FFEE-A33C-9633-3917-C294F58CB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 et al. | Beam performance in AD/ELENA - IPP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AAF9F3-B3B9-09EB-4673-3C1C3D149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6</a:t>
            </a:fld>
            <a:endParaRPr lang="en-GB" noProof="0" dirty="0"/>
          </a:p>
        </p:txBody>
      </p:sp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6B363512-17F9-A488-7545-15A5A4322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273" y="2892825"/>
            <a:ext cx="5758958" cy="3255063"/>
          </a:xfrm>
          <a:prstGeom prst="rect">
            <a:avLst/>
          </a:prstGeom>
        </p:spPr>
      </p:pic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9571F7E2-F010-01CA-B6A0-72CA581ADB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1609" y="2892824"/>
            <a:ext cx="5760185" cy="32550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2EEF064-6AF7-B9BA-4CEE-E94FCDD45898}"/>
              </a:ext>
            </a:extLst>
          </p:cNvPr>
          <p:cNvSpPr txBox="1"/>
          <p:nvPr/>
        </p:nvSpPr>
        <p:spPr>
          <a:xfrm>
            <a:off x="9183101" y="2615718"/>
            <a:ext cx="2718693" cy="2769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Mike Lamont – </a:t>
            </a:r>
            <a:r>
              <a:rPr lang="en-GB" dirty="0">
                <a:hlinkClick r:id="rId4"/>
              </a:rPr>
              <a:t>June 2024 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247AABB-93FD-F2AF-B0AE-1617F2C82A68}"/>
              </a:ext>
            </a:extLst>
          </p:cNvPr>
          <p:cNvSpPr txBox="1"/>
          <p:nvPr/>
        </p:nvSpPr>
        <p:spPr>
          <a:xfrm>
            <a:off x="3312538" y="2615718"/>
            <a:ext cx="2718693" cy="2769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Mike Lamont – </a:t>
            </a:r>
            <a:r>
              <a:rPr lang="en-GB" dirty="0">
                <a:hlinkClick r:id="rId4"/>
              </a:rPr>
              <a:t>June 2024 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50C282B-1D76-0458-5F40-9AA40C793EA3}"/>
              </a:ext>
            </a:extLst>
          </p:cNvPr>
          <p:cNvSpPr/>
          <p:nvPr/>
        </p:nvSpPr>
        <p:spPr>
          <a:xfrm>
            <a:off x="385304" y="4970242"/>
            <a:ext cx="5542285" cy="1185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042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D97D1C-A1A9-D05A-CEF9-040A5DFB4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69951"/>
            <a:ext cx="11376024" cy="76685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ELENA still has some un-explored potential at extraction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E.g.: producing 1-to-5 bunches (instead of today’s 4), or other “exotic” configurations, e.g.: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CA0F06-6654-B5AD-5093-2689ECCCA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Short-Term Opportunities Leveraging on 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CA7B0D-9F2B-D6C2-5B84-A765B742A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4B458-3FA8-CA03-9B24-A45995990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B8DD7-8D90-C6E1-158D-A1DF5BD33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90A6116E-060C-AFF9-C764-1C1D2BEBE4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6" t="5292" r="20676" b="16577"/>
          <a:stretch/>
        </p:blipFill>
        <p:spPr>
          <a:xfrm>
            <a:off x="13272808" y="1935775"/>
            <a:ext cx="2693194" cy="239315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ABF0339-E2EE-274B-AE0F-98246A2351F2}"/>
              </a:ext>
            </a:extLst>
          </p:cNvPr>
          <p:cNvSpPr/>
          <p:nvPr/>
        </p:nvSpPr>
        <p:spPr>
          <a:xfrm>
            <a:off x="13315005" y="1969594"/>
            <a:ext cx="342167" cy="2162128"/>
          </a:xfrm>
          <a:prstGeom prst="rect">
            <a:avLst/>
          </a:prstGeom>
          <a:solidFill>
            <a:schemeClr val="tx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EC202D0-D62F-0378-A9F0-0721D3C50E7E}"/>
              </a:ext>
            </a:extLst>
          </p:cNvPr>
          <p:cNvSpPr/>
          <p:nvPr/>
        </p:nvSpPr>
        <p:spPr>
          <a:xfrm>
            <a:off x="15623835" y="1969594"/>
            <a:ext cx="256899" cy="2162128"/>
          </a:xfrm>
          <a:prstGeom prst="rect">
            <a:avLst/>
          </a:prstGeom>
          <a:solidFill>
            <a:schemeClr val="tx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745E3CB-2241-E115-21E3-6E1BB4901D17}"/>
              </a:ext>
            </a:extLst>
          </p:cNvPr>
          <p:cNvCxnSpPr>
            <a:cxnSpLocks/>
          </p:cNvCxnSpPr>
          <p:nvPr/>
        </p:nvCxnSpPr>
        <p:spPr>
          <a:xfrm flipV="1">
            <a:off x="13713417" y="1977477"/>
            <a:ext cx="0" cy="2029890"/>
          </a:xfrm>
          <a:prstGeom prst="straightConnector1">
            <a:avLst/>
          </a:prstGeom>
          <a:ln w="285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241B8E7-396B-91E1-8937-00E7AC4C762C}"/>
              </a:ext>
            </a:extLst>
          </p:cNvPr>
          <p:cNvSpPr txBox="1"/>
          <p:nvPr/>
        </p:nvSpPr>
        <p:spPr>
          <a:xfrm rot="5400000">
            <a:off x="13460047" y="2313937"/>
            <a:ext cx="70371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∆t=~500 </a:t>
            </a:r>
            <a:r>
              <a:rPr lang="en-GB" sz="1000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ms</a:t>
            </a:r>
            <a:endParaRPr lang="en-GB" sz="1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30D5CD2-56C7-A3D9-F0C1-224B542C6A3D}"/>
              </a:ext>
            </a:extLst>
          </p:cNvPr>
          <p:cNvCxnSpPr>
            <a:cxnSpLocks/>
          </p:cNvCxnSpPr>
          <p:nvPr/>
        </p:nvCxnSpPr>
        <p:spPr>
          <a:xfrm>
            <a:off x="13683514" y="4092327"/>
            <a:ext cx="1901816" cy="0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8889395-FF19-F1BE-B1EB-C02F10A0356C}"/>
              </a:ext>
            </a:extLst>
          </p:cNvPr>
          <p:cNvSpPr txBox="1"/>
          <p:nvPr/>
        </p:nvSpPr>
        <p:spPr>
          <a:xfrm>
            <a:off x="13767222" y="3930423"/>
            <a:ext cx="102431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 turn @ 100 keV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7C513C3-BE98-EA99-B128-D9C36DEAC111}"/>
              </a:ext>
            </a:extLst>
          </p:cNvPr>
          <p:cNvGrpSpPr/>
          <p:nvPr/>
        </p:nvGrpSpPr>
        <p:grpSpPr>
          <a:xfrm>
            <a:off x="4223069" y="1841839"/>
            <a:ext cx="3797912" cy="3384299"/>
            <a:chOff x="4223069" y="1928924"/>
            <a:chExt cx="3797912" cy="3384299"/>
          </a:xfrm>
        </p:grpSpPr>
        <p:pic>
          <p:nvPicPr>
            <p:cNvPr id="32" name="Picture 3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7032BAE0-003C-8203-12BB-81F6BE0010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459" t="5756" r="21582" b="16859"/>
            <a:stretch/>
          </p:blipFill>
          <p:spPr>
            <a:xfrm>
              <a:off x="4223069" y="1928924"/>
              <a:ext cx="3797912" cy="3384299"/>
            </a:xfrm>
            <a:prstGeom prst="rect">
              <a:avLst/>
            </a:prstGeom>
          </p:spPr>
        </p:pic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4C5DFC2-B2C0-9F01-C93A-EB9F326EA913}"/>
                </a:ext>
              </a:extLst>
            </p:cNvPr>
            <p:cNvSpPr/>
            <p:nvPr/>
          </p:nvSpPr>
          <p:spPr>
            <a:xfrm>
              <a:off x="4283892" y="1951233"/>
              <a:ext cx="417629" cy="3090720"/>
            </a:xfrm>
            <a:prstGeom prst="rect">
              <a:avLst/>
            </a:prstGeom>
            <a:solidFill>
              <a:schemeClr val="tx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4C5F1D05-36E2-A71C-B13C-4EDC1E31D7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58015" y="1998485"/>
              <a:ext cx="0" cy="2905453"/>
            </a:xfrm>
            <a:prstGeom prst="straightConnector1">
              <a:avLst/>
            </a:prstGeom>
            <a:ln w="28575"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855686F-2E39-38D7-89A8-8A53F30C3D10}"/>
                </a:ext>
              </a:extLst>
            </p:cNvPr>
            <p:cNvSpPr txBox="1"/>
            <p:nvPr/>
          </p:nvSpPr>
          <p:spPr>
            <a:xfrm rot="5400000">
              <a:off x="4486708" y="2383638"/>
              <a:ext cx="796375" cy="1741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∆t=~100 </a:t>
              </a:r>
              <a:r>
                <a:rPr lang="en-GB" sz="1000" b="1" dirty="0" err="1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ms</a:t>
              </a:r>
              <a:endParaRPr lang="en-GB" sz="1000" b="1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BB6453F9-A070-3720-3A2F-96855015686C}"/>
                </a:ext>
              </a:extLst>
            </p:cNvPr>
            <p:cNvCxnSpPr>
              <a:cxnSpLocks/>
            </p:cNvCxnSpPr>
            <p:nvPr/>
          </p:nvCxnSpPr>
          <p:spPr>
            <a:xfrm>
              <a:off x="4738858" y="4991264"/>
              <a:ext cx="2447935" cy="0"/>
            </a:xfrm>
            <a:prstGeom prst="straightConnector1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99CD5E3-2D21-A90A-FDF0-53086B2C6AD8}"/>
                </a:ext>
              </a:extLst>
            </p:cNvPr>
            <p:cNvSpPr txBox="1"/>
            <p:nvPr/>
          </p:nvSpPr>
          <p:spPr>
            <a:xfrm>
              <a:off x="4875380" y="4817114"/>
              <a:ext cx="1159187" cy="1741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1 turn @ 100 keV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2042CBE2-BA0E-F094-83A0-3F397ABD7EF1}"/>
                </a:ext>
              </a:extLst>
            </p:cNvPr>
            <p:cNvSpPr/>
            <p:nvPr/>
          </p:nvSpPr>
          <p:spPr>
            <a:xfrm>
              <a:off x="7203349" y="1951233"/>
              <a:ext cx="730799" cy="3090720"/>
            </a:xfrm>
            <a:prstGeom prst="rect">
              <a:avLst/>
            </a:prstGeom>
            <a:solidFill>
              <a:schemeClr val="tx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2AABC1A-ED62-B006-AFBB-557A73EDB8E2}"/>
                </a:ext>
              </a:extLst>
            </p:cNvPr>
            <p:cNvSpPr/>
            <p:nvPr/>
          </p:nvSpPr>
          <p:spPr>
            <a:xfrm>
              <a:off x="5359604" y="3047025"/>
              <a:ext cx="980333" cy="1002118"/>
            </a:xfrm>
            <a:custGeom>
              <a:avLst/>
              <a:gdLst>
                <a:gd name="connsiteX0" fmla="*/ 866274 w 866274"/>
                <a:gd name="connsiteY0" fmla="*/ 885525 h 885525"/>
                <a:gd name="connsiteX1" fmla="*/ 327259 w 866274"/>
                <a:gd name="connsiteY1" fmla="*/ 587142 h 885525"/>
                <a:gd name="connsiteX2" fmla="*/ 0 w 866274"/>
                <a:gd name="connsiteY2" fmla="*/ 0 h 885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6274" h="885525">
                  <a:moveTo>
                    <a:pt x="866274" y="885525"/>
                  </a:moveTo>
                  <a:cubicBezTo>
                    <a:pt x="668956" y="810127"/>
                    <a:pt x="471638" y="734729"/>
                    <a:pt x="327259" y="587142"/>
                  </a:cubicBezTo>
                  <a:cubicBezTo>
                    <a:pt x="182880" y="439555"/>
                    <a:pt x="19250" y="91440"/>
                    <a:pt x="0" y="0"/>
                  </a:cubicBezTo>
                </a:path>
              </a:pathLst>
            </a:custGeom>
            <a:noFill/>
            <a:ln>
              <a:prstDash val="dash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4CDA3EC6-5C3F-D283-9BB1-7EA4AEF79286}"/>
                </a:ext>
              </a:extLst>
            </p:cNvPr>
            <p:cNvSpPr txBox="1"/>
            <p:nvPr/>
          </p:nvSpPr>
          <p:spPr>
            <a:xfrm>
              <a:off x="4861826" y="3615026"/>
              <a:ext cx="1169624" cy="5224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00" b="1" dirty="0">
                  <a:solidFill>
                    <a:schemeClr val="tx2"/>
                  </a:solidFill>
                </a:rPr>
                <a:t>Some beam </a:t>
              </a:r>
              <a:br>
                <a:rPr lang="en-GB" sz="1000" b="1" dirty="0">
                  <a:solidFill>
                    <a:schemeClr val="tx2"/>
                  </a:solidFill>
                </a:rPr>
              </a:br>
              <a:r>
                <a:rPr lang="en-GB" sz="1000" b="1" dirty="0">
                  <a:solidFill>
                    <a:schemeClr val="tx2"/>
                  </a:solidFill>
                </a:rPr>
                <a:t>go to populate nearby backet…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D326637-B220-978E-49F5-4FCBF6DD58B0}"/>
                </a:ext>
              </a:extLst>
            </p:cNvPr>
            <p:cNvSpPr txBox="1"/>
            <p:nvPr/>
          </p:nvSpPr>
          <p:spPr>
            <a:xfrm>
              <a:off x="5363244" y="2121118"/>
              <a:ext cx="1169624" cy="696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00" b="1" dirty="0">
                  <a:solidFill>
                    <a:schemeClr val="tx2"/>
                  </a:solidFill>
                </a:rPr>
                <a:t>Low intensity bunch ready to be extracted…</a:t>
              </a:r>
            </a:p>
            <a:p>
              <a:r>
                <a:rPr lang="en-GB" sz="1000" b="1" dirty="0">
                  <a:solidFill>
                    <a:schemeClr val="tx2"/>
                  </a:solidFill>
                </a:rPr>
                <a:t>… and repeat ...</a:t>
              </a:r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159AF0F2-D052-8C31-A044-86B108E60800}"/>
                </a:ext>
              </a:extLst>
            </p:cNvPr>
            <p:cNvCxnSpPr/>
            <p:nvPr/>
          </p:nvCxnSpPr>
          <p:spPr>
            <a:xfrm>
              <a:off x="5222200" y="2092244"/>
              <a:ext cx="231726" cy="0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519A694E-F5E1-83DF-FABF-DB2B07971713}"/>
                </a:ext>
              </a:extLst>
            </p:cNvPr>
            <p:cNvCxnSpPr/>
            <p:nvPr/>
          </p:nvCxnSpPr>
          <p:spPr>
            <a:xfrm flipV="1">
              <a:off x="6609643" y="2072525"/>
              <a:ext cx="0" cy="2831413"/>
            </a:xfrm>
            <a:prstGeom prst="straightConnector1">
              <a:avLst/>
            </a:prstGeom>
            <a:ln w="19050">
              <a:solidFill>
                <a:schemeClr val="accent5">
                  <a:lumMod val="60000"/>
                  <a:lumOff val="4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230A90E4-74A3-851E-22E4-F0E3529E90FA}"/>
                </a:ext>
              </a:extLst>
            </p:cNvPr>
            <p:cNvSpPr txBox="1"/>
            <p:nvPr/>
          </p:nvSpPr>
          <p:spPr>
            <a:xfrm>
              <a:off x="6662747" y="3261453"/>
              <a:ext cx="1169624" cy="3483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00" b="1" dirty="0">
                  <a:solidFill>
                    <a:schemeClr val="accent5"/>
                  </a:solidFill>
                </a:rPr>
                <a:t>“Stack” staying in ELENA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5C30B75-ADFF-8D9B-3B55-934FD9509A73}"/>
              </a:ext>
            </a:extLst>
          </p:cNvPr>
          <p:cNvGrpSpPr/>
          <p:nvPr/>
        </p:nvGrpSpPr>
        <p:grpSpPr>
          <a:xfrm>
            <a:off x="78416" y="1836452"/>
            <a:ext cx="3951455" cy="3406940"/>
            <a:chOff x="78416" y="1923537"/>
            <a:chExt cx="3951455" cy="3406940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1F494773-27F6-89CA-8994-F9FD4FDACC72}"/>
                </a:ext>
              </a:extLst>
            </p:cNvPr>
            <p:cNvGrpSpPr/>
            <p:nvPr/>
          </p:nvGrpSpPr>
          <p:grpSpPr>
            <a:xfrm>
              <a:off x="78416" y="1923537"/>
              <a:ext cx="3951455" cy="3406940"/>
              <a:chOff x="672071" y="3178969"/>
              <a:chExt cx="2891640" cy="2493169"/>
            </a:xfrm>
          </p:grpSpPr>
          <p:pic>
            <p:nvPicPr>
              <p:cNvPr id="12" name="Picture 11" descr="A screenshot of a computer&#10;&#10;Description automatically generated">
                <a:extLst>
                  <a:ext uri="{FF2B5EF4-FFF2-40B4-BE49-F238E27FC236}">
                    <a16:creationId xmlns:a16="http://schemas.microsoft.com/office/drawing/2014/main" id="{6E60D9F7-627D-B80C-13A5-79D2DB9510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5150" r="20380" b="16366"/>
              <a:stretch/>
            </p:blipFill>
            <p:spPr>
              <a:xfrm>
                <a:off x="672071" y="3178969"/>
                <a:ext cx="2891640" cy="2493169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E737908-9800-9DB6-CC16-11EE52F59CDF}"/>
                  </a:ext>
                </a:extLst>
              </p:cNvPr>
              <p:cNvSpPr/>
              <p:nvPr/>
            </p:nvSpPr>
            <p:spPr>
              <a:xfrm>
                <a:off x="807524" y="3217767"/>
                <a:ext cx="381316" cy="2240923"/>
              </a:xfrm>
              <a:prstGeom prst="rect">
                <a:avLst/>
              </a:prstGeom>
              <a:solidFill>
                <a:schemeClr val="tx2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8B18297-E509-F226-62B1-F8AF9A17E710}"/>
                  </a:ext>
                </a:extLst>
              </p:cNvPr>
              <p:cNvSpPr/>
              <p:nvPr/>
            </p:nvSpPr>
            <p:spPr>
              <a:xfrm>
                <a:off x="3115895" y="3219765"/>
                <a:ext cx="342167" cy="2240923"/>
              </a:xfrm>
              <a:prstGeom prst="rect">
                <a:avLst/>
              </a:prstGeom>
              <a:solidFill>
                <a:schemeClr val="tx2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4DAE8E9F-9A42-A697-06DC-F2D390B10D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935" y="2135863"/>
              <a:ext cx="0" cy="2872653"/>
            </a:xfrm>
            <a:prstGeom prst="straightConnector1">
              <a:avLst/>
            </a:prstGeom>
            <a:ln w="28575"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FD35185-A5AE-A9E9-05C8-314DC237DCC0}"/>
                </a:ext>
              </a:extLst>
            </p:cNvPr>
            <p:cNvSpPr txBox="1"/>
            <p:nvPr/>
          </p:nvSpPr>
          <p:spPr>
            <a:xfrm rot="5400000">
              <a:off x="568322" y="2626951"/>
              <a:ext cx="796375" cy="1741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∆t=~500 </a:t>
              </a:r>
              <a:r>
                <a:rPr lang="en-GB" sz="1000" b="1" dirty="0" err="1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ms</a:t>
              </a:r>
              <a:endParaRPr lang="en-GB" sz="1000" b="1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BD75623B-3CA1-7D68-6A4E-9657D92B9D89}"/>
                </a:ext>
              </a:extLst>
            </p:cNvPr>
            <p:cNvCxnSpPr>
              <a:cxnSpLocks/>
            </p:cNvCxnSpPr>
            <p:nvPr/>
          </p:nvCxnSpPr>
          <p:spPr>
            <a:xfrm>
              <a:off x="784586" y="2039646"/>
              <a:ext cx="2569366" cy="0"/>
            </a:xfrm>
            <a:prstGeom prst="straightConnector1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DED7866-A1D8-A6F7-A86A-5F4FC386CF25}"/>
                </a:ext>
              </a:extLst>
            </p:cNvPr>
            <p:cNvSpPr txBox="1"/>
            <p:nvPr/>
          </p:nvSpPr>
          <p:spPr>
            <a:xfrm>
              <a:off x="958070" y="2039645"/>
              <a:ext cx="1159187" cy="1741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1 turn @ 100 keV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57AB727-E513-753A-7A98-BCE87DBA2C9D}"/>
                </a:ext>
              </a:extLst>
            </p:cNvPr>
            <p:cNvSpPr txBox="1"/>
            <p:nvPr/>
          </p:nvSpPr>
          <p:spPr>
            <a:xfrm>
              <a:off x="932649" y="4222219"/>
              <a:ext cx="1452825" cy="5224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00" b="1" dirty="0">
                  <a:solidFill>
                    <a:schemeClr val="tx2"/>
                  </a:solidFill>
                </a:rPr>
                <a:t>”Standard bunch” extracted toward  standard experiment</a:t>
              </a: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EF2BE361-4A1C-500B-37B5-603B9EAFBE8C}"/>
                </a:ext>
              </a:extLst>
            </p:cNvPr>
            <p:cNvCxnSpPr/>
            <p:nvPr/>
          </p:nvCxnSpPr>
          <p:spPr>
            <a:xfrm flipH="1">
              <a:off x="1133788" y="4776349"/>
              <a:ext cx="154118" cy="203113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ight Brace 78">
              <a:extLst>
                <a:ext uri="{FF2B5EF4-FFF2-40B4-BE49-F238E27FC236}">
                  <a16:creationId xmlns:a16="http://schemas.microsoft.com/office/drawing/2014/main" id="{DCF775A8-10FB-D7AE-B1DF-C526749A7D78}"/>
                </a:ext>
              </a:extLst>
            </p:cNvPr>
            <p:cNvSpPr/>
            <p:nvPr/>
          </p:nvSpPr>
          <p:spPr>
            <a:xfrm rot="16200000">
              <a:off x="2342025" y="3193613"/>
              <a:ext cx="180135" cy="1816274"/>
            </a:xfrm>
            <a:prstGeom prst="rightBrac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E7783F94-99B2-5D3F-6A2F-AFFFD0A133F9}"/>
                </a:ext>
              </a:extLst>
            </p:cNvPr>
            <p:cNvSpPr txBox="1"/>
            <p:nvPr/>
          </p:nvSpPr>
          <p:spPr>
            <a:xfrm>
              <a:off x="932649" y="3400845"/>
              <a:ext cx="1452825" cy="696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00" b="1" dirty="0">
                  <a:solidFill>
                    <a:schemeClr val="tx2"/>
                  </a:solidFill>
                </a:rPr>
                <a:t>Leftover bunches merged into one</a:t>
              </a:r>
            </a:p>
            <a:p>
              <a:r>
                <a:rPr lang="en-GB" sz="1000" b="1" dirty="0">
                  <a:solidFill>
                    <a:schemeClr val="tx2"/>
                  </a:solidFill>
                </a:rPr>
                <a:t>(e.g. for PUMA filling?)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B2009421-50A5-D95F-E71C-D7AE4701EF20}"/>
              </a:ext>
            </a:extLst>
          </p:cNvPr>
          <p:cNvGrpSpPr/>
          <p:nvPr/>
        </p:nvGrpSpPr>
        <p:grpSpPr>
          <a:xfrm>
            <a:off x="8171517" y="1743011"/>
            <a:ext cx="3850331" cy="3483126"/>
            <a:chOff x="8171517" y="1830096"/>
            <a:chExt cx="3850331" cy="3483126"/>
          </a:xfrm>
        </p:grpSpPr>
        <p:pic>
          <p:nvPicPr>
            <p:cNvPr id="36" name="Picture 3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01154EC6-37A9-731C-1A46-54ED25C735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17" t="19695" r="20573" b="41689"/>
            <a:stretch/>
          </p:blipFill>
          <p:spPr>
            <a:xfrm>
              <a:off x="8171517" y="3110816"/>
              <a:ext cx="3850331" cy="1717896"/>
            </a:xfrm>
            <a:prstGeom prst="rect">
              <a:avLst/>
            </a:prstGeom>
          </p:spPr>
        </p:pic>
        <p:pic>
          <p:nvPicPr>
            <p:cNvPr id="40" name="Picture 3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C126BE7F-79D3-293F-C31E-E34C793991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17" t="71797" r="20573" b="16400"/>
            <a:stretch/>
          </p:blipFill>
          <p:spPr>
            <a:xfrm>
              <a:off x="8171517" y="4788151"/>
              <a:ext cx="3850331" cy="525071"/>
            </a:xfrm>
            <a:prstGeom prst="rect">
              <a:avLst/>
            </a:prstGeom>
          </p:spPr>
        </p:pic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5B2F858-BC34-D4EB-2306-A77E71AA36F3}"/>
                </a:ext>
              </a:extLst>
            </p:cNvPr>
            <p:cNvSpPr/>
            <p:nvPr/>
          </p:nvSpPr>
          <p:spPr>
            <a:xfrm>
              <a:off x="10772467" y="2836496"/>
              <a:ext cx="1117532" cy="2202302"/>
            </a:xfrm>
            <a:prstGeom prst="rect">
              <a:avLst/>
            </a:prstGeom>
            <a:solidFill>
              <a:schemeClr val="tx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8" name="Picture 37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7D2B4FB2-2A54-216E-6C40-2435F62D7B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607" t="8205" r="32042" b="9032"/>
            <a:stretch/>
          </p:blipFill>
          <p:spPr>
            <a:xfrm>
              <a:off x="8390974" y="1830096"/>
              <a:ext cx="3411416" cy="1886845"/>
            </a:xfrm>
            <a:prstGeom prst="rect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9F8B9D2-A376-18E3-3387-D3D55CCF7D04}"/>
                </a:ext>
              </a:extLst>
            </p:cNvPr>
            <p:cNvSpPr txBox="1"/>
            <p:nvPr/>
          </p:nvSpPr>
          <p:spPr>
            <a:xfrm>
              <a:off x="8521121" y="3303804"/>
              <a:ext cx="649435" cy="20898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b="1" dirty="0">
                  <a:solidFill>
                    <a:srgbClr val="FFFF00"/>
                  </a:solidFill>
                </a:rPr>
                <a:t>2 us/div</a:t>
              </a:r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EE487C3C-03AE-FA56-0FFE-C53D26C7CAB4}"/>
                </a:ext>
              </a:extLst>
            </p:cNvPr>
            <p:cNvSpPr/>
            <p:nvPr/>
          </p:nvSpPr>
          <p:spPr>
            <a:xfrm>
              <a:off x="9972437" y="3100256"/>
              <a:ext cx="281449" cy="1045803"/>
            </a:xfrm>
            <a:custGeom>
              <a:avLst/>
              <a:gdLst>
                <a:gd name="connsiteX0" fmla="*/ 86498 w 248703"/>
                <a:gd name="connsiteY0" fmla="*/ 1285103 h 1285103"/>
                <a:gd name="connsiteX1" fmla="*/ 247136 w 248703"/>
                <a:gd name="connsiteY1" fmla="*/ 902043 h 1285103"/>
                <a:gd name="connsiteX2" fmla="*/ 0 w 248703"/>
                <a:gd name="connsiteY2" fmla="*/ 0 h 1285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703" h="1285103">
                  <a:moveTo>
                    <a:pt x="86498" y="1285103"/>
                  </a:moveTo>
                  <a:cubicBezTo>
                    <a:pt x="174025" y="1200665"/>
                    <a:pt x="261552" y="1116227"/>
                    <a:pt x="247136" y="902043"/>
                  </a:cubicBezTo>
                  <a:cubicBezTo>
                    <a:pt x="232720" y="687859"/>
                    <a:pt x="116360" y="343929"/>
                    <a:pt x="0" y="0"/>
                  </a:cubicBezTo>
                </a:path>
              </a:pathLst>
            </a:custGeom>
            <a:noFill/>
            <a:ln w="38100">
              <a:solidFill>
                <a:srgbClr val="02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D2D431C-AE68-C18E-D3C7-48E9C579493B}"/>
                </a:ext>
              </a:extLst>
            </p:cNvPr>
            <p:cNvSpPr txBox="1"/>
            <p:nvPr/>
          </p:nvSpPr>
          <p:spPr>
            <a:xfrm>
              <a:off x="8683296" y="1903652"/>
              <a:ext cx="848981" cy="62694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bg2"/>
                  </a:solidFill>
                </a:rPr>
                <a:t>normal</a:t>
              </a:r>
            </a:p>
            <a:p>
              <a:pPr algn="ctr"/>
              <a:r>
                <a:rPr lang="en-GB" sz="1200" dirty="0">
                  <a:solidFill>
                    <a:schemeClr val="bg2"/>
                  </a:solidFill>
                </a:rPr>
                <a:t>bunch</a:t>
              </a:r>
            </a:p>
            <a:p>
              <a:pPr algn="ctr"/>
              <a:r>
                <a:rPr lang="en-GB" sz="1200" dirty="0">
                  <a:solidFill>
                    <a:schemeClr val="bg2"/>
                  </a:solidFill>
                </a:rPr>
                <a:t>(reference)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66410D8-BD9E-381C-6B70-5B3A0169BC27}"/>
                </a:ext>
              </a:extLst>
            </p:cNvPr>
            <p:cNvSpPr txBox="1"/>
            <p:nvPr/>
          </p:nvSpPr>
          <p:spPr>
            <a:xfrm>
              <a:off x="10898649" y="1922297"/>
              <a:ext cx="789119" cy="20898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dirty="0">
                  <a:solidFill>
                    <a:schemeClr val="bg2"/>
                  </a:solidFill>
                </a:rPr>
                <a:t>calibration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B966761-67BD-128D-352E-324028CCED41}"/>
                </a:ext>
              </a:extLst>
            </p:cNvPr>
            <p:cNvSpPr txBox="1"/>
            <p:nvPr/>
          </p:nvSpPr>
          <p:spPr>
            <a:xfrm>
              <a:off x="9731937" y="2290060"/>
              <a:ext cx="529707" cy="41796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2FF00"/>
                  </a:solidFill>
                </a:rPr>
                <a:t>square</a:t>
              </a:r>
            </a:p>
            <a:p>
              <a:pPr algn="ctr"/>
              <a:r>
                <a:rPr lang="en-GB" sz="1200" dirty="0">
                  <a:solidFill>
                    <a:srgbClr val="02FF00"/>
                  </a:solidFill>
                </a:rPr>
                <a:t>bunch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B04A786-7BA2-B044-F7C6-421EA72D0888}"/>
                </a:ext>
              </a:extLst>
            </p:cNvPr>
            <p:cNvSpPr txBox="1"/>
            <p:nvPr/>
          </p:nvSpPr>
          <p:spPr>
            <a:xfrm>
              <a:off x="8222853" y="3913545"/>
              <a:ext cx="1649755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Particles staying </a:t>
              </a:r>
              <a:br>
                <a:rPr lang="en-GB" sz="1000" b="1" dirty="0">
                  <a:solidFill>
                    <a:schemeClr val="tx2"/>
                  </a:solidFill>
                </a:rPr>
              </a:br>
              <a:r>
                <a:rPr lang="en-GB" sz="1000" b="1" dirty="0">
                  <a:solidFill>
                    <a:schemeClr val="tx2"/>
                  </a:solidFill>
                </a:rPr>
                <a:t>inside ELENA</a:t>
              </a:r>
            </a:p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(seen till </a:t>
              </a:r>
              <a:r>
                <a:rPr lang="en-GB" sz="1000" b="1" dirty="0" err="1">
                  <a:solidFill>
                    <a:schemeClr val="tx2"/>
                  </a:solidFill>
                </a:rPr>
                <a:t>debunching</a:t>
              </a:r>
              <a:r>
                <a:rPr lang="en-GB" sz="1000" b="1" dirty="0">
                  <a:solidFill>
                    <a:schemeClr val="tx2"/>
                  </a:solidFill>
                </a:rPr>
                <a:t>)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3053BC6-6792-0336-A80D-089D0C3C99D0}"/>
                </a:ext>
              </a:extLst>
            </p:cNvPr>
            <p:cNvSpPr/>
            <p:nvPr/>
          </p:nvSpPr>
          <p:spPr>
            <a:xfrm>
              <a:off x="8222854" y="4441916"/>
              <a:ext cx="2549613" cy="596881"/>
            </a:xfrm>
            <a:prstGeom prst="rect">
              <a:avLst/>
            </a:prstGeom>
            <a:solidFill>
              <a:srgbClr val="C4DAE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Coasting beam: </a:t>
              </a:r>
              <a:br>
                <a:rPr lang="en-GB" sz="1000" b="1" dirty="0">
                  <a:solidFill>
                    <a:schemeClr val="tx2"/>
                  </a:solidFill>
                </a:rPr>
              </a:br>
              <a:r>
                <a:rPr lang="en-GB" sz="1000" b="1" dirty="0">
                  <a:solidFill>
                    <a:schemeClr val="tx2"/>
                  </a:solidFill>
                </a:rPr>
                <a:t>monitor sees nothing</a:t>
              </a: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2335A0CC-0018-1A9F-8695-417E6BDF41E4}"/>
                </a:ext>
              </a:extLst>
            </p:cNvPr>
            <p:cNvCxnSpPr>
              <a:cxnSpLocks/>
            </p:cNvCxnSpPr>
            <p:nvPr/>
          </p:nvCxnSpPr>
          <p:spPr>
            <a:xfrm>
              <a:off x="8241144" y="5006503"/>
              <a:ext cx="2447935" cy="0"/>
            </a:xfrm>
            <a:prstGeom prst="straightConnector1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39D2E32-C214-5A6B-77EB-0CFE3013C37B}"/>
                </a:ext>
              </a:extLst>
            </p:cNvPr>
            <p:cNvSpPr txBox="1"/>
            <p:nvPr/>
          </p:nvSpPr>
          <p:spPr>
            <a:xfrm>
              <a:off x="8377666" y="4832353"/>
              <a:ext cx="1159187" cy="1741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1 turn @ 100 keV</a:t>
              </a:r>
            </a:p>
          </p:txBody>
        </p:sp>
      </p:grpSp>
      <p:sp>
        <p:nvSpPr>
          <p:cNvPr id="85" name="Content Placeholder 1">
            <a:extLst>
              <a:ext uri="{FF2B5EF4-FFF2-40B4-BE49-F238E27FC236}">
                <a16:creationId xmlns:a16="http://schemas.microsoft.com/office/drawing/2014/main" id="{DC2B5813-2E34-DCC8-10F8-F304E480DB1E}"/>
              </a:ext>
            </a:extLst>
          </p:cNvPr>
          <p:cNvSpPr txBox="1">
            <a:spLocks/>
          </p:cNvSpPr>
          <p:nvPr/>
        </p:nvSpPr>
        <p:spPr>
          <a:xfrm>
            <a:off x="401560" y="5408585"/>
            <a:ext cx="11376024" cy="8515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Mostly requiring some </a:t>
            </a:r>
            <a:r>
              <a:rPr lang="en-US" dirty="0">
                <a:solidFill>
                  <a:schemeClr val="tx1"/>
                </a:solidFill>
              </a:rPr>
              <a:t>minor modifications, new logic, tests</a:t>
            </a:r>
            <a:r>
              <a:rPr lang="en-US" dirty="0"/>
              <a:t>, …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… and well-defined use cases, which are slowly emerging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020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07B075-9D30-92BE-BC12-940364647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4"/>
            <a:ext cx="6882160" cy="503999"/>
          </a:xfrm>
        </p:spPr>
        <p:txBody>
          <a:bodyPr/>
          <a:lstStyle/>
          <a:p>
            <a:r>
              <a:rPr lang="en-GB" dirty="0"/>
              <a:t>A First Potential User: PAX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89815-2AB1-8C9A-9502-027860F44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FF9CF6-FA7F-6C74-34EC-D7E6ADD19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4A0A5-DD2F-913D-FF40-25AC68AE2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6E54C75-8749-B6B9-1826-5CA50044D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90863"/>
            <a:ext cx="11376024" cy="124732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Short-term nuclear physics experiment (</a:t>
            </a:r>
            <a:r>
              <a:rPr lang="en-GB" sz="2000" dirty="0">
                <a:solidFill>
                  <a:schemeClr val="tx1"/>
                </a:solidFill>
              </a:rPr>
              <a:t>different community </a:t>
            </a:r>
            <a:r>
              <a:rPr lang="en-GB" sz="2000" dirty="0"/>
              <a:t>than today’s users)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R&amp;D experiment to test detectors (and possibility for new </a:t>
            </a:r>
            <a:r>
              <a:rPr lang="en-GB" sz="2000" dirty="0">
                <a:solidFill>
                  <a:schemeClr val="tx1"/>
                </a:solidFill>
              </a:rPr>
              <a:t>high precision QED studies</a:t>
            </a:r>
            <a:r>
              <a:rPr lang="en-GB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Requiring something close to “slow extraction”</a:t>
            </a:r>
          </a:p>
        </p:txBody>
      </p:sp>
      <p:pic>
        <p:nvPicPr>
          <p:cNvPr id="13" name="Picture 12" descr="A screenshot of a test&#10;&#10;Description automatically generated">
            <a:extLst>
              <a:ext uri="{FF2B5EF4-FFF2-40B4-BE49-F238E27FC236}">
                <a16:creationId xmlns:a16="http://schemas.microsoft.com/office/drawing/2014/main" id="{19B15E9B-D53A-A355-433A-6DC43D77F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86" y="5112676"/>
            <a:ext cx="4099215" cy="1207852"/>
          </a:xfrm>
          <a:prstGeom prst="rect">
            <a:avLst/>
          </a:prstGeom>
        </p:spPr>
      </p:pic>
      <p:pic>
        <p:nvPicPr>
          <p:cNvPr id="15" name="Picture 14" descr="A diagram of a machine&#10;&#10;Description automatically generated">
            <a:extLst>
              <a:ext uri="{FF2B5EF4-FFF2-40B4-BE49-F238E27FC236}">
                <a16:creationId xmlns:a16="http://schemas.microsoft.com/office/drawing/2014/main" id="{33414A58-5AAE-68AE-CFF1-51DB19772E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5915"/>
          <a:stretch/>
        </p:blipFill>
        <p:spPr>
          <a:xfrm>
            <a:off x="203386" y="2289652"/>
            <a:ext cx="4259263" cy="2674749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3B9CFBD5-A32B-B1F3-0AE1-0C9E3B582E9B}"/>
              </a:ext>
            </a:extLst>
          </p:cNvPr>
          <p:cNvGrpSpPr/>
          <p:nvPr/>
        </p:nvGrpSpPr>
        <p:grpSpPr>
          <a:xfrm>
            <a:off x="4626158" y="2564383"/>
            <a:ext cx="4259262" cy="3699807"/>
            <a:chOff x="5941288" y="2507917"/>
            <a:chExt cx="3613020" cy="3138449"/>
          </a:xfrm>
        </p:grpSpPr>
        <p:pic>
          <p:nvPicPr>
            <p:cNvPr id="11" name="Content Placeholder 7">
              <a:extLst>
                <a:ext uri="{FF2B5EF4-FFF2-40B4-BE49-F238E27FC236}">
                  <a16:creationId xmlns:a16="http://schemas.microsoft.com/office/drawing/2014/main" id="{F57881F4-2DA6-60D4-042F-2C5F208799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235" t="6298" r="20770" b="17237"/>
            <a:stretch/>
          </p:blipFill>
          <p:spPr>
            <a:xfrm>
              <a:off x="5941288" y="2507917"/>
              <a:ext cx="3613020" cy="3138449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D0024BA-FE68-1264-1E1A-F5CF969159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89168" y="2535654"/>
              <a:ext cx="0" cy="2785085"/>
            </a:xfrm>
            <a:prstGeom prst="straightConnector1">
              <a:avLst/>
            </a:prstGeom>
            <a:ln w="28575"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88997EE-2A4F-75F8-6AEB-21C6114564EA}"/>
                </a:ext>
              </a:extLst>
            </p:cNvPr>
            <p:cNvSpPr txBox="1"/>
            <p:nvPr/>
          </p:nvSpPr>
          <p:spPr>
            <a:xfrm rot="5400000">
              <a:off x="6246923" y="3077750"/>
              <a:ext cx="703719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∆t=~700 </a:t>
              </a:r>
              <a:r>
                <a:rPr lang="en-GB" sz="1000" b="1" dirty="0" err="1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ms</a:t>
              </a:r>
              <a:endParaRPr lang="en-GB" sz="1000" b="1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F8DE429-1108-D218-6208-C53F5AA54B08}"/>
                </a:ext>
              </a:extLst>
            </p:cNvPr>
            <p:cNvCxnSpPr>
              <a:cxnSpLocks/>
            </p:cNvCxnSpPr>
            <p:nvPr/>
          </p:nvCxnSpPr>
          <p:spPr>
            <a:xfrm>
              <a:off x="6529794" y="2677358"/>
              <a:ext cx="2344590" cy="0"/>
            </a:xfrm>
            <a:prstGeom prst="straightConnector1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4B0C698-B307-F029-5FE4-EB18EEB146E6}"/>
                </a:ext>
              </a:extLst>
            </p:cNvPr>
            <p:cNvSpPr txBox="1"/>
            <p:nvPr/>
          </p:nvSpPr>
          <p:spPr>
            <a:xfrm>
              <a:off x="7887066" y="2543097"/>
              <a:ext cx="1159187" cy="1741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1 turn @ 100 keV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92A6800-6D77-3BDA-7083-9392877E271B}"/>
                </a:ext>
              </a:extLst>
            </p:cNvPr>
            <p:cNvSpPr/>
            <p:nvPr/>
          </p:nvSpPr>
          <p:spPr>
            <a:xfrm>
              <a:off x="8917947" y="2507918"/>
              <a:ext cx="532150" cy="2905454"/>
            </a:xfrm>
            <a:prstGeom prst="rect">
              <a:avLst/>
            </a:prstGeom>
            <a:solidFill>
              <a:schemeClr val="tx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C36910D-3DCB-AD2B-5ADD-4C9AD9FD9D33}"/>
                </a:ext>
              </a:extLst>
            </p:cNvPr>
            <p:cNvSpPr/>
            <p:nvPr/>
          </p:nvSpPr>
          <p:spPr>
            <a:xfrm>
              <a:off x="6015701" y="2507918"/>
              <a:ext cx="440796" cy="2905454"/>
            </a:xfrm>
            <a:prstGeom prst="rect">
              <a:avLst/>
            </a:prstGeom>
            <a:solidFill>
              <a:schemeClr val="tx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CD8F85A-618D-ECE5-3B9A-203FB2C1797F}"/>
              </a:ext>
            </a:extLst>
          </p:cNvPr>
          <p:cNvSpPr txBox="1"/>
          <p:nvPr/>
        </p:nvSpPr>
        <p:spPr>
          <a:xfrm>
            <a:off x="8945797" y="2593339"/>
            <a:ext cx="3064438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/>
              <a:t>A possible implementation: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1400" dirty="0"/>
              <a:t>Deliver </a:t>
            </a:r>
            <a:r>
              <a:rPr lang="en-GB" sz="1400" b="1" dirty="0"/>
              <a:t>bunches as usual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1400" b="1" dirty="0"/>
              <a:t>Merge remaining beam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1400" b="1" dirty="0"/>
              <a:t>Repeatedly populate a “nearby” bucket</a:t>
            </a:r>
            <a:r>
              <a:rPr lang="en-GB" sz="1400" dirty="0"/>
              <a:t> and extract</a:t>
            </a:r>
            <a:br>
              <a:rPr lang="en-GB" sz="1400" dirty="0"/>
            </a:br>
            <a:endParaRPr lang="en-GB" sz="1400" dirty="0"/>
          </a:p>
          <a:p>
            <a:pPr algn="l"/>
            <a:r>
              <a:rPr lang="en-GB" sz="1400" b="1" dirty="0">
                <a:solidFill>
                  <a:srgbClr val="FF0000"/>
                </a:solidFill>
              </a:rPr>
              <a:t>What is missing?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1400" b="1" dirty="0">
                <a:solidFill>
                  <a:srgbClr val="FF0000"/>
                </a:solidFill>
              </a:rPr>
              <a:t>Stabilise RF manipulations</a:t>
            </a:r>
          </a:p>
          <a:p>
            <a:pPr marL="490538" lvl="1" indent="-155575">
              <a:buFont typeface="Arial" panose="020B0604020202020204" pitchFamily="34" charset="0"/>
              <a:buChar char="•"/>
            </a:pPr>
            <a:r>
              <a:rPr lang="en-GB" sz="1400" dirty="0"/>
              <a:t>Need of a different synchronisation strategy</a:t>
            </a:r>
          </a:p>
          <a:p>
            <a:pPr marL="490538" lvl="1" indent="-155575">
              <a:buFont typeface="Arial" panose="020B0604020202020204" pitchFamily="34" charset="0"/>
              <a:buChar char="•"/>
            </a:pPr>
            <a:r>
              <a:rPr lang="en-GB" sz="1400" dirty="0"/>
              <a:t>Possibly new controls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1400" dirty="0">
                <a:solidFill>
                  <a:schemeClr val="accent3"/>
                </a:solidFill>
              </a:rPr>
              <a:t>Possibility to </a:t>
            </a:r>
            <a:r>
              <a:rPr lang="en-GB" sz="1400" b="1" dirty="0">
                <a:solidFill>
                  <a:schemeClr val="accent3"/>
                </a:solidFill>
              </a:rPr>
              <a:t>trigger several times/cycle </a:t>
            </a:r>
            <a:r>
              <a:rPr lang="en-GB" sz="1400" b="1" dirty="0" err="1">
                <a:solidFill>
                  <a:schemeClr val="accent3"/>
                </a:solidFill>
              </a:rPr>
              <a:t>LNE</a:t>
            </a:r>
            <a:r>
              <a:rPr lang="en-GB" sz="1400" b="1" dirty="0">
                <a:solidFill>
                  <a:schemeClr val="accent3"/>
                </a:solidFill>
              </a:rPr>
              <a:t> kickers</a:t>
            </a:r>
          </a:p>
          <a:p>
            <a:pPr marL="490538" lvl="1" indent="-179388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</a:rPr>
              <a:t>Timings being defined</a:t>
            </a:r>
          </a:p>
          <a:p>
            <a:pPr marL="490538" lvl="1" indent="-179388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3"/>
                </a:solidFill>
              </a:rPr>
              <a:t>Long-term: </a:t>
            </a:r>
            <a:r>
              <a:rPr lang="en-GB" sz="1400" b="1" dirty="0">
                <a:solidFill>
                  <a:schemeClr val="accent3"/>
                </a:solidFill>
              </a:rPr>
              <a:t>foresee several-s-long pulses </a:t>
            </a:r>
            <a:r>
              <a:rPr lang="en-GB" sz="1400" dirty="0">
                <a:solidFill>
                  <a:schemeClr val="accent3"/>
                </a:solidFill>
              </a:rPr>
              <a:t>for </a:t>
            </a:r>
            <a:r>
              <a:rPr lang="en-GB" sz="1400" b="1" dirty="0" err="1">
                <a:solidFill>
                  <a:schemeClr val="accent3"/>
                </a:solidFill>
              </a:rPr>
              <a:t>LNE</a:t>
            </a:r>
            <a:r>
              <a:rPr lang="en-GB" sz="1400" b="1" dirty="0">
                <a:solidFill>
                  <a:schemeClr val="accent3"/>
                </a:solidFill>
              </a:rPr>
              <a:t> kickers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A278C9E-DE49-262C-66C4-DFDF0F8D2AC1}"/>
              </a:ext>
            </a:extLst>
          </p:cNvPr>
          <p:cNvSpPr txBox="1"/>
          <p:nvPr/>
        </p:nvSpPr>
        <p:spPr>
          <a:xfrm>
            <a:off x="2517965" y="4385005"/>
            <a:ext cx="1748561" cy="5539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1200" b="1" dirty="0">
                <a:solidFill>
                  <a:schemeClr val="accent3"/>
                </a:solidFill>
              </a:rPr>
              <a:t>Sending low-intensity pbar beams on different type of targets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2714354-FFF9-8A29-3C28-2F286004B672}"/>
              </a:ext>
            </a:extLst>
          </p:cNvPr>
          <p:cNvCxnSpPr>
            <a:cxnSpLocks/>
            <a:stCxn id="32" idx="0"/>
          </p:cNvCxnSpPr>
          <p:nvPr/>
        </p:nvCxnSpPr>
        <p:spPr>
          <a:xfrm flipH="1" flipV="1">
            <a:off x="2252993" y="3798777"/>
            <a:ext cx="1139253" cy="58622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3F0E34D-7B7D-01DA-7471-94612B851730}"/>
              </a:ext>
            </a:extLst>
          </p:cNvPr>
          <p:cNvSpPr txBox="1"/>
          <p:nvPr/>
        </p:nvSpPr>
        <p:spPr>
          <a:xfrm>
            <a:off x="2565958" y="2317511"/>
            <a:ext cx="1896690" cy="5539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1200" b="1" dirty="0">
                <a:solidFill>
                  <a:schemeClr val="accent3"/>
                </a:solidFill>
              </a:rPr>
              <a:t>Testing new detector (much higher resolution) </a:t>
            </a:r>
            <a:r>
              <a:rPr lang="en-GB" sz="1200" b="1" dirty="0" err="1">
                <a:solidFill>
                  <a:schemeClr val="accent3"/>
                </a:solidFill>
              </a:rPr>
              <a:t>wrt</a:t>
            </a:r>
            <a:r>
              <a:rPr lang="en-GB" sz="1200" b="1" dirty="0">
                <a:solidFill>
                  <a:schemeClr val="accent3"/>
                </a:solidFill>
              </a:rPr>
              <a:t> older technology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F27F90F-AC67-F9A2-22C8-D13D64FBE03B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1284694" y="2594510"/>
            <a:ext cx="1281264" cy="10469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492A6C3-CFD2-D23F-02F9-6C18EEEBF0D9}"/>
              </a:ext>
            </a:extLst>
          </p:cNvPr>
          <p:cNvCxnSpPr>
            <a:cxnSpLocks/>
            <a:stCxn id="37" idx="2"/>
          </p:cNvCxnSpPr>
          <p:nvPr/>
        </p:nvCxnSpPr>
        <p:spPr>
          <a:xfrm>
            <a:off x="3514303" y="2871509"/>
            <a:ext cx="132963" cy="44602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882B7BCF-FCA5-19A5-431F-548B41B8F0C4}"/>
              </a:ext>
            </a:extLst>
          </p:cNvPr>
          <p:cNvSpPr/>
          <p:nvPr/>
        </p:nvSpPr>
        <p:spPr>
          <a:xfrm>
            <a:off x="203386" y="5539299"/>
            <a:ext cx="4099215" cy="341021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92E4E52-92EE-ED92-A12B-7FE959F77F75}"/>
              </a:ext>
            </a:extLst>
          </p:cNvPr>
          <p:cNvCxnSpPr>
            <a:cxnSpLocks/>
            <a:stCxn id="46" idx="3"/>
          </p:cNvCxnSpPr>
          <p:nvPr/>
        </p:nvCxnSpPr>
        <p:spPr>
          <a:xfrm flipV="1">
            <a:off x="4302601" y="5509074"/>
            <a:ext cx="671099" cy="200736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3B94A394-42FD-4C96-6EC4-822A2D545A26}"/>
              </a:ext>
            </a:extLst>
          </p:cNvPr>
          <p:cNvSpPr txBox="1"/>
          <p:nvPr/>
        </p:nvSpPr>
        <p:spPr>
          <a:xfrm>
            <a:off x="5613035" y="3763629"/>
            <a:ext cx="1050627" cy="307777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 dirty="0">
                <a:solidFill>
                  <a:srgbClr val="FF0000"/>
                </a:solidFill>
              </a:rPr>
              <a:t>Low-int. bunch extracted!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1ED1663-A849-00DC-83D4-09C4BF166E12}"/>
              </a:ext>
            </a:extLst>
          </p:cNvPr>
          <p:cNvSpPr txBox="1"/>
          <p:nvPr/>
        </p:nvSpPr>
        <p:spPr>
          <a:xfrm>
            <a:off x="5762060" y="3289718"/>
            <a:ext cx="78692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 dirty="0">
                <a:solidFill>
                  <a:srgbClr val="FF0000"/>
                </a:solidFill>
              </a:rPr>
              <a:t>Bucket </a:t>
            </a:r>
            <a:br>
              <a:rPr lang="en-GB" sz="1000" b="1" dirty="0">
                <a:solidFill>
                  <a:srgbClr val="FF0000"/>
                </a:solidFill>
              </a:rPr>
            </a:br>
            <a:r>
              <a:rPr lang="en-GB" sz="1000" b="1" dirty="0">
                <a:solidFill>
                  <a:srgbClr val="FF0000"/>
                </a:solidFill>
              </a:rPr>
              <a:t>re-</a:t>
            </a:r>
            <a:r>
              <a:rPr lang="en-GB" sz="1000" b="1" dirty="0" err="1">
                <a:solidFill>
                  <a:srgbClr val="FF0000"/>
                </a:solidFill>
              </a:rPr>
              <a:t>pupulated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3E99706-F252-9B13-FA18-9F2FDF61A66C}"/>
              </a:ext>
            </a:extLst>
          </p:cNvPr>
          <p:cNvSpPr txBox="1"/>
          <p:nvPr/>
        </p:nvSpPr>
        <p:spPr>
          <a:xfrm>
            <a:off x="5693042" y="4641247"/>
            <a:ext cx="843180" cy="153888"/>
          </a:xfrm>
          <a:prstGeom prst="rect">
            <a:avLst/>
          </a:prstGeom>
          <a:solidFill>
            <a:schemeClr val="accent4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000" b="1" dirty="0">
                <a:solidFill>
                  <a:srgbClr val="FF0000"/>
                </a:solidFill>
              </a:rPr>
              <a:t>“Stack ready”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03B34EC-6C30-DCF9-1981-BBC1746B3442}"/>
              </a:ext>
            </a:extLst>
          </p:cNvPr>
          <p:cNvSpPr txBox="1"/>
          <p:nvPr/>
        </p:nvSpPr>
        <p:spPr>
          <a:xfrm>
            <a:off x="5546283" y="4184216"/>
            <a:ext cx="1136698" cy="307777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 dirty="0">
                <a:solidFill>
                  <a:srgbClr val="FF0000"/>
                </a:solidFill>
              </a:rPr>
              <a:t>Low-int. bucket populated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9DF25B5-7FB1-19AC-6233-0121BEE1E634}"/>
              </a:ext>
            </a:extLst>
          </p:cNvPr>
          <p:cNvSpPr txBox="1"/>
          <p:nvPr/>
        </p:nvSpPr>
        <p:spPr>
          <a:xfrm>
            <a:off x="7628616" y="5070127"/>
            <a:ext cx="1013239" cy="307777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 dirty="0">
                <a:solidFill>
                  <a:srgbClr val="FF0000"/>
                </a:solidFill>
              </a:rPr>
              <a:t>Normal bunches extracted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57F84F0-099F-5F12-E163-56D1157AB8FB}"/>
              </a:ext>
            </a:extLst>
          </p:cNvPr>
          <p:cNvSpPr txBox="1"/>
          <p:nvPr/>
        </p:nvSpPr>
        <p:spPr>
          <a:xfrm>
            <a:off x="5613035" y="4964761"/>
            <a:ext cx="1065997" cy="153888"/>
          </a:xfrm>
          <a:prstGeom prst="rect">
            <a:avLst/>
          </a:prstGeom>
          <a:solidFill>
            <a:schemeClr val="accent4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000" b="1" dirty="0">
                <a:solidFill>
                  <a:srgbClr val="FF0000"/>
                </a:solidFill>
              </a:rPr>
              <a:t>Merging leftovers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66CB94A-B1B0-FBDB-2B6E-F1C54E8C9D8B}"/>
              </a:ext>
            </a:extLst>
          </p:cNvPr>
          <p:cNvCxnSpPr>
            <a:stCxn id="56" idx="2"/>
          </p:cNvCxnSpPr>
          <p:nvPr/>
        </p:nvCxnSpPr>
        <p:spPr>
          <a:xfrm flipH="1">
            <a:off x="7777976" y="5377904"/>
            <a:ext cx="357260" cy="455283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E6C5271-6E3F-C1A9-52C5-AF8B94CA9C03}"/>
              </a:ext>
            </a:extLst>
          </p:cNvPr>
          <p:cNvCxnSpPr>
            <a:cxnSpLocks/>
          </p:cNvCxnSpPr>
          <p:nvPr/>
        </p:nvCxnSpPr>
        <p:spPr>
          <a:xfrm flipH="1">
            <a:off x="6448789" y="5377903"/>
            <a:ext cx="1686446" cy="502417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D499BD4E-EE52-25DC-72E8-E0AC8BEEEE2D}"/>
              </a:ext>
            </a:extLst>
          </p:cNvPr>
          <p:cNvCxnSpPr>
            <a:cxnSpLocks/>
            <a:stCxn id="57" idx="2"/>
          </p:cNvCxnSpPr>
          <p:nvPr/>
        </p:nvCxnSpPr>
        <p:spPr>
          <a:xfrm>
            <a:off x="6146034" y="5118649"/>
            <a:ext cx="609755" cy="420650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438E4610-005F-F1F7-FE33-651C46951BF1}"/>
              </a:ext>
            </a:extLst>
          </p:cNvPr>
          <p:cNvCxnSpPr>
            <a:cxnSpLocks/>
            <a:stCxn id="53" idx="3"/>
          </p:cNvCxnSpPr>
          <p:nvPr/>
        </p:nvCxnSpPr>
        <p:spPr>
          <a:xfrm>
            <a:off x="6536222" y="4718191"/>
            <a:ext cx="445565" cy="246210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79D3592-B177-21AD-037C-24E57F5186D5}"/>
              </a:ext>
            </a:extLst>
          </p:cNvPr>
          <p:cNvCxnSpPr>
            <a:cxnSpLocks/>
            <a:stCxn id="54" idx="3"/>
          </p:cNvCxnSpPr>
          <p:nvPr/>
        </p:nvCxnSpPr>
        <p:spPr>
          <a:xfrm>
            <a:off x="6682981" y="4338105"/>
            <a:ext cx="854448" cy="110159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2818A86D-D00E-E1DF-0BE3-4E8F8AF1B7BE}"/>
              </a:ext>
            </a:extLst>
          </p:cNvPr>
          <p:cNvCxnSpPr>
            <a:cxnSpLocks/>
            <a:stCxn id="50" idx="3"/>
          </p:cNvCxnSpPr>
          <p:nvPr/>
        </p:nvCxnSpPr>
        <p:spPr>
          <a:xfrm>
            <a:off x="6663662" y="3917518"/>
            <a:ext cx="964954" cy="394739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C7BEB0DE-CB20-3B2C-9B48-7DE2D12B59B5}"/>
              </a:ext>
            </a:extLst>
          </p:cNvPr>
          <p:cNvCxnSpPr>
            <a:cxnSpLocks/>
            <a:stCxn id="51" idx="3"/>
          </p:cNvCxnSpPr>
          <p:nvPr/>
        </p:nvCxnSpPr>
        <p:spPr>
          <a:xfrm>
            <a:off x="6548982" y="3443607"/>
            <a:ext cx="944560" cy="527675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7460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2573FA-8542-3090-15C1-6ACD9E9545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Interest from nuclear physics community for </a:t>
            </a:r>
            <a:r>
              <a:rPr lang="en-GB" dirty="0">
                <a:solidFill>
                  <a:schemeClr val="tx1"/>
                </a:solidFill>
              </a:rPr>
              <a:t>slow-extraction</a:t>
            </a:r>
            <a:r>
              <a:rPr lang="en-GB" dirty="0"/>
              <a:t> from ELENA at 100 keV</a:t>
            </a:r>
          </a:p>
          <a:p>
            <a:pPr marL="781200" lvl="1" indent="-457200"/>
            <a:r>
              <a:rPr lang="en-GB" b="1" dirty="0">
                <a:solidFill>
                  <a:srgbClr val="FF0000"/>
                </a:solidFill>
              </a:rPr>
              <a:t>We should be ready to explore this! </a:t>
            </a:r>
          </a:p>
          <a:p>
            <a:pPr marL="781200" lvl="1" indent="-457200"/>
            <a:r>
              <a:rPr lang="en-GB" dirty="0"/>
              <a:t>Main barrier is to </a:t>
            </a:r>
            <a:r>
              <a:rPr lang="en-GB" b="1" dirty="0"/>
              <a:t>design an electrostatic septum for ELENA: </a:t>
            </a:r>
            <a:r>
              <a:rPr lang="en-GB" dirty="0"/>
              <a:t>According to </a:t>
            </a:r>
            <a:r>
              <a:rPr lang="en-GB" dirty="0" err="1"/>
              <a:t>ABT</a:t>
            </a:r>
            <a:r>
              <a:rPr lang="en-GB" dirty="0"/>
              <a:t> colleagues, this </a:t>
            </a:r>
            <a:r>
              <a:rPr lang="en-GB" b="1" dirty="0">
                <a:solidFill>
                  <a:srgbClr val="E15E32"/>
                </a:solidFill>
              </a:rPr>
              <a:t>seems feasible</a:t>
            </a:r>
            <a:r>
              <a:rPr lang="en-GB" dirty="0"/>
              <a:t>, but </a:t>
            </a:r>
            <a:r>
              <a:rPr lang="en-GB" b="1" dirty="0">
                <a:solidFill>
                  <a:srgbClr val="FF0000"/>
                </a:solidFill>
              </a:rPr>
              <a:t>no resources allocated </a:t>
            </a:r>
            <a:r>
              <a:rPr lang="en-GB" dirty="0"/>
              <a:t>as </a:t>
            </a:r>
            <a:r>
              <a:rPr lang="en-GB" b="1" dirty="0">
                <a:solidFill>
                  <a:schemeClr val="accent3"/>
                </a:solidFill>
              </a:rPr>
              <a:t>no official request</a:t>
            </a:r>
            <a:r>
              <a:rPr lang="en-GB" dirty="0"/>
              <a:t>, yet…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Explore other </a:t>
            </a:r>
            <a:r>
              <a:rPr lang="en-GB" dirty="0">
                <a:solidFill>
                  <a:schemeClr val="tx1"/>
                </a:solidFill>
              </a:rPr>
              <a:t>AD injection energies </a:t>
            </a:r>
            <a:r>
              <a:rPr lang="en-GB" dirty="0"/>
              <a:t>(and possibly look for </a:t>
            </a:r>
            <a:r>
              <a:rPr lang="en-GB" dirty="0">
                <a:solidFill>
                  <a:schemeClr val="tx1"/>
                </a:solidFill>
              </a:rPr>
              <a:t>anti-</a:t>
            </a:r>
            <a:r>
              <a:rPr lang="en-GB" dirty="0" err="1">
                <a:solidFill>
                  <a:schemeClr val="tx1"/>
                </a:solidFill>
              </a:rPr>
              <a:t>deuterum</a:t>
            </a:r>
            <a:r>
              <a:rPr lang="en-GB" dirty="0"/>
              <a:t>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Major implications for s-cooling and bunch-rotation (and RF) systems!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3"/>
                </a:solidFill>
              </a:rPr>
              <a:t>Some proof-of-principle tests ongoing… </a:t>
            </a:r>
            <a:r>
              <a:rPr lang="en-GB" dirty="0"/>
              <a:t>(see </a:t>
            </a:r>
            <a:r>
              <a:rPr lang="en-GB" dirty="0">
                <a:hlinkClick r:id="rId2"/>
              </a:rPr>
              <a:t>AFMD-8</a:t>
            </a:r>
            <a:r>
              <a:rPr lang="en-GB" dirty="0"/>
              <a:t> to follow up development)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D5644A-1791-646A-34DA-9B3B0F747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Longer Terms Ideas Being Explored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108B6-35F0-C5E2-EA91-16A7D732B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D269C6-C34B-0E67-CF71-A081F7BC3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Beam performance in AD/ELENA - IPP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EC07EF-940D-554F-DA4E-7ADD1FD42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5142200-6C58-A4F2-2EAD-1E50B0510DD4}"/>
              </a:ext>
            </a:extLst>
          </p:cNvPr>
          <p:cNvGrpSpPr/>
          <p:nvPr/>
        </p:nvGrpSpPr>
        <p:grpSpPr>
          <a:xfrm>
            <a:off x="534731" y="3670035"/>
            <a:ext cx="3356843" cy="2690895"/>
            <a:chOff x="538480" y="2038352"/>
            <a:chExt cx="5181600" cy="4153647"/>
          </a:xfrm>
        </p:grpSpPr>
        <p:pic>
          <p:nvPicPr>
            <p:cNvPr id="8" name="Picture 7" descr="A graph of blue dots&#10;&#10;Description automatically generated">
              <a:extLst>
                <a:ext uri="{FF2B5EF4-FFF2-40B4-BE49-F238E27FC236}">
                  <a16:creationId xmlns:a16="http://schemas.microsoft.com/office/drawing/2014/main" id="{D1094723-0B1D-B2DE-7FD1-EF4545374E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8480" y="2191499"/>
              <a:ext cx="5181600" cy="4000500"/>
            </a:xfrm>
            <a:prstGeom prst="rect">
              <a:avLst/>
            </a:prstGeom>
          </p:spPr>
        </p:pic>
        <p:pic>
          <p:nvPicPr>
            <p:cNvPr id="9" name="Picture 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08311BF6-5472-237F-D968-0F040F3BCB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01347" y="3794578"/>
              <a:ext cx="2218733" cy="1548393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5C82472-29F4-FC4E-0F40-8B76F71CBD9D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V="1">
              <a:off x="4610714" y="2896348"/>
              <a:ext cx="753766" cy="898230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8786F1DE-C8AB-D7EE-B6FE-B20C500ADF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87463" y="2038352"/>
              <a:ext cx="2218733" cy="1548392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335F307-8F57-9B38-62A8-47C71F1288F0}"/>
                </a:ext>
              </a:extLst>
            </p:cNvPr>
            <p:cNvCxnSpPr>
              <a:cxnSpLocks/>
              <a:stCxn id="11" idx="3"/>
            </p:cNvCxnSpPr>
            <p:nvPr/>
          </p:nvCxnSpPr>
          <p:spPr>
            <a:xfrm>
              <a:off x="3506196" y="2812548"/>
              <a:ext cx="438456" cy="286357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 descr="A screen shot of a computer&#10;&#10;Description automatically generated">
            <a:extLst>
              <a:ext uri="{FF2B5EF4-FFF2-40B4-BE49-F238E27FC236}">
                <a16:creationId xmlns:a16="http://schemas.microsoft.com/office/drawing/2014/main" id="{1F66083F-F8A6-40F1-8FF9-D437650EC14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518" r="5104" b="30979"/>
          <a:stretch/>
        </p:blipFill>
        <p:spPr>
          <a:xfrm>
            <a:off x="4418605" y="4050892"/>
            <a:ext cx="3522839" cy="2072570"/>
          </a:xfrm>
          <a:prstGeom prst="rect">
            <a:avLst/>
          </a:prstGeom>
        </p:spPr>
      </p:pic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724A8A12-0464-F919-311C-38B42E072C6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2810" r="4219" b="30668"/>
          <a:stretch/>
        </p:blipFill>
        <p:spPr>
          <a:xfrm>
            <a:off x="8260940" y="4050892"/>
            <a:ext cx="3522839" cy="207257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A9EB44F-4489-61C1-2D1F-2DB36A95F36D}"/>
              </a:ext>
            </a:extLst>
          </p:cNvPr>
          <p:cNvSpPr txBox="1"/>
          <p:nvPr/>
        </p:nvSpPr>
        <p:spPr>
          <a:xfrm>
            <a:off x="4442989" y="3751777"/>
            <a:ext cx="31140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Injecting in AD at ~2.7 GeV/c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27B356-5C81-41FB-56ED-B6207DB13FF5}"/>
              </a:ext>
            </a:extLst>
          </p:cNvPr>
          <p:cNvSpPr txBox="1"/>
          <p:nvPr/>
        </p:nvSpPr>
        <p:spPr>
          <a:xfrm>
            <a:off x="8318809" y="3748319"/>
            <a:ext cx="27870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Injecting in AD at 2 GeV/c</a:t>
            </a:r>
          </a:p>
        </p:txBody>
      </p:sp>
    </p:spTree>
    <p:extLst>
      <p:ext uri="{BB962C8B-B14F-4D97-AF65-F5344CB8AC3E}">
        <p14:creationId xmlns:p14="http://schemas.microsoft.com/office/powerpoint/2010/main" val="2209005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68955</TotalTime>
  <Words>1423</Words>
  <Application>Microsoft Macintosh PowerPoint</Application>
  <PresentationFormat>Widescreen</PresentationFormat>
  <Paragraphs>198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Garamond</vt:lpstr>
      <vt:lpstr>Office Theme</vt:lpstr>
      <vt:lpstr>Update on long term improvement plans for the facility</vt:lpstr>
      <vt:lpstr>Today: from 25 GeV p to 100 keV pbar: 4e7 pbars/2’</vt:lpstr>
      <vt:lpstr>Serving 4 Users at a Time</vt:lpstr>
      <vt:lpstr>Overview of Long-Term Upgrade Cases</vt:lpstr>
      <vt:lpstr>Overall Long-Term Timeline Proposal</vt:lpstr>
      <vt:lpstr>Some Important Updates</vt:lpstr>
      <vt:lpstr>Short-Term Opportunities Leveraging on ELENA</vt:lpstr>
      <vt:lpstr>A First Potential User: PAX</vt:lpstr>
      <vt:lpstr>Some Longer Terms Ideas Being Explored</vt:lpstr>
      <vt:lpstr>(General) 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Davide Gamba</dc:creator>
  <cp:lastModifiedBy>Davide Gamba</cp:lastModifiedBy>
  <cp:revision>442</cp:revision>
  <dcterms:created xsi:type="dcterms:W3CDTF">2023-12-15T14:13:54Z</dcterms:created>
  <dcterms:modified xsi:type="dcterms:W3CDTF">2024-07-04T12:06:08Z</dcterms:modified>
</cp:coreProperties>
</file>