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3"/>
  </p:notesMasterIdLst>
  <p:sldIdLst>
    <p:sldId id="256" r:id="rId5"/>
    <p:sldId id="279" r:id="rId6"/>
    <p:sldId id="280" r:id="rId7"/>
    <p:sldId id="284" r:id="rId8"/>
    <p:sldId id="283" r:id="rId9"/>
    <p:sldId id="281" r:id="rId10"/>
    <p:sldId id="282" r:id="rId11"/>
    <p:sldId id="278" r:id="rId12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49" autoAdjust="0"/>
    <p:restoredTop sz="97505"/>
  </p:normalViewPr>
  <p:slideViewPr>
    <p:cSldViewPr>
      <p:cViewPr varScale="1">
        <p:scale>
          <a:sx n="66" d="100"/>
          <a:sy n="66" d="100"/>
        </p:scale>
        <p:origin x="84" y="107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7/25/2024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7/25/2024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7/25/2024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7/25/2024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7/25/2024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7/25/2024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7/25/2024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7/25/2024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7/25/2024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7/25/2024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7/25/2024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7/25/2024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7/25/2024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7/25/2024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7/25/2024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7/25/2024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pPr>
                <a:defRPr/>
              </a:pPr>
              <a:t>7/25/2024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biLevel thresh="25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cid:866FBA82-CB61-4515-A57C-A0C88D6EC9A9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5" Type="http://schemas.openxmlformats.org/officeDocument/2006/relationships/image" Target="cid:3B5E0A2F-DE8F-4675-8707-BC142820BD8A" TargetMode="Externa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cid:24CC0569-4567-43C8-8589-38CA2610A5EE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5" Type="http://schemas.openxmlformats.org/officeDocument/2006/relationships/image" Target="cid:AA0D13E4-3BEC-4139-AF78-62A5B2DD3428" TargetMode="Externa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AD Target Horn Status report to the ADTC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sz="1800" dirty="0"/>
              <a:t>Sven De Man, Edouard Grenier-Boley, Nicola Solieri, Marco Calviani</a:t>
            </a:r>
            <a:endParaRPr dirty="0"/>
          </a:p>
          <a:p>
            <a:pPr algn="l">
              <a:defRPr/>
            </a:pPr>
            <a:r>
              <a:rPr lang="en-US" sz="1800" dirty="0"/>
              <a:t>25/07/2024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Following the damage by electric arcs inside the AD Horn SY-STI-TCD prepared for the replacement of the horn by a spare.</a:t>
            </a:r>
          </a:p>
          <a:p>
            <a:r>
              <a:rPr lang="en-US" dirty="0"/>
              <a:t>The spare horn that ran on the testbench has been disassembled to analyze the concerned area. </a:t>
            </a:r>
          </a:p>
          <a:p>
            <a:r>
              <a:rPr lang="en-US" dirty="0"/>
              <a:t>Contents: </a:t>
            </a:r>
          </a:p>
          <a:p>
            <a:pPr marL="457200" indent="-457200">
              <a:buFontTx/>
              <a:buChar char="-"/>
            </a:pPr>
            <a:r>
              <a:rPr lang="en-US" dirty="0"/>
              <a:t>Observations on the test horn </a:t>
            </a:r>
          </a:p>
          <a:p>
            <a:pPr marL="457200" indent="-457200">
              <a:buFontTx/>
              <a:buChar char="-"/>
            </a:pPr>
            <a:r>
              <a:rPr lang="en-US" dirty="0"/>
              <a:t>Conclusions after analysis</a:t>
            </a:r>
          </a:p>
          <a:p>
            <a:pPr marL="457200" indent="-457200">
              <a:buFontTx/>
              <a:buChar char="-"/>
            </a:pPr>
            <a:r>
              <a:rPr lang="en-US" dirty="0"/>
              <a:t>Actions </a:t>
            </a:r>
            <a:endParaRPr lang="en-GB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F9D0F9-84C0-5626-77D4-CCBA0A7DC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151A51D-AF4B-C867-9670-80A0FE5B86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No signs of flashovers, works flawlessly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The tightening of the inner horn to the current feed starts failing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 black sooth found between the two parts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The exhaustive documentation includes quality control reports confirming the conformity of geometry to the design</a:t>
            </a:r>
          </a:p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613959A-3181-3B29-7109-83FA4ECCE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Observations test horn v.2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2036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0" name="Title 1">
            <a:extLst>
              <a:ext uri="{FF2B5EF4-FFF2-40B4-BE49-F238E27FC236}">
                <a16:creationId xmlns:a16="http://schemas.microsoft.com/office/drawing/2014/main" id="{BD534F7F-130E-EF6F-CA9D-3A5144416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Fasteners clamping horn on current feed line</a:t>
            </a:r>
          </a:p>
        </p:txBody>
      </p:sp>
      <p:pic>
        <p:nvPicPr>
          <p:cNvPr id="2051" name="866FBA82-CB61-4515-A57C-A0C88D6EC9A9" descr="IMG_3566.JPG">
            <a:extLst>
              <a:ext uri="{FF2B5EF4-FFF2-40B4-BE49-F238E27FC236}">
                <a16:creationId xmlns:a16="http://schemas.microsoft.com/office/drawing/2014/main" id="{9D63D12C-1DB9-8574-47C6-0209FAC4B8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94" r="2" b="2"/>
          <a:stretch>
            <a:fillRect/>
          </a:stretch>
        </p:blipFill>
        <p:spPr bwMode="auto">
          <a:xfrm>
            <a:off x="407987" y="1592264"/>
            <a:ext cx="5616575" cy="4608512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3B5E0A2F-DE8F-4675-8707-BC142820BD8A" descr="IMG_3556.JPG">
            <a:extLst>
              <a:ext uri="{FF2B5EF4-FFF2-40B4-BE49-F238E27FC236}">
                <a16:creationId xmlns:a16="http://schemas.microsoft.com/office/drawing/2014/main" id="{2C1EBCE8-1F76-7A24-B8D2-0D80F71E9D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76" b="19333"/>
          <a:stretch>
            <a:fillRect/>
          </a:stretch>
        </p:blipFill>
        <p:spPr bwMode="auto">
          <a:xfrm>
            <a:off x="6172199" y="1592264"/>
            <a:ext cx="5611813" cy="4608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1" name="Slide Number Placeholder 4">
            <a:extLst>
              <a:ext uri="{FF2B5EF4-FFF2-40B4-BE49-F238E27FC236}">
                <a16:creationId xmlns:a16="http://schemas.microsoft.com/office/drawing/2014/main" id="{B72CB96A-708E-6427-0571-6EE064130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/>
              <a:pPr>
                <a:spcAft>
                  <a:spcPts val="600"/>
                </a:spcAft>
                <a:defRPr/>
              </a:pPr>
              <a:t>4</a:t>
            </a:fld>
            <a:endParaRPr lang="en-US"/>
          </a:p>
        </p:txBody>
      </p:sp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BA1270B0-3787-E878-6013-E47CCB66C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4</a:t>
            </a:fld>
            <a:endParaRPr lang="en-US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98447D26-88DC-73AC-DF57-1ECE74DD5E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75217AE7-CC8F-3FC3-883A-AB49345B75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62576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Title 1">
            <a:extLst>
              <a:ext uri="{FF2B5EF4-FFF2-40B4-BE49-F238E27FC236}">
                <a16:creationId xmlns:a16="http://schemas.microsoft.com/office/drawing/2014/main" id="{2B1F50BB-5FD4-06FD-637F-4898B3B8C3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Sooth between surfaces</a:t>
            </a:r>
          </a:p>
        </p:txBody>
      </p:sp>
      <p:pic>
        <p:nvPicPr>
          <p:cNvPr id="1025" name="24CC0569-4567-43C8-8589-38CA2610A5EE" descr="IMG_3572.JPG">
            <a:extLst>
              <a:ext uri="{FF2B5EF4-FFF2-40B4-BE49-F238E27FC236}">
                <a16:creationId xmlns:a16="http://schemas.microsoft.com/office/drawing/2014/main" id="{DE9E2787-4A2D-1474-76B1-F7A42D1E60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33" b="12728"/>
          <a:stretch>
            <a:fillRect/>
          </a:stretch>
        </p:blipFill>
        <p:spPr bwMode="auto">
          <a:xfrm>
            <a:off x="407987" y="1592264"/>
            <a:ext cx="5616575" cy="4608512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AA0D13E4-3BEC-4139-AF78-62A5B2DD3428" descr="IMG_3573.JPG">
            <a:extLst>
              <a:ext uri="{FF2B5EF4-FFF2-40B4-BE49-F238E27FC236}">
                <a16:creationId xmlns:a16="http://schemas.microsoft.com/office/drawing/2014/main" id="{521836D8-42FA-809D-697C-ED56D069E8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12" b="18497"/>
          <a:stretch>
            <a:fillRect/>
          </a:stretch>
        </p:blipFill>
        <p:spPr bwMode="auto">
          <a:xfrm>
            <a:off x="6172199" y="1592264"/>
            <a:ext cx="5611813" cy="4608511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C4A7C8-8DFC-1F93-507A-E9B94D80C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5</a:t>
            </a:fld>
            <a:endParaRPr lang="en-US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3BC3D774-249B-98DC-E5DF-BA816A315E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1CE5396-37B7-2187-BCC4-3B3D27BBB4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588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D983B5B-2758-80F1-42F5-4A1F22D1B0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 the test horn too, flashover would have followed.</a:t>
            </a:r>
          </a:p>
          <a:p>
            <a:r>
              <a:rPr lang="en-GB" dirty="0"/>
              <a:t>We are approaching an incremental understanding of the failure mode, which will bring us to a modified design solving the observed failures. </a:t>
            </a:r>
          </a:p>
          <a:p>
            <a:r>
              <a:rPr lang="en-US" dirty="0"/>
              <a:t>The concept of the internal interface makes it sensitive to the slightest deviation of the geometries</a:t>
            </a:r>
          </a:p>
          <a:p>
            <a:r>
              <a:rPr lang="en-US" dirty="0"/>
              <a:t>Replacement of the operational horn by a spare v.2 or v.1 horn without prior modification does not guarantee a long operation and will create highly radioactive waste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2E0404-90DB-D8C5-20B5-398E4FD84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62BF19-12C4-B3F8-A971-CA1F23AA6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2161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5F66AF8-2B93-3681-36DE-9774E7D208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24744"/>
            <a:ext cx="11376024" cy="4608512"/>
          </a:xfrm>
        </p:spPr>
        <p:txBody>
          <a:bodyPr/>
          <a:lstStyle/>
          <a:p>
            <a:r>
              <a:rPr lang="en-US" dirty="0"/>
              <a:t>A horn v.2 is kept on standby for replacement within 36 hours after beam stop</a:t>
            </a:r>
            <a:r>
              <a:rPr lang="en-GB" dirty="0"/>
              <a:t>s. In case of complete failure (or unacceptable low current) of the operational horn, an exchange will be executed with non-modified v1 and v2, expecting the same failure scenario.</a:t>
            </a:r>
          </a:p>
          <a:p>
            <a:r>
              <a:rPr lang="en-GB" dirty="0"/>
              <a:t>Version 3 is being prepared with a modified geometry of the contact surfaces, more tolerant to deviations.</a:t>
            </a:r>
          </a:p>
          <a:p>
            <a:r>
              <a:rPr lang="en-GB" dirty="0"/>
              <a:t>Engineering and parts ordering could be complete this week, manufacturing will take 10 days.</a:t>
            </a:r>
          </a:p>
          <a:p>
            <a:r>
              <a:rPr lang="en-GB" dirty="0"/>
              <a:t>The new horn v.3 will be pulsed on the test bench followed by analysis before installation in YETS.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58C56DE-AC56-5B5D-F759-F4318B74F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Actions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5A7CCB-305B-D5F5-4FD4-19F08A9DE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3850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642D3C01287B4394D2EB50E725BA72" ma:contentTypeVersion="0" ma:contentTypeDescription="Create a new document." ma:contentTypeScope="" ma:versionID="46bad4e6e135bb73b871e343f509b01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15AE4A8-7242-48AB-BE2C-E1126E7F778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F5D0817-F952-43E6-9AD0-1B83CCCA73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20A14D0-225C-42CC-B73E-58FC2FEE0F45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77</TotalTime>
  <Words>329</Words>
  <Application>Microsoft Office PowerPoint</Application>
  <DocSecurity>0</DocSecurity>
  <PresentationFormat>Widescreen</PresentationFormat>
  <Paragraphs>34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AD Target Horn Status report to the ADTC</vt:lpstr>
      <vt:lpstr>Contents</vt:lpstr>
      <vt:lpstr>Observations test horn v.2</vt:lpstr>
      <vt:lpstr>Fasteners clamping horn on current feed line</vt:lpstr>
      <vt:lpstr>Sooth between surfaces</vt:lpstr>
      <vt:lpstr>Conclusion</vt:lpstr>
      <vt:lpstr>Actions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Sven De Man</cp:lastModifiedBy>
  <cp:revision>6</cp:revision>
  <dcterms:created xsi:type="dcterms:W3CDTF">2021-11-08T12:53:02Z</dcterms:created>
  <dcterms:modified xsi:type="dcterms:W3CDTF">2024-07-25T11:56:23Z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0x010100A1642D3C01287B4394D2EB50E725BA72</vt:lpwstr>
  </property>
</Properties>
</file>