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10"/>
  </p:notesMasterIdLst>
  <p:handoutMasterIdLst>
    <p:handoutMasterId r:id="rId11"/>
  </p:handoutMasterIdLst>
  <p:sldIdLst>
    <p:sldId id="576" r:id="rId2"/>
    <p:sldId id="256" r:id="rId3"/>
    <p:sldId id="2258" r:id="rId4"/>
    <p:sldId id="2267" r:id="rId5"/>
    <p:sldId id="2268" r:id="rId6"/>
    <p:sldId id="2266" r:id="rId7"/>
    <p:sldId id="2269" r:id="rId8"/>
    <p:sldId id="2270" r:id="rId9"/>
  </p:sldIdLst>
  <p:sldSz cx="9144000" cy="6858000" type="screen4x3"/>
  <p:notesSz cx="6797675" cy="9928225"/>
  <p:custDataLst>
    <p:tags r:id="rId12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99FF"/>
    <a:srgbClr val="66FF33"/>
    <a:srgbClr val="FF0000"/>
    <a:srgbClr val="7500E9"/>
    <a:srgbClr val="E97575"/>
    <a:srgbClr val="00FFFF"/>
    <a:srgbClr val="B2B2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4" autoAdjust="0"/>
    <p:restoredTop sz="98326" autoAdjust="0"/>
  </p:normalViewPr>
  <p:slideViewPr>
    <p:cSldViewPr snapToGrid="0">
      <p:cViewPr varScale="1">
        <p:scale>
          <a:sx n="122" d="100"/>
          <a:sy n="122" d="100"/>
        </p:scale>
        <p:origin x="3792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256" y="6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69359" y="114301"/>
            <a:ext cx="774434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hyperlink" Target="https://edms.cern.ch/document/2975107/0.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AD/ELENA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74048" y="969234"/>
            <a:ext cx="8729329" cy="25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ADTC Meeting 26</a:t>
            </a:r>
            <a:r>
              <a:rPr lang="en-US" sz="4800" kern="0" baseline="30000" dirty="0">
                <a:solidFill>
                  <a:srgbClr val="0070C0"/>
                </a:solidFill>
              </a:rPr>
              <a:t>th</a:t>
            </a:r>
            <a:r>
              <a:rPr lang="en-US" sz="4800" kern="0" dirty="0">
                <a:solidFill>
                  <a:srgbClr val="0070C0"/>
                </a:solidFill>
              </a:rPr>
              <a:t> Sept 2024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TELMAX exp area status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47CBF199-4A32-4483-92B1-6C085B01EB07" descr="Image-1.jpg">
            <a:extLst>
              <a:ext uri="{FF2B5EF4-FFF2-40B4-BE49-F238E27FC236}">
                <a16:creationId xmlns:a16="http://schemas.microsoft.com/office/drawing/2014/main" id="{F544615E-5EBA-5A0B-856A-7FA4C86DE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521" y="1069520"/>
            <a:ext cx="4824753" cy="4824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9CF0D5-B3D6-42F8-F9EE-C7FAD5BE58AB}"/>
              </a:ext>
            </a:extLst>
          </p:cNvPr>
          <p:cNvSpPr txBox="1"/>
          <p:nvPr/>
        </p:nvSpPr>
        <p:spPr>
          <a:xfrm>
            <a:off x="3175298" y="5305153"/>
            <a:ext cx="331077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000" b="1" kern="100" dirty="0" err="1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</a:t>
            </a:r>
            <a:r>
              <a:rPr lang="fr-CH" sz="2000" kern="100" dirty="0" err="1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</a:t>
            </a:r>
            <a:r>
              <a:rPr lang="fr-CH" sz="2000" kern="100" dirty="0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fr-CH" sz="2000" b="1" kern="100" dirty="0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</a:t>
            </a:r>
            <a:r>
              <a:rPr lang="fr-CH" sz="2000" kern="100" dirty="0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ine for </a:t>
            </a:r>
            <a:r>
              <a:rPr lang="fr-CH" sz="2000" b="1" kern="100" dirty="0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</a:t>
            </a:r>
            <a:r>
              <a:rPr lang="fr-CH" sz="2000" kern="100" dirty="0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achine</a:t>
            </a:r>
            <a:br>
              <a:rPr lang="fr-CH" sz="2000" kern="100" dirty="0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fr-CH" sz="2000" b="1" kern="100" dirty="0" err="1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</a:t>
            </a:r>
            <a:r>
              <a:rPr lang="fr-CH" sz="2000" kern="100" dirty="0" err="1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ntimatter</a:t>
            </a:r>
            <a:r>
              <a:rPr lang="fr-CH" sz="2000" kern="100" dirty="0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fr-CH" sz="2000" kern="100" dirty="0" err="1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fr-CH" sz="2000" b="1" kern="100" dirty="0" err="1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X</a:t>
            </a:r>
            <a:r>
              <a:rPr lang="fr-CH" sz="2000" kern="100" dirty="0" err="1">
                <a:gradFill>
                  <a:gsLst>
                    <a:gs pos="0">
                      <a:srgbClr val="50164A"/>
                    </a:gs>
                    <a:gs pos="50000">
                      <a:srgbClr val="A02B93"/>
                    </a:gs>
                    <a:gs pos="100000">
                      <a:srgbClr val="D86EC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periments</a:t>
            </a:r>
            <a:endParaRPr lang="en-GB" sz="20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7" name="Picture 2" descr="https://edms.cern.ch/file/1182956/1/ELENA_logo_25.png">
            <a:extLst>
              <a:ext uri="{FF2B5EF4-FFF2-40B4-BE49-F238E27FC236}">
                <a16:creationId xmlns:a16="http://schemas.microsoft.com/office/drawing/2014/main" id="{06F9A648-CFD6-C427-C02A-5EB47817B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434" y="1176475"/>
            <a:ext cx="478018" cy="47801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1765A9F-094A-3B45-6020-4BAA8BD7E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3249" y="1167045"/>
            <a:ext cx="601402" cy="50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283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5789B-26C3-7BF0-E69A-EAB0838C2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TELMAX main goals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E565ED-4726-A4CD-8963-D6F04C1F55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EEF0F2F-5DD1-C567-FBE1-CB3770C27AC5}"/>
              </a:ext>
            </a:extLst>
          </p:cNvPr>
          <p:cNvSpPr txBox="1">
            <a:spLocks/>
          </p:cNvSpPr>
          <p:nvPr/>
        </p:nvSpPr>
        <p:spPr bwMode="auto">
          <a:xfrm>
            <a:off x="304800" y="1053810"/>
            <a:ext cx="8839200" cy="555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GB" kern="0" dirty="0"/>
              <a:t>New TELMAX </a:t>
            </a:r>
            <a:r>
              <a:rPr lang="en-GB" kern="0" dirty="0" err="1"/>
              <a:t>exparea</a:t>
            </a:r>
            <a:r>
              <a:rPr lang="en-GB" kern="0" dirty="0"/>
              <a:t> shall be used as a </a:t>
            </a:r>
            <a:br>
              <a:rPr lang="en-GB" kern="0" dirty="0"/>
            </a:br>
            <a:r>
              <a:rPr lang="en-GB" kern="0" dirty="0">
                <a:highlight>
                  <a:srgbClr val="FFFF00"/>
                </a:highlight>
              </a:rPr>
              <a:t>test beamline </a:t>
            </a:r>
            <a:r>
              <a:rPr lang="en-GB" kern="0" dirty="0"/>
              <a:t>: </a:t>
            </a:r>
          </a:p>
          <a:p>
            <a:pPr lvl="1"/>
            <a:r>
              <a:rPr lang="en-GB" kern="0" dirty="0"/>
              <a:t>For machine equipment tests (RF setup, OP operation modes, instrumentation, vacuum…)</a:t>
            </a:r>
          </a:p>
          <a:p>
            <a:pPr lvl="1"/>
            <a:r>
              <a:rPr lang="en-GB" kern="0" dirty="0"/>
              <a:t>By existing / new collaborations to test new equipment using standard or new beam structures</a:t>
            </a:r>
          </a:p>
          <a:p>
            <a:r>
              <a:rPr lang="en-GB" kern="0" dirty="0"/>
              <a:t>Already 2 collaborations expressed interest:</a:t>
            </a:r>
          </a:p>
          <a:p>
            <a:pPr lvl="1"/>
            <a:r>
              <a:rPr lang="en-GB" kern="0" dirty="0"/>
              <a:t>ASACUSA emulsion detector - Nov 2024 ?</a:t>
            </a:r>
          </a:p>
          <a:p>
            <a:pPr lvl="1"/>
            <a:r>
              <a:rPr lang="en-GB" kern="0" dirty="0"/>
              <a:t>PAX collaboration (</a:t>
            </a:r>
            <a:r>
              <a:rPr lang="en-GB" kern="0" dirty="0" err="1"/>
              <a:t>antiProtonic</a:t>
            </a:r>
            <a:r>
              <a:rPr lang="en-GB" kern="0" dirty="0"/>
              <a:t> Atom X-ray Spectroscopy) – Run 2025</a:t>
            </a:r>
          </a:p>
          <a:p>
            <a:r>
              <a:rPr lang="en-GB" kern="0" dirty="0"/>
              <a:t>Test of micro-bunches extraction into TELMAX</a:t>
            </a:r>
          </a:p>
          <a:p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417347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BD6D6-AE20-2AA3-0EDE-42CEC23AF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CB6AD-282B-A5B4-1F3F-C4A3E50E54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Shielding</a:t>
            </a:r>
            <a:r>
              <a:rPr lang="fr-CH" dirty="0"/>
              <a:t> </a:t>
            </a:r>
            <a:r>
              <a:rPr lang="fr-CH" dirty="0" err="1"/>
              <a:t>wall</a:t>
            </a:r>
            <a:r>
              <a:rPr lang="fr-CH" dirty="0"/>
              <a:t> enclosure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complete</a:t>
            </a:r>
            <a:endParaRPr lang="fr-CH" dirty="0"/>
          </a:p>
          <a:p>
            <a:r>
              <a:rPr lang="fr-CH" dirty="0" err="1"/>
              <a:t>Electrical</a:t>
            </a:r>
            <a:r>
              <a:rPr lang="fr-CH" dirty="0"/>
              <a:t> distribution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complete</a:t>
            </a:r>
            <a:r>
              <a:rPr lang="fr-CH" dirty="0"/>
              <a:t>, </a:t>
            </a:r>
            <a:r>
              <a:rPr lang="fr-CH" dirty="0" err="1"/>
              <a:t>including</a:t>
            </a:r>
            <a:r>
              <a:rPr lang="fr-CH" dirty="0"/>
              <a:t> sockets, </a:t>
            </a:r>
            <a:r>
              <a:rPr lang="fr-CH" dirty="0" err="1"/>
              <a:t>earth</a:t>
            </a:r>
            <a:r>
              <a:rPr lang="fr-CH" dirty="0"/>
              <a:t> bar, AUL (not </a:t>
            </a:r>
            <a:r>
              <a:rPr lang="fr-CH" dirty="0" err="1"/>
              <a:t>commissioned</a:t>
            </a:r>
            <a:r>
              <a:rPr lang="fr-CH" dirty="0"/>
              <a:t> </a:t>
            </a:r>
            <a:r>
              <a:rPr lang="fr-CH" dirty="0" err="1"/>
              <a:t>yet</a:t>
            </a:r>
            <a:r>
              <a:rPr lang="fr-CH" dirty="0"/>
              <a:t>)</a:t>
            </a:r>
          </a:p>
          <a:p>
            <a:r>
              <a:rPr lang="fr-CH" dirty="0"/>
              <a:t>Access </a:t>
            </a:r>
            <a:r>
              <a:rPr lang="fr-CH" dirty="0" err="1"/>
              <a:t>safety</a:t>
            </a:r>
            <a:r>
              <a:rPr lang="fr-CH" dirty="0"/>
              <a:t> system </a:t>
            </a:r>
            <a:r>
              <a:rPr lang="fr-CH" dirty="0" err="1"/>
              <a:t>operational</a:t>
            </a:r>
            <a:endParaRPr lang="fr-CH" dirty="0"/>
          </a:p>
          <a:p>
            <a:r>
              <a:rPr lang="fr-CH" dirty="0"/>
              <a:t>2 racks </a:t>
            </a:r>
            <a:r>
              <a:rPr lang="fr-CH" dirty="0" err="1"/>
              <a:t>installed</a:t>
            </a:r>
            <a:r>
              <a:rPr lang="fr-CH" dirty="0"/>
              <a:t> for </a:t>
            </a:r>
            <a:r>
              <a:rPr lang="fr-CH" dirty="0" err="1"/>
              <a:t>exp</a:t>
            </a:r>
            <a:r>
              <a:rPr lang="fr-CH" dirty="0"/>
              <a:t> setup usage</a:t>
            </a:r>
          </a:p>
          <a:p>
            <a:r>
              <a:rPr lang="fr-CH" dirty="0"/>
              <a:t>DSO tests </a:t>
            </a:r>
            <a:r>
              <a:rPr lang="fr-CH" dirty="0" err="1"/>
              <a:t>complete</a:t>
            </a:r>
            <a:endParaRPr lang="fr-CH" dirty="0"/>
          </a:p>
          <a:p>
            <a:r>
              <a:rPr lang="fr-CH" dirty="0"/>
              <a:t>Beam permit </a:t>
            </a:r>
            <a:r>
              <a:rPr lang="fr-CH" dirty="0" err="1"/>
              <a:t>validated</a:t>
            </a:r>
            <a:endParaRPr lang="fr-CH" dirty="0"/>
          </a:p>
          <a:p>
            <a:r>
              <a:rPr lang="fr-CH" dirty="0"/>
              <a:t>First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observed</a:t>
            </a:r>
            <a:r>
              <a:rPr lang="fr-CH" dirty="0"/>
              <a:t> on SEM </a:t>
            </a:r>
            <a:r>
              <a:rPr lang="fr-CH" dirty="0" err="1"/>
              <a:t>below</a:t>
            </a:r>
            <a:r>
              <a:rPr lang="fr-CH" dirty="0"/>
              <a:t> interface vacuum valve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282EA8-AA79-F5E6-3253-131320E11E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</p:spTree>
    <p:extLst>
      <p:ext uri="{BB962C8B-B14F-4D97-AF65-F5344CB8AC3E}">
        <p14:creationId xmlns:p14="http://schemas.microsoft.com/office/powerpoint/2010/main" val="3688927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1458D-560E-085F-29CC-70384B9E5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TELMAX </a:t>
            </a:r>
            <a:r>
              <a:rPr lang="fr-CH" dirty="0" err="1"/>
              <a:t>exp</a:t>
            </a:r>
            <a:r>
              <a:rPr lang="fr-CH" dirty="0"/>
              <a:t> area </a:t>
            </a:r>
            <a:r>
              <a:rPr lang="fr-CH" dirty="0" err="1"/>
              <a:t>status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8B40AD-9587-898E-51F0-8734DEBE37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8" name="Picture 7" descr="A metal structure in a factory&#10;&#10;Description automatically generated with medium confidence">
            <a:extLst>
              <a:ext uri="{FF2B5EF4-FFF2-40B4-BE49-F238E27FC236}">
                <a16:creationId xmlns:a16="http://schemas.microsoft.com/office/drawing/2014/main" id="{EEA3C7F3-C78F-B82B-B443-B2A2C38B1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483035" y="1942317"/>
            <a:ext cx="4665945" cy="349945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4A57098-E6E7-BFD4-229A-A76A869B1688}"/>
              </a:ext>
            </a:extLst>
          </p:cNvPr>
          <p:cNvSpPr/>
          <p:nvPr/>
        </p:nvSpPr>
        <p:spPr bwMode="auto">
          <a:xfrm>
            <a:off x="1052185" y="5373666"/>
            <a:ext cx="1866378" cy="47598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Platform accessible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during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run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F3A2BF5E-BA03-787F-FD1B-4A0637D6B203}"/>
              </a:ext>
            </a:extLst>
          </p:cNvPr>
          <p:cNvSpPr/>
          <p:nvPr/>
        </p:nvSpPr>
        <p:spPr bwMode="auto">
          <a:xfrm>
            <a:off x="2348630" y="4315216"/>
            <a:ext cx="726510" cy="557408"/>
          </a:xfrm>
          <a:prstGeom prst="wedgeRoundRectCallout">
            <a:avLst>
              <a:gd name="adj1" fmla="val 46875"/>
              <a:gd name="adj2" fmla="val -127884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Opt</a:t>
            </a: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fibre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200" dirty="0">
                <a:latin typeface="Garamond" pitchFamily="-65" charset="0"/>
              </a:rPr>
              <a:t>To PUMA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200" dirty="0">
                <a:latin typeface="Garamond" pitchFamily="-65" charset="0"/>
              </a:rPr>
              <a:t>CR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CDB3005D-B2F7-7D1F-CDD2-5032E31E26D3}"/>
              </a:ext>
            </a:extLst>
          </p:cNvPr>
          <p:cNvSpPr/>
          <p:nvPr/>
        </p:nvSpPr>
        <p:spPr bwMode="auto">
          <a:xfrm>
            <a:off x="344466" y="3169086"/>
            <a:ext cx="1146132" cy="532356"/>
          </a:xfrm>
          <a:prstGeom prst="wedgeRoundRectCallout">
            <a:avLst>
              <a:gd name="adj1" fmla="val -39130"/>
              <a:gd name="adj2" fmla="val 210736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TELMAX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latin typeface="Garamond" pitchFamily="-65" charset="0"/>
              </a:rPr>
              <a:t>Eaxp</a:t>
            </a:r>
            <a:r>
              <a:rPr lang="fr-CH" dirty="0">
                <a:latin typeface="Garamond" pitchFamily="-65" charset="0"/>
              </a:rPr>
              <a:t> Area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EFF5F4F3-785D-9D1E-47D4-4B3BC97DAB91}"/>
              </a:ext>
            </a:extLst>
          </p:cNvPr>
          <p:cNvSpPr/>
          <p:nvPr/>
        </p:nvSpPr>
        <p:spPr bwMode="auto">
          <a:xfrm>
            <a:off x="1033397" y="1640911"/>
            <a:ext cx="820456" cy="407094"/>
          </a:xfrm>
          <a:prstGeom prst="wedgeRoundRectCallout">
            <a:avLst>
              <a:gd name="adj1" fmla="val 86824"/>
              <a:gd name="adj2" fmla="val 123043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Rack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050" dirty="0">
                <a:latin typeface="Garamond" pitchFamily="-65" charset="0"/>
              </a:rPr>
              <a:t>f</a:t>
            </a:r>
            <a:r>
              <a:rPr kumimoji="0" lang="fr-CH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or</a:t>
            </a:r>
            <a:r>
              <a:rPr kumimoji="0" lang="fr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experiment</a:t>
            </a: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15" name="Picture 14" descr="A room with a machine&#10;&#10;Description automatically generated with medium confidence">
            <a:extLst>
              <a:ext uri="{FF2B5EF4-FFF2-40B4-BE49-F238E27FC236}">
                <a16:creationId xmlns:a16="http://schemas.microsoft.com/office/drawing/2014/main" id="{83BF01CF-B1B4-6A7B-9B39-B2E1586AF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703" y="1618989"/>
            <a:ext cx="5348613" cy="4011460"/>
          </a:xfrm>
          <a:prstGeom prst="rect">
            <a:avLst/>
          </a:prstGeom>
        </p:spPr>
      </p:pic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5CB6FDFD-2143-314B-56CF-750EF241BAFE}"/>
              </a:ext>
            </a:extLst>
          </p:cNvPr>
          <p:cNvSpPr/>
          <p:nvPr/>
        </p:nvSpPr>
        <p:spPr bwMode="auto">
          <a:xfrm>
            <a:off x="6400799" y="4077222"/>
            <a:ext cx="908137" cy="350729"/>
          </a:xfrm>
          <a:prstGeom prst="wedgeRoundRectCallout">
            <a:avLst>
              <a:gd name="adj1" fmla="val 41875"/>
              <a:gd name="adj2" fmla="val -97688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Beam arrives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here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26B2EF17-26C0-2E9D-B997-20D223903B66}"/>
              </a:ext>
            </a:extLst>
          </p:cNvPr>
          <p:cNvSpPr/>
          <p:nvPr/>
        </p:nvSpPr>
        <p:spPr bwMode="auto">
          <a:xfrm>
            <a:off x="4615841" y="3237980"/>
            <a:ext cx="820456" cy="407094"/>
          </a:xfrm>
          <a:prstGeom prst="wedgeRoundRectCallout">
            <a:avLst>
              <a:gd name="adj1" fmla="val -39130"/>
              <a:gd name="adj2" fmla="val 9688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Rack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050" dirty="0">
                <a:latin typeface="Garamond" pitchFamily="-65" charset="0"/>
              </a:rPr>
              <a:t>f</a:t>
            </a:r>
            <a:r>
              <a:rPr kumimoji="0" lang="fr-CH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or</a:t>
            </a:r>
            <a:r>
              <a:rPr kumimoji="0" lang="fr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experiment</a:t>
            </a: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8" name="Speech Bubble: Rectangle with Corners Rounded 17">
            <a:extLst>
              <a:ext uri="{FF2B5EF4-FFF2-40B4-BE49-F238E27FC236}">
                <a16:creationId xmlns:a16="http://schemas.microsoft.com/office/drawing/2014/main" id="{90398518-A625-60FB-07B1-68250434F7FA}"/>
              </a:ext>
            </a:extLst>
          </p:cNvPr>
          <p:cNvSpPr/>
          <p:nvPr/>
        </p:nvSpPr>
        <p:spPr bwMode="auto">
          <a:xfrm>
            <a:off x="5956126" y="4941518"/>
            <a:ext cx="507303" cy="225468"/>
          </a:xfrm>
          <a:prstGeom prst="wedgeRoundRectCallout">
            <a:avLst>
              <a:gd name="adj1" fmla="val 38171"/>
              <a:gd name="adj2" fmla="val 107868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lighting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C38597BE-390C-E2B4-7682-F0F2FC19B3E4}"/>
              </a:ext>
            </a:extLst>
          </p:cNvPr>
          <p:cNvSpPr/>
          <p:nvPr/>
        </p:nvSpPr>
        <p:spPr bwMode="auto">
          <a:xfrm>
            <a:off x="6657584" y="3043825"/>
            <a:ext cx="507303" cy="363254"/>
          </a:xfrm>
          <a:prstGeom prst="wedgeRoundRectCallout">
            <a:avLst>
              <a:gd name="adj1" fmla="val 49282"/>
              <a:gd name="adj2" fmla="val -132745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Power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200" dirty="0">
                <a:latin typeface="Garamond" pitchFamily="-65" charset="0"/>
              </a:rPr>
              <a:t>sockets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25A7C8D8-1275-5C8F-BE0C-726B5A163922}"/>
              </a:ext>
            </a:extLst>
          </p:cNvPr>
          <p:cNvSpPr/>
          <p:nvPr/>
        </p:nvSpPr>
        <p:spPr bwMode="auto">
          <a:xfrm>
            <a:off x="5718133" y="3488498"/>
            <a:ext cx="551144" cy="356991"/>
          </a:xfrm>
          <a:prstGeom prst="wedgeRoundRectCallout">
            <a:avLst>
              <a:gd name="adj1" fmla="val -40687"/>
              <a:gd name="adj2" fmla="val -109092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Cooling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water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1" name="Speech Bubble: Rectangle with Corners Rounded 20">
            <a:extLst>
              <a:ext uri="{FF2B5EF4-FFF2-40B4-BE49-F238E27FC236}">
                <a16:creationId xmlns:a16="http://schemas.microsoft.com/office/drawing/2014/main" id="{B9D21493-2F84-5F90-F412-0DAA5569B686}"/>
              </a:ext>
            </a:extLst>
          </p:cNvPr>
          <p:cNvSpPr/>
          <p:nvPr/>
        </p:nvSpPr>
        <p:spPr bwMode="auto">
          <a:xfrm>
            <a:off x="7878871" y="3219190"/>
            <a:ext cx="507303" cy="363254"/>
          </a:xfrm>
          <a:prstGeom prst="wedgeRoundRectCallout">
            <a:avLst>
              <a:gd name="adj1" fmla="val -126027"/>
              <a:gd name="adj2" fmla="val -10171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Earth</a:t>
            </a: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bar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14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C2BED-AD0C-50E9-4099-2FD26F585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To </a:t>
            </a:r>
            <a:r>
              <a:rPr lang="fr-CH" sz="4000" dirty="0" err="1"/>
              <a:t>be</a:t>
            </a:r>
            <a:r>
              <a:rPr lang="fr-CH" sz="4000" dirty="0"/>
              <a:t> </a:t>
            </a:r>
            <a:r>
              <a:rPr lang="fr-CH" sz="4000" dirty="0" err="1"/>
              <a:t>done</a:t>
            </a:r>
            <a:r>
              <a:rPr lang="fr-CH" sz="4000" dirty="0"/>
              <a:t> in the </a:t>
            </a:r>
            <a:r>
              <a:rPr lang="fr-CH" sz="4000" dirty="0" err="1"/>
              <a:t>near</a:t>
            </a:r>
            <a:r>
              <a:rPr lang="fr-CH" sz="4000" dirty="0"/>
              <a:t> future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1EEBC-178C-5034-E8F9-869024B631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Demineralized water installation is pending (date TBC by CV)</a:t>
            </a:r>
          </a:p>
          <a:p>
            <a:r>
              <a:rPr lang="en-GB" sz="2800" dirty="0"/>
              <a:t>Compressed air pipe to be extended</a:t>
            </a:r>
          </a:p>
          <a:p>
            <a:r>
              <a:rPr lang="en-GB" sz="2800" dirty="0"/>
              <a:t>Networks will be installed during YETS (</a:t>
            </a:r>
            <a:r>
              <a:rPr lang="fr-CH" sz="2800" dirty="0"/>
              <a:t>RJ45 </a:t>
            </a:r>
            <a:r>
              <a:rPr lang="fr-CH" sz="2800" dirty="0" err="1"/>
              <a:t>ethernet</a:t>
            </a:r>
            <a:r>
              <a:rPr lang="fr-CH" sz="2800" dirty="0"/>
              <a:t> sockets , </a:t>
            </a:r>
            <a:r>
              <a:rPr lang="en-GB" sz="2800" dirty="0"/>
              <a:t>timing, BTV signal)</a:t>
            </a:r>
          </a:p>
          <a:p>
            <a:r>
              <a:rPr lang="en-GB" sz="2800" dirty="0"/>
              <a:t>Optical fibres arrive in rack on platform, connected to PUMA control room, to be adapted by users </a:t>
            </a:r>
          </a:p>
          <a:p>
            <a:r>
              <a:rPr lang="en-GB" sz="2800" dirty="0"/>
              <a:t>The LNE03 line currently ends vertically in the Exp Area: eventually to be bent horizontally (LS3)</a:t>
            </a:r>
          </a:p>
          <a:p>
            <a:r>
              <a:rPr lang="en-GB" sz="2800" dirty="0"/>
              <a:t>Optics and vacuum layout to be adapted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5EDF16-0982-5A8D-2F81-2EDE578C39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</p:spTree>
    <p:extLst>
      <p:ext uri="{BB962C8B-B14F-4D97-AF65-F5344CB8AC3E}">
        <p14:creationId xmlns:p14="http://schemas.microsoft.com/office/powerpoint/2010/main" val="1073818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6F521-D201-4D6D-1B99-9444ECC7A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Future horizontal </a:t>
            </a:r>
            <a:r>
              <a:rPr lang="fr-CH" sz="4000" dirty="0" err="1"/>
              <a:t>beam</a:t>
            </a:r>
            <a:r>
              <a:rPr lang="fr-CH" sz="4000" dirty="0"/>
              <a:t> setup</a:t>
            </a:r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A5D25-76E2-CC54-B0C1-E7465FEDC2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98C96AA-E617-5566-2E78-F36F6A849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40" y="1324022"/>
            <a:ext cx="3807210" cy="294952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b="0" dirty="0"/>
              <a:t>Same technology as STEP.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b="0" dirty="0"/>
              <a:t>MPI has agreed to produce a 90 deg deflector</a:t>
            </a:r>
            <a:r>
              <a:rPr lang="en-US" sz="2000" dirty="0"/>
              <a:t>, details TBC</a:t>
            </a:r>
            <a:r>
              <a:rPr lang="en-US" sz="2000" b="0" dirty="0"/>
              <a:t>.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b="0" dirty="0"/>
              <a:t>New vacuum equipment to be installed is described in the ECR : EDMS </a:t>
            </a:r>
            <a:r>
              <a:rPr lang="en-US" sz="2000" b="0" dirty="0">
                <a:hlinkClick r:id="rId2"/>
              </a:rPr>
              <a:t>2975107</a:t>
            </a:r>
            <a:r>
              <a:rPr lang="en-US" sz="2000" b="0" dirty="0"/>
              <a:t>.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dirty="0"/>
              <a:t>Additional ZQNA + SEM</a:t>
            </a:r>
            <a:endParaRPr lang="en-GB" sz="28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None/>
            </a:pPr>
            <a:endParaRPr lang="en-GB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1EA768-BA6A-7749-DBEC-EB69264667DD}"/>
              </a:ext>
            </a:extLst>
          </p:cNvPr>
          <p:cNvPicPr/>
          <p:nvPr/>
        </p:nvPicPr>
        <p:blipFill rotWithShape="1">
          <a:blip r:embed="rId3"/>
          <a:srcRect t="3512" r="4156"/>
          <a:stretch/>
        </p:blipFill>
        <p:spPr bwMode="auto">
          <a:xfrm>
            <a:off x="3995189" y="971550"/>
            <a:ext cx="5148811" cy="406564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A machine on a table&#10;&#10;Description automatically generated">
            <a:extLst>
              <a:ext uri="{FF2B5EF4-FFF2-40B4-BE49-F238E27FC236}">
                <a16:creationId xmlns:a16="http://schemas.microsoft.com/office/drawing/2014/main" id="{1E4EE16D-327D-015A-316E-D81AC39E3A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16083"/>
            <a:ext cx="3987800" cy="21387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F6C44D-CF06-242A-ACAC-DC5FCB344243}"/>
              </a:ext>
            </a:extLst>
          </p:cNvPr>
          <p:cNvSpPr txBox="1"/>
          <p:nvPr/>
        </p:nvSpPr>
        <p:spPr>
          <a:xfrm>
            <a:off x="4669791" y="5334000"/>
            <a:ext cx="2534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highlight>
                  <a:srgbClr val="FFFF00"/>
                </a:highlight>
              </a:rPr>
              <a:t>To </a:t>
            </a:r>
            <a:r>
              <a:rPr lang="fr-CH" dirty="0" err="1">
                <a:highlight>
                  <a:srgbClr val="FFFF00"/>
                </a:highlight>
              </a:rPr>
              <a:t>be</a:t>
            </a:r>
            <a:r>
              <a:rPr lang="fr-CH" dirty="0">
                <a:highlight>
                  <a:srgbClr val="FFFF00"/>
                </a:highlight>
              </a:rPr>
              <a:t> </a:t>
            </a:r>
            <a:r>
              <a:rPr lang="fr-CH" dirty="0" err="1">
                <a:highlight>
                  <a:srgbClr val="FFFF00"/>
                </a:highlight>
              </a:rPr>
              <a:t>installed</a:t>
            </a:r>
            <a:r>
              <a:rPr lang="fr-CH" dirty="0">
                <a:highlight>
                  <a:srgbClr val="FFFF00"/>
                </a:highlight>
              </a:rPr>
              <a:t> </a:t>
            </a:r>
            <a:r>
              <a:rPr lang="fr-CH" dirty="0" err="1">
                <a:highlight>
                  <a:srgbClr val="FFFF00"/>
                </a:highlight>
              </a:rPr>
              <a:t>during</a:t>
            </a:r>
            <a:r>
              <a:rPr lang="fr-CH" dirty="0">
                <a:highlight>
                  <a:srgbClr val="FFFF00"/>
                </a:highlight>
              </a:rPr>
              <a:t> LS3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69691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D3259-9CE8-DEDA-919B-62070CA45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TELMAX </a:t>
            </a:r>
            <a:r>
              <a:rPr lang="fr-CH" sz="4000" dirty="0" err="1"/>
              <a:t>beam</a:t>
            </a:r>
            <a:r>
              <a:rPr lang="fr-CH" sz="4000" dirty="0"/>
              <a:t> time </a:t>
            </a:r>
            <a:r>
              <a:rPr lang="fr-CH" sz="4000" dirty="0" err="1"/>
              <a:t>request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21EF9-F877-582F-4E2D-90C0BEA98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Defined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PS-SPS </a:t>
            </a:r>
            <a:r>
              <a:rPr lang="fr-CH" dirty="0" err="1"/>
              <a:t>physics</a:t>
            </a:r>
            <a:r>
              <a:rPr lang="fr-CH" dirty="0"/>
              <a:t> </a:t>
            </a:r>
            <a:r>
              <a:rPr lang="fr-CH" dirty="0" err="1"/>
              <a:t>coordinator</a:t>
            </a:r>
            <a:r>
              <a:rPr lang="fr-CH" dirty="0"/>
              <a:t> a process for </a:t>
            </a:r>
            <a:r>
              <a:rPr lang="fr-CH" dirty="0" err="1"/>
              <a:t>beam</a:t>
            </a:r>
            <a:r>
              <a:rPr lang="fr-CH" dirty="0"/>
              <a:t> time </a:t>
            </a:r>
            <a:r>
              <a:rPr lang="fr-CH" dirty="0" err="1"/>
              <a:t>request</a:t>
            </a:r>
            <a:endParaRPr lang="fr-CH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285A16-9D60-7E8F-7A5A-AF7FA541E6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DC2541-1E9A-D185-8615-664F3C54A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509" y="2340913"/>
            <a:ext cx="7786254" cy="397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6805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TC 09 Fev 2023" id="{7327CA6F-B58F-45C4-AEDD-24CA989C568B}" vid="{3972CCF2-90D6-4AAA-A420-DD208F3897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ADTC Template</Template>
  <TotalTime>29361</TotalTime>
  <Words>350</Words>
  <Application>Microsoft Office PowerPoint</Application>
  <PresentationFormat>On-screen Show (4:3)</PresentationFormat>
  <Paragraphs>70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Garamond</vt:lpstr>
      <vt:lpstr>Helvetica</vt:lpstr>
      <vt:lpstr>Times New Roman</vt:lpstr>
      <vt:lpstr>Wingdings</vt:lpstr>
      <vt:lpstr>1_Pixel</vt:lpstr>
      <vt:lpstr>AD/ELENA FACILITY  </vt:lpstr>
      <vt:lpstr>PowerPoint Presentation</vt:lpstr>
      <vt:lpstr>TELMAX main goals</vt:lpstr>
      <vt:lpstr>Current status</vt:lpstr>
      <vt:lpstr>TELMAX exp area status</vt:lpstr>
      <vt:lpstr>To be done in the near future</vt:lpstr>
      <vt:lpstr>Future horizontal beam setup</vt:lpstr>
      <vt:lpstr>TELMAX beam time request</vt:lpstr>
    </vt:vector>
  </TitlesOfParts>
  <Manager>Francois.Butin@cern.ch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  </dc:title>
  <dc:creator>Francois Butin</dc:creator>
  <cp:lastModifiedBy>Francois Butin</cp:lastModifiedBy>
  <cp:revision>85</cp:revision>
  <cp:lastPrinted>2018-02-09T07:23:44Z</cp:lastPrinted>
  <dcterms:created xsi:type="dcterms:W3CDTF">2023-02-22T09:31:10Z</dcterms:created>
  <dcterms:modified xsi:type="dcterms:W3CDTF">2024-09-26T08:37:23Z</dcterms:modified>
</cp:coreProperties>
</file>