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40"/>
  </p:notesMasterIdLst>
  <p:handoutMasterIdLst>
    <p:handoutMasterId r:id="rId41"/>
  </p:handoutMasterIdLst>
  <p:sldIdLst>
    <p:sldId id="346" r:id="rId5"/>
    <p:sldId id="425" r:id="rId6"/>
    <p:sldId id="447" r:id="rId7"/>
    <p:sldId id="498" r:id="rId8"/>
    <p:sldId id="472" r:id="rId9"/>
    <p:sldId id="473" r:id="rId10"/>
    <p:sldId id="474" r:id="rId11"/>
    <p:sldId id="475" r:id="rId12"/>
    <p:sldId id="479" r:id="rId13"/>
    <p:sldId id="482" r:id="rId14"/>
    <p:sldId id="510" r:id="rId15"/>
    <p:sldId id="509" r:id="rId16"/>
    <p:sldId id="484" r:id="rId17"/>
    <p:sldId id="485" r:id="rId18"/>
    <p:sldId id="486" r:id="rId19"/>
    <p:sldId id="487" r:id="rId20"/>
    <p:sldId id="490" r:id="rId21"/>
    <p:sldId id="503" r:id="rId22"/>
    <p:sldId id="504" r:id="rId23"/>
    <p:sldId id="489" r:id="rId24"/>
    <p:sldId id="492" r:id="rId25"/>
    <p:sldId id="512" r:id="rId26"/>
    <p:sldId id="505" r:id="rId27"/>
    <p:sldId id="493" r:id="rId28"/>
    <p:sldId id="506" r:id="rId29"/>
    <p:sldId id="494" r:id="rId30"/>
    <p:sldId id="513" r:id="rId31"/>
    <p:sldId id="496" r:id="rId32"/>
    <p:sldId id="497" r:id="rId33"/>
    <p:sldId id="511" r:id="rId34"/>
    <p:sldId id="514" r:id="rId35"/>
    <p:sldId id="515" r:id="rId36"/>
    <p:sldId id="516" r:id="rId37"/>
    <p:sldId id="517" r:id="rId38"/>
    <p:sldId id="518" r:id="rId39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333333"/>
    <a:srgbClr val="FFFF99"/>
    <a:srgbClr val="0C377B"/>
    <a:srgbClr val="FFCC00"/>
    <a:srgbClr val="E7E8EC"/>
    <a:srgbClr val="CCCED7"/>
    <a:srgbClr val="F2A304"/>
    <a:srgbClr val="FF9966"/>
    <a:srgbClr val="D0D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728" autoAdjust="0"/>
    <p:restoredTop sz="93598" autoAdjust="0"/>
  </p:normalViewPr>
  <p:slideViewPr>
    <p:cSldViewPr snapToGrid="0" snapToObjects="1">
      <p:cViewPr varScale="1">
        <p:scale>
          <a:sx n="113" d="100"/>
          <a:sy n="113" d="100"/>
        </p:scale>
        <p:origin x="1541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92" d="100"/>
          <a:sy n="92" d="100"/>
        </p:scale>
        <p:origin x="375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9" y="13"/>
            <a:ext cx="2945659" cy="495347"/>
          </a:xfrm>
          <a:prstGeom prst="rect">
            <a:avLst/>
          </a:prstGeom>
        </p:spPr>
        <p:txBody>
          <a:bodyPr vert="horz" lIns="92481" tIns="46242" rIns="92481" bIns="46242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9" y="13"/>
            <a:ext cx="2945659" cy="495347"/>
          </a:xfrm>
          <a:prstGeom prst="rect">
            <a:avLst/>
          </a:prstGeom>
        </p:spPr>
        <p:txBody>
          <a:bodyPr vert="horz" lIns="92481" tIns="46242" rIns="92481" bIns="46242" rtlCol="0"/>
          <a:lstStyle>
            <a:lvl1pPr algn="r">
              <a:defRPr sz="1200"/>
            </a:lvl1pPr>
          </a:lstStyle>
          <a:p>
            <a:fld id="{370BEDCA-187D-4DE0-B382-049F3177A141}" type="datetimeFigureOut">
              <a:rPr lang="fr-CH" smtClean="0"/>
              <a:t>31.10.2024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9" y="9377319"/>
            <a:ext cx="2945659" cy="495346"/>
          </a:xfrm>
          <a:prstGeom prst="rect">
            <a:avLst/>
          </a:prstGeom>
        </p:spPr>
        <p:txBody>
          <a:bodyPr vert="horz" lIns="92481" tIns="46242" rIns="92481" bIns="46242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9" y="9377319"/>
            <a:ext cx="2945659" cy="495346"/>
          </a:xfrm>
          <a:prstGeom prst="rect">
            <a:avLst/>
          </a:prstGeom>
        </p:spPr>
        <p:txBody>
          <a:bodyPr vert="horz" lIns="92481" tIns="46242" rIns="92481" bIns="46242" rtlCol="0" anchor="b"/>
          <a:lstStyle>
            <a:lvl1pPr algn="r">
              <a:defRPr sz="1200"/>
            </a:lvl1pPr>
          </a:lstStyle>
          <a:p>
            <a:fld id="{E67499B4-84EC-4D88-8BAA-8246B2153F52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0699449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9" y="13"/>
            <a:ext cx="2945659" cy="495347"/>
          </a:xfrm>
          <a:prstGeom prst="rect">
            <a:avLst/>
          </a:prstGeom>
        </p:spPr>
        <p:txBody>
          <a:bodyPr vert="horz" lIns="92481" tIns="46242" rIns="92481" bIns="46242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9" y="13"/>
            <a:ext cx="2945659" cy="495347"/>
          </a:xfrm>
          <a:prstGeom prst="rect">
            <a:avLst/>
          </a:prstGeom>
        </p:spPr>
        <p:txBody>
          <a:bodyPr vert="horz" lIns="92481" tIns="46242" rIns="92481" bIns="46242" rtlCol="0"/>
          <a:lstStyle>
            <a:lvl1pPr algn="r">
              <a:defRPr sz="1200"/>
            </a:lvl1pPr>
          </a:lstStyle>
          <a:p>
            <a:fld id="{8E91706E-5F26-4676-969C-D94E0847F577}" type="datetimeFigureOut">
              <a:rPr lang="fr-CH" smtClean="0"/>
              <a:t>31.10.2024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1238250"/>
            <a:ext cx="4435475" cy="3325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1" tIns="46242" rIns="92481" bIns="46242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72" y="4751232"/>
            <a:ext cx="5438140" cy="3887359"/>
          </a:xfrm>
          <a:prstGeom prst="rect">
            <a:avLst/>
          </a:prstGeom>
        </p:spPr>
        <p:txBody>
          <a:bodyPr vert="horz" lIns="92481" tIns="46242" rIns="92481" bIns="4624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9" y="9377319"/>
            <a:ext cx="2945659" cy="495346"/>
          </a:xfrm>
          <a:prstGeom prst="rect">
            <a:avLst/>
          </a:prstGeom>
        </p:spPr>
        <p:txBody>
          <a:bodyPr vert="horz" lIns="92481" tIns="46242" rIns="92481" bIns="46242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9" y="9377319"/>
            <a:ext cx="2945659" cy="495346"/>
          </a:xfrm>
          <a:prstGeom prst="rect">
            <a:avLst/>
          </a:prstGeom>
        </p:spPr>
        <p:txBody>
          <a:bodyPr vert="horz" lIns="92481" tIns="46242" rIns="92481" bIns="46242" rtlCol="0" anchor="b"/>
          <a:lstStyle>
            <a:lvl1pPr algn="r">
              <a:defRPr sz="1200"/>
            </a:lvl1pPr>
          </a:lstStyle>
          <a:p>
            <a:fld id="{55C072E8-BA1F-4491-B945-F9C055453E88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9512482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45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945006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372460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390665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866914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1pPr>
              <a:defRPr sz="1700"/>
            </a:lvl1pPr>
            <a:lvl2pPr>
              <a:defRPr sz="1400" baseline="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1pPr>
              <a:defRPr sz="1700"/>
            </a:lvl1pPr>
            <a:lvl2pPr>
              <a:defRPr sz="1400" baseline="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fr-CH"/>
              <a:t>EN-EL-CS EYETS24-25 Meyrin Activities - EDMS 3151194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Slide text first level</a:t>
            </a:r>
          </a:p>
          <a:p>
            <a:pPr lvl="1" eaLnBrk="1" latinLnBrk="0" hangingPunct="1"/>
            <a:r>
              <a:rPr kumimoji="0" lang="fr-CH" dirty="0"/>
              <a:t>Slide text second level</a:t>
            </a:r>
          </a:p>
          <a:p>
            <a:pPr lvl="2" eaLnBrk="1" latinLnBrk="0" hangingPunct="1"/>
            <a:r>
              <a:rPr kumimoji="0" lang="fr-CH" dirty="0"/>
              <a:t>Slide text third level</a:t>
            </a:r>
          </a:p>
          <a:p>
            <a:pPr lvl="3" eaLnBrk="1" latinLnBrk="0" hangingPunct="1"/>
            <a:r>
              <a:rPr kumimoji="0" lang="fr-CH" dirty="0"/>
              <a:t>Slide text fourth level</a:t>
            </a:r>
          </a:p>
          <a:p>
            <a:pPr lvl="4" eaLnBrk="1" latinLnBrk="0" hangingPunct="1"/>
            <a:r>
              <a:rPr kumimoji="0" lang="fr-CH" dirty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>
                <a:solidFill>
                  <a:srgbClr val="0070C0"/>
                </a:solidFill>
              </a:rPr>
              <a:t>EYETS24-25 Activities</a:t>
            </a:r>
            <a:br>
              <a:rPr lang="en-GB" sz="2800" dirty="0"/>
            </a:br>
            <a:r>
              <a:rPr lang="en-GB" sz="2800" dirty="0"/>
              <a:t>SIGNAL CABLING </a:t>
            </a:r>
            <a:r>
              <a:rPr lang="en-GB" sz="2800" dirty="0" err="1"/>
              <a:t>Meyrin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691" y="4296445"/>
            <a:ext cx="8891309" cy="1290987"/>
          </a:xfrm>
        </p:spPr>
        <p:txBody>
          <a:bodyPr>
            <a:normAutofit/>
          </a:bodyPr>
          <a:lstStyle/>
          <a:p>
            <a:r>
              <a:rPr lang="en-GB" sz="2200" dirty="0"/>
              <a:t>Samuel FASEL</a:t>
            </a:r>
          </a:p>
          <a:p>
            <a:r>
              <a:rPr lang="en-GB" sz="2200" dirty="0"/>
              <a:t>EN-EL-CS</a:t>
            </a:r>
            <a:endParaRPr lang="fr-FR" sz="2200" dirty="0"/>
          </a:p>
          <a:p>
            <a:endParaRPr lang="fr-FR" sz="2000" dirty="0"/>
          </a:p>
          <a:p>
            <a:r>
              <a:rPr lang="fr-FR" sz="1600" dirty="0"/>
              <a:t>28/02/2024</a:t>
            </a:r>
          </a:p>
          <a:p>
            <a:endParaRPr lang="en-US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5D278FD-CF9E-D4E5-E0B1-4B50C047FF26}"/>
              </a:ext>
            </a:extLst>
          </p:cNvPr>
          <p:cNvSpPr txBox="1"/>
          <p:nvPr/>
        </p:nvSpPr>
        <p:spPr>
          <a:xfrm>
            <a:off x="7518399" y="6237402"/>
            <a:ext cx="132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EDMS 3151194</a:t>
            </a:r>
          </a:p>
        </p:txBody>
      </p:sp>
    </p:spTree>
    <p:extLst>
      <p:ext uri="{BB962C8B-B14F-4D97-AF65-F5344CB8AC3E}">
        <p14:creationId xmlns:p14="http://schemas.microsoft.com/office/powerpoint/2010/main" val="5090950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5558756-7DED-B77A-534F-6C1D23C665B1}"/>
              </a:ext>
            </a:extLst>
          </p:cNvPr>
          <p:cNvSpPr/>
          <p:nvPr/>
        </p:nvSpPr>
        <p:spPr>
          <a:xfrm>
            <a:off x="3443007" y="3727233"/>
            <a:ext cx="792069" cy="28464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19" y="136525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PSR PSTINT0-CYJ01 (1/2)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PSC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S. FASEL)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EN-EL-CS EYETS24-25 Meyrin </a:t>
            </a:r>
            <a:r>
              <a:rPr lang="fr-CH" dirty="0" err="1"/>
              <a:t>Activities</a:t>
            </a:r>
            <a:r>
              <a:rPr lang="fr-CH" dirty="0"/>
              <a:t> - EDMS 3151194</a:t>
            </a:r>
            <a:endParaRPr lang="fr-FR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0065719"/>
              </p:ext>
            </p:extLst>
          </p:nvPr>
        </p:nvGraphicFramePr>
        <p:xfrm>
          <a:off x="4478936" y="616123"/>
          <a:ext cx="4571868" cy="18710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0014">
                  <a:extLst>
                    <a:ext uri="{9D8B030D-6E8A-4147-A177-3AD203B41FA5}">
                      <a16:colId xmlns:a16="http://schemas.microsoft.com/office/drawing/2014/main" val="1863777170"/>
                    </a:ext>
                  </a:extLst>
                </a:gridCol>
                <a:gridCol w="796694">
                  <a:extLst>
                    <a:ext uri="{9D8B030D-6E8A-4147-A177-3AD203B41FA5}">
                      <a16:colId xmlns:a16="http://schemas.microsoft.com/office/drawing/2014/main" val="3352744823"/>
                    </a:ext>
                  </a:extLst>
                </a:gridCol>
                <a:gridCol w="550965">
                  <a:extLst>
                    <a:ext uri="{9D8B030D-6E8A-4147-A177-3AD203B41FA5}">
                      <a16:colId xmlns:a16="http://schemas.microsoft.com/office/drawing/2014/main" val="4067394566"/>
                    </a:ext>
                  </a:extLst>
                </a:gridCol>
                <a:gridCol w="864195">
                  <a:extLst>
                    <a:ext uri="{9D8B030D-6E8A-4147-A177-3AD203B41FA5}">
                      <a16:colId xmlns:a16="http://schemas.microsoft.com/office/drawing/2014/main" val="1274742440"/>
                    </a:ext>
                  </a:extLst>
                </a:gridCol>
              </a:tblGrid>
              <a:tr h="65963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kumimoji="0" lang="en-US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of cables</a:t>
                      </a:r>
                      <a:endParaRPr kumimoji="0"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L</a:t>
                      </a:r>
                    </a:p>
                    <a:p>
                      <a:pPr algn="ctr"/>
                      <a:r>
                        <a:rPr lang="fr-CH" sz="1200" dirty="0"/>
                        <a:t>[KM]</a:t>
                      </a:r>
                      <a:endParaRPr lang="en-GB" sz="1200" dirty="0"/>
                    </a:p>
                    <a:p>
                      <a:pPr algn="ctr"/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Duration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CERN 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fr-CH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Days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976345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pPr marL="228600" indent="-228600">
                        <a:buAutoNum type="arabicParenBoth"/>
                      </a:pPr>
                      <a:r>
                        <a:rPr lang="en-GB" sz="1200" dirty="0"/>
                        <a:t>Rep. echelle TT2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291312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r>
                        <a:rPr lang="en-GB" sz="1200" dirty="0"/>
                        <a:t>(2) </a:t>
                      </a:r>
                      <a:r>
                        <a:rPr lang="en-GB" sz="1200" dirty="0" err="1"/>
                        <a:t>Cablage</a:t>
                      </a:r>
                      <a:r>
                        <a:rPr lang="en-GB" sz="1200" dirty="0"/>
                        <a:t> </a:t>
                      </a:r>
                      <a:r>
                        <a:rPr lang="en-GB" sz="1200" dirty="0" err="1"/>
                        <a:t>RtC</a:t>
                      </a:r>
                      <a:r>
                        <a:rPr lang="en-GB" sz="1200" dirty="0"/>
                        <a:t> 800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6001014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r>
                        <a:rPr lang="en-GB" sz="1200" dirty="0"/>
                        <a:t>(3) </a:t>
                      </a:r>
                      <a:r>
                        <a:rPr lang="en-GB" sz="1200" dirty="0" err="1"/>
                        <a:t>Cablage</a:t>
                      </a:r>
                      <a:r>
                        <a:rPr lang="en-GB" sz="1200" dirty="0"/>
                        <a:t> </a:t>
                      </a:r>
                      <a:r>
                        <a:rPr lang="en-GB" sz="1200" dirty="0" err="1"/>
                        <a:t>RtC</a:t>
                      </a:r>
                      <a:r>
                        <a:rPr lang="en-GB" sz="1200" dirty="0"/>
                        <a:t> 802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7245631"/>
                  </a:ext>
                </a:extLst>
              </a:tr>
              <a:tr h="262561">
                <a:tc>
                  <a:txBody>
                    <a:bodyPr/>
                    <a:lstStyle/>
                    <a:p>
                      <a:r>
                        <a:rPr lang="en-GB" sz="12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609405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707525"/>
              </p:ext>
            </p:extLst>
          </p:nvPr>
        </p:nvGraphicFramePr>
        <p:xfrm>
          <a:off x="350915" y="5039658"/>
          <a:ext cx="3866623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6641">
                  <a:extLst>
                    <a:ext uri="{9D8B030D-6E8A-4147-A177-3AD203B41FA5}">
                      <a16:colId xmlns:a16="http://schemas.microsoft.com/office/drawing/2014/main" val="3356053489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2529938841"/>
                    </a:ext>
                  </a:extLst>
                </a:gridCol>
                <a:gridCol w="692150">
                  <a:extLst>
                    <a:ext uri="{9D8B030D-6E8A-4147-A177-3AD203B41FA5}">
                      <a16:colId xmlns:a16="http://schemas.microsoft.com/office/drawing/2014/main" val="110675049"/>
                    </a:ext>
                  </a:extLst>
                </a:gridCol>
                <a:gridCol w="704232">
                  <a:extLst>
                    <a:ext uri="{9D8B030D-6E8A-4147-A177-3AD203B41FA5}">
                      <a16:colId xmlns:a16="http://schemas.microsoft.com/office/drawing/2014/main" val="146777019"/>
                    </a:ext>
                  </a:extLst>
                </a:gridCol>
              </a:tblGrid>
              <a:tr h="189414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IMPACT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DIMR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WDP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ALARA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308150"/>
                  </a:ext>
                </a:extLst>
              </a:tr>
              <a:tr h="230362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235480 (TT2, 269)</a:t>
                      </a:r>
                    </a:p>
                  </a:txBody>
                  <a:tcPr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 FAIRE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258338"/>
                  </a:ext>
                </a:extLst>
              </a:tr>
              <a:tr h="230362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235740 (802)</a:t>
                      </a:r>
                    </a:p>
                  </a:txBody>
                  <a:tcPr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 FAIRE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CH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CH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77311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5C3682D-FCEF-E327-5937-09738B1D89BC}"/>
              </a:ext>
            </a:extLst>
          </p:cNvPr>
          <p:cNvSpPr txBox="1"/>
          <p:nvPr/>
        </p:nvSpPr>
        <p:spPr>
          <a:xfrm>
            <a:off x="147719" y="892039"/>
            <a:ext cx="42697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Reparation</a:t>
            </a:r>
            <a:r>
              <a:rPr lang="fr-FR" sz="1400" b="1" dirty="0">
                <a:sym typeface="Wingdings" panose="05000000000000000000" pitchFamily="2" charset="2"/>
              </a:rPr>
              <a:t> échelle a </a:t>
            </a:r>
            <a:r>
              <a:rPr lang="fr-FR" sz="1400" b="1" dirty="0" err="1">
                <a:sym typeface="Wingdings" panose="05000000000000000000" pitchFamily="2" charset="2"/>
              </a:rPr>
              <a:t>cables</a:t>
            </a:r>
            <a:r>
              <a:rPr lang="fr-FR" sz="1400" b="1" dirty="0">
                <a:sym typeface="Wingdings" panose="05000000000000000000" pitchFamily="2" charset="2"/>
              </a:rPr>
              <a:t> TT2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Cablage</a:t>
            </a:r>
            <a:r>
              <a:rPr lang="fr-FR" sz="1400" b="1" dirty="0">
                <a:sym typeface="Wingdings" panose="05000000000000000000" pitchFamily="2" charset="2"/>
              </a:rPr>
              <a:t> </a:t>
            </a:r>
            <a:r>
              <a:rPr lang="fr-FR" sz="1400" b="1" dirty="0" err="1">
                <a:sym typeface="Wingdings" panose="05000000000000000000" pitchFamily="2" charset="2"/>
              </a:rPr>
              <a:t>Ramses</a:t>
            </a:r>
            <a:r>
              <a:rPr lang="fr-FR" sz="1400" b="1" dirty="0">
                <a:sym typeface="Wingdings" panose="05000000000000000000" pitchFamily="2" charset="2"/>
              </a:rPr>
              <a:t> to Crome 800 (RQF2629490)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Cablage</a:t>
            </a:r>
            <a:r>
              <a:rPr lang="fr-FR" sz="1400" b="1" dirty="0">
                <a:sym typeface="Wingdings" panose="05000000000000000000" pitchFamily="2" charset="2"/>
              </a:rPr>
              <a:t> </a:t>
            </a:r>
            <a:r>
              <a:rPr lang="fr-FR" sz="1400" b="1" dirty="0" err="1">
                <a:sym typeface="Wingdings" panose="05000000000000000000" pitchFamily="2" charset="2"/>
              </a:rPr>
              <a:t>Ramses</a:t>
            </a:r>
            <a:r>
              <a:rPr lang="fr-FR" sz="1400" b="1" dirty="0">
                <a:sym typeface="Wingdings" panose="05000000000000000000" pitchFamily="2" charset="2"/>
              </a:rPr>
              <a:t> to Crome 802 (RQF2629483)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C610416-1E1C-4F3C-3224-22C569F64D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5010"/>
          <a:stretch/>
        </p:blipFill>
        <p:spPr>
          <a:xfrm>
            <a:off x="2163443" y="2344500"/>
            <a:ext cx="2071633" cy="2162046"/>
          </a:xfrm>
          <a:prstGeom prst="rect">
            <a:avLst/>
          </a:prstGeom>
        </p:spPr>
      </p:pic>
      <p:sp>
        <p:nvSpPr>
          <p:cNvPr id="15" name="Callout: Line 14">
            <a:extLst>
              <a:ext uri="{FF2B5EF4-FFF2-40B4-BE49-F238E27FC236}">
                <a16:creationId xmlns:a16="http://schemas.microsoft.com/office/drawing/2014/main" id="{770134E2-8754-3237-5C3B-3C2A5B7A105C}"/>
              </a:ext>
            </a:extLst>
          </p:cNvPr>
          <p:cNvSpPr/>
          <p:nvPr/>
        </p:nvSpPr>
        <p:spPr>
          <a:xfrm>
            <a:off x="1938003" y="3380403"/>
            <a:ext cx="698759" cy="356491"/>
          </a:xfrm>
          <a:prstGeom prst="borderCallout1">
            <a:avLst>
              <a:gd name="adj1" fmla="val 89371"/>
              <a:gd name="adj2" fmla="val 98579"/>
              <a:gd name="adj3" fmla="val 202160"/>
              <a:gd name="adj4" fmla="val 155878"/>
            </a:avLst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 err="1"/>
              <a:t>Reparation</a:t>
            </a:r>
            <a:endParaRPr lang="fr-CH" sz="800" dirty="0"/>
          </a:p>
          <a:p>
            <a:pPr algn="ctr"/>
            <a:r>
              <a:rPr lang="fr-CH" sz="800" dirty="0"/>
              <a:t>Echelle 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42DFE4D-C51D-193F-704F-488F5A28B727}"/>
              </a:ext>
            </a:extLst>
          </p:cNvPr>
          <p:cNvCxnSpPr>
            <a:cxnSpLocks/>
          </p:cNvCxnSpPr>
          <p:nvPr/>
        </p:nvCxnSpPr>
        <p:spPr>
          <a:xfrm>
            <a:off x="3164863" y="3213130"/>
            <a:ext cx="41659" cy="161024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FAE6EA9-BC00-8413-4241-09BB1001DEE5}"/>
              </a:ext>
            </a:extLst>
          </p:cNvPr>
          <p:cNvCxnSpPr>
            <a:cxnSpLocks/>
          </p:cNvCxnSpPr>
          <p:nvPr/>
        </p:nvCxnSpPr>
        <p:spPr>
          <a:xfrm>
            <a:off x="3206066" y="3374728"/>
            <a:ext cx="39376" cy="724333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93F67DE-A62B-F7C4-67E3-10B87B9DB713}"/>
              </a:ext>
            </a:extLst>
          </p:cNvPr>
          <p:cNvCxnSpPr>
            <a:cxnSpLocks/>
          </p:cNvCxnSpPr>
          <p:nvPr/>
        </p:nvCxnSpPr>
        <p:spPr>
          <a:xfrm flipH="1">
            <a:off x="3109785" y="4099061"/>
            <a:ext cx="135657" cy="108359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284D70B-CCAE-4225-4FF4-AD2D111E6F94}"/>
              </a:ext>
            </a:extLst>
          </p:cNvPr>
          <p:cNvCxnSpPr>
            <a:cxnSpLocks/>
          </p:cNvCxnSpPr>
          <p:nvPr/>
        </p:nvCxnSpPr>
        <p:spPr>
          <a:xfrm flipH="1" flipV="1">
            <a:off x="3052025" y="4099061"/>
            <a:ext cx="57760" cy="108359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AD6C58A-AD7D-F67C-8322-0D63CAA9659F}"/>
              </a:ext>
            </a:extLst>
          </p:cNvPr>
          <p:cNvCxnSpPr>
            <a:cxnSpLocks/>
          </p:cNvCxnSpPr>
          <p:nvPr/>
        </p:nvCxnSpPr>
        <p:spPr>
          <a:xfrm flipV="1">
            <a:off x="2740066" y="4099061"/>
            <a:ext cx="311959" cy="228600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6D2512EB-B74B-DDEB-A770-A398D14CA983}"/>
              </a:ext>
            </a:extLst>
          </p:cNvPr>
          <p:cNvCxnSpPr>
            <a:cxnSpLocks/>
          </p:cNvCxnSpPr>
          <p:nvPr/>
        </p:nvCxnSpPr>
        <p:spPr>
          <a:xfrm>
            <a:off x="2740066" y="4327661"/>
            <a:ext cx="116541" cy="141072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F680B12-0FD1-9C5F-5F38-4126D17EA271}"/>
              </a:ext>
            </a:extLst>
          </p:cNvPr>
          <p:cNvCxnSpPr>
            <a:cxnSpLocks/>
          </p:cNvCxnSpPr>
          <p:nvPr/>
        </p:nvCxnSpPr>
        <p:spPr>
          <a:xfrm flipV="1">
            <a:off x="2856607" y="4011882"/>
            <a:ext cx="616513" cy="468179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7A2D321A-8B99-D4A5-6B6C-B87745AE382B}"/>
              </a:ext>
            </a:extLst>
          </p:cNvPr>
          <p:cNvCxnSpPr>
            <a:cxnSpLocks/>
          </p:cNvCxnSpPr>
          <p:nvPr/>
        </p:nvCxnSpPr>
        <p:spPr>
          <a:xfrm flipV="1">
            <a:off x="3739495" y="3658694"/>
            <a:ext cx="285034" cy="210863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32970DE2-C7B1-4030-8E3F-ACF270599671}"/>
              </a:ext>
            </a:extLst>
          </p:cNvPr>
          <p:cNvCxnSpPr>
            <a:cxnSpLocks/>
          </p:cNvCxnSpPr>
          <p:nvPr/>
        </p:nvCxnSpPr>
        <p:spPr>
          <a:xfrm flipV="1">
            <a:off x="3473120" y="3869557"/>
            <a:ext cx="266375" cy="142325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31E8ACEF-3A0D-9D48-2F10-A3387AD14E08}"/>
              </a:ext>
            </a:extLst>
          </p:cNvPr>
          <p:cNvCxnSpPr>
            <a:cxnSpLocks/>
          </p:cNvCxnSpPr>
          <p:nvPr/>
        </p:nvCxnSpPr>
        <p:spPr>
          <a:xfrm flipH="1" flipV="1">
            <a:off x="3940607" y="3538453"/>
            <a:ext cx="83922" cy="111123"/>
          </a:xfrm>
          <a:prstGeom prst="line">
            <a:avLst/>
          </a:prstGeom>
          <a:ln w="19050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4" name="Callout: Line 63">
            <a:extLst>
              <a:ext uri="{FF2B5EF4-FFF2-40B4-BE49-F238E27FC236}">
                <a16:creationId xmlns:a16="http://schemas.microsoft.com/office/drawing/2014/main" id="{3F3DFC4C-2C02-2A9D-2037-2F3C9BA64356}"/>
              </a:ext>
            </a:extLst>
          </p:cNvPr>
          <p:cNvSpPr/>
          <p:nvPr/>
        </p:nvSpPr>
        <p:spPr>
          <a:xfrm>
            <a:off x="2492739" y="2539947"/>
            <a:ext cx="713327" cy="284649"/>
          </a:xfrm>
          <a:prstGeom prst="borderCallout1">
            <a:avLst>
              <a:gd name="adj1" fmla="val 105516"/>
              <a:gd name="adj2" fmla="val 48263"/>
              <a:gd name="adj3" fmla="val 240825"/>
              <a:gd name="adj4" fmla="val 94698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1x </a:t>
            </a:r>
            <a:r>
              <a:rPr lang="fr-CH" sz="800" dirty="0" err="1"/>
              <a:t>cablage</a:t>
            </a:r>
            <a:r>
              <a:rPr lang="fr-CH" sz="800" dirty="0"/>
              <a:t> </a:t>
            </a:r>
            <a:r>
              <a:rPr lang="fr-CH" sz="800" dirty="0" err="1"/>
              <a:t>RtC</a:t>
            </a:r>
            <a:r>
              <a:rPr lang="fr-CH" sz="800" dirty="0"/>
              <a:t> 800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8231B3A9-62AD-C1C2-3393-8509CA4D463D}"/>
              </a:ext>
            </a:extLst>
          </p:cNvPr>
          <p:cNvSpPr/>
          <p:nvPr/>
        </p:nvSpPr>
        <p:spPr>
          <a:xfrm>
            <a:off x="3023286" y="4079516"/>
            <a:ext cx="55783" cy="5996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29C6AE-5473-667F-47D0-FE0204450A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6902" y="2655839"/>
            <a:ext cx="4144290" cy="2782551"/>
          </a:xfrm>
          <a:prstGeom prst="rect">
            <a:avLst/>
          </a:prstGeom>
        </p:spPr>
      </p:pic>
      <p:sp>
        <p:nvSpPr>
          <p:cNvPr id="22" name="Callout: Line 21">
            <a:extLst>
              <a:ext uri="{FF2B5EF4-FFF2-40B4-BE49-F238E27FC236}">
                <a16:creationId xmlns:a16="http://schemas.microsoft.com/office/drawing/2014/main" id="{4FB02D85-95AF-C5E1-EE2C-9CB2EDCEAB98}"/>
              </a:ext>
            </a:extLst>
          </p:cNvPr>
          <p:cNvSpPr/>
          <p:nvPr/>
        </p:nvSpPr>
        <p:spPr>
          <a:xfrm>
            <a:off x="3483124" y="2671806"/>
            <a:ext cx="906448" cy="437440"/>
          </a:xfrm>
          <a:prstGeom prst="borderCallout1">
            <a:avLst>
              <a:gd name="adj1" fmla="val 105516"/>
              <a:gd name="adj2" fmla="val 48263"/>
              <a:gd name="adj3" fmla="val 197704"/>
              <a:gd name="adj4" fmla="val 52201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1x </a:t>
            </a:r>
            <a:r>
              <a:rPr lang="fr-CH" sz="800" dirty="0" err="1"/>
              <a:t>cablage</a:t>
            </a:r>
            <a:r>
              <a:rPr lang="fr-CH" sz="800" dirty="0"/>
              <a:t> </a:t>
            </a:r>
            <a:r>
              <a:rPr lang="fr-CH" sz="800" dirty="0" err="1"/>
              <a:t>RtC</a:t>
            </a:r>
            <a:r>
              <a:rPr lang="fr-CH" sz="800" dirty="0"/>
              <a:t> 800 to PSB BCER344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738D978-BC95-82EA-3F34-A16BA7B80D70}"/>
              </a:ext>
            </a:extLst>
          </p:cNvPr>
          <p:cNvSpPr txBox="1"/>
          <p:nvPr/>
        </p:nvSpPr>
        <p:spPr>
          <a:xfrm>
            <a:off x="4724312" y="2727204"/>
            <a:ext cx="2053254" cy="2462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000" b="1" dirty="0" err="1">
                <a:sym typeface="Wingdings" panose="05000000000000000000" pitchFamily="2" charset="2"/>
              </a:rPr>
              <a:t>Cablage</a:t>
            </a:r>
            <a:r>
              <a:rPr lang="fr-FR" sz="1000" b="1" dirty="0">
                <a:sym typeface="Wingdings" panose="05000000000000000000" pitchFamily="2" charset="2"/>
              </a:rPr>
              <a:t> </a:t>
            </a:r>
            <a:r>
              <a:rPr lang="fr-FR" sz="1000" b="1" dirty="0" err="1">
                <a:sym typeface="Wingdings" panose="05000000000000000000" pitchFamily="2" charset="2"/>
              </a:rPr>
              <a:t>Ramses</a:t>
            </a:r>
            <a:r>
              <a:rPr lang="fr-FR" sz="1000" b="1" dirty="0">
                <a:sym typeface="Wingdings" panose="05000000000000000000" pitchFamily="2" charset="2"/>
              </a:rPr>
              <a:t> to Crome 800 </a:t>
            </a:r>
            <a:endParaRPr lang="fr-CH" sz="1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ABCC0A-B6F6-C1CE-0154-D79843839D0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8378" t="14377" b="21827"/>
          <a:stretch/>
        </p:blipFill>
        <p:spPr>
          <a:xfrm>
            <a:off x="282576" y="2347976"/>
            <a:ext cx="1437346" cy="216204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EFDCA1A-C5B8-50F2-CC2F-D51EC71F90B3}"/>
              </a:ext>
            </a:extLst>
          </p:cNvPr>
          <p:cNvSpPr/>
          <p:nvPr/>
        </p:nvSpPr>
        <p:spPr>
          <a:xfrm rot="14462434">
            <a:off x="1279377" y="3650292"/>
            <a:ext cx="734587" cy="115123"/>
          </a:xfrm>
          <a:prstGeom prst="rect">
            <a:avLst/>
          </a:prstGeom>
          <a:solidFill>
            <a:srgbClr val="00B0F0">
              <a:alpha val="70000"/>
            </a:srgb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16" name="Callout: Line 15">
            <a:extLst>
              <a:ext uri="{FF2B5EF4-FFF2-40B4-BE49-F238E27FC236}">
                <a16:creationId xmlns:a16="http://schemas.microsoft.com/office/drawing/2014/main" id="{45886459-D722-B11E-C7C4-F50B0023F252}"/>
              </a:ext>
            </a:extLst>
          </p:cNvPr>
          <p:cNvSpPr/>
          <p:nvPr/>
        </p:nvSpPr>
        <p:spPr>
          <a:xfrm>
            <a:off x="427098" y="3110425"/>
            <a:ext cx="671032" cy="309591"/>
          </a:xfrm>
          <a:prstGeom prst="borderCallout1">
            <a:avLst>
              <a:gd name="adj1" fmla="val 55314"/>
              <a:gd name="adj2" fmla="val 98663"/>
              <a:gd name="adj3" fmla="val 99178"/>
              <a:gd name="adj4" fmla="val 150013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3x </a:t>
            </a:r>
            <a:r>
              <a:rPr lang="fr-CH" sz="800" dirty="0" err="1"/>
              <a:t>Cables</a:t>
            </a:r>
            <a:r>
              <a:rPr lang="fr-CH" sz="800" dirty="0"/>
              <a:t> </a:t>
            </a:r>
            <a:r>
              <a:rPr lang="fr-CH" sz="800" dirty="0" err="1"/>
              <a:t>RtC</a:t>
            </a:r>
            <a:r>
              <a:rPr lang="fr-CH" sz="800" dirty="0"/>
              <a:t> 802</a:t>
            </a:r>
          </a:p>
        </p:txBody>
      </p:sp>
    </p:spTree>
    <p:extLst>
      <p:ext uri="{BB962C8B-B14F-4D97-AF65-F5344CB8AC3E}">
        <p14:creationId xmlns:p14="http://schemas.microsoft.com/office/powerpoint/2010/main" val="1436311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19" y="136525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PSR PSTINT0-CYJ01 (2/2)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ISR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S. FASEL)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C3682D-FCEF-E327-5937-09738B1D89BC}"/>
              </a:ext>
            </a:extLst>
          </p:cNvPr>
          <p:cNvSpPr txBox="1"/>
          <p:nvPr/>
        </p:nvSpPr>
        <p:spPr>
          <a:xfrm>
            <a:off x="147719" y="1057139"/>
            <a:ext cx="4539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>
                <a:sym typeface="Wingdings" panose="05000000000000000000" pitchFamily="2" charset="2"/>
              </a:rPr>
              <a:t>Cablage</a:t>
            </a:r>
            <a:r>
              <a:rPr lang="fr-FR" sz="1400" b="1" dirty="0">
                <a:sym typeface="Wingdings" panose="05000000000000000000" pitchFamily="2" charset="2"/>
              </a:rPr>
              <a:t> </a:t>
            </a:r>
            <a:r>
              <a:rPr lang="fr-FR" sz="1400" b="1" dirty="0" err="1">
                <a:sym typeface="Wingdings" panose="05000000000000000000" pitchFamily="2" charset="2"/>
              </a:rPr>
              <a:t>Ramses</a:t>
            </a:r>
            <a:r>
              <a:rPr lang="fr-FR" sz="1400" b="1" dirty="0">
                <a:sym typeface="Wingdings" panose="05000000000000000000" pitchFamily="2" charset="2"/>
              </a:rPr>
              <a:t> to Crome 802 (RQF2629483)</a:t>
            </a:r>
          </a:p>
          <a:p>
            <a:endParaRPr lang="fr-CH" sz="1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129399F-FAF2-BD97-13D8-F686EF219F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185"/>
          <a:stretch/>
        </p:blipFill>
        <p:spPr>
          <a:xfrm>
            <a:off x="4864100" y="788981"/>
            <a:ext cx="3822700" cy="517657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BEDF4CB-C2DB-AE7C-1995-6ABE9979CA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151" y="2081621"/>
            <a:ext cx="4354996" cy="3606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22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19" y="136525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PSR TOFINT0-CYJ01 (1/1)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PSC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S. FASEL)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8292585"/>
              </p:ext>
            </p:extLst>
          </p:nvPr>
        </p:nvGraphicFramePr>
        <p:xfrm>
          <a:off x="4463245" y="635931"/>
          <a:ext cx="4571868" cy="2328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0014">
                  <a:extLst>
                    <a:ext uri="{9D8B030D-6E8A-4147-A177-3AD203B41FA5}">
                      <a16:colId xmlns:a16="http://schemas.microsoft.com/office/drawing/2014/main" val="1863777170"/>
                    </a:ext>
                  </a:extLst>
                </a:gridCol>
                <a:gridCol w="796694">
                  <a:extLst>
                    <a:ext uri="{9D8B030D-6E8A-4147-A177-3AD203B41FA5}">
                      <a16:colId xmlns:a16="http://schemas.microsoft.com/office/drawing/2014/main" val="3352744823"/>
                    </a:ext>
                  </a:extLst>
                </a:gridCol>
                <a:gridCol w="550965">
                  <a:extLst>
                    <a:ext uri="{9D8B030D-6E8A-4147-A177-3AD203B41FA5}">
                      <a16:colId xmlns:a16="http://schemas.microsoft.com/office/drawing/2014/main" val="4067394566"/>
                    </a:ext>
                  </a:extLst>
                </a:gridCol>
                <a:gridCol w="864195">
                  <a:extLst>
                    <a:ext uri="{9D8B030D-6E8A-4147-A177-3AD203B41FA5}">
                      <a16:colId xmlns:a16="http://schemas.microsoft.com/office/drawing/2014/main" val="1274742440"/>
                    </a:ext>
                  </a:extLst>
                </a:gridCol>
              </a:tblGrid>
              <a:tr h="65963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kumimoji="0" lang="en-US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of cables</a:t>
                      </a:r>
                      <a:endParaRPr kumimoji="0"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L</a:t>
                      </a:r>
                    </a:p>
                    <a:p>
                      <a:pPr algn="ctr"/>
                      <a:r>
                        <a:rPr lang="fr-CH" sz="1200" dirty="0"/>
                        <a:t>[KM]</a:t>
                      </a:r>
                      <a:endParaRPr lang="en-GB" sz="1200" dirty="0"/>
                    </a:p>
                    <a:p>
                      <a:pPr algn="ctr"/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Duration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CERN 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fr-CH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Days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976345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(1) </a:t>
                      </a:r>
                      <a:r>
                        <a:rPr lang="en-GB" sz="1200" dirty="0" err="1"/>
                        <a:t>Cablage</a:t>
                      </a:r>
                      <a:r>
                        <a:rPr lang="en-GB" sz="1200" dirty="0"/>
                        <a:t> NEAR TT2A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730576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r>
                        <a:rPr lang="en-GB" sz="1200" dirty="0"/>
                        <a:t>(2) </a:t>
                      </a:r>
                      <a:r>
                        <a:rPr lang="en-GB" sz="1200" dirty="0" err="1"/>
                        <a:t>Cablage</a:t>
                      </a:r>
                      <a:r>
                        <a:rPr lang="en-GB" sz="1200" dirty="0"/>
                        <a:t> EAR1 </a:t>
                      </a:r>
                      <a:r>
                        <a:rPr lang="en-GB" sz="1200" dirty="0" err="1"/>
                        <a:t>nTOF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845868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(3) </a:t>
                      </a:r>
                      <a:r>
                        <a:rPr lang="en-GB" sz="1200" dirty="0" err="1"/>
                        <a:t>Cablage</a:t>
                      </a:r>
                      <a:r>
                        <a:rPr lang="en-GB" sz="1200" dirty="0"/>
                        <a:t> </a:t>
                      </a:r>
                      <a:r>
                        <a:rPr lang="en-GB" sz="1200" dirty="0" err="1"/>
                        <a:t>RtC</a:t>
                      </a:r>
                      <a:r>
                        <a:rPr lang="en-GB" sz="1200" dirty="0"/>
                        <a:t> 380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6467472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r>
                        <a:rPr lang="en-GB" sz="1200" dirty="0"/>
                        <a:t>[PSTINT0-CYJ01] </a:t>
                      </a:r>
                    </a:p>
                    <a:p>
                      <a:r>
                        <a:rPr lang="en-GB" sz="1200" dirty="0" err="1"/>
                        <a:t>Cablage</a:t>
                      </a:r>
                      <a:r>
                        <a:rPr lang="en-GB" sz="1200" dirty="0"/>
                        <a:t> </a:t>
                      </a:r>
                      <a:r>
                        <a:rPr lang="en-GB" sz="1200" dirty="0" err="1"/>
                        <a:t>RtC</a:t>
                      </a:r>
                      <a:r>
                        <a:rPr lang="en-GB" sz="1200" dirty="0"/>
                        <a:t> 802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414546"/>
                  </a:ext>
                </a:extLst>
              </a:tr>
              <a:tr h="262561">
                <a:tc>
                  <a:txBody>
                    <a:bodyPr/>
                    <a:lstStyle/>
                    <a:p>
                      <a:r>
                        <a:rPr lang="en-GB" sz="12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609405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C3682D-FCEF-E327-5937-09738B1D89BC}"/>
              </a:ext>
            </a:extLst>
          </p:cNvPr>
          <p:cNvSpPr txBox="1"/>
          <p:nvPr/>
        </p:nvSpPr>
        <p:spPr>
          <a:xfrm>
            <a:off x="147719" y="892039"/>
            <a:ext cx="44242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Cablage</a:t>
            </a:r>
            <a:r>
              <a:rPr lang="fr-FR" sz="1400" b="1" dirty="0">
                <a:sym typeface="Wingdings" panose="05000000000000000000" pitchFamily="2" charset="2"/>
              </a:rPr>
              <a:t> NEAR TT2A (RQF2185450)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Cablage</a:t>
            </a:r>
            <a:r>
              <a:rPr lang="fr-FR" sz="1400" b="1" dirty="0">
                <a:sym typeface="Wingdings" panose="05000000000000000000" pitchFamily="2" charset="2"/>
              </a:rPr>
              <a:t> collimateur EAR1 </a:t>
            </a:r>
            <a:r>
              <a:rPr lang="fr-FR" sz="1400" b="1" dirty="0" err="1">
                <a:sym typeface="Wingdings" panose="05000000000000000000" pitchFamily="2" charset="2"/>
              </a:rPr>
              <a:t>nTOF</a:t>
            </a:r>
            <a:r>
              <a:rPr lang="fr-FR" sz="1400" b="1" dirty="0">
                <a:sym typeface="Wingdings" panose="05000000000000000000" pitchFamily="2" charset="2"/>
              </a:rPr>
              <a:t> (RQF2627256)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Cablage</a:t>
            </a:r>
            <a:r>
              <a:rPr lang="fr-FR" sz="1400" b="1" dirty="0">
                <a:sym typeface="Wingdings" panose="05000000000000000000" pitchFamily="2" charset="2"/>
              </a:rPr>
              <a:t> </a:t>
            </a:r>
            <a:r>
              <a:rPr lang="fr-FR" sz="1400" b="1" dirty="0" err="1">
                <a:sym typeface="Wingdings" panose="05000000000000000000" pitchFamily="2" charset="2"/>
              </a:rPr>
              <a:t>Ramses</a:t>
            </a:r>
            <a:r>
              <a:rPr lang="fr-FR" sz="1400" b="1" dirty="0">
                <a:sym typeface="Wingdings" panose="05000000000000000000" pitchFamily="2" charset="2"/>
              </a:rPr>
              <a:t> to Crome 380 (RQF2629478)</a:t>
            </a:r>
          </a:p>
          <a:p>
            <a:pPr marL="228600" indent="-228600">
              <a:buFont typeface="+mj-lt"/>
              <a:buAutoNum type="arabicParenR"/>
            </a:pPr>
            <a:endParaRPr lang="fr-FR" sz="1400" b="1" dirty="0">
              <a:sym typeface="Wingdings" panose="05000000000000000000" pitchFamily="2" charset="2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C902DEB-6565-06AD-CB3F-8FC3A967B4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3836"/>
          <a:stretch/>
        </p:blipFill>
        <p:spPr>
          <a:xfrm>
            <a:off x="272191" y="1931132"/>
            <a:ext cx="1998509" cy="3389009"/>
          </a:xfrm>
          <a:prstGeom prst="rect">
            <a:avLst/>
          </a:prstGeom>
        </p:spPr>
      </p:pic>
      <p:sp>
        <p:nvSpPr>
          <p:cNvPr id="16" name="Callout: Line 15">
            <a:extLst>
              <a:ext uri="{FF2B5EF4-FFF2-40B4-BE49-F238E27FC236}">
                <a16:creationId xmlns:a16="http://schemas.microsoft.com/office/drawing/2014/main" id="{B933B03E-86AA-E366-2FDB-1E541E8F5FD3}"/>
              </a:ext>
            </a:extLst>
          </p:cNvPr>
          <p:cNvSpPr/>
          <p:nvPr/>
        </p:nvSpPr>
        <p:spPr>
          <a:xfrm>
            <a:off x="202628" y="4194428"/>
            <a:ext cx="792069" cy="418265"/>
          </a:xfrm>
          <a:prstGeom prst="borderCallout1">
            <a:avLst>
              <a:gd name="adj1" fmla="val 37501"/>
              <a:gd name="adj2" fmla="val 100373"/>
              <a:gd name="adj3" fmla="val 78057"/>
              <a:gd name="adj4" fmla="val 150636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1x Cable NEAR TT2A 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6F4C450-C830-A0ED-3D56-1F985AEA5FB8}"/>
              </a:ext>
            </a:extLst>
          </p:cNvPr>
          <p:cNvCxnSpPr>
            <a:cxnSpLocks/>
          </p:cNvCxnSpPr>
          <p:nvPr/>
        </p:nvCxnSpPr>
        <p:spPr>
          <a:xfrm>
            <a:off x="1317855" y="2652910"/>
            <a:ext cx="19050" cy="55245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8" name="Callout: Line 17">
            <a:extLst>
              <a:ext uri="{FF2B5EF4-FFF2-40B4-BE49-F238E27FC236}">
                <a16:creationId xmlns:a16="http://schemas.microsoft.com/office/drawing/2014/main" id="{2C5D03AD-DF65-91FA-915A-FFD0D6FF1F76}"/>
              </a:ext>
            </a:extLst>
          </p:cNvPr>
          <p:cNvSpPr/>
          <p:nvPr/>
        </p:nvSpPr>
        <p:spPr>
          <a:xfrm>
            <a:off x="1397675" y="2134789"/>
            <a:ext cx="792069" cy="317430"/>
          </a:xfrm>
          <a:prstGeom prst="borderCallout1">
            <a:avLst>
              <a:gd name="adj1" fmla="val 105516"/>
              <a:gd name="adj2" fmla="val 48263"/>
              <a:gd name="adj3" fmla="val 197283"/>
              <a:gd name="adj4" fmla="val -1525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2x </a:t>
            </a:r>
            <a:r>
              <a:rPr lang="fr-CH" sz="800" dirty="0" err="1"/>
              <a:t>cablage</a:t>
            </a:r>
            <a:r>
              <a:rPr lang="fr-CH" sz="800" dirty="0"/>
              <a:t> EAR1 </a:t>
            </a:r>
            <a:r>
              <a:rPr lang="fr-CH" sz="800" dirty="0" err="1"/>
              <a:t>Ntof</a:t>
            </a:r>
            <a:endParaRPr lang="fr-CH" sz="800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04F813D-21F5-0935-D132-080659B2F3EB}"/>
              </a:ext>
            </a:extLst>
          </p:cNvPr>
          <p:cNvCxnSpPr>
            <a:cxnSpLocks/>
          </p:cNvCxnSpPr>
          <p:nvPr/>
        </p:nvCxnSpPr>
        <p:spPr>
          <a:xfrm flipV="1">
            <a:off x="1336905" y="2708155"/>
            <a:ext cx="30480" cy="5052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8270D8E-0E26-C65B-A380-563AE823E5BB}"/>
              </a:ext>
            </a:extLst>
          </p:cNvPr>
          <p:cNvCxnSpPr>
            <a:cxnSpLocks/>
          </p:cNvCxnSpPr>
          <p:nvPr/>
        </p:nvCxnSpPr>
        <p:spPr>
          <a:xfrm>
            <a:off x="1367385" y="2708155"/>
            <a:ext cx="30290" cy="110490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1F628D9-1810-097F-4CD1-7FF14EF5A85A}"/>
              </a:ext>
            </a:extLst>
          </p:cNvPr>
          <p:cNvCxnSpPr>
            <a:cxnSpLocks/>
          </p:cNvCxnSpPr>
          <p:nvPr/>
        </p:nvCxnSpPr>
        <p:spPr>
          <a:xfrm flipH="1">
            <a:off x="1367385" y="2818645"/>
            <a:ext cx="30290" cy="0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1C202E4-14C9-1E07-4847-8628A8BE4AA1}"/>
              </a:ext>
            </a:extLst>
          </p:cNvPr>
          <p:cNvCxnSpPr>
            <a:cxnSpLocks/>
          </p:cNvCxnSpPr>
          <p:nvPr/>
        </p:nvCxnSpPr>
        <p:spPr>
          <a:xfrm flipH="1">
            <a:off x="1367385" y="4309364"/>
            <a:ext cx="44141" cy="471385"/>
          </a:xfrm>
          <a:prstGeom prst="line">
            <a:avLst/>
          </a:prstGeom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14DA2E4-5379-F338-FB36-5F6CABE3B83D}"/>
              </a:ext>
            </a:extLst>
          </p:cNvPr>
          <p:cNvCxnSpPr>
            <a:cxnSpLocks/>
          </p:cNvCxnSpPr>
          <p:nvPr/>
        </p:nvCxnSpPr>
        <p:spPr>
          <a:xfrm flipH="1">
            <a:off x="1340493" y="4789723"/>
            <a:ext cx="30290" cy="0"/>
          </a:xfrm>
          <a:prstGeom prst="line">
            <a:avLst/>
          </a:prstGeom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5F2FD1B0-44ED-C4D1-484A-9CF104430DC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378"/>
          <a:stretch/>
        </p:blipFill>
        <p:spPr>
          <a:xfrm>
            <a:off x="2616741" y="1931132"/>
            <a:ext cx="1437346" cy="3389009"/>
          </a:xfrm>
          <a:prstGeom prst="rect">
            <a:avLst/>
          </a:prstGeom>
        </p:spPr>
      </p:pic>
      <p:sp>
        <p:nvSpPr>
          <p:cNvPr id="35" name="Callout: Line 34">
            <a:extLst>
              <a:ext uri="{FF2B5EF4-FFF2-40B4-BE49-F238E27FC236}">
                <a16:creationId xmlns:a16="http://schemas.microsoft.com/office/drawing/2014/main" id="{432B9BE5-348A-44CC-6857-BDBADA04C63F}"/>
              </a:ext>
            </a:extLst>
          </p:cNvPr>
          <p:cNvSpPr/>
          <p:nvPr/>
        </p:nvSpPr>
        <p:spPr>
          <a:xfrm>
            <a:off x="2616741" y="3618370"/>
            <a:ext cx="671032" cy="309591"/>
          </a:xfrm>
          <a:prstGeom prst="borderCallout1">
            <a:avLst>
              <a:gd name="adj1" fmla="val 55314"/>
              <a:gd name="adj2" fmla="val 98663"/>
              <a:gd name="adj3" fmla="val 46339"/>
              <a:gd name="adj4" fmla="val 184190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1x Cable </a:t>
            </a:r>
            <a:r>
              <a:rPr lang="fr-CH" sz="800" dirty="0" err="1"/>
              <a:t>RtC</a:t>
            </a:r>
            <a:r>
              <a:rPr lang="fr-CH" sz="800" dirty="0"/>
              <a:t> 380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D11B510-9CB8-F655-BDA9-AE420454756F}"/>
              </a:ext>
            </a:extLst>
          </p:cNvPr>
          <p:cNvSpPr/>
          <p:nvPr/>
        </p:nvSpPr>
        <p:spPr>
          <a:xfrm rot="14462434">
            <a:off x="3613542" y="3720678"/>
            <a:ext cx="734587" cy="115123"/>
          </a:xfrm>
          <a:prstGeom prst="rect">
            <a:avLst/>
          </a:prstGeom>
          <a:solidFill>
            <a:srgbClr val="00B0F0">
              <a:alpha val="70000"/>
            </a:srgb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54B6177-19CF-B0FE-708C-4F41C0634007}"/>
              </a:ext>
            </a:extLst>
          </p:cNvPr>
          <p:cNvSpPr/>
          <p:nvPr/>
        </p:nvSpPr>
        <p:spPr>
          <a:xfrm rot="16367114">
            <a:off x="3822981" y="3705703"/>
            <a:ext cx="191597" cy="13492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43" name="Callout: Line 42">
            <a:extLst>
              <a:ext uri="{FF2B5EF4-FFF2-40B4-BE49-F238E27FC236}">
                <a16:creationId xmlns:a16="http://schemas.microsoft.com/office/drawing/2014/main" id="{B2543C48-0214-7979-C261-A22D45562013}"/>
              </a:ext>
            </a:extLst>
          </p:cNvPr>
          <p:cNvSpPr/>
          <p:nvPr/>
        </p:nvSpPr>
        <p:spPr>
          <a:xfrm>
            <a:off x="2395172" y="3060365"/>
            <a:ext cx="1037123" cy="430038"/>
          </a:xfrm>
          <a:prstGeom prst="borderCallout1">
            <a:avLst>
              <a:gd name="adj1" fmla="val 55314"/>
              <a:gd name="adj2" fmla="val 98663"/>
              <a:gd name="adj3" fmla="val 93025"/>
              <a:gd name="adj4" fmla="val 134872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[PSTINT0-CYJ01] 3x </a:t>
            </a:r>
            <a:r>
              <a:rPr lang="fr-CH" sz="800" dirty="0" err="1"/>
              <a:t>Cables</a:t>
            </a:r>
            <a:r>
              <a:rPr lang="fr-CH" sz="800" dirty="0"/>
              <a:t> </a:t>
            </a:r>
            <a:r>
              <a:rPr lang="fr-CH" sz="800" dirty="0" err="1"/>
              <a:t>RtC</a:t>
            </a:r>
            <a:r>
              <a:rPr lang="fr-CH" sz="800" dirty="0"/>
              <a:t> 802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D47ACC9E-E255-1550-5A14-3C9029777C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3716" y="3060365"/>
            <a:ext cx="3561168" cy="2817784"/>
          </a:xfrm>
          <a:prstGeom prst="rect">
            <a:avLst/>
          </a:prstGeom>
        </p:spPr>
      </p:pic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3736AFA-BB44-A794-B7A3-297FDADBCEC7}"/>
              </a:ext>
            </a:extLst>
          </p:cNvPr>
          <p:cNvCxnSpPr/>
          <p:nvPr/>
        </p:nvCxnSpPr>
        <p:spPr>
          <a:xfrm flipV="1">
            <a:off x="6752261" y="4519220"/>
            <a:ext cx="0" cy="1714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C40E6995-8003-0B7D-B8DC-C0CC30BA8A10}"/>
              </a:ext>
            </a:extLst>
          </p:cNvPr>
          <p:cNvCxnSpPr>
            <a:cxnSpLocks/>
          </p:cNvCxnSpPr>
          <p:nvPr/>
        </p:nvCxnSpPr>
        <p:spPr>
          <a:xfrm>
            <a:off x="5856911" y="4519220"/>
            <a:ext cx="8953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515D330-6E2B-31ED-C6A6-E0505CD52E8D}"/>
              </a:ext>
            </a:extLst>
          </p:cNvPr>
          <p:cNvCxnSpPr>
            <a:cxnSpLocks/>
          </p:cNvCxnSpPr>
          <p:nvPr/>
        </p:nvCxnSpPr>
        <p:spPr>
          <a:xfrm>
            <a:off x="5856911" y="4519220"/>
            <a:ext cx="0" cy="1714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Callout: Line 49">
            <a:extLst>
              <a:ext uri="{FF2B5EF4-FFF2-40B4-BE49-F238E27FC236}">
                <a16:creationId xmlns:a16="http://schemas.microsoft.com/office/drawing/2014/main" id="{CEDA9C40-2EE6-998E-5D7E-5B99AF96BE8E}"/>
              </a:ext>
            </a:extLst>
          </p:cNvPr>
          <p:cNvSpPr/>
          <p:nvPr/>
        </p:nvSpPr>
        <p:spPr>
          <a:xfrm>
            <a:off x="5669770" y="3738223"/>
            <a:ext cx="663391" cy="297555"/>
          </a:xfrm>
          <a:prstGeom prst="borderCallout1">
            <a:avLst>
              <a:gd name="adj1" fmla="val 100438"/>
              <a:gd name="adj2" fmla="val 63949"/>
              <a:gd name="adj3" fmla="val 253500"/>
              <a:gd name="adj4" fmla="val 61745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1x Cable </a:t>
            </a:r>
            <a:r>
              <a:rPr lang="fr-CH" sz="800" dirty="0" err="1"/>
              <a:t>RtC</a:t>
            </a:r>
            <a:r>
              <a:rPr lang="fr-CH" sz="800" dirty="0"/>
              <a:t> 380</a:t>
            </a:r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681884"/>
              </p:ext>
            </p:extLst>
          </p:nvPr>
        </p:nvGraphicFramePr>
        <p:xfrm>
          <a:off x="636558" y="5576077"/>
          <a:ext cx="3268283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404">
                  <a:extLst>
                    <a:ext uri="{9D8B030D-6E8A-4147-A177-3AD203B41FA5}">
                      <a16:colId xmlns:a16="http://schemas.microsoft.com/office/drawing/2014/main" val="3356053489"/>
                    </a:ext>
                  </a:extLst>
                </a:gridCol>
                <a:gridCol w="821960">
                  <a:extLst>
                    <a:ext uri="{9D8B030D-6E8A-4147-A177-3AD203B41FA5}">
                      <a16:colId xmlns:a16="http://schemas.microsoft.com/office/drawing/2014/main" val="2529938841"/>
                    </a:ext>
                  </a:extLst>
                </a:gridCol>
                <a:gridCol w="793370">
                  <a:extLst>
                    <a:ext uri="{9D8B030D-6E8A-4147-A177-3AD203B41FA5}">
                      <a16:colId xmlns:a16="http://schemas.microsoft.com/office/drawing/2014/main" val="110675049"/>
                    </a:ext>
                  </a:extLst>
                </a:gridCol>
                <a:gridCol w="850549">
                  <a:extLst>
                    <a:ext uri="{9D8B030D-6E8A-4147-A177-3AD203B41FA5}">
                      <a16:colId xmlns:a16="http://schemas.microsoft.com/office/drawing/2014/main" val="146777019"/>
                    </a:ext>
                  </a:extLst>
                </a:gridCol>
              </a:tblGrid>
              <a:tr h="189414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IMPACT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DIMR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WDP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ALARA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308150"/>
                  </a:ext>
                </a:extLst>
              </a:tr>
              <a:tr h="230362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235477</a:t>
                      </a:r>
                    </a:p>
                  </a:txBody>
                  <a:tcPr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 FAIRE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2583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69062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5558756-7DED-B77A-534F-6C1D23C665B1}"/>
              </a:ext>
            </a:extLst>
          </p:cNvPr>
          <p:cNvSpPr/>
          <p:nvPr/>
        </p:nvSpPr>
        <p:spPr>
          <a:xfrm>
            <a:off x="3625435" y="5468678"/>
            <a:ext cx="792069" cy="28464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19" y="136525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AD ADREXT0-CYJ01 (1/3)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AD hall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S. FASEL)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362398"/>
              </p:ext>
            </p:extLst>
          </p:nvPr>
        </p:nvGraphicFramePr>
        <p:xfrm>
          <a:off x="4417504" y="733003"/>
          <a:ext cx="4557100" cy="3272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9056">
                  <a:extLst>
                    <a:ext uri="{9D8B030D-6E8A-4147-A177-3AD203B41FA5}">
                      <a16:colId xmlns:a16="http://schemas.microsoft.com/office/drawing/2014/main" val="1863777170"/>
                    </a:ext>
                  </a:extLst>
                </a:gridCol>
                <a:gridCol w="765387">
                  <a:extLst>
                    <a:ext uri="{9D8B030D-6E8A-4147-A177-3AD203B41FA5}">
                      <a16:colId xmlns:a16="http://schemas.microsoft.com/office/drawing/2014/main" val="3352744823"/>
                    </a:ext>
                  </a:extLst>
                </a:gridCol>
                <a:gridCol w="568960">
                  <a:extLst>
                    <a:ext uri="{9D8B030D-6E8A-4147-A177-3AD203B41FA5}">
                      <a16:colId xmlns:a16="http://schemas.microsoft.com/office/drawing/2014/main" val="4067394566"/>
                    </a:ext>
                  </a:extLst>
                </a:gridCol>
                <a:gridCol w="873697">
                  <a:extLst>
                    <a:ext uri="{9D8B030D-6E8A-4147-A177-3AD203B41FA5}">
                      <a16:colId xmlns:a16="http://schemas.microsoft.com/office/drawing/2014/main" val="1274742440"/>
                    </a:ext>
                  </a:extLst>
                </a:gridCol>
              </a:tblGrid>
              <a:tr h="65963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kumimoji="0" lang="en-US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of cables</a:t>
                      </a:r>
                      <a:endParaRPr kumimoji="0"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L</a:t>
                      </a:r>
                    </a:p>
                    <a:p>
                      <a:pPr algn="ctr"/>
                      <a:r>
                        <a:rPr lang="fr-CH" sz="1200" dirty="0"/>
                        <a:t>[KM]</a:t>
                      </a:r>
                      <a:endParaRPr lang="en-GB" sz="1200" dirty="0"/>
                    </a:p>
                    <a:p>
                      <a:pPr algn="ctr"/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Duration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CERN 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fr-CH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Days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976345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(1) </a:t>
                      </a:r>
                      <a:r>
                        <a:rPr lang="en-GB" sz="1200" dirty="0" err="1"/>
                        <a:t>Cablage</a:t>
                      </a:r>
                      <a:r>
                        <a:rPr lang="en-GB" sz="1200" dirty="0"/>
                        <a:t> </a:t>
                      </a:r>
                      <a:r>
                        <a:rPr lang="en-GB" sz="1200" dirty="0" err="1"/>
                        <a:t>Ecooler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291312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r>
                        <a:rPr lang="en-GB" sz="1200" dirty="0"/>
                        <a:t>(2) </a:t>
                      </a:r>
                      <a:r>
                        <a:rPr lang="en-GB" sz="1200" dirty="0" err="1"/>
                        <a:t>Cablage</a:t>
                      </a:r>
                      <a:r>
                        <a:rPr lang="en-GB" sz="1200" dirty="0"/>
                        <a:t> </a:t>
                      </a:r>
                      <a:r>
                        <a:rPr lang="en-GB" sz="1200" dirty="0" err="1"/>
                        <a:t>RtC</a:t>
                      </a:r>
                      <a:r>
                        <a:rPr lang="en-GB" sz="1200" dirty="0"/>
                        <a:t> 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730576"/>
                  </a:ext>
                </a:extLst>
              </a:tr>
              <a:tr h="314241">
                <a:tc>
                  <a:txBody>
                    <a:bodyPr/>
                    <a:lstStyle/>
                    <a:p>
                      <a:r>
                        <a:rPr lang="en-GB" sz="1200" dirty="0"/>
                        <a:t>(3) </a:t>
                      </a:r>
                      <a:r>
                        <a:rPr lang="en-GB" sz="1200" dirty="0" err="1"/>
                        <a:t>Cablage</a:t>
                      </a:r>
                      <a:r>
                        <a:rPr lang="en-GB" sz="1200" dirty="0"/>
                        <a:t> </a:t>
                      </a:r>
                      <a:r>
                        <a:rPr lang="en-GB" sz="1200" dirty="0" err="1"/>
                        <a:t>RtC</a:t>
                      </a:r>
                      <a:r>
                        <a:rPr lang="en-GB" sz="1200" dirty="0"/>
                        <a:t> 193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845868"/>
                  </a:ext>
                </a:extLst>
              </a:tr>
              <a:tr h="3142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(4) </a:t>
                      </a:r>
                      <a:r>
                        <a:rPr lang="en-GB" sz="1200" dirty="0" err="1"/>
                        <a:t>Cablage</a:t>
                      </a:r>
                      <a:r>
                        <a:rPr lang="en-GB" sz="1200" dirty="0"/>
                        <a:t> </a:t>
                      </a:r>
                      <a:r>
                        <a:rPr lang="en-GB" sz="1200" dirty="0" err="1"/>
                        <a:t>RtC</a:t>
                      </a:r>
                      <a:r>
                        <a:rPr lang="en-GB" sz="1200" dirty="0"/>
                        <a:t> 196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9105746"/>
                  </a:ext>
                </a:extLst>
              </a:tr>
              <a:tr h="3142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(5) </a:t>
                      </a:r>
                      <a:r>
                        <a:rPr lang="en-GB" sz="1200" dirty="0" err="1"/>
                        <a:t>Cablage</a:t>
                      </a:r>
                      <a:r>
                        <a:rPr lang="en-GB" sz="1200" dirty="0"/>
                        <a:t> </a:t>
                      </a:r>
                      <a:r>
                        <a:rPr lang="en-GB" sz="1200" dirty="0" err="1"/>
                        <a:t>RtC</a:t>
                      </a:r>
                      <a:r>
                        <a:rPr lang="en-GB" sz="1200" dirty="0"/>
                        <a:t> 393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0758319"/>
                  </a:ext>
                </a:extLst>
              </a:tr>
              <a:tr h="3142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(6) </a:t>
                      </a:r>
                      <a:r>
                        <a:rPr lang="en-GB" sz="1200" dirty="0" err="1"/>
                        <a:t>Cablage</a:t>
                      </a:r>
                      <a:r>
                        <a:rPr lang="en-GB" sz="1200" dirty="0"/>
                        <a:t> Interlock </a:t>
                      </a:r>
                      <a:r>
                        <a:rPr lang="en-GB" sz="1200" dirty="0" err="1"/>
                        <a:t>MegaDiscaP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641812"/>
                  </a:ext>
                </a:extLst>
              </a:tr>
              <a:tr h="3142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(7) </a:t>
                      </a:r>
                      <a:r>
                        <a:rPr lang="en-GB" sz="1200" dirty="0" err="1"/>
                        <a:t>Cablage</a:t>
                      </a:r>
                      <a:r>
                        <a:rPr lang="en-GB" sz="1200" dirty="0"/>
                        <a:t> MAXI-</a:t>
                      </a:r>
                      <a:r>
                        <a:rPr lang="en-GB" sz="1200" dirty="0" err="1"/>
                        <a:t>MegaDiscaP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3522902"/>
                  </a:ext>
                </a:extLst>
              </a:tr>
              <a:tr h="262561">
                <a:tc>
                  <a:txBody>
                    <a:bodyPr/>
                    <a:lstStyle/>
                    <a:p>
                      <a:r>
                        <a:rPr lang="en-GB" sz="12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5.4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609405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2706876"/>
              </p:ext>
            </p:extLst>
          </p:nvPr>
        </p:nvGraphicFramePr>
        <p:xfrm>
          <a:off x="4785275" y="4636436"/>
          <a:ext cx="409900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7610">
                  <a:extLst>
                    <a:ext uri="{9D8B030D-6E8A-4147-A177-3AD203B41FA5}">
                      <a16:colId xmlns:a16="http://schemas.microsoft.com/office/drawing/2014/main" val="3356053489"/>
                    </a:ext>
                  </a:extLst>
                </a:gridCol>
                <a:gridCol w="739632">
                  <a:extLst>
                    <a:ext uri="{9D8B030D-6E8A-4147-A177-3AD203B41FA5}">
                      <a16:colId xmlns:a16="http://schemas.microsoft.com/office/drawing/2014/main" val="2529938841"/>
                    </a:ext>
                  </a:extLst>
                </a:gridCol>
                <a:gridCol w="995027">
                  <a:extLst>
                    <a:ext uri="{9D8B030D-6E8A-4147-A177-3AD203B41FA5}">
                      <a16:colId xmlns:a16="http://schemas.microsoft.com/office/drawing/2014/main" val="110675049"/>
                    </a:ext>
                  </a:extLst>
                </a:gridCol>
                <a:gridCol w="1066740">
                  <a:extLst>
                    <a:ext uri="{9D8B030D-6E8A-4147-A177-3AD203B41FA5}">
                      <a16:colId xmlns:a16="http://schemas.microsoft.com/office/drawing/2014/main" val="146777019"/>
                    </a:ext>
                  </a:extLst>
                </a:gridCol>
              </a:tblGrid>
              <a:tr h="219963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IMPACT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DIMR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WDP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ALARA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308150"/>
                  </a:ext>
                </a:extLst>
              </a:tr>
              <a:tr h="230362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235483 (AD hall)</a:t>
                      </a:r>
                    </a:p>
                  </a:txBody>
                  <a:tcPr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 FAIRE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258338"/>
                  </a:ext>
                </a:extLst>
              </a:tr>
              <a:tr h="230362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235484 (195-196)</a:t>
                      </a:r>
                    </a:p>
                  </a:txBody>
                  <a:tcPr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4914200"/>
                  </a:ext>
                </a:extLst>
              </a:tr>
              <a:tr h="230362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235485 (370)</a:t>
                      </a:r>
                    </a:p>
                  </a:txBody>
                  <a:tcPr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0469804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5C3682D-FCEF-E327-5937-09738B1D89BC}"/>
              </a:ext>
            </a:extLst>
          </p:cNvPr>
          <p:cNvSpPr txBox="1"/>
          <p:nvPr/>
        </p:nvSpPr>
        <p:spPr>
          <a:xfrm>
            <a:off x="147719" y="892039"/>
            <a:ext cx="453942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Cablage</a:t>
            </a:r>
            <a:r>
              <a:rPr lang="fr-FR" sz="1400" b="1" dirty="0">
                <a:sym typeface="Wingdings" panose="05000000000000000000" pitchFamily="2" charset="2"/>
              </a:rPr>
              <a:t> E-</a:t>
            </a:r>
            <a:r>
              <a:rPr lang="fr-FR" sz="1400" b="1" dirty="0" err="1">
                <a:sym typeface="Wingdings" panose="05000000000000000000" pitchFamily="2" charset="2"/>
              </a:rPr>
              <a:t>Cooler</a:t>
            </a:r>
            <a:r>
              <a:rPr lang="fr-FR" sz="1400" b="1" dirty="0">
                <a:sym typeface="Wingdings" panose="05000000000000000000" pitchFamily="2" charset="2"/>
              </a:rPr>
              <a:t> </a:t>
            </a:r>
            <a:r>
              <a:rPr lang="fr-FR" sz="1400" b="1" dirty="0" err="1">
                <a:sym typeface="Wingdings" panose="05000000000000000000" pitchFamily="2" charset="2"/>
              </a:rPr>
              <a:t>Temperature</a:t>
            </a:r>
            <a:r>
              <a:rPr lang="fr-FR" sz="1400" b="1" dirty="0">
                <a:sym typeface="Wingdings" panose="05000000000000000000" pitchFamily="2" charset="2"/>
              </a:rPr>
              <a:t> (RQF2576957)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Ramses</a:t>
            </a:r>
            <a:r>
              <a:rPr lang="fr-FR" sz="1400" b="1" dirty="0">
                <a:sym typeface="Wingdings" panose="05000000000000000000" pitchFamily="2" charset="2"/>
              </a:rPr>
              <a:t> to Crome 93 (RQF2629493)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Ramses</a:t>
            </a:r>
            <a:r>
              <a:rPr lang="fr-FR" sz="1400" b="1" dirty="0">
                <a:sym typeface="Wingdings" panose="05000000000000000000" pitchFamily="2" charset="2"/>
              </a:rPr>
              <a:t> to Crome 193 (RQF2629611)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Ramses</a:t>
            </a:r>
            <a:r>
              <a:rPr lang="fr-FR" sz="1400" b="1" dirty="0">
                <a:sym typeface="Wingdings" panose="05000000000000000000" pitchFamily="2" charset="2"/>
              </a:rPr>
              <a:t> to Crome 196 (RQF1629610)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Ramses</a:t>
            </a:r>
            <a:r>
              <a:rPr lang="fr-FR" sz="1400" b="1" dirty="0">
                <a:sym typeface="Wingdings" panose="05000000000000000000" pitchFamily="2" charset="2"/>
              </a:rPr>
              <a:t> to Crome 393 (RQF2629487)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Cablage</a:t>
            </a:r>
            <a:r>
              <a:rPr lang="fr-FR" sz="1400" b="1" dirty="0">
                <a:sym typeface="Wingdings" panose="05000000000000000000" pitchFamily="2" charset="2"/>
              </a:rPr>
              <a:t> Interlock </a:t>
            </a:r>
            <a:r>
              <a:rPr lang="fr-FR" sz="1400" b="1" dirty="0" err="1">
                <a:sym typeface="Wingdings" panose="05000000000000000000" pitchFamily="2" charset="2"/>
              </a:rPr>
              <a:t>MegaDiscaP</a:t>
            </a:r>
            <a:r>
              <a:rPr lang="fr-FR" sz="1400" b="1" dirty="0">
                <a:sym typeface="Wingdings" panose="05000000000000000000" pitchFamily="2" charset="2"/>
              </a:rPr>
              <a:t> (RQF2621100)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Cablage</a:t>
            </a:r>
            <a:r>
              <a:rPr lang="fr-FR" sz="1400" b="1" dirty="0">
                <a:sym typeface="Wingdings" panose="05000000000000000000" pitchFamily="2" charset="2"/>
              </a:rPr>
              <a:t> MAXI-</a:t>
            </a:r>
            <a:r>
              <a:rPr lang="fr-FR" sz="1400" b="1" dirty="0" err="1">
                <a:sym typeface="Wingdings" panose="05000000000000000000" pitchFamily="2" charset="2"/>
              </a:rPr>
              <a:t>MegaDiscaP</a:t>
            </a:r>
            <a:r>
              <a:rPr lang="fr-FR" sz="1400" b="1" dirty="0">
                <a:sym typeface="Wingdings" panose="05000000000000000000" pitchFamily="2" charset="2"/>
              </a:rPr>
              <a:t> (RQF2631790)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C023180-CFD2-9EE2-E629-E56BD0BD32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396" y="2930572"/>
            <a:ext cx="4189331" cy="2549501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D003706-F38B-4E40-8204-82C286B31D81}"/>
              </a:ext>
            </a:extLst>
          </p:cNvPr>
          <p:cNvCxnSpPr>
            <a:cxnSpLocks/>
          </p:cNvCxnSpPr>
          <p:nvPr/>
        </p:nvCxnSpPr>
        <p:spPr>
          <a:xfrm>
            <a:off x="1857375" y="4692015"/>
            <a:ext cx="126267" cy="432101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FD915D7-D6E0-64CD-65CA-920909138EFE}"/>
              </a:ext>
            </a:extLst>
          </p:cNvPr>
          <p:cNvCxnSpPr>
            <a:cxnSpLocks/>
          </p:cNvCxnSpPr>
          <p:nvPr/>
        </p:nvCxnSpPr>
        <p:spPr>
          <a:xfrm flipV="1">
            <a:off x="1983642" y="5093970"/>
            <a:ext cx="121383" cy="30146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6C7116B-D868-CFB7-B25F-BE29EA8E63F1}"/>
              </a:ext>
            </a:extLst>
          </p:cNvPr>
          <p:cNvCxnSpPr>
            <a:cxnSpLocks/>
          </p:cNvCxnSpPr>
          <p:nvPr/>
        </p:nvCxnSpPr>
        <p:spPr>
          <a:xfrm>
            <a:off x="2105025" y="5093970"/>
            <a:ext cx="47625" cy="154305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1D426F4-1723-96CA-8C05-2AF786A154CB}"/>
              </a:ext>
            </a:extLst>
          </p:cNvPr>
          <p:cNvCxnSpPr>
            <a:cxnSpLocks/>
          </p:cNvCxnSpPr>
          <p:nvPr/>
        </p:nvCxnSpPr>
        <p:spPr>
          <a:xfrm flipH="1">
            <a:off x="2105025" y="5246370"/>
            <a:ext cx="47625" cy="19050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2B242E8-7A0F-0713-6175-187FED242833}"/>
              </a:ext>
            </a:extLst>
          </p:cNvPr>
          <p:cNvCxnSpPr>
            <a:cxnSpLocks/>
          </p:cNvCxnSpPr>
          <p:nvPr/>
        </p:nvCxnSpPr>
        <p:spPr>
          <a:xfrm flipV="1">
            <a:off x="1857375" y="4562475"/>
            <a:ext cx="437951" cy="129540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C636CF52-716A-E33C-84B8-355BA76A2B41}"/>
              </a:ext>
            </a:extLst>
          </p:cNvPr>
          <p:cNvCxnSpPr>
            <a:cxnSpLocks/>
          </p:cNvCxnSpPr>
          <p:nvPr/>
        </p:nvCxnSpPr>
        <p:spPr>
          <a:xfrm flipH="1" flipV="1">
            <a:off x="2295326" y="4562475"/>
            <a:ext cx="84019" cy="281940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2312BF8B-E84C-F81E-8186-B6343CFCF88C}"/>
              </a:ext>
            </a:extLst>
          </p:cNvPr>
          <p:cNvCxnSpPr>
            <a:cxnSpLocks/>
          </p:cNvCxnSpPr>
          <p:nvPr/>
        </p:nvCxnSpPr>
        <p:spPr>
          <a:xfrm flipH="1">
            <a:off x="2379345" y="4467225"/>
            <a:ext cx="1224915" cy="367167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1B5817B-80FD-6D2F-DB29-C84E43B4EBB9}"/>
              </a:ext>
            </a:extLst>
          </p:cNvPr>
          <p:cNvCxnSpPr>
            <a:cxnSpLocks/>
          </p:cNvCxnSpPr>
          <p:nvPr/>
        </p:nvCxnSpPr>
        <p:spPr>
          <a:xfrm flipV="1">
            <a:off x="3604260" y="4324350"/>
            <a:ext cx="84019" cy="142875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C69DEC55-A9C4-4F7E-A00E-7B046E8D2B0A}"/>
              </a:ext>
            </a:extLst>
          </p:cNvPr>
          <p:cNvCxnSpPr>
            <a:cxnSpLocks/>
          </p:cNvCxnSpPr>
          <p:nvPr/>
        </p:nvCxnSpPr>
        <p:spPr>
          <a:xfrm flipV="1">
            <a:off x="3688279" y="4112895"/>
            <a:ext cx="394136" cy="211455"/>
          </a:xfrm>
          <a:prstGeom prst="line">
            <a:avLst/>
          </a:prstGeom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FC911FC-5AF6-1F26-83A1-F8C64FC13E14}"/>
              </a:ext>
            </a:extLst>
          </p:cNvPr>
          <p:cNvCxnSpPr>
            <a:cxnSpLocks/>
          </p:cNvCxnSpPr>
          <p:nvPr/>
        </p:nvCxnSpPr>
        <p:spPr>
          <a:xfrm>
            <a:off x="1983642" y="4650808"/>
            <a:ext cx="18950" cy="51730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3" name="Callout: Line 62">
            <a:extLst>
              <a:ext uri="{FF2B5EF4-FFF2-40B4-BE49-F238E27FC236}">
                <a16:creationId xmlns:a16="http://schemas.microsoft.com/office/drawing/2014/main" id="{FFB32F87-DCCC-2A00-0EAB-612A59892D32}"/>
              </a:ext>
            </a:extLst>
          </p:cNvPr>
          <p:cNvSpPr/>
          <p:nvPr/>
        </p:nvSpPr>
        <p:spPr>
          <a:xfrm>
            <a:off x="931564" y="4837183"/>
            <a:ext cx="707702" cy="317430"/>
          </a:xfrm>
          <a:prstGeom prst="borderCallout1">
            <a:avLst>
              <a:gd name="adj1" fmla="val 5648"/>
              <a:gd name="adj2" fmla="val 136504"/>
              <a:gd name="adj3" fmla="val 32045"/>
              <a:gd name="adj4" fmla="val 100916"/>
            </a:avLst>
          </a:prstGeom>
          <a:solidFill>
            <a:srgbClr val="7030A0"/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2x </a:t>
            </a:r>
            <a:r>
              <a:rPr lang="fr-CH" sz="800" dirty="0" err="1"/>
              <a:t>RtC</a:t>
            </a:r>
            <a:r>
              <a:rPr lang="fr-CH" sz="800" dirty="0"/>
              <a:t> </a:t>
            </a:r>
            <a:r>
              <a:rPr lang="fr-CH" sz="800" dirty="0" err="1"/>
              <a:t>from</a:t>
            </a:r>
            <a:r>
              <a:rPr lang="fr-CH" sz="800" dirty="0"/>
              <a:t> 196</a:t>
            </a:r>
          </a:p>
        </p:txBody>
      </p:sp>
      <p:sp>
        <p:nvSpPr>
          <p:cNvPr id="64" name="Callout: Line 63">
            <a:extLst>
              <a:ext uri="{FF2B5EF4-FFF2-40B4-BE49-F238E27FC236}">
                <a16:creationId xmlns:a16="http://schemas.microsoft.com/office/drawing/2014/main" id="{17273868-B93E-364A-EE89-07E4A41B775E}"/>
              </a:ext>
            </a:extLst>
          </p:cNvPr>
          <p:cNvSpPr/>
          <p:nvPr/>
        </p:nvSpPr>
        <p:spPr>
          <a:xfrm>
            <a:off x="3416423" y="3509872"/>
            <a:ext cx="707702" cy="317430"/>
          </a:xfrm>
          <a:prstGeom prst="borderCallout1">
            <a:avLst>
              <a:gd name="adj1" fmla="val 186611"/>
              <a:gd name="adj2" fmla="val 81011"/>
              <a:gd name="adj3" fmla="val 100367"/>
              <a:gd name="adj4" fmla="val 77725"/>
            </a:avLst>
          </a:prstGeom>
          <a:solidFill>
            <a:srgbClr val="7030A0"/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1x </a:t>
            </a:r>
            <a:r>
              <a:rPr lang="fr-CH" sz="800" dirty="0" err="1"/>
              <a:t>RtC</a:t>
            </a:r>
            <a:r>
              <a:rPr lang="fr-CH" sz="800" dirty="0"/>
              <a:t> 196 to 193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5C28D49-36D6-A773-514D-5F1BA3879EE7}"/>
              </a:ext>
            </a:extLst>
          </p:cNvPr>
          <p:cNvCxnSpPr>
            <a:cxnSpLocks/>
          </p:cNvCxnSpPr>
          <p:nvPr/>
        </p:nvCxnSpPr>
        <p:spPr>
          <a:xfrm>
            <a:off x="712467" y="3194685"/>
            <a:ext cx="101240" cy="68308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E15C389B-8845-2135-C73F-4009E7C2C2AF}"/>
              </a:ext>
            </a:extLst>
          </p:cNvPr>
          <p:cNvCxnSpPr>
            <a:cxnSpLocks/>
          </p:cNvCxnSpPr>
          <p:nvPr/>
        </p:nvCxnSpPr>
        <p:spPr>
          <a:xfrm flipH="1" flipV="1">
            <a:off x="451210" y="3615657"/>
            <a:ext cx="407745" cy="259578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73F211EA-1A39-48CD-04AF-7A4B93D3CFFA}"/>
              </a:ext>
            </a:extLst>
          </p:cNvPr>
          <p:cNvCxnSpPr>
            <a:cxnSpLocks/>
          </p:cNvCxnSpPr>
          <p:nvPr/>
        </p:nvCxnSpPr>
        <p:spPr>
          <a:xfrm flipH="1">
            <a:off x="451210" y="3194685"/>
            <a:ext cx="274595" cy="428279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38435610-0AE7-83C2-FDBE-DA65A710B950}"/>
              </a:ext>
            </a:extLst>
          </p:cNvPr>
          <p:cNvCxnSpPr>
            <a:cxnSpLocks/>
          </p:cNvCxnSpPr>
          <p:nvPr/>
        </p:nvCxnSpPr>
        <p:spPr>
          <a:xfrm flipH="1">
            <a:off x="1528579" y="4086963"/>
            <a:ext cx="54429" cy="75792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885B70BE-29E6-34A1-02DF-7A8C11786D8F}"/>
              </a:ext>
            </a:extLst>
          </p:cNvPr>
          <p:cNvCxnSpPr>
            <a:cxnSpLocks/>
          </p:cNvCxnSpPr>
          <p:nvPr/>
        </p:nvCxnSpPr>
        <p:spPr>
          <a:xfrm flipH="1">
            <a:off x="1439707" y="4037103"/>
            <a:ext cx="54429" cy="75792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10670A7E-E8DE-97BC-B554-EEE56E0F808B}"/>
              </a:ext>
            </a:extLst>
          </p:cNvPr>
          <p:cNvCxnSpPr>
            <a:cxnSpLocks/>
          </p:cNvCxnSpPr>
          <p:nvPr/>
        </p:nvCxnSpPr>
        <p:spPr>
          <a:xfrm flipH="1">
            <a:off x="1345191" y="3974912"/>
            <a:ext cx="54429" cy="75792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CA5B40D6-B310-7905-4266-C79D644243CF}"/>
              </a:ext>
            </a:extLst>
          </p:cNvPr>
          <p:cNvCxnSpPr>
            <a:cxnSpLocks/>
          </p:cNvCxnSpPr>
          <p:nvPr/>
        </p:nvCxnSpPr>
        <p:spPr>
          <a:xfrm flipH="1">
            <a:off x="1262964" y="3918946"/>
            <a:ext cx="47165" cy="75792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106962D4-67C6-CA26-5B8D-149476D34C74}"/>
              </a:ext>
            </a:extLst>
          </p:cNvPr>
          <p:cNvCxnSpPr>
            <a:cxnSpLocks/>
          </p:cNvCxnSpPr>
          <p:nvPr/>
        </p:nvCxnSpPr>
        <p:spPr>
          <a:xfrm flipH="1">
            <a:off x="1174373" y="3865455"/>
            <a:ext cx="47165" cy="75792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87" name="Callout: Line 86">
            <a:extLst>
              <a:ext uri="{FF2B5EF4-FFF2-40B4-BE49-F238E27FC236}">
                <a16:creationId xmlns:a16="http://schemas.microsoft.com/office/drawing/2014/main" id="{A498F701-3F2E-6F73-7D90-FEE919F93523}"/>
              </a:ext>
            </a:extLst>
          </p:cNvPr>
          <p:cNvSpPr/>
          <p:nvPr/>
        </p:nvSpPr>
        <p:spPr>
          <a:xfrm>
            <a:off x="84520" y="4294414"/>
            <a:ext cx="901013" cy="432101"/>
          </a:xfrm>
          <a:prstGeom prst="borderCallout1">
            <a:avLst>
              <a:gd name="adj1" fmla="val -78503"/>
              <a:gd name="adj2" fmla="val 81762"/>
              <a:gd name="adj3" fmla="val -1655"/>
              <a:gd name="adj4" fmla="val 88492"/>
            </a:avLst>
          </a:prstGeom>
          <a:solidFill>
            <a:srgbClr val="002060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9x Interlock </a:t>
            </a:r>
            <a:r>
              <a:rPr lang="fr-CH" sz="800" dirty="0" err="1"/>
              <a:t>MegaDiscaP</a:t>
            </a:r>
            <a:r>
              <a:rPr lang="fr-CH" sz="800" dirty="0"/>
              <a:t> 196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F0467AF8-1E68-72BE-8754-53B45E63F03C}"/>
              </a:ext>
            </a:extLst>
          </p:cNvPr>
          <p:cNvCxnSpPr>
            <a:cxnSpLocks/>
          </p:cNvCxnSpPr>
          <p:nvPr/>
        </p:nvCxnSpPr>
        <p:spPr>
          <a:xfrm flipH="1">
            <a:off x="811790" y="3875235"/>
            <a:ext cx="47165" cy="75792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A09A28EF-B431-2724-B387-260B5CCD39AD}"/>
              </a:ext>
            </a:extLst>
          </p:cNvPr>
          <p:cNvCxnSpPr>
            <a:cxnSpLocks/>
          </p:cNvCxnSpPr>
          <p:nvPr/>
        </p:nvCxnSpPr>
        <p:spPr>
          <a:xfrm flipH="1" flipV="1">
            <a:off x="712467" y="3299460"/>
            <a:ext cx="51160" cy="28121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3B461809-198B-B5A7-D882-52B5DF378EDE}"/>
              </a:ext>
            </a:extLst>
          </p:cNvPr>
          <p:cNvCxnSpPr>
            <a:cxnSpLocks/>
          </p:cNvCxnSpPr>
          <p:nvPr/>
        </p:nvCxnSpPr>
        <p:spPr>
          <a:xfrm flipV="1">
            <a:off x="573405" y="3299460"/>
            <a:ext cx="139062" cy="230873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212808D2-491E-61B9-17CE-B40D6DF8513D}"/>
              </a:ext>
            </a:extLst>
          </p:cNvPr>
          <p:cNvCxnSpPr>
            <a:cxnSpLocks/>
          </p:cNvCxnSpPr>
          <p:nvPr/>
        </p:nvCxnSpPr>
        <p:spPr>
          <a:xfrm>
            <a:off x="573405" y="3530333"/>
            <a:ext cx="992505" cy="637093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48E53DD4-3C81-C682-9E8D-3C60ADEDC4CE}"/>
              </a:ext>
            </a:extLst>
          </p:cNvPr>
          <p:cNvCxnSpPr>
            <a:cxnSpLocks/>
          </p:cNvCxnSpPr>
          <p:nvPr/>
        </p:nvCxnSpPr>
        <p:spPr>
          <a:xfrm flipH="1">
            <a:off x="1565910" y="4088656"/>
            <a:ext cx="43815" cy="77077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209A1837-9D85-A205-E11B-4FD2B4ED4105}"/>
              </a:ext>
            </a:extLst>
          </p:cNvPr>
          <p:cNvCxnSpPr>
            <a:cxnSpLocks/>
          </p:cNvCxnSpPr>
          <p:nvPr/>
        </p:nvCxnSpPr>
        <p:spPr>
          <a:xfrm flipH="1">
            <a:off x="1478500" y="4040865"/>
            <a:ext cx="43815" cy="77077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D093DC1F-55AD-5A0B-A828-5B5B8BE28796}"/>
              </a:ext>
            </a:extLst>
          </p:cNvPr>
          <p:cNvCxnSpPr>
            <a:cxnSpLocks/>
          </p:cNvCxnSpPr>
          <p:nvPr/>
        </p:nvCxnSpPr>
        <p:spPr>
          <a:xfrm flipH="1">
            <a:off x="1384149" y="3974912"/>
            <a:ext cx="43815" cy="77077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58C74FB7-29C4-90B1-1B9B-F54E3406692D}"/>
              </a:ext>
            </a:extLst>
          </p:cNvPr>
          <p:cNvCxnSpPr>
            <a:cxnSpLocks/>
          </p:cNvCxnSpPr>
          <p:nvPr/>
        </p:nvCxnSpPr>
        <p:spPr>
          <a:xfrm flipH="1">
            <a:off x="1293258" y="3922367"/>
            <a:ext cx="43815" cy="77077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BFC63F6B-70D5-AF2F-D524-8EF402A40367}"/>
              </a:ext>
            </a:extLst>
          </p:cNvPr>
          <p:cNvCxnSpPr>
            <a:cxnSpLocks/>
          </p:cNvCxnSpPr>
          <p:nvPr/>
        </p:nvCxnSpPr>
        <p:spPr>
          <a:xfrm flipH="1">
            <a:off x="1205628" y="3870117"/>
            <a:ext cx="43815" cy="77077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12" name="Callout: Line 111">
            <a:extLst>
              <a:ext uri="{FF2B5EF4-FFF2-40B4-BE49-F238E27FC236}">
                <a16:creationId xmlns:a16="http://schemas.microsoft.com/office/drawing/2014/main" id="{98330210-0817-0CAA-22EC-D6215A5E4742}"/>
              </a:ext>
            </a:extLst>
          </p:cNvPr>
          <p:cNvSpPr/>
          <p:nvPr/>
        </p:nvSpPr>
        <p:spPr>
          <a:xfrm>
            <a:off x="986182" y="2996715"/>
            <a:ext cx="1193653" cy="305535"/>
          </a:xfrm>
          <a:prstGeom prst="borderCallout1">
            <a:avLst>
              <a:gd name="adj1" fmla="val 183052"/>
              <a:gd name="adj2" fmla="val -28566"/>
              <a:gd name="adj3" fmla="val 99745"/>
              <a:gd name="adj4" fmla="val 15338"/>
            </a:avLst>
          </a:prstGeom>
          <a:solidFill>
            <a:srgbClr val="FFCC00"/>
          </a:solidFill>
          <a:ln>
            <a:solidFill>
              <a:srgbClr val="FFFF00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5x MAXI-</a:t>
            </a:r>
            <a:r>
              <a:rPr lang="fr-CH" sz="800" dirty="0" err="1"/>
              <a:t>MegaDiscaP</a:t>
            </a:r>
            <a:r>
              <a:rPr lang="fr-CH" sz="800" dirty="0"/>
              <a:t> 196</a:t>
            </a:r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3FB5D9CB-531C-D442-F3E9-00C5CF244FC2}"/>
              </a:ext>
            </a:extLst>
          </p:cNvPr>
          <p:cNvCxnSpPr>
            <a:cxnSpLocks/>
          </p:cNvCxnSpPr>
          <p:nvPr/>
        </p:nvCxnSpPr>
        <p:spPr>
          <a:xfrm flipH="1" flipV="1">
            <a:off x="514628" y="3518817"/>
            <a:ext cx="1013951" cy="648609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04472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19" y="136525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AD ADREXT0-CYJ01 (2/3)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AD hall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S. FASEL)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12C33C1-EFDC-E8DF-5BB5-32E59DFB05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249" t="8897" r="7019"/>
          <a:stretch/>
        </p:blipFill>
        <p:spPr>
          <a:xfrm>
            <a:off x="161479" y="965200"/>
            <a:ext cx="3725906" cy="40403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ED9309B-CCF6-FB81-C14F-CE863AC8B1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6050" y="2341401"/>
            <a:ext cx="4911526" cy="3684524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7C6E96D4-EAFF-43A1-612F-062BE0E75AFB}"/>
              </a:ext>
            </a:extLst>
          </p:cNvPr>
          <p:cNvSpPr/>
          <p:nvPr/>
        </p:nvSpPr>
        <p:spPr>
          <a:xfrm>
            <a:off x="2968589" y="3161216"/>
            <a:ext cx="55783" cy="59960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6AE2A80-8307-51AC-BB42-9E49F318B65B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2996481" y="3052017"/>
            <a:ext cx="0" cy="109199"/>
          </a:xfrm>
          <a:prstGeom prst="line">
            <a:avLst/>
          </a:prstGeom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F20D5B7-6E28-2426-83B3-5597D2D3D2D9}"/>
              </a:ext>
            </a:extLst>
          </p:cNvPr>
          <p:cNvCxnSpPr>
            <a:cxnSpLocks/>
          </p:cNvCxnSpPr>
          <p:nvPr/>
        </p:nvCxnSpPr>
        <p:spPr>
          <a:xfrm flipH="1">
            <a:off x="2996481" y="3052017"/>
            <a:ext cx="55783" cy="0"/>
          </a:xfrm>
          <a:prstGeom prst="line">
            <a:avLst/>
          </a:prstGeom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6018880-7F8A-D4BE-C21B-47325BFC2CF4}"/>
              </a:ext>
            </a:extLst>
          </p:cNvPr>
          <p:cNvCxnSpPr>
            <a:cxnSpLocks/>
            <a:stCxn id="15" idx="6"/>
          </p:cNvCxnSpPr>
          <p:nvPr/>
        </p:nvCxnSpPr>
        <p:spPr>
          <a:xfrm>
            <a:off x="3024372" y="3191196"/>
            <a:ext cx="601063" cy="0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D50FFE2-B296-A483-8852-4151C47D160C}"/>
              </a:ext>
            </a:extLst>
          </p:cNvPr>
          <p:cNvCxnSpPr>
            <a:cxnSpLocks/>
          </p:cNvCxnSpPr>
          <p:nvPr/>
        </p:nvCxnSpPr>
        <p:spPr>
          <a:xfrm flipH="1">
            <a:off x="7956923" y="4569146"/>
            <a:ext cx="292101" cy="0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89D84EA-ED99-AC19-6893-0FF9B30C8C6C}"/>
              </a:ext>
            </a:extLst>
          </p:cNvPr>
          <p:cNvCxnSpPr>
            <a:cxnSpLocks/>
          </p:cNvCxnSpPr>
          <p:nvPr/>
        </p:nvCxnSpPr>
        <p:spPr>
          <a:xfrm>
            <a:off x="8249024" y="3764239"/>
            <a:ext cx="0" cy="804907"/>
          </a:xfrm>
          <a:prstGeom prst="line">
            <a:avLst/>
          </a:prstGeom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F798898-90F9-0A18-1ACA-029E8CE5B2ED}"/>
              </a:ext>
            </a:extLst>
          </p:cNvPr>
          <p:cNvCxnSpPr>
            <a:cxnSpLocks/>
          </p:cNvCxnSpPr>
          <p:nvPr/>
        </p:nvCxnSpPr>
        <p:spPr>
          <a:xfrm>
            <a:off x="8249024" y="3764239"/>
            <a:ext cx="393326" cy="0"/>
          </a:xfrm>
          <a:prstGeom prst="line">
            <a:avLst/>
          </a:prstGeom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D7138E8-BF09-C8A3-C66E-E1574E6CE9AB}"/>
              </a:ext>
            </a:extLst>
          </p:cNvPr>
          <p:cNvCxnSpPr>
            <a:cxnSpLocks/>
          </p:cNvCxnSpPr>
          <p:nvPr/>
        </p:nvCxnSpPr>
        <p:spPr>
          <a:xfrm>
            <a:off x="8634500" y="3282950"/>
            <a:ext cx="7850" cy="481289"/>
          </a:xfrm>
          <a:prstGeom prst="line">
            <a:avLst/>
          </a:prstGeom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F36C53C9-2DD3-18D5-0F14-D6E577DB188E}"/>
              </a:ext>
            </a:extLst>
          </p:cNvPr>
          <p:cNvCxnSpPr>
            <a:cxnSpLocks/>
          </p:cNvCxnSpPr>
          <p:nvPr/>
        </p:nvCxnSpPr>
        <p:spPr>
          <a:xfrm>
            <a:off x="8642350" y="3282950"/>
            <a:ext cx="68665" cy="0"/>
          </a:xfrm>
          <a:prstGeom prst="line">
            <a:avLst/>
          </a:prstGeom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8" name="Callout: Line 47">
            <a:extLst>
              <a:ext uri="{FF2B5EF4-FFF2-40B4-BE49-F238E27FC236}">
                <a16:creationId xmlns:a16="http://schemas.microsoft.com/office/drawing/2014/main" id="{33A9B257-455E-DEF9-DE3B-397768849550}"/>
              </a:ext>
            </a:extLst>
          </p:cNvPr>
          <p:cNvSpPr/>
          <p:nvPr/>
        </p:nvSpPr>
        <p:spPr>
          <a:xfrm>
            <a:off x="8191499" y="1860112"/>
            <a:ext cx="791021" cy="340445"/>
          </a:xfrm>
          <a:prstGeom prst="borderCallout1">
            <a:avLst>
              <a:gd name="adj1" fmla="val 99357"/>
              <a:gd name="adj2" fmla="val 13105"/>
              <a:gd name="adj3" fmla="val 415945"/>
              <a:gd name="adj4" fmla="val 61468"/>
            </a:avLst>
          </a:prstGeom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1x </a:t>
            </a:r>
            <a:r>
              <a:rPr lang="fr-CH" sz="800" dirty="0" err="1"/>
              <a:t>Cablage</a:t>
            </a:r>
            <a:r>
              <a:rPr lang="fr-CH" sz="800" dirty="0"/>
              <a:t> </a:t>
            </a:r>
            <a:r>
              <a:rPr lang="fr-CH" sz="800" dirty="0" err="1"/>
              <a:t>Ecooler</a:t>
            </a:r>
            <a:endParaRPr lang="fr-CH" sz="800" dirty="0"/>
          </a:p>
        </p:txBody>
      </p:sp>
      <p:sp>
        <p:nvSpPr>
          <p:cNvPr id="49" name="Callout: Line 48">
            <a:extLst>
              <a:ext uri="{FF2B5EF4-FFF2-40B4-BE49-F238E27FC236}">
                <a16:creationId xmlns:a16="http://schemas.microsoft.com/office/drawing/2014/main" id="{16C6CF24-A2B2-B0FF-CA10-F30748D71815}"/>
              </a:ext>
            </a:extLst>
          </p:cNvPr>
          <p:cNvSpPr/>
          <p:nvPr/>
        </p:nvSpPr>
        <p:spPr>
          <a:xfrm>
            <a:off x="3666434" y="2030334"/>
            <a:ext cx="791021" cy="340445"/>
          </a:xfrm>
          <a:prstGeom prst="borderCallout1">
            <a:avLst>
              <a:gd name="adj1" fmla="val 101222"/>
              <a:gd name="adj2" fmla="val 29161"/>
              <a:gd name="adj3" fmla="val 302024"/>
              <a:gd name="adj4" fmla="val -76360"/>
            </a:avLst>
          </a:prstGeom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1x </a:t>
            </a:r>
            <a:r>
              <a:rPr lang="fr-CH" sz="800" dirty="0" err="1"/>
              <a:t>Cablage</a:t>
            </a:r>
            <a:r>
              <a:rPr lang="fr-CH" sz="800" dirty="0"/>
              <a:t> </a:t>
            </a:r>
            <a:r>
              <a:rPr lang="fr-CH" sz="800" dirty="0" err="1"/>
              <a:t>Ecooler</a:t>
            </a:r>
            <a:endParaRPr lang="fr-CH" sz="800" dirty="0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9693FCA6-16D1-A13F-0632-EC9EEB7612CC}"/>
              </a:ext>
            </a:extLst>
          </p:cNvPr>
          <p:cNvCxnSpPr>
            <a:cxnSpLocks/>
          </p:cNvCxnSpPr>
          <p:nvPr/>
        </p:nvCxnSpPr>
        <p:spPr>
          <a:xfrm>
            <a:off x="5234354" y="2538046"/>
            <a:ext cx="64477" cy="0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FA5208E-2585-C6CB-3104-F16CB6BA3023}"/>
              </a:ext>
            </a:extLst>
          </p:cNvPr>
          <p:cNvCxnSpPr>
            <a:cxnSpLocks/>
          </p:cNvCxnSpPr>
          <p:nvPr/>
        </p:nvCxnSpPr>
        <p:spPr>
          <a:xfrm>
            <a:off x="5298831" y="2538046"/>
            <a:ext cx="0" cy="140845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C8C734CE-747A-F0C8-7B39-6FC2EE12C1A2}"/>
              </a:ext>
            </a:extLst>
          </p:cNvPr>
          <p:cNvCxnSpPr>
            <a:cxnSpLocks/>
          </p:cNvCxnSpPr>
          <p:nvPr/>
        </p:nvCxnSpPr>
        <p:spPr>
          <a:xfrm>
            <a:off x="5298831" y="2678891"/>
            <a:ext cx="2804142" cy="0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401E975E-90DB-CAD5-0EA7-FC2293E468A6}"/>
              </a:ext>
            </a:extLst>
          </p:cNvPr>
          <p:cNvCxnSpPr>
            <a:cxnSpLocks/>
            <a:stCxn id="66" idx="0"/>
          </p:cNvCxnSpPr>
          <p:nvPr/>
        </p:nvCxnSpPr>
        <p:spPr>
          <a:xfrm flipV="1">
            <a:off x="8102973" y="2678891"/>
            <a:ext cx="0" cy="3193698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6" name="Oval 65">
            <a:extLst>
              <a:ext uri="{FF2B5EF4-FFF2-40B4-BE49-F238E27FC236}">
                <a16:creationId xmlns:a16="http://schemas.microsoft.com/office/drawing/2014/main" id="{88BA4EB5-2F62-5233-7CD7-6769B89DC999}"/>
              </a:ext>
            </a:extLst>
          </p:cNvPr>
          <p:cNvSpPr/>
          <p:nvPr/>
        </p:nvSpPr>
        <p:spPr>
          <a:xfrm>
            <a:off x="8075081" y="5872589"/>
            <a:ext cx="55783" cy="5996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A79D5008-7036-2D6A-F5D4-B512B5BA8786}"/>
              </a:ext>
            </a:extLst>
          </p:cNvPr>
          <p:cNvSpPr/>
          <p:nvPr/>
        </p:nvSpPr>
        <p:spPr>
          <a:xfrm>
            <a:off x="3468736" y="4811650"/>
            <a:ext cx="55783" cy="5996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615EDF8-CC9E-36A2-8A06-0658D0140FEB}"/>
              </a:ext>
            </a:extLst>
          </p:cNvPr>
          <p:cNvCxnSpPr>
            <a:cxnSpLocks/>
            <a:endCxn id="76" idx="6"/>
          </p:cNvCxnSpPr>
          <p:nvPr/>
        </p:nvCxnSpPr>
        <p:spPr>
          <a:xfrm flipH="1">
            <a:off x="3524519" y="4841630"/>
            <a:ext cx="226720" cy="0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CF30793B-06D9-9EFB-FBE6-9CADF68D1491}"/>
              </a:ext>
            </a:extLst>
          </p:cNvPr>
          <p:cNvCxnSpPr>
            <a:cxnSpLocks/>
          </p:cNvCxnSpPr>
          <p:nvPr/>
        </p:nvCxnSpPr>
        <p:spPr>
          <a:xfrm>
            <a:off x="3751239" y="4841630"/>
            <a:ext cx="0" cy="363416"/>
          </a:xfrm>
          <a:prstGeom prst="line">
            <a:avLst/>
          </a:prstGeom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2" name="Callout: Line 81">
            <a:extLst>
              <a:ext uri="{FF2B5EF4-FFF2-40B4-BE49-F238E27FC236}">
                <a16:creationId xmlns:a16="http://schemas.microsoft.com/office/drawing/2014/main" id="{7B6A8D52-A48E-4A16-68B8-B15FCF6C6145}"/>
              </a:ext>
            </a:extLst>
          </p:cNvPr>
          <p:cNvSpPr/>
          <p:nvPr/>
        </p:nvSpPr>
        <p:spPr>
          <a:xfrm>
            <a:off x="4462890" y="1630892"/>
            <a:ext cx="870194" cy="340445"/>
          </a:xfrm>
          <a:prstGeom prst="borderCallout1">
            <a:avLst>
              <a:gd name="adj1" fmla="val 97778"/>
              <a:gd name="adj2" fmla="val 56105"/>
              <a:gd name="adj3" fmla="val 264146"/>
              <a:gd name="adj4" fmla="val 92038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1x </a:t>
            </a:r>
            <a:r>
              <a:rPr lang="fr-CH" sz="800" dirty="0" err="1"/>
              <a:t>Cablage</a:t>
            </a:r>
            <a:r>
              <a:rPr lang="fr-CH" sz="800" dirty="0"/>
              <a:t> </a:t>
            </a:r>
            <a:r>
              <a:rPr lang="fr-CH" sz="800" dirty="0" err="1"/>
              <a:t>RtC</a:t>
            </a:r>
            <a:r>
              <a:rPr lang="fr-CH" sz="800" dirty="0"/>
              <a:t> 93 to PSB</a:t>
            </a:r>
          </a:p>
        </p:txBody>
      </p:sp>
      <p:sp>
        <p:nvSpPr>
          <p:cNvPr id="83" name="Callout: Line 82">
            <a:extLst>
              <a:ext uri="{FF2B5EF4-FFF2-40B4-BE49-F238E27FC236}">
                <a16:creationId xmlns:a16="http://schemas.microsoft.com/office/drawing/2014/main" id="{5F915993-040E-6854-5478-3A1B698AE131}"/>
              </a:ext>
            </a:extLst>
          </p:cNvPr>
          <p:cNvSpPr/>
          <p:nvPr/>
        </p:nvSpPr>
        <p:spPr>
          <a:xfrm>
            <a:off x="1935241" y="5331631"/>
            <a:ext cx="1672608" cy="430047"/>
          </a:xfrm>
          <a:prstGeom prst="borderCallout1">
            <a:avLst>
              <a:gd name="adj1" fmla="val -3919"/>
              <a:gd name="adj2" fmla="val 72394"/>
              <a:gd name="adj3" fmla="val -67689"/>
              <a:gd name="adj4" fmla="val 108060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3x </a:t>
            </a:r>
            <a:r>
              <a:rPr lang="fr-CH" sz="800" dirty="0" err="1"/>
              <a:t>Cablage</a:t>
            </a:r>
            <a:r>
              <a:rPr lang="fr-CH" sz="800" dirty="0"/>
              <a:t> </a:t>
            </a:r>
            <a:r>
              <a:rPr lang="fr-CH" sz="800" dirty="0" err="1"/>
              <a:t>RtC</a:t>
            </a:r>
            <a:r>
              <a:rPr lang="fr-CH" sz="800" dirty="0"/>
              <a:t> 93 &amp; 193 &amp; 393 to PSB via 833 (TP9)</a:t>
            </a:r>
          </a:p>
        </p:txBody>
      </p:sp>
      <p:pic>
        <p:nvPicPr>
          <p:cNvPr id="87" name="Picture 86">
            <a:extLst>
              <a:ext uri="{FF2B5EF4-FFF2-40B4-BE49-F238E27FC236}">
                <a16:creationId xmlns:a16="http://schemas.microsoft.com/office/drawing/2014/main" id="{B37A2F81-83F6-055B-0352-FC9D7148F5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1678" y="385164"/>
            <a:ext cx="2265092" cy="1862861"/>
          </a:xfrm>
          <a:prstGeom prst="rect">
            <a:avLst/>
          </a:prstGeom>
        </p:spPr>
      </p:pic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E5653187-5C2C-D381-F694-4105F459290D}"/>
              </a:ext>
            </a:extLst>
          </p:cNvPr>
          <p:cNvCxnSpPr>
            <a:cxnSpLocks/>
            <a:endCxn id="66" idx="2"/>
          </p:cNvCxnSpPr>
          <p:nvPr/>
        </p:nvCxnSpPr>
        <p:spPr>
          <a:xfrm>
            <a:off x="5392615" y="5902569"/>
            <a:ext cx="2682466" cy="0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19EE2736-9D16-8B32-4CA5-0BD9A9176969}"/>
              </a:ext>
            </a:extLst>
          </p:cNvPr>
          <p:cNvCxnSpPr>
            <a:cxnSpLocks/>
          </p:cNvCxnSpPr>
          <p:nvPr/>
        </p:nvCxnSpPr>
        <p:spPr>
          <a:xfrm flipV="1">
            <a:off x="5392615" y="5372876"/>
            <a:ext cx="0" cy="529693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AF29FDC8-A7CD-146A-F647-0478C15CDE4D}"/>
              </a:ext>
            </a:extLst>
          </p:cNvPr>
          <p:cNvCxnSpPr>
            <a:cxnSpLocks/>
          </p:cNvCxnSpPr>
          <p:nvPr/>
        </p:nvCxnSpPr>
        <p:spPr>
          <a:xfrm>
            <a:off x="5333084" y="5372876"/>
            <a:ext cx="59531" cy="0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67E09238-2535-1820-25BA-DC615FFFBC03}"/>
              </a:ext>
            </a:extLst>
          </p:cNvPr>
          <p:cNvCxnSpPr>
            <a:cxnSpLocks/>
          </p:cNvCxnSpPr>
          <p:nvPr/>
        </p:nvCxnSpPr>
        <p:spPr>
          <a:xfrm flipV="1">
            <a:off x="5333084" y="4343400"/>
            <a:ext cx="0" cy="1029476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CD572104-8591-932F-9F16-A299800074EC}"/>
              </a:ext>
            </a:extLst>
          </p:cNvPr>
          <p:cNvCxnSpPr>
            <a:cxnSpLocks/>
          </p:cNvCxnSpPr>
          <p:nvPr/>
        </p:nvCxnSpPr>
        <p:spPr>
          <a:xfrm>
            <a:off x="4794738" y="4343400"/>
            <a:ext cx="538346" cy="0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03" name="Callout: Line 102">
            <a:extLst>
              <a:ext uri="{FF2B5EF4-FFF2-40B4-BE49-F238E27FC236}">
                <a16:creationId xmlns:a16="http://schemas.microsoft.com/office/drawing/2014/main" id="{5EEB6526-9CB0-9981-FA6B-371030BB85E4}"/>
              </a:ext>
            </a:extLst>
          </p:cNvPr>
          <p:cNvSpPr/>
          <p:nvPr/>
        </p:nvSpPr>
        <p:spPr>
          <a:xfrm>
            <a:off x="4272860" y="3435914"/>
            <a:ext cx="948588" cy="423902"/>
          </a:xfrm>
          <a:prstGeom prst="borderCallout1">
            <a:avLst>
              <a:gd name="adj1" fmla="val 97778"/>
              <a:gd name="adj2" fmla="val 56105"/>
              <a:gd name="adj3" fmla="val 209961"/>
              <a:gd name="adj4" fmla="val 64699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1x </a:t>
            </a:r>
            <a:r>
              <a:rPr lang="fr-CH" sz="800" dirty="0" err="1"/>
              <a:t>Cablage</a:t>
            </a:r>
            <a:r>
              <a:rPr lang="fr-CH" sz="800" dirty="0"/>
              <a:t> </a:t>
            </a:r>
            <a:r>
              <a:rPr lang="fr-CH" sz="800" dirty="0" err="1"/>
              <a:t>RtC</a:t>
            </a:r>
            <a:r>
              <a:rPr lang="fr-CH" sz="800" dirty="0"/>
              <a:t> 393 to PSB</a:t>
            </a: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FACE5A12-0DF6-8F13-E521-685C5CBD8D45}"/>
              </a:ext>
            </a:extLst>
          </p:cNvPr>
          <p:cNvCxnSpPr>
            <a:cxnSpLocks/>
          </p:cNvCxnSpPr>
          <p:nvPr/>
        </p:nvCxnSpPr>
        <p:spPr>
          <a:xfrm>
            <a:off x="5906347" y="5932549"/>
            <a:ext cx="2285152" cy="0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677D8199-DE8F-7098-9373-F44E8E91CBCD}"/>
              </a:ext>
            </a:extLst>
          </p:cNvPr>
          <p:cNvCxnSpPr>
            <a:cxnSpLocks/>
          </p:cNvCxnSpPr>
          <p:nvPr/>
        </p:nvCxnSpPr>
        <p:spPr>
          <a:xfrm>
            <a:off x="5906347" y="5932549"/>
            <a:ext cx="0" cy="258278"/>
          </a:xfrm>
          <a:prstGeom prst="line">
            <a:avLst/>
          </a:prstGeom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3" name="Oval 112">
            <a:extLst>
              <a:ext uri="{FF2B5EF4-FFF2-40B4-BE49-F238E27FC236}">
                <a16:creationId xmlns:a16="http://schemas.microsoft.com/office/drawing/2014/main" id="{3A69A4EA-F0CD-1BF7-33F3-2BF122C76A97}"/>
              </a:ext>
            </a:extLst>
          </p:cNvPr>
          <p:cNvSpPr/>
          <p:nvPr/>
        </p:nvSpPr>
        <p:spPr>
          <a:xfrm>
            <a:off x="8158895" y="5902569"/>
            <a:ext cx="55783" cy="59960"/>
          </a:xfrm>
          <a:prstGeom prst="ellipse">
            <a:avLst/>
          </a:prstGeom>
          <a:solidFill>
            <a:srgbClr val="002060"/>
          </a:solidFill>
          <a:ln>
            <a:solidFill>
              <a:srgbClr val="7030A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ADE08C0D-DC72-4279-A6D9-26AD39BAB31C}"/>
              </a:ext>
            </a:extLst>
          </p:cNvPr>
          <p:cNvCxnSpPr>
            <a:cxnSpLocks/>
            <a:endCxn id="113" idx="0"/>
          </p:cNvCxnSpPr>
          <p:nvPr/>
        </p:nvCxnSpPr>
        <p:spPr>
          <a:xfrm>
            <a:off x="8186786" y="5144668"/>
            <a:ext cx="1" cy="757901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236E2AAF-DB9C-4515-C4FE-FAD091303631}"/>
              </a:ext>
            </a:extLst>
          </p:cNvPr>
          <p:cNvCxnSpPr>
            <a:cxnSpLocks/>
          </p:cNvCxnSpPr>
          <p:nvPr/>
        </p:nvCxnSpPr>
        <p:spPr>
          <a:xfrm>
            <a:off x="8180385" y="5144668"/>
            <a:ext cx="93755" cy="0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1B962D58-299D-8F42-D19C-DC52B70153B1}"/>
              </a:ext>
            </a:extLst>
          </p:cNvPr>
          <p:cNvCxnSpPr>
            <a:cxnSpLocks/>
          </p:cNvCxnSpPr>
          <p:nvPr/>
        </p:nvCxnSpPr>
        <p:spPr>
          <a:xfrm flipH="1" flipV="1">
            <a:off x="8274140" y="5144668"/>
            <a:ext cx="6401" cy="42410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25" name="Callout: Line 124">
            <a:extLst>
              <a:ext uri="{FF2B5EF4-FFF2-40B4-BE49-F238E27FC236}">
                <a16:creationId xmlns:a16="http://schemas.microsoft.com/office/drawing/2014/main" id="{DBEA2ACC-E629-A570-D898-8DC79BB3245A}"/>
              </a:ext>
            </a:extLst>
          </p:cNvPr>
          <p:cNvSpPr/>
          <p:nvPr/>
        </p:nvSpPr>
        <p:spPr>
          <a:xfrm>
            <a:off x="8374573" y="5344353"/>
            <a:ext cx="707702" cy="317430"/>
          </a:xfrm>
          <a:prstGeom prst="borderCallout1">
            <a:avLst>
              <a:gd name="adj1" fmla="val 49966"/>
              <a:gd name="adj2" fmla="val -26661"/>
              <a:gd name="adj3" fmla="val 52357"/>
              <a:gd name="adj4" fmla="val 698"/>
            </a:avLst>
          </a:prstGeom>
          <a:solidFill>
            <a:srgbClr val="7030A0"/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1x </a:t>
            </a:r>
            <a:r>
              <a:rPr lang="fr-CH" sz="800" dirty="0" err="1"/>
              <a:t>RtC</a:t>
            </a:r>
            <a:r>
              <a:rPr lang="fr-CH" sz="800" dirty="0"/>
              <a:t> </a:t>
            </a:r>
            <a:r>
              <a:rPr lang="fr-CH" sz="800" dirty="0" err="1"/>
              <a:t>from</a:t>
            </a:r>
            <a:r>
              <a:rPr lang="fr-CH" sz="800" dirty="0"/>
              <a:t> 196</a:t>
            </a: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CFDB460A-1BBB-741E-7A04-BA64DF0E561F}"/>
              </a:ext>
            </a:extLst>
          </p:cNvPr>
          <p:cNvCxnSpPr>
            <a:cxnSpLocks/>
            <a:stCxn id="66" idx="6"/>
          </p:cNvCxnSpPr>
          <p:nvPr/>
        </p:nvCxnSpPr>
        <p:spPr>
          <a:xfrm flipV="1">
            <a:off x="8130864" y="5851491"/>
            <a:ext cx="36200" cy="51078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C2B62A52-FB70-80D2-556D-4105767D1040}"/>
              </a:ext>
            </a:extLst>
          </p:cNvPr>
          <p:cNvCxnSpPr>
            <a:cxnSpLocks/>
          </p:cNvCxnSpPr>
          <p:nvPr/>
        </p:nvCxnSpPr>
        <p:spPr>
          <a:xfrm>
            <a:off x="8167064" y="5114688"/>
            <a:ext cx="0" cy="736803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8CD1DBE4-A30F-EA23-1FBB-641AA79DCD72}"/>
              </a:ext>
            </a:extLst>
          </p:cNvPr>
          <p:cNvCxnSpPr>
            <a:cxnSpLocks/>
          </p:cNvCxnSpPr>
          <p:nvPr/>
        </p:nvCxnSpPr>
        <p:spPr>
          <a:xfrm>
            <a:off x="8165159" y="5124213"/>
            <a:ext cx="138736" cy="0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D55568E8-CE44-2123-2E5A-38BBB6F707AB}"/>
              </a:ext>
            </a:extLst>
          </p:cNvPr>
          <p:cNvCxnSpPr>
            <a:cxnSpLocks/>
          </p:cNvCxnSpPr>
          <p:nvPr/>
        </p:nvCxnSpPr>
        <p:spPr>
          <a:xfrm flipV="1">
            <a:off x="8300264" y="5124213"/>
            <a:ext cx="3631" cy="62865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42" name="Callout: Line 141">
            <a:extLst>
              <a:ext uri="{FF2B5EF4-FFF2-40B4-BE49-F238E27FC236}">
                <a16:creationId xmlns:a16="http://schemas.microsoft.com/office/drawing/2014/main" id="{7BEFB226-B530-8E27-DC6C-D3501F5E140C}"/>
              </a:ext>
            </a:extLst>
          </p:cNvPr>
          <p:cNvSpPr/>
          <p:nvPr/>
        </p:nvSpPr>
        <p:spPr>
          <a:xfrm>
            <a:off x="7243232" y="5005581"/>
            <a:ext cx="566475" cy="321058"/>
          </a:xfrm>
          <a:prstGeom prst="borderCallout1">
            <a:avLst>
              <a:gd name="adj1" fmla="val 46846"/>
              <a:gd name="adj2" fmla="val 100287"/>
              <a:gd name="adj3" fmla="val 38668"/>
              <a:gd name="adj4" fmla="val 161959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14x </a:t>
            </a:r>
            <a:r>
              <a:rPr lang="fr-CH" sz="800" dirty="0" err="1"/>
              <a:t>RtC</a:t>
            </a:r>
            <a:r>
              <a:rPr lang="fr-CH" sz="800" dirty="0"/>
              <a:t> 193</a:t>
            </a:r>
          </a:p>
        </p:txBody>
      </p:sp>
    </p:spTree>
    <p:extLst>
      <p:ext uri="{BB962C8B-B14F-4D97-AF65-F5344CB8AC3E}">
        <p14:creationId xmlns:p14="http://schemas.microsoft.com/office/powerpoint/2010/main" val="35838000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19" y="136525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AD ADREXT0-CYJ01 (3/3)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AD hall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S. FASEL)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801703-971B-EB07-4F0F-22E271C68C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25" y="1417981"/>
            <a:ext cx="4173222" cy="28223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CBB7B94-22B7-6C8E-EFF1-1E8F07973D28}"/>
              </a:ext>
            </a:extLst>
          </p:cNvPr>
          <p:cNvSpPr txBox="1"/>
          <p:nvPr/>
        </p:nvSpPr>
        <p:spPr>
          <a:xfrm>
            <a:off x="147719" y="1110204"/>
            <a:ext cx="4539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>
                <a:sym typeface="Wingdings" panose="05000000000000000000" pitchFamily="2" charset="2"/>
              </a:rPr>
              <a:t>Ramses</a:t>
            </a:r>
            <a:r>
              <a:rPr lang="fr-FR" sz="1400" b="1" dirty="0">
                <a:sym typeface="Wingdings" panose="05000000000000000000" pitchFamily="2" charset="2"/>
              </a:rPr>
              <a:t> to Crome 193 (RQF2629611) 28 </a:t>
            </a:r>
            <a:r>
              <a:rPr lang="fr-FR" sz="1400" b="1" dirty="0" err="1">
                <a:sym typeface="Wingdings" panose="05000000000000000000" pitchFamily="2" charset="2"/>
              </a:rPr>
              <a:t>cables</a:t>
            </a:r>
            <a:endParaRPr lang="fr-FR" sz="1400" b="1" dirty="0">
              <a:sym typeface="Wingdings" panose="05000000000000000000" pitchFamily="2" charset="2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AB2EE73-587C-FB98-2C6E-E6E61FA16B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1145" y="771722"/>
            <a:ext cx="4331869" cy="280206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A0C553A-02B8-E68D-2586-71A18CE66E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0844" y="3533982"/>
            <a:ext cx="3566941" cy="2506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3201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C24BC43-46D2-CDFB-F28B-8DC1988F7E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641"/>
          <a:stretch/>
        </p:blipFill>
        <p:spPr>
          <a:xfrm>
            <a:off x="3009724" y="2983603"/>
            <a:ext cx="2502843" cy="255946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5558756-7DED-B77A-534F-6C1D23C665B1}"/>
              </a:ext>
            </a:extLst>
          </p:cNvPr>
          <p:cNvSpPr/>
          <p:nvPr/>
        </p:nvSpPr>
        <p:spPr>
          <a:xfrm>
            <a:off x="3625435" y="5468678"/>
            <a:ext cx="792069" cy="28464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19" y="136525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AD ADRINT0-CYJ01 (1/1)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AD hall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S. FASEL)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778642"/>
              </p:ext>
            </p:extLst>
          </p:nvPr>
        </p:nvGraphicFramePr>
        <p:xfrm>
          <a:off x="4054929" y="733003"/>
          <a:ext cx="4997821" cy="24215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742">
                  <a:extLst>
                    <a:ext uri="{9D8B030D-6E8A-4147-A177-3AD203B41FA5}">
                      <a16:colId xmlns:a16="http://schemas.microsoft.com/office/drawing/2014/main" val="1863777170"/>
                    </a:ext>
                  </a:extLst>
                </a:gridCol>
                <a:gridCol w="805543">
                  <a:extLst>
                    <a:ext uri="{9D8B030D-6E8A-4147-A177-3AD203B41FA5}">
                      <a16:colId xmlns:a16="http://schemas.microsoft.com/office/drawing/2014/main" val="3352744823"/>
                    </a:ext>
                  </a:extLst>
                </a:gridCol>
                <a:gridCol w="527957">
                  <a:extLst>
                    <a:ext uri="{9D8B030D-6E8A-4147-A177-3AD203B41FA5}">
                      <a16:colId xmlns:a16="http://schemas.microsoft.com/office/drawing/2014/main" val="4067394566"/>
                    </a:ext>
                  </a:extLst>
                </a:gridCol>
                <a:gridCol w="877579">
                  <a:extLst>
                    <a:ext uri="{9D8B030D-6E8A-4147-A177-3AD203B41FA5}">
                      <a16:colId xmlns:a16="http://schemas.microsoft.com/office/drawing/2014/main" val="1274742440"/>
                    </a:ext>
                  </a:extLst>
                </a:gridCol>
              </a:tblGrid>
              <a:tr h="65963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kumimoji="0" lang="en-US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of cables</a:t>
                      </a:r>
                      <a:endParaRPr kumimoji="0"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L</a:t>
                      </a:r>
                    </a:p>
                    <a:p>
                      <a:pPr algn="ctr"/>
                      <a:r>
                        <a:rPr lang="fr-CH" sz="1200" dirty="0"/>
                        <a:t>[KM]</a:t>
                      </a:r>
                      <a:endParaRPr lang="en-GB" sz="1200" dirty="0"/>
                    </a:p>
                    <a:p>
                      <a:pPr algn="ctr"/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Duration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CERN 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fr-CH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Days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976345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(1) </a:t>
                      </a:r>
                      <a:r>
                        <a:rPr lang="en-GB" sz="1200" dirty="0" err="1"/>
                        <a:t>Cablage</a:t>
                      </a:r>
                      <a:r>
                        <a:rPr lang="en-GB" sz="1200" dirty="0"/>
                        <a:t> GEM BI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291312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r>
                        <a:rPr lang="en-GB" sz="1200" dirty="0"/>
                        <a:t>(2) </a:t>
                      </a:r>
                      <a:r>
                        <a:rPr lang="en-GB" sz="1200" dirty="0" err="1"/>
                        <a:t>Cablage</a:t>
                      </a:r>
                      <a:r>
                        <a:rPr lang="en-GB" sz="1200" dirty="0"/>
                        <a:t> vide TELMAX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730576"/>
                  </a:ext>
                </a:extLst>
              </a:tr>
              <a:tr h="314241">
                <a:tc>
                  <a:txBody>
                    <a:bodyPr/>
                    <a:lstStyle/>
                    <a:p>
                      <a:r>
                        <a:rPr lang="en-GB" sz="1200" dirty="0"/>
                        <a:t>(3) </a:t>
                      </a:r>
                      <a:r>
                        <a:rPr lang="en-GB" sz="1200" dirty="0" err="1"/>
                        <a:t>Cablage</a:t>
                      </a:r>
                      <a:r>
                        <a:rPr lang="en-GB" sz="1200" dirty="0"/>
                        <a:t> BTV TELMAX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845868"/>
                  </a:ext>
                </a:extLst>
              </a:tr>
              <a:tr h="262561">
                <a:tc>
                  <a:txBody>
                    <a:bodyPr/>
                    <a:lstStyle/>
                    <a:p>
                      <a:r>
                        <a:rPr lang="en-GB" sz="1200" dirty="0"/>
                        <a:t>(4) </a:t>
                      </a:r>
                      <a:r>
                        <a:rPr lang="en-GB" sz="1200" dirty="0" err="1"/>
                        <a:t>Cablage</a:t>
                      </a:r>
                      <a:r>
                        <a:rPr lang="en-GB" sz="1200" dirty="0"/>
                        <a:t> timing TELMAX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201873"/>
                  </a:ext>
                </a:extLst>
              </a:tr>
              <a:tr h="262561">
                <a:tc>
                  <a:txBody>
                    <a:bodyPr/>
                    <a:lstStyle/>
                    <a:p>
                      <a:r>
                        <a:rPr lang="en-GB" sz="1200" dirty="0"/>
                        <a:t>(5) </a:t>
                      </a:r>
                      <a:r>
                        <a:rPr lang="en-GB" sz="1200" dirty="0" err="1"/>
                        <a:t>Cablage</a:t>
                      </a:r>
                      <a:r>
                        <a:rPr lang="en-GB" sz="1200" dirty="0"/>
                        <a:t> instr. BCCCA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1785683"/>
                  </a:ext>
                </a:extLst>
              </a:tr>
              <a:tr h="262561">
                <a:tc>
                  <a:txBody>
                    <a:bodyPr/>
                    <a:lstStyle/>
                    <a:p>
                      <a:r>
                        <a:rPr lang="en-GB" sz="12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~2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609405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249629"/>
              </p:ext>
            </p:extLst>
          </p:nvPr>
        </p:nvGraphicFramePr>
        <p:xfrm>
          <a:off x="5460769" y="5589149"/>
          <a:ext cx="3516884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3439">
                  <a:extLst>
                    <a:ext uri="{9D8B030D-6E8A-4147-A177-3AD203B41FA5}">
                      <a16:colId xmlns:a16="http://schemas.microsoft.com/office/drawing/2014/main" val="3356053489"/>
                    </a:ext>
                  </a:extLst>
                </a:gridCol>
                <a:gridCol w="884482">
                  <a:extLst>
                    <a:ext uri="{9D8B030D-6E8A-4147-A177-3AD203B41FA5}">
                      <a16:colId xmlns:a16="http://schemas.microsoft.com/office/drawing/2014/main" val="2529938841"/>
                    </a:ext>
                  </a:extLst>
                </a:gridCol>
                <a:gridCol w="853717">
                  <a:extLst>
                    <a:ext uri="{9D8B030D-6E8A-4147-A177-3AD203B41FA5}">
                      <a16:colId xmlns:a16="http://schemas.microsoft.com/office/drawing/2014/main" val="110675049"/>
                    </a:ext>
                  </a:extLst>
                </a:gridCol>
                <a:gridCol w="915246">
                  <a:extLst>
                    <a:ext uri="{9D8B030D-6E8A-4147-A177-3AD203B41FA5}">
                      <a16:colId xmlns:a16="http://schemas.microsoft.com/office/drawing/2014/main" val="146777019"/>
                    </a:ext>
                  </a:extLst>
                </a:gridCol>
              </a:tblGrid>
              <a:tr h="219963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IMPACT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DIMR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WDP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ALARA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308150"/>
                  </a:ext>
                </a:extLst>
              </a:tr>
              <a:tr h="230362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235493</a:t>
                      </a:r>
                    </a:p>
                  </a:txBody>
                  <a:tcPr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 FAIRE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25833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5C3682D-FCEF-E327-5937-09738B1D89BC}"/>
              </a:ext>
            </a:extLst>
          </p:cNvPr>
          <p:cNvSpPr txBox="1"/>
          <p:nvPr/>
        </p:nvSpPr>
        <p:spPr>
          <a:xfrm>
            <a:off x="147719" y="892039"/>
            <a:ext cx="45394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Cablage</a:t>
            </a:r>
            <a:r>
              <a:rPr lang="fr-FR" sz="1400" b="1" dirty="0">
                <a:sym typeface="Wingdings" panose="05000000000000000000" pitchFamily="2" charset="2"/>
              </a:rPr>
              <a:t> HV pour GEM BI (RQF2617427)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Cablage</a:t>
            </a:r>
            <a:r>
              <a:rPr lang="fr-FR" sz="1400" b="1" dirty="0">
                <a:sym typeface="Wingdings" panose="05000000000000000000" pitchFamily="2" charset="2"/>
              </a:rPr>
              <a:t> vide TELMAX (RQF2684133)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Cablage</a:t>
            </a:r>
            <a:r>
              <a:rPr lang="fr-FR" sz="1400" b="1" dirty="0">
                <a:sym typeface="Wingdings" panose="05000000000000000000" pitchFamily="2" charset="2"/>
              </a:rPr>
              <a:t> BTV TELMAX (RQF2744705)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Cablage</a:t>
            </a:r>
            <a:r>
              <a:rPr lang="fr-FR" sz="1400" b="1" dirty="0">
                <a:sym typeface="Wingdings" panose="05000000000000000000" pitchFamily="2" charset="2"/>
              </a:rPr>
              <a:t> timing TELMAX (RQF2778269)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Cablage</a:t>
            </a:r>
            <a:r>
              <a:rPr lang="fr-FR" sz="1400" b="1" dirty="0">
                <a:sym typeface="Wingdings" panose="05000000000000000000" pitchFamily="2" charset="2"/>
              </a:rPr>
              <a:t> </a:t>
            </a:r>
            <a:r>
              <a:rPr lang="fr-FR" sz="1400" b="1" dirty="0" err="1">
                <a:sym typeface="Wingdings" panose="05000000000000000000" pitchFamily="2" charset="2"/>
              </a:rPr>
              <a:t>instr</a:t>
            </a:r>
            <a:r>
              <a:rPr lang="fr-FR" sz="1400" b="1" dirty="0">
                <a:sym typeface="Wingdings" panose="05000000000000000000" pitchFamily="2" charset="2"/>
              </a:rPr>
              <a:t>. BCCCA (RQF2876181)</a:t>
            </a:r>
          </a:p>
          <a:p>
            <a:pPr marL="228600" indent="-228600">
              <a:buFont typeface="+mj-lt"/>
              <a:buAutoNum type="arabicParenR"/>
            </a:pPr>
            <a:endParaRPr lang="fr-FR" sz="1400" b="1" dirty="0">
              <a:sym typeface="Wingdings" panose="05000000000000000000" pitchFamily="2" charset="2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B1C0F2-3E16-49D0-611B-BF9755D84E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249" t="8897" r="7019"/>
          <a:stretch/>
        </p:blipFill>
        <p:spPr>
          <a:xfrm>
            <a:off x="203218" y="2214232"/>
            <a:ext cx="2844782" cy="3084887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A13EE18C-69FD-54F6-4CA7-723B7700B947}"/>
              </a:ext>
            </a:extLst>
          </p:cNvPr>
          <p:cNvSpPr/>
          <p:nvPr/>
        </p:nvSpPr>
        <p:spPr>
          <a:xfrm>
            <a:off x="4977432" y="5408718"/>
            <a:ext cx="55783" cy="5996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91D96FB-B878-0258-980F-E40A58AFE653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5005324" y="4920916"/>
            <a:ext cx="0" cy="487802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4746A13-067A-5571-AF27-FBC0209ADA26}"/>
              </a:ext>
            </a:extLst>
          </p:cNvPr>
          <p:cNvCxnSpPr>
            <a:cxnSpLocks/>
          </p:cNvCxnSpPr>
          <p:nvPr/>
        </p:nvCxnSpPr>
        <p:spPr>
          <a:xfrm>
            <a:off x="5005324" y="4920916"/>
            <a:ext cx="280550" cy="0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E11625A-9649-5AF9-A486-45EF7B073618}"/>
              </a:ext>
            </a:extLst>
          </p:cNvPr>
          <p:cNvCxnSpPr>
            <a:cxnSpLocks/>
          </p:cNvCxnSpPr>
          <p:nvPr/>
        </p:nvCxnSpPr>
        <p:spPr>
          <a:xfrm flipV="1">
            <a:off x="5285874" y="4920916"/>
            <a:ext cx="0" cy="28932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6F4FB62F-4737-3A85-849F-04F2E4F8C40A}"/>
              </a:ext>
            </a:extLst>
          </p:cNvPr>
          <p:cNvSpPr/>
          <p:nvPr/>
        </p:nvSpPr>
        <p:spPr>
          <a:xfrm>
            <a:off x="2713204" y="5145403"/>
            <a:ext cx="55783" cy="5996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FC375C4-1AE8-D410-3BFE-2F449B084B79}"/>
              </a:ext>
            </a:extLst>
          </p:cNvPr>
          <p:cNvCxnSpPr>
            <a:cxnSpLocks/>
          </p:cNvCxnSpPr>
          <p:nvPr/>
        </p:nvCxnSpPr>
        <p:spPr>
          <a:xfrm flipH="1">
            <a:off x="531327" y="3733184"/>
            <a:ext cx="2209769" cy="20790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C79F451-EAF0-36E0-01E9-570D1F3EF2CB}"/>
              </a:ext>
            </a:extLst>
          </p:cNvPr>
          <p:cNvCxnSpPr>
            <a:cxnSpLocks/>
          </p:cNvCxnSpPr>
          <p:nvPr/>
        </p:nvCxnSpPr>
        <p:spPr>
          <a:xfrm flipV="1">
            <a:off x="531327" y="3748380"/>
            <a:ext cx="0" cy="484105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DE92B32-1EAD-7ECF-D01E-E818BBAE43EE}"/>
              </a:ext>
            </a:extLst>
          </p:cNvPr>
          <p:cNvCxnSpPr>
            <a:cxnSpLocks/>
          </p:cNvCxnSpPr>
          <p:nvPr/>
        </p:nvCxnSpPr>
        <p:spPr>
          <a:xfrm flipH="1">
            <a:off x="444500" y="4232485"/>
            <a:ext cx="86827" cy="0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9" name="Callout: Line 48">
            <a:extLst>
              <a:ext uri="{FF2B5EF4-FFF2-40B4-BE49-F238E27FC236}">
                <a16:creationId xmlns:a16="http://schemas.microsoft.com/office/drawing/2014/main" id="{4E7F02A8-01F4-4037-12A3-D0C3144EDBC5}"/>
              </a:ext>
            </a:extLst>
          </p:cNvPr>
          <p:cNvSpPr/>
          <p:nvPr/>
        </p:nvSpPr>
        <p:spPr>
          <a:xfrm>
            <a:off x="5753304" y="4546653"/>
            <a:ext cx="729139" cy="291881"/>
          </a:xfrm>
          <a:prstGeom prst="borderCallout1">
            <a:avLst>
              <a:gd name="adj1" fmla="val 64394"/>
              <a:gd name="adj2" fmla="val -700"/>
              <a:gd name="adj3" fmla="val 127265"/>
              <a:gd name="adj4" fmla="val -61372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1x </a:t>
            </a:r>
            <a:r>
              <a:rPr lang="fr-CH" sz="800" dirty="0" err="1"/>
              <a:t>Cablage</a:t>
            </a:r>
            <a:r>
              <a:rPr lang="fr-CH" sz="800" dirty="0"/>
              <a:t> GEM BI</a:t>
            </a:r>
          </a:p>
        </p:txBody>
      </p:sp>
      <p:sp>
        <p:nvSpPr>
          <p:cNvPr id="50" name="Callout: Line 49">
            <a:extLst>
              <a:ext uri="{FF2B5EF4-FFF2-40B4-BE49-F238E27FC236}">
                <a16:creationId xmlns:a16="http://schemas.microsoft.com/office/drawing/2014/main" id="{20A657A6-677F-D60D-C6A5-07F21BDEF592}"/>
              </a:ext>
            </a:extLst>
          </p:cNvPr>
          <p:cNvSpPr/>
          <p:nvPr/>
        </p:nvSpPr>
        <p:spPr>
          <a:xfrm>
            <a:off x="639754" y="5450037"/>
            <a:ext cx="729139" cy="291881"/>
          </a:xfrm>
          <a:prstGeom prst="borderCallout1">
            <a:avLst>
              <a:gd name="adj1" fmla="val -872"/>
              <a:gd name="adj2" fmla="val 47075"/>
              <a:gd name="adj3" fmla="val -89047"/>
              <a:gd name="adj4" fmla="val 70008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1x </a:t>
            </a:r>
            <a:r>
              <a:rPr lang="fr-CH" sz="800" dirty="0" err="1"/>
              <a:t>Cablage</a:t>
            </a:r>
            <a:r>
              <a:rPr lang="fr-CH" sz="800" dirty="0"/>
              <a:t> GEM BI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5A015EF-1CC5-9027-9584-6F19EE19A00B}"/>
              </a:ext>
            </a:extLst>
          </p:cNvPr>
          <p:cNvCxnSpPr>
            <a:cxnSpLocks/>
          </p:cNvCxnSpPr>
          <p:nvPr/>
        </p:nvCxnSpPr>
        <p:spPr>
          <a:xfrm flipH="1">
            <a:off x="666570" y="3024171"/>
            <a:ext cx="337753" cy="38100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21BA064-CB33-D30E-978C-5F7C1495B5AF}"/>
              </a:ext>
            </a:extLst>
          </p:cNvPr>
          <p:cNvCxnSpPr>
            <a:cxnSpLocks/>
          </p:cNvCxnSpPr>
          <p:nvPr/>
        </p:nvCxnSpPr>
        <p:spPr>
          <a:xfrm flipV="1">
            <a:off x="666570" y="3405171"/>
            <a:ext cx="0" cy="671772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8076F6B4-F02B-819F-A472-8D68BBCA72D0}"/>
              </a:ext>
            </a:extLst>
          </p:cNvPr>
          <p:cNvCxnSpPr>
            <a:cxnSpLocks/>
          </p:cNvCxnSpPr>
          <p:nvPr/>
        </p:nvCxnSpPr>
        <p:spPr>
          <a:xfrm>
            <a:off x="664030" y="4082023"/>
            <a:ext cx="422001" cy="54742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6" name="Callout: Line 65">
            <a:extLst>
              <a:ext uri="{FF2B5EF4-FFF2-40B4-BE49-F238E27FC236}">
                <a16:creationId xmlns:a16="http://schemas.microsoft.com/office/drawing/2014/main" id="{67D65CED-73E2-0D47-FB2E-F16B35BA4526}"/>
              </a:ext>
            </a:extLst>
          </p:cNvPr>
          <p:cNvSpPr/>
          <p:nvPr/>
        </p:nvSpPr>
        <p:spPr>
          <a:xfrm>
            <a:off x="1323409" y="4030312"/>
            <a:ext cx="898016" cy="309938"/>
          </a:xfrm>
          <a:prstGeom prst="borderCallout1">
            <a:avLst>
              <a:gd name="adj1" fmla="val 75498"/>
              <a:gd name="adj2" fmla="val -56620"/>
              <a:gd name="adj3" fmla="val 60182"/>
              <a:gd name="adj4" fmla="val -431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6x </a:t>
            </a:r>
            <a:r>
              <a:rPr lang="fr-CH" sz="800" dirty="0" err="1"/>
              <a:t>Cablage</a:t>
            </a:r>
            <a:r>
              <a:rPr lang="fr-CH" sz="800" dirty="0"/>
              <a:t> vide TELMAX</a:t>
            </a:r>
          </a:p>
        </p:txBody>
      </p:sp>
      <p:sp>
        <p:nvSpPr>
          <p:cNvPr id="68" name="Callout: Line 67">
            <a:extLst>
              <a:ext uri="{FF2B5EF4-FFF2-40B4-BE49-F238E27FC236}">
                <a16:creationId xmlns:a16="http://schemas.microsoft.com/office/drawing/2014/main" id="{CA813188-6DC3-3D91-F2B4-758CB7F36BCD}"/>
              </a:ext>
            </a:extLst>
          </p:cNvPr>
          <p:cNvSpPr/>
          <p:nvPr/>
        </p:nvSpPr>
        <p:spPr>
          <a:xfrm>
            <a:off x="1335388" y="4389788"/>
            <a:ext cx="885919" cy="291881"/>
          </a:xfrm>
          <a:prstGeom prst="borderCallout1">
            <a:avLst>
              <a:gd name="adj1" fmla="val 60408"/>
              <a:gd name="adj2" fmla="val -43"/>
              <a:gd name="adj3" fmla="val 14800"/>
              <a:gd name="adj4" fmla="val -41812"/>
            </a:avLst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3x </a:t>
            </a:r>
            <a:r>
              <a:rPr lang="fr-CH" sz="800" dirty="0" err="1"/>
              <a:t>Cablage</a:t>
            </a:r>
            <a:r>
              <a:rPr lang="fr-CH" sz="800" dirty="0"/>
              <a:t> BTV TELMAX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80F7A5F-41D8-0EC4-1873-03C202699A56}"/>
              </a:ext>
            </a:extLst>
          </p:cNvPr>
          <p:cNvCxnSpPr>
            <a:cxnSpLocks/>
          </p:cNvCxnSpPr>
          <p:nvPr/>
        </p:nvCxnSpPr>
        <p:spPr>
          <a:xfrm flipV="1">
            <a:off x="904875" y="4465320"/>
            <a:ext cx="68580" cy="5935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146EFF3-5481-DD86-502E-09C59D4D4C95}"/>
              </a:ext>
            </a:extLst>
          </p:cNvPr>
          <p:cNvCxnSpPr>
            <a:cxnSpLocks/>
          </p:cNvCxnSpPr>
          <p:nvPr/>
        </p:nvCxnSpPr>
        <p:spPr>
          <a:xfrm flipV="1">
            <a:off x="843280" y="4405664"/>
            <a:ext cx="68580" cy="5935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6A399E7-0EA4-C8BF-36E8-3C9B16ABE17B}"/>
              </a:ext>
            </a:extLst>
          </p:cNvPr>
          <p:cNvCxnSpPr>
            <a:cxnSpLocks/>
          </p:cNvCxnSpPr>
          <p:nvPr/>
        </p:nvCxnSpPr>
        <p:spPr>
          <a:xfrm flipV="1">
            <a:off x="954405" y="4588043"/>
            <a:ext cx="105591" cy="76001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D8CB74AB-2B4F-6E1B-77E0-D11EAEDA4D92}"/>
              </a:ext>
            </a:extLst>
          </p:cNvPr>
          <p:cNvSpPr/>
          <p:nvPr/>
        </p:nvSpPr>
        <p:spPr>
          <a:xfrm>
            <a:off x="925830" y="4631318"/>
            <a:ext cx="55783" cy="59960"/>
          </a:xfrm>
          <a:prstGeom prst="ellips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8417DFA-5873-75D6-90A9-7E84B179D695}"/>
              </a:ext>
            </a:extLst>
          </p:cNvPr>
          <p:cNvCxnSpPr>
            <a:cxnSpLocks/>
          </p:cNvCxnSpPr>
          <p:nvPr/>
        </p:nvCxnSpPr>
        <p:spPr>
          <a:xfrm flipH="1">
            <a:off x="669959" y="2932853"/>
            <a:ext cx="435550" cy="489252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4F274BC-F140-845F-68DD-431D736023AB}"/>
              </a:ext>
            </a:extLst>
          </p:cNvPr>
          <p:cNvCxnSpPr>
            <a:cxnSpLocks/>
          </p:cNvCxnSpPr>
          <p:nvPr/>
        </p:nvCxnSpPr>
        <p:spPr>
          <a:xfrm flipV="1">
            <a:off x="683501" y="3422107"/>
            <a:ext cx="0" cy="671772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8A01BCA-DF5B-1D6C-3820-32CBC9D3B0A1}"/>
              </a:ext>
            </a:extLst>
          </p:cNvPr>
          <p:cNvCxnSpPr>
            <a:cxnSpLocks/>
          </p:cNvCxnSpPr>
          <p:nvPr/>
        </p:nvCxnSpPr>
        <p:spPr>
          <a:xfrm>
            <a:off x="683508" y="4080334"/>
            <a:ext cx="422001" cy="547428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8" name="Callout: Line 17">
            <a:extLst>
              <a:ext uri="{FF2B5EF4-FFF2-40B4-BE49-F238E27FC236}">
                <a16:creationId xmlns:a16="http://schemas.microsoft.com/office/drawing/2014/main" id="{96D1CB69-9D59-7DC8-87FE-C1E786C7D115}"/>
              </a:ext>
            </a:extLst>
          </p:cNvPr>
          <p:cNvSpPr/>
          <p:nvPr/>
        </p:nvSpPr>
        <p:spPr>
          <a:xfrm>
            <a:off x="1316490" y="3117359"/>
            <a:ext cx="812791" cy="472152"/>
          </a:xfrm>
          <a:prstGeom prst="borderCallout1">
            <a:avLst>
              <a:gd name="adj1" fmla="val 36731"/>
              <a:gd name="adj2" fmla="val -65400"/>
              <a:gd name="adj3" fmla="val 66940"/>
              <a:gd name="adj4" fmla="val 286"/>
            </a:avLst>
          </a:prstGeom>
          <a:solidFill>
            <a:srgbClr val="FFFF99"/>
          </a:solidFill>
          <a:ln>
            <a:solidFill>
              <a:srgbClr val="FF990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>
                <a:solidFill>
                  <a:sysClr val="windowText" lastClr="000000"/>
                </a:solidFill>
              </a:rPr>
              <a:t>11x </a:t>
            </a:r>
            <a:r>
              <a:rPr lang="fr-CH" sz="800" dirty="0" err="1">
                <a:solidFill>
                  <a:sysClr val="windowText" lastClr="000000"/>
                </a:solidFill>
              </a:rPr>
              <a:t>Cablage</a:t>
            </a:r>
            <a:r>
              <a:rPr lang="fr-CH" sz="800" dirty="0">
                <a:solidFill>
                  <a:sysClr val="windowText" lastClr="000000"/>
                </a:solidFill>
              </a:rPr>
              <a:t> timing</a:t>
            </a:r>
          </a:p>
          <a:p>
            <a:pPr algn="ctr"/>
            <a:r>
              <a:rPr lang="fr-CH" sz="800" dirty="0">
                <a:solidFill>
                  <a:sysClr val="windowText" lastClr="000000"/>
                </a:solidFill>
              </a:rPr>
              <a:t>TELMAX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17B1957-BF14-AD03-116E-508F3714B618}"/>
              </a:ext>
            </a:extLst>
          </p:cNvPr>
          <p:cNvCxnSpPr>
            <a:cxnSpLocks/>
          </p:cNvCxnSpPr>
          <p:nvPr/>
        </p:nvCxnSpPr>
        <p:spPr>
          <a:xfrm flipH="1">
            <a:off x="697044" y="3114277"/>
            <a:ext cx="274019" cy="311219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F61C4C9-9083-37F5-5C35-CFBA534BCD3F}"/>
              </a:ext>
            </a:extLst>
          </p:cNvPr>
          <p:cNvCxnSpPr>
            <a:cxnSpLocks/>
          </p:cNvCxnSpPr>
          <p:nvPr/>
        </p:nvCxnSpPr>
        <p:spPr>
          <a:xfrm>
            <a:off x="700427" y="3421267"/>
            <a:ext cx="0" cy="668381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AC97F56-B38A-2B6D-A187-5967F1F2968B}"/>
              </a:ext>
            </a:extLst>
          </p:cNvPr>
          <p:cNvCxnSpPr>
            <a:cxnSpLocks/>
          </p:cNvCxnSpPr>
          <p:nvPr/>
        </p:nvCxnSpPr>
        <p:spPr>
          <a:xfrm>
            <a:off x="710587" y="4083725"/>
            <a:ext cx="377984" cy="497648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0FDD578-C6C8-CEFF-B2B1-8899D1A40AE7}"/>
              </a:ext>
            </a:extLst>
          </p:cNvPr>
          <p:cNvCxnSpPr>
            <a:cxnSpLocks/>
            <a:endCxn id="29" idx="0"/>
          </p:cNvCxnSpPr>
          <p:nvPr/>
        </p:nvCxnSpPr>
        <p:spPr>
          <a:xfrm>
            <a:off x="2741096" y="3741057"/>
            <a:ext cx="0" cy="1404346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B69BCE1-FF27-A3DD-A64E-0B87E508629F}"/>
              </a:ext>
            </a:extLst>
          </p:cNvPr>
          <p:cNvCxnSpPr>
            <a:cxnSpLocks/>
          </p:cNvCxnSpPr>
          <p:nvPr/>
        </p:nvCxnSpPr>
        <p:spPr>
          <a:xfrm flipH="1">
            <a:off x="884527" y="2661319"/>
            <a:ext cx="641672" cy="24174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11068DC-6775-C1D7-CFD4-F7837EA9CBC4}"/>
              </a:ext>
            </a:extLst>
          </p:cNvPr>
          <p:cNvCxnSpPr>
            <a:cxnSpLocks/>
          </p:cNvCxnSpPr>
          <p:nvPr/>
        </p:nvCxnSpPr>
        <p:spPr>
          <a:xfrm flipV="1">
            <a:off x="666570" y="2692163"/>
            <a:ext cx="217957" cy="300467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6249F44-6102-6330-D4F3-FCF947F8BE1E}"/>
              </a:ext>
            </a:extLst>
          </p:cNvPr>
          <p:cNvCxnSpPr>
            <a:cxnSpLocks/>
          </p:cNvCxnSpPr>
          <p:nvPr/>
        </p:nvCxnSpPr>
        <p:spPr>
          <a:xfrm flipH="1">
            <a:off x="559511" y="2989578"/>
            <a:ext cx="110448" cy="73938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9BCED43-FEFC-9A14-8283-3740466F775B}"/>
              </a:ext>
            </a:extLst>
          </p:cNvPr>
          <p:cNvCxnSpPr>
            <a:cxnSpLocks/>
          </p:cNvCxnSpPr>
          <p:nvPr/>
        </p:nvCxnSpPr>
        <p:spPr>
          <a:xfrm flipH="1">
            <a:off x="505414" y="3055318"/>
            <a:ext cx="57184" cy="222767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D125479-EA81-1730-4619-829E2A536387}"/>
              </a:ext>
            </a:extLst>
          </p:cNvPr>
          <p:cNvCxnSpPr>
            <a:cxnSpLocks/>
          </p:cNvCxnSpPr>
          <p:nvPr/>
        </p:nvCxnSpPr>
        <p:spPr>
          <a:xfrm>
            <a:off x="510307" y="3267968"/>
            <a:ext cx="0" cy="192037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5114564-5964-C06C-7EBD-3E6B5C32C061}"/>
              </a:ext>
            </a:extLst>
          </p:cNvPr>
          <p:cNvCxnSpPr>
            <a:cxnSpLocks/>
          </p:cNvCxnSpPr>
          <p:nvPr/>
        </p:nvCxnSpPr>
        <p:spPr>
          <a:xfrm flipH="1">
            <a:off x="442764" y="3460005"/>
            <a:ext cx="62650" cy="5080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5" name="Callout: Line 64">
            <a:extLst>
              <a:ext uri="{FF2B5EF4-FFF2-40B4-BE49-F238E27FC236}">
                <a16:creationId xmlns:a16="http://schemas.microsoft.com/office/drawing/2014/main" id="{1A5E3CF1-A63D-D3F5-481B-A075E6A65E37}"/>
              </a:ext>
            </a:extLst>
          </p:cNvPr>
          <p:cNvSpPr/>
          <p:nvPr/>
        </p:nvSpPr>
        <p:spPr>
          <a:xfrm>
            <a:off x="1789135" y="2636204"/>
            <a:ext cx="885919" cy="291881"/>
          </a:xfrm>
          <a:prstGeom prst="borderCallout1">
            <a:avLst>
              <a:gd name="adj1" fmla="val 60408"/>
              <a:gd name="adj2" fmla="val -43"/>
              <a:gd name="adj3" fmla="val 14800"/>
              <a:gd name="adj4" fmla="val -41812"/>
            </a:avLst>
          </a:prstGeom>
          <a:solidFill>
            <a:srgbClr val="7030A0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3x </a:t>
            </a:r>
            <a:r>
              <a:rPr lang="fr-CH" sz="800" dirty="0" err="1"/>
              <a:t>Cablage</a:t>
            </a:r>
            <a:r>
              <a:rPr lang="fr-CH" sz="800" dirty="0"/>
              <a:t> </a:t>
            </a:r>
            <a:r>
              <a:rPr lang="fr-CH" sz="800" dirty="0" err="1"/>
              <a:t>instr</a:t>
            </a:r>
            <a:r>
              <a:rPr lang="fr-CH" sz="800" dirty="0"/>
              <a:t>. BCCCA</a:t>
            </a:r>
          </a:p>
        </p:txBody>
      </p:sp>
    </p:spTree>
    <p:extLst>
      <p:ext uri="{BB962C8B-B14F-4D97-AF65-F5344CB8AC3E}">
        <p14:creationId xmlns:p14="http://schemas.microsoft.com/office/powerpoint/2010/main" val="6682563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B966CDF-C84F-4402-D2E0-BEBAA31770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494" y="1844111"/>
            <a:ext cx="4363581" cy="42327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19" y="136525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CLEX CLXINT0-CYJ01 (1/3)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CTF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S. FASEL)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2600302"/>
              </p:ext>
            </p:extLst>
          </p:nvPr>
        </p:nvGraphicFramePr>
        <p:xfrm>
          <a:off x="4054929" y="733003"/>
          <a:ext cx="4997821" cy="18728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742">
                  <a:extLst>
                    <a:ext uri="{9D8B030D-6E8A-4147-A177-3AD203B41FA5}">
                      <a16:colId xmlns:a16="http://schemas.microsoft.com/office/drawing/2014/main" val="1863777170"/>
                    </a:ext>
                  </a:extLst>
                </a:gridCol>
                <a:gridCol w="805543">
                  <a:extLst>
                    <a:ext uri="{9D8B030D-6E8A-4147-A177-3AD203B41FA5}">
                      <a16:colId xmlns:a16="http://schemas.microsoft.com/office/drawing/2014/main" val="3352744823"/>
                    </a:ext>
                  </a:extLst>
                </a:gridCol>
                <a:gridCol w="527957">
                  <a:extLst>
                    <a:ext uri="{9D8B030D-6E8A-4147-A177-3AD203B41FA5}">
                      <a16:colId xmlns:a16="http://schemas.microsoft.com/office/drawing/2014/main" val="4067394566"/>
                    </a:ext>
                  </a:extLst>
                </a:gridCol>
                <a:gridCol w="877579">
                  <a:extLst>
                    <a:ext uri="{9D8B030D-6E8A-4147-A177-3AD203B41FA5}">
                      <a16:colId xmlns:a16="http://schemas.microsoft.com/office/drawing/2014/main" val="1274742440"/>
                    </a:ext>
                  </a:extLst>
                </a:gridCol>
              </a:tblGrid>
              <a:tr h="65963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kumimoji="0" lang="en-US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of cables</a:t>
                      </a:r>
                      <a:endParaRPr kumimoji="0"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L</a:t>
                      </a:r>
                    </a:p>
                    <a:p>
                      <a:pPr algn="ctr"/>
                      <a:r>
                        <a:rPr lang="fr-CH" sz="1200" dirty="0"/>
                        <a:t>[KM]</a:t>
                      </a:r>
                      <a:endParaRPr lang="en-GB" sz="1200" dirty="0"/>
                    </a:p>
                    <a:p>
                      <a:pPr algn="ctr"/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Duration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CERN 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fr-CH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Days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976345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(1) Ramses to </a:t>
                      </a:r>
                      <a:r>
                        <a:rPr lang="en-GB" sz="1200" dirty="0" err="1"/>
                        <a:t>Crome</a:t>
                      </a:r>
                      <a:r>
                        <a:rPr lang="en-GB" sz="1200" dirty="0"/>
                        <a:t> 2001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291312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r>
                        <a:rPr lang="en-GB" sz="1200" dirty="0"/>
                        <a:t>(2) Ramses to </a:t>
                      </a:r>
                      <a:r>
                        <a:rPr lang="en-GB" sz="1200" dirty="0" err="1"/>
                        <a:t>Crome</a:t>
                      </a:r>
                      <a:r>
                        <a:rPr lang="en-GB" sz="1200" dirty="0"/>
                        <a:t> 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730576"/>
                  </a:ext>
                </a:extLst>
              </a:tr>
              <a:tr h="314241">
                <a:tc>
                  <a:txBody>
                    <a:bodyPr/>
                    <a:lstStyle/>
                    <a:p>
                      <a:r>
                        <a:rPr lang="en-GB" sz="1200" dirty="0"/>
                        <a:t>(3) Ramses to </a:t>
                      </a:r>
                      <a:r>
                        <a:rPr lang="en-GB" sz="1200" dirty="0" err="1"/>
                        <a:t>Crome</a:t>
                      </a:r>
                      <a:r>
                        <a:rPr lang="en-GB" sz="1200" dirty="0"/>
                        <a:t> 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845868"/>
                  </a:ext>
                </a:extLst>
              </a:tr>
              <a:tr h="262561">
                <a:tc>
                  <a:txBody>
                    <a:bodyPr/>
                    <a:lstStyle/>
                    <a:p>
                      <a:r>
                        <a:rPr lang="en-GB" sz="12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609405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997983"/>
              </p:ext>
            </p:extLst>
          </p:nvPr>
        </p:nvGraphicFramePr>
        <p:xfrm>
          <a:off x="4832350" y="4602815"/>
          <a:ext cx="3935157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5550">
                  <a:extLst>
                    <a:ext uri="{9D8B030D-6E8A-4147-A177-3AD203B41FA5}">
                      <a16:colId xmlns:a16="http://schemas.microsoft.com/office/drawing/2014/main" val="3356053489"/>
                    </a:ext>
                  </a:extLst>
                </a:gridCol>
                <a:gridCol w="977900">
                  <a:extLst>
                    <a:ext uri="{9D8B030D-6E8A-4147-A177-3AD203B41FA5}">
                      <a16:colId xmlns:a16="http://schemas.microsoft.com/office/drawing/2014/main" val="2529938841"/>
                    </a:ext>
                  </a:extLst>
                </a:gridCol>
                <a:gridCol w="707608">
                  <a:extLst>
                    <a:ext uri="{9D8B030D-6E8A-4147-A177-3AD203B41FA5}">
                      <a16:colId xmlns:a16="http://schemas.microsoft.com/office/drawing/2014/main" val="110675049"/>
                    </a:ext>
                  </a:extLst>
                </a:gridCol>
                <a:gridCol w="1024099">
                  <a:extLst>
                    <a:ext uri="{9D8B030D-6E8A-4147-A177-3AD203B41FA5}">
                      <a16:colId xmlns:a16="http://schemas.microsoft.com/office/drawing/2014/main" val="146777019"/>
                    </a:ext>
                  </a:extLst>
                </a:gridCol>
              </a:tblGrid>
              <a:tr h="219963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IMPACT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DIMR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WDP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ALARA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308150"/>
                  </a:ext>
                </a:extLst>
              </a:tr>
              <a:tr h="230362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235495 (2010)</a:t>
                      </a:r>
                    </a:p>
                  </a:txBody>
                  <a:tcPr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258338"/>
                  </a:ext>
                </a:extLst>
              </a:tr>
              <a:tr h="230362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235496 (2013)</a:t>
                      </a:r>
                    </a:p>
                  </a:txBody>
                  <a:tcPr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H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CH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CH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416196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5C3682D-FCEF-E327-5937-09738B1D89BC}"/>
              </a:ext>
            </a:extLst>
          </p:cNvPr>
          <p:cNvSpPr txBox="1"/>
          <p:nvPr/>
        </p:nvSpPr>
        <p:spPr>
          <a:xfrm>
            <a:off x="147719" y="892039"/>
            <a:ext cx="37711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Ramses</a:t>
            </a:r>
            <a:r>
              <a:rPr lang="fr-FR" sz="1400" b="1" dirty="0">
                <a:sym typeface="Wingdings" panose="05000000000000000000" pitchFamily="2" charset="2"/>
              </a:rPr>
              <a:t> to Crome 2001 (RQF2629564)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Ramses</a:t>
            </a:r>
            <a:r>
              <a:rPr lang="fr-FR" sz="1400" b="1" dirty="0">
                <a:sym typeface="Wingdings" panose="05000000000000000000" pitchFamily="2" charset="2"/>
              </a:rPr>
              <a:t> to Crome 2013 (RQF2629573)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Ramses</a:t>
            </a:r>
            <a:r>
              <a:rPr lang="fr-FR" sz="1400" b="1" dirty="0">
                <a:sym typeface="Wingdings" panose="05000000000000000000" pitchFamily="2" charset="2"/>
              </a:rPr>
              <a:t> to Crome 2010 (RQF2629568)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32AA02A-C3E7-A137-5EAF-08A10A08320C}"/>
              </a:ext>
            </a:extLst>
          </p:cNvPr>
          <p:cNvSpPr txBox="1"/>
          <p:nvPr/>
        </p:nvSpPr>
        <p:spPr>
          <a:xfrm>
            <a:off x="2033288" y="2126734"/>
            <a:ext cx="1752146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100" b="1" dirty="0" err="1">
                <a:sym typeface="Wingdings" panose="05000000000000000000" pitchFamily="2" charset="2"/>
              </a:rPr>
              <a:t>Ramses</a:t>
            </a:r>
            <a:r>
              <a:rPr lang="fr-FR" sz="1100" b="1" dirty="0">
                <a:sym typeface="Wingdings" panose="05000000000000000000" pitchFamily="2" charset="2"/>
              </a:rPr>
              <a:t> to Crome 2001 </a:t>
            </a:r>
            <a:endParaRPr lang="fr-CH" sz="1100" dirty="0"/>
          </a:p>
        </p:txBody>
      </p:sp>
    </p:spTree>
    <p:extLst>
      <p:ext uri="{BB962C8B-B14F-4D97-AF65-F5344CB8AC3E}">
        <p14:creationId xmlns:p14="http://schemas.microsoft.com/office/powerpoint/2010/main" val="22356366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19" y="136525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CLEX CLXINT0-CYJ01 (2/3)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CTF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S. FASEL)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C3682D-FCEF-E327-5937-09738B1D89BC}"/>
              </a:ext>
            </a:extLst>
          </p:cNvPr>
          <p:cNvSpPr txBox="1"/>
          <p:nvPr/>
        </p:nvSpPr>
        <p:spPr>
          <a:xfrm>
            <a:off x="147719" y="892039"/>
            <a:ext cx="37711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>
                <a:sym typeface="Wingdings" panose="05000000000000000000" pitchFamily="2" charset="2"/>
              </a:rPr>
              <a:t>Ramses</a:t>
            </a:r>
            <a:r>
              <a:rPr lang="fr-FR" sz="1400" b="1" dirty="0">
                <a:sym typeface="Wingdings" panose="05000000000000000000" pitchFamily="2" charset="2"/>
              </a:rPr>
              <a:t> to Crome 2010 (RQF2629568)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1E3D45F-DA72-C510-7B31-371A98E5EE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580" y="1199816"/>
            <a:ext cx="6907131" cy="5028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5802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632A6EF-17D8-9940-7FB3-59316CD6B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4557" y="1466850"/>
            <a:ext cx="5164383" cy="36922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19" y="136525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CLEX CLXINT0-CYJ01 (3/3)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CTF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S. FASEL)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C3682D-FCEF-E327-5937-09738B1D89BC}"/>
              </a:ext>
            </a:extLst>
          </p:cNvPr>
          <p:cNvSpPr txBox="1"/>
          <p:nvPr/>
        </p:nvSpPr>
        <p:spPr>
          <a:xfrm>
            <a:off x="147719" y="892039"/>
            <a:ext cx="37711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>
                <a:sym typeface="Wingdings" panose="05000000000000000000" pitchFamily="2" charset="2"/>
              </a:rPr>
              <a:t>Ramses</a:t>
            </a:r>
            <a:r>
              <a:rPr lang="fr-FR" sz="1400" b="1" dirty="0">
                <a:sym typeface="Wingdings" panose="05000000000000000000" pitchFamily="2" charset="2"/>
              </a:rPr>
              <a:t> to Crome 2013 (RQF2629573)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6285D2-FBFF-C471-C1AA-A62F7E1278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651" y="2392538"/>
            <a:ext cx="4247499" cy="377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157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700" b="1" dirty="0"/>
              <a:t>Planning </a:t>
            </a:r>
            <a:r>
              <a:rPr lang="en-US" sz="2700" b="1" dirty="0" err="1"/>
              <a:t>général</a:t>
            </a:r>
            <a:r>
              <a:rPr lang="en-US" sz="2700" b="1" dirty="0"/>
              <a:t> </a:t>
            </a:r>
            <a:r>
              <a:rPr lang="en-US" sz="2700" b="1" dirty="0" err="1"/>
              <a:t>campagnes</a:t>
            </a:r>
            <a:r>
              <a:rPr lang="en-US" sz="2700" b="1" dirty="0"/>
              <a:t> EYETS23-24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EN-EL-CS EYETS24-25 Meyrin </a:t>
            </a:r>
            <a:r>
              <a:rPr lang="fr-FR" dirty="0" err="1"/>
              <a:t>Activities</a:t>
            </a:r>
            <a:r>
              <a:rPr lang="fr-FR" dirty="0"/>
              <a:t> - EDMS </a:t>
            </a:r>
            <a:r>
              <a:rPr lang="fr-FR" sz="1200" dirty="0"/>
              <a:t>3151194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DFA3872-E28D-C7D3-06C4-8C094DD4523A}"/>
              </a:ext>
            </a:extLst>
          </p:cNvPr>
          <p:cNvSpPr txBox="1"/>
          <p:nvPr/>
        </p:nvSpPr>
        <p:spPr>
          <a:xfrm>
            <a:off x="454455" y="5811711"/>
            <a:ext cx="82295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ym typeface="Wingdings" panose="05000000000000000000" pitchFamily="2" charset="2"/>
              </a:rPr>
              <a:t>Les dates en rouges ne sont pas encore définies avec la coordination</a:t>
            </a:r>
          </a:p>
          <a:p>
            <a:r>
              <a:rPr lang="fr-FR" sz="1100" dirty="0">
                <a:sym typeface="Wingdings" panose="05000000000000000000" pitchFamily="2" charset="2"/>
              </a:rPr>
              <a:t>Les dates en vert sont validées par la coordination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7D6912-EB4D-6F05-3A28-3350EE2456D8}"/>
              </a:ext>
            </a:extLst>
          </p:cNvPr>
          <p:cNvSpPr txBox="1"/>
          <p:nvPr/>
        </p:nvSpPr>
        <p:spPr>
          <a:xfrm>
            <a:off x="157843" y="949333"/>
            <a:ext cx="8817428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CH" sz="1400" b="1" dirty="0"/>
              <a:t>PSBEXT0-CYJ01 </a:t>
            </a:r>
            <a:r>
              <a:rPr lang="fr-CH" sz="1400" dirty="0"/>
              <a:t>– S50 – 09/12-&gt;13/12</a:t>
            </a:r>
          </a:p>
          <a:p>
            <a:pPr marL="342900" indent="-342900">
              <a:buFont typeface="+mj-lt"/>
              <a:buAutoNum type="arabicPeriod"/>
            </a:pPr>
            <a:r>
              <a:rPr lang="fr-CH" sz="1400" b="1" dirty="0"/>
              <a:t>PSRINT0-CYJ01</a:t>
            </a:r>
            <a:r>
              <a:rPr lang="fr-CH" sz="1400" dirty="0"/>
              <a:t> – S50-S02 – 09/12-&gt;10/01</a:t>
            </a:r>
            <a:endParaRPr lang="fr-CH" sz="1400" b="1" dirty="0"/>
          </a:p>
          <a:p>
            <a:pPr marL="342900" indent="-342900">
              <a:buFont typeface="+mj-lt"/>
              <a:buAutoNum type="arabicPeriod"/>
            </a:pPr>
            <a:r>
              <a:rPr lang="fr-CH" sz="1400" b="1" dirty="0"/>
              <a:t>PSREXT0-CYJ01</a:t>
            </a:r>
            <a:r>
              <a:rPr lang="fr-CH" sz="1400" dirty="0"/>
              <a:t> – S50-S04 – 09/12-&gt;20/01</a:t>
            </a:r>
          </a:p>
          <a:p>
            <a:pPr marL="342900" indent="-342900">
              <a:buFont typeface="+mj-lt"/>
              <a:buAutoNum type="arabicPeriod"/>
            </a:pPr>
            <a:r>
              <a:rPr lang="fr-CH" sz="1400" b="1" dirty="0"/>
              <a:t>PSBINT0-CYJ01</a:t>
            </a:r>
            <a:r>
              <a:rPr lang="fr-CH" sz="1400" dirty="0"/>
              <a:t> – S02 – 06/01-&gt;10/01</a:t>
            </a:r>
            <a:endParaRPr lang="fr-CH" sz="1400" b="1" dirty="0"/>
          </a:p>
          <a:p>
            <a:pPr marL="342900" indent="-342900">
              <a:buFont typeface="+mj-lt"/>
              <a:buAutoNum type="arabicPeriod"/>
            </a:pPr>
            <a:r>
              <a:rPr lang="fr-CH" sz="1400" b="1" dirty="0"/>
              <a:t>PSTINT0-CYJ01</a:t>
            </a:r>
            <a:r>
              <a:rPr lang="fr-CH" sz="1400" dirty="0"/>
              <a:t> – S03-S04 – 07/12 puis 13/01-&gt;20/01</a:t>
            </a:r>
          </a:p>
          <a:p>
            <a:pPr marL="342900" indent="-342900">
              <a:buFont typeface="+mj-lt"/>
              <a:buAutoNum type="arabicPeriod"/>
            </a:pPr>
            <a:r>
              <a:rPr lang="fr-CH" sz="1400" b="1" dirty="0"/>
              <a:t>EXEINT0-CYJ01</a:t>
            </a:r>
            <a:r>
              <a:rPr lang="fr-CH" sz="1400" dirty="0"/>
              <a:t> – S04 – 20/01-&gt;24/01</a:t>
            </a:r>
            <a:endParaRPr lang="fr-CH" sz="1400" b="1" dirty="0"/>
          </a:p>
          <a:p>
            <a:pPr marL="342900" indent="-342900">
              <a:buFont typeface="+mj-lt"/>
              <a:buAutoNum type="arabicPeriod"/>
            </a:pPr>
            <a:r>
              <a:rPr lang="fr-CH" sz="1400" b="1" dirty="0"/>
              <a:t>LI4INT0-CYJ01</a:t>
            </a:r>
            <a:r>
              <a:rPr lang="fr-CH" sz="1400" dirty="0"/>
              <a:t> – S04 – 22/01-&gt;24/01</a:t>
            </a:r>
          </a:p>
          <a:p>
            <a:pPr marL="342900" indent="-342900">
              <a:buFont typeface="+mj-lt"/>
              <a:buAutoNum type="arabicPeriod"/>
            </a:pPr>
            <a:r>
              <a:rPr lang="fr-CH" sz="1400" b="1" dirty="0"/>
              <a:t>LI4EXT0-CYJ01</a:t>
            </a:r>
            <a:r>
              <a:rPr lang="fr-CH" sz="1400" dirty="0"/>
              <a:t> – S05 – 27/01-&gt;31/01</a:t>
            </a:r>
          </a:p>
          <a:p>
            <a:pPr marL="342900" indent="-342900">
              <a:buFont typeface="+mj-lt"/>
              <a:buAutoNum type="arabicPeriod"/>
            </a:pPr>
            <a:r>
              <a:rPr lang="fr-CH" sz="1400" b="1" dirty="0"/>
              <a:t>LI2EXT0-CYJ01</a:t>
            </a:r>
            <a:r>
              <a:rPr lang="fr-CH" sz="1400" dirty="0"/>
              <a:t> – S05 – 27/01-&gt;31/01</a:t>
            </a:r>
          </a:p>
          <a:p>
            <a:pPr marL="342900" indent="-342900">
              <a:buFont typeface="+mj-lt"/>
              <a:buAutoNum type="arabicPeriod"/>
            </a:pPr>
            <a:r>
              <a:rPr lang="fr-CH" sz="1400" b="1" dirty="0"/>
              <a:t>ADREXT0-CYJ01</a:t>
            </a:r>
            <a:r>
              <a:rPr lang="fr-CH" sz="1400" dirty="0"/>
              <a:t> – S05-S08 – 27/01-&gt;21/02</a:t>
            </a:r>
            <a:endParaRPr lang="fr-CH" sz="1400" b="1" dirty="0"/>
          </a:p>
          <a:p>
            <a:pPr marL="342900" indent="-342900">
              <a:buFont typeface="+mj-lt"/>
              <a:buAutoNum type="arabicPeriod"/>
            </a:pPr>
            <a:r>
              <a:rPr lang="fr-CH" sz="1400" b="1" dirty="0"/>
              <a:t>ADRINT0-CYJ01</a:t>
            </a:r>
            <a:r>
              <a:rPr lang="fr-CH" sz="1400" dirty="0"/>
              <a:t> – S05-S06 – 27/01-&gt;07/02</a:t>
            </a:r>
          </a:p>
          <a:p>
            <a:pPr marL="342900" indent="-342900">
              <a:buFont typeface="+mj-lt"/>
              <a:buAutoNum type="arabicPeriod"/>
            </a:pPr>
            <a:r>
              <a:rPr lang="fr-CH" sz="1400" b="1" dirty="0"/>
              <a:t>CLXINT0-CYJ01</a:t>
            </a:r>
            <a:r>
              <a:rPr lang="fr-CH" sz="1400" dirty="0"/>
              <a:t> – S06-S07 – 03/02-&gt;14/02</a:t>
            </a:r>
            <a:endParaRPr lang="fr-CH" sz="1400" b="1" dirty="0"/>
          </a:p>
          <a:p>
            <a:pPr marL="342900" indent="-342900">
              <a:buFont typeface="+mj-lt"/>
              <a:buAutoNum type="arabicPeriod"/>
            </a:pPr>
            <a:r>
              <a:rPr lang="fr-CH" sz="1400" b="1" dirty="0"/>
              <a:t>LI3INT0-CYJ01</a:t>
            </a:r>
            <a:r>
              <a:rPr lang="fr-CH" sz="1400" dirty="0"/>
              <a:t> – S08 – 17/02-&gt;21/02</a:t>
            </a:r>
          </a:p>
          <a:p>
            <a:pPr marL="342900" indent="-342900">
              <a:buFont typeface="+mj-lt"/>
              <a:buAutoNum type="arabicPeriod"/>
            </a:pPr>
            <a:r>
              <a:rPr lang="fr-CH" sz="1400" b="1" dirty="0"/>
              <a:t>TOFINT0-CYJ01</a:t>
            </a:r>
            <a:r>
              <a:rPr lang="fr-CH" sz="1400" dirty="0"/>
              <a:t> – S09-10 – 24/02-&gt;07/03</a:t>
            </a:r>
          </a:p>
          <a:p>
            <a:pPr marL="342900" indent="-342900">
              <a:buFont typeface="+mj-lt"/>
              <a:buAutoNum type="arabicPeriod"/>
            </a:pPr>
            <a:r>
              <a:rPr lang="fr-CH" sz="1400" b="1" dirty="0"/>
              <a:t>ISOINT0-CYJ02</a:t>
            </a:r>
            <a:r>
              <a:rPr lang="fr-CH" sz="1400" dirty="0"/>
              <a:t> – S09-10 – 24/02-&gt;07/03</a:t>
            </a:r>
          </a:p>
          <a:p>
            <a:pPr marL="342900" indent="-342900">
              <a:buFont typeface="+mj-lt"/>
              <a:buAutoNum type="arabicPeriod"/>
            </a:pPr>
            <a:r>
              <a:rPr lang="fr-CH" sz="1400" b="1" dirty="0"/>
              <a:t>ISOINT0-CYJ01</a:t>
            </a:r>
            <a:r>
              <a:rPr lang="fr-CH" sz="1400" dirty="0"/>
              <a:t> – S11-S13 – 10/03-&gt;28/03</a:t>
            </a:r>
          </a:p>
          <a:p>
            <a:pPr marL="342900" indent="-342900">
              <a:buFont typeface="+mj-lt"/>
              <a:buAutoNum type="arabicPeriod"/>
            </a:pPr>
            <a:r>
              <a:rPr lang="fr-CH" sz="1400" b="1" dirty="0">
                <a:highlight>
                  <a:srgbClr val="FF9900"/>
                </a:highlight>
              </a:rPr>
              <a:t>PSRINT0-CP01</a:t>
            </a:r>
            <a:r>
              <a:rPr lang="fr-CH" sz="1400" b="1" dirty="0"/>
              <a:t> </a:t>
            </a:r>
            <a:r>
              <a:rPr lang="fr-CH" sz="1400" dirty="0"/>
              <a:t>– </a:t>
            </a:r>
            <a:r>
              <a:rPr lang="fr-CH" sz="1400" dirty="0">
                <a:highlight>
                  <a:srgbClr val="FF0000"/>
                </a:highlight>
              </a:rPr>
              <a:t>S? – XX/XX-&gt;XX/XX</a:t>
            </a:r>
          </a:p>
          <a:p>
            <a:pPr marL="342900" indent="-342900">
              <a:buFont typeface="+mj-lt"/>
              <a:buAutoNum type="arabicPeriod"/>
            </a:pPr>
            <a:r>
              <a:rPr lang="fr-CH" sz="1400" b="1" dirty="0">
                <a:highlight>
                  <a:srgbClr val="FF9900"/>
                </a:highlight>
              </a:rPr>
              <a:t>PSRINT0-CP02</a:t>
            </a:r>
            <a:r>
              <a:rPr lang="fr-CH" sz="1400" b="1" dirty="0"/>
              <a:t> </a:t>
            </a:r>
            <a:r>
              <a:rPr lang="fr-CH" sz="1400" dirty="0"/>
              <a:t>–</a:t>
            </a:r>
            <a:r>
              <a:rPr lang="fr-CH" sz="1400" dirty="0">
                <a:highlight>
                  <a:srgbClr val="FF0000"/>
                </a:highlight>
              </a:rPr>
              <a:t> S? – XX/XX-&gt;XX/XX</a:t>
            </a:r>
          </a:p>
          <a:p>
            <a:pPr marL="342900" indent="-342900">
              <a:buFont typeface="+mj-lt"/>
              <a:buAutoNum type="arabicPeriod"/>
            </a:pPr>
            <a:r>
              <a:rPr lang="fr-CH" sz="1400" b="1" dirty="0">
                <a:highlight>
                  <a:srgbClr val="FF9900"/>
                </a:highlight>
              </a:rPr>
              <a:t>LIEINT0-CP02 </a:t>
            </a:r>
            <a:r>
              <a:rPr lang="fr-CH" sz="1400" dirty="0"/>
              <a:t>–</a:t>
            </a:r>
            <a:r>
              <a:rPr lang="fr-CH" sz="1400" dirty="0">
                <a:highlight>
                  <a:srgbClr val="FF0000"/>
                </a:highlight>
              </a:rPr>
              <a:t> S? – XX/XX-&gt;XX/XX</a:t>
            </a:r>
          </a:p>
          <a:p>
            <a:pPr marL="342900" indent="-342900">
              <a:buFont typeface="+mj-lt"/>
              <a:buAutoNum type="arabicPeriod"/>
            </a:pPr>
            <a:r>
              <a:rPr lang="fr-CH" sz="1400" b="1" dirty="0">
                <a:highlight>
                  <a:srgbClr val="FF9900"/>
                </a:highlight>
              </a:rPr>
              <a:t>PSREXT0-CP01</a:t>
            </a:r>
            <a:r>
              <a:rPr lang="fr-CH" sz="1400" dirty="0"/>
              <a:t>–</a:t>
            </a:r>
            <a:r>
              <a:rPr lang="fr-CH" sz="1400" dirty="0">
                <a:highlight>
                  <a:srgbClr val="FF0000"/>
                </a:highlight>
              </a:rPr>
              <a:t> S? – XX/XX-&gt;XX/XX</a:t>
            </a:r>
            <a:r>
              <a:rPr lang="fr-CH" sz="1400" dirty="0"/>
              <a:t> ( Possibilité de le faire hors YETS)</a:t>
            </a:r>
          </a:p>
          <a:p>
            <a:pPr marL="342900" indent="-342900">
              <a:buFont typeface="+mj-lt"/>
              <a:buAutoNum type="arabicPeriod"/>
            </a:pPr>
            <a:r>
              <a:rPr lang="fr-CH" sz="1400" b="1" dirty="0">
                <a:highlight>
                  <a:srgbClr val="FF9900"/>
                </a:highlight>
              </a:rPr>
              <a:t>ADREXT0-CP01</a:t>
            </a:r>
            <a:r>
              <a:rPr lang="fr-CH" sz="1400" dirty="0"/>
              <a:t>–</a:t>
            </a:r>
            <a:r>
              <a:rPr lang="fr-CH" sz="1400" dirty="0">
                <a:highlight>
                  <a:srgbClr val="FF0000"/>
                </a:highlight>
              </a:rPr>
              <a:t> S? – XX/XX-&gt;XX/XX</a:t>
            </a:r>
            <a:r>
              <a:rPr lang="fr-CH" sz="1400" dirty="0"/>
              <a:t> ( Possibilité de le faire hors YETS)</a:t>
            </a:r>
          </a:p>
          <a:p>
            <a:pPr marL="342900" indent="-342900">
              <a:buFont typeface="+mj-lt"/>
              <a:buAutoNum type="arabicPeriod"/>
            </a:pPr>
            <a:endParaRPr lang="fr-CH" sz="1600" dirty="0"/>
          </a:p>
        </p:txBody>
      </p:sp>
    </p:spTree>
    <p:extLst>
      <p:ext uri="{BB962C8B-B14F-4D97-AF65-F5344CB8AC3E}">
        <p14:creationId xmlns:p14="http://schemas.microsoft.com/office/powerpoint/2010/main" val="32496412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19" y="136525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EAST HALL EXEINT0-CYJ01 (1/1)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Hall Est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S. FASEL)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4308732"/>
              </p:ext>
            </p:extLst>
          </p:nvPr>
        </p:nvGraphicFramePr>
        <p:xfrm>
          <a:off x="4054929" y="733003"/>
          <a:ext cx="4997821" cy="1246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742">
                  <a:extLst>
                    <a:ext uri="{9D8B030D-6E8A-4147-A177-3AD203B41FA5}">
                      <a16:colId xmlns:a16="http://schemas.microsoft.com/office/drawing/2014/main" val="1863777170"/>
                    </a:ext>
                  </a:extLst>
                </a:gridCol>
                <a:gridCol w="805543">
                  <a:extLst>
                    <a:ext uri="{9D8B030D-6E8A-4147-A177-3AD203B41FA5}">
                      <a16:colId xmlns:a16="http://schemas.microsoft.com/office/drawing/2014/main" val="3352744823"/>
                    </a:ext>
                  </a:extLst>
                </a:gridCol>
                <a:gridCol w="527957">
                  <a:extLst>
                    <a:ext uri="{9D8B030D-6E8A-4147-A177-3AD203B41FA5}">
                      <a16:colId xmlns:a16="http://schemas.microsoft.com/office/drawing/2014/main" val="4067394566"/>
                    </a:ext>
                  </a:extLst>
                </a:gridCol>
                <a:gridCol w="877579">
                  <a:extLst>
                    <a:ext uri="{9D8B030D-6E8A-4147-A177-3AD203B41FA5}">
                      <a16:colId xmlns:a16="http://schemas.microsoft.com/office/drawing/2014/main" val="1274742440"/>
                    </a:ext>
                  </a:extLst>
                </a:gridCol>
              </a:tblGrid>
              <a:tr h="65963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kumimoji="0" lang="en-US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of cables</a:t>
                      </a:r>
                      <a:endParaRPr kumimoji="0"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L</a:t>
                      </a:r>
                    </a:p>
                    <a:p>
                      <a:pPr algn="ctr"/>
                      <a:r>
                        <a:rPr lang="fr-CH" sz="1200" dirty="0"/>
                        <a:t>[KM]</a:t>
                      </a:r>
                      <a:endParaRPr lang="en-GB" sz="1200" dirty="0"/>
                    </a:p>
                    <a:p>
                      <a:pPr algn="ctr"/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Duration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CERN 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fr-CH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Days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976345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(1) Reprise </a:t>
                      </a:r>
                      <a:r>
                        <a:rPr lang="en-GB" sz="1200" dirty="0" err="1"/>
                        <a:t>cablage</a:t>
                      </a:r>
                      <a:r>
                        <a:rPr lang="en-GB" sz="1200" dirty="0"/>
                        <a:t> XCET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291312"/>
                  </a:ext>
                </a:extLst>
              </a:tr>
              <a:tr h="262561">
                <a:tc>
                  <a:txBody>
                    <a:bodyPr/>
                    <a:lstStyle/>
                    <a:p>
                      <a:r>
                        <a:rPr lang="en-GB" sz="12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609405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6208616"/>
              </p:ext>
            </p:extLst>
          </p:nvPr>
        </p:nvGraphicFramePr>
        <p:xfrm>
          <a:off x="204047" y="1847294"/>
          <a:ext cx="3516884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3439">
                  <a:extLst>
                    <a:ext uri="{9D8B030D-6E8A-4147-A177-3AD203B41FA5}">
                      <a16:colId xmlns:a16="http://schemas.microsoft.com/office/drawing/2014/main" val="3356053489"/>
                    </a:ext>
                  </a:extLst>
                </a:gridCol>
                <a:gridCol w="884482">
                  <a:extLst>
                    <a:ext uri="{9D8B030D-6E8A-4147-A177-3AD203B41FA5}">
                      <a16:colId xmlns:a16="http://schemas.microsoft.com/office/drawing/2014/main" val="2529938841"/>
                    </a:ext>
                  </a:extLst>
                </a:gridCol>
                <a:gridCol w="853717">
                  <a:extLst>
                    <a:ext uri="{9D8B030D-6E8A-4147-A177-3AD203B41FA5}">
                      <a16:colId xmlns:a16="http://schemas.microsoft.com/office/drawing/2014/main" val="110675049"/>
                    </a:ext>
                  </a:extLst>
                </a:gridCol>
                <a:gridCol w="915246">
                  <a:extLst>
                    <a:ext uri="{9D8B030D-6E8A-4147-A177-3AD203B41FA5}">
                      <a16:colId xmlns:a16="http://schemas.microsoft.com/office/drawing/2014/main" val="146777019"/>
                    </a:ext>
                  </a:extLst>
                </a:gridCol>
              </a:tblGrid>
              <a:tr h="219963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IMPACT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DIMR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WDP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ALARA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308150"/>
                  </a:ext>
                </a:extLst>
              </a:tr>
              <a:tr h="230362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235497</a:t>
                      </a:r>
                    </a:p>
                  </a:txBody>
                  <a:tcPr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 FAIRE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25833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5C3682D-FCEF-E327-5937-09738B1D89BC}"/>
              </a:ext>
            </a:extLst>
          </p:cNvPr>
          <p:cNvSpPr txBox="1"/>
          <p:nvPr/>
        </p:nvSpPr>
        <p:spPr>
          <a:xfrm>
            <a:off x="147719" y="892039"/>
            <a:ext cx="3726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arenR"/>
            </a:pPr>
            <a:r>
              <a:rPr lang="fr-FR" sz="1400" b="1" dirty="0">
                <a:sym typeface="Wingdings" panose="05000000000000000000" pitchFamily="2" charset="2"/>
              </a:rPr>
              <a:t>Reprise </a:t>
            </a:r>
            <a:r>
              <a:rPr lang="fr-FR" sz="1400" b="1" dirty="0" err="1">
                <a:sym typeface="Wingdings" panose="05000000000000000000" pitchFamily="2" charset="2"/>
              </a:rPr>
              <a:t>cablage</a:t>
            </a:r>
            <a:r>
              <a:rPr lang="fr-FR" sz="1400" b="1" dirty="0">
                <a:sym typeface="Wingdings" panose="05000000000000000000" pitchFamily="2" charset="2"/>
              </a:rPr>
              <a:t> XCET (RQF2277200)</a:t>
            </a:r>
          </a:p>
          <a:p>
            <a:pPr marL="228600" indent="-228600">
              <a:buFont typeface="+mj-lt"/>
              <a:buAutoNum type="arabicParenR"/>
            </a:pPr>
            <a:endParaRPr lang="fr-FR" sz="1400" b="1" dirty="0">
              <a:sym typeface="Wingdings" panose="05000000000000000000" pitchFamily="2" charset="2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BFC0920-A6E2-3010-9DA8-79FCADD4A6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561" y="2719833"/>
            <a:ext cx="7752877" cy="336559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F84EE4D-784E-3A81-6EBB-2D43D44DEC2A}"/>
              </a:ext>
            </a:extLst>
          </p:cNvPr>
          <p:cNvCxnSpPr>
            <a:cxnSpLocks/>
          </p:cNvCxnSpPr>
          <p:nvPr/>
        </p:nvCxnSpPr>
        <p:spPr>
          <a:xfrm flipH="1">
            <a:off x="1250949" y="3293239"/>
            <a:ext cx="330201" cy="91311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4" name="Callout: Line 13">
            <a:extLst>
              <a:ext uri="{FF2B5EF4-FFF2-40B4-BE49-F238E27FC236}">
                <a16:creationId xmlns:a16="http://schemas.microsoft.com/office/drawing/2014/main" id="{A4141239-4569-FA1E-6632-0FC132478C89}"/>
              </a:ext>
            </a:extLst>
          </p:cNvPr>
          <p:cNvSpPr/>
          <p:nvPr/>
        </p:nvSpPr>
        <p:spPr>
          <a:xfrm>
            <a:off x="4285855" y="3523617"/>
            <a:ext cx="912411" cy="290763"/>
          </a:xfrm>
          <a:prstGeom prst="borderCallout1">
            <a:avLst>
              <a:gd name="adj1" fmla="val 218422"/>
              <a:gd name="adj2" fmla="val -8192"/>
              <a:gd name="adj3" fmla="val 101158"/>
              <a:gd name="adj4" fmla="val 38300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2x Reprise </a:t>
            </a:r>
            <a:r>
              <a:rPr lang="fr-CH" sz="800" dirty="0" err="1"/>
              <a:t>Cablage</a:t>
            </a:r>
            <a:r>
              <a:rPr lang="fr-CH" sz="800" dirty="0"/>
              <a:t> XCET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60A00F8-1C99-6031-1EA3-B77D293763A5}"/>
              </a:ext>
            </a:extLst>
          </p:cNvPr>
          <p:cNvCxnSpPr>
            <a:cxnSpLocks/>
          </p:cNvCxnSpPr>
          <p:nvPr/>
        </p:nvCxnSpPr>
        <p:spPr>
          <a:xfrm>
            <a:off x="1250949" y="3384550"/>
            <a:ext cx="1" cy="180211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CF0F505-7C8A-B6CC-14A8-C67A8B9E2AEF}"/>
              </a:ext>
            </a:extLst>
          </p:cNvPr>
          <p:cNvCxnSpPr>
            <a:cxnSpLocks/>
          </p:cNvCxnSpPr>
          <p:nvPr/>
        </p:nvCxnSpPr>
        <p:spPr>
          <a:xfrm>
            <a:off x="4191000" y="4091478"/>
            <a:ext cx="0" cy="124922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6DC4CF0-C7EA-78AB-1FE1-F0475EACAC1D}"/>
              </a:ext>
            </a:extLst>
          </p:cNvPr>
          <p:cNvCxnSpPr>
            <a:cxnSpLocks/>
          </p:cNvCxnSpPr>
          <p:nvPr/>
        </p:nvCxnSpPr>
        <p:spPr>
          <a:xfrm>
            <a:off x="1250950" y="3564761"/>
            <a:ext cx="271049" cy="499239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43D72AF-D9F5-D697-AE8F-608B4F9DC66C}"/>
              </a:ext>
            </a:extLst>
          </p:cNvPr>
          <p:cNvCxnSpPr>
            <a:cxnSpLocks/>
          </p:cNvCxnSpPr>
          <p:nvPr/>
        </p:nvCxnSpPr>
        <p:spPr>
          <a:xfrm>
            <a:off x="1521999" y="4064000"/>
            <a:ext cx="2669001" cy="27478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EE31AA8A-67E4-DDF9-A15E-DDB83BC967E0}"/>
              </a:ext>
            </a:extLst>
          </p:cNvPr>
          <p:cNvSpPr/>
          <p:nvPr/>
        </p:nvSpPr>
        <p:spPr>
          <a:xfrm>
            <a:off x="1225548" y="3498483"/>
            <a:ext cx="55783" cy="59960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988B794-2F2C-D7C1-C8FC-D00F9FAE8157}"/>
              </a:ext>
            </a:extLst>
          </p:cNvPr>
          <p:cNvSpPr/>
          <p:nvPr/>
        </p:nvSpPr>
        <p:spPr>
          <a:xfrm>
            <a:off x="4163108" y="4064000"/>
            <a:ext cx="55783" cy="59960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47396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19" y="136525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LINAC2 LI2EXT0-CYJ01 (1/3)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LINAC2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S. FASEL)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3237139"/>
              </p:ext>
            </p:extLst>
          </p:nvPr>
        </p:nvGraphicFramePr>
        <p:xfrm>
          <a:off x="4111257" y="577877"/>
          <a:ext cx="4997821" cy="21833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0371">
                  <a:extLst>
                    <a:ext uri="{9D8B030D-6E8A-4147-A177-3AD203B41FA5}">
                      <a16:colId xmlns:a16="http://schemas.microsoft.com/office/drawing/2014/main" val="1863777170"/>
                    </a:ext>
                  </a:extLst>
                </a:gridCol>
                <a:gridCol w="801914">
                  <a:extLst>
                    <a:ext uri="{9D8B030D-6E8A-4147-A177-3AD203B41FA5}">
                      <a16:colId xmlns:a16="http://schemas.microsoft.com/office/drawing/2014/main" val="3352744823"/>
                    </a:ext>
                  </a:extLst>
                </a:gridCol>
                <a:gridCol w="527957">
                  <a:extLst>
                    <a:ext uri="{9D8B030D-6E8A-4147-A177-3AD203B41FA5}">
                      <a16:colId xmlns:a16="http://schemas.microsoft.com/office/drawing/2014/main" val="4067394566"/>
                    </a:ext>
                  </a:extLst>
                </a:gridCol>
                <a:gridCol w="877579">
                  <a:extLst>
                    <a:ext uri="{9D8B030D-6E8A-4147-A177-3AD203B41FA5}">
                      <a16:colId xmlns:a16="http://schemas.microsoft.com/office/drawing/2014/main" val="1274742440"/>
                    </a:ext>
                  </a:extLst>
                </a:gridCol>
              </a:tblGrid>
              <a:tr h="65963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kumimoji="0" lang="en-US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of cables</a:t>
                      </a:r>
                      <a:endParaRPr kumimoji="0"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L</a:t>
                      </a:r>
                    </a:p>
                    <a:p>
                      <a:pPr algn="ctr"/>
                      <a:r>
                        <a:rPr lang="fr-CH" sz="1200" dirty="0"/>
                        <a:t>[KM]</a:t>
                      </a:r>
                      <a:endParaRPr lang="en-GB" sz="1200" dirty="0"/>
                    </a:p>
                    <a:p>
                      <a:pPr algn="ctr"/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Duration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CERN 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fr-CH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Days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976345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(1) </a:t>
                      </a:r>
                      <a:r>
                        <a:rPr lang="en-GB" sz="1200" dirty="0" err="1"/>
                        <a:t>Cablage</a:t>
                      </a:r>
                      <a:r>
                        <a:rPr lang="en-GB" sz="1200" dirty="0"/>
                        <a:t> pulse converter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291312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r>
                        <a:rPr lang="en-GB" sz="1200" dirty="0"/>
                        <a:t>(2) Ramses to </a:t>
                      </a:r>
                      <a:r>
                        <a:rPr lang="en-GB" sz="1200" dirty="0" err="1"/>
                        <a:t>Crome</a:t>
                      </a:r>
                      <a:r>
                        <a:rPr lang="en-GB" sz="1200" dirty="0"/>
                        <a:t> 363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~0.2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730576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r>
                        <a:rPr lang="en-GB" sz="1200" dirty="0"/>
                        <a:t>(3) </a:t>
                      </a:r>
                      <a:r>
                        <a:rPr lang="en-GB" sz="1200" dirty="0" err="1"/>
                        <a:t>Cablage</a:t>
                      </a:r>
                      <a:r>
                        <a:rPr lang="en-GB" sz="1200" dirty="0"/>
                        <a:t> GMT Timing LEIR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3722027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r>
                        <a:rPr lang="en-GB" sz="1200" dirty="0"/>
                        <a:t>(4) </a:t>
                      </a:r>
                      <a:r>
                        <a:rPr lang="en-GB" sz="1200" dirty="0" err="1"/>
                        <a:t>Cablage</a:t>
                      </a:r>
                      <a:r>
                        <a:rPr lang="en-GB" sz="1200" dirty="0"/>
                        <a:t> </a:t>
                      </a:r>
                      <a:r>
                        <a:rPr lang="en-GB" sz="1200" dirty="0" err="1"/>
                        <a:t>mes</a:t>
                      </a:r>
                      <a:r>
                        <a:rPr lang="en-GB" sz="1200" dirty="0"/>
                        <a:t>. courant SMH26-40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9162174"/>
                  </a:ext>
                </a:extLst>
              </a:tr>
              <a:tr h="262561">
                <a:tc>
                  <a:txBody>
                    <a:bodyPr/>
                    <a:lstStyle/>
                    <a:p>
                      <a:r>
                        <a:rPr lang="en-GB" sz="12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609405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21</a:t>
            </a:fld>
            <a:endParaRPr lang="en-US" dirty="0"/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724920"/>
              </p:ext>
            </p:extLst>
          </p:nvPr>
        </p:nvGraphicFramePr>
        <p:xfrm>
          <a:off x="204047" y="1847294"/>
          <a:ext cx="3516884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3439">
                  <a:extLst>
                    <a:ext uri="{9D8B030D-6E8A-4147-A177-3AD203B41FA5}">
                      <a16:colId xmlns:a16="http://schemas.microsoft.com/office/drawing/2014/main" val="3356053489"/>
                    </a:ext>
                  </a:extLst>
                </a:gridCol>
                <a:gridCol w="884482">
                  <a:extLst>
                    <a:ext uri="{9D8B030D-6E8A-4147-A177-3AD203B41FA5}">
                      <a16:colId xmlns:a16="http://schemas.microsoft.com/office/drawing/2014/main" val="2529938841"/>
                    </a:ext>
                  </a:extLst>
                </a:gridCol>
                <a:gridCol w="853717">
                  <a:extLst>
                    <a:ext uri="{9D8B030D-6E8A-4147-A177-3AD203B41FA5}">
                      <a16:colId xmlns:a16="http://schemas.microsoft.com/office/drawing/2014/main" val="110675049"/>
                    </a:ext>
                  </a:extLst>
                </a:gridCol>
                <a:gridCol w="915246">
                  <a:extLst>
                    <a:ext uri="{9D8B030D-6E8A-4147-A177-3AD203B41FA5}">
                      <a16:colId xmlns:a16="http://schemas.microsoft.com/office/drawing/2014/main" val="146777019"/>
                    </a:ext>
                  </a:extLst>
                </a:gridCol>
              </a:tblGrid>
              <a:tr h="219963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IMPACT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DIMR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WDP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ALARA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308150"/>
                  </a:ext>
                </a:extLst>
              </a:tr>
              <a:tr h="230362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235498</a:t>
                      </a:r>
                    </a:p>
                  </a:txBody>
                  <a:tcPr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25833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5C3682D-FCEF-E327-5937-09738B1D89BC}"/>
              </a:ext>
            </a:extLst>
          </p:cNvPr>
          <p:cNvSpPr txBox="1"/>
          <p:nvPr/>
        </p:nvSpPr>
        <p:spPr>
          <a:xfrm>
            <a:off x="147719" y="892039"/>
            <a:ext cx="390721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Cablage</a:t>
            </a:r>
            <a:r>
              <a:rPr lang="fr-FR" sz="1400" b="1" dirty="0">
                <a:sym typeface="Wingdings" panose="05000000000000000000" pitchFamily="2" charset="2"/>
              </a:rPr>
              <a:t> pulse </a:t>
            </a:r>
            <a:r>
              <a:rPr lang="fr-FR" sz="1400" b="1" dirty="0" err="1">
                <a:sym typeface="Wingdings" panose="05000000000000000000" pitchFamily="2" charset="2"/>
              </a:rPr>
              <a:t>converter</a:t>
            </a:r>
            <a:r>
              <a:rPr lang="fr-FR" sz="1400" b="1" dirty="0">
                <a:sym typeface="Wingdings" panose="05000000000000000000" pitchFamily="2" charset="2"/>
              </a:rPr>
              <a:t> (RQF2630977)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Ramses</a:t>
            </a:r>
            <a:r>
              <a:rPr lang="fr-FR" sz="1400" b="1" dirty="0">
                <a:sym typeface="Wingdings" panose="05000000000000000000" pitchFamily="2" charset="2"/>
              </a:rPr>
              <a:t> to Crome 363 (RQF2629523)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Cablage</a:t>
            </a:r>
            <a:r>
              <a:rPr lang="fr-FR" sz="1400" b="1" dirty="0">
                <a:sym typeface="Wingdings" panose="05000000000000000000" pitchFamily="2" charset="2"/>
              </a:rPr>
              <a:t> GMT Timing LEIR (RQF2657515)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Cablage</a:t>
            </a:r>
            <a:r>
              <a:rPr lang="fr-FR" sz="1400" b="1" dirty="0">
                <a:sym typeface="Wingdings" panose="05000000000000000000" pitchFamily="2" charset="2"/>
              </a:rPr>
              <a:t> mes. SMH26-40 (RQF2780051)</a:t>
            </a:r>
          </a:p>
          <a:p>
            <a:pPr marL="228600" indent="-228600">
              <a:buFont typeface="+mj-lt"/>
              <a:buAutoNum type="arabicParenR"/>
            </a:pPr>
            <a:endParaRPr lang="fr-FR" sz="1400" b="1" dirty="0">
              <a:sym typeface="Wingdings" panose="05000000000000000000" pitchFamily="2" charset="2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ABEDBEB-7276-EAB6-D2AE-FF93FBECC2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484" y="3202776"/>
            <a:ext cx="8905031" cy="1942054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C199D02-A592-AC73-0D8A-30C466E6E652}"/>
              </a:ext>
            </a:extLst>
          </p:cNvPr>
          <p:cNvCxnSpPr>
            <a:cxnSpLocks/>
          </p:cNvCxnSpPr>
          <p:nvPr/>
        </p:nvCxnSpPr>
        <p:spPr>
          <a:xfrm flipH="1">
            <a:off x="501650" y="4146550"/>
            <a:ext cx="6038850" cy="63500"/>
          </a:xfrm>
          <a:prstGeom prst="line">
            <a:avLst/>
          </a:prstGeom>
          <a:ln>
            <a:solidFill>
              <a:srgbClr val="0C377B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53FD5C9-C04B-F703-FB52-529B53C92291}"/>
              </a:ext>
            </a:extLst>
          </p:cNvPr>
          <p:cNvCxnSpPr>
            <a:cxnSpLocks/>
          </p:cNvCxnSpPr>
          <p:nvPr/>
        </p:nvCxnSpPr>
        <p:spPr>
          <a:xfrm flipV="1">
            <a:off x="6540500" y="3956050"/>
            <a:ext cx="0" cy="190500"/>
          </a:xfrm>
          <a:prstGeom prst="line">
            <a:avLst/>
          </a:prstGeom>
          <a:ln>
            <a:solidFill>
              <a:srgbClr val="0C377B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3748170-B2DB-693B-921A-B07F0E7BB749}"/>
              </a:ext>
            </a:extLst>
          </p:cNvPr>
          <p:cNvCxnSpPr>
            <a:cxnSpLocks/>
          </p:cNvCxnSpPr>
          <p:nvPr/>
        </p:nvCxnSpPr>
        <p:spPr>
          <a:xfrm flipV="1">
            <a:off x="5435600" y="3600450"/>
            <a:ext cx="0" cy="546100"/>
          </a:xfrm>
          <a:prstGeom prst="line">
            <a:avLst/>
          </a:prstGeom>
          <a:ln>
            <a:solidFill>
              <a:srgbClr val="0C377B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B3D9AE6-B091-2FCC-5328-1B589996BD1B}"/>
              </a:ext>
            </a:extLst>
          </p:cNvPr>
          <p:cNvCxnSpPr>
            <a:cxnSpLocks/>
          </p:cNvCxnSpPr>
          <p:nvPr/>
        </p:nvCxnSpPr>
        <p:spPr>
          <a:xfrm flipH="1">
            <a:off x="5435600" y="3600450"/>
            <a:ext cx="215900" cy="0"/>
          </a:xfrm>
          <a:prstGeom prst="line">
            <a:avLst/>
          </a:prstGeom>
          <a:ln>
            <a:solidFill>
              <a:srgbClr val="0C377B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919EB94-B5BA-BDBC-6EE9-E5C78E0D5BFF}"/>
              </a:ext>
            </a:extLst>
          </p:cNvPr>
          <p:cNvCxnSpPr>
            <a:cxnSpLocks/>
          </p:cNvCxnSpPr>
          <p:nvPr/>
        </p:nvCxnSpPr>
        <p:spPr>
          <a:xfrm flipH="1">
            <a:off x="5441950" y="3771900"/>
            <a:ext cx="215900" cy="0"/>
          </a:xfrm>
          <a:prstGeom prst="line">
            <a:avLst/>
          </a:prstGeom>
          <a:ln>
            <a:solidFill>
              <a:srgbClr val="0C377B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1" name="Callout: Line 30">
            <a:extLst>
              <a:ext uri="{FF2B5EF4-FFF2-40B4-BE49-F238E27FC236}">
                <a16:creationId xmlns:a16="http://schemas.microsoft.com/office/drawing/2014/main" id="{EC8C9BF8-225E-59FA-690B-4595C150B9B3}"/>
              </a:ext>
            </a:extLst>
          </p:cNvPr>
          <p:cNvSpPr/>
          <p:nvPr/>
        </p:nvSpPr>
        <p:spPr>
          <a:xfrm>
            <a:off x="5720955" y="2927908"/>
            <a:ext cx="912411" cy="290763"/>
          </a:xfrm>
          <a:prstGeom prst="borderCallout1">
            <a:avLst>
              <a:gd name="adj1" fmla="val 218422"/>
              <a:gd name="adj2" fmla="val -8192"/>
              <a:gd name="adj3" fmla="val 101158"/>
              <a:gd name="adj4" fmla="val 383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6x </a:t>
            </a:r>
            <a:r>
              <a:rPr lang="fr-CH" sz="800" dirty="0" err="1"/>
              <a:t>Cablage</a:t>
            </a:r>
            <a:r>
              <a:rPr lang="fr-CH" sz="800" dirty="0"/>
              <a:t> Pulse </a:t>
            </a:r>
            <a:r>
              <a:rPr lang="fr-CH" sz="800" dirty="0" err="1"/>
              <a:t>converter</a:t>
            </a:r>
            <a:r>
              <a:rPr lang="fr-CH" sz="800" dirty="0"/>
              <a:t> 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8D7C7D0-A9CA-8D2E-D61E-21690311DA1A}"/>
              </a:ext>
            </a:extLst>
          </p:cNvPr>
          <p:cNvCxnSpPr>
            <a:cxnSpLocks/>
          </p:cNvCxnSpPr>
          <p:nvPr/>
        </p:nvCxnSpPr>
        <p:spPr>
          <a:xfrm>
            <a:off x="4689269" y="4184650"/>
            <a:ext cx="241951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1E778F7-6DE1-74AC-DFA5-4B50FF07AD9D}"/>
              </a:ext>
            </a:extLst>
          </p:cNvPr>
          <p:cNvCxnSpPr>
            <a:cxnSpLocks/>
          </p:cNvCxnSpPr>
          <p:nvPr/>
        </p:nvCxnSpPr>
        <p:spPr>
          <a:xfrm>
            <a:off x="7092950" y="3686195"/>
            <a:ext cx="15838" cy="49845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A1FCAC0-AABA-051F-1830-D71C9594C9CA}"/>
              </a:ext>
            </a:extLst>
          </p:cNvPr>
          <p:cNvCxnSpPr>
            <a:cxnSpLocks/>
          </p:cNvCxnSpPr>
          <p:nvPr/>
        </p:nvCxnSpPr>
        <p:spPr>
          <a:xfrm flipH="1">
            <a:off x="6922666" y="3686195"/>
            <a:ext cx="17028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F0B1AFA-C6FE-C189-F9B7-E069572E2E6F}"/>
              </a:ext>
            </a:extLst>
          </p:cNvPr>
          <p:cNvCxnSpPr>
            <a:cxnSpLocks/>
          </p:cNvCxnSpPr>
          <p:nvPr/>
        </p:nvCxnSpPr>
        <p:spPr>
          <a:xfrm flipH="1">
            <a:off x="4349750" y="4470069"/>
            <a:ext cx="311628" cy="874820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2" name="Callout: Line 31">
            <a:extLst>
              <a:ext uri="{FF2B5EF4-FFF2-40B4-BE49-F238E27FC236}">
                <a16:creationId xmlns:a16="http://schemas.microsoft.com/office/drawing/2014/main" id="{59F45833-67D3-8D6A-4526-ADB6F90C1D22}"/>
              </a:ext>
            </a:extLst>
          </p:cNvPr>
          <p:cNvSpPr/>
          <p:nvPr/>
        </p:nvSpPr>
        <p:spPr>
          <a:xfrm>
            <a:off x="7602527" y="4001168"/>
            <a:ext cx="912411" cy="290763"/>
          </a:xfrm>
          <a:prstGeom prst="borderCallout1">
            <a:avLst>
              <a:gd name="adj1" fmla="val 17502"/>
              <a:gd name="adj2" fmla="val -54125"/>
              <a:gd name="adj3" fmla="val 46560"/>
              <a:gd name="adj4" fmla="val 22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1x </a:t>
            </a:r>
            <a:r>
              <a:rPr lang="fr-CH" sz="800" dirty="0" err="1"/>
              <a:t>Cablage</a:t>
            </a:r>
            <a:r>
              <a:rPr lang="fr-CH" sz="800" dirty="0"/>
              <a:t> GMT LEIR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2086C5C-A17C-5D73-70C4-287DCE559419}"/>
              </a:ext>
            </a:extLst>
          </p:cNvPr>
          <p:cNvCxnSpPr>
            <a:cxnSpLocks/>
          </p:cNvCxnSpPr>
          <p:nvPr/>
        </p:nvCxnSpPr>
        <p:spPr>
          <a:xfrm flipH="1">
            <a:off x="4661378" y="4184650"/>
            <a:ext cx="27891" cy="28541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72715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19" y="136525"/>
            <a:ext cx="5955208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LINAC2 LI2EXT0-CYJ01 (2/3)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LINAC2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S. FASEL)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5FBBE10-AD2C-5882-1D79-06C32AEF41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9791" y="1192102"/>
            <a:ext cx="6344417" cy="482451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CBB3E2C-03FD-C140-2C9D-2B15E8EA81D7}"/>
              </a:ext>
            </a:extLst>
          </p:cNvPr>
          <p:cNvCxnSpPr/>
          <p:nvPr/>
        </p:nvCxnSpPr>
        <p:spPr>
          <a:xfrm>
            <a:off x="3257550" y="3073400"/>
            <a:ext cx="107950" cy="698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FE75AA6-DF8A-5087-7821-2F0F5891F8BD}"/>
              </a:ext>
            </a:extLst>
          </p:cNvPr>
          <p:cNvCxnSpPr>
            <a:cxnSpLocks/>
          </p:cNvCxnSpPr>
          <p:nvPr/>
        </p:nvCxnSpPr>
        <p:spPr>
          <a:xfrm flipV="1">
            <a:off x="3365500" y="2108200"/>
            <a:ext cx="647700" cy="10350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D449685-A657-1902-E16F-492B0E68C7A8}"/>
              </a:ext>
            </a:extLst>
          </p:cNvPr>
          <p:cNvCxnSpPr>
            <a:cxnSpLocks/>
          </p:cNvCxnSpPr>
          <p:nvPr/>
        </p:nvCxnSpPr>
        <p:spPr>
          <a:xfrm flipH="1" flipV="1">
            <a:off x="2825750" y="1295400"/>
            <a:ext cx="1187450" cy="812800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" name="Callout: Line 21">
            <a:extLst>
              <a:ext uri="{FF2B5EF4-FFF2-40B4-BE49-F238E27FC236}">
                <a16:creationId xmlns:a16="http://schemas.microsoft.com/office/drawing/2014/main" id="{BAFAE482-DFB8-6909-8C6A-B6C3288C458B}"/>
              </a:ext>
            </a:extLst>
          </p:cNvPr>
          <p:cNvSpPr/>
          <p:nvPr/>
        </p:nvSpPr>
        <p:spPr>
          <a:xfrm>
            <a:off x="2068469" y="2997868"/>
            <a:ext cx="912411" cy="290763"/>
          </a:xfrm>
          <a:prstGeom prst="borderCallout1">
            <a:avLst>
              <a:gd name="adj1" fmla="val 34973"/>
              <a:gd name="adj2" fmla="val 131000"/>
              <a:gd name="adj3" fmla="val 42192"/>
              <a:gd name="adj4" fmla="val 100936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1x </a:t>
            </a:r>
            <a:r>
              <a:rPr lang="fr-CH" sz="800" dirty="0" err="1"/>
              <a:t>Cablage</a:t>
            </a:r>
            <a:r>
              <a:rPr lang="fr-CH" sz="800" dirty="0"/>
              <a:t> GMT LEIR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9B4BB29-24E2-44BD-597A-A5B74944651B}"/>
              </a:ext>
            </a:extLst>
          </p:cNvPr>
          <p:cNvSpPr/>
          <p:nvPr/>
        </p:nvSpPr>
        <p:spPr>
          <a:xfrm>
            <a:off x="3985308" y="2078220"/>
            <a:ext cx="55783" cy="59960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154005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D2EB62B7-B887-15DA-974C-05B980311A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1541" y="1153649"/>
            <a:ext cx="4084740" cy="46689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19" y="136525"/>
            <a:ext cx="5955208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LINAC2 LI2EXT0-CYJ01 (3/3)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LINAC2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S. FASEL)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C3682D-FCEF-E327-5937-09738B1D89BC}"/>
              </a:ext>
            </a:extLst>
          </p:cNvPr>
          <p:cNvSpPr txBox="1"/>
          <p:nvPr/>
        </p:nvSpPr>
        <p:spPr>
          <a:xfrm>
            <a:off x="147719" y="1259861"/>
            <a:ext cx="3907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>
                <a:sym typeface="Wingdings" panose="05000000000000000000" pitchFamily="2" charset="2"/>
              </a:rPr>
              <a:t>Ramses</a:t>
            </a:r>
            <a:r>
              <a:rPr lang="fr-FR" sz="1400" b="1" dirty="0">
                <a:sym typeface="Wingdings" panose="05000000000000000000" pitchFamily="2" charset="2"/>
              </a:rPr>
              <a:t> to Crome 363 (RQF2630977)</a:t>
            </a:r>
          </a:p>
          <a:p>
            <a:pPr marL="228600" indent="-228600">
              <a:buFont typeface="+mj-lt"/>
              <a:buAutoNum type="arabicParenR"/>
            </a:pPr>
            <a:endParaRPr lang="fr-FR" sz="1400" b="1" dirty="0">
              <a:sym typeface="Wingdings" panose="05000000000000000000" pitchFamily="2" charset="2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09BD3F3-62AC-4E51-9D7E-58C20BA45B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14" y="1519165"/>
            <a:ext cx="5337207" cy="3911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1088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19" y="136525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LINAC3 LI3INT0-CYJ01 (1/2)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LINAC3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S. FASEL)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9572109"/>
              </p:ext>
            </p:extLst>
          </p:nvPr>
        </p:nvGraphicFramePr>
        <p:xfrm>
          <a:off x="4054929" y="904453"/>
          <a:ext cx="4997821" cy="1558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742">
                  <a:extLst>
                    <a:ext uri="{9D8B030D-6E8A-4147-A177-3AD203B41FA5}">
                      <a16:colId xmlns:a16="http://schemas.microsoft.com/office/drawing/2014/main" val="1863777170"/>
                    </a:ext>
                  </a:extLst>
                </a:gridCol>
                <a:gridCol w="805543">
                  <a:extLst>
                    <a:ext uri="{9D8B030D-6E8A-4147-A177-3AD203B41FA5}">
                      <a16:colId xmlns:a16="http://schemas.microsoft.com/office/drawing/2014/main" val="3352744823"/>
                    </a:ext>
                  </a:extLst>
                </a:gridCol>
                <a:gridCol w="527957">
                  <a:extLst>
                    <a:ext uri="{9D8B030D-6E8A-4147-A177-3AD203B41FA5}">
                      <a16:colId xmlns:a16="http://schemas.microsoft.com/office/drawing/2014/main" val="4067394566"/>
                    </a:ext>
                  </a:extLst>
                </a:gridCol>
                <a:gridCol w="877579">
                  <a:extLst>
                    <a:ext uri="{9D8B030D-6E8A-4147-A177-3AD203B41FA5}">
                      <a16:colId xmlns:a16="http://schemas.microsoft.com/office/drawing/2014/main" val="1274742440"/>
                    </a:ext>
                  </a:extLst>
                </a:gridCol>
              </a:tblGrid>
              <a:tr h="65963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kumimoji="0" lang="en-US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of cables</a:t>
                      </a:r>
                      <a:endParaRPr kumimoji="0"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L</a:t>
                      </a:r>
                    </a:p>
                    <a:p>
                      <a:pPr algn="ctr"/>
                      <a:r>
                        <a:rPr lang="fr-CH" sz="1200" dirty="0"/>
                        <a:t>[KM]</a:t>
                      </a:r>
                      <a:endParaRPr lang="en-GB" sz="1200" dirty="0"/>
                    </a:p>
                    <a:p>
                      <a:pPr algn="ctr"/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Duration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CERN 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fr-CH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Days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976345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(1) </a:t>
                      </a:r>
                      <a:r>
                        <a:rPr lang="en-GB" sz="1200" dirty="0" err="1"/>
                        <a:t>Cablage</a:t>
                      </a:r>
                      <a:r>
                        <a:rPr lang="en-GB" sz="1200" dirty="0"/>
                        <a:t> ETHERNET PC-EPI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291312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r>
                        <a:rPr lang="en-GB" sz="1200" dirty="0"/>
                        <a:t>(2) Ramses to </a:t>
                      </a:r>
                      <a:r>
                        <a:rPr lang="en-GB" sz="1200" dirty="0" err="1"/>
                        <a:t>Crome</a:t>
                      </a:r>
                      <a:r>
                        <a:rPr lang="en-GB" sz="1200" dirty="0"/>
                        <a:t> 351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730576"/>
                  </a:ext>
                </a:extLst>
              </a:tr>
              <a:tr h="262561">
                <a:tc>
                  <a:txBody>
                    <a:bodyPr/>
                    <a:lstStyle/>
                    <a:p>
                      <a:r>
                        <a:rPr lang="en-GB" sz="12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609405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24</a:t>
            </a:fld>
            <a:endParaRPr lang="en-US" dirty="0"/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907374"/>
              </p:ext>
            </p:extLst>
          </p:nvPr>
        </p:nvGraphicFramePr>
        <p:xfrm>
          <a:off x="204047" y="1974873"/>
          <a:ext cx="3516884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3439">
                  <a:extLst>
                    <a:ext uri="{9D8B030D-6E8A-4147-A177-3AD203B41FA5}">
                      <a16:colId xmlns:a16="http://schemas.microsoft.com/office/drawing/2014/main" val="3356053489"/>
                    </a:ext>
                  </a:extLst>
                </a:gridCol>
                <a:gridCol w="884482">
                  <a:extLst>
                    <a:ext uri="{9D8B030D-6E8A-4147-A177-3AD203B41FA5}">
                      <a16:colId xmlns:a16="http://schemas.microsoft.com/office/drawing/2014/main" val="2529938841"/>
                    </a:ext>
                  </a:extLst>
                </a:gridCol>
                <a:gridCol w="853717">
                  <a:extLst>
                    <a:ext uri="{9D8B030D-6E8A-4147-A177-3AD203B41FA5}">
                      <a16:colId xmlns:a16="http://schemas.microsoft.com/office/drawing/2014/main" val="110675049"/>
                    </a:ext>
                  </a:extLst>
                </a:gridCol>
                <a:gridCol w="915246">
                  <a:extLst>
                    <a:ext uri="{9D8B030D-6E8A-4147-A177-3AD203B41FA5}">
                      <a16:colId xmlns:a16="http://schemas.microsoft.com/office/drawing/2014/main" val="146777019"/>
                    </a:ext>
                  </a:extLst>
                </a:gridCol>
              </a:tblGrid>
              <a:tr h="219963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IMPACT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DIMR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WDP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ALARA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308150"/>
                  </a:ext>
                </a:extLst>
              </a:tr>
              <a:tr h="230362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235499</a:t>
                      </a:r>
                    </a:p>
                  </a:txBody>
                  <a:tcPr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25833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5C3682D-FCEF-E327-5937-09738B1D89BC}"/>
              </a:ext>
            </a:extLst>
          </p:cNvPr>
          <p:cNvSpPr txBox="1"/>
          <p:nvPr/>
        </p:nvSpPr>
        <p:spPr>
          <a:xfrm>
            <a:off x="0" y="892039"/>
            <a:ext cx="40549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Cablage</a:t>
            </a:r>
            <a:r>
              <a:rPr lang="fr-FR" sz="1400" b="1" dirty="0">
                <a:sym typeface="Wingdings" panose="05000000000000000000" pitchFamily="2" charset="2"/>
              </a:rPr>
              <a:t> ETHERNET PC-EPI (RQF2612080)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Ramses</a:t>
            </a:r>
            <a:r>
              <a:rPr lang="fr-FR" sz="1400" b="1" dirty="0">
                <a:sym typeface="Wingdings" panose="05000000000000000000" pitchFamily="2" charset="2"/>
              </a:rPr>
              <a:t> to Crome 351 (RQF2629520)</a:t>
            </a:r>
          </a:p>
          <a:p>
            <a:pPr marL="228600" indent="-228600">
              <a:buFont typeface="+mj-lt"/>
              <a:buAutoNum type="arabicParenR"/>
            </a:pPr>
            <a:endParaRPr lang="fr-FR" sz="1400" b="1" dirty="0">
              <a:sym typeface="Wingdings" panose="05000000000000000000" pitchFamily="2" charset="2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9E788E6-3140-281B-4C5D-60F0FCB999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64" b="2102"/>
          <a:stretch/>
        </p:blipFill>
        <p:spPr>
          <a:xfrm>
            <a:off x="546766" y="2677217"/>
            <a:ext cx="8050468" cy="343535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BB6ED03-B160-8534-9153-5F22DC3FFF03}"/>
              </a:ext>
            </a:extLst>
          </p:cNvPr>
          <p:cNvCxnSpPr>
            <a:cxnSpLocks/>
          </p:cNvCxnSpPr>
          <p:nvPr/>
        </p:nvCxnSpPr>
        <p:spPr>
          <a:xfrm flipV="1">
            <a:off x="5041900" y="3378200"/>
            <a:ext cx="0" cy="336550"/>
          </a:xfrm>
          <a:prstGeom prst="line">
            <a:avLst/>
          </a:prstGeom>
          <a:ln>
            <a:solidFill>
              <a:srgbClr val="0C377B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3" name="Callout: Line 12">
            <a:extLst>
              <a:ext uri="{FF2B5EF4-FFF2-40B4-BE49-F238E27FC236}">
                <a16:creationId xmlns:a16="http://schemas.microsoft.com/office/drawing/2014/main" id="{948DB8ED-0C6E-B49F-17A9-E6B9DD1AF7C9}"/>
              </a:ext>
            </a:extLst>
          </p:cNvPr>
          <p:cNvSpPr/>
          <p:nvPr/>
        </p:nvSpPr>
        <p:spPr>
          <a:xfrm>
            <a:off x="5162551" y="2782526"/>
            <a:ext cx="1102516" cy="290763"/>
          </a:xfrm>
          <a:prstGeom prst="borderCallout1">
            <a:avLst>
              <a:gd name="adj1" fmla="val 218422"/>
              <a:gd name="adj2" fmla="val -8192"/>
              <a:gd name="adj3" fmla="val 101158"/>
              <a:gd name="adj4" fmla="val 383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2x </a:t>
            </a:r>
            <a:r>
              <a:rPr lang="fr-CH" sz="800" dirty="0" err="1"/>
              <a:t>Cablage</a:t>
            </a:r>
            <a:r>
              <a:rPr lang="fr-CH" sz="800" dirty="0"/>
              <a:t> ETHERNET PC-EPI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D370E60-BCCD-91DB-7C16-40474CB4DA87}"/>
              </a:ext>
            </a:extLst>
          </p:cNvPr>
          <p:cNvCxnSpPr>
            <a:cxnSpLocks/>
          </p:cNvCxnSpPr>
          <p:nvPr/>
        </p:nvCxnSpPr>
        <p:spPr>
          <a:xfrm>
            <a:off x="1962150" y="3714750"/>
            <a:ext cx="3079750" cy="0"/>
          </a:xfrm>
          <a:prstGeom prst="line">
            <a:avLst/>
          </a:prstGeom>
          <a:ln>
            <a:solidFill>
              <a:srgbClr val="0C377B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BF4F7D3-C13B-8117-30B2-DECE22ED595F}"/>
              </a:ext>
            </a:extLst>
          </p:cNvPr>
          <p:cNvCxnSpPr>
            <a:cxnSpLocks/>
          </p:cNvCxnSpPr>
          <p:nvPr/>
        </p:nvCxnSpPr>
        <p:spPr>
          <a:xfrm>
            <a:off x="1962150" y="3714750"/>
            <a:ext cx="0" cy="1803400"/>
          </a:xfrm>
          <a:prstGeom prst="line">
            <a:avLst/>
          </a:prstGeom>
          <a:ln>
            <a:solidFill>
              <a:srgbClr val="0C377B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FCACE2F-E96C-349C-0A2B-DB0DB8B49893}"/>
              </a:ext>
            </a:extLst>
          </p:cNvPr>
          <p:cNvCxnSpPr>
            <a:cxnSpLocks/>
          </p:cNvCxnSpPr>
          <p:nvPr/>
        </p:nvCxnSpPr>
        <p:spPr>
          <a:xfrm flipH="1">
            <a:off x="1962150" y="5518150"/>
            <a:ext cx="400050" cy="0"/>
          </a:xfrm>
          <a:prstGeom prst="line">
            <a:avLst/>
          </a:prstGeom>
          <a:ln>
            <a:solidFill>
              <a:srgbClr val="0C377B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04828D1-838D-C5F3-C376-D26E746E34A0}"/>
              </a:ext>
            </a:extLst>
          </p:cNvPr>
          <p:cNvCxnSpPr>
            <a:cxnSpLocks/>
          </p:cNvCxnSpPr>
          <p:nvPr/>
        </p:nvCxnSpPr>
        <p:spPr>
          <a:xfrm flipH="1">
            <a:off x="2362199" y="5518150"/>
            <a:ext cx="1" cy="203200"/>
          </a:xfrm>
          <a:prstGeom prst="line">
            <a:avLst/>
          </a:prstGeom>
          <a:ln>
            <a:solidFill>
              <a:srgbClr val="0C377B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64383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19" y="136525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LINAC3 LI3INT0-CYJ01 (2/2)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LINAC3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S. FASEL)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C3682D-FCEF-E327-5937-09738B1D89BC}"/>
              </a:ext>
            </a:extLst>
          </p:cNvPr>
          <p:cNvSpPr txBox="1"/>
          <p:nvPr/>
        </p:nvSpPr>
        <p:spPr>
          <a:xfrm>
            <a:off x="0" y="892039"/>
            <a:ext cx="40549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Ramses</a:t>
            </a:r>
            <a:r>
              <a:rPr lang="fr-FR" sz="1400" b="1" dirty="0">
                <a:sym typeface="Wingdings" panose="05000000000000000000" pitchFamily="2" charset="2"/>
              </a:rPr>
              <a:t> to Crome 351 (RQF2629520)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C7B57DA-6467-6379-4F25-77001AA9A4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28" y="1197113"/>
            <a:ext cx="6248400" cy="4013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5FBCB3-417E-948E-E9C1-4A5A06B741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502" y="3571427"/>
            <a:ext cx="3528452" cy="257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1042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19" y="136525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LINAC4 LI4INT0-CYJ01 (1/1)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LINAC4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S. FASEL)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15021"/>
              </p:ext>
            </p:extLst>
          </p:nvPr>
        </p:nvGraphicFramePr>
        <p:xfrm>
          <a:off x="4054929" y="904453"/>
          <a:ext cx="4997821" cy="1246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742">
                  <a:extLst>
                    <a:ext uri="{9D8B030D-6E8A-4147-A177-3AD203B41FA5}">
                      <a16:colId xmlns:a16="http://schemas.microsoft.com/office/drawing/2014/main" val="1863777170"/>
                    </a:ext>
                  </a:extLst>
                </a:gridCol>
                <a:gridCol w="805543">
                  <a:extLst>
                    <a:ext uri="{9D8B030D-6E8A-4147-A177-3AD203B41FA5}">
                      <a16:colId xmlns:a16="http://schemas.microsoft.com/office/drawing/2014/main" val="3352744823"/>
                    </a:ext>
                  </a:extLst>
                </a:gridCol>
                <a:gridCol w="527957">
                  <a:extLst>
                    <a:ext uri="{9D8B030D-6E8A-4147-A177-3AD203B41FA5}">
                      <a16:colId xmlns:a16="http://schemas.microsoft.com/office/drawing/2014/main" val="4067394566"/>
                    </a:ext>
                  </a:extLst>
                </a:gridCol>
                <a:gridCol w="877579">
                  <a:extLst>
                    <a:ext uri="{9D8B030D-6E8A-4147-A177-3AD203B41FA5}">
                      <a16:colId xmlns:a16="http://schemas.microsoft.com/office/drawing/2014/main" val="1274742440"/>
                    </a:ext>
                  </a:extLst>
                </a:gridCol>
              </a:tblGrid>
              <a:tr h="65963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kumimoji="0" lang="en-US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of cables</a:t>
                      </a:r>
                      <a:endParaRPr kumimoji="0"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L</a:t>
                      </a:r>
                    </a:p>
                    <a:p>
                      <a:pPr algn="ctr"/>
                      <a:r>
                        <a:rPr lang="fr-CH" sz="1200" dirty="0"/>
                        <a:t>[KM]</a:t>
                      </a:r>
                      <a:endParaRPr lang="en-GB" sz="1200" dirty="0"/>
                    </a:p>
                    <a:p>
                      <a:pPr algn="ctr"/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Duration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CERN 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fr-CH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Days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976345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(1) </a:t>
                      </a:r>
                      <a:r>
                        <a:rPr lang="en-GB" sz="1200" dirty="0" err="1"/>
                        <a:t>Cablage</a:t>
                      </a:r>
                      <a:r>
                        <a:rPr lang="en-GB" sz="1200" dirty="0"/>
                        <a:t> L4L Pickups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291312"/>
                  </a:ext>
                </a:extLst>
              </a:tr>
              <a:tr h="262561">
                <a:tc>
                  <a:txBody>
                    <a:bodyPr/>
                    <a:lstStyle/>
                    <a:p>
                      <a:r>
                        <a:rPr lang="en-GB" sz="12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609405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26</a:t>
            </a:fld>
            <a:endParaRPr lang="en-US" dirty="0"/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3380417"/>
              </p:ext>
            </p:extLst>
          </p:nvPr>
        </p:nvGraphicFramePr>
        <p:xfrm>
          <a:off x="149550" y="1770507"/>
          <a:ext cx="3516884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3439">
                  <a:extLst>
                    <a:ext uri="{9D8B030D-6E8A-4147-A177-3AD203B41FA5}">
                      <a16:colId xmlns:a16="http://schemas.microsoft.com/office/drawing/2014/main" val="3356053489"/>
                    </a:ext>
                  </a:extLst>
                </a:gridCol>
                <a:gridCol w="884482">
                  <a:extLst>
                    <a:ext uri="{9D8B030D-6E8A-4147-A177-3AD203B41FA5}">
                      <a16:colId xmlns:a16="http://schemas.microsoft.com/office/drawing/2014/main" val="2529938841"/>
                    </a:ext>
                  </a:extLst>
                </a:gridCol>
                <a:gridCol w="853717">
                  <a:extLst>
                    <a:ext uri="{9D8B030D-6E8A-4147-A177-3AD203B41FA5}">
                      <a16:colId xmlns:a16="http://schemas.microsoft.com/office/drawing/2014/main" val="110675049"/>
                    </a:ext>
                  </a:extLst>
                </a:gridCol>
                <a:gridCol w="915246">
                  <a:extLst>
                    <a:ext uri="{9D8B030D-6E8A-4147-A177-3AD203B41FA5}">
                      <a16:colId xmlns:a16="http://schemas.microsoft.com/office/drawing/2014/main" val="146777019"/>
                    </a:ext>
                  </a:extLst>
                </a:gridCol>
              </a:tblGrid>
              <a:tr h="219963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IMPACT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DIMR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WDP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ALARA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308150"/>
                  </a:ext>
                </a:extLst>
              </a:tr>
              <a:tr h="230362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235500</a:t>
                      </a:r>
                    </a:p>
                  </a:txBody>
                  <a:tcPr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25833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5C3682D-FCEF-E327-5937-09738B1D89BC}"/>
              </a:ext>
            </a:extLst>
          </p:cNvPr>
          <p:cNvSpPr txBox="1"/>
          <p:nvPr/>
        </p:nvSpPr>
        <p:spPr>
          <a:xfrm>
            <a:off x="0" y="892039"/>
            <a:ext cx="40549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Cablage</a:t>
            </a:r>
            <a:r>
              <a:rPr lang="fr-FR" sz="1400" b="1" dirty="0">
                <a:sym typeface="Wingdings" panose="05000000000000000000" pitchFamily="2" charset="2"/>
              </a:rPr>
              <a:t> L4L Pickups (RQF2304614)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E54B899-3AAB-ED7E-B041-EF5E1B730E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614"/>
          <a:stretch/>
        </p:blipFill>
        <p:spPr>
          <a:xfrm rot="5400000">
            <a:off x="5754815" y="3139731"/>
            <a:ext cx="3463667" cy="253999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DF37014-E569-3AD5-33A7-A5D441D2C7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649" y="2567541"/>
            <a:ext cx="5791201" cy="177031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58C1E84-88DF-3243-3DA3-CAEBA89679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649" y="4415934"/>
            <a:ext cx="5791201" cy="1784265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7B01951-69C8-59CF-8934-200519BD2EF0}"/>
              </a:ext>
            </a:extLst>
          </p:cNvPr>
          <p:cNvCxnSpPr>
            <a:cxnSpLocks/>
          </p:cNvCxnSpPr>
          <p:nvPr/>
        </p:nvCxnSpPr>
        <p:spPr>
          <a:xfrm flipV="1">
            <a:off x="4178300" y="2736739"/>
            <a:ext cx="0" cy="336550"/>
          </a:xfrm>
          <a:prstGeom prst="line">
            <a:avLst/>
          </a:prstGeom>
          <a:ln>
            <a:solidFill>
              <a:srgbClr val="0C377B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0" name="Callout: Line 19">
            <a:extLst>
              <a:ext uri="{FF2B5EF4-FFF2-40B4-BE49-F238E27FC236}">
                <a16:creationId xmlns:a16="http://schemas.microsoft.com/office/drawing/2014/main" id="{DF66D33B-B5F5-D1FD-51C3-8E461B34A0D1}"/>
              </a:ext>
            </a:extLst>
          </p:cNvPr>
          <p:cNvSpPr/>
          <p:nvPr/>
        </p:nvSpPr>
        <p:spPr>
          <a:xfrm>
            <a:off x="2381251" y="3531715"/>
            <a:ext cx="829307" cy="290763"/>
          </a:xfrm>
          <a:prstGeom prst="borderCallout1">
            <a:avLst>
              <a:gd name="adj1" fmla="val -150659"/>
              <a:gd name="adj2" fmla="val 39036"/>
              <a:gd name="adj3" fmla="val 698"/>
              <a:gd name="adj4" fmla="val 6594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4x </a:t>
            </a:r>
            <a:r>
              <a:rPr lang="fr-CH" sz="800" dirty="0" err="1"/>
              <a:t>Cablage</a:t>
            </a:r>
            <a:r>
              <a:rPr lang="fr-CH" sz="800" dirty="0"/>
              <a:t> L4L Pickups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5ADD29A-5B22-6530-8095-46C1F2F4E273}"/>
              </a:ext>
            </a:extLst>
          </p:cNvPr>
          <p:cNvCxnSpPr>
            <a:cxnSpLocks/>
          </p:cNvCxnSpPr>
          <p:nvPr/>
        </p:nvCxnSpPr>
        <p:spPr>
          <a:xfrm>
            <a:off x="1397000" y="3073289"/>
            <a:ext cx="2781300" cy="0"/>
          </a:xfrm>
          <a:prstGeom prst="line">
            <a:avLst/>
          </a:prstGeom>
          <a:ln>
            <a:solidFill>
              <a:srgbClr val="0C377B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58B6886-5D65-5581-12D2-4BC0177D9E95}"/>
              </a:ext>
            </a:extLst>
          </p:cNvPr>
          <p:cNvCxnSpPr>
            <a:cxnSpLocks/>
          </p:cNvCxnSpPr>
          <p:nvPr/>
        </p:nvCxnSpPr>
        <p:spPr>
          <a:xfrm>
            <a:off x="1397000" y="3073289"/>
            <a:ext cx="0" cy="749189"/>
          </a:xfrm>
          <a:prstGeom prst="line">
            <a:avLst/>
          </a:prstGeom>
          <a:ln>
            <a:solidFill>
              <a:srgbClr val="0C377B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AA670CA-1D6A-0343-A759-5A692BFC680C}"/>
              </a:ext>
            </a:extLst>
          </p:cNvPr>
          <p:cNvCxnSpPr>
            <a:cxnSpLocks/>
          </p:cNvCxnSpPr>
          <p:nvPr/>
        </p:nvCxnSpPr>
        <p:spPr>
          <a:xfrm>
            <a:off x="1314450" y="3822478"/>
            <a:ext cx="82550" cy="0"/>
          </a:xfrm>
          <a:prstGeom prst="line">
            <a:avLst/>
          </a:prstGeom>
          <a:ln>
            <a:solidFill>
              <a:srgbClr val="0C377B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8CEB156-B026-0723-F7C6-694D426784BB}"/>
              </a:ext>
            </a:extLst>
          </p:cNvPr>
          <p:cNvCxnSpPr>
            <a:cxnSpLocks/>
          </p:cNvCxnSpPr>
          <p:nvPr/>
        </p:nvCxnSpPr>
        <p:spPr>
          <a:xfrm>
            <a:off x="1314450" y="3822478"/>
            <a:ext cx="0" cy="247872"/>
          </a:xfrm>
          <a:prstGeom prst="line">
            <a:avLst/>
          </a:prstGeom>
          <a:ln>
            <a:solidFill>
              <a:srgbClr val="0C377B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4B293F87-417A-599A-1757-B96DA3A7BFB6}"/>
              </a:ext>
            </a:extLst>
          </p:cNvPr>
          <p:cNvSpPr/>
          <p:nvPr/>
        </p:nvSpPr>
        <p:spPr>
          <a:xfrm>
            <a:off x="1286558" y="4034020"/>
            <a:ext cx="55783" cy="59960"/>
          </a:xfrm>
          <a:prstGeom prst="ellipse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7019AC0-9DDD-ADEA-49BC-D8EC5F9FA633}"/>
              </a:ext>
            </a:extLst>
          </p:cNvPr>
          <p:cNvSpPr/>
          <p:nvPr/>
        </p:nvSpPr>
        <p:spPr>
          <a:xfrm>
            <a:off x="1245966" y="5703119"/>
            <a:ext cx="55783" cy="59960"/>
          </a:xfrm>
          <a:prstGeom prst="ellipse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05BF65F-55A3-397F-C556-5F45112A9E4C}"/>
              </a:ext>
            </a:extLst>
          </p:cNvPr>
          <p:cNvCxnSpPr>
            <a:cxnSpLocks/>
          </p:cNvCxnSpPr>
          <p:nvPr/>
        </p:nvCxnSpPr>
        <p:spPr>
          <a:xfrm flipH="1">
            <a:off x="1271366" y="5625044"/>
            <a:ext cx="2491" cy="108055"/>
          </a:xfrm>
          <a:prstGeom prst="line">
            <a:avLst/>
          </a:prstGeom>
          <a:ln>
            <a:solidFill>
              <a:srgbClr val="0C377B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AAE2CC8-8DEA-08C8-FD63-BFBEF66846A3}"/>
              </a:ext>
            </a:extLst>
          </p:cNvPr>
          <p:cNvCxnSpPr>
            <a:cxnSpLocks/>
          </p:cNvCxnSpPr>
          <p:nvPr/>
        </p:nvCxnSpPr>
        <p:spPr>
          <a:xfrm flipH="1">
            <a:off x="1068167" y="5625044"/>
            <a:ext cx="203199" cy="0"/>
          </a:xfrm>
          <a:prstGeom prst="line">
            <a:avLst/>
          </a:prstGeom>
          <a:ln>
            <a:solidFill>
              <a:srgbClr val="0C377B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FC756AC9-02EF-9060-9D5B-5DDC5703439A}"/>
              </a:ext>
            </a:extLst>
          </p:cNvPr>
          <p:cNvCxnSpPr>
            <a:cxnSpLocks/>
          </p:cNvCxnSpPr>
          <p:nvPr/>
        </p:nvCxnSpPr>
        <p:spPr>
          <a:xfrm>
            <a:off x="1068167" y="5546969"/>
            <a:ext cx="0" cy="78075"/>
          </a:xfrm>
          <a:prstGeom prst="line">
            <a:avLst/>
          </a:prstGeom>
          <a:ln>
            <a:solidFill>
              <a:srgbClr val="0C377B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4819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19" y="136525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LINAC4 LI4EXT0-CYJ01 (1/1)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LINAC4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S. FASEL)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8325626"/>
              </p:ext>
            </p:extLst>
          </p:nvPr>
        </p:nvGraphicFramePr>
        <p:xfrm>
          <a:off x="4054929" y="904453"/>
          <a:ext cx="4997821" cy="1246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742">
                  <a:extLst>
                    <a:ext uri="{9D8B030D-6E8A-4147-A177-3AD203B41FA5}">
                      <a16:colId xmlns:a16="http://schemas.microsoft.com/office/drawing/2014/main" val="1863777170"/>
                    </a:ext>
                  </a:extLst>
                </a:gridCol>
                <a:gridCol w="805543">
                  <a:extLst>
                    <a:ext uri="{9D8B030D-6E8A-4147-A177-3AD203B41FA5}">
                      <a16:colId xmlns:a16="http://schemas.microsoft.com/office/drawing/2014/main" val="3352744823"/>
                    </a:ext>
                  </a:extLst>
                </a:gridCol>
                <a:gridCol w="527957">
                  <a:extLst>
                    <a:ext uri="{9D8B030D-6E8A-4147-A177-3AD203B41FA5}">
                      <a16:colId xmlns:a16="http://schemas.microsoft.com/office/drawing/2014/main" val="4067394566"/>
                    </a:ext>
                  </a:extLst>
                </a:gridCol>
                <a:gridCol w="877579">
                  <a:extLst>
                    <a:ext uri="{9D8B030D-6E8A-4147-A177-3AD203B41FA5}">
                      <a16:colId xmlns:a16="http://schemas.microsoft.com/office/drawing/2014/main" val="1274742440"/>
                    </a:ext>
                  </a:extLst>
                </a:gridCol>
              </a:tblGrid>
              <a:tr h="65963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kumimoji="0" lang="en-US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of cables</a:t>
                      </a:r>
                      <a:endParaRPr kumimoji="0"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L</a:t>
                      </a:r>
                    </a:p>
                    <a:p>
                      <a:pPr algn="ctr"/>
                      <a:r>
                        <a:rPr lang="fr-CH" sz="1200" dirty="0"/>
                        <a:t>[KM]</a:t>
                      </a:r>
                      <a:endParaRPr lang="en-GB" sz="1200" dirty="0"/>
                    </a:p>
                    <a:p>
                      <a:pPr algn="ctr"/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Duration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CERN 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fr-CH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Days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976345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r>
                        <a:rPr lang="en-GB" sz="1200" dirty="0"/>
                        <a:t>(1) Ramses to </a:t>
                      </a:r>
                      <a:r>
                        <a:rPr lang="en-GB" sz="1200" dirty="0" err="1"/>
                        <a:t>Crome</a:t>
                      </a:r>
                      <a:r>
                        <a:rPr lang="en-GB" sz="1200" dirty="0"/>
                        <a:t> 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730576"/>
                  </a:ext>
                </a:extLst>
              </a:tr>
              <a:tr h="262561">
                <a:tc>
                  <a:txBody>
                    <a:bodyPr/>
                    <a:lstStyle/>
                    <a:p>
                      <a:r>
                        <a:rPr lang="en-GB" sz="12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609405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27</a:t>
            </a:fld>
            <a:endParaRPr lang="en-US" dirty="0"/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316068"/>
              </p:ext>
            </p:extLst>
          </p:nvPr>
        </p:nvGraphicFramePr>
        <p:xfrm>
          <a:off x="149550" y="1770507"/>
          <a:ext cx="3516884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3439">
                  <a:extLst>
                    <a:ext uri="{9D8B030D-6E8A-4147-A177-3AD203B41FA5}">
                      <a16:colId xmlns:a16="http://schemas.microsoft.com/office/drawing/2014/main" val="3356053489"/>
                    </a:ext>
                  </a:extLst>
                </a:gridCol>
                <a:gridCol w="884482">
                  <a:extLst>
                    <a:ext uri="{9D8B030D-6E8A-4147-A177-3AD203B41FA5}">
                      <a16:colId xmlns:a16="http://schemas.microsoft.com/office/drawing/2014/main" val="2529938841"/>
                    </a:ext>
                  </a:extLst>
                </a:gridCol>
                <a:gridCol w="853717">
                  <a:extLst>
                    <a:ext uri="{9D8B030D-6E8A-4147-A177-3AD203B41FA5}">
                      <a16:colId xmlns:a16="http://schemas.microsoft.com/office/drawing/2014/main" val="110675049"/>
                    </a:ext>
                  </a:extLst>
                </a:gridCol>
                <a:gridCol w="915246">
                  <a:extLst>
                    <a:ext uri="{9D8B030D-6E8A-4147-A177-3AD203B41FA5}">
                      <a16:colId xmlns:a16="http://schemas.microsoft.com/office/drawing/2014/main" val="146777019"/>
                    </a:ext>
                  </a:extLst>
                </a:gridCol>
              </a:tblGrid>
              <a:tr h="219963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IMPACT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DIMR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WDP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ALARA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308150"/>
                  </a:ext>
                </a:extLst>
              </a:tr>
              <a:tr h="230362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 FAIRE</a:t>
                      </a:r>
                    </a:p>
                  </a:txBody>
                  <a:tcPr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25833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5C3682D-FCEF-E327-5937-09738B1D89BC}"/>
              </a:ext>
            </a:extLst>
          </p:cNvPr>
          <p:cNvSpPr txBox="1"/>
          <p:nvPr/>
        </p:nvSpPr>
        <p:spPr>
          <a:xfrm>
            <a:off x="0" y="892039"/>
            <a:ext cx="40549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Ramses</a:t>
            </a:r>
            <a:r>
              <a:rPr lang="fr-FR" sz="1400" b="1" dirty="0">
                <a:sym typeface="Wingdings" panose="05000000000000000000" pitchFamily="2" charset="2"/>
              </a:rPr>
              <a:t> to Crome 400 (RQF2629509)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687242-2421-9523-2DE0-CA69CBBD03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7643" y="2917140"/>
            <a:ext cx="3314039" cy="24533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0D0425E-BEB6-154E-FB8D-ACC299A9DD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719" y="2917140"/>
            <a:ext cx="4997821" cy="267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0886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19" y="136525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ISOLDE ISOINT0-CYJ01 (1/2)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ISOLDE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S. FASEL)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331827"/>
              </p:ext>
            </p:extLst>
          </p:nvPr>
        </p:nvGraphicFramePr>
        <p:xfrm>
          <a:off x="4355806" y="644406"/>
          <a:ext cx="4705348" cy="1558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4750">
                  <a:extLst>
                    <a:ext uri="{9D8B030D-6E8A-4147-A177-3AD203B41FA5}">
                      <a16:colId xmlns:a16="http://schemas.microsoft.com/office/drawing/2014/main" val="1863777170"/>
                    </a:ext>
                  </a:extLst>
                </a:gridCol>
                <a:gridCol w="785988">
                  <a:extLst>
                    <a:ext uri="{9D8B030D-6E8A-4147-A177-3AD203B41FA5}">
                      <a16:colId xmlns:a16="http://schemas.microsoft.com/office/drawing/2014/main" val="3352744823"/>
                    </a:ext>
                  </a:extLst>
                </a:gridCol>
                <a:gridCol w="576439">
                  <a:extLst>
                    <a:ext uri="{9D8B030D-6E8A-4147-A177-3AD203B41FA5}">
                      <a16:colId xmlns:a16="http://schemas.microsoft.com/office/drawing/2014/main" val="4067394566"/>
                    </a:ext>
                  </a:extLst>
                </a:gridCol>
                <a:gridCol w="898171">
                  <a:extLst>
                    <a:ext uri="{9D8B030D-6E8A-4147-A177-3AD203B41FA5}">
                      <a16:colId xmlns:a16="http://schemas.microsoft.com/office/drawing/2014/main" val="1274742440"/>
                    </a:ext>
                  </a:extLst>
                </a:gridCol>
              </a:tblGrid>
              <a:tr h="65963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kumimoji="0" lang="en-US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of cables</a:t>
                      </a:r>
                      <a:endParaRPr kumimoji="0"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L</a:t>
                      </a:r>
                    </a:p>
                    <a:p>
                      <a:pPr algn="ctr"/>
                      <a:r>
                        <a:rPr lang="fr-CH" sz="1200" dirty="0"/>
                        <a:t>[KM]</a:t>
                      </a:r>
                      <a:endParaRPr lang="en-GB" sz="1200" dirty="0"/>
                    </a:p>
                    <a:p>
                      <a:pPr algn="ctr"/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Duration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CERN 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fr-CH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Days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976345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(1) Ramses to </a:t>
                      </a:r>
                      <a:r>
                        <a:rPr lang="en-GB" sz="1200" dirty="0" err="1"/>
                        <a:t>Crome</a:t>
                      </a:r>
                      <a:r>
                        <a:rPr lang="en-GB" sz="1200" dirty="0"/>
                        <a:t> 170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730576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r>
                        <a:rPr lang="en-GB" sz="1200" dirty="0"/>
                        <a:t>(3) </a:t>
                      </a:r>
                      <a:r>
                        <a:rPr lang="en-GB" sz="1200" dirty="0" err="1"/>
                        <a:t>Cablage</a:t>
                      </a:r>
                      <a:r>
                        <a:rPr lang="en-GB" sz="1200" dirty="0"/>
                        <a:t> vacuum PUMA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9315702"/>
                  </a:ext>
                </a:extLst>
              </a:tr>
              <a:tr h="262561">
                <a:tc>
                  <a:txBody>
                    <a:bodyPr/>
                    <a:lstStyle/>
                    <a:p>
                      <a:r>
                        <a:rPr lang="en-GB" sz="12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609405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28</a:t>
            </a:fld>
            <a:endParaRPr lang="en-US" dirty="0"/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879340"/>
              </p:ext>
            </p:extLst>
          </p:nvPr>
        </p:nvGraphicFramePr>
        <p:xfrm>
          <a:off x="330139" y="2096242"/>
          <a:ext cx="3516884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7790">
                  <a:extLst>
                    <a:ext uri="{9D8B030D-6E8A-4147-A177-3AD203B41FA5}">
                      <a16:colId xmlns:a16="http://schemas.microsoft.com/office/drawing/2014/main" val="3356053489"/>
                    </a:ext>
                  </a:extLst>
                </a:gridCol>
                <a:gridCol w="768927">
                  <a:extLst>
                    <a:ext uri="{9D8B030D-6E8A-4147-A177-3AD203B41FA5}">
                      <a16:colId xmlns:a16="http://schemas.microsoft.com/office/drawing/2014/main" val="2529938841"/>
                    </a:ext>
                  </a:extLst>
                </a:gridCol>
                <a:gridCol w="504921">
                  <a:extLst>
                    <a:ext uri="{9D8B030D-6E8A-4147-A177-3AD203B41FA5}">
                      <a16:colId xmlns:a16="http://schemas.microsoft.com/office/drawing/2014/main" val="110675049"/>
                    </a:ext>
                  </a:extLst>
                </a:gridCol>
                <a:gridCol w="915246">
                  <a:extLst>
                    <a:ext uri="{9D8B030D-6E8A-4147-A177-3AD203B41FA5}">
                      <a16:colId xmlns:a16="http://schemas.microsoft.com/office/drawing/2014/main" val="146777019"/>
                    </a:ext>
                  </a:extLst>
                </a:gridCol>
              </a:tblGrid>
              <a:tr h="219963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IMPACT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DIMR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WDP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ALARA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308150"/>
                  </a:ext>
                </a:extLst>
              </a:tr>
              <a:tr h="230362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235501 (170)</a:t>
                      </a:r>
                    </a:p>
                  </a:txBody>
                  <a:tcPr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263290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5C3682D-FCEF-E327-5937-09738B1D89BC}"/>
              </a:ext>
            </a:extLst>
          </p:cNvPr>
          <p:cNvSpPr txBox="1"/>
          <p:nvPr/>
        </p:nvSpPr>
        <p:spPr>
          <a:xfrm>
            <a:off x="82846" y="892039"/>
            <a:ext cx="4178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Ramses</a:t>
            </a:r>
            <a:r>
              <a:rPr lang="fr-FR" sz="1400" b="1" dirty="0">
                <a:sym typeface="Wingdings" panose="05000000000000000000" pitchFamily="2" charset="2"/>
              </a:rPr>
              <a:t> to Crome 170 (RQF2629553)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Cablage</a:t>
            </a:r>
            <a:r>
              <a:rPr lang="fr-FR" sz="1400" b="1" dirty="0">
                <a:sym typeface="Wingdings" panose="05000000000000000000" pitchFamily="2" charset="2"/>
              </a:rPr>
              <a:t> vacuum PUMA (RQF2737999)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1D3532E-F356-B709-2D18-496D766D8C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8336" y="2993325"/>
            <a:ext cx="4572818" cy="31974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F3F52D9-0902-FB20-8661-A215A55249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651" y="2958945"/>
            <a:ext cx="4013496" cy="310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3390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19" y="136525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ISOLDE ISOINT0-CYJ01 (2/2)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ISOLDE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S. FASEL)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9020F00-BE37-AE43-74AD-62DE1E2969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104" y="939800"/>
            <a:ext cx="8018696" cy="5253814"/>
          </a:xfrm>
          <a:prstGeom prst="rect">
            <a:avLst/>
          </a:prstGeom>
        </p:spPr>
      </p:pic>
      <p:sp>
        <p:nvSpPr>
          <p:cNvPr id="13" name="Callout: Line 12">
            <a:extLst>
              <a:ext uri="{FF2B5EF4-FFF2-40B4-BE49-F238E27FC236}">
                <a16:creationId xmlns:a16="http://schemas.microsoft.com/office/drawing/2014/main" id="{AECFE986-40C0-BB11-CA89-063CA7B04062}"/>
              </a:ext>
            </a:extLst>
          </p:cNvPr>
          <p:cNvSpPr/>
          <p:nvPr/>
        </p:nvSpPr>
        <p:spPr>
          <a:xfrm>
            <a:off x="7061201" y="1822450"/>
            <a:ext cx="895723" cy="333341"/>
          </a:xfrm>
          <a:prstGeom prst="borderCallout1">
            <a:avLst>
              <a:gd name="adj1" fmla="val 97995"/>
              <a:gd name="adj2" fmla="val 10583"/>
              <a:gd name="adj3" fmla="val 174672"/>
              <a:gd name="adj4" fmla="val -3061"/>
            </a:avLst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129x </a:t>
            </a:r>
            <a:r>
              <a:rPr lang="fr-CH" sz="800" dirty="0" err="1"/>
              <a:t>Cablage</a:t>
            </a:r>
            <a:r>
              <a:rPr lang="fr-CH" sz="800" dirty="0"/>
              <a:t> Vacuum PUMA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15EF28-7E34-FA83-85DF-AA60A094CE27}"/>
              </a:ext>
            </a:extLst>
          </p:cNvPr>
          <p:cNvSpPr/>
          <p:nvPr/>
        </p:nvSpPr>
        <p:spPr>
          <a:xfrm>
            <a:off x="5597114" y="2362847"/>
            <a:ext cx="2359810" cy="1010273"/>
          </a:xfrm>
          <a:prstGeom prst="rect">
            <a:avLst/>
          </a:prstGeom>
          <a:solidFill>
            <a:schemeClr val="tx1">
              <a:lumMod val="60000"/>
              <a:lumOff val="40000"/>
              <a:alpha val="70000"/>
            </a:schemeClr>
          </a:solidFill>
          <a:ln>
            <a:solidFill>
              <a:srgbClr val="0C37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79330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5558756-7DED-B77A-534F-6C1D23C665B1}"/>
              </a:ext>
            </a:extLst>
          </p:cNvPr>
          <p:cNvSpPr/>
          <p:nvPr/>
        </p:nvSpPr>
        <p:spPr>
          <a:xfrm>
            <a:off x="3625435" y="5468678"/>
            <a:ext cx="792069" cy="28464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896" y="151397"/>
            <a:ext cx="5678633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PSB PSBEXT0-CYJ01 (1/2)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PSB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S. FASEL)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5532812"/>
              </p:ext>
            </p:extLst>
          </p:nvPr>
        </p:nvGraphicFramePr>
        <p:xfrm>
          <a:off x="4186002" y="867237"/>
          <a:ext cx="4710370" cy="29836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3251">
                  <a:extLst>
                    <a:ext uri="{9D8B030D-6E8A-4147-A177-3AD203B41FA5}">
                      <a16:colId xmlns:a16="http://schemas.microsoft.com/office/drawing/2014/main" val="1863777170"/>
                    </a:ext>
                  </a:extLst>
                </a:gridCol>
                <a:gridCol w="979053">
                  <a:extLst>
                    <a:ext uri="{9D8B030D-6E8A-4147-A177-3AD203B41FA5}">
                      <a16:colId xmlns:a16="http://schemas.microsoft.com/office/drawing/2014/main" val="3352744823"/>
                    </a:ext>
                  </a:extLst>
                </a:gridCol>
                <a:gridCol w="887819">
                  <a:extLst>
                    <a:ext uri="{9D8B030D-6E8A-4147-A177-3AD203B41FA5}">
                      <a16:colId xmlns:a16="http://schemas.microsoft.com/office/drawing/2014/main" val="4067394566"/>
                    </a:ext>
                  </a:extLst>
                </a:gridCol>
                <a:gridCol w="1150247">
                  <a:extLst>
                    <a:ext uri="{9D8B030D-6E8A-4147-A177-3AD203B41FA5}">
                      <a16:colId xmlns:a16="http://schemas.microsoft.com/office/drawing/2014/main" val="1274742440"/>
                    </a:ext>
                  </a:extLst>
                </a:gridCol>
              </a:tblGrid>
              <a:tr h="65963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kumimoji="0" lang="en-US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of cables</a:t>
                      </a:r>
                      <a:endParaRPr kumimoji="0"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L</a:t>
                      </a:r>
                    </a:p>
                    <a:p>
                      <a:pPr algn="ctr"/>
                      <a:r>
                        <a:rPr lang="fr-CH" sz="1200" dirty="0"/>
                        <a:t>[KM]</a:t>
                      </a:r>
                      <a:endParaRPr lang="en-GB" sz="1200" dirty="0"/>
                    </a:p>
                    <a:p>
                      <a:pPr algn="ctr"/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Duration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CERN 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fr-CH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Days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976345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r>
                        <a:rPr lang="en-GB" sz="1200" dirty="0"/>
                        <a:t>(1) Access status 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291312"/>
                  </a:ext>
                </a:extLst>
              </a:tr>
              <a:tr h="262561">
                <a:tc>
                  <a:txBody>
                    <a:bodyPr/>
                    <a:lstStyle/>
                    <a:p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(2) Installation rack 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306025"/>
                  </a:ext>
                </a:extLst>
              </a:tr>
              <a:tr h="262561">
                <a:tc>
                  <a:txBody>
                    <a:bodyPr/>
                    <a:lstStyle/>
                    <a:p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(3) </a:t>
                      </a:r>
                      <a:r>
                        <a:rPr kumimoji="0" lang="en-GB" sz="1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RtC</a:t>
                      </a: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361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826062"/>
                  </a:ext>
                </a:extLst>
              </a:tr>
              <a:tr h="262561">
                <a:tc>
                  <a:txBody>
                    <a:bodyPr/>
                    <a:lstStyle/>
                    <a:p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(4) </a:t>
                      </a:r>
                      <a:r>
                        <a:rPr kumimoji="0" lang="en-GB" sz="1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RtC</a:t>
                      </a: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833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642324"/>
                  </a:ext>
                </a:extLst>
              </a:tr>
              <a:tr h="262561">
                <a:tc>
                  <a:txBody>
                    <a:bodyPr/>
                    <a:lstStyle/>
                    <a:p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(ADREXT0-CYJ01) </a:t>
                      </a:r>
                      <a:r>
                        <a:rPr kumimoji="0" lang="en-GB" sz="1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RtC</a:t>
                      </a: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from AD hall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0.15 in booster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3 (1 in booster)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830254"/>
                  </a:ext>
                </a:extLst>
              </a:tr>
              <a:tr h="26256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(PSTINT0-CYJ01) </a:t>
                      </a:r>
                      <a:r>
                        <a:rPr kumimoji="0" lang="en-GB" sz="1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RtC</a:t>
                      </a:r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from TT1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0.05 in booster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2 (1 in booster)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4723166"/>
                  </a:ext>
                </a:extLst>
              </a:tr>
              <a:tr h="262561">
                <a:tc>
                  <a:txBody>
                    <a:bodyPr/>
                    <a:lstStyle/>
                    <a:p>
                      <a:r>
                        <a:rPr lang="en-GB" sz="12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609405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949864"/>
              </p:ext>
            </p:extLst>
          </p:nvPr>
        </p:nvGraphicFramePr>
        <p:xfrm>
          <a:off x="241828" y="5738098"/>
          <a:ext cx="3268283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404">
                  <a:extLst>
                    <a:ext uri="{9D8B030D-6E8A-4147-A177-3AD203B41FA5}">
                      <a16:colId xmlns:a16="http://schemas.microsoft.com/office/drawing/2014/main" val="3356053489"/>
                    </a:ext>
                  </a:extLst>
                </a:gridCol>
                <a:gridCol w="821960">
                  <a:extLst>
                    <a:ext uri="{9D8B030D-6E8A-4147-A177-3AD203B41FA5}">
                      <a16:colId xmlns:a16="http://schemas.microsoft.com/office/drawing/2014/main" val="2529938841"/>
                    </a:ext>
                  </a:extLst>
                </a:gridCol>
                <a:gridCol w="793370">
                  <a:extLst>
                    <a:ext uri="{9D8B030D-6E8A-4147-A177-3AD203B41FA5}">
                      <a16:colId xmlns:a16="http://schemas.microsoft.com/office/drawing/2014/main" val="110675049"/>
                    </a:ext>
                  </a:extLst>
                </a:gridCol>
                <a:gridCol w="850549">
                  <a:extLst>
                    <a:ext uri="{9D8B030D-6E8A-4147-A177-3AD203B41FA5}">
                      <a16:colId xmlns:a16="http://schemas.microsoft.com/office/drawing/2014/main" val="146777019"/>
                    </a:ext>
                  </a:extLst>
                </a:gridCol>
              </a:tblGrid>
              <a:tr h="219963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IMPACT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DIMR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WDP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ALARA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308150"/>
                  </a:ext>
                </a:extLst>
              </a:tr>
              <a:tr h="230362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235471</a:t>
                      </a:r>
                    </a:p>
                  </a:txBody>
                  <a:tcPr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258338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33F8DDED-526E-35F3-BBE3-338C04A69DA1}"/>
              </a:ext>
            </a:extLst>
          </p:cNvPr>
          <p:cNvSpPr txBox="1"/>
          <p:nvPr/>
        </p:nvSpPr>
        <p:spPr>
          <a:xfrm>
            <a:off x="128897" y="907700"/>
            <a:ext cx="41364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Cablage</a:t>
            </a:r>
            <a:r>
              <a:rPr lang="fr-FR" sz="1400" b="1" dirty="0">
                <a:sym typeface="Wingdings" panose="05000000000000000000" pitchFamily="2" charset="2"/>
              </a:rPr>
              <a:t> Access </a:t>
            </a:r>
            <a:r>
              <a:rPr lang="fr-FR" sz="1400" b="1" dirty="0" err="1">
                <a:sym typeface="Wingdings" panose="05000000000000000000" pitchFamily="2" charset="2"/>
              </a:rPr>
              <a:t>status</a:t>
            </a:r>
            <a:r>
              <a:rPr lang="fr-FR" sz="1400" b="1" dirty="0">
                <a:sym typeface="Wingdings" panose="05000000000000000000" pitchFamily="2" charset="2"/>
              </a:rPr>
              <a:t> RP (RQF2511380)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400" b="1" dirty="0">
                <a:sym typeface="Wingdings" panose="05000000000000000000" pitchFamily="2" charset="2"/>
              </a:rPr>
              <a:t>Installation Rack </a:t>
            </a:r>
            <a:r>
              <a:rPr lang="fr-FR" sz="1400" b="1" dirty="0" err="1">
                <a:sym typeface="Wingdings" panose="05000000000000000000" pitchFamily="2" charset="2"/>
              </a:rPr>
              <a:t>Starpoint</a:t>
            </a:r>
            <a:r>
              <a:rPr lang="fr-FR" sz="1400" b="1" dirty="0">
                <a:sym typeface="Wingdings" panose="05000000000000000000" pitchFamily="2" charset="2"/>
              </a:rPr>
              <a:t> IT (RQF2609697)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Ramses</a:t>
            </a:r>
            <a:r>
              <a:rPr lang="fr-FR" sz="1400" b="1" dirty="0">
                <a:sym typeface="Wingdings" panose="05000000000000000000" pitchFamily="2" charset="2"/>
              </a:rPr>
              <a:t> to Crome 361 (RQF2629500)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Ramses</a:t>
            </a:r>
            <a:r>
              <a:rPr lang="fr-FR" sz="1400" b="1" dirty="0">
                <a:sym typeface="Wingdings" panose="05000000000000000000" pitchFamily="2" charset="2"/>
              </a:rPr>
              <a:t> to </a:t>
            </a:r>
            <a:r>
              <a:rPr lang="fr-FR" sz="1400" b="1" dirty="0" err="1">
                <a:sym typeface="Wingdings" panose="05000000000000000000" pitchFamily="2" charset="2"/>
              </a:rPr>
              <a:t>crome</a:t>
            </a:r>
            <a:r>
              <a:rPr lang="fr-FR" sz="1400" b="1" dirty="0">
                <a:sym typeface="Wingdings" panose="05000000000000000000" pitchFamily="2" charset="2"/>
              </a:rPr>
              <a:t> 833 (RQF2632137)</a:t>
            </a:r>
          </a:p>
          <a:p>
            <a:endParaRPr lang="fr-CH" sz="14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A72A09A-88FC-3C32-A9C3-246D3C2F7C6E}"/>
              </a:ext>
            </a:extLst>
          </p:cNvPr>
          <p:cNvGrpSpPr/>
          <p:nvPr/>
        </p:nvGrpSpPr>
        <p:grpSpPr>
          <a:xfrm>
            <a:off x="400100" y="2117714"/>
            <a:ext cx="4447590" cy="3441880"/>
            <a:chOff x="533884" y="1924691"/>
            <a:chExt cx="4447590" cy="3441880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3E91F433-A66F-05A9-AA05-9C6843B4F1F8}"/>
                </a:ext>
              </a:extLst>
            </p:cNvPr>
            <p:cNvGrpSpPr/>
            <p:nvPr/>
          </p:nvGrpSpPr>
          <p:grpSpPr>
            <a:xfrm>
              <a:off x="533884" y="1924691"/>
              <a:ext cx="2858996" cy="3160309"/>
              <a:chOff x="524488" y="2388252"/>
              <a:chExt cx="2858996" cy="3160309"/>
            </a:xfrm>
          </p:grpSpPr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F09B7439-FB9C-7BD0-04CD-AF94AA67BEB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17580" t="21047"/>
              <a:stretch/>
            </p:blipFill>
            <p:spPr>
              <a:xfrm>
                <a:off x="524488" y="2388252"/>
                <a:ext cx="2858996" cy="3160309"/>
              </a:xfrm>
              <a:prstGeom prst="rect">
                <a:avLst/>
              </a:prstGeom>
            </p:spPr>
          </p:pic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FE6855D8-409B-C06C-10A2-CD2E63C453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87286" y="3118537"/>
                <a:ext cx="276096" cy="141843"/>
              </a:xfrm>
              <a:prstGeom prst="line">
                <a:avLst/>
              </a:prstGeom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EB8ED090-3C5C-A602-D4F2-6B3AB020BA5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687286" y="3249109"/>
                <a:ext cx="266699" cy="639002"/>
              </a:xfrm>
              <a:prstGeom prst="line">
                <a:avLst/>
              </a:prstGeom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5715834C-5E03-7C7D-FB4E-CE7EA22544B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87286" y="3888111"/>
                <a:ext cx="987816" cy="455005"/>
              </a:xfrm>
              <a:prstGeom prst="line">
                <a:avLst/>
              </a:prstGeom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0B85893-6A22-BAFF-4E9E-9D2F963DC83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566244" y="4343116"/>
                <a:ext cx="108858" cy="261257"/>
              </a:xfrm>
              <a:prstGeom prst="line">
                <a:avLst/>
              </a:prstGeom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2CC7C6E7-2BCD-9A09-EA1C-CA73D8A31FD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38702" y="4530951"/>
                <a:ext cx="130628" cy="68036"/>
              </a:xfrm>
              <a:prstGeom prst="line">
                <a:avLst/>
              </a:prstGeom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BA250131-58FF-D021-21FB-2BBA25544CE7}"/>
                  </a:ext>
                </a:extLst>
              </p:cNvPr>
              <p:cNvGrpSpPr/>
              <p:nvPr/>
            </p:nvGrpSpPr>
            <p:grpSpPr>
              <a:xfrm>
                <a:off x="1610481" y="4564969"/>
                <a:ext cx="860576" cy="302555"/>
                <a:chOff x="1545167" y="3886200"/>
                <a:chExt cx="860576" cy="302555"/>
              </a:xfrm>
            </p:grpSpPr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4DFB3173-8A8A-C2E8-2EAE-755E2E855637}"/>
                    </a:ext>
                  </a:extLst>
                </p:cNvPr>
                <p:cNvSpPr/>
                <p:nvPr/>
              </p:nvSpPr>
              <p:spPr>
                <a:xfrm>
                  <a:off x="2341033" y="3886200"/>
                  <a:ext cx="64710" cy="68036"/>
                </a:xfrm>
                <a:prstGeom prst="ellipse">
                  <a:avLst/>
                </a:prstGeom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46" name="Callout: Line 45">
                  <a:extLst>
                    <a:ext uri="{FF2B5EF4-FFF2-40B4-BE49-F238E27FC236}">
                      <a16:creationId xmlns:a16="http://schemas.microsoft.com/office/drawing/2014/main" id="{BF1AE403-4FB4-54B3-2B10-2161D33E56EA}"/>
                    </a:ext>
                  </a:extLst>
                </p:cNvPr>
                <p:cNvSpPr/>
                <p:nvPr/>
              </p:nvSpPr>
              <p:spPr>
                <a:xfrm>
                  <a:off x="1545167" y="3920067"/>
                  <a:ext cx="541866" cy="268688"/>
                </a:xfrm>
                <a:prstGeom prst="borderCallout1">
                  <a:avLst>
                    <a:gd name="adj1" fmla="val 45534"/>
                    <a:gd name="adj2" fmla="val 99405"/>
                    <a:gd name="adj3" fmla="val 5362"/>
                    <a:gd name="adj4" fmla="val 149353"/>
                  </a:avLst>
                </a:prstGeom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CH" sz="800" dirty="0"/>
                    <a:t>Install. Rack IT</a:t>
                  </a:r>
                </a:p>
              </p:txBody>
            </p:sp>
          </p:grpSp>
          <p:sp>
            <p:nvSpPr>
              <p:cNvPr id="47" name="Callout: Line 46">
                <a:extLst>
                  <a:ext uri="{FF2B5EF4-FFF2-40B4-BE49-F238E27FC236}">
                    <a16:creationId xmlns:a16="http://schemas.microsoft.com/office/drawing/2014/main" id="{3649D49F-FF3F-809D-87D3-6B69F95B7542}"/>
                  </a:ext>
                </a:extLst>
              </p:cNvPr>
              <p:cNvSpPr/>
              <p:nvPr/>
            </p:nvSpPr>
            <p:spPr>
              <a:xfrm>
                <a:off x="1013910" y="2620948"/>
                <a:ext cx="867504" cy="366148"/>
              </a:xfrm>
              <a:prstGeom prst="borderCallout1">
                <a:avLst>
                  <a:gd name="adj1" fmla="val 101564"/>
                  <a:gd name="adj2" fmla="val 73729"/>
                  <a:gd name="adj3" fmla="val 144154"/>
                  <a:gd name="adj4" fmla="val 84953"/>
                </a:avLst>
              </a:prstGeom>
              <a:effec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H" sz="800" dirty="0"/>
                  <a:t>1x Cable </a:t>
                </a:r>
                <a:r>
                  <a:rPr lang="fr-CH" sz="800" dirty="0" err="1"/>
                  <a:t>access</a:t>
                </a:r>
                <a:r>
                  <a:rPr lang="fr-CH" sz="800" dirty="0"/>
                  <a:t> </a:t>
                </a:r>
                <a:r>
                  <a:rPr lang="fr-CH" sz="800" dirty="0" err="1"/>
                  <a:t>status</a:t>
                </a:r>
                <a:r>
                  <a:rPr lang="fr-CH" sz="800" dirty="0"/>
                  <a:t> RP</a:t>
                </a:r>
              </a:p>
            </p:txBody>
          </p:sp>
        </p:grp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F8F925EE-2DFA-B991-A646-5F687330DAB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78726" y="3879555"/>
              <a:ext cx="124257" cy="289889"/>
            </a:xfrm>
            <a:prstGeom prst="line">
              <a:avLst/>
            </a:prstGeom>
            <a:ln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0D58425A-B08F-F427-57D9-31A2CE3B5A0B}"/>
                </a:ext>
              </a:extLst>
            </p:cNvPr>
            <p:cNvCxnSpPr>
              <a:cxnSpLocks/>
            </p:cNvCxnSpPr>
            <p:nvPr/>
          </p:nvCxnSpPr>
          <p:spPr>
            <a:xfrm>
              <a:off x="2448098" y="4067390"/>
              <a:ext cx="127542" cy="102054"/>
            </a:xfrm>
            <a:prstGeom prst="line">
              <a:avLst/>
            </a:prstGeom>
            <a:ln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Callout: Line 77">
              <a:extLst>
                <a:ext uri="{FF2B5EF4-FFF2-40B4-BE49-F238E27FC236}">
                  <a16:creationId xmlns:a16="http://schemas.microsoft.com/office/drawing/2014/main" id="{2175543D-521A-9DB5-0D57-B3DCA5FCC628}"/>
                </a:ext>
              </a:extLst>
            </p:cNvPr>
            <p:cNvSpPr/>
            <p:nvPr/>
          </p:nvSpPr>
          <p:spPr>
            <a:xfrm>
              <a:off x="3669807" y="3930812"/>
              <a:ext cx="1311667" cy="473151"/>
            </a:xfrm>
            <a:prstGeom prst="borderCallout1">
              <a:avLst>
                <a:gd name="adj1" fmla="val 21858"/>
                <a:gd name="adj2" fmla="val -28461"/>
                <a:gd name="adj3" fmla="val 49960"/>
                <a:gd name="adj4" fmla="val -570"/>
              </a:avLst>
            </a:prstGeom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800" b="1" dirty="0"/>
                <a:t>[ADREXT0-CYJ01] </a:t>
              </a:r>
              <a:r>
                <a:rPr lang="fr-CH" sz="800" dirty="0"/>
                <a:t>3x Cable </a:t>
              </a:r>
              <a:r>
                <a:rPr lang="fr-CH" sz="800" dirty="0" err="1"/>
                <a:t>Ramses</a:t>
              </a:r>
              <a:r>
                <a:rPr lang="fr-CH" sz="800" dirty="0"/>
                <a:t> to Crome 93,193,393 (3 </a:t>
              </a:r>
              <a:r>
                <a:rPr lang="fr-CH" sz="800" dirty="0" err="1"/>
                <a:t>days</a:t>
              </a:r>
              <a:r>
                <a:rPr lang="fr-CH" sz="800" dirty="0"/>
                <a:t>)</a:t>
              </a:r>
            </a:p>
          </p:txBody>
        </p: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257243CC-CE87-4C12-7EC9-E28B8E03D0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34453" y="3657880"/>
              <a:ext cx="752131" cy="1574889"/>
            </a:xfrm>
            <a:prstGeom prst="line">
              <a:avLst/>
            </a:prstGeom>
            <a:ln w="19050" cap="flat" cmpd="sng" algn="ctr">
              <a:solidFill>
                <a:schemeClr val="accent3">
                  <a:lumMod val="75000"/>
                </a:schemeClr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82" name="Callout: Line 81">
              <a:extLst>
                <a:ext uri="{FF2B5EF4-FFF2-40B4-BE49-F238E27FC236}">
                  <a16:creationId xmlns:a16="http://schemas.microsoft.com/office/drawing/2014/main" id="{BAFF5807-8026-CB85-BA68-1E8C13A43D94}"/>
                </a:ext>
              </a:extLst>
            </p:cNvPr>
            <p:cNvSpPr/>
            <p:nvPr/>
          </p:nvSpPr>
          <p:spPr>
            <a:xfrm>
              <a:off x="3328924" y="4893420"/>
              <a:ext cx="1652550" cy="473151"/>
            </a:xfrm>
            <a:prstGeom prst="borderCallout1">
              <a:avLst>
                <a:gd name="adj1" fmla="val -11011"/>
                <a:gd name="adj2" fmla="val -24447"/>
                <a:gd name="adj3" fmla="val 49960"/>
                <a:gd name="adj4" fmla="val -570"/>
              </a:avLst>
            </a:prstGeom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800" dirty="0"/>
                <a:t>1xRamses to Crome 833</a:t>
              </a:r>
            </a:p>
            <a:p>
              <a:pPr algn="ctr"/>
              <a:r>
                <a:rPr lang="fr-CH" sz="800" b="1" dirty="0"/>
                <a:t>[PSTINT0-CYJ01] </a:t>
              </a:r>
              <a:r>
                <a:rPr lang="fr-CH" sz="800" dirty="0"/>
                <a:t>1x </a:t>
              </a:r>
              <a:r>
                <a:rPr lang="fr-CH" sz="800" dirty="0" err="1"/>
                <a:t>Ramses</a:t>
              </a:r>
              <a:r>
                <a:rPr lang="fr-CH" sz="800" dirty="0"/>
                <a:t> to Crome 800 (2 </a:t>
              </a:r>
              <a:r>
                <a:rPr lang="fr-CH" sz="800" dirty="0" err="1"/>
                <a:t>days</a:t>
              </a:r>
              <a:r>
                <a:rPr lang="fr-CH" sz="800" dirty="0"/>
                <a:t>)</a:t>
              </a:r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98344DCD-444B-E4C2-0AC3-916FE64FA72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18733" y="3414292"/>
              <a:ext cx="1538475" cy="720983"/>
            </a:xfrm>
            <a:prstGeom prst="line">
              <a:avLst/>
            </a:prstGeom>
            <a:ln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C48102BF-5624-BA94-E7BA-4154894299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18733" y="3359501"/>
              <a:ext cx="27616" cy="54791"/>
            </a:xfrm>
            <a:prstGeom prst="line">
              <a:avLst/>
            </a:prstGeom>
            <a:ln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5901AA21-E588-34A2-7D96-831BED5CA15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35251" y="3185071"/>
              <a:ext cx="411098" cy="174430"/>
            </a:xfrm>
            <a:prstGeom prst="line">
              <a:avLst/>
            </a:prstGeom>
            <a:ln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72965D47-C654-DFAA-2320-BD9E8B8B63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95704" y="2406056"/>
              <a:ext cx="690880" cy="1524756"/>
            </a:xfrm>
            <a:prstGeom prst="line">
              <a:avLst/>
            </a:prstGeom>
            <a:ln w="19050" cap="flat" cmpd="sng" algn="ctr">
              <a:solidFill>
                <a:schemeClr val="accent3">
                  <a:lumMod val="75000"/>
                </a:schemeClr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00" name="Callout: Line 99">
              <a:extLst>
                <a:ext uri="{FF2B5EF4-FFF2-40B4-BE49-F238E27FC236}">
                  <a16:creationId xmlns:a16="http://schemas.microsoft.com/office/drawing/2014/main" id="{2B6361C6-F633-3ACE-5D1E-659FA4B9805A}"/>
                </a:ext>
              </a:extLst>
            </p:cNvPr>
            <p:cNvSpPr/>
            <p:nvPr/>
          </p:nvSpPr>
          <p:spPr>
            <a:xfrm>
              <a:off x="2317489" y="2014801"/>
              <a:ext cx="1007760" cy="391256"/>
            </a:xfrm>
            <a:prstGeom prst="borderCallout1">
              <a:avLst>
                <a:gd name="adj1" fmla="val 170427"/>
                <a:gd name="adj2" fmla="val 102190"/>
                <a:gd name="adj3" fmla="val 101366"/>
                <a:gd name="adj4" fmla="val 90670"/>
              </a:avLst>
            </a:prstGeom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800" dirty="0"/>
                <a:t>3x </a:t>
              </a:r>
              <a:r>
                <a:rPr lang="fr-CH" sz="800" dirty="0" err="1"/>
                <a:t>Ramses</a:t>
              </a:r>
              <a:r>
                <a:rPr lang="fr-CH" sz="800" dirty="0"/>
                <a:t> to Crome 361 to 271&amp;1179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356FA2A3-527F-3899-0BFE-E1AD91C40E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958"/>
          <a:stretch/>
        </p:blipFill>
        <p:spPr>
          <a:xfrm>
            <a:off x="5554286" y="3946501"/>
            <a:ext cx="2297104" cy="2279277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B3DFDB8-DD1E-F490-2F1D-4C6B22110C3E}"/>
              </a:ext>
            </a:extLst>
          </p:cNvPr>
          <p:cNvCxnSpPr>
            <a:cxnSpLocks/>
          </p:cNvCxnSpPr>
          <p:nvPr/>
        </p:nvCxnSpPr>
        <p:spPr>
          <a:xfrm flipH="1">
            <a:off x="6118984" y="4815840"/>
            <a:ext cx="708536" cy="1452407"/>
          </a:xfrm>
          <a:prstGeom prst="line">
            <a:avLst/>
          </a:prstGeom>
          <a:ln w="1905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4" name="Callout: Line 13">
            <a:extLst>
              <a:ext uri="{FF2B5EF4-FFF2-40B4-BE49-F238E27FC236}">
                <a16:creationId xmlns:a16="http://schemas.microsoft.com/office/drawing/2014/main" id="{24D31E37-CCEF-470A-0BDC-468055E70D4C}"/>
              </a:ext>
            </a:extLst>
          </p:cNvPr>
          <p:cNvSpPr/>
          <p:nvPr/>
        </p:nvSpPr>
        <p:spPr>
          <a:xfrm>
            <a:off x="5419645" y="4891933"/>
            <a:ext cx="1007760" cy="427642"/>
          </a:xfrm>
          <a:prstGeom prst="borderCallout1">
            <a:avLst>
              <a:gd name="adj1" fmla="val 158600"/>
              <a:gd name="adj2" fmla="val 103935"/>
              <a:gd name="adj3" fmla="val 101366"/>
              <a:gd name="adj4" fmla="val 90670"/>
            </a:avLst>
          </a:prstGeom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3x </a:t>
            </a:r>
            <a:r>
              <a:rPr lang="fr-CH" sz="800" dirty="0" err="1"/>
              <a:t>Ramses</a:t>
            </a:r>
            <a:r>
              <a:rPr lang="fr-CH" sz="800" dirty="0"/>
              <a:t> to Crome 361 to 271&amp;1179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0A1E50E-1715-FC74-3ED6-CD7502F252D0}"/>
              </a:ext>
            </a:extLst>
          </p:cNvPr>
          <p:cNvCxnSpPr>
            <a:cxnSpLocks/>
          </p:cNvCxnSpPr>
          <p:nvPr/>
        </p:nvCxnSpPr>
        <p:spPr>
          <a:xfrm flipH="1" flipV="1">
            <a:off x="6783387" y="4891932"/>
            <a:ext cx="912813" cy="471376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allout: Line 16">
            <a:extLst>
              <a:ext uri="{FF2B5EF4-FFF2-40B4-BE49-F238E27FC236}">
                <a16:creationId xmlns:a16="http://schemas.microsoft.com/office/drawing/2014/main" id="{45C56F20-D179-64A7-D1F0-4EE80C78CE99}"/>
              </a:ext>
            </a:extLst>
          </p:cNvPr>
          <p:cNvSpPr/>
          <p:nvPr/>
        </p:nvSpPr>
        <p:spPr>
          <a:xfrm>
            <a:off x="7657906" y="4706814"/>
            <a:ext cx="1085993" cy="297777"/>
          </a:xfrm>
          <a:prstGeom prst="borderCallout1">
            <a:avLst>
              <a:gd name="adj1" fmla="val 220497"/>
              <a:gd name="adj2" fmla="val 3479"/>
              <a:gd name="adj3" fmla="val 104107"/>
              <a:gd name="adj4" fmla="val 11567"/>
            </a:avLst>
          </a:prstGeom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1x </a:t>
            </a:r>
            <a:r>
              <a:rPr lang="fr-CH" sz="800" dirty="0" err="1"/>
              <a:t>Ramses</a:t>
            </a:r>
            <a:r>
              <a:rPr lang="fr-CH" sz="800" dirty="0"/>
              <a:t> to Crome 361 to 1179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7368F98-DCC7-6F99-723D-9B96438F7B36}"/>
              </a:ext>
            </a:extLst>
          </p:cNvPr>
          <p:cNvCxnSpPr>
            <a:cxnSpLocks/>
          </p:cNvCxnSpPr>
          <p:nvPr/>
        </p:nvCxnSpPr>
        <p:spPr>
          <a:xfrm flipH="1">
            <a:off x="2953031" y="4133486"/>
            <a:ext cx="54329" cy="117248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allout: Line 21">
            <a:extLst>
              <a:ext uri="{FF2B5EF4-FFF2-40B4-BE49-F238E27FC236}">
                <a16:creationId xmlns:a16="http://schemas.microsoft.com/office/drawing/2014/main" id="{27024F55-9572-4816-5A33-0C76349EB157}"/>
              </a:ext>
            </a:extLst>
          </p:cNvPr>
          <p:cNvSpPr/>
          <p:nvPr/>
        </p:nvSpPr>
        <p:spPr>
          <a:xfrm>
            <a:off x="692440" y="4005825"/>
            <a:ext cx="1121622" cy="275386"/>
          </a:xfrm>
          <a:prstGeom prst="borderCallout1">
            <a:avLst>
              <a:gd name="adj1" fmla="val 98291"/>
              <a:gd name="adj2" fmla="val 145363"/>
              <a:gd name="adj3" fmla="val 45169"/>
              <a:gd name="adj4" fmla="val 99976"/>
            </a:avLst>
          </a:prstGeom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10x </a:t>
            </a:r>
            <a:r>
              <a:rPr lang="fr-CH" sz="800" dirty="0" err="1"/>
              <a:t>Ramses</a:t>
            </a:r>
            <a:r>
              <a:rPr lang="fr-CH" sz="800" dirty="0"/>
              <a:t> to Crome in BCER344</a:t>
            </a:r>
          </a:p>
        </p:txBody>
      </p:sp>
    </p:spTree>
    <p:extLst>
      <p:ext uri="{BB962C8B-B14F-4D97-AF65-F5344CB8AC3E}">
        <p14:creationId xmlns:p14="http://schemas.microsoft.com/office/powerpoint/2010/main" val="36650578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0BE110C-CA47-A15F-DE85-EACE6715E6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" y="3259399"/>
            <a:ext cx="4355512" cy="27696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19" y="136525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ISOLDE ISOINT0-CYJ02 (1/1)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ISOLDE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S. FASEL)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1374007"/>
              </p:ext>
            </p:extLst>
          </p:nvPr>
        </p:nvGraphicFramePr>
        <p:xfrm>
          <a:off x="4355806" y="644406"/>
          <a:ext cx="4705348" cy="2381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894">
                  <a:extLst>
                    <a:ext uri="{9D8B030D-6E8A-4147-A177-3AD203B41FA5}">
                      <a16:colId xmlns:a16="http://schemas.microsoft.com/office/drawing/2014/main" val="1863777170"/>
                    </a:ext>
                  </a:extLst>
                </a:gridCol>
                <a:gridCol w="781050">
                  <a:extLst>
                    <a:ext uri="{9D8B030D-6E8A-4147-A177-3AD203B41FA5}">
                      <a16:colId xmlns:a16="http://schemas.microsoft.com/office/drawing/2014/main" val="3352744823"/>
                    </a:ext>
                  </a:extLst>
                </a:gridCol>
                <a:gridCol w="565150">
                  <a:extLst>
                    <a:ext uri="{9D8B030D-6E8A-4147-A177-3AD203B41FA5}">
                      <a16:colId xmlns:a16="http://schemas.microsoft.com/office/drawing/2014/main" val="4067394566"/>
                    </a:ext>
                  </a:extLst>
                </a:gridCol>
                <a:gridCol w="844254">
                  <a:extLst>
                    <a:ext uri="{9D8B030D-6E8A-4147-A177-3AD203B41FA5}">
                      <a16:colId xmlns:a16="http://schemas.microsoft.com/office/drawing/2014/main" val="1274742440"/>
                    </a:ext>
                  </a:extLst>
                </a:gridCol>
              </a:tblGrid>
              <a:tr h="65963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kumimoji="0" lang="en-US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of cables</a:t>
                      </a:r>
                      <a:endParaRPr kumimoji="0"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L</a:t>
                      </a:r>
                    </a:p>
                    <a:p>
                      <a:pPr algn="ctr"/>
                      <a:r>
                        <a:rPr lang="fr-CH" sz="1200" dirty="0"/>
                        <a:t>[KM]</a:t>
                      </a:r>
                      <a:endParaRPr lang="en-GB" sz="1200" dirty="0"/>
                    </a:p>
                    <a:p>
                      <a:pPr algn="ctr"/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Duration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CERN 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fr-CH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Days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976345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Ramses to </a:t>
                      </a:r>
                      <a:r>
                        <a:rPr lang="en-GB" sz="1200" dirty="0" err="1"/>
                        <a:t>Crome</a:t>
                      </a:r>
                      <a:r>
                        <a:rPr lang="en-GB" sz="1200" dirty="0"/>
                        <a:t> 838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291312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Ramses to </a:t>
                      </a:r>
                      <a:r>
                        <a:rPr lang="en-GB" sz="1200" dirty="0" err="1"/>
                        <a:t>Crome</a:t>
                      </a:r>
                      <a:r>
                        <a:rPr lang="en-GB" sz="1200" dirty="0"/>
                        <a:t> 179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0997628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r>
                        <a:rPr lang="en-GB" sz="1200" dirty="0"/>
                        <a:t>[PSBINT0-CYJ01] </a:t>
                      </a:r>
                      <a:r>
                        <a:rPr lang="en-GB" sz="1200" dirty="0" err="1"/>
                        <a:t>Remplacement</a:t>
                      </a:r>
                      <a:r>
                        <a:rPr lang="en-GB" sz="1200" dirty="0"/>
                        <a:t> Cable BTY VPI208  - INTERVENTION DANS 838 </a:t>
                      </a:r>
                    </a:p>
                    <a:p>
                      <a:r>
                        <a:rPr lang="en-GB" sz="1200" dirty="0"/>
                        <a:t>9&amp;10 </a:t>
                      </a:r>
                      <a:r>
                        <a:rPr lang="en-GB" sz="1200" dirty="0" err="1"/>
                        <a:t>janv</a:t>
                      </a:r>
                      <a:r>
                        <a:rPr lang="en-GB" sz="1200" dirty="0"/>
                        <a:t>. 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0.05 in 838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928617"/>
                  </a:ext>
                </a:extLst>
              </a:tr>
              <a:tr h="262561">
                <a:tc>
                  <a:txBody>
                    <a:bodyPr/>
                    <a:lstStyle/>
                    <a:p>
                      <a:r>
                        <a:rPr lang="en-GB" sz="12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~0.3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609405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30</a:t>
            </a:fld>
            <a:endParaRPr lang="en-US" dirty="0"/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912180"/>
              </p:ext>
            </p:extLst>
          </p:nvPr>
        </p:nvGraphicFramePr>
        <p:xfrm>
          <a:off x="147718" y="2111622"/>
          <a:ext cx="395438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2966">
                  <a:extLst>
                    <a:ext uri="{9D8B030D-6E8A-4147-A177-3AD203B41FA5}">
                      <a16:colId xmlns:a16="http://schemas.microsoft.com/office/drawing/2014/main" val="3356053489"/>
                    </a:ext>
                  </a:extLst>
                </a:gridCol>
                <a:gridCol w="864581">
                  <a:extLst>
                    <a:ext uri="{9D8B030D-6E8A-4147-A177-3AD203B41FA5}">
                      <a16:colId xmlns:a16="http://schemas.microsoft.com/office/drawing/2014/main" val="2529938841"/>
                    </a:ext>
                  </a:extLst>
                </a:gridCol>
                <a:gridCol w="911035">
                  <a:extLst>
                    <a:ext uri="{9D8B030D-6E8A-4147-A177-3AD203B41FA5}">
                      <a16:colId xmlns:a16="http://schemas.microsoft.com/office/drawing/2014/main" val="110675049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46777019"/>
                    </a:ext>
                  </a:extLst>
                </a:gridCol>
              </a:tblGrid>
              <a:tr h="219963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IMPACT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DIMR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WDP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ALARA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308150"/>
                  </a:ext>
                </a:extLst>
              </a:tr>
              <a:tr h="230362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235502 (179)</a:t>
                      </a:r>
                    </a:p>
                  </a:txBody>
                  <a:tcPr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258338"/>
                  </a:ext>
                </a:extLst>
              </a:tr>
              <a:tr h="230362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235733 (838)</a:t>
                      </a:r>
                    </a:p>
                  </a:txBody>
                  <a:tcPr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 FAIRE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 FAIRE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CH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260979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5C3682D-FCEF-E327-5937-09738B1D89BC}"/>
              </a:ext>
            </a:extLst>
          </p:cNvPr>
          <p:cNvSpPr txBox="1"/>
          <p:nvPr/>
        </p:nvSpPr>
        <p:spPr>
          <a:xfrm>
            <a:off x="82846" y="892039"/>
            <a:ext cx="4178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Ramses</a:t>
            </a:r>
            <a:r>
              <a:rPr lang="fr-FR" sz="1400" b="1" dirty="0">
                <a:sym typeface="Wingdings" panose="05000000000000000000" pitchFamily="2" charset="2"/>
              </a:rPr>
              <a:t> to Crome 838 (RQF2629548)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Ramses</a:t>
            </a:r>
            <a:r>
              <a:rPr lang="fr-FR" sz="1400" b="1" dirty="0">
                <a:sym typeface="Wingdings" panose="05000000000000000000" pitchFamily="2" charset="2"/>
              </a:rPr>
              <a:t> to Crome 179 (RQF2629558)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799DEE-4BCC-1FAC-DDCC-A4E1D00E5E24}"/>
              </a:ext>
            </a:extLst>
          </p:cNvPr>
          <p:cNvSpPr txBox="1"/>
          <p:nvPr/>
        </p:nvSpPr>
        <p:spPr>
          <a:xfrm>
            <a:off x="243616" y="3340063"/>
            <a:ext cx="1662545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100" b="1" dirty="0" err="1">
                <a:sym typeface="Wingdings" panose="05000000000000000000" pitchFamily="2" charset="2"/>
              </a:rPr>
              <a:t>Ramses</a:t>
            </a:r>
            <a:r>
              <a:rPr lang="fr-FR" sz="1100" b="1" dirty="0">
                <a:sym typeface="Wingdings" panose="05000000000000000000" pitchFamily="2" charset="2"/>
              </a:rPr>
              <a:t> to Crome 838</a:t>
            </a:r>
          </a:p>
          <a:p>
            <a:r>
              <a:rPr lang="fr-FR" sz="1100" b="1" dirty="0" err="1">
                <a:sym typeface="Wingdings" panose="05000000000000000000" pitchFamily="2" charset="2"/>
              </a:rPr>
              <a:t>Ramses</a:t>
            </a:r>
            <a:r>
              <a:rPr lang="fr-FR" sz="1100" b="1" dirty="0">
                <a:sym typeface="Wingdings" panose="05000000000000000000" pitchFamily="2" charset="2"/>
              </a:rPr>
              <a:t> to Crome 179 </a:t>
            </a:r>
            <a:endParaRPr lang="fr-CH" sz="1100" dirty="0"/>
          </a:p>
        </p:txBody>
      </p:sp>
      <p:sp>
        <p:nvSpPr>
          <p:cNvPr id="13" name="Callout: Line 12">
            <a:extLst>
              <a:ext uri="{FF2B5EF4-FFF2-40B4-BE49-F238E27FC236}">
                <a16:creationId xmlns:a16="http://schemas.microsoft.com/office/drawing/2014/main" id="{66172EEA-015F-4473-C9C7-6352EBF04792}"/>
              </a:ext>
            </a:extLst>
          </p:cNvPr>
          <p:cNvSpPr/>
          <p:nvPr/>
        </p:nvSpPr>
        <p:spPr>
          <a:xfrm>
            <a:off x="2000821" y="3128594"/>
            <a:ext cx="870194" cy="261610"/>
          </a:xfrm>
          <a:prstGeom prst="borderCallout1">
            <a:avLst>
              <a:gd name="adj1" fmla="val 105805"/>
              <a:gd name="adj2" fmla="val 84763"/>
              <a:gd name="adj3" fmla="val 185232"/>
              <a:gd name="adj4" fmla="val 111939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PY01-EXT*80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ABC909-EC65-E20C-6725-128D5CBD99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821" r="56146"/>
          <a:stretch/>
        </p:blipFill>
        <p:spPr>
          <a:xfrm>
            <a:off x="5219106" y="3262066"/>
            <a:ext cx="3516546" cy="27414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7CA3E42-B6A7-C9E6-C3C2-0DA1BCEF180D}"/>
              </a:ext>
            </a:extLst>
          </p:cNvPr>
          <p:cNvCxnSpPr>
            <a:cxnSpLocks/>
          </p:cNvCxnSpPr>
          <p:nvPr/>
        </p:nvCxnSpPr>
        <p:spPr>
          <a:xfrm flipH="1" flipV="1">
            <a:off x="4821036" y="3756015"/>
            <a:ext cx="1772126" cy="290407"/>
          </a:xfrm>
          <a:prstGeom prst="line">
            <a:avLst/>
          </a:prstGeom>
          <a:ln w="1905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8523FDB-4274-17A2-3005-23F7C5809381}"/>
              </a:ext>
            </a:extLst>
          </p:cNvPr>
          <p:cNvCxnSpPr>
            <a:cxnSpLocks/>
          </p:cNvCxnSpPr>
          <p:nvPr/>
        </p:nvCxnSpPr>
        <p:spPr>
          <a:xfrm>
            <a:off x="6593162" y="4046422"/>
            <a:ext cx="0" cy="76350"/>
          </a:xfrm>
          <a:prstGeom prst="line">
            <a:avLst/>
          </a:prstGeom>
          <a:ln>
            <a:solidFill>
              <a:srgbClr val="00B0F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4" name="Callout: Line 13">
            <a:extLst>
              <a:ext uri="{FF2B5EF4-FFF2-40B4-BE49-F238E27FC236}">
                <a16:creationId xmlns:a16="http://schemas.microsoft.com/office/drawing/2014/main" id="{68EAC6F5-6862-9F4E-AD5A-A4C32E60B777}"/>
              </a:ext>
            </a:extLst>
          </p:cNvPr>
          <p:cNvSpPr/>
          <p:nvPr/>
        </p:nvSpPr>
        <p:spPr>
          <a:xfrm>
            <a:off x="5162550" y="2909182"/>
            <a:ext cx="1284591" cy="442699"/>
          </a:xfrm>
          <a:prstGeom prst="borderCallout1">
            <a:avLst>
              <a:gd name="adj1" fmla="val 103873"/>
              <a:gd name="adj2" fmla="val 70869"/>
              <a:gd name="adj3" fmla="val 229396"/>
              <a:gd name="adj4" fmla="val 70728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 err="1"/>
              <a:t>From</a:t>
            </a:r>
            <a:r>
              <a:rPr lang="fr-CH" sz="800" dirty="0"/>
              <a:t> Booster - Remplacement </a:t>
            </a:r>
            <a:r>
              <a:rPr lang="fr-CH" sz="800" dirty="0" err="1"/>
              <a:t>cable</a:t>
            </a:r>
            <a:r>
              <a:rPr lang="fr-CH" sz="800" dirty="0"/>
              <a:t> BTY VPI208</a:t>
            </a:r>
          </a:p>
        </p:txBody>
      </p:sp>
    </p:spTree>
    <p:extLst>
      <p:ext uri="{BB962C8B-B14F-4D97-AF65-F5344CB8AC3E}">
        <p14:creationId xmlns:p14="http://schemas.microsoft.com/office/powerpoint/2010/main" val="39194768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8F647D-0F85-E4B3-E1A7-0D0244869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F17141-7F04-DEA1-E6E5-EC8CE8450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52D030-DA67-9AD2-43AC-F530ACB11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9D7A68D-DB74-9C6D-C0AD-0B8E6A22E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719" y="136525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DC SMH26 PSRINT0-CP01 (1/1)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PSR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N.LEVORIN)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B91F38-E031-EB4A-0316-A197B6149BF5}"/>
              </a:ext>
            </a:extLst>
          </p:cNvPr>
          <p:cNvSpPr txBox="1"/>
          <p:nvPr/>
        </p:nvSpPr>
        <p:spPr>
          <a:xfrm>
            <a:off x="82846" y="892039"/>
            <a:ext cx="4178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Cablage</a:t>
            </a:r>
            <a:r>
              <a:rPr lang="fr-FR" sz="1400" b="1" dirty="0">
                <a:sym typeface="Wingdings" panose="05000000000000000000" pitchFamily="2" charset="2"/>
              </a:rPr>
              <a:t> DC SMH26 (RQF2621216)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930FE93-0B28-C170-0776-7D13E00A2D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1947" y="1022631"/>
            <a:ext cx="3112077" cy="4991408"/>
          </a:xfrm>
          <a:prstGeom prst="rect">
            <a:avLst/>
          </a:prstGeom>
        </p:spPr>
      </p:pic>
      <p:sp>
        <p:nvSpPr>
          <p:cNvPr id="11" name="Callout: Line 10">
            <a:extLst>
              <a:ext uri="{FF2B5EF4-FFF2-40B4-BE49-F238E27FC236}">
                <a16:creationId xmlns:a16="http://schemas.microsoft.com/office/drawing/2014/main" id="{AF30A952-DF63-898C-7417-F282DD97B630}"/>
              </a:ext>
            </a:extLst>
          </p:cNvPr>
          <p:cNvSpPr/>
          <p:nvPr/>
        </p:nvSpPr>
        <p:spPr>
          <a:xfrm>
            <a:off x="7272867" y="2092268"/>
            <a:ext cx="907473" cy="436418"/>
          </a:xfrm>
          <a:prstGeom prst="borderCallout1">
            <a:avLst>
              <a:gd name="adj1" fmla="val 39385"/>
              <a:gd name="adj2" fmla="val 827"/>
              <a:gd name="adj3" fmla="val 112500"/>
              <a:gd name="adj4" fmla="val -38333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1xUDD4S</a:t>
            </a:r>
          </a:p>
          <a:p>
            <a:pPr algn="ctr"/>
            <a:r>
              <a:rPr lang="fr-CH" sz="800" dirty="0"/>
              <a:t>Environ 90m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22FB2C4-4980-61AA-B883-934EF369B1C3}"/>
              </a:ext>
            </a:extLst>
          </p:cNvPr>
          <p:cNvGraphicFramePr>
            <a:graphicFrameLocks noGrp="1"/>
          </p:cNvGraphicFramePr>
          <p:nvPr/>
        </p:nvGraphicFramePr>
        <p:xfrm>
          <a:off x="82846" y="3423920"/>
          <a:ext cx="477363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1738">
                  <a:extLst>
                    <a:ext uri="{9D8B030D-6E8A-4147-A177-3AD203B41FA5}">
                      <a16:colId xmlns:a16="http://schemas.microsoft.com/office/drawing/2014/main" val="1863777170"/>
                    </a:ext>
                  </a:extLst>
                </a:gridCol>
                <a:gridCol w="769409">
                  <a:extLst>
                    <a:ext uri="{9D8B030D-6E8A-4147-A177-3AD203B41FA5}">
                      <a16:colId xmlns:a16="http://schemas.microsoft.com/office/drawing/2014/main" val="3352744823"/>
                    </a:ext>
                  </a:extLst>
                </a:gridCol>
                <a:gridCol w="504274">
                  <a:extLst>
                    <a:ext uri="{9D8B030D-6E8A-4147-A177-3AD203B41FA5}">
                      <a16:colId xmlns:a16="http://schemas.microsoft.com/office/drawing/2014/main" val="4067394566"/>
                    </a:ext>
                  </a:extLst>
                </a:gridCol>
                <a:gridCol w="838213">
                  <a:extLst>
                    <a:ext uri="{9D8B030D-6E8A-4147-A177-3AD203B41FA5}">
                      <a16:colId xmlns:a16="http://schemas.microsoft.com/office/drawing/2014/main" val="1274742440"/>
                    </a:ext>
                  </a:extLst>
                </a:gridCol>
              </a:tblGrid>
              <a:tr h="497519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kumimoji="0" lang="en-US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of cables</a:t>
                      </a:r>
                      <a:endParaRPr kumimoji="0"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L</a:t>
                      </a:r>
                    </a:p>
                    <a:p>
                      <a:pPr algn="ctr"/>
                      <a:r>
                        <a:rPr lang="fr-CH" sz="1200" dirty="0"/>
                        <a:t>[m]</a:t>
                      </a:r>
                      <a:endParaRPr lang="en-GB" sz="1200" dirty="0"/>
                    </a:p>
                    <a:p>
                      <a:pPr algn="ctr"/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Duration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CERN 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fr-CH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Days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976345"/>
                  </a:ext>
                </a:extLst>
              </a:tr>
              <a:tr h="2273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 *UDD4S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90m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291312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077EC9CC-7FEE-E5B6-98DE-BDC42B7C48D7}"/>
              </a:ext>
            </a:extLst>
          </p:cNvPr>
          <p:cNvGraphicFramePr>
            <a:graphicFrameLocks noGrp="1"/>
          </p:cNvGraphicFramePr>
          <p:nvPr/>
        </p:nvGraphicFramePr>
        <p:xfrm>
          <a:off x="82846" y="2092268"/>
          <a:ext cx="3019146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238">
                  <a:extLst>
                    <a:ext uri="{9D8B030D-6E8A-4147-A177-3AD203B41FA5}">
                      <a16:colId xmlns:a16="http://schemas.microsoft.com/office/drawing/2014/main" val="3356053489"/>
                    </a:ext>
                  </a:extLst>
                </a:gridCol>
                <a:gridCol w="759303">
                  <a:extLst>
                    <a:ext uri="{9D8B030D-6E8A-4147-A177-3AD203B41FA5}">
                      <a16:colId xmlns:a16="http://schemas.microsoft.com/office/drawing/2014/main" val="2529938841"/>
                    </a:ext>
                  </a:extLst>
                </a:gridCol>
                <a:gridCol w="732892">
                  <a:extLst>
                    <a:ext uri="{9D8B030D-6E8A-4147-A177-3AD203B41FA5}">
                      <a16:colId xmlns:a16="http://schemas.microsoft.com/office/drawing/2014/main" val="110675049"/>
                    </a:ext>
                  </a:extLst>
                </a:gridCol>
                <a:gridCol w="785713">
                  <a:extLst>
                    <a:ext uri="{9D8B030D-6E8A-4147-A177-3AD203B41FA5}">
                      <a16:colId xmlns:a16="http://schemas.microsoft.com/office/drawing/2014/main" val="146777019"/>
                    </a:ext>
                  </a:extLst>
                </a:gridCol>
              </a:tblGrid>
              <a:tr h="228321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IMPACT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DIMR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WDP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ALARA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308150"/>
                  </a:ext>
                </a:extLst>
              </a:tr>
              <a:tr h="228321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2583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87380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8F647D-0F85-E4B3-E1A7-0D0244869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F17141-7F04-DEA1-E6E5-EC8CE8450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52D030-DA67-9AD2-43AC-F530ACB11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9D7A68D-DB74-9C6D-C0AD-0B8E6A22E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719" y="136525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DC SMH16 PSRINT0-CP02 (1/1)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PSR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N.LEVORIN)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B91F38-E031-EB4A-0316-A197B6149BF5}"/>
              </a:ext>
            </a:extLst>
          </p:cNvPr>
          <p:cNvSpPr txBox="1"/>
          <p:nvPr/>
        </p:nvSpPr>
        <p:spPr>
          <a:xfrm>
            <a:off x="82846" y="1006518"/>
            <a:ext cx="4178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Cablage</a:t>
            </a:r>
            <a:r>
              <a:rPr lang="fr-FR" sz="1400" b="1" dirty="0">
                <a:sym typeface="Wingdings" panose="05000000000000000000" pitchFamily="2" charset="2"/>
              </a:rPr>
              <a:t> DC SMH16 (RQF2034860)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3233FD-A80D-5BE6-396F-6C0BAF199F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5387" y="2830055"/>
            <a:ext cx="5330190" cy="3048683"/>
          </a:xfrm>
          <a:prstGeom prst="rect">
            <a:avLst/>
          </a:prstGeom>
        </p:spPr>
      </p:pic>
      <p:sp>
        <p:nvSpPr>
          <p:cNvPr id="9" name="Callout: Line 8">
            <a:extLst>
              <a:ext uri="{FF2B5EF4-FFF2-40B4-BE49-F238E27FC236}">
                <a16:creationId xmlns:a16="http://schemas.microsoft.com/office/drawing/2014/main" id="{A8F52376-9519-0C57-AE06-092AE5DAAC55}"/>
              </a:ext>
            </a:extLst>
          </p:cNvPr>
          <p:cNvSpPr/>
          <p:nvPr/>
        </p:nvSpPr>
        <p:spPr>
          <a:xfrm>
            <a:off x="5357941" y="4055245"/>
            <a:ext cx="907473" cy="436418"/>
          </a:xfrm>
          <a:prstGeom prst="borderCallout1">
            <a:avLst>
              <a:gd name="adj1" fmla="val 39385"/>
              <a:gd name="adj2" fmla="val 827"/>
              <a:gd name="adj3" fmla="val 112500"/>
              <a:gd name="adj4" fmla="val -38333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10X*UHB3</a:t>
            </a:r>
          </a:p>
          <a:p>
            <a:pPr algn="ctr"/>
            <a:r>
              <a:rPr lang="fr-CH" sz="800" dirty="0"/>
              <a:t>Environ 25m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EC80919-2D74-7CA0-58A0-D21F8EDC6D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719" y="3108583"/>
            <a:ext cx="2960638" cy="2491626"/>
          </a:xfrm>
          <a:prstGeom prst="rect">
            <a:avLst/>
          </a:prstGeom>
        </p:spPr>
      </p:pic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54BA8A5C-BAAD-A8F5-375E-900742C07AF2}"/>
              </a:ext>
            </a:extLst>
          </p:cNvPr>
          <p:cNvGraphicFramePr>
            <a:graphicFrameLocks noGrp="1"/>
          </p:cNvGraphicFramePr>
          <p:nvPr/>
        </p:nvGraphicFramePr>
        <p:xfrm>
          <a:off x="149550" y="1770507"/>
          <a:ext cx="3516884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3439">
                  <a:extLst>
                    <a:ext uri="{9D8B030D-6E8A-4147-A177-3AD203B41FA5}">
                      <a16:colId xmlns:a16="http://schemas.microsoft.com/office/drawing/2014/main" val="3356053489"/>
                    </a:ext>
                  </a:extLst>
                </a:gridCol>
                <a:gridCol w="884482">
                  <a:extLst>
                    <a:ext uri="{9D8B030D-6E8A-4147-A177-3AD203B41FA5}">
                      <a16:colId xmlns:a16="http://schemas.microsoft.com/office/drawing/2014/main" val="2529938841"/>
                    </a:ext>
                  </a:extLst>
                </a:gridCol>
                <a:gridCol w="853717">
                  <a:extLst>
                    <a:ext uri="{9D8B030D-6E8A-4147-A177-3AD203B41FA5}">
                      <a16:colId xmlns:a16="http://schemas.microsoft.com/office/drawing/2014/main" val="110675049"/>
                    </a:ext>
                  </a:extLst>
                </a:gridCol>
                <a:gridCol w="915246">
                  <a:extLst>
                    <a:ext uri="{9D8B030D-6E8A-4147-A177-3AD203B41FA5}">
                      <a16:colId xmlns:a16="http://schemas.microsoft.com/office/drawing/2014/main" val="146777019"/>
                    </a:ext>
                  </a:extLst>
                </a:gridCol>
              </a:tblGrid>
              <a:tr h="219963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IMPACT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DIMR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WDP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ALARA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308150"/>
                  </a:ext>
                </a:extLst>
              </a:tr>
              <a:tr h="230362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3483/1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258338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304D9752-803E-A6AB-2736-139F5E7EC59E}"/>
              </a:ext>
            </a:extLst>
          </p:cNvPr>
          <p:cNvGraphicFramePr>
            <a:graphicFrameLocks noGrp="1"/>
          </p:cNvGraphicFramePr>
          <p:nvPr/>
        </p:nvGraphicFramePr>
        <p:xfrm>
          <a:off x="3861943" y="1419987"/>
          <a:ext cx="477363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1738">
                  <a:extLst>
                    <a:ext uri="{9D8B030D-6E8A-4147-A177-3AD203B41FA5}">
                      <a16:colId xmlns:a16="http://schemas.microsoft.com/office/drawing/2014/main" val="1863777170"/>
                    </a:ext>
                  </a:extLst>
                </a:gridCol>
                <a:gridCol w="769409">
                  <a:extLst>
                    <a:ext uri="{9D8B030D-6E8A-4147-A177-3AD203B41FA5}">
                      <a16:colId xmlns:a16="http://schemas.microsoft.com/office/drawing/2014/main" val="3352744823"/>
                    </a:ext>
                  </a:extLst>
                </a:gridCol>
                <a:gridCol w="504274">
                  <a:extLst>
                    <a:ext uri="{9D8B030D-6E8A-4147-A177-3AD203B41FA5}">
                      <a16:colId xmlns:a16="http://schemas.microsoft.com/office/drawing/2014/main" val="4067394566"/>
                    </a:ext>
                  </a:extLst>
                </a:gridCol>
                <a:gridCol w="838213">
                  <a:extLst>
                    <a:ext uri="{9D8B030D-6E8A-4147-A177-3AD203B41FA5}">
                      <a16:colId xmlns:a16="http://schemas.microsoft.com/office/drawing/2014/main" val="1274742440"/>
                    </a:ext>
                  </a:extLst>
                </a:gridCol>
              </a:tblGrid>
              <a:tr h="509118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kumimoji="0" lang="en-US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of cables</a:t>
                      </a:r>
                      <a:endParaRPr kumimoji="0"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L</a:t>
                      </a:r>
                    </a:p>
                    <a:p>
                      <a:pPr algn="ctr"/>
                      <a:r>
                        <a:rPr lang="fr-CH" sz="1200" dirty="0"/>
                        <a:t>[m]</a:t>
                      </a:r>
                      <a:endParaRPr lang="en-GB" sz="1200" dirty="0"/>
                    </a:p>
                    <a:p>
                      <a:pPr algn="ctr"/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Duration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CERN 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fr-CH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Days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976345"/>
                  </a:ext>
                </a:extLst>
              </a:tr>
              <a:tr h="2273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 *UHB3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25m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2913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17308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8F647D-0F85-E4B3-E1A7-0D0244869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F17141-7F04-DEA1-E6E5-EC8CE8450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52D030-DA67-9AD2-43AC-F530ACB11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9D7A68D-DB74-9C6D-C0AD-0B8E6A22E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719" y="136525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DC SMH40 LIEINT0-CP02 (1/1)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LEIR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N.LEVORIN)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B91F38-E031-EB4A-0316-A197B6149BF5}"/>
              </a:ext>
            </a:extLst>
          </p:cNvPr>
          <p:cNvSpPr txBox="1"/>
          <p:nvPr/>
        </p:nvSpPr>
        <p:spPr>
          <a:xfrm>
            <a:off x="82846" y="933481"/>
            <a:ext cx="4178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arenR"/>
            </a:pPr>
            <a:r>
              <a:rPr lang="fr-FR" sz="1400" b="1" dirty="0">
                <a:sym typeface="Wingdings" panose="05000000000000000000" pitchFamily="2" charset="2"/>
              </a:rPr>
              <a:t>Câblage DC SMH40 (RQF2621216)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22FB2C4-4980-61AA-B883-934EF369B1C3}"/>
              </a:ext>
            </a:extLst>
          </p:cNvPr>
          <p:cNvGraphicFramePr>
            <a:graphicFrameLocks noGrp="1"/>
          </p:cNvGraphicFramePr>
          <p:nvPr/>
        </p:nvGraphicFramePr>
        <p:xfrm>
          <a:off x="3680139" y="1424403"/>
          <a:ext cx="477363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1738">
                  <a:extLst>
                    <a:ext uri="{9D8B030D-6E8A-4147-A177-3AD203B41FA5}">
                      <a16:colId xmlns:a16="http://schemas.microsoft.com/office/drawing/2014/main" val="1863777170"/>
                    </a:ext>
                  </a:extLst>
                </a:gridCol>
                <a:gridCol w="769409">
                  <a:extLst>
                    <a:ext uri="{9D8B030D-6E8A-4147-A177-3AD203B41FA5}">
                      <a16:colId xmlns:a16="http://schemas.microsoft.com/office/drawing/2014/main" val="3352744823"/>
                    </a:ext>
                  </a:extLst>
                </a:gridCol>
                <a:gridCol w="504274">
                  <a:extLst>
                    <a:ext uri="{9D8B030D-6E8A-4147-A177-3AD203B41FA5}">
                      <a16:colId xmlns:a16="http://schemas.microsoft.com/office/drawing/2014/main" val="4067394566"/>
                    </a:ext>
                  </a:extLst>
                </a:gridCol>
                <a:gridCol w="838213">
                  <a:extLst>
                    <a:ext uri="{9D8B030D-6E8A-4147-A177-3AD203B41FA5}">
                      <a16:colId xmlns:a16="http://schemas.microsoft.com/office/drawing/2014/main" val="1274742440"/>
                    </a:ext>
                  </a:extLst>
                </a:gridCol>
              </a:tblGrid>
              <a:tr h="497519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kumimoji="0" lang="en-US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of cables</a:t>
                      </a:r>
                      <a:endParaRPr kumimoji="0"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L</a:t>
                      </a:r>
                    </a:p>
                    <a:p>
                      <a:pPr algn="ctr"/>
                      <a:r>
                        <a:rPr lang="fr-CH" sz="1200" dirty="0"/>
                        <a:t>[m]</a:t>
                      </a:r>
                      <a:endParaRPr lang="en-GB" sz="1200" dirty="0"/>
                    </a:p>
                    <a:p>
                      <a:pPr algn="ctr"/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Duration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CERN 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fr-CH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Days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976345"/>
                  </a:ext>
                </a:extLst>
              </a:tr>
              <a:tr h="2273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 *UDD4S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90m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291312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077EC9CC-7FEE-E5B6-98DE-BDC42B7C48D7}"/>
              </a:ext>
            </a:extLst>
          </p:cNvPr>
          <p:cNvGraphicFramePr>
            <a:graphicFrameLocks noGrp="1"/>
          </p:cNvGraphicFramePr>
          <p:nvPr/>
        </p:nvGraphicFramePr>
        <p:xfrm>
          <a:off x="147719" y="1752722"/>
          <a:ext cx="3019146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238">
                  <a:extLst>
                    <a:ext uri="{9D8B030D-6E8A-4147-A177-3AD203B41FA5}">
                      <a16:colId xmlns:a16="http://schemas.microsoft.com/office/drawing/2014/main" val="3356053489"/>
                    </a:ext>
                  </a:extLst>
                </a:gridCol>
                <a:gridCol w="759303">
                  <a:extLst>
                    <a:ext uri="{9D8B030D-6E8A-4147-A177-3AD203B41FA5}">
                      <a16:colId xmlns:a16="http://schemas.microsoft.com/office/drawing/2014/main" val="2529938841"/>
                    </a:ext>
                  </a:extLst>
                </a:gridCol>
                <a:gridCol w="732892">
                  <a:extLst>
                    <a:ext uri="{9D8B030D-6E8A-4147-A177-3AD203B41FA5}">
                      <a16:colId xmlns:a16="http://schemas.microsoft.com/office/drawing/2014/main" val="110675049"/>
                    </a:ext>
                  </a:extLst>
                </a:gridCol>
                <a:gridCol w="785713">
                  <a:extLst>
                    <a:ext uri="{9D8B030D-6E8A-4147-A177-3AD203B41FA5}">
                      <a16:colId xmlns:a16="http://schemas.microsoft.com/office/drawing/2014/main" val="146777019"/>
                    </a:ext>
                  </a:extLst>
                </a:gridCol>
              </a:tblGrid>
              <a:tr h="228321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IMPACT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DIMR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WDP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ALARA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308150"/>
                  </a:ext>
                </a:extLst>
              </a:tr>
              <a:tr h="228321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258338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82B94B4A-E27B-C53B-4AC9-FFFCE7D3C0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5326" y="2606691"/>
            <a:ext cx="4441200" cy="3500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2078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8F647D-0F85-E4B3-E1A7-0D0244869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F17141-7F04-DEA1-E6E5-EC8CE8450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52D030-DA67-9AD2-43AC-F530ACB11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9D7A68D-DB74-9C6D-C0AD-0B8E6A22E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719" y="136525"/>
            <a:ext cx="8718574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DC CONVERTISSEUR 359 PSREXT0-CP01 (1/1)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PSR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N.LEVORIN)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B91F38-E031-EB4A-0316-A197B6149BF5}"/>
              </a:ext>
            </a:extLst>
          </p:cNvPr>
          <p:cNvSpPr txBox="1"/>
          <p:nvPr/>
        </p:nvSpPr>
        <p:spPr>
          <a:xfrm>
            <a:off x="82845" y="933481"/>
            <a:ext cx="50919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arenR"/>
            </a:pPr>
            <a:r>
              <a:rPr lang="fr-FR" sz="1400" b="1" dirty="0">
                <a:sym typeface="Wingdings" panose="05000000000000000000" pitchFamily="2" charset="2"/>
              </a:rPr>
              <a:t>Modification câblage convertisseur (RQF2631180)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400" b="1" dirty="0">
                <a:sym typeface="Wingdings" panose="05000000000000000000" pitchFamily="2" charset="2"/>
              </a:rPr>
              <a:t>Possibilité de décaler l’intervention juste après l’YETS.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22FB2C4-4980-61AA-B883-934EF369B1C3}"/>
              </a:ext>
            </a:extLst>
          </p:cNvPr>
          <p:cNvGraphicFramePr>
            <a:graphicFrameLocks noGrp="1"/>
          </p:cNvGraphicFramePr>
          <p:nvPr/>
        </p:nvGraphicFramePr>
        <p:xfrm>
          <a:off x="3913166" y="1567926"/>
          <a:ext cx="477363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1738">
                  <a:extLst>
                    <a:ext uri="{9D8B030D-6E8A-4147-A177-3AD203B41FA5}">
                      <a16:colId xmlns:a16="http://schemas.microsoft.com/office/drawing/2014/main" val="1863777170"/>
                    </a:ext>
                  </a:extLst>
                </a:gridCol>
                <a:gridCol w="769409">
                  <a:extLst>
                    <a:ext uri="{9D8B030D-6E8A-4147-A177-3AD203B41FA5}">
                      <a16:colId xmlns:a16="http://schemas.microsoft.com/office/drawing/2014/main" val="3352744823"/>
                    </a:ext>
                  </a:extLst>
                </a:gridCol>
                <a:gridCol w="504274">
                  <a:extLst>
                    <a:ext uri="{9D8B030D-6E8A-4147-A177-3AD203B41FA5}">
                      <a16:colId xmlns:a16="http://schemas.microsoft.com/office/drawing/2014/main" val="4067394566"/>
                    </a:ext>
                  </a:extLst>
                </a:gridCol>
                <a:gridCol w="838213">
                  <a:extLst>
                    <a:ext uri="{9D8B030D-6E8A-4147-A177-3AD203B41FA5}">
                      <a16:colId xmlns:a16="http://schemas.microsoft.com/office/drawing/2014/main" val="1274742440"/>
                    </a:ext>
                  </a:extLst>
                </a:gridCol>
              </a:tblGrid>
              <a:tr h="497519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kumimoji="0" lang="en-US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of cables</a:t>
                      </a:r>
                      <a:endParaRPr kumimoji="0"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L</a:t>
                      </a:r>
                    </a:p>
                    <a:p>
                      <a:pPr algn="ctr"/>
                      <a:r>
                        <a:rPr lang="fr-CH" sz="1200" dirty="0"/>
                        <a:t>[m]</a:t>
                      </a:r>
                      <a:endParaRPr lang="en-GB" sz="1200" dirty="0"/>
                    </a:p>
                    <a:p>
                      <a:pPr algn="ctr"/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Duration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CERN 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fr-CH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Days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976345"/>
                  </a:ext>
                </a:extLst>
              </a:tr>
              <a:tr h="2273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 Modification </a:t>
                      </a:r>
                      <a:r>
                        <a:rPr lang="en-GB" sz="1200" dirty="0" err="1"/>
                        <a:t>extremité</a:t>
                      </a:r>
                      <a:r>
                        <a:rPr lang="en-GB" sz="1200" dirty="0"/>
                        <a:t> cable DC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291312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077EC9CC-7FEE-E5B6-98DE-BDC42B7C48D7}"/>
              </a:ext>
            </a:extLst>
          </p:cNvPr>
          <p:cNvGraphicFramePr>
            <a:graphicFrameLocks noGrp="1"/>
          </p:cNvGraphicFramePr>
          <p:nvPr/>
        </p:nvGraphicFramePr>
        <p:xfrm>
          <a:off x="147719" y="1781286"/>
          <a:ext cx="3019146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238">
                  <a:extLst>
                    <a:ext uri="{9D8B030D-6E8A-4147-A177-3AD203B41FA5}">
                      <a16:colId xmlns:a16="http://schemas.microsoft.com/office/drawing/2014/main" val="3356053489"/>
                    </a:ext>
                  </a:extLst>
                </a:gridCol>
                <a:gridCol w="759303">
                  <a:extLst>
                    <a:ext uri="{9D8B030D-6E8A-4147-A177-3AD203B41FA5}">
                      <a16:colId xmlns:a16="http://schemas.microsoft.com/office/drawing/2014/main" val="2529938841"/>
                    </a:ext>
                  </a:extLst>
                </a:gridCol>
                <a:gridCol w="732892">
                  <a:extLst>
                    <a:ext uri="{9D8B030D-6E8A-4147-A177-3AD203B41FA5}">
                      <a16:colId xmlns:a16="http://schemas.microsoft.com/office/drawing/2014/main" val="110675049"/>
                    </a:ext>
                  </a:extLst>
                </a:gridCol>
                <a:gridCol w="785713">
                  <a:extLst>
                    <a:ext uri="{9D8B030D-6E8A-4147-A177-3AD203B41FA5}">
                      <a16:colId xmlns:a16="http://schemas.microsoft.com/office/drawing/2014/main" val="146777019"/>
                    </a:ext>
                  </a:extLst>
                </a:gridCol>
              </a:tblGrid>
              <a:tr h="228321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IMPACT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DIMR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WDP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ALARA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308150"/>
                  </a:ext>
                </a:extLst>
              </a:tr>
              <a:tr h="228321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258338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035388D4-5C7B-3F7E-25F4-8480AEC94E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2924" y="2845212"/>
            <a:ext cx="6088163" cy="3148251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9B824111-E8AE-9282-F6D8-E5213B46E006}"/>
              </a:ext>
            </a:extLst>
          </p:cNvPr>
          <p:cNvSpPr/>
          <p:nvPr/>
        </p:nvSpPr>
        <p:spPr>
          <a:xfrm>
            <a:off x="3666434" y="3901047"/>
            <a:ext cx="1290918" cy="110938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768136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8F647D-0F85-E4B3-E1A7-0D0244869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F17141-7F04-DEA1-E6E5-EC8CE8450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52D030-DA67-9AD2-43AC-F530ACB11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9D7A68D-DB74-9C6D-C0AD-0B8E6A22E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719" y="136525"/>
            <a:ext cx="8718574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DC CONVERTISSEUR 370 ADREXT0-CP01 (1/1)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AD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N.LEVORIN)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22FB2C4-4980-61AA-B883-934EF369B1C3}"/>
              </a:ext>
            </a:extLst>
          </p:cNvPr>
          <p:cNvGraphicFramePr>
            <a:graphicFrameLocks noGrp="1"/>
          </p:cNvGraphicFramePr>
          <p:nvPr/>
        </p:nvGraphicFramePr>
        <p:xfrm>
          <a:off x="3913166" y="1539362"/>
          <a:ext cx="477363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1738">
                  <a:extLst>
                    <a:ext uri="{9D8B030D-6E8A-4147-A177-3AD203B41FA5}">
                      <a16:colId xmlns:a16="http://schemas.microsoft.com/office/drawing/2014/main" val="1863777170"/>
                    </a:ext>
                  </a:extLst>
                </a:gridCol>
                <a:gridCol w="769409">
                  <a:extLst>
                    <a:ext uri="{9D8B030D-6E8A-4147-A177-3AD203B41FA5}">
                      <a16:colId xmlns:a16="http://schemas.microsoft.com/office/drawing/2014/main" val="3352744823"/>
                    </a:ext>
                  </a:extLst>
                </a:gridCol>
                <a:gridCol w="504274">
                  <a:extLst>
                    <a:ext uri="{9D8B030D-6E8A-4147-A177-3AD203B41FA5}">
                      <a16:colId xmlns:a16="http://schemas.microsoft.com/office/drawing/2014/main" val="4067394566"/>
                    </a:ext>
                  </a:extLst>
                </a:gridCol>
                <a:gridCol w="838213">
                  <a:extLst>
                    <a:ext uri="{9D8B030D-6E8A-4147-A177-3AD203B41FA5}">
                      <a16:colId xmlns:a16="http://schemas.microsoft.com/office/drawing/2014/main" val="1274742440"/>
                    </a:ext>
                  </a:extLst>
                </a:gridCol>
              </a:tblGrid>
              <a:tr h="497519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kumimoji="0" lang="en-US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of cables</a:t>
                      </a:r>
                      <a:endParaRPr kumimoji="0"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L</a:t>
                      </a:r>
                    </a:p>
                    <a:p>
                      <a:pPr algn="ctr"/>
                      <a:r>
                        <a:rPr lang="fr-CH" sz="1200" dirty="0"/>
                        <a:t>[m]</a:t>
                      </a:r>
                      <a:endParaRPr lang="en-GB" sz="1200" dirty="0"/>
                    </a:p>
                    <a:p>
                      <a:pPr algn="ctr"/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Duration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CERN 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fr-CH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Days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976345"/>
                  </a:ext>
                </a:extLst>
              </a:tr>
              <a:tr h="2273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 Modification </a:t>
                      </a:r>
                      <a:r>
                        <a:rPr lang="en-GB" sz="1200" dirty="0" err="1"/>
                        <a:t>extremité</a:t>
                      </a:r>
                      <a:r>
                        <a:rPr lang="en-GB" sz="1200" dirty="0"/>
                        <a:t> cable DC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291312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077EC9CC-7FEE-E5B6-98DE-BDC42B7C48D7}"/>
              </a:ext>
            </a:extLst>
          </p:cNvPr>
          <p:cNvGraphicFramePr>
            <a:graphicFrameLocks noGrp="1"/>
          </p:cNvGraphicFramePr>
          <p:nvPr/>
        </p:nvGraphicFramePr>
        <p:xfrm>
          <a:off x="147719" y="1752722"/>
          <a:ext cx="3019146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238">
                  <a:extLst>
                    <a:ext uri="{9D8B030D-6E8A-4147-A177-3AD203B41FA5}">
                      <a16:colId xmlns:a16="http://schemas.microsoft.com/office/drawing/2014/main" val="3356053489"/>
                    </a:ext>
                  </a:extLst>
                </a:gridCol>
                <a:gridCol w="759303">
                  <a:extLst>
                    <a:ext uri="{9D8B030D-6E8A-4147-A177-3AD203B41FA5}">
                      <a16:colId xmlns:a16="http://schemas.microsoft.com/office/drawing/2014/main" val="2529938841"/>
                    </a:ext>
                  </a:extLst>
                </a:gridCol>
                <a:gridCol w="732892">
                  <a:extLst>
                    <a:ext uri="{9D8B030D-6E8A-4147-A177-3AD203B41FA5}">
                      <a16:colId xmlns:a16="http://schemas.microsoft.com/office/drawing/2014/main" val="110675049"/>
                    </a:ext>
                  </a:extLst>
                </a:gridCol>
                <a:gridCol w="785713">
                  <a:extLst>
                    <a:ext uri="{9D8B030D-6E8A-4147-A177-3AD203B41FA5}">
                      <a16:colId xmlns:a16="http://schemas.microsoft.com/office/drawing/2014/main" val="146777019"/>
                    </a:ext>
                  </a:extLst>
                </a:gridCol>
              </a:tblGrid>
              <a:tr h="228321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IMPACT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DIMR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WDP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ALARA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308150"/>
                  </a:ext>
                </a:extLst>
              </a:tr>
              <a:tr h="228321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258338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2612C849-F7A9-F8FF-C083-316FF6EA8EBC}"/>
              </a:ext>
            </a:extLst>
          </p:cNvPr>
          <p:cNvSpPr txBox="1"/>
          <p:nvPr/>
        </p:nvSpPr>
        <p:spPr>
          <a:xfrm>
            <a:off x="82845" y="933481"/>
            <a:ext cx="50919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arenR"/>
            </a:pPr>
            <a:r>
              <a:rPr lang="fr-FR" sz="1400" b="1" dirty="0">
                <a:sym typeface="Wingdings" panose="05000000000000000000" pitchFamily="2" charset="2"/>
              </a:rPr>
              <a:t>Modification câblage convertisseur (RQF2611113)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400" b="1" dirty="0">
                <a:sym typeface="Wingdings" panose="05000000000000000000" pitchFamily="2" charset="2"/>
              </a:rPr>
              <a:t>Possibilité de décaler l’intervention juste après l’YETS.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4A409F2-7AA3-A6A2-2CCB-A8785FBBF2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7546" y="2769387"/>
            <a:ext cx="5359833" cy="3330895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8B13B6BC-B7B2-7A0E-0F03-5B9BE16B04A7}"/>
              </a:ext>
            </a:extLst>
          </p:cNvPr>
          <p:cNvSpPr/>
          <p:nvPr/>
        </p:nvSpPr>
        <p:spPr>
          <a:xfrm rot="2007543">
            <a:off x="3823204" y="2648544"/>
            <a:ext cx="874088" cy="3094967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854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5558756-7DED-B77A-534F-6C1D23C665B1}"/>
              </a:ext>
            </a:extLst>
          </p:cNvPr>
          <p:cNvSpPr/>
          <p:nvPr/>
        </p:nvSpPr>
        <p:spPr>
          <a:xfrm>
            <a:off x="3625435" y="5468678"/>
            <a:ext cx="792069" cy="28464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896" y="151397"/>
            <a:ext cx="5678633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PSB PSBEXT0-CYJ01 (2/2)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PSB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S. FASEL)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3F8DDED-526E-35F3-BBE3-338C04A69DA1}"/>
              </a:ext>
            </a:extLst>
          </p:cNvPr>
          <p:cNvSpPr txBox="1"/>
          <p:nvPr/>
        </p:nvSpPr>
        <p:spPr>
          <a:xfrm>
            <a:off x="128897" y="907700"/>
            <a:ext cx="4136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>
                <a:sym typeface="Wingdings" panose="05000000000000000000" pitchFamily="2" charset="2"/>
              </a:rPr>
              <a:t>Ramses</a:t>
            </a:r>
            <a:r>
              <a:rPr lang="fr-FR" sz="1400" b="1" dirty="0">
                <a:sym typeface="Wingdings" panose="05000000000000000000" pitchFamily="2" charset="2"/>
              </a:rPr>
              <a:t> to Crome 361 (RQF2629500)</a:t>
            </a:r>
          </a:p>
          <a:p>
            <a:endParaRPr lang="fr-CH" sz="1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4ED0094-93CD-B36B-B227-98EF30048E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90" t="3337"/>
          <a:stretch/>
        </p:blipFill>
        <p:spPr>
          <a:xfrm>
            <a:off x="694909" y="1242646"/>
            <a:ext cx="7754182" cy="4912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066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B659D65-ACCF-44A4-CF19-FDEF6BC46C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7820" y="3105196"/>
            <a:ext cx="1596038" cy="250580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D7C4DD4-D9EE-02BF-26CD-811D7EC1E01F}"/>
              </a:ext>
            </a:extLst>
          </p:cNvPr>
          <p:cNvSpPr/>
          <p:nvPr/>
        </p:nvSpPr>
        <p:spPr>
          <a:xfrm rot="2056585">
            <a:off x="7834036" y="4570046"/>
            <a:ext cx="142015" cy="162642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5558756-7DED-B77A-534F-6C1D23C665B1}"/>
              </a:ext>
            </a:extLst>
          </p:cNvPr>
          <p:cNvSpPr/>
          <p:nvPr/>
        </p:nvSpPr>
        <p:spPr>
          <a:xfrm>
            <a:off x="3625435" y="5468678"/>
            <a:ext cx="792069" cy="28464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19" y="136525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PSB PSBINT0-CYJ01 (1/1)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PSB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S. FASEL)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1758251"/>
              </p:ext>
            </p:extLst>
          </p:nvPr>
        </p:nvGraphicFramePr>
        <p:xfrm>
          <a:off x="4859803" y="615620"/>
          <a:ext cx="4234908" cy="15206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6090">
                  <a:extLst>
                    <a:ext uri="{9D8B030D-6E8A-4147-A177-3AD203B41FA5}">
                      <a16:colId xmlns:a16="http://schemas.microsoft.com/office/drawing/2014/main" val="1863777170"/>
                    </a:ext>
                  </a:extLst>
                </a:gridCol>
                <a:gridCol w="772160">
                  <a:extLst>
                    <a:ext uri="{9D8B030D-6E8A-4147-A177-3AD203B41FA5}">
                      <a16:colId xmlns:a16="http://schemas.microsoft.com/office/drawing/2014/main" val="3352744823"/>
                    </a:ext>
                  </a:extLst>
                </a:gridCol>
                <a:gridCol w="555414">
                  <a:extLst>
                    <a:ext uri="{9D8B030D-6E8A-4147-A177-3AD203B41FA5}">
                      <a16:colId xmlns:a16="http://schemas.microsoft.com/office/drawing/2014/main" val="4067394566"/>
                    </a:ext>
                  </a:extLst>
                </a:gridCol>
                <a:gridCol w="831244">
                  <a:extLst>
                    <a:ext uri="{9D8B030D-6E8A-4147-A177-3AD203B41FA5}">
                      <a16:colId xmlns:a16="http://schemas.microsoft.com/office/drawing/2014/main" val="1274742440"/>
                    </a:ext>
                  </a:extLst>
                </a:gridCol>
              </a:tblGrid>
              <a:tr h="65963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kumimoji="0" lang="en-US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of cables</a:t>
                      </a:r>
                      <a:endParaRPr kumimoji="0"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L</a:t>
                      </a:r>
                    </a:p>
                    <a:p>
                      <a:pPr algn="ctr"/>
                      <a:r>
                        <a:rPr lang="fr-CH" sz="1200" dirty="0"/>
                        <a:t>[KM]</a:t>
                      </a:r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Duration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CERN 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fr-CH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Days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976345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r>
                        <a:rPr lang="en-GB" sz="1200" dirty="0"/>
                        <a:t>(1) Phase PU 1L5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291312"/>
                  </a:ext>
                </a:extLst>
              </a:tr>
              <a:tr h="262561">
                <a:tc>
                  <a:txBody>
                    <a:bodyPr/>
                    <a:lstStyle/>
                    <a:p>
                      <a:r>
                        <a:rPr lang="en-GB" sz="1200" dirty="0"/>
                        <a:t>(2) </a:t>
                      </a:r>
                      <a:r>
                        <a:rPr lang="en-GB" sz="1200" dirty="0" err="1"/>
                        <a:t>Rempl</a:t>
                      </a:r>
                      <a:r>
                        <a:rPr lang="en-GB" sz="1200" dirty="0"/>
                        <a:t>. BTY VPI208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6178196"/>
                  </a:ext>
                </a:extLst>
              </a:tr>
              <a:tr h="262561">
                <a:tc>
                  <a:txBody>
                    <a:bodyPr/>
                    <a:lstStyle/>
                    <a:p>
                      <a:r>
                        <a:rPr lang="en-GB" sz="12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609405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5242044"/>
              </p:ext>
            </p:extLst>
          </p:nvPr>
        </p:nvGraphicFramePr>
        <p:xfrm>
          <a:off x="241828" y="5738098"/>
          <a:ext cx="3268283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404">
                  <a:extLst>
                    <a:ext uri="{9D8B030D-6E8A-4147-A177-3AD203B41FA5}">
                      <a16:colId xmlns:a16="http://schemas.microsoft.com/office/drawing/2014/main" val="3356053489"/>
                    </a:ext>
                  </a:extLst>
                </a:gridCol>
                <a:gridCol w="821960">
                  <a:extLst>
                    <a:ext uri="{9D8B030D-6E8A-4147-A177-3AD203B41FA5}">
                      <a16:colId xmlns:a16="http://schemas.microsoft.com/office/drawing/2014/main" val="2529938841"/>
                    </a:ext>
                  </a:extLst>
                </a:gridCol>
                <a:gridCol w="793370">
                  <a:extLst>
                    <a:ext uri="{9D8B030D-6E8A-4147-A177-3AD203B41FA5}">
                      <a16:colId xmlns:a16="http://schemas.microsoft.com/office/drawing/2014/main" val="110675049"/>
                    </a:ext>
                  </a:extLst>
                </a:gridCol>
                <a:gridCol w="850549">
                  <a:extLst>
                    <a:ext uri="{9D8B030D-6E8A-4147-A177-3AD203B41FA5}">
                      <a16:colId xmlns:a16="http://schemas.microsoft.com/office/drawing/2014/main" val="146777019"/>
                    </a:ext>
                  </a:extLst>
                </a:gridCol>
              </a:tblGrid>
              <a:tr h="219963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IMPACT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DIMR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WDP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ALARA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308150"/>
                  </a:ext>
                </a:extLst>
              </a:tr>
              <a:tr h="230362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235472</a:t>
                      </a:r>
                    </a:p>
                  </a:txBody>
                  <a:tcPr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 FAIRE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25833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5C3682D-FCEF-E327-5937-09738B1D89BC}"/>
              </a:ext>
            </a:extLst>
          </p:cNvPr>
          <p:cNvSpPr txBox="1"/>
          <p:nvPr/>
        </p:nvSpPr>
        <p:spPr>
          <a:xfrm>
            <a:off x="147718" y="892039"/>
            <a:ext cx="4503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Cablage</a:t>
            </a:r>
            <a:r>
              <a:rPr lang="fr-FR" sz="1400" b="1" dirty="0">
                <a:sym typeface="Wingdings" panose="05000000000000000000" pitchFamily="2" charset="2"/>
              </a:rPr>
              <a:t> phase pickups 1L5 (RQF2602672)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400" b="1" dirty="0">
                <a:sym typeface="Wingdings" panose="05000000000000000000" pitchFamily="2" charset="2"/>
              </a:rPr>
              <a:t>Remplacement </a:t>
            </a:r>
            <a:r>
              <a:rPr lang="fr-FR" sz="1400" b="1" dirty="0" err="1">
                <a:sym typeface="Wingdings" panose="05000000000000000000" pitchFamily="2" charset="2"/>
              </a:rPr>
              <a:t>cable</a:t>
            </a:r>
            <a:r>
              <a:rPr lang="fr-FR" sz="1400" b="1" dirty="0">
                <a:sym typeface="Wingdings" panose="05000000000000000000" pitchFamily="2" charset="2"/>
              </a:rPr>
              <a:t> BTY VPI208 (RQF2614675)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18B6115-F391-23C7-80C2-8A71D6F5F3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481"/>
          <a:stretch/>
        </p:blipFill>
        <p:spPr>
          <a:xfrm>
            <a:off x="241828" y="1415259"/>
            <a:ext cx="3276537" cy="414207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2AA3FF4-A57F-ED49-3082-67CF1377338F}"/>
              </a:ext>
            </a:extLst>
          </p:cNvPr>
          <p:cNvCxnSpPr>
            <a:cxnSpLocks/>
          </p:cNvCxnSpPr>
          <p:nvPr/>
        </p:nvCxnSpPr>
        <p:spPr>
          <a:xfrm>
            <a:off x="754743" y="3340420"/>
            <a:ext cx="1121226" cy="496165"/>
          </a:xfrm>
          <a:prstGeom prst="line">
            <a:avLst/>
          </a:prstGeom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A4EF326-FCA1-44B7-883A-BB4BA17DD504}"/>
              </a:ext>
            </a:extLst>
          </p:cNvPr>
          <p:cNvCxnSpPr>
            <a:cxnSpLocks/>
          </p:cNvCxnSpPr>
          <p:nvPr/>
        </p:nvCxnSpPr>
        <p:spPr>
          <a:xfrm flipH="1">
            <a:off x="1875969" y="3253629"/>
            <a:ext cx="274742" cy="582956"/>
          </a:xfrm>
          <a:prstGeom prst="line">
            <a:avLst/>
          </a:prstGeom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45F2F4D-D4E4-3D31-741D-5C77A4003249}"/>
              </a:ext>
            </a:extLst>
          </p:cNvPr>
          <p:cNvCxnSpPr>
            <a:cxnSpLocks/>
          </p:cNvCxnSpPr>
          <p:nvPr/>
        </p:nvCxnSpPr>
        <p:spPr>
          <a:xfrm flipH="1" flipV="1">
            <a:off x="1746738" y="3072860"/>
            <a:ext cx="416494" cy="180769"/>
          </a:xfrm>
          <a:prstGeom prst="line">
            <a:avLst/>
          </a:prstGeom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9DF5091-BE4A-C441-9CE8-2586D4AE7734}"/>
              </a:ext>
            </a:extLst>
          </p:cNvPr>
          <p:cNvCxnSpPr>
            <a:cxnSpLocks/>
          </p:cNvCxnSpPr>
          <p:nvPr/>
        </p:nvCxnSpPr>
        <p:spPr>
          <a:xfrm flipH="1">
            <a:off x="1746738" y="2373923"/>
            <a:ext cx="322385" cy="698937"/>
          </a:xfrm>
          <a:prstGeom prst="line">
            <a:avLst/>
          </a:prstGeom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4543143-1F33-CB1D-DF38-62529FB9CC7F}"/>
              </a:ext>
            </a:extLst>
          </p:cNvPr>
          <p:cNvCxnSpPr>
            <a:cxnSpLocks/>
          </p:cNvCxnSpPr>
          <p:nvPr/>
        </p:nvCxnSpPr>
        <p:spPr>
          <a:xfrm flipH="1" flipV="1">
            <a:off x="2053394" y="2063331"/>
            <a:ext cx="15729" cy="310592"/>
          </a:xfrm>
          <a:prstGeom prst="line">
            <a:avLst/>
          </a:prstGeom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B8C8354-07D4-FF05-021E-2102B61D4136}"/>
              </a:ext>
            </a:extLst>
          </p:cNvPr>
          <p:cNvCxnSpPr>
            <a:cxnSpLocks/>
          </p:cNvCxnSpPr>
          <p:nvPr/>
        </p:nvCxnSpPr>
        <p:spPr>
          <a:xfrm>
            <a:off x="1828800" y="1823650"/>
            <a:ext cx="224594" cy="239681"/>
          </a:xfrm>
          <a:prstGeom prst="line">
            <a:avLst/>
          </a:prstGeom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65E50BB-0C70-3A8B-104F-E56297732687}"/>
              </a:ext>
            </a:extLst>
          </p:cNvPr>
          <p:cNvCxnSpPr>
            <a:cxnSpLocks/>
          </p:cNvCxnSpPr>
          <p:nvPr/>
        </p:nvCxnSpPr>
        <p:spPr>
          <a:xfrm flipV="1">
            <a:off x="1828800" y="1665891"/>
            <a:ext cx="224594" cy="170380"/>
          </a:xfrm>
          <a:prstGeom prst="line">
            <a:avLst/>
          </a:prstGeom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4194F54-D92E-8438-3599-A5B56E62CF86}"/>
              </a:ext>
            </a:extLst>
          </p:cNvPr>
          <p:cNvCxnSpPr>
            <a:cxnSpLocks/>
          </p:cNvCxnSpPr>
          <p:nvPr/>
        </p:nvCxnSpPr>
        <p:spPr>
          <a:xfrm flipH="1">
            <a:off x="642257" y="3340420"/>
            <a:ext cx="112486" cy="274897"/>
          </a:xfrm>
          <a:prstGeom prst="line">
            <a:avLst/>
          </a:prstGeom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C7318DC-3B4C-BE15-DCA2-126748673BC4}"/>
              </a:ext>
            </a:extLst>
          </p:cNvPr>
          <p:cNvCxnSpPr>
            <a:cxnSpLocks/>
          </p:cNvCxnSpPr>
          <p:nvPr/>
        </p:nvCxnSpPr>
        <p:spPr>
          <a:xfrm flipH="1" flipV="1">
            <a:off x="282663" y="3454992"/>
            <a:ext cx="363138" cy="160325"/>
          </a:xfrm>
          <a:prstGeom prst="line">
            <a:avLst/>
          </a:prstGeom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00C9837A-42C0-31EF-BAAC-F74639B76F5B}"/>
              </a:ext>
            </a:extLst>
          </p:cNvPr>
          <p:cNvSpPr/>
          <p:nvPr/>
        </p:nvSpPr>
        <p:spPr>
          <a:xfrm>
            <a:off x="2022304" y="1638999"/>
            <a:ext cx="55783" cy="59960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7" name="Callout: Line 76">
            <a:extLst>
              <a:ext uri="{FF2B5EF4-FFF2-40B4-BE49-F238E27FC236}">
                <a16:creationId xmlns:a16="http://schemas.microsoft.com/office/drawing/2014/main" id="{BE68EBD1-07E8-5CB3-0B58-38BE6F9C2E0E}"/>
              </a:ext>
            </a:extLst>
          </p:cNvPr>
          <p:cNvSpPr/>
          <p:nvPr/>
        </p:nvSpPr>
        <p:spPr>
          <a:xfrm>
            <a:off x="754743" y="2243351"/>
            <a:ext cx="985854" cy="311711"/>
          </a:xfrm>
          <a:prstGeom prst="borderCallout1">
            <a:avLst>
              <a:gd name="adj1" fmla="val 54982"/>
              <a:gd name="adj2" fmla="val 100030"/>
              <a:gd name="adj3" fmla="val 93097"/>
              <a:gd name="adj4" fmla="val 125354"/>
            </a:avLst>
          </a:prstGeom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 err="1"/>
              <a:t>Cablage</a:t>
            </a:r>
            <a:r>
              <a:rPr lang="fr-CH" sz="800" dirty="0"/>
              <a:t> phase pickups 1L5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83EE4EE6-E0B3-57F3-7B9F-5C5B36B0E43B}"/>
              </a:ext>
            </a:extLst>
          </p:cNvPr>
          <p:cNvGrpSpPr/>
          <p:nvPr/>
        </p:nvGrpSpPr>
        <p:grpSpPr>
          <a:xfrm>
            <a:off x="3573660" y="2360345"/>
            <a:ext cx="3770611" cy="3694493"/>
            <a:chOff x="4261146" y="3073313"/>
            <a:chExt cx="3770611" cy="3694493"/>
          </a:xfrm>
        </p:grpSpPr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4AB13C6A-5D7C-774B-B317-C548521FDD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-1" b="227"/>
            <a:stretch/>
          </p:blipFill>
          <p:spPr>
            <a:xfrm>
              <a:off x="4261146" y="3073313"/>
              <a:ext cx="3770611" cy="3694493"/>
            </a:xfrm>
            <a:prstGeom prst="rect">
              <a:avLst/>
            </a:prstGeom>
          </p:spPr>
        </p:pic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200E1B2E-9CC8-0712-8440-1B2FC6B2D29D}"/>
                </a:ext>
              </a:extLst>
            </p:cNvPr>
            <p:cNvCxnSpPr>
              <a:cxnSpLocks/>
              <a:endCxn id="64" idx="3"/>
            </p:cNvCxnSpPr>
            <p:nvPr/>
          </p:nvCxnSpPr>
          <p:spPr>
            <a:xfrm flipH="1" flipV="1">
              <a:off x="6313243" y="4038553"/>
              <a:ext cx="55783" cy="232880"/>
            </a:xfrm>
            <a:prstGeom prst="line">
              <a:avLst/>
            </a:prstGeom>
            <a:effectLst/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A9C81A5E-52A7-B8B3-3FAB-3BF4908F7F84}"/>
                </a:ext>
              </a:extLst>
            </p:cNvPr>
            <p:cNvSpPr/>
            <p:nvPr/>
          </p:nvSpPr>
          <p:spPr>
            <a:xfrm>
              <a:off x="6305074" y="3987374"/>
              <a:ext cx="55783" cy="59960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ED92A4A-EB22-5F5A-6E3E-1A7AEA12FBC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369026" y="4271433"/>
              <a:ext cx="31774" cy="232834"/>
            </a:xfrm>
            <a:prstGeom prst="line">
              <a:avLst/>
            </a:prstGeom>
            <a:effectLst/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E3DF116F-C60B-BD91-88FD-D32D3B10E48E}"/>
                </a:ext>
              </a:extLst>
            </p:cNvPr>
            <p:cNvCxnSpPr>
              <a:cxnSpLocks/>
            </p:cNvCxnSpPr>
            <p:nvPr/>
          </p:nvCxnSpPr>
          <p:spPr>
            <a:xfrm>
              <a:off x="6341134" y="4504267"/>
              <a:ext cx="59666" cy="0"/>
            </a:xfrm>
            <a:prstGeom prst="line">
              <a:avLst/>
            </a:prstGeom>
            <a:effectLst/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78" name="Callout: Line 77">
              <a:extLst>
                <a:ext uri="{FF2B5EF4-FFF2-40B4-BE49-F238E27FC236}">
                  <a16:creationId xmlns:a16="http://schemas.microsoft.com/office/drawing/2014/main" id="{F77C3498-D882-B1D7-0B07-94CEF948EB01}"/>
                </a:ext>
              </a:extLst>
            </p:cNvPr>
            <p:cNvSpPr/>
            <p:nvPr/>
          </p:nvSpPr>
          <p:spPr>
            <a:xfrm>
              <a:off x="4906641" y="4115577"/>
              <a:ext cx="985854" cy="311711"/>
            </a:xfrm>
            <a:prstGeom prst="borderCallout1">
              <a:avLst>
                <a:gd name="adj1" fmla="val 27005"/>
                <a:gd name="adj2" fmla="val 99343"/>
                <a:gd name="adj3" fmla="val 39859"/>
                <a:gd name="adj4" fmla="val 145708"/>
              </a:avLst>
            </a:prstGeom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800" dirty="0" err="1"/>
                <a:t>Cablage</a:t>
              </a:r>
              <a:r>
                <a:rPr lang="fr-CH" sz="800" dirty="0"/>
                <a:t> phase pickups 1L5</a:t>
              </a:r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1EDD34E-3BAD-1AA0-3CE5-AED70D65D9A3}"/>
              </a:ext>
            </a:extLst>
          </p:cNvPr>
          <p:cNvCxnSpPr>
            <a:cxnSpLocks/>
          </p:cNvCxnSpPr>
          <p:nvPr/>
        </p:nvCxnSpPr>
        <p:spPr>
          <a:xfrm flipH="1">
            <a:off x="1709964" y="3836585"/>
            <a:ext cx="789396" cy="1701624"/>
          </a:xfrm>
          <a:prstGeom prst="line">
            <a:avLst/>
          </a:prstGeom>
          <a:ln>
            <a:solidFill>
              <a:srgbClr val="00B0F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950570C-1DBF-F8DA-4AE8-B59C6B408867}"/>
              </a:ext>
            </a:extLst>
          </p:cNvPr>
          <p:cNvCxnSpPr>
            <a:cxnSpLocks/>
          </p:cNvCxnSpPr>
          <p:nvPr/>
        </p:nvCxnSpPr>
        <p:spPr>
          <a:xfrm>
            <a:off x="2499360" y="3836585"/>
            <a:ext cx="191004" cy="86791"/>
          </a:xfrm>
          <a:prstGeom prst="line">
            <a:avLst/>
          </a:prstGeom>
          <a:ln>
            <a:solidFill>
              <a:srgbClr val="00B0F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37FE0FB-2556-190B-E4A8-C610BD0FF6A1}"/>
              </a:ext>
            </a:extLst>
          </p:cNvPr>
          <p:cNvCxnSpPr>
            <a:cxnSpLocks/>
          </p:cNvCxnSpPr>
          <p:nvPr/>
        </p:nvCxnSpPr>
        <p:spPr>
          <a:xfrm flipV="1">
            <a:off x="2690364" y="3695099"/>
            <a:ext cx="94110" cy="228277"/>
          </a:xfrm>
          <a:prstGeom prst="line">
            <a:avLst/>
          </a:prstGeom>
          <a:ln>
            <a:solidFill>
              <a:srgbClr val="00B0F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281AF782-D9A7-874F-8E85-79EAA501A7E8}"/>
              </a:ext>
            </a:extLst>
          </p:cNvPr>
          <p:cNvSpPr/>
          <p:nvPr/>
        </p:nvSpPr>
        <p:spPr>
          <a:xfrm>
            <a:off x="2756582" y="3674882"/>
            <a:ext cx="55783" cy="5996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ED02819-B1DF-11D5-3283-E1E96925E150}"/>
              </a:ext>
            </a:extLst>
          </p:cNvPr>
          <p:cNvSpPr/>
          <p:nvPr/>
        </p:nvSpPr>
        <p:spPr>
          <a:xfrm>
            <a:off x="5990849" y="4470749"/>
            <a:ext cx="55783" cy="5996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F0E1422-5A4C-E158-558E-9D6BC951CF92}"/>
              </a:ext>
            </a:extLst>
          </p:cNvPr>
          <p:cNvCxnSpPr>
            <a:cxnSpLocks/>
          </p:cNvCxnSpPr>
          <p:nvPr/>
        </p:nvCxnSpPr>
        <p:spPr>
          <a:xfrm flipH="1" flipV="1">
            <a:off x="6033003" y="4526531"/>
            <a:ext cx="77178" cy="99656"/>
          </a:xfrm>
          <a:prstGeom prst="line">
            <a:avLst/>
          </a:prstGeom>
          <a:ln>
            <a:solidFill>
              <a:srgbClr val="00B0F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018489B-EA6E-0DD8-F530-E328A86709CE}"/>
              </a:ext>
            </a:extLst>
          </p:cNvPr>
          <p:cNvCxnSpPr>
            <a:cxnSpLocks/>
          </p:cNvCxnSpPr>
          <p:nvPr/>
        </p:nvCxnSpPr>
        <p:spPr>
          <a:xfrm flipH="1">
            <a:off x="6110181" y="4070773"/>
            <a:ext cx="1015366" cy="555414"/>
          </a:xfrm>
          <a:prstGeom prst="line">
            <a:avLst/>
          </a:prstGeom>
          <a:ln>
            <a:solidFill>
              <a:srgbClr val="00B0F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C0729BD-2F7E-9FDD-2D9B-E92D1A4C10E5}"/>
              </a:ext>
            </a:extLst>
          </p:cNvPr>
          <p:cNvCxnSpPr>
            <a:cxnSpLocks/>
          </p:cNvCxnSpPr>
          <p:nvPr/>
        </p:nvCxnSpPr>
        <p:spPr>
          <a:xfrm flipV="1">
            <a:off x="7125547" y="3734842"/>
            <a:ext cx="218724" cy="335931"/>
          </a:xfrm>
          <a:prstGeom prst="line">
            <a:avLst/>
          </a:prstGeom>
          <a:ln>
            <a:solidFill>
              <a:srgbClr val="00B0F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26D9DB8-8F20-3F42-4819-B2AB0CCBCEFB}"/>
              </a:ext>
            </a:extLst>
          </p:cNvPr>
          <p:cNvCxnSpPr>
            <a:cxnSpLocks/>
          </p:cNvCxnSpPr>
          <p:nvPr/>
        </p:nvCxnSpPr>
        <p:spPr>
          <a:xfrm flipV="1">
            <a:off x="7387309" y="4940752"/>
            <a:ext cx="259361" cy="138853"/>
          </a:xfrm>
          <a:prstGeom prst="line">
            <a:avLst/>
          </a:prstGeom>
          <a:ln>
            <a:solidFill>
              <a:srgbClr val="00B0F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3FFBD531-9319-1B14-CD86-F78CDE7C6E45}"/>
              </a:ext>
            </a:extLst>
          </p:cNvPr>
          <p:cNvCxnSpPr>
            <a:cxnSpLocks/>
          </p:cNvCxnSpPr>
          <p:nvPr/>
        </p:nvCxnSpPr>
        <p:spPr>
          <a:xfrm flipH="1">
            <a:off x="7646670" y="4576359"/>
            <a:ext cx="258374" cy="364393"/>
          </a:xfrm>
          <a:prstGeom prst="line">
            <a:avLst/>
          </a:prstGeom>
          <a:ln>
            <a:solidFill>
              <a:srgbClr val="00B0F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B56486D-0C0F-9C45-1381-887ECD7D4E1F}"/>
              </a:ext>
            </a:extLst>
          </p:cNvPr>
          <p:cNvCxnSpPr>
            <a:cxnSpLocks/>
          </p:cNvCxnSpPr>
          <p:nvPr/>
        </p:nvCxnSpPr>
        <p:spPr>
          <a:xfrm>
            <a:off x="7905044" y="4576359"/>
            <a:ext cx="51879" cy="49828"/>
          </a:xfrm>
          <a:prstGeom prst="line">
            <a:avLst/>
          </a:prstGeom>
          <a:ln>
            <a:solidFill>
              <a:srgbClr val="00B0F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7C9738B-9DA6-D393-ECC8-87F995DB58A4}"/>
              </a:ext>
            </a:extLst>
          </p:cNvPr>
          <p:cNvCxnSpPr>
            <a:cxnSpLocks/>
          </p:cNvCxnSpPr>
          <p:nvPr/>
        </p:nvCxnSpPr>
        <p:spPr>
          <a:xfrm flipV="1">
            <a:off x="7956923" y="2881594"/>
            <a:ext cx="1046935" cy="1744593"/>
          </a:xfrm>
          <a:prstGeom prst="line">
            <a:avLst/>
          </a:prstGeom>
          <a:ln w="1905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1" name="Callout: Line 60">
            <a:extLst>
              <a:ext uri="{FF2B5EF4-FFF2-40B4-BE49-F238E27FC236}">
                <a16:creationId xmlns:a16="http://schemas.microsoft.com/office/drawing/2014/main" id="{B12DD465-8138-9D69-8EB7-FB45C8BE52F2}"/>
              </a:ext>
            </a:extLst>
          </p:cNvPr>
          <p:cNvSpPr/>
          <p:nvPr/>
        </p:nvSpPr>
        <p:spPr>
          <a:xfrm>
            <a:off x="990601" y="4000854"/>
            <a:ext cx="1045238" cy="311711"/>
          </a:xfrm>
          <a:prstGeom prst="borderCallout1">
            <a:avLst>
              <a:gd name="adj1" fmla="val 54982"/>
              <a:gd name="adj2" fmla="val 100030"/>
              <a:gd name="adj3" fmla="val 71368"/>
              <a:gd name="adj4" fmla="val 125354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Remplacement </a:t>
            </a:r>
            <a:r>
              <a:rPr lang="fr-CH" sz="800" dirty="0" err="1"/>
              <a:t>cable</a:t>
            </a:r>
            <a:r>
              <a:rPr lang="fr-CH" sz="800" dirty="0"/>
              <a:t> BTY VPI208</a:t>
            </a:r>
          </a:p>
        </p:txBody>
      </p:sp>
      <p:sp>
        <p:nvSpPr>
          <p:cNvPr id="14" name="Callout: Line 13">
            <a:extLst>
              <a:ext uri="{FF2B5EF4-FFF2-40B4-BE49-F238E27FC236}">
                <a16:creationId xmlns:a16="http://schemas.microsoft.com/office/drawing/2014/main" id="{D40C06D7-9758-5E2E-2327-147497339ABB}"/>
              </a:ext>
            </a:extLst>
          </p:cNvPr>
          <p:cNvSpPr/>
          <p:nvPr/>
        </p:nvSpPr>
        <p:spPr>
          <a:xfrm>
            <a:off x="7042680" y="2956371"/>
            <a:ext cx="948618" cy="523911"/>
          </a:xfrm>
          <a:prstGeom prst="borderCallout1">
            <a:avLst>
              <a:gd name="adj1" fmla="val 103059"/>
              <a:gd name="adj2" fmla="val 52623"/>
              <a:gd name="adj3" fmla="val 304296"/>
              <a:gd name="adj4" fmla="val 88146"/>
            </a:avLst>
          </a:prstGeom>
          <a:solidFill>
            <a:srgbClr val="FFFF00"/>
          </a:solidFill>
          <a:ln w="12700">
            <a:solidFill>
              <a:srgbClr val="333333"/>
            </a:solidFill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b="1" dirty="0">
                <a:solidFill>
                  <a:srgbClr val="333333"/>
                </a:solidFill>
              </a:rPr>
              <a:t>Echafaudage RQF2796955</a:t>
            </a:r>
          </a:p>
          <a:p>
            <a:pPr algn="ctr"/>
            <a:r>
              <a:rPr lang="fr-CH" sz="800" dirty="0">
                <a:solidFill>
                  <a:srgbClr val="333333"/>
                </a:solidFill>
              </a:rPr>
              <a:t>Montage S51</a:t>
            </a:r>
          </a:p>
          <a:p>
            <a:pPr algn="ctr"/>
            <a:r>
              <a:rPr lang="fr-CH" sz="800" dirty="0" err="1">
                <a:solidFill>
                  <a:srgbClr val="333333"/>
                </a:solidFill>
              </a:rPr>
              <a:t>Demontage</a:t>
            </a:r>
            <a:r>
              <a:rPr lang="fr-CH" sz="800" dirty="0">
                <a:solidFill>
                  <a:srgbClr val="333333"/>
                </a:solidFill>
              </a:rPr>
              <a:t> S04</a:t>
            </a:r>
          </a:p>
        </p:txBody>
      </p:sp>
    </p:spTree>
    <p:extLst>
      <p:ext uri="{BB962C8B-B14F-4D97-AF65-F5344CB8AC3E}">
        <p14:creationId xmlns:p14="http://schemas.microsoft.com/office/powerpoint/2010/main" val="1306907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19" y="136525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PSR PSRINT0-CYJ01 (1/2)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PSR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S. FASEL)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646699"/>
              </p:ext>
            </p:extLst>
          </p:nvPr>
        </p:nvGraphicFramePr>
        <p:xfrm>
          <a:off x="4859803" y="733003"/>
          <a:ext cx="4114800" cy="24957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1961">
                  <a:extLst>
                    <a:ext uri="{9D8B030D-6E8A-4147-A177-3AD203B41FA5}">
                      <a16:colId xmlns:a16="http://schemas.microsoft.com/office/drawing/2014/main" val="1863777170"/>
                    </a:ext>
                  </a:extLst>
                </a:gridCol>
                <a:gridCol w="862463">
                  <a:extLst>
                    <a:ext uri="{9D8B030D-6E8A-4147-A177-3AD203B41FA5}">
                      <a16:colId xmlns:a16="http://schemas.microsoft.com/office/drawing/2014/main" val="3352744823"/>
                    </a:ext>
                  </a:extLst>
                </a:gridCol>
                <a:gridCol w="775564">
                  <a:extLst>
                    <a:ext uri="{9D8B030D-6E8A-4147-A177-3AD203B41FA5}">
                      <a16:colId xmlns:a16="http://schemas.microsoft.com/office/drawing/2014/main" val="4067394566"/>
                    </a:ext>
                  </a:extLst>
                </a:gridCol>
                <a:gridCol w="1004812">
                  <a:extLst>
                    <a:ext uri="{9D8B030D-6E8A-4147-A177-3AD203B41FA5}">
                      <a16:colId xmlns:a16="http://schemas.microsoft.com/office/drawing/2014/main" val="1274742440"/>
                    </a:ext>
                  </a:extLst>
                </a:gridCol>
              </a:tblGrid>
              <a:tr h="65963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kumimoji="0" lang="en-US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of cables</a:t>
                      </a:r>
                      <a:endParaRPr kumimoji="0"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L</a:t>
                      </a:r>
                    </a:p>
                    <a:p>
                      <a:pPr algn="ctr"/>
                      <a:r>
                        <a:rPr lang="fr-CH" sz="1200" dirty="0"/>
                        <a:t>[KM]</a:t>
                      </a:r>
                      <a:endParaRPr lang="en-GB" sz="1200" dirty="0"/>
                    </a:p>
                    <a:p>
                      <a:pPr algn="ctr"/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Duration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CERN 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fr-CH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Days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976345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r>
                        <a:rPr lang="en-GB" sz="1200" dirty="0" err="1"/>
                        <a:t>Cablage</a:t>
                      </a:r>
                      <a:r>
                        <a:rPr lang="en-GB" sz="1200" dirty="0"/>
                        <a:t> PU 39-45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291312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r>
                        <a:rPr lang="en-GB" sz="1200" dirty="0" err="1"/>
                        <a:t>Connctr</a:t>
                      </a:r>
                      <a:r>
                        <a:rPr lang="en-GB" sz="1200" dirty="0"/>
                        <a:t>. SMH16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9348520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r>
                        <a:rPr lang="en-GB" sz="1200" dirty="0" err="1"/>
                        <a:t>Cablage</a:t>
                      </a:r>
                      <a:r>
                        <a:rPr lang="en-GB" sz="1200" dirty="0"/>
                        <a:t> SD8-88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9386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r>
                        <a:rPr lang="en-GB" sz="1200" dirty="0" err="1"/>
                        <a:t>Cablage</a:t>
                      </a:r>
                      <a:r>
                        <a:rPr lang="en-GB" sz="1200" dirty="0"/>
                        <a:t> cav. SS11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4829813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r>
                        <a:rPr lang="en-GB" sz="1200" dirty="0" err="1"/>
                        <a:t>Cabl</a:t>
                      </a:r>
                      <a:r>
                        <a:rPr lang="en-GB" sz="1200" dirty="0"/>
                        <a:t>. SMH16-B16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0657582"/>
                  </a:ext>
                </a:extLst>
              </a:tr>
              <a:tr h="262561">
                <a:tc>
                  <a:txBody>
                    <a:bodyPr/>
                    <a:lstStyle/>
                    <a:p>
                      <a:r>
                        <a:rPr lang="en-GB" sz="12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3.2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609405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098129"/>
              </p:ext>
            </p:extLst>
          </p:nvPr>
        </p:nvGraphicFramePr>
        <p:xfrm>
          <a:off x="241828" y="5738098"/>
          <a:ext cx="3268283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404">
                  <a:extLst>
                    <a:ext uri="{9D8B030D-6E8A-4147-A177-3AD203B41FA5}">
                      <a16:colId xmlns:a16="http://schemas.microsoft.com/office/drawing/2014/main" val="3356053489"/>
                    </a:ext>
                  </a:extLst>
                </a:gridCol>
                <a:gridCol w="821960">
                  <a:extLst>
                    <a:ext uri="{9D8B030D-6E8A-4147-A177-3AD203B41FA5}">
                      <a16:colId xmlns:a16="http://schemas.microsoft.com/office/drawing/2014/main" val="2529938841"/>
                    </a:ext>
                  </a:extLst>
                </a:gridCol>
                <a:gridCol w="793370">
                  <a:extLst>
                    <a:ext uri="{9D8B030D-6E8A-4147-A177-3AD203B41FA5}">
                      <a16:colId xmlns:a16="http://schemas.microsoft.com/office/drawing/2014/main" val="110675049"/>
                    </a:ext>
                  </a:extLst>
                </a:gridCol>
                <a:gridCol w="850549">
                  <a:extLst>
                    <a:ext uri="{9D8B030D-6E8A-4147-A177-3AD203B41FA5}">
                      <a16:colId xmlns:a16="http://schemas.microsoft.com/office/drawing/2014/main" val="146777019"/>
                    </a:ext>
                  </a:extLst>
                </a:gridCol>
              </a:tblGrid>
              <a:tr h="219963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IMPACT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DIMR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WDP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ALARA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308150"/>
                  </a:ext>
                </a:extLst>
              </a:tr>
              <a:tr h="230362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235473</a:t>
                      </a:r>
                    </a:p>
                  </a:txBody>
                  <a:tcPr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 FAIRE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 FAIRE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25833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5C3682D-FCEF-E327-5937-09738B1D89BC}"/>
              </a:ext>
            </a:extLst>
          </p:cNvPr>
          <p:cNvSpPr txBox="1"/>
          <p:nvPr/>
        </p:nvSpPr>
        <p:spPr>
          <a:xfrm>
            <a:off x="4663787" y="4305300"/>
            <a:ext cx="450683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Cablage</a:t>
            </a:r>
            <a:r>
              <a:rPr lang="fr-FR" sz="1400" b="1" dirty="0">
                <a:sym typeface="Wingdings" panose="05000000000000000000" pitchFamily="2" charset="2"/>
              </a:rPr>
              <a:t> Pickups 39-45 (RQF2593161)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400" b="1" dirty="0">
                <a:sym typeface="Wingdings" panose="05000000000000000000" pitchFamily="2" charset="2"/>
              </a:rPr>
              <a:t>Finitions connecteurs SMH16 (RQF2032774)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Cablage</a:t>
            </a:r>
            <a:r>
              <a:rPr lang="fr-FR" sz="1400" b="1" dirty="0">
                <a:sym typeface="Wingdings" panose="05000000000000000000" pitchFamily="2" charset="2"/>
              </a:rPr>
              <a:t> pompes SD8-SD88 (RQF2616281)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Cablage</a:t>
            </a:r>
            <a:r>
              <a:rPr lang="fr-FR" sz="1400" b="1" dirty="0">
                <a:sym typeface="Wingdings" panose="05000000000000000000" pitchFamily="2" charset="2"/>
              </a:rPr>
              <a:t> cavités SS11 (RQF2622307)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400" b="1" dirty="0" err="1">
                <a:sym typeface="Wingdings" panose="05000000000000000000" pitchFamily="2" charset="2"/>
              </a:rPr>
              <a:t>Cablage</a:t>
            </a:r>
            <a:r>
              <a:rPr lang="fr-FR" sz="1400" b="1" dirty="0">
                <a:sym typeface="Wingdings" panose="05000000000000000000" pitchFamily="2" charset="2"/>
              </a:rPr>
              <a:t> SMH16-SMB16 (RQF2632697)</a:t>
            </a:r>
          </a:p>
          <a:p>
            <a:endParaRPr lang="fr-CH" sz="1400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0F19BE67-BE54-0251-FF48-3030C3FC63D6}"/>
              </a:ext>
            </a:extLst>
          </p:cNvPr>
          <p:cNvGrpSpPr/>
          <p:nvPr/>
        </p:nvGrpSpPr>
        <p:grpSpPr>
          <a:xfrm>
            <a:off x="267865" y="1347377"/>
            <a:ext cx="4054921" cy="3621335"/>
            <a:chOff x="267865" y="1900721"/>
            <a:chExt cx="4054921" cy="362133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581BEFE-A780-65EB-AB0A-27F4C1EC9F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386"/>
            <a:stretch/>
          </p:blipFill>
          <p:spPr>
            <a:xfrm>
              <a:off x="267865" y="1900721"/>
              <a:ext cx="4054921" cy="3621335"/>
            </a:xfrm>
            <a:prstGeom prst="rect">
              <a:avLst/>
            </a:prstGeom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927269E-D177-334B-EE1B-2ADB21E3BBB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447800" y="2367280"/>
              <a:ext cx="802640" cy="1264920"/>
            </a:xfrm>
            <a:prstGeom prst="line">
              <a:avLst/>
            </a:prstGeom>
            <a:effectLst/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27AE430-E1CF-0CF9-487B-672D223F8CF5}"/>
                </a:ext>
              </a:extLst>
            </p:cNvPr>
            <p:cNvSpPr/>
            <p:nvPr/>
          </p:nvSpPr>
          <p:spPr>
            <a:xfrm>
              <a:off x="2226816" y="3572240"/>
              <a:ext cx="55783" cy="59960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E85761E9-B173-3C22-E652-2823A671C77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47800" y="2249553"/>
              <a:ext cx="210312" cy="117727"/>
            </a:xfrm>
            <a:prstGeom prst="line">
              <a:avLst/>
            </a:prstGeom>
            <a:effectLst/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4252505-4FD4-CEAC-7309-674726586C7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8112" y="2183059"/>
              <a:ext cx="149352" cy="66494"/>
            </a:xfrm>
            <a:prstGeom prst="line">
              <a:avLst/>
            </a:prstGeom>
            <a:effectLst/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266C3E20-EE9A-1BE5-5E2F-5B4449CA2E7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895856" y="2102316"/>
              <a:ext cx="21336" cy="59375"/>
            </a:xfrm>
            <a:prstGeom prst="line">
              <a:avLst/>
            </a:prstGeom>
            <a:effectLst/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EDCC3D4E-B405-89B7-C0D5-11A7C187C3C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423416" y="2308416"/>
              <a:ext cx="24384" cy="63369"/>
            </a:xfrm>
            <a:prstGeom prst="line">
              <a:avLst/>
            </a:prstGeom>
            <a:effectLst/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ED6D67D3-A613-C1D5-DCAB-EAEDA919D90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10512" y="2156234"/>
              <a:ext cx="106680" cy="32039"/>
            </a:xfrm>
            <a:prstGeom prst="line">
              <a:avLst/>
            </a:prstGeom>
            <a:effectLst/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56" name="Callout: Line 55">
              <a:extLst>
                <a:ext uri="{FF2B5EF4-FFF2-40B4-BE49-F238E27FC236}">
                  <a16:creationId xmlns:a16="http://schemas.microsoft.com/office/drawing/2014/main" id="{2A7DABB4-F4AA-6299-75FF-63469EE158C8}"/>
                </a:ext>
              </a:extLst>
            </p:cNvPr>
            <p:cNvSpPr/>
            <p:nvPr/>
          </p:nvSpPr>
          <p:spPr>
            <a:xfrm>
              <a:off x="312594" y="1946460"/>
              <a:ext cx="985854" cy="311711"/>
            </a:xfrm>
            <a:prstGeom prst="borderCallout1">
              <a:avLst>
                <a:gd name="adj1" fmla="val 39717"/>
                <a:gd name="adj2" fmla="val 99961"/>
                <a:gd name="adj3" fmla="val 90706"/>
                <a:gd name="adj4" fmla="val 137360"/>
              </a:avLst>
            </a:prstGeom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800" dirty="0" err="1"/>
                <a:t>Cablage</a:t>
              </a:r>
              <a:r>
                <a:rPr lang="fr-CH" sz="800" dirty="0"/>
                <a:t> pickups 39-45</a:t>
              </a:r>
            </a:p>
          </p:txBody>
        </p:sp>
      </p:grpSp>
      <p:sp>
        <p:nvSpPr>
          <p:cNvPr id="138" name="Callout: Line 137">
            <a:extLst>
              <a:ext uri="{FF2B5EF4-FFF2-40B4-BE49-F238E27FC236}">
                <a16:creationId xmlns:a16="http://schemas.microsoft.com/office/drawing/2014/main" id="{401D4140-388A-ABB8-922E-4D8E0C505E5D}"/>
              </a:ext>
            </a:extLst>
          </p:cNvPr>
          <p:cNvSpPr/>
          <p:nvPr/>
        </p:nvSpPr>
        <p:spPr>
          <a:xfrm>
            <a:off x="776277" y="3018897"/>
            <a:ext cx="802640" cy="393362"/>
          </a:xfrm>
          <a:prstGeom prst="borderCallout1">
            <a:avLst>
              <a:gd name="adj1" fmla="val 97602"/>
              <a:gd name="adj2" fmla="val 34093"/>
              <a:gd name="adj3" fmla="val 234038"/>
              <a:gd name="adj4" fmla="val 12199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Finitions 5 connecteurs SMH16</a:t>
            </a:r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82265BB7-0154-6CA4-2AC4-19C8DB3AEB95}"/>
              </a:ext>
            </a:extLst>
          </p:cNvPr>
          <p:cNvSpPr/>
          <p:nvPr/>
        </p:nvSpPr>
        <p:spPr>
          <a:xfrm>
            <a:off x="2245965" y="3110733"/>
            <a:ext cx="55783" cy="59960"/>
          </a:xfrm>
          <a:prstGeom prst="ellipse">
            <a:avLst/>
          </a:prstGeom>
          <a:solidFill>
            <a:srgbClr val="FFCC00"/>
          </a:solidFill>
          <a:ln>
            <a:solidFill>
              <a:srgbClr val="FF99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E17338CC-C76C-C351-9A09-70203D58AD22}"/>
              </a:ext>
            </a:extLst>
          </p:cNvPr>
          <p:cNvCxnSpPr>
            <a:cxnSpLocks/>
            <a:stCxn id="139" idx="4"/>
          </p:cNvCxnSpPr>
          <p:nvPr/>
        </p:nvCxnSpPr>
        <p:spPr>
          <a:xfrm flipH="1">
            <a:off x="2002155" y="3170693"/>
            <a:ext cx="271702" cy="1176718"/>
          </a:xfrm>
          <a:prstGeom prst="line">
            <a:avLst/>
          </a:prstGeom>
          <a:ln>
            <a:solidFill>
              <a:srgbClr val="FF99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147B3F77-BAD8-0BD8-9DA0-10D4EC931ABC}"/>
              </a:ext>
            </a:extLst>
          </p:cNvPr>
          <p:cNvCxnSpPr>
            <a:cxnSpLocks/>
          </p:cNvCxnSpPr>
          <p:nvPr/>
        </p:nvCxnSpPr>
        <p:spPr>
          <a:xfrm flipV="1">
            <a:off x="1954383" y="4347411"/>
            <a:ext cx="47772" cy="335079"/>
          </a:xfrm>
          <a:prstGeom prst="line">
            <a:avLst/>
          </a:prstGeom>
          <a:ln>
            <a:solidFill>
              <a:srgbClr val="FF99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D9BD7DA5-EC0C-5F1F-77FA-CE52862FCC98}"/>
              </a:ext>
            </a:extLst>
          </p:cNvPr>
          <p:cNvCxnSpPr>
            <a:cxnSpLocks/>
          </p:cNvCxnSpPr>
          <p:nvPr/>
        </p:nvCxnSpPr>
        <p:spPr>
          <a:xfrm>
            <a:off x="1722120" y="4619625"/>
            <a:ext cx="232263" cy="62865"/>
          </a:xfrm>
          <a:prstGeom prst="line">
            <a:avLst/>
          </a:prstGeom>
          <a:ln>
            <a:solidFill>
              <a:srgbClr val="FF99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F72B53F5-46B5-E906-8E56-35F6A01743C7}"/>
              </a:ext>
            </a:extLst>
          </p:cNvPr>
          <p:cNvCxnSpPr>
            <a:cxnSpLocks/>
          </p:cNvCxnSpPr>
          <p:nvPr/>
        </p:nvCxnSpPr>
        <p:spPr>
          <a:xfrm flipH="1" flipV="1">
            <a:off x="1390650" y="4421505"/>
            <a:ext cx="331470" cy="198120"/>
          </a:xfrm>
          <a:prstGeom prst="line">
            <a:avLst/>
          </a:prstGeom>
          <a:ln>
            <a:solidFill>
              <a:srgbClr val="FF99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2DF33614-D674-E311-0C39-E7238C60503B}"/>
              </a:ext>
            </a:extLst>
          </p:cNvPr>
          <p:cNvCxnSpPr>
            <a:cxnSpLocks/>
          </p:cNvCxnSpPr>
          <p:nvPr/>
        </p:nvCxnSpPr>
        <p:spPr>
          <a:xfrm flipV="1">
            <a:off x="1341120" y="4421505"/>
            <a:ext cx="49530" cy="43815"/>
          </a:xfrm>
          <a:prstGeom prst="line">
            <a:avLst/>
          </a:prstGeom>
          <a:ln>
            <a:solidFill>
              <a:srgbClr val="FF99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8E877672-B606-10A7-5B8C-945B3AB42562}"/>
              </a:ext>
            </a:extLst>
          </p:cNvPr>
          <p:cNvCxnSpPr>
            <a:cxnSpLocks/>
          </p:cNvCxnSpPr>
          <p:nvPr/>
        </p:nvCxnSpPr>
        <p:spPr>
          <a:xfrm flipH="1" flipV="1">
            <a:off x="1954383" y="4682490"/>
            <a:ext cx="268166" cy="36195"/>
          </a:xfrm>
          <a:prstGeom prst="line">
            <a:avLst/>
          </a:prstGeom>
          <a:ln>
            <a:solidFill>
              <a:srgbClr val="FF99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863C51F4-94AE-165F-2BE4-108AC152F51D}"/>
              </a:ext>
            </a:extLst>
          </p:cNvPr>
          <p:cNvCxnSpPr>
            <a:cxnSpLocks/>
          </p:cNvCxnSpPr>
          <p:nvPr/>
        </p:nvCxnSpPr>
        <p:spPr>
          <a:xfrm flipH="1">
            <a:off x="2222549" y="4703445"/>
            <a:ext cx="290146" cy="15240"/>
          </a:xfrm>
          <a:prstGeom prst="line">
            <a:avLst/>
          </a:prstGeom>
          <a:ln>
            <a:solidFill>
              <a:srgbClr val="FF99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87" name="Straight Connector 186">
            <a:extLst>
              <a:ext uri="{FF2B5EF4-FFF2-40B4-BE49-F238E27FC236}">
                <a16:creationId xmlns:a16="http://schemas.microsoft.com/office/drawing/2014/main" id="{ABB31256-10B4-E812-431B-C4546337732D}"/>
              </a:ext>
            </a:extLst>
          </p:cNvPr>
          <p:cNvCxnSpPr>
            <a:cxnSpLocks/>
          </p:cNvCxnSpPr>
          <p:nvPr/>
        </p:nvCxnSpPr>
        <p:spPr>
          <a:xfrm flipH="1">
            <a:off x="2512695" y="4655904"/>
            <a:ext cx="232410" cy="47541"/>
          </a:xfrm>
          <a:prstGeom prst="line">
            <a:avLst/>
          </a:prstGeom>
          <a:ln>
            <a:solidFill>
              <a:srgbClr val="FF99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0618EA1E-3DCA-C490-EC63-87F31AC85E4B}"/>
              </a:ext>
            </a:extLst>
          </p:cNvPr>
          <p:cNvCxnSpPr>
            <a:cxnSpLocks/>
          </p:cNvCxnSpPr>
          <p:nvPr/>
        </p:nvCxnSpPr>
        <p:spPr>
          <a:xfrm flipH="1">
            <a:off x="2745105" y="4581861"/>
            <a:ext cx="186690" cy="74043"/>
          </a:xfrm>
          <a:prstGeom prst="line">
            <a:avLst/>
          </a:prstGeom>
          <a:ln>
            <a:solidFill>
              <a:srgbClr val="FF99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75C1A8D8-56CE-BFCE-5E5C-63BA40CA4AF7}"/>
              </a:ext>
            </a:extLst>
          </p:cNvPr>
          <p:cNvCxnSpPr>
            <a:cxnSpLocks/>
          </p:cNvCxnSpPr>
          <p:nvPr/>
        </p:nvCxnSpPr>
        <p:spPr>
          <a:xfrm flipH="1">
            <a:off x="2931795" y="4421505"/>
            <a:ext cx="283845" cy="160356"/>
          </a:xfrm>
          <a:prstGeom prst="line">
            <a:avLst/>
          </a:prstGeom>
          <a:ln>
            <a:solidFill>
              <a:srgbClr val="FF99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97" name="Straight Connector 196">
            <a:extLst>
              <a:ext uri="{FF2B5EF4-FFF2-40B4-BE49-F238E27FC236}">
                <a16:creationId xmlns:a16="http://schemas.microsoft.com/office/drawing/2014/main" id="{FE03C985-2070-60CF-5C6B-5AFC39949130}"/>
              </a:ext>
            </a:extLst>
          </p:cNvPr>
          <p:cNvCxnSpPr>
            <a:cxnSpLocks/>
          </p:cNvCxnSpPr>
          <p:nvPr/>
        </p:nvCxnSpPr>
        <p:spPr>
          <a:xfrm>
            <a:off x="3215640" y="4421505"/>
            <a:ext cx="26670" cy="30480"/>
          </a:xfrm>
          <a:prstGeom prst="line">
            <a:avLst/>
          </a:prstGeom>
          <a:ln>
            <a:solidFill>
              <a:srgbClr val="FF99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00" name="Callout: Line 199">
            <a:extLst>
              <a:ext uri="{FF2B5EF4-FFF2-40B4-BE49-F238E27FC236}">
                <a16:creationId xmlns:a16="http://schemas.microsoft.com/office/drawing/2014/main" id="{DAFF5E19-7A4C-2001-ED53-DAFF71730612}"/>
              </a:ext>
            </a:extLst>
          </p:cNvPr>
          <p:cNvSpPr/>
          <p:nvPr/>
        </p:nvSpPr>
        <p:spPr>
          <a:xfrm>
            <a:off x="3059549" y="4846062"/>
            <a:ext cx="687222" cy="265421"/>
          </a:xfrm>
          <a:prstGeom prst="borderCallout1">
            <a:avLst>
              <a:gd name="adj1" fmla="val 908"/>
              <a:gd name="adj2" fmla="val 29801"/>
              <a:gd name="adj3" fmla="val -135501"/>
              <a:gd name="adj4" fmla="val 4476"/>
            </a:avLst>
          </a:prstGeom>
          <a:solidFill>
            <a:srgbClr val="FFCC00"/>
          </a:solidFill>
          <a:ln>
            <a:solidFill>
              <a:srgbClr val="FF99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1x Cable SD8-SD88</a:t>
            </a:r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01B9F25B-3E8F-BE0F-C066-C30FA03B710A}"/>
              </a:ext>
            </a:extLst>
          </p:cNvPr>
          <p:cNvSpPr/>
          <p:nvPr/>
        </p:nvSpPr>
        <p:spPr>
          <a:xfrm>
            <a:off x="2204171" y="3158355"/>
            <a:ext cx="55783" cy="59960"/>
          </a:xfrm>
          <a:prstGeom prst="ellipse">
            <a:avLst/>
          </a:prstGeom>
          <a:solidFill>
            <a:srgbClr val="7030A0"/>
          </a:solidFill>
          <a:ln>
            <a:solidFill>
              <a:srgbClr val="333333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73A8C8DD-69FE-E987-4AA3-A4975359AF5C}"/>
              </a:ext>
            </a:extLst>
          </p:cNvPr>
          <p:cNvCxnSpPr>
            <a:cxnSpLocks/>
            <a:stCxn id="201" idx="5"/>
          </p:cNvCxnSpPr>
          <p:nvPr/>
        </p:nvCxnSpPr>
        <p:spPr>
          <a:xfrm flipH="1">
            <a:off x="1989147" y="3209534"/>
            <a:ext cx="262638" cy="1137877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55DFDB25-7B98-01B1-8EFF-89EB3E4FF91F}"/>
              </a:ext>
            </a:extLst>
          </p:cNvPr>
          <p:cNvCxnSpPr>
            <a:cxnSpLocks/>
          </p:cNvCxnSpPr>
          <p:nvPr/>
        </p:nvCxnSpPr>
        <p:spPr>
          <a:xfrm flipH="1">
            <a:off x="1939290" y="4347411"/>
            <a:ext cx="49857" cy="308493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4BD74AE-5C3B-0EE7-17A7-57ABEDB40A88}"/>
              </a:ext>
            </a:extLst>
          </p:cNvPr>
          <p:cNvCxnSpPr>
            <a:cxnSpLocks/>
          </p:cNvCxnSpPr>
          <p:nvPr/>
        </p:nvCxnSpPr>
        <p:spPr>
          <a:xfrm flipH="1" flipV="1">
            <a:off x="1732788" y="4600389"/>
            <a:ext cx="206502" cy="55515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13" name="Straight Connector 212">
            <a:extLst>
              <a:ext uri="{FF2B5EF4-FFF2-40B4-BE49-F238E27FC236}">
                <a16:creationId xmlns:a16="http://schemas.microsoft.com/office/drawing/2014/main" id="{C290B897-1C81-A628-F451-BE3BA99B83F8}"/>
              </a:ext>
            </a:extLst>
          </p:cNvPr>
          <p:cNvCxnSpPr>
            <a:cxnSpLocks/>
          </p:cNvCxnSpPr>
          <p:nvPr/>
        </p:nvCxnSpPr>
        <p:spPr>
          <a:xfrm>
            <a:off x="1267810" y="4320825"/>
            <a:ext cx="464978" cy="279564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ECF54B35-1CC9-411F-D7E3-9EE4BD90250C}"/>
              </a:ext>
            </a:extLst>
          </p:cNvPr>
          <p:cNvCxnSpPr>
            <a:cxnSpLocks/>
          </p:cNvCxnSpPr>
          <p:nvPr/>
        </p:nvCxnSpPr>
        <p:spPr>
          <a:xfrm flipH="1" flipV="1">
            <a:off x="1133104" y="4207629"/>
            <a:ext cx="134706" cy="113196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3F5EA0B7-34A9-2137-2BA5-42154064C88E}"/>
              </a:ext>
            </a:extLst>
          </p:cNvPr>
          <p:cNvCxnSpPr>
            <a:cxnSpLocks/>
          </p:cNvCxnSpPr>
          <p:nvPr/>
        </p:nvCxnSpPr>
        <p:spPr>
          <a:xfrm flipV="1">
            <a:off x="1091666" y="4207629"/>
            <a:ext cx="41438" cy="50150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22" name="Callout: Line 221">
            <a:extLst>
              <a:ext uri="{FF2B5EF4-FFF2-40B4-BE49-F238E27FC236}">
                <a16:creationId xmlns:a16="http://schemas.microsoft.com/office/drawing/2014/main" id="{C9723192-F013-DF2A-823F-184B59D638DE}"/>
              </a:ext>
            </a:extLst>
          </p:cNvPr>
          <p:cNvSpPr/>
          <p:nvPr/>
        </p:nvSpPr>
        <p:spPr>
          <a:xfrm>
            <a:off x="405067" y="4575869"/>
            <a:ext cx="808073" cy="270193"/>
          </a:xfrm>
          <a:prstGeom prst="borderCallout1">
            <a:avLst>
              <a:gd name="adj1" fmla="val -527"/>
              <a:gd name="adj2" fmla="val 82470"/>
              <a:gd name="adj3" fmla="val -116815"/>
              <a:gd name="adj4" fmla="val 88082"/>
            </a:avLst>
          </a:prstGeom>
          <a:solidFill>
            <a:srgbClr val="7030A0"/>
          </a:solidFill>
          <a:ln>
            <a:solidFill>
              <a:srgbClr val="0C377B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4x </a:t>
            </a:r>
            <a:r>
              <a:rPr lang="fr-CH" sz="800" dirty="0" err="1"/>
              <a:t>Cables</a:t>
            </a:r>
            <a:endParaRPr lang="fr-CH" sz="800" dirty="0"/>
          </a:p>
          <a:p>
            <a:pPr algn="ctr"/>
            <a:r>
              <a:rPr lang="fr-CH" sz="800" dirty="0"/>
              <a:t>Cavités SS11</a:t>
            </a:r>
          </a:p>
        </p:txBody>
      </p: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E252D082-572A-3645-6854-8CFCFC509047}"/>
              </a:ext>
            </a:extLst>
          </p:cNvPr>
          <p:cNvCxnSpPr>
            <a:cxnSpLocks/>
          </p:cNvCxnSpPr>
          <p:nvPr/>
        </p:nvCxnSpPr>
        <p:spPr>
          <a:xfrm flipV="1">
            <a:off x="790575" y="3936284"/>
            <a:ext cx="79639" cy="31831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27" name="Straight Connector 226">
            <a:extLst>
              <a:ext uri="{FF2B5EF4-FFF2-40B4-BE49-F238E27FC236}">
                <a16:creationId xmlns:a16="http://schemas.microsoft.com/office/drawing/2014/main" id="{6ECDC907-CAD7-8105-B711-0034ED5D62D3}"/>
              </a:ext>
            </a:extLst>
          </p:cNvPr>
          <p:cNvCxnSpPr>
            <a:cxnSpLocks/>
          </p:cNvCxnSpPr>
          <p:nvPr/>
        </p:nvCxnSpPr>
        <p:spPr>
          <a:xfrm>
            <a:off x="776277" y="3848100"/>
            <a:ext cx="14298" cy="120015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30" name="Callout: Line 229">
            <a:extLst>
              <a:ext uri="{FF2B5EF4-FFF2-40B4-BE49-F238E27FC236}">
                <a16:creationId xmlns:a16="http://schemas.microsoft.com/office/drawing/2014/main" id="{6BD6F00D-D3F6-D6AF-FA3D-6A0922336C56}"/>
              </a:ext>
            </a:extLst>
          </p:cNvPr>
          <p:cNvSpPr/>
          <p:nvPr/>
        </p:nvSpPr>
        <p:spPr>
          <a:xfrm>
            <a:off x="53114" y="4181063"/>
            <a:ext cx="901074" cy="270193"/>
          </a:xfrm>
          <a:prstGeom prst="borderCallout1">
            <a:avLst>
              <a:gd name="adj1" fmla="val -527"/>
              <a:gd name="adj2" fmla="val 82470"/>
              <a:gd name="adj3" fmla="val -81093"/>
              <a:gd name="adj4" fmla="val 86151"/>
            </a:avLst>
          </a:prstGeom>
          <a:solidFill>
            <a:srgbClr val="FFFF00"/>
          </a:solidFill>
          <a:ln>
            <a:solidFill>
              <a:srgbClr val="333333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>
                <a:solidFill>
                  <a:sysClr val="windowText" lastClr="000000"/>
                </a:solidFill>
              </a:rPr>
              <a:t>2x </a:t>
            </a:r>
            <a:r>
              <a:rPr lang="fr-CH" sz="800" dirty="0" err="1">
                <a:solidFill>
                  <a:sysClr val="windowText" lastClr="000000"/>
                </a:solidFill>
              </a:rPr>
              <a:t>Cables</a:t>
            </a:r>
            <a:endParaRPr lang="fr-CH" sz="800" dirty="0">
              <a:solidFill>
                <a:sysClr val="windowText" lastClr="000000"/>
              </a:solidFill>
            </a:endParaRPr>
          </a:p>
          <a:p>
            <a:pPr algn="ctr"/>
            <a:r>
              <a:rPr lang="fr-CH" sz="800" dirty="0">
                <a:solidFill>
                  <a:sysClr val="windowText" lastClr="000000"/>
                </a:solidFill>
              </a:rPr>
              <a:t>SMH16-SMB16</a:t>
            </a:r>
          </a:p>
        </p:txBody>
      </p:sp>
      <p:sp>
        <p:nvSpPr>
          <p:cNvPr id="6" name="Callout: Line 5">
            <a:extLst>
              <a:ext uri="{FF2B5EF4-FFF2-40B4-BE49-F238E27FC236}">
                <a16:creationId xmlns:a16="http://schemas.microsoft.com/office/drawing/2014/main" id="{82E7C837-BB54-D53B-E5C3-9FB40D215677}"/>
              </a:ext>
            </a:extLst>
          </p:cNvPr>
          <p:cNvSpPr/>
          <p:nvPr/>
        </p:nvSpPr>
        <p:spPr>
          <a:xfrm>
            <a:off x="842473" y="4910044"/>
            <a:ext cx="687222" cy="265421"/>
          </a:xfrm>
          <a:prstGeom prst="borderCallout1">
            <a:avLst>
              <a:gd name="adj1" fmla="val 908"/>
              <a:gd name="adj2" fmla="val 83024"/>
              <a:gd name="adj3" fmla="val -125293"/>
              <a:gd name="adj4" fmla="val 112893"/>
            </a:avLst>
          </a:prstGeom>
          <a:solidFill>
            <a:srgbClr val="FFCC00"/>
          </a:solidFill>
          <a:ln>
            <a:solidFill>
              <a:srgbClr val="FF99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1x Cable SD8-SD88</a:t>
            </a:r>
          </a:p>
        </p:txBody>
      </p:sp>
    </p:spTree>
    <p:extLst>
      <p:ext uri="{BB962C8B-B14F-4D97-AF65-F5344CB8AC3E}">
        <p14:creationId xmlns:p14="http://schemas.microsoft.com/office/powerpoint/2010/main" val="2051027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19" y="136525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PSR PSRINT0-CYJ01 (2/2)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PSR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S. FASEL)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A63D729-3625-E067-C6B7-7470BFDA10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9836" y="840313"/>
            <a:ext cx="3925379" cy="5214525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7931A7C1-0F5C-CFB6-266C-2ABDF992D099}"/>
              </a:ext>
            </a:extLst>
          </p:cNvPr>
          <p:cNvSpPr/>
          <p:nvPr/>
        </p:nvSpPr>
        <p:spPr>
          <a:xfrm>
            <a:off x="5894576" y="3101256"/>
            <a:ext cx="55783" cy="59960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5BC9F2B-0468-8F76-B58C-FF4385906EB3}"/>
              </a:ext>
            </a:extLst>
          </p:cNvPr>
          <p:cNvCxnSpPr>
            <a:cxnSpLocks/>
            <a:endCxn id="13" idx="6"/>
          </p:cNvCxnSpPr>
          <p:nvPr/>
        </p:nvCxnSpPr>
        <p:spPr>
          <a:xfrm flipH="1">
            <a:off x="5950359" y="3131236"/>
            <a:ext cx="75791" cy="0"/>
          </a:xfrm>
          <a:prstGeom prst="line">
            <a:avLst/>
          </a:prstGeom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3BB065B-CED2-A9FA-6A26-141FFDDF9698}"/>
              </a:ext>
            </a:extLst>
          </p:cNvPr>
          <p:cNvCxnSpPr>
            <a:cxnSpLocks/>
          </p:cNvCxnSpPr>
          <p:nvPr/>
        </p:nvCxnSpPr>
        <p:spPr>
          <a:xfrm flipH="1">
            <a:off x="6026150" y="3070887"/>
            <a:ext cx="16669" cy="60349"/>
          </a:xfrm>
          <a:prstGeom prst="line">
            <a:avLst/>
          </a:prstGeom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174A5B4-98BF-E6C8-A92E-371567638639}"/>
              </a:ext>
            </a:extLst>
          </p:cNvPr>
          <p:cNvCxnSpPr>
            <a:cxnSpLocks/>
          </p:cNvCxnSpPr>
          <p:nvPr/>
        </p:nvCxnSpPr>
        <p:spPr>
          <a:xfrm>
            <a:off x="6042819" y="3070887"/>
            <a:ext cx="175101" cy="30369"/>
          </a:xfrm>
          <a:prstGeom prst="line">
            <a:avLst/>
          </a:prstGeom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0" name="Callout: Line 39">
            <a:extLst>
              <a:ext uri="{FF2B5EF4-FFF2-40B4-BE49-F238E27FC236}">
                <a16:creationId xmlns:a16="http://schemas.microsoft.com/office/drawing/2014/main" id="{CB29B377-9945-203F-ADAB-3A8D94E74C77}"/>
              </a:ext>
            </a:extLst>
          </p:cNvPr>
          <p:cNvSpPr/>
          <p:nvPr/>
        </p:nvSpPr>
        <p:spPr>
          <a:xfrm>
            <a:off x="5043071" y="2062825"/>
            <a:ext cx="840581" cy="275419"/>
          </a:xfrm>
          <a:prstGeom prst="borderCallout1">
            <a:avLst>
              <a:gd name="adj1" fmla="val 101222"/>
              <a:gd name="adj2" fmla="val 61271"/>
              <a:gd name="adj3" fmla="val 365452"/>
              <a:gd name="adj4" fmla="val 117380"/>
            </a:avLst>
          </a:prstGeom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 err="1"/>
              <a:t>Cablage</a:t>
            </a:r>
            <a:r>
              <a:rPr lang="fr-CH" sz="800" dirty="0"/>
              <a:t> pickups 39-45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9199169E-7C22-E6A2-0484-4638954438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246" y="1348549"/>
            <a:ext cx="4290489" cy="3354525"/>
          </a:xfrm>
          <a:prstGeom prst="rect">
            <a:avLst/>
          </a:prstGeom>
        </p:spPr>
      </p:pic>
      <p:sp>
        <p:nvSpPr>
          <p:cNvPr id="74" name="Callout: Line 73">
            <a:extLst>
              <a:ext uri="{FF2B5EF4-FFF2-40B4-BE49-F238E27FC236}">
                <a16:creationId xmlns:a16="http://schemas.microsoft.com/office/drawing/2014/main" id="{544A43CC-C8E6-228D-05D3-71701AC38503}"/>
              </a:ext>
            </a:extLst>
          </p:cNvPr>
          <p:cNvSpPr/>
          <p:nvPr/>
        </p:nvSpPr>
        <p:spPr>
          <a:xfrm>
            <a:off x="4677640" y="3642512"/>
            <a:ext cx="687222" cy="265421"/>
          </a:xfrm>
          <a:prstGeom prst="borderCallout1">
            <a:avLst>
              <a:gd name="adj1" fmla="val 54475"/>
              <a:gd name="adj2" fmla="val 99372"/>
              <a:gd name="adj3" fmla="val 56678"/>
              <a:gd name="adj4" fmla="val 140169"/>
            </a:avLst>
          </a:prstGeom>
          <a:solidFill>
            <a:srgbClr val="FFCC00"/>
          </a:solidFill>
          <a:ln>
            <a:solidFill>
              <a:srgbClr val="FF99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2x </a:t>
            </a:r>
            <a:r>
              <a:rPr lang="fr-CH" sz="800" dirty="0" err="1"/>
              <a:t>Cables</a:t>
            </a:r>
            <a:r>
              <a:rPr lang="fr-CH" sz="800" dirty="0"/>
              <a:t> SD8-SD88</a:t>
            </a: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A768D4CD-8896-553C-EBF2-F834E6BCF050}"/>
              </a:ext>
            </a:extLst>
          </p:cNvPr>
          <p:cNvSpPr/>
          <p:nvPr/>
        </p:nvSpPr>
        <p:spPr>
          <a:xfrm>
            <a:off x="5808329" y="3150230"/>
            <a:ext cx="55783" cy="59960"/>
          </a:xfrm>
          <a:prstGeom prst="ellipse">
            <a:avLst/>
          </a:prstGeom>
          <a:solidFill>
            <a:srgbClr val="FFCC00"/>
          </a:solidFill>
          <a:ln>
            <a:solidFill>
              <a:srgbClr val="FF99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D03BDF6D-95FE-7591-BB69-43AD80120BD3}"/>
              </a:ext>
            </a:extLst>
          </p:cNvPr>
          <p:cNvCxnSpPr>
            <a:cxnSpLocks/>
          </p:cNvCxnSpPr>
          <p:nvPr/>
        </p:nvCxnSpPr>
        <p:spPr>
          <a:xfrm flipH="1">
            <a:off x="5589079" y="3161216"/>
            <a:ext cx="184341" cy="864684"/>
          </a:xfrm>
          <a:prstGeom prst="line">
            <a:avLst/>
          </a:prstGeom>
          <a:ln>
            <a:solidFill>
              <a:srgbClr val="FF99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1AE4FEEC-C4E7-00FB-F03F-AED59261FED6}"/>
              </a:ext>
            </a:extLst>
          </p:cNvPr>
          <p:cNvCxnSpPr>
            <a:cxnSpLocks/>
            <a:stCxn id="75" idx="2"/>
          </p:cNvCxnSpPr>
          <p:nvPr/>
        </p:nvCxnSpPr>
        <p:spPr>
          <a:xfrm flipH="1" flipV="1">
            <a:off x="5773420" y="3166603"/>
            <a:ext cx="34909" cy="13607"/>
          </a:xfrm>
          <a:prstGeom prst="line">
            <a:avLst/>
          </a:prstGeom>
          <a:ln>
            <a:solidFill>
              <a:srgbClr val="FF99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32690F74-3509-CD91-ECE0-1F15CF7C3340}"/>
              </a:ext>
            </a:extLst>
          </p:cNvPr>
          <p:cNvCxnSpPr>
            <a:cxnSpLocks/>
          </p:cNvCxnSpPr>
          <p:nvPr/>
        </p:nvCxnSpPr>
        <p:spPr>
          <a:xfrm flipH="1" flipV="1">
            <a:off x="5589079" y="4022176"/>
            <a:ext cx="361280" cy="71840"/>
          </a:xfrm>
          <a:prstGeom prst="line">
            <a:avLst/>
          </a:prstGeom>
          <a:ln>
            <a:solidFill>
              <a:srgbClr val="FF99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9540EF32-6F3A-10D0-D822-25AD71C77E9B}"/>
              </a:ext>
            </a:extLst>
          </p:cNvPr>
          <p:cNvCxnSpPr>
            <a:cxnSpLocks/>
          </p:cNvCxnSpPr>
          <p:nvPr/>
        </p:nvCxnSpPr>
        <p:spPr>
          <a:xfrm flipH="1">
            <a:off x="5922467" y="4094016"/>
            <a:ext cx="27892" cy="72678"/>
          </a:xfrm>
          <a:prstGeom prst="line">
            <a:avLst/>
          </a:prstGeom>
          <a:ln>
            <a:solidFill>
              <a:srgbClr val="FF99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90" name="Oval 89">
            <a:extLst>
              <a:ext uri="{FF2B5EF4-FFF2-40B4-BE49-F238E27FC236}">
                <a16:creationId xmlns:a16="http://schemas.microsoft.com/office/drawing/2014/main" id="{F05D13BC-7EF1-0F86-0067-21D270B32524}"/>
              </a:ext>
            </a:extLst>
          </p:cNvPr>
          <p:cNvSpPr/>
          <p:nvPr/>
        </p:nvSpPr>
        <p:spPr>
          <a:xfrm>
            <a:off x="5855052" y="3230578"/>
            <a:ext cx="55783" cy="59960"/>
          </a:xfrm>
          <a:prstGeom prst="ellipse">
            <a:avLst/>
          </a:prstGeom>
          <a:solidFill>
            <a:srgbClr val="7030A0"/>
          </a:solidFill>
          <a:ln>
            <a:solidFill>
              <a:srgbClr val="333333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DE18BF12-154A-9FC0-0E16-B5A4585E5A29}"/>
              </a:ext>
            </a:extLst>
          </p:cNvPr>
          <p:cNvCxnSpPr>
            <a:cxnSpLocks/>
          </p:cNvCxnSpPr>
          <p:nvPr/>
        </p:nvCxnSpPr>
        <p:spPr>
          <a:xfrm>
            <a:off x="6377354" y="3210190"/>
            <a:ext cx="345171" cy="80348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C6968C9B-CB82-5D5A-CE44-BD91212022C9}"/>
              </a:ext>
            </a:extLst>
          </p:cNvPr>
          <p:cNvCxnSpPr>
            <a:cxnSpLocks/>
          </p:cNvCxnSpPr>
          <p:nvPr/>
        </p:nvCxnSpPr>
        <p:spPr>
          <a:xfrm>
            <a:off x="6722525" y="3210190"/>
            <a:ext cx="0" cy="80348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EFEC2DAE-795B-3FCF-BB9D-038B2BB73606}"/>
              </a:ext>
            </a:extLst>
          </p:cNvPr>
          <p:cNvCxnSpPr>
            <a:cxnSpLocks/>
          </p:cNvCxnSpPr>
          <p:nvPr/>
        </p:nvCxnSpPr>
        <p:spPr>
          <a:xfrm flipH="1">
            <a:off x="6312613" y="3210190"/>
            <a:ext cx="64741" cy="277793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26E91C82-6543-DFC7-3E08-A12D1E67AE19}"/>
              </a:ext>
            </a:extLst>
          </p:cNvPr>
          <p:cNvCxnSpPr>
            <a:cxnSpLocks/>
          </p:cNvCxnSpPr>
          <p:nvPr/>
        </p:nvCxnSpPr>
        <p:spPr>
          <a:xfrm>
            <a:off x="5915660" y="3422341"/>
            <a:ext cx="396953" cy="65642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7E3E78F6-F61B-DFA0-B4DF-5FF9D121012C}"/>
              </a:ext>
            </a:extLst>
          </p:cNvPr>
          <p:cNvCxnSpPr>
            <a:cxnSpLocks/>
          </p:cNvCxnSpPr>
          <p:nvPr/>
        </p:nvCxnSpPr>
        <p:spPr>
          <a:xfrm flipV="1">
            <a:off x="5915660" y="3275548"/>
            <a:ext cx="41458" cy="146793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B2E70750-0584-0CE3-960F-2104A66FBB16}"/>
              </a:ext>
            </a:extLst>
          </p:cNvPr>
          <p:cNvCxnSpPr>
            <a:cxnSpLocks/>
            <a:stCxn id="90" idx="6"/>
          </p:cNvCxnSpPr>
          <p:nvPr/>
        </p:nvCxnSpPr>
        <p:spPr>
          <a:xfrm>
            <a:off x="5910835" y="3260558"/>
            <a:ext cx="39524" cy="29980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10" name="Callout: Line 109">
            <a:extLst>
              <a:ext uri="{FF2B5EF4-FFF2-40B4-BE49-F238E27FC236}">
                <a16:creationId xmlns:a16="http://schemas.microsoft.com/office/drawing/2014/main" id="{59C602A2-D1F7-FCAC-FEB2-0E8227119AC6}"/>
              </a:ext>
            </a:extLst>
          </p:cNvPr>
          <p:cNvSpPr/>
          <p:nvPr/>
        </p:nvSpPr>
        <p:spPr>
          <a:xfrm>
            <a:off x="6509713" y="3755707"/>
            <a:ext cx="808073" cy="270193"/>
          </a:xfrm>
          <a:prstGeom prst="borderCallout1">
            <a:avLst>
              <a:gd name="adj1" fmla="val -527"/>
              <a:gd name="adj2" fmla="val 7031"/>
              <a:gd name="adj3" fmla="val -112585"/>
              <a:gd name="adj4" fmla="val -21304"/>
            </a:avLst>
          </a:prstGeom>
          <a:solidFill>
            <a:srgbClr val="7030A0"/>
          </a:solidFill>
          <a:ln>
            <a:solidFill>
              <a:srgbClr val="0C377B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4x </a:t>
            </a:r>
            <a:r>
              <a:rPr lang="fr-CH" sz="800" dirty="0" err="1"/>
              <a:t>Cables</a:t>
            </a:r>
            <a:endParaRPr lang="fr-CH" sz="800" dirty="0"/>
          </a:p>
          <a:p>
            <a:pPr algn="ctr"/>
            <a:r>
              <a:rPr lang="fr-CH" sz="800" dirty="0"/>
              <a:t>Cavités SS11</a:t>
            </a:r>
          </a:p>
        </p:txBody>
      </p:sp>
    </p:spTree>
    <p:extLst>
      <p:ext uri="{BB962C8B-B14F-4D97-AF65-F5344CB8AC3E}">
        <p14:creationId xmlns:p14="http://schemas.microsoft.com/office/powerpoint/2010/main" val="2539077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5558756-7DED-B77A-534F-6C1D23C665B1}"/>
              </a:ext>
            </a:extLst>
          </p:cNvPr>
          <p:cNvSpPr/>
          <p:nvPr/>
        </p:nvSpPr>
        <p:spPr>
          <a:xfrm>
            <a:off x="3625435" y="5468678"/>
            <a:ext cx="792069" cy="28464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19" y="136525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PSR PSREXT0-CYJ01 (1/2)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PSC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S. FASEL)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EN-EL-CS EYETS24-25 Meyrin Activities - EDMS 3151194</a:t>
            </a:r>
            <a:endParaRPr lang="fr-FR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6795357"/>
              </p:ext>
            </p:extLst>
          </p:nvPr>
        </p:nvGraphicFramePr>
        <p:xfrm>
          <a:off x="91834" y="1063069"/>
          <a:ext cx="4731497" cy="37378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5977">
                  <a:extLst>
                    <a:ext uri="{9D8B030D-6E8A-4147-A177-3AD203B41FA5}">
                      <a16:colId xmlns:a16="http://schemas.microsoft.com/office/drawing/2014/main" val="1863777170"/>
                    </a:ext>
                  </a:extLst>
                </a:gridCol>
                <a:gridCol w="772160">
                  <a:extLst>
                    <a:ext uri="{9D8B030D-6E8A-4147-A177-3AD203B41FA5}">
                      <a16:colId xmlns:a16="http://schemas.microsoft.com/office/drawing/2014/main" val="3352744823"/>
                    </a:ext>
                  </a:extLst>
                </a:gridCol>
                <a:gridCol w="629920">
                  <a:extLst>
                    <a:ext uri="{9D8B030D-6E8A-4147-A177-3AD203B41FA5}">
                      <a16:colId xmlns:a16="http://schemas.microsoft.com/office/drawing/2014/main" val="4067394566"/>
                    </a:ext>
                  </a:extLst>
                </a:gridCol>
                <a:gridCol w="853440">
                  <a:extLst>
                    <a:ext uri="{9D8B030D-6E8A-4147-A177-3AD203B41FA5}">
                      <a16:colId xmlns:a16="http://schemas.microsoft.com/office/drawing/2014/main" val="1274742440"/>
                    </a:ext>
                  </a:extLst>
                </a:gridCol>
              </a:tblGrid>
              <a:tr h="65963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kumimoji="0" lang="en-US" sz="12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of cables</a:t>
                      </a:r>
                      <a:endParaRPr kumimoji="0"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L</a:t>
                      </a:r>
                    </a:p>
                    <a:p>
                      <a:pPr algn="ctr"/>
                      <a:r>
                        <a:rPr lang="fr-CH" sz="1200" dirty="0"/>
                        <a:t>[KM]</a:t>
                      </a:r>
                      <a:endParaRPr lang="en-GB" sz="1200" dirty="0"/>
                    </a:p>
                    <a:p>
                      <a:pPr algn="ctr"/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Duration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CERN 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fr-CH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Days</a:t>
                      </a:r>
                      <a:r>
                        <a:rPr kumimoji="0" lang="fr-CH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976345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pPr marL="228600" indent="-228600">
                        <a:buAutoNum type="arabicParenBoth"/>
                      </a:pPr>
                      <a:r>
                        <a:rPr lang="en-GB" sz="1200" dirty="0" err="1"/>
                        <a:t>Rallonge</a:t>
                      </a:r>
                      <a:r>
                        <a:rPr lang="en-GB" sz="1200" dirty="0"/>
                        <a:t> </a:t>
                      </a:r>
                      <a:r>
                        <a:rPr lang="en-GB" sz="1200" dirty="0" err="1"/>
                        <a:t>Access&amp;Safety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291312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sz="1200" dirty="0"/>
                        <a:t>(2) Pose rack 359 (position TBC)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825183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sz="1200" dirty="0"/>
                        <a:t>(3) </a:t>
                      </a:r>
                      <a:r>
                        <a:rPr lang="en-GB" sz="1200" dirty="0" err="1"/>
                        <a:t>Cablage</a:t>
                      </a:r>
                      <a:r>
                        <a:rPr lang="en-GB" sz="1200" dirty="0"/>
                        <a:t> </a:t>
                      </a:r>
                      <a:r>
                        <a:rPr lang="en-GB" sz="1200" dirty="0" err="1"/>
                        <a:t>amplis</a:t>
                      </a:r>
                      <a:r>
                        <a:rPr lang="en-GB" sz="1200" dirty="0"/>
                        <a:t> 10-20MHz 359 (1 PF inconnues, 1 TBC)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8258257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sz="1200" dirty="0"/>
                        <a:t>(4) </a:t>
                      </a:r>
                      <a:r>
                        <a:rPr lang="en-GB" sz="1200" dirty="0" err="1"/>
                        <a:t>Cablage</a:t>
                      </a:r>
                      <a:r>
                        <a:rPr lang="en-GB" sz="1200" dirty="0"/>
                        <a:t> RF 10MHz 359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5764225"/>
                  </a:ext>
                </a:extLst>
              </a:tr>
              <a:tr h="31235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sz="1200" dirty="0"/>
                        <a:t>(5) </a:t>
                      </a:r>
                      <a:r>
                        <a:rPr lang="en-GB" sz="1200" dirty="0" err="1"/>
                        <a:t>Cablage</a:t>
                      </a:r>
                      <a:r>
                        <a:rPr lang="en-GB" sz="1200" dirty="0"/>
                        <a:t> KFA71-79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8617632"/>
                  </a:ext>
                </a:extLst>
              </a:tr>
              <a:tr h="262561">
                <a:tc>
                  <a:txBody>
                    <a:bodyPr/>
                    <a:lstStyle/>
                    <a:p>
                      <a:r>
                        <a:rPr lang="en-GB" sz="1200" dirty="0"/>
                        <a:t>(6) </a:t>
                      </a:r>
                      <a:r>
                        <a:rPr lang="en-GB" sz="1200" dirty="0" err="1"/>
                        <a:t>Cablage</a:t>
                      </a:r>
                      <a:r>
                        <a:rPr lang="en-GB" sz="1200" dirty="0"/>
                        <a:t> converter-cons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141065"/>
                  </a:ext>
                </a:extLst>
              </a:tr>
              <a:tr h="262561">
                <a:tc>
                  <a:txBody>
                    <a:bodyPr/>
                    <a:lstStyle/>
                    <a:p>
                      <a:r>
                        <a:rPr lang="en-GB" sz="1200" dirty="0"/>
                        <a:t>(7) WIC SMH16-26 (prep. DC)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9263242"/>
                  </a:ext>
                </a:extLst>
              </a:tr>
              <a:tr h="262561">
                <a:tc>
                  <a:txBody>
                    <a:bodyPr/>
                    <a:lstStyle/>
                    <a:p>
                      <a:r>
                        <a:rPr lang="en-GB" sz="1200" dirty="0"/>
                        <a:t>(8) </a:t>
                      </a:r>
                      <a:r>
                        <a:rPr lang="en-GB" sz="1200" dirty="0" err="1"/>
                        <a:t>Depannage</a:t>
                      </a:r>
                      <a:r>
                        <a:rPr lang="en-GB" sz="1200" dirty="0"/>
                        <a:t> ethernet 355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949270"/>
                  </a:ext>
                </a:extLst>
              </a:tr>
              <a:tr h="262561">
                <a:tc>
                  <a:txBody>
                    <a:bodyPr/>
                    <a:lstStyle/>
                    <a:p>
                      <a:r>
                        <a:rPr lang="en-GB" sz="1200" dirty="0"/>
                        <a:t>(9) </a:t>
                      </a:r>
                      <a:r>
                        <a:rPr lang="en-GB" sz="1200" dirty="0" err="1"/>
                        <a:t>Finition</a:t>
                      </a:r>
                      <a:r>
                        <a:rPr lang="en-GB" sz="1200" dirty="0"/>
                        <a:t> DI 369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9931206"/>
                  </a:ext>
                </a:extLst>
              </a:tr>
              <a:tr h="262561">
                <a:tc>
                  <a:txBody>
                    <a:bodyPr/>
                    <a:lstStyle/>
                    <a:p>
                      <a:r>
                        <a:rPr lang="en-GB" sz="12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~2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609405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1638603"/>
              </p:ext>
            </p:extLst>
          </p:nvPr>
        </p:nvGraphicFramePr>
        <p:xfrm>
          <a:off x="91834" y="5224838"/>
          <a:ext cx="3268283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404">
                  <a:extLst>
                    <a:ext uri="{9D8B030D-6E8A-4147-A177-3AD203B41FA5}">
                      <a16:colId xmlns:a16="http://schemas.microsoft.com/office/drawing/2014/main" val="3356053489"/>
                    </a:ext>
                  </a:extLst>
                </a:gridCol>
                <a:gridCol w="821960">
                  <a:extLst>
                    <a:ext uri="{9D8B030D-6E8A-4147-A177-3AD203B41FA5}">
                      <a16:colId xmlns:a16="http://schemas.microsoft.com/office/drawing/2014/main" val="2529938841"/>
                    </a:ext>
                  </a:extLst>
                </a:gridCol>
                <a:gridCol w="793370">
                  <a:extLst>
                    <a:ext uri="{9D8B030D-6E8A-4147-A177-3AD203B41FA5}">
                      <a16:colId xmlns:a16="http://schemas.microsoft.com/office/drawing/2014/main" val="110675049"/>
                    </a:ext>
                  </a:extLst>
                </a:gridCol>
                <a:gridCol w="850549">
                  <a:extLst>
                    <a:ext uri="{9D8B030D-6E8A-4147-A177-3AD203B41FA5}">
                      <a16:colId xmlns:a16="http://schemas.microsoft.com/office/drawing/2014/main" val="146777019"/>
                    </a:ext>
                  </a:extLst>
                </a:gridCol>
              </a:tblGrid>
              <a:tr h="219963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IMPACT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DIMR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WDP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ALARA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308150"/>
                  </a:ext>
                </a:extLst>
              </a:tr>
              <a:tr h="230362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235475</a:t>
                      </a:r>
                    </a:p>
                  </a:txBody>
                  <a:tcPr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25833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5C3682D-FCEF-E327-5937-09738B1D89BC}"/>
              </a:ext>
            </a:extLst>
          </p:cNvPr>
          <p:cNvSpPr txBox="1"/>
          <p:nvPr/>
        </p:nvSpPr>
        <p:spPr>
          <a:xfrm>
            <a:off x="5026531" y="1697644"/>
            <a:ext cx="45394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arenR"/>
            </a:pPr>
            <a:r>
              <a:rPr lang="fr-FR" sz="1200" b="1" dirty="0">
                <a:sym typeface="Wingdings" panose="05000000000000000000" pitchFamily="2" charset="2"/>
              </a:rPr>
              <a:t>Rallonge </a:t>
            </a:r>
            <a:r>
              <a:rPr lang="fr-FR" sz="1200" b="1" dirty="0" err="1">
                <a:sym typeface="Wingdings" panose="05000000000000000000" pitchFamily="2" charset="2"/>
              </a:rPr>
              <a:t>Acccess&amp;Safety</a:t>
            </a:r>
            <a:r>
              <a:rPr lang="fr-FR" sz="1200" b="1" dirty="0">
                <a:sym typeface="Wingdings" panose="05000000000000000000" pitchFamily="2" charset="2"/>
              </a:rPr>
              <a:t> SMH16 (RQF2621318)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200" b="1" dirty="0">
                <a:sym typeface="Wingdings" panose="05000000000000000000" pitchFamily="2" charset="2"/>
              </a:rPr>
              <a:t>Installation rack RF FGC Control (RQF2629529)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200" b="1" dirty="0" err="1">
                <a:sym typeface="Wingdings" panose="05000000000000000000" pitchFamily="2" charset="2"/>
              </a:rPr>
              <a:t>Cablage</a:t>
            </a:r>
            <a:r>
              <a:rPr lang="fr-FR" sz="1200" b="1" dirty="0">
                <a:sym typeface="Wingdings" panose="05000000000000000000" pitchFamily="2" charset="2"/>
              </a:rPr>
              <a:t> amplis RF (RQF2630905, RQF2630916)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200" b="1" dirty="0" err="1">
                <a:sym typeface="Wingdings" panose="05000000000000000000" pitchFamily="2" charset="2"/>
              </a:rPr>
              <a:t>Cablage</a:t>
            </a:r>
            <a:r>
              <a:rPr lang="fr-FR" sz="1200" b="1" dirty="0">
                <a:sym typeface="Wingdings" panose="05000000000000000000" pitchFamily="2" charset="2"/>
              </a:rPr>
              <a:t> RF 10Mhz 359 (RQF2630285)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200" b="1" dirty="0" err="1">
                <a:sym typeface="Wingdings" panose="05000000000000000000" pitchFamily="2" charset="2"/>
              </a:rPr>
              <a:t>Cablage</a:t>
            </a:r>
            <a:r>
              <a:rPr lang="fr-FR" sz="1200" b="1" dirty="0">
                <a:sym typeface="Wingdings" panose="05000000000000000000" pitchFamily="2" charset="2"/>
              </a:rPr>
              <a:t> KFA71-79 (RQF2679353)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200" b="1" dirty="0">
                <a:sym typeface="Wingdings" panose="05000000000000000000" pitchFamily="2" charset="2"/>
              </a:rPr>
              <a:t>Rallonge </a:t>
            </a:r>
            <a:r>
              <a:rPr lang="fr-FR" sz="1200" b="1" dirty="0" err="1">
                <a:sym typeface="Wingdings" panose="05000000000000000000" pitchFamily="2" charset="2"/>
              </a:rPr>
              <a:t>converter</a:t>
            </a:r>
            <a:r>
              <a:rPr lang="fr-FR" sz="1200" b="1" dirty="0">
                <a:sym typeface="Wingdings" panose="05000000000000000000" pitchFamily="2" charset="2"/>
              </a:rPr>
              <a:t> cons SMH26 (RQF2639754)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200" b="1" dirty="0" err="1">
                <a:sym typeface="Wingdings" panose="05000000000000000000" pitchFamily="2" charset="2"/>
              </a:rPr>
              <a:t>Cablage</a:t>
            </a:r>
            <a:r>
              <a:rPr lang="fr-FR" sz="1200" b="1" dirty="0">
                <a:sym typeface="Wingdings" panose="05000000000000000000" pitchFamily="2" charset="2"/>
              </a:rPr>
              <a:t> WIC SMH16 SMH26 (RQF2576894)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200" b="1" dirty="0" err="1">
                <a:sym typeface="Wingdings" panose="05000000000000000000" pitchFamily="2" charset="2"/>
              </a:rPr>
              <a:t>Depannage</a:t>
            </a:r>
            <a:r>
              <a:rPr lang="fr-FR" sz="1200" b="1" dirty="0">
                <a:sym typeface="Wingdings" panose="05000000000000000000" pitchFamily="2" charset="2"/>
              </a:rPr>
              <a:t> </a:t>
            </a:r>
            <a:r>
              <a:rPr lang="fr-FR" sz="1200" b="1" dirty="0" err="1">
                <a:sym typeface="Wingdings" panose="05000000000000000000" pitchFamily="2" charset="2"/>
              </a:rPr>
              <a:t>cable</a:t>
            </a:r>
            <a:r>
              <a:rPr lang="fr-FR" sz="1200" b="1" dirty="0">
                <a:sym typeface="Wingdings" panose="05000000000000000000" pitchFamily="2" charset="2"/>
              </a:rPr>
              <a:t> </a:t>
            </a:r>
            <a:r>
              <a:rPr lang="fr-FR" sz="1200" b="1" dirty="0" err="1">
                <a:sym typeface="Wingdings" panose="05000000000000000000" pitchFamily="2" charset="2"/>
              </a:rPr>
              <a:t>ethernet</a:t>
            </a:r>
            <a:r>
              <a:rPr lang="fr-FR" sz="1200" b="1" dirty="0">
                <a:sym typeface="Wingdings" panose="05000000000000000000" pitchFamily="2" charset="2"/>
              </a:rPr>
              <a:t> 355 (RQF2790829)</a:t>
            </a:r>
          </a:p>
          <a:p>
            <a:pPr marL="228600" indent="-228600">
              <a:buFont typeface="+mj-lt"/>
              <a:buAutoNum type="arabicParenR"/>
            </a:pPr>
            <a:r>
              <a:rPr lang="fr-FR" sz="1200" b="1" dirty="0">
                <a:sym typeface="Wingdings" panose="05000000000000000000" pitchFamily="2" charset="2"/>
              </a:rPr>
              <a:t>Finition DI 369 (RQF2630949)</a:t>
            </a:r>
          </a:p>
        </p:txBody>
      </p:sp>
    </p:spTree>
    <p:extLst>
      <p:ext uri="{BB962C8B-B14F-4D97-AF65-F5344CB8AC3E}">
        <p14:creationId xmlns:p14="http://schemas.microsoft.com/office/powerpoint/2010/main" val="3790323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60">
            <a:extLst>
              <a:ext uri="{FF2B5EF4-FFF2-40B4-BE49-F238E27FC236}">
                <a16:creationId xmlns:a16="http://schemas.microsoft.com/office/drawing/2014/main" id="{049AAC39-3ECA-4B75-786D-207EC0AB86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25" y="3147939"/>
            <a:ext cx="5848148" cy="30756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19" y="136525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sz="2700" b="1" dirty="0"/>
              <a:t>CABLAGE PSR PSREXT0-CYJ01 (2/2) </a:t>
            </a:r>
            <a:br>
              <a:rPr lang="en-US" sz="2400" b="1" dirty="0"/>
            </a:br>
            <a:r>
              <a:rPr lang="en-US" sz="2000" b="1" dirty="0">
                <a:solidFill>
                  <a:srgbClr val="00B0F0"/>
                </a:solidFill>
              </a:rPr>
              <a:t>Zone : PSC (</a:t>
            </a:r>
            <a:r>
              <a:rPr lang="en-US" sz="2000" b="1" dirty="0" err="1">
                <a:solidFill>
                  <a:srgbClr val="00B0F0"/>
                </a:solidFill>
              </a:rPr>
              <a:t>Suivi</a:t>
            </a:r>
            <a:r>
              <a:rPr lang="en-US" sz="2000" b="1" dirty="0">
                <a:solidFill>
                  <a:srgbClr val="00B0F0"/>
                </a:solidFill>
              </a:rPr>
              <a:t> par S. FASEL)</a:t>
            </a:r>
            <a:endParaRPr lang="fr-CH" sz="2400" b="1" dirty="0">
              <a:solidFill>
                <a:srgbClr val="00B0F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EN-EL-CS EYETS24-25 Meyrin </a:t>
            </a:r>
            <a:r>
              <a:rPr lang="fr-CH" dirty="0" err="1"/>
              <a:t>Activities</a:t>
            </a:r>
            <a:r>
              <a:rPr lang="fr-CH" dirty="0"/>
              <a:t> - EDMS 3151194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9DADF10-D351-771F-1F8B-18C04DCA39E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" b="3611"/>
          <a:stretch/>
        </p:blipFill>
        <p:spPr>
          <a:xfrm>
            <a:off x="4051942" y="643341"/>
            <a:ext cx="5026337" cy="2767725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333C606-2A54-1DC3-A905-4207D69D8450}"/>
              </a:ext>
            </a:extLst>
          </p:cNvPr>
          <p:cNvCxnSpPr>
            <a:cxnSpLocks/>
          </p:cNvCxnSpPr>
          <p:nvPr/>
        </p:nvCxnSpPr>
        <p:spPr>
          <a:xfrm flipH="1">
            <a:off x="6156113" y="1514645"/>
            <a:ext cx="34613" cy="1137670"/>
          </a:xfrm>
          <a:prstGeom prst="line">
            <a:avLst/>
          </a:prstGeom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EB3D386-71C1-C278-AE52-51F0D3D122C2}"/>
              </a:ext>
            </a:extLst>
          </p:cNvPr>
          <p:cNvCxnSpPr>
            <a:cxnSpLocks/>
          </p:cNvCxnSpPr>
          <p:nvPr/>
        </p:nvCxnSpPr>
        <p:spPr>
          <a:xfrm flipH="1">
            <a:off x="6034294" y="2653329"/>
            <a:ext cx="121819" cy="0"/>
          </a:xfrm>
          <a:prstGeom prst="line">
            <a:avLst/>
          </a:prstGeom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9BA182B-6770-4460-2CDB-C37EED2DD2B3}"/>
              </a:ext>
            </a:extLst>
          </p:cNvPr>
          <p:cNvCxnSpPr>
            <a:cxnSpLocks/>
          </p:cNvCxnSpPr>
          <p:nvPr/>
        </p:nvCxnSpPr>
        <p:spPr>
          <a:xfrm flipH="1" flipV="1">
            <a:off x="3875100" y="1450260"/>
            <a:ext cx="2315626" cy="64385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0" name="Callout: Line 39">
            <a:extLst>
              <a:ext uri="{FF2B5EF4-FFF2-40B4-BE49-F238E27FC236}">
                <a16:creationId xmlns:a16="http://schemas.microsoft.com/office/drawing/2014/main" id="{0EF110CF-A721-1AA4-A2F2-B1C8D3E6E12B}"/>
              </a:ext>
            </a:extLst>
          </p:cNvPr>
          <p:cNvSpPr/>
          <p:nvPr/>
        </p:nvSpPr>
        <p:spPr>
          <a:xfrm>
            <a:off x="3875100" y="553613"/>
            <a:ext cx="903069" cy="293624"/>
          </a:xfrm>
          <a:prstGeom prst="borderCallout1">
            <a:avLst>
              <a:gd name="adj1" fmla="val 99781"/>
              <a:gd name="adj2" fmla="val 20835"/>
              <a:gd name="adj3" fmla="val 311736"/>
              <a:gd name="adj4" fmla="val 38275"/>
            </a:avLst>
          </a:prstGeom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2x </a:t>
            </a:r>
            <a:r>
              <a:rPr lang="fr-CH" sz="800" dirty="0" err="1"/>
              <a:t>Cablage</a:t>
            </a:r>
            <a:r>
              <a:rPr lang="fr-CH" sz="800" dirty="0"/>
              <a:t> </a:t>
            </a:r>
            <a:r>
              <a:rPr lang="fr-CH" sz="800" dirty="0" err="1"/>
              <a:t>Access&amp;Safety</a:t>
            </a:r>
            <a:endParaRPr lang="fr-CH" sz="800" dirty="0"/>
          </a:p>
        </p:txBody>
      </p:sp>
      <p:sp>
        <p:nvSpPr>
          <p:cNvPr id="41" name="Callout: Line 40">
            <a:extLst>
              <a:ext uri="{FF2B5EF4-FFF2-40B4-BE49-F238E27FC236}">
                <a16:creationId xmlns:a16="http://schemas.microsoft.com/office/drawing/2014/main" id="{F220DD87-F92B-877D-3877-1DD39D07D142}"/>
              </a:ext>
            </a:extLst>
          </p:cNvPr>
          <p:cNvSpPr/>
          <p:nvPr/>
        </p:nvSpPr>
        <p:spPr>
          <a:xfrm>
            <a:off x="3683977" y="1738160"/>
            <a:ext cx="797543" cy="283301"/>
          </a:xfrm>
          <a:prstGeom prst="borderCallout1">
            <a:avLst>
              <a:gd name="adj1" fmla="val 54985"/>
              <a:gd name="adj2" fmla="val 100453"/>
              <a:gd name="adj3" fmla="val 75760"/>
              <a:gd name="adj4" fmla="val 122683"/>
            </a:avLst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6x </a:t>
            </a:r>
            <a:r>
              <a:rPr lang="fr-CH" sz="800" dirty="0" err="1"/>
              <a:t>Cablage</a:t>
            </a:r>
            <a:r>
              <a:rPr lang="fr-CH" sz="800" dirty="0"/>
              <a:t> KFA71-79</a:t>
            </a:r>
          </a:p>
        </p:txBody>
      </p:sp>
      <p:sp>
        <p:nvSpPr>
          <p:cNvPr id="30" name="Callout: Line 29">
            <a:extLst>
              <a:ext uri="{FF2B5EF4-FFF2-40B4-BE49-F238E27FC236}">
                <a16:creationId xmlns:a16="http://schemas.microsoft.com/office/drawing/2014/main" id="{801E7B09-6C96-006D-950B-3AF970DDD0E6}"/>
              </a:ext>
            </a:extLst>
          </p:cNvPr>
          <p:cNvSpPr/>
          <p:nvPr/>
        </p:nvSpPr>
        <p:spPr>
          <a:xfrm>
            <a:off x="7112218" y="2912958"/>
            <a:ext cx="929640" cy="296320"/>
          </a:xfrm>
          <a:prstGeom prst="borderCallout1">
            <a:avLst>
              <a:gd name="adj1" fmla="val -32"/>
              <a:gd name="adj2" fmla="val 64345"/>
              <a:gd name="adj3" fmla="val -41418"/>
              <a:gd name="adj4" fmla="val 43198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30x </a:t>
            </a:r>
            <a:r>
              <a:rPr lang="fr-CH" sz="800" dirty="0" err="1"/>
              <a:t>Cablage</a:t>
            </a:r>
            <a:r>
              <a:rPr lang="fr-CH" sz="800" dirty="0"/>
              <a:t> ampli 10-20MHz 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13638AA-ACB4-5FC8-639E-50F141764514}"/>
              </a:ext>
            </a:extLst>
          </p:cNvPr>
          <p:cNvGrpSpPr/>
          <p:nvPr/>
        </p:nvGrpSpPr>
        <p:grpSpPr>
          <a:xfrm>
            <a:off x="6453081" y="1843841"/>
            <a:ext cx="2016001" cy="936399"/>
            <a:chOff x="6425723" y="1858443"/>
            <a:chExt cx="1313352" cy="936399"/>
          </a:xfrm>
        </p:grpSpPr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id="{3F89E8E3-1AA7-21BC-DB38-20943D71BCF7}"/>
                </a:ext>
              </a:extLst>
            </p:cNvPr>
            <p:cNvSpPr/>
            <p:nvPr/>
          </p:nvSpPr>
          <p:spPr>
            <a:xfrm rot="10800000">
              <a:off x="6429636" y="1858443"/>
              <a:ext cx="1309439" cy="936399"/>
            </a:xfrm>
            <a:prstGeom prst="rtTriangle">
              <a:avLst/>
            </a:prstGeom>
            <a:solidFill>
              <a:schemeClr val="accent2">
                <a:lumMod val="20000"/>
                <a:lumOff val="80000"/>
                <a:alpha val="7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7" name="Right Triangle 6">
              <a:extLst>
                <a:ext uri="{FF2B5EF4-FFF2-40B4-BE49-F238E27FC236}">
                  <a16:creationId xmlns:a16="http://schemas.microsoft.com/office/drawing/2014/main" id="{C474981B-DBA9-205F-5F44-3A1635CAC648}"/>
                </a:ext>
              </a:extLst>
            </p:cNvPr>
            <p:cNvSpPr/>
            <p:nvPr/>
          </p:nvSpPr>
          <p:spPr>
            <a:xfrm>
              <a:off x="6425723" y="1858443"/>
              <a:ext cx="1309439" cy="936399"/>
            </a:xfrm>
            <a:prstGeom prst="rtTriangle">
              <a:avLst/>
            </a:prstGeom>
            <a:solidFill>
              <a:srgbClr val="FF9900">
                <a:alpha val="70000"/>
              </a:srgbClr>
            </a:solidFill>
            <a:ln>
              <a:solidFill>
                <a:srgbClr val="FFCC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31" name="Callout: Line 30">
            <a:extLst>
              <a:ext uri="{FF2B5EF4-FFF2-40B4-BE49-F238E27FC236}">
                <a16:creationId xmlns:a16="http://schemas.microsoft.com/office/drawing/2014/main" id="{B3D7DA56-4C56-9497-798B-16CCC02034AA}"/>
              </a:ext>
            </a:extLst>
          </p:cNvPr>
          <p:cNvSpPr/>
          <p:nvPr/>
        </p:nvSpPr>
        <p:spPr>
          <a:xfrm>
            <a:off x="7293466" y="1173161"/>
            <a:ext cx="903069" cy="317430"/>
          </a:xfrm>
          <a:prstGeom prst="borderCallout1">
            <a:avLst>
              <a:gd name="adj1" fmla="val 102373"/>
              <a:gd name="adj2" fmla="val 17683"/>
              <a:gd name="adj3" fmla="val 323254"/>
              <a:gd name="adj4" fmla="val -84127"/>
            </a:avLst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Installation rack FGC control</a:t>
            </a:r>
          </a:p>
        </p:txBody>
      </p:sp>
      <p:sp>
        <p:nvSpPr>
          <p:cNvPr id="11" name="Callout: Line 10">
            <a:extLst>
              <a:ext uri="{FF2B5EF4-FFF2-40B4-BE49-F238E27FC236}">
                <a16:creationId xmlns:a16="http://schemas.microsoft.com/office/drawing/2014/main" id="{179EFABC-3DEB-EA4F-2165-47F470C0534E}"/>
              </a:ext>
            </a:extLst>
          </p:cNvPr>
          <p:cNvSpPr/>
          <p:nvPr/>
        </p:nvSpPr>
        <p:spPr>
          <a:xfrm>
            <a:off x="6325365" y="1282506"/>
            <a:ext cx="722257" cy="324104"/>
          </a:xfrm>
          <a:prstGeom prst="borderCallout1">
            <a:avLst>
              <a:gd name="adj1" fmla="val 99174"/>
              <a:gd name="adj2" fmla="val 33827"/>
              <a:gd name="adj3" fmla="val 176831"/>
              <a:gd name="adj4" fmla="val 43602"/>
            </a:avLst>
          </a:prstGeom>
          <a:solidFill>
            <a:srgbClr val="FFC000"/>
          </a:solidFill>
          <a:ln>
            <a:solidFill>
              <a:srgbClr val="FF9900"/>
            </a:solidFill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4x </a:t>
            </a:r>
            <a:r>
              <a:rPr lang="fr-CH" sz="800" dirty="0" err="1"/>
              <a:t>Cablage</a:t>
            </a:r>
            <a:r>
              <a:rPr lang="fr-CH" sz="800" dirty="0"/>
              <a:t> RF 10MHz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8303F30-9CAE-4514-C2AC-767534C512EF}"/>
              </a:ext>
            </a:extLst>
          </p:cNvPr>
          <p:cNvCxnSpPr>
            <a:cxnSpLocks/>
          </p:cNvCxnSpPr>
          <p:nvPr/>
        </p:nvCxnSpPr>
        <p:spPr>
          <a:xfrm flipH="1">
            <a:off x="6180729" y="1490591"/>
            <a:ext cx="34613" cy="1184233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B81339D8-E2DE-FC2B-A15E-542F201D04F7}"/>
              </a:ext>
            </a:extLst>
          </p:cNvPr>
          <p:cNvCxnSpPr>
            <a:cxnSpLocks/>
          </p:cNvCxnSpPr>
          <p:nvPr/>
        </p:nvCxnSpPr>
        <p:spPr>
          <a:xfrm flipH="1" flipV="1">
            <a:off x="6034294" y="2674824"/>
            <a:ext cx="146435" cy="1014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7C0F8C06-2C89-B372-4364-36505537CEE8}"/>
              </a:ext>
            </a:extLst>
          </p:cNvPr>
          <p:cNvCxnSpPr>
            <a:cxnSpLocks/>
          </p:cNvCxnSpPr>
          <p:nvPr/>
        </p:nvCxnSpPr>
        <p:spPr>
          <a:xfrm flipH="1" flipV="1">
            <a:off x="3806613" y="1450260"/>
            <a:ext cx="2408729" cy="40331"/>
          </a:xfrm>
          <a:prstGeom prst="line">
            <a:avLst/>
          </a:prstGeom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5" name="Callout: Line 64">
            <a:extLst>
              <a:ext uri="{FF2B5EF4-FFF2-40B4-BE49-F238E27FC236}">
                <a16:creationId xmlns:a16="http://schemas.microsoft.com/office/drawing/2014/main" id="{16563C7D-9FC7-DB6C-C1BD-BA1008A0A931}"/>
              </a:ext>
            </a:extLst>
          </p:cNvPr>
          <p:cNvSpPr/>
          <p:nvPr/>
        </p:nvSpPr>
        <p:spPr>
          <a:xfrm>
            <a:off x="5948973" y="481469"/>
            <a:ext cx="903069" cy="402350"/>
          </a:xfrm>
          <a:prstGeom prst="borderCallout1">
            <a:avLst>
              <a:gd name="adj1" fmla="val 99781"/>
              <a:gd name="adj2" fmla="val 20835"/>
              <a:gd name="adj3" fmla="val 250286"/>
              <a:gd name="adj4" fmla="val 3231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2x </a:t>
            </a:r>
            <a:r>
              <a:rPr lang="fr-CH" sz="800" dirty="0" err="1"/>
              <a:t>Cablage</a:t>
            </a:r>
            <a:r>
              <a:rPr lang="fr-CH" sz="800" dirty="0"/>
              <a:t> </a:t>
            </a:r>
            <a:r>
              <a:rPr lang="fr-CH" sz="800" dirty="0" err="1"/>
              <a:t>converter</a:t>
            </a:r>
            <a:r>
              <a:rPr lang="fr-CH" sz="800" dirty="0"/>
              <a:t>-cons SMH26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9403896-4DF5-B29A-F9C5-0D589211B1AB}"/>
              </a:ext>
            </a:extLst>
          </p:cNvPr>
          <p:cNvCxnSpPr>
            <a:cxnSpLocks/>
          </p:cNvCxnSpPr>
          <p:nvPr/>
        </p:nvCxnSpPr>
        <p:spPr>
          <a:xfrm>
            <a:off x="4654021" y="1815711"/>
            <a:ext cx="3193" cy="16978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CAF6456-4FF2-F590-DF85-37075E85BA68}"/>
              </a:ext>
            </a:extLst>
          </p:cNvPr>
          <p:cNvCxnSpPr>
            <a:cxnSpLocks/>
          </p:cNvCxnSpPr>
          <p:nvPr/>
        </p:nvCxnSpPr>
        <p:spPr>
          <a:xfrm>
            <a:off x="4663202" y="1985491"/>
            <a:ext cx="62045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9949C0F-01A9-0370-C8D4-EA0DB41F7D14}"/>
              </a:ext>
            </a:extLst>
          </p:cNvPr>
          <p:cNvCxnSpPr>
            <a:cxnSpLocks/>
          </p:cNvCxnSpPr>
          <p:nvPr/>
        </p:nvCxnSpPr>
        <p:spPr>
          <a:xfrm>
            <a:off x="4725247" y="1985491"/>
            <a:ext cx="0" cy="745647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0" name="Callout: Line 9">
            <a:extLst>
              <a:ext uri="{FF2B5EF4-FFF2-40B4-BE49-F238E27FC236}">
                <a16:creationId xmlns:a16="http://schemas.microsoft.com/office/drawing/2014/main" id="{15F470D8-0490-928F-1642-528F70D71B43}"/>
              </a:ext>
            </a:extLst>
          </p:cNvPr>
          <p:cNvSpPr/>
          <p:nvPr/>
        </p:nvSpPr>
        <p:spPr>
          <a:xfrm>
            <a:off x="6325365" y="4219419"/>
            <a:ext cx="915532" cy="406217"/>
          </a:xfrm>
          <a:prstGeom prst="borderCallout1">
            <a:avLst>
              <a:gd name="adj1" fmla="val 74697"/>
              <a:gd name="adj2" fmla="val -283"/>
              <a:gd name="adj3" fmla="val 158356"/>
              <a:gd name="adj4" fmla="val -99774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50000"/>
              </a:schemeClr>
            </a:solidFill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1x </a:t>
            </a:r>
            <a:r>
              <a:rPr lang="fr-CH" sz="800" dirty="0" err="1"/>
              <a:t>Depannage</a:t>
            </a:r>
            <a:r>
              <a:rPr lang="fr-CH" sz="800" dirty="0"/>
              <a:t> </a:t>
            </a:r>
            <a:r>
              <a:rPr lang="fr-CH" sz="800" dirty="0" err="1"/>
              <a:t>cable</a:t>
            </a:r>
            <a:r>
              <a:rPr lang="fr-CH" sz="800" dirty="0"/>
              <a:t> </a:t>
            </a:r>
            <a:r>
              <a:rPr lang="fr-CH" sz="800" dirty="0" err="1"/>
              <a:t>ethernet</a:t>
            </a:r>
            <a:r>
              <a:rPr lang="fr-CH" sz="800" dirty="0"/>
              <a:t> 355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54332C8-2608-3FB7-2376-ED12F8A4F4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825" y="898235"/>
            <a:ext cx="3168941" cy="2158721"/>
          </a:xfrm>
          <a:prstGeom prst="rect">
            <a:avLst/>
          </a:prstGeom>
        </p:spPr>
      </p:pic>
      <p:sp>
        <p:nvSpPr>
          <p:cNvPr id="45" name="Oval 44">
            <a:extLst>
              <a:ext uri="{FF2B5EF4-FFF2-40B4-BE49-F238E27FC236}">
                <a16:creationId xmlns:a16="http://schemas.microsoft.com/office/drawing/2014/main" id="{0E0EC66A-C5B9-6449-0362-8531EBC4E3A4}"/>
              </a:ext>
            </a:extLst>
          </p:cNvPr>
          <p:cNvSpPr/>
          <p:nvPr/>
        </p:nvSpPr>
        <p:spPr>
          <a:xfrm>
            <a:off x="5647971" y="1536462"/>
            <a:ext cx="55783" cy="5996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D0B71151-AC1C-30D7-08F6-CB5BD2AC45DE}"/>
              </a:ext>
            </a:extLst>
          </p:cNvPr>
          <p:cNvCxnSpPr>
            <a:cxnSpLocks/>
            <a:stCxn id="45" idx="4"/>
          </p:cNvCxnSpPr>
          <p:nvPr/>
        </p:nvCxnSpPr>
        <p:spPr>
          <a:xfrm flipH="1">
            <a:off x="5675862" y="1596422"/>
            <a:ext cx="1" cy="291241"/>
          </a:xfrm>
          <a:prstGeom prst="line">
            <a:avLst/>
          </a:prstGeom>
          <a:ln w="127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7030DF3-2D11-4A54-2562-A9D439DD22E1}"/>
              </a:ext>
            </a:extLst>
          </p:cNvPr>
          <p:cNvCxnSpPr>
            <a:cxnSpLocks/>
          </p:cNvCxnSpPr>
          <p:nvPr/>
        </p:nvCxnSpPr>
        <p:spPr>
          <a:xfrm>
            <a:off x="5678856" y="1879810"/>
            <a:ext cx="65039" cy="7853"/>
          </a:xfrm>
          <a:prstGeom prst="line">
            <a:avLst/>
          </a:prstGeom>
          <a:ln w="127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9" name="Callout: Line 58">
            <a:extLst>
              <a:ext uri="{FF2B5EF4-FFF2-40B4-BE49-F238E27FC236}">
                <a16:creationId xmlns:a16="http://schemas.microsoft.com/office/drawing/2014/main" id="{F0CF925D-DDAB-D669-E5E6-45116B8622CC}"/>
              </a:ext>
            </a:extLst>
          </p:cNvPr>
          <p:cNvSpPr/>
          <p:nvPr/>
        </p:nvSpPr>
        <p:spPr>
          <a:xfrm>
            <a:off x="5091860" y="2224829"/>
            <a:ext cx="722257" cy="324104"/>
          </a:xfrm>
          <a:prstGeom prst="borderCallout1">
            <a:avLst>
              <a:gd name="adj1" fmla="val 3097"/>
              <a:gd name="adj2" fmla="val 70277"/>
              <a:gd name="adj3" fmla="val -106008"/>
              <a:gd name="adj4" fmla="val 85129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7x </a:t>
            </a:r>
            <a:r>
              <a:rPr lang="fr-CH" sz="800" dirty="0" err="1"/>
              <a:t>Cablage</a:t>
            </a:r>
            <a:r>
              <a:rPr lang="fr-CH" sz="800" dirty="0"/>
              <a:t> DI 369-359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D8442A34-8172-6BA0-1487-A1CAF03703A2}"/>
              </a:ext>
            </a:extLst>
          </p:cNvPr>
          <p:cNvCxnSpPr>
            <a:cxnSpLocks/>
          </p:cNvCxnSpPr>
          <p:nvPr/>
        </p:nvCxnSpPr>
        <p:spPr>
          <a:xfrm flipH="1" flipV="1">
            <a:off x="3570514" y="2981438"/>
            <a:ext cx="301512" cy="704184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D7144004-07DA-76B7-5DEA-D52FE10668E5}"/>
              </a:ext>
            </a:extLst>
          </p:cNvPr>
          <p:cNvCxnSpPr>
            <a:cxnSpLocks/>
          </p:cNvCxnSpPr>
          <p:nvPr/>
        </p:nvCxnSpPr>
        <p:spPr>
          <a:xfrm flipH="1">
            <a:off x="3456214" y="3683112"/>
            <a:ext cx="415812" cy="169011"/>
          </a:xfrm>
          <a:prstGeom prst="line">
            <a:avLst/>
          </a:prstGeom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9760F61E-A217-E198-509E-F889C912D198}"/>
              </a:ext>
            </a:extLst>
          </p:cNvPr>
          <p:cNvCxnSpPr>
            <a:cxnSpLocks/>
          </p:cNvCxnSpPr>
          <p:nvPr/>
        </p:nvCxnSpPr>
        <p:spPr>
          <a:xfrm flipV="1">
            <a:off x="3456214" y="3759975"/>
            <a:ext cx="0" cy="92148"/>
          </a:xfrm>
          <a:prstGeom prst="line">
            <a:avLst/>
          </a:prstGeom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290ED073-BE14-8071-DAF3-66262DBDCF21}"/>
              </a:ext>
            </a:extLst>
          </p:cNvPr>
          <p:cNvCxnSpPr>
            <a:cxnSpLocks/>
          </p:cNvCxnSpPr>
          <p:nvPr/>
        </p:nvCxnSpPr>
        <p:spPr>
          <a:xfrm flipH="1">
            <a:off x="2337282" y="3759975"/>
            <a:ext cx="1118932" cy="0"/>
          </a:xfrm>
          <a:prstGeom prst="line">
            <a:avLst/>
          </a:prstGeom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935CD19D-4A10-42BB-59B0-A3B1E704017B}"/>
              </a:ext>
            </a:extLst>
          </p:cNvPr>
          <p:cNvCxnSpPr>
            <a:cxnSpLocks/>
          </p:cNvCxnSpPr>
          <p:nvPr/>
        </p:nvCxnSpPr>
        <p:spPr>
          <a:xfrm flipH="1">
            <a:off x="2213095" y="3759975"/>
            <a:ext cx="124187" cy="323671"/>
          </a:xfrm>
          <a:prstGeom prst="line">
            <a:avLst/>
          </a:prstGeom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95" name="Callout: Line 94">
            <a:extLst>
              <a:ext uri="{FF2B5EF4-FFF2-40B4-BE49-F238E27FC236}">
                <a16:creationId xmlns:a16="http://schemas.microsoft.com/office/drawing/2014/main" id="{AA989AA9-381A-3BF6-0DC8-F9542ACCDB7F}"/>
              </a:ext>
            </a:extLst>
          </p:cNvPr>
          <p:cNvSpPr/>
          <p:nvPr/>
        </p:nvSpPr>
        <p:spPr>
          <a:xfrm>
            <a:off x="1394371" y="3291937"/>
            <a:ext cx="877588" cy="355729"/>
          </a:xfrm>
          <a:prstGeom prst="borderCallout1">
            <a:avLst>
              <a:gd name="adj1" fmla="val 96721"/>
              <a:gd name="adj2" fmla="val 68591"/>
              <a:gd name="adj3" fmla="val 196981"/>
              <a:gd name="adj4" fmla="val 92853"/>
            </a:avLst>
          </a:prstGeom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2x </a:t>
            </a:r>
            <a:r>
              <a:rPr lang="fr-CH" sz="800" dirty="0" err="1"/>
              <a:t>Cablage</a:t>
            </a:r>
            <a:r>
              <a:rPr lang="fr-CH" sz="800" dirty="0"/>
              <a:t> </a:t>
            </a:r>
            <a:r>
              <a:rPr lang="fr-CH" sz="800" dirty="0" err="1"/>
              <a:t>Access&amp;Safety</a:t>
            </a:r>
            <a:endParaRPr lang="fr-CH" sz="800" dirty="0"/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C3967626-F652-A6D6-5C0B-E8C60B79B4F6}"/>
              </a:ext>
            </a:extLst>
          </p:cNvPr>
          <p:cNvCxnSpPr>
            <a:cxnSpLocks/>
          </p:cNvCxnSpPr>
          <p:nvPr/>
        </p:nvCxnSpPr>
        <p:spPr>
          <a:xfrm flipH="1" flipV="1">
            <a:off x="3538726" y="2912958"/>
            <a:ext cx="333300" cy="770154"/>
          </a:xfrm>
          <a:prstGeom prst="line">
            <a:avLst/>
          </a:prstGeom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74E6F1C6-D4DF-8001-E09B-13415217D3E7}"/>
              </a:ext>
            </a:extLst>
          </p:cNvPr>
          <p:cNvCxnSpPr>
            <a:cxnSpLocks/>
          </p:cNvCxnSpPr>
          <p:nvPr/>
        </p:nvCxnSpPr>
        <p:spPr>
          <a:xfrm flipH="1">
            <a:off x="3456214" y="3700414"/>
            <a:ext cx="418886" cy="175847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C80F88FC-E325-6B54-0A7B-D4C93CA2EB8B}"/>
              </a:ext>
            </a:extLst>
          </p:cNvPr>
          <p:cNvCxnSpPr>
            <a:cxnSpLocks/>
          </p:cNvCxnSpPr>
          <p:nvPr/>
        </p:nvCxnSpPr>
        <p:spPr>
          <a:xfrm flipV="1">
            <a:off x="3456213" y="3875861"/>
            <a:ext cx="0" cy="111842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18642E67-25CC-5643-5A04-5D99DD4CD093}"/>
              </a:ext>
            </a:extLst>
          </p:cNvPr>
          <p:cNvCxnSpPr>
            <a:cxnSpLocks/>
          </p:cNvCxnSpPr>
          <p:nvPr/>
        </p:nvCxnSpPr>
        <p:spPr>
          <a:xfrm flipV="1">
            <a:off x="1531684" y="5141560"/>
            <a:ext cx="0" cy="86174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148D6B81-4404-4783-9D7D-7584BAD9FF63}"/>
              </a:ext>
            </a:extLst>
          </p:cNvPr>
          <p:cNvCxnSpPr>
            <a:cxnSpLocks/>
          </p:cNvCxnSpPr>
          <p:nvPr/>
        </p:nvCxnSpPr>
        <p:spPr>
          <a:xfrm flipH="1">
            <a:off x="969297" y="5218929"/>
            <a:ext cx="564413" cy="8805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86208FED-F906-2E07-9D62-1B89E95D8F41}"/>
              </a:ext>
            </a:extLst>
          </p:cNvPr>
          <p:cNvCxnSpPr>
            <a:cxnSpLocks/>
          </p:cNvCxnSpPr>
          <p:nvPr/>
        </p:nvCxnSpPr>
        <p:spPr>
          <a:xfrm>
            <a:off x="877858" y="4934329"/>
            <a:ext cx="91439" cy="28460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26" name="Oval 125">
            <a:extLst>
              <a:ext uri="{FF2B5EF4-FFF2-40B4-BE49-F238E27FC236}">
                <a16:creationId xmlns:a16="http://schemas.microsoft.com/office/drawing/2014/main" id="{3E8369C3-BF21-7100-71F9-469FD1762F66}"/>
              </a:ext>
            </a:extLst>
          </p:cNvPr>
          <p:cNvSpPr/>
          <p:nvPr/>
        </p:nvSpPr>
        <p:spPr>
          <a:xfrm>
            <a:off x="842288" y="4916073"/>
            <a:ext cx="55783" cy="5996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highlight>
                <a:srgbClr val="800000"/>
              </a:highlight>
            </a:endParaRPr>
          </a:p>
        </p:txBody>
      </p:sp>
      <p:sp>
        <p:nvSpPr>
          <p:cNvPr id="130" name="Callout: Line 129">
            <a:extLst>
              <a:ext uri="{FF2B5EF4-FFF2-40B4-BE49-F238E27FC236}">
                <a16:creationId xmlns:a16="http://schemas.microsoft.com/office/drawing/2014/main" id="{C5B44268-3987-F256-D0C6-B9582E921B22}"/>
              </a:ext>
            </a:extLst>
          </p:cNvPr>
          <p:cNvSpPr/>
          <p:nvPr/>
        </p:nvSpPr>
        <p:spPr>
          <a:xfrm>
            <a:off x="986812" y="4219403"/>
            <a:ext cx="903069" cy="402350"/>
          </a:xfrm>
          <a:prstGeom prst="borderCallout1">
            <a:avLst>
              <a:gd name="adj1" fmla="val 98428"/>
              <a:gd name="adj2" fmla="val 58203"/>
              <a:gd name="adj3" fmla="val 191892"/>
              <a:gd name="adj4" fmla="val -8120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2x </a:t>
            </a:r>
            <a:r>
              <a:rPr lang="fr-CH" sz="800" dirty="0" err="1"/>
              <a:t>Cablage</a:t>
            </a:r>
            <a:r>
              <a:rPr lang="fr-CH" sz="800" dirty="0"/>
              <a:t> </a:t>
            </a:r>
            <a:r>
              <a:rPr lang="fr-CH" sz="800" dirty="0" err="1"/>
              <a:t>converter</a:t>
            </a:r>
            <a:r>
              <a:rPr lang="fr-CH" sz="800" dirty="0"/>
              <a:t>-cons SMH26</a:t>
            </a:r>
          </a:p>
        </p:txBody>
      </p: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308F0103-2B1A-7DFA-9558-CC4E63E580D6}"/>
              </a:ext>
            </a:extLst>
          </p:cNvPr>
          <p:cNvCxnSpPr>
            <a:cxnSpLocks/>
          </p:cNvCxnSpPr>
          <p:nvPr/>
        </p:nvCxnSpPr>
        <p:spPr>
          <a:xfrm flipH="1">
            <a:off x="1915886" y="1717573"/>
            <a:ext cx="974052" cy="490518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4E9BE32F-003E-43C0-FEC9-8B729A07F089}"/>
              </a:ext>
            </a:extLst>
          </p:cNvPr>
          <p:cNvCxnSpPr>
            <a:cxnSpLocks/>
          </p:cNvCxnSpPr>
          <p:nvPr/>
        </p:nvCxnSpPr>
        <p:spPr>
          <a:xfrm flipH="1" flipV="1">
            <a:off x="2829156" y="1692702"/>
            <a:ext cx="60782" cy="24871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66C36020-BB31-989A-20F6-429EF4993E34}"/>
              </a:ext>
            </a:extLst>
          </p:cNvPr>
          <p:cNvCxnSpPr>
            <a:cxnSpLocks/>
          </p:cNvCxnSpPr>
          <p:nvPr/>
        </p:nvCxnSpPr>
        <p:spPr>
          <a:xfrm flipH="1" flipV="1">
            <a:off x="1779814" y="1962832"/>
            <a:ext cx="136072" cy="245259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5B54AB3A-DC79-15C2-6F93-57C2D759CDD2}"/>
              </a:ext>
            </a:extLst>
          </p:cNvPr>
          <p:cNvCxnSpPr>
            <a:cxnSpLocks/>
          </p:cNvCxnSpPr>
          <p:nvPr/>
        </p:nvCxnSpPr>
        <p:spPr>
          <a:xfrm>
            <a:off x="606840" y="1433743"/>
            <a:ext cx="1166968" cy="541040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C06FB1E6-0B20-A4F9-D4EE-0671C9481742}"/>
              </a:ext>
            </a:extLst>
          </p:cNvPr>
          <p:cNvCxnSpPr>
            <a:cxnSpLocks/>
          </p:cNvCxnSpPr>
          <p:nvPr/>
        </p:nvCxnSpPr>
        <p:spPr>
          <a:xfrm flipH="1">
            <a:off x="520442" y="1429965"/>
            <a:ext cx="86398" cy="20295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022BFF0A-E88A-F620-3EEF-F68252BDB1BC}"/>
              </a:ext>
            </a:extLst>
          </p:cNvPr>
          <p:cNvCxnSpPr>
            <a:cxnSpLocks/>
          </p:cNvCxnSpPr>
          <p:nvPr/>
        </p:nvCxnSpPr>
        <p:spPr>
          <a:xfrm flipH="1">
            <a:off x="520442" y="1450260"/>
            <a:ext cx="10862" cy="691024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CE880F05-5C02-E51C-DD31-12E5F1E653BB}"/>
              </a:ext>
            </a:extLst>
          </p:cNvPr>
          <p:cNvCxnSpPr>
            <a:cxnSpLocks/>
          </p:cNvCxnSpPr>
          <p:nvPr/>
        </p:nvCxnSpPr>
        <p:spPr>
          <a:xfrm>
            <a:off x="521174" y="2141284"/>
            <a:ext cx="282482" cy="471423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62" name="Straight Connector 161">
            <a:extLst>
              <a:ext uri="{FF2B5EF4-FFF2-40B4-BE49-F238E27FC236}">
                <a16:creationId xmlns:a16="http://schemas.microsoft.com/office/drawing/2014/main" id="{988517FF-DF69-C91F-A318-A0F4F1BDD118}"/>
              </a:ext>
            </a:extLst>
          </p:cNvPr>
          <p:cNvCxnSpPr>
            <a:cxnSpLocks/>
          </p:cNvCxnSpPr>
          <p:nvPr/>
        </p:nvCxnSpPr>
        <p:spPr>
          <a:xfrm flipH="1">
            <a:off x="754434" y="2606470"/>
            <a:ext cx="39102" cy="450486"/>
          </a:xfrm>
          <a:prstGeom prst="line">
            <a:avLst/>
          </a:prstGeom>
          <a:ln w="190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2E1B17D8-03F9-AC95-5D63-97E5E033C797}"/>
              </a:ext>
            </a:extLst>
          </p:cNvPr>
          <p:cNvCxnSpPr>
            <a:cxnSpLocks/>
          </p:cNvCxnSpPr>
          <p:nvPr/>
        </p:nvCxnSpPr>
        <p:spPr>
          <a:xfrm flipH="1" flipV="1">
            <a:off x="174699" y="3147939"/>
            <a:ext cx="234721" cy="1440390"/>
          </a:xfrm>
          <a:prstGeom prst="line">
            <a:avLst/>
          </a:prstGeom>
          <a:ln w="190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3167F4BF-3949-F4A2-8BDB-255EA5F84A20}"/>
              </a:ext>
            </a:extLst>
          </p:cNvPr>
          <p:cNvCxnSpPr>
            <a:cxnSpLocks/>
          </p:cNvCxnSpPr>
          <p:nvPr/>
        </p:nvCxnSpPr>
        <p:spPr>
          <a:xfrm>
            <a:off x="408299" y="4587598"/>
            <a:ext cx="282482" cy="76077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540763F1-FE4B-E1CB-72B6-0501F674BDC5}"/>
              </a:ext>
            </a:extLst>
          </p:cNvPr>
          <p:cNvCxnSpPr>
            <a:cxnSpLocks/>
          </p:cNvCxnSpPr>
          <p:nvPr/>
        </p:nvCxnSpPr>
        <p:spPr>
          <a:xfrm>
            <a:off x="690781" y="4673177"/>
            <a:ext cx="151507" cy="352855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A831AA1B-21E0-9A3C-B7FE-D3707305033E}"/>
              </a:ext>
            </a:extLst>
          </p:cNvPr>
          <p:cNvCxnSpPr>
            <a:cxnSpLocks/>
          </p:cNvCxnSpPr>
          <p:nvPr/>
        </p:nvCxnSpPr>
        <p:spPr>
          <a:xfrm flipV="1">
            <a:off x="843181" y="4994289"/>
            <a:ext cx="54890" cy="31743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77" name="Callout: Line 176">
            <a:extLst>
              <a:ext uri="{FF2B5EF4-FFF2-40B4-BE49-F238E27FC236}">
                <a16:creationId xmlns:a16="http://schemas.microsoft.com/office/drawing/2014/main" id="{5111564D-05C3-C9B9-6603-A36A9A59B302}"/>
              </a:ext>
            </a:extLst>
          </p:cNvPr>
          <p:cNvSpPr/>
          <p:nvPr/>
        </p:nvSpPr>
        <p:spPr>
          <a:xfrm>
            <a:off x="1310026" y="996913"/>
            <a:ext cx="903069" cy="390959"/>
          </a:xfrm>
          <a:prstGeom prst="borderCallout1">
            <a:avLst>
              <a:gd name="adj1" fmla="val 99781"/>
              <a:gd name="adj2" fmla="val 20835"/>
              <a:gd name="adj3" fmla="val 182390"/>
              <a:gd name="adj4" fmla="val -8901"/>
            </a:avLst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>
                <a:solidFill>
                  <a:sysClr val="windowText" lastClr="000000"/>
                </a:solidFill>
              </a:rPr>
              <a:t>2x </a:t>
            </a:r>
            <a:r>
              <a:rPr lang="fr-CH" sz="800" dirty="0" err="1">
                <a:solidFill>
                  <a:sysClr val="windowText" lastClr="000000"/>
                </a:solidFill>
              </a:rPr>
              <a:t>Cablage</a:t>
            </a:r>
            <a:r>
              <a:rPr lang="fr-CH" sz="800" dirty="0">
                <a:solidFill>
                  <a:sysClr val="windowText" lastClr="000000"/>
                </a:solidFill>
              </a:rPr>
              <a:t> WIC SMH16-26</a:t>
            </a:r>
          </a:p>
          <a:p>
            <a:pPr algn="ctr"/>
            <a:r>
              <a:rPr lang="fr-CH" sz="800" dirty="0">
                <a:solidFill>
                  <a:sysClr val="windowText" lastClr="000000"/>
                </a:solidFill>
              </a:rPr>
              <a:t>To 151 &amp; 363</a:t>
            </a:r>
          </a:p>
        </p:txBody>
      </p: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4BF6D63C-B451-43BB-36BE-3E1E9F2B0505}"/>
              </a:ext>
            </a:extLst>
          </p:cNvPr>
          <p:cNvCxnSpPr>
            <a:cxnSpLocks/>
          </p:cNvCxnSpPr>
          <p:nvPr/>
        </p:nvCxnSpPr>
        <p:spPr>
          <a:xfrm flipH="1">
            <a:off x="932748" y="5248909"/>
            <a:ext cx="847066" cy="0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829652A5-8A41-441C-3CAE-2F3A307EDEF3}"/>
              </a:ext>
            </a:extLst>
          </p:cNvPr>
          <p:cNvCxnSpPr>
            <a:cxnSpLocks/>
          </p:cNvCxnSpPr>
          <p:nvPr/>
        </p:nvCxnSpPr>
        <p:spPr>
          <a:xfrm>
            <a:off x="835843" y="5016601"/>
            <a:ext cx="96905" cy="232308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86" name="Callout: Line 185">
            <a:extLst>
              <a:ext uri="{FF2B5EF4-FFF2-40B4-BE49-F238E27FC236}">
                <a16:creationId xmlns:a16="http://schemas.microsoft.com/office/drawing/2014/main" id="{787E5422-8098-EEAD-52CC-1A6E12520C3E}"/>
              </a:ext>
            </a:extLst>
          </p:cNvPr>
          <p:cNvSpPr/>
          <p:nvPr/>
        </p:nvSpPr>
        <p:spPr>
          <a:xfrm>
            <a:off x="409420" y="3321917"/>
            <a:ext cx="903069" cy="378497"/>
          </a:xfrm>
          <a:prstGeom prst="borderCallout1">
            <a:avLst>
              <a:gd name="adj1" fmla="val 99781"/>
              <a:gd name="adj2" fmla="val 20835"/>
              <a:gd name="adj3" fmla="val 248031"/>
              <a:gd name="adj4" fmla="val -4407"/>
            </a:avLst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>
                <a:solidFill>
                  <a:sysClr val="windowText" lastClr="000000"/>
                </a:solidFill>
              </a:rPr>
              <a:t>2x </a:t>
            </a:r>
            <a:r>
              <a:rPr lang="fr-CH" sz="800" dirty="0" err="1">
                <a:solidFill>
                  <a:sysClr val="windowText" lastClr="000000"/>
                </a:solidFill>
              </a:rPr>
              <a:t>Cablage</a:t>
            </a:r>
            <a:r>
              <a:rPr lang="fr-CH" sz="800" dirty="0">
                <a:solidFill>
                  <a:sysClr val="windowText" lastClr="000000"/>
                </a:solidFill>
              </a:rPr>
              <a:t> WIC SMH16-26</a:t>
            </a:r>
          </a:p>
          <a:p>
            <a:pPr algn="ctr"/>
            <a:r>
              <a:rPr lang="fr-CH" sz="800" dirty="0" err="1">
                <a:solidFill>
                  <a:sysClr val="windowText" lastClr="000000"/>
                </a:solidFill>
              </a:rPr>
              <a:t>From</a:t>
            </a:r>
            <a:r>
              <a:rPr lang="fr-CH" sz="800" dirty="0">
                <a:solidFill>
                  <a:sysClr val="windowText" lastClr="000000"/>
                </a:solidFill>
              </a:rPr>
              <a:t> 365</a:t>
            </a:r>
          </a:p>
        </p:txBody>
      </p:sp>
      <p:sp>
        <p:nvSpPr>
          <p:cNvPr id="187" name="Callout: Line 186">
            <a:extLst>
              <a:ext uri="{FF2B5EF4-FFF2-40B4-BE49-F238E27FC236}">
                <a16:creationId xmlns:a16="http://schemas.microsoft.com/office/drawing/2014/main" id="{C1C8CE11-7592-5306-3B6F-3E80E6A6CB59}"/>
              </a:ext>
            </a:extLst>
          </p:cNvPr>
          <p:cNvSpPr/>
          <p:nvPr/>
        </p:nvSpPr>
        <p:spPr>
          <a:xfrm>
            <a:off x="333352" y="5696897"/>
            <a:ext cx="903069" cy="293624"/>
          </a:xfrm>
          <a:prstGeom prst="borderCallout1">
            <a:avLst>
              <a:gd name="adj1" fmla="val 1536"/>
              <a:gd name="adj2" fmla="val 32286"/>
              <a:gd name="adj3" fmla="val -151684"/>
              <a:gd name="adj4" fmla="val 65397"/>
            </a:avLst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>
                <a:solidFill>
                  <a:sysClr val="windowText" lastClr="000000"/>
                </a:solidFill>
              </a:rPr>
              <a:t>2x </a:t>
            </a:r>
            <a:r>
              <a:rPr lang="fr-CH" sz="800" dirty="0" err="1">
                <a:solidFill>
                  <a:sysClr val="windowText" lastClr="000000"/>
                </a:solidFill>
              </a:rPr>
              <a:t>Cablage</a:t>
            </a:r>
            <a:r>
              <a:rPr lang="fr-CH" sz="800" dirty="0">
                <a:solidFill>
                  <a:sysClr val="windowText" lastClr="000000"/>
                </a:solidFill>
              </a:rPr>
              <a:t> WIC SMH16-26</a:t>
            </a:r>
          </a:p>
        </p:txBody>
      </p:sp>
      <p:sp>
        <p:nvSpPr>
          <p:cNvPr id="190" name="Callout: Line 189">
            <a:extLst>
              <a:ext uri="{FF2B5EF4-FFF2-40B4-BE49-F238E27FC236}">
                <a16:creationId xmlns:a16="http://schemas.microsoft.com/office/drawing/2014/main" id="{3AF87CC9-1366-175B-0384-8BA98DE9D339}"/>
              </a:ext>
            </a:extLst>
          </p:cNvPr>
          <p:cNvSpPr/>
          <p:nvPr/>
        </p:nvSpPr>
        <p:spPr>
          <a:xfrm>
            <a:off x="2077811" y="5542063"/>
            <a:ext cx="903069" cy="293624"/>
          </a:xfrm>
          <a:prstGeom prst="borderCallout1">
            <a:avLst>
              <a:gd name="adj1" fmla="val 1536"/>
              <a:gd name="adj2" fmla="val 32286"/>
              <a:gd name="adj3" fmla="val -99781"/>
              <a:gd name="adj4" fmla="val -32242"/>
            </a:avLst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>
                <a:solidFill>
                  <a:sysClr val="windowText" lastClr="000000"/>
                </a:solidFill>
              </a:rPr>
              <a:t>2x </a:t>
            </a:r>
            <a:r>
              <a:rPr lang="fr-CH" sz="800" dirty="0" err="1">
                <a:solidFill>
                  <a:sysClr val="windowText" lastClr="000000"/>
                </a:solidFill>
              </a:rPr>
              <a:t>Cablage</a:t>
            </a:r>
            <a:r>
              <a:rPr lang="fr-CH" sz="800" dirty="0">
                <a:solidFill>
                  <a:sysClr val="windowText" lastClr="000000"/>
                </a:solidFill>
              </a:rPr>
              <a:t> WIC SMH16-26</a:t>
            </a:r>
          </a:p>
        </p:txBody>
      </p: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696DCA83-FEFC-6D52-675C-15FF64A931BC}"/>
              </a:ext>
            </a:extLst>
          </p:cNvPr>
          <p:cNvCxnSpPr>
            <a:cxnSpLocks/>
          </p:cNvCxnSpPr>
          <p:nvPr/>
        </p:nvCxnSpPr>
        <p:spPr>
          <a:xfrm>
            <a:off x="1509026" y="5132755"/>
            <a:ext cx="0" cy="116154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4527B4BA-7F75-BD37-832D-4F439F59AF0B}"/>
              </a:ext>
            </a:extLst>
          </p:cNvPr>
          <p:cNvCxnSpPr>
            <a:cxnSpLocks/>
          </p:cNvCxnSpPr>
          <p:nvPr/>
        </p:nvCxnSpPr>
        <p:spPr>
          <a:xfrm>
            <a:off x="1509026" y="5132755"/>
            <a:ext cx="534849" cy="0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99" name="Straight Connector 198">
            <a:extLst>
              <a:ext uri="{FF2B5EF4-FFF2-40B4-BE49-F238E27FC236}">
                <a16:creationId xmlns:a16="http://schemas.microsoft.com/office/drawing/2014/main" id="{B40FEA57-5232-D036-7B4B-CA82CC3F9D8F}"/>
              </a:ext>
            </a:extLst>
          </p:cNvPr>
          <p:cNvCxnSpPr>
            <a:cxnSpLocks/>
          </p:cNvCxnSpPr>
          <p:nvPr/>
        </p:nvCxnSpPr>
        <p:spPr>
          <a:xfrm>
            <a:off x="2042340" y="4994289"/>
            <a:ext cx="1535" cy="138466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DC518D7B-1E82-5AE3-5D7F-DC2606C90370}"/>
              </a:ext>
            </a:extLst>
          </p:cNvPr>
          <p:cNvCxnSpPr>
            <a:cxnSpLocks/>
          </p:cNvCxnSpPr>
          <p:nvPr/>
        </p:nvCxnSpPr>
        <p:spPr>
          <a:xfrm>
            <a:off x="2035002" y="5010160"/>
            <a:ext cx="302280" cy="0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E7F2E979-6CAD-4923-3C54-61779A2C47F1}"/>
              </a:ext>
            </a:extLst>
          </p:cNvPr>
          <p:cNvCxnSpPr>
            <a:cxnSpLocks/>
          </p:cNvCxnSpPr>
          <p:nvPr/>
        </p:nvCxnSpPr>
        <p:spPr>
          <a:xfrm>
            <a:off x="2327061" y="4403167"/>
            <a:ext cx="10221" cy="606993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87624B7C-1A3E-2492-FDFF-26B9ACBFB200}"/>
              </a:ext>
            </a:extLst>
          </p:cNvPr>
          <p:cNvCxnSpPr>
            <a:cxnSpLocks/>
          </p:cNvCxnSpPr>
          <p:nvPr/>
        </p:nvCxnSpPr>
        <p:spPr>
          <a:xfrm>
            <a:off x="2153522" y="4183433"/>
            <a:ext cx="173539" cy="219734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D8DEFE7A-BE2D-448E-91B9-0CF94CF7D100}"/>
              </a:ext>
            </a:extLst>
          </p:cNvPr>
          <p:cNvCxnSpPr>
            <a:cxnSpLocks/>
          </p:cNvCxnSpPr>
          <p:nvPr/>
        </p:nvCxnSpPr>
        <p:spPr>
          <a:xfrm flipV="1">
            <a:off x="2153521" y="3971061"/>
            <a:ext cx="84906" cy="212371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22" name="Callout: Line 221">
            <a:extLst>
              <a:ext uri="{FF2B5EF4-FFF2-40B4-BE49-F238E27FC236}">
                <a16:creationId xmlns:a16="http://schemas.microsoft.com/office/drawing/2014/main" id="{D3E69775-E723-CBD2-B6D1-CC8154595BF1}"/>
              </a:ext>
            </a:extLst>
          </p:cNvPr>
          <p:cNvSpPr/>
          <p:nvPr/>
        </p:nvSpPr>
        <p:spPr>
          <a:xfrm>
            <a:off x="2408012" y="4500908"/>
            <a:ext cx="903069" cy="293624"/>
          </a:xfrm>
          <a:prstGeom prst="borderCallout1">
            <a:avLst>
              <a:gd name="adj1" fmla="val 516"/>
              <a:gd name="adj2" fmla="val 2693"/>
              <a:gd name="adj3" fmla="val -162899"/>
              <a:gd name="adj4" fmla="val -17716"/>
            </a:avLst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>
                <a:solidFill>
                  <a:sysClr val="windowText" lastClr="000000"/>
                </a:solidFill>
              </a:rPr>
              <a:t>1x </a:t>
            </a:r>
            <a:r>
              <a:rPr lang="fr-CH" sz="800" dirty="0" err="1">
                <a:solidFill>
                  <a:sysClr val="windowText" lastClr="000000"/>
                </a:solidFill>
              </a:rPr>
              <a:t>Cablage</a:t>
            </a:r>
            <a:r>
              <a:rPr lang="fr-CH" sz="800" dirty="0">
                <a:solidFill>
                  <a:sysClr val="windowText" lastClr="000000"/>
                </a:solidFill>
              </a:rPr>
              <a:t> WIC SMH16-26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C7410AF-04B3-6A0B-6DBC-2BE4BBE3CE7E}"/>
              </a:ext>
            </a:extLst>
          </p:cNvPr>
          <p:cNvCxnSpPr>
            <a:cxnSpLocks/>
          </p:cNvCxnSpPr>
          <p:nvPr/>
        </p:nvCxnSpPr>
        <p:spPr>
          <a:xfrm>
            <a:off x="2361738" y="4994289"/>
            <a:ext cx="1094475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BD5EC6E-203D-510A-90FE-1689D1BDE1E8}"/>
              </a:ext>
            </a:extLst>
          </p:cNvPr>
          <p:cNvCxnSpPr>
            <a:cxnSpLocks/>
          </p:cNvCxnSpPr>
          <p:nvPr/>
        </p:nvCxnSpPr>
        <p:spPr>
          <a:xfrm>
            <a:off x="2053668" y="5030878"/>
            <a:ext cx="30807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3397212-FB45-5DA0-CA99-42924782833B}"/>
              </a:ext>
            </a:extLst>
          </p:cNvPr>
          <p:cNvCxnSpPr>
            <a:cxnSpLocks/>
          </p:cNvCxnSpPr>
          <p:nvPr/>
        </p:nvCxnSpPr>
        <p:spPr>
          <a:xfrm flipV="1">
            <a:off x="2361738" y="4990455"/>
            <a:ext cx="2130" cy="40423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1524FCE-4A97-E473-AE26-5CDEC31CEA78}"/>
              </a:ext>
            </a:extLst>
          </p:cNvPr>
          <p:cNvCxnSpPr>
            <a:cxnSpLocks/>
          </p:cNvCxnSpPr>
          <p:nvPr/>
        </p:nvCxnSpPr>
        <p:spPr>
          <a:xfrm flipV="1">
            <a:off x="2053668" y="5033542"/>
            <a:ext cx="0" cy="113147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B511DDFE-CEDE-6A9A-E863-7DDDD45A5050}"/>
              </a:ext>
            </a:extLst>
          </p:cNvPr>
          <p:cNvCxnSpPr>
            <a:cxnSpLocks/>
          </p:cNvCxnSpPr>
          <p:nvPr/>
        </p:nvCxnSpPr>
        <p:spPr>
          <a:xfrm>
            <a:off x="1526241" y="5146689"/>
            <a:ext cx="527427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2852363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2241C2A558F6498C49F944349120D9" ma:contentTypeVersion="" ma:contentTypeDescription="Create a new document." ma:contentTypeScope="" ma:versionID="394e8055992bf7d570edd46080511cf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3e687d5f98ee29b9cfcc2ff24550dc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4FD39C-E529-4E38-B578-A49BE554DA08}">
  <ds:schemaRefs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766B363C-A2C9-4577-A11B-BA5FD8D317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C68DF00-B0FA-4E3F-8EB5-B2426C636D9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Theme_EN-EL-CF</Template>
  <TotalTime>102899</TotalTime>
  <Words>3058</Words>
  <Application>Microsoft Office PowerPoint</Application>
  <PresentationFormat>On-screen Show (4:3)</PresentationFormat>
  <Paragraphs>924</Paragraphs>
  <Slides>35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Arial</vt:lpstr>
      <vt:lpstr>Calibri</vt:lpstr>
      <vt:lpstr>Wingdings</vt:lpstr>
      <vt:lpstr>CERN_ENdept_Presentation_ArialFont copy</vt:lpstr>
      <vt:lpstr>EYETS24-25 Activities SIGNAL CABLING Meyrin</vt:lpstr>
      <vt:lpstr>Planning général campagnes EYETS23-24</vt:lpstr>
      <vt:lpstr>CABLAGE PSB PSBEXT0-CYJ01 (1/2)  Zone : PSB (Suivi par S. FASEL)</vt:lpstr>
      <vt:lpstr>CABLAGE PSB PSBEXT0-CYJ01 (2/2)  Zone : PSB (Suivi par S. FASEL)</vt:lpstr>
      <vt:lpstr>CABLAGE PSB PSBINT0-CYJ01 (1/1)  Zone : PSB (Suivi par S. FASEL)</vt:lpstr>
      <vt:lpstr>CABLAGE PSR PSRINT0-CYJ01 (1/2)  Zone : PSR (Suivi par S. FASEL)</vt:lpstr>
      <vt:lpstr>CABLAGE PSR PSRINT0-CYJ01 (2/2)  Zone : PSR (Suivi par S. FASEL)</vt:lpstr>
      <vt:lpstr>CABLAGE PSR PSREXT0-CYJ01 (1/2)  Zone : PSC (Suivi par S. FASEL)</vt:lpstr>
      <vt:lpstr>CABLAGE PSR PSREXT0-CYJ01 (2/2)  Zone : PSC (Suivi par S. FASEL)</vt:lpstr>
      <vt:lpstr>CABLAGE PSR PSTINT0-CYJ01 (1/2)  Zone : PSC (Suivi par S. FASEL)</vt:lpstr>
      <vt:lpstr>CABLAGE PSR PSTINT0-CYJ01 (2/2)  Zone : ISR (Suivi par S. FASEL)</vt:lpstr>
      <vt:lpstr>CABLAGE PSR TOFINT0-CYJ01 (1/1)  Zone : PSC (Suivi par S. FASEL)</vt:lpstr>
      <vt:lpstr>CABLAGE AD ADREXT0-CYJ01 (1/3)  Zone : AD hall (Suivi par S. FASEL)</vt:lpstr>
      <vt:lpstr>CABLAGE AD ADREXT0-CYJ01 (2/3)  Zone : AD hall (Suivi par S. FASEL)</vt:lpstr>
      <vt:lpstr>CABLAGE AD ADREXT0-CYJ01 (3/3)  Zone : AD hall (Suivi par S. FASEL)</vt:lpstr>
      <vt:lpstr>CABLAGE AD ADRINT0-CYJ01 (1/1)  Zone : AD hall (Suivi par S. FASEL)</vt:lpstr>
      <vt:lpstr>CABLAGE CLEX CLXINT0-CYJ01 (1/3)  Zone : CTF (Suivi par S. FASEL)</vt:lpstr>
      <vt:lpstr>CABLAGE CLEX CLXINT0-CYJ01 (2/3)  Zone : CTF (Suivi par S. FASEL)</vt:lpstr>
      <vt:lpstr>CABLAGE CLEX CLXINT0-CYJ01 (3/3)  Zone : CTF (Suivi par S. FASEL)</vt:lpstr>
      <vt:lpstr>CABLAGE EAST HALL EXEINT0-CYJ01 (1/1)  Zone : Hall Est (Suivi par S. FASEL)</vt:lpstr>
      <vt:lpstr>CABLAGE LINAC2 LI2EXT0-CYJ01 (1/3)  Zone : LINAC2 (Suivi par S. FASEL)</vt:lpstr>
      <vt:lpstr>CABLAGE LINAC2 LI2EXT0-CYJ01 (2/3)  Zone : LINAC2 (Suivi par S. FASEL)</vt:lpstr>
      <vt:lpstr>CABLAGE LINAC2 LI2EXT0-CYJ01 (3/3)  Zone : LINAC2 (Suivi par S. FASEL)</vt:lpstr>
      <vt:lpstr>CABLAGE LINAC3 LI3INT0-CYJ01 (1/2)  Zone : LINAC3 (Suivi par S. FASEL)</vt:lpstr>
      <vt:lpstr>CABLAGE LINAC3 LI3INT0-CYJ01 (2/2)  Zone : LINAC3 (Suivi par S. FASEL)</vt:lpstr>
      <vt:lpstr>CABLAGE LINAC4 LI4INT0-CYJ01 (1/1)  Zone : LINAC4 (Suivi par S. FASEL)</vt:lpstr>
      <vt:lpstr>CABLAGE LINAC4 LI4EXT0-CYJ01 (1/1)  Zone : LINAC4 (Suivi par S. FASEL)</vt:lpstr>
      <vt:lpstr>CABLAGE ISOLDE ISOINT0-CYJ01 (1/2)  Zone : ISOLDE (Suivi par S. FASEL)</vt:lpstr>
      <vt:lpstr>CABLAGE ISOLDE ISOINT0-CYJ01 (2/2)  Zone : ISOLDE (Suivi par S. FASEL)</vt:lpstr>
      <vt:lpstr>CABLAGE ISOLDE ISOINT0-CYJ02 (1/1)  Zone : ISOLDE (Suivi par S. FASEL)</vt:lpstr>
      <vt:lpstr>CABLAGE DC SMH26 PSRINT0-CP01 (1/1)  Zone : PSR (Suivi par N.LEVORIN)</vt:lpstr>
      <vt:lpstr>CABLAGE DC SMH16 PSRINT0-CP02 (1/1)  Zone : PSR (Suivi par N.LEVORIN)</vt:lpstr>
      <vt:lpstr>CABLAGE DC SMH40 LIEINT0-CP02 (1/1)  Zone : LEIR (Suivi par N.LEVORIN)</vt:lpstr>
      <vt:lpstr>CABLAGE DC CONVERTISSEUR 359 PSREXT0-CP01 (1/1)  Zone : PSR (Suivi par N.LEVORIN)</vt:lpstr>
      <vt:lpstr>CABLAGE DC CONVERTISSEUR 370 ADREXT0-CP01 (1/1)  Zone : AD (Suivi par N.LEVORIN)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Pierre Bonnal</dc:creator>
  <cp:lastModifiedBy>Samuel Pierre Fasel</cp:lastModifiedBy>
  <cp:revision>3718</cp:revision>
  <cp:lastPrinted>2024-08-28T12:25:01Z</cp:lastPrinted>
  <dcterms:created xsi:type="dcterms:W3CDTF">2014-04-09T15:49:20Z</dcterms:created>
  <dcterms:modified xsi:type="dcterms:W3CDTF">2024-10-31T12:32:24Z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0x010100202241C2A558F6498C49F944349120D9</vt:lpwstr>
  </property>
</Properties>
</file>