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2" r:id="rId1"/>
  </p:sldMasterIdLst>
  <p:notesMasterIdLst>
    <p:notesMasterId r:id="rId12"/>
  </p:notesMasterIdLst>
  <p:handoutMasterIdLst>
    <p:handoutMasterId r:id="rId13"/>
  </p:handoutMasterIdLst>
  <p:sldIdLst>
    <p:sldId id="278" r:id="rId2"/>
    <p:sldId id="438" r:id="rId3"/>
    <p:sldId id="440" r:id="rId4"/>
    <p:sldId id="441" r:id="rId5"/>
    <p:sldId id="442" r:id="rId6"/>
    <p:sldId id="443" r:id="rId7"/>
    <p:sldId id="423" r:id="rId8"/>
    <p:sldId id="432" r:id="rId9"/>
    <p:sldId id="437" r:id="rId10"/>
    <p:sldId id="439" r:id="rId11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2313142-3C34-4229-8475-E7860D43FD60}">
          <p14:sldIdLst>
            <p14:sldId id="278"/>
            <p14:sldId id="438"/>
            <p14:sldId id="440"/>
            <p14:sldId id="441"/>
            <p14:sldId id="442"/>
            <p14:sldId id="443"/>
          </p14:sldIdLst>
        </p14:section>
        <p14:section name="backup" id="{D6B5BAA7-A94E-4DA1-8384-BBE9452B6ED6}">
          <p14:sldIdLst>
            <p14:sldId id="423"/>
            <p14:sldId id="432"/>
            <p14:sldId id="437"/>
            <p14:sldId id="43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CCA" lastIdx="1" clrIdx="0">
    <p:extLst>
      <p:ext uri="{19B8F6BF-5375-455C-9EA6-DF929625EA0E}">
        <p15:presenceInfo xmlns:p15="http://schemas.microsoft.com/office/powerpoint/2012/main" userId="S-1-5-21-1526224874-1540688658-1361462980-63615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9F1"/>
    <a:srgbClr val="FFD900"/>
    <a:srgbClr val="002B51"/>
    <a:srgbClr val="7DFF41"/>
    <a:srgbClr val="008000"/>
    <a:srgbClr val="F828DF"/>
    <a:srgbClr val="0080FF"/>
    <a:srgbClr val="0000FF"/>
    <a:srgbClr val="00008B"/>
    <a:srgbClr val="FF0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35" autoAdjust="0"/>
    <p:restoredTop sz="94809" autoAdjust="0"/>
  </p:normalViewPr>
  <p:slideViewPr>
    <p:cSldViewPr snapToObjects="1" showGuides="1">
      <p:cViewPr varScale="1">
        <p:scale>
          <a:sx n="80" d="100"/>
          <a:sy n="80" d="100"/>
        </p:scale>
        <p:origin x="102" y="16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30/05/2024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30/05/2024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803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al.,Final Cooling Solenoid Meeting, 31/05/2024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al.,Final Cooling Solenoid Meeting, 31/05/2024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al.,Final Cooling Solenoid Meeting, 31/05/2024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al.,Final Cooling Solenoid Meeting, 31/05/2024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al.,Final Cooling Solenoid Meeting, 31/05/2024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al.,Final Cooling Solenoid Meeting, 31/05/2024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al.,Final Cooling Solenoid Meeting, 31/05/2024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al.,Final Cooling Solenoid Meeting, 31/05/2024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49" r:id="rId5"/>
    <p:sldLayoutId id="2147483671" r:id="rId6"/>
    <p:sldLayoutId id="2147483651" r:id="rId7"/>
    <p:sldLayoutId id="2147483670" r:id="rId8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vent/1418066/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093073/1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Image 82" descr="MUON-SlideGraph-LogoBkgnd2.png"/>
          <p:cNvPicPr>
            <a:picLocks noChangeAspect="1"/>
          </p:cNvPicPr>
          <p:nvPr/>
        </p:nvPicPr>
        <p:blipFill rotWithShape="1">
          <a:blip r:embed="rId3">
            <a:alphaModFix amt="85000"/>
          </a:blip>
          <a:srcRect t="17760"/>
          <a:stretch/>
        </p:blipFill>
        <p:spPr>
          <a:xfrm>
            <a:off x="1" y="915566"/>
            <a:ext cx="9143999" cy="4227934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371682" y="2011780"/>
            <a:ext cx="6372944" cy="857250"/>
          </a:xfrm>
        </p:spPr>
        <p:txBody>
          <a:bodyPr/>
          <a:lstStyle/>
          <a:p>
            <a:r>
              <a:rPr lang="en-GB" dirty="0"/>
              <a:t>Overview of tests of ReBCO stacks and coils</a:t>
            </a:r>
          </a:p>
        </p:txBody>
      </p:sp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1919976" y="2861856"/>
            <a:ext cx="5304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/>
                <a:cs typeface="Arial Narrow"/>
              </a:rPr>
              <a:t>C. Accettura</a:t>
            </a:r>
          </a:p>
          <a:p>
            <a:pPr algn="ctr"/>
            <a:r>
              <a:rPr lang="en-GB" sz="1600" dirty="0">
                <a:latin typeface="Arial Narrow"/>
                <a:cs typeface="Arial Narrow"/>
              </a:rPr>
              <a:t>Final Cooling Progress Meeting</a:t>
            </a:r>
          </a:p>
          <a:p>
            <a:pPr algn="ctr"/>
            <a:r>
              <a:rPr lang="en-GB" sz="1600" dirty="0">
                <a:latin typeface="Arial Narrow"/>
                <a:cs typeface="Arial Narrow"/>
                <a:hlinkClick r:id="rId5"/>
              </a:rPr>
              <a:t>https://indico.cern.ch/event/1418066/</a:t>
            </a:r>
            <a:endParaRPr lang="en-GB" sz="1600" dirty="0">
              <a:latin typeface="Arial Narrow"/>
              <a:cs typeface="Arial Narrow"/>
            </a:endParaRPr>
          </a:p>
          <a:p>
            <a:pPr algn="ctr"/>
            <a:r>
              <a:rPr lang="en-GB" sz="1600" dirty="0">
                <a:latin typeface="Arial Narrow"/>
                <a:cs typeface="Arial Narrow"/>
              </a:rPr>
              <a:t>31/05/2024, CERN</a:t>
            </a:r>
          </a:p>
        </p:txBody>
      </p:sp>
    </p:spTree>
    <p:extLst>
      <p:ext uri="{BB962C8B-B14F-4D97-AF65-F5344CB8AC3E}">
        <p14:creationId xmlns:p14="http://schemas.microsoft.com/office/powerpoint/2010/main" val="2133762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9DC7F3-840C-4F68-6D73-69D4CE705F7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Planning for other stacks</a:t>
            </a:r>
          </a:p>
          <a:p>
            <a:r>
              <a:rPr lang="en-US" dirty="0"/>
              <a:t>Planning for coil</a:t>
            </a:r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1FCF84-EE08-3D69-4D28-854E9E4A5C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al.,Final Cooling Solenoid Meeting, 31/05/2024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8C9A10D-7F80-45C8-29A1-352FFA000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3404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C5CBD27-1C13-4C20-7283-FA3C1FE6E13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Coil – tomography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C070E3-3EE6-FD64-9447-FB83165199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al.,Final Cooling Solenoid Meeting, 31/05/2024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D939655-EE43-A1FB-0258-3ADCFB2D3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3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93CB88-3FD1-318C-AACA-3EE747A665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635646"/>
            <a:ext cx="3550189" cy="259067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929014E-F1D6-7516-C09A-399FACFFF486}"/>
              </a:ext>
            </a:extLst>
          </p:cNvPr>
          <p:cNvSpPr/>
          <p:nvPr/>
        </p:nvSpPr>
        <p:spPr>
          <a:xfrm>
            <a:off x="683568" y="4443958"/>
            <a:ext cx="5400600" cy="21602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 Courtesy of M. Celuch – </a:t>
            </a:r>
            <a:r>
              <a:rPr lang="en-US" dirty="0">
                <a:hlinkClick r:id="rId3"/>
              </a:rPr>
              <a:t>EDMS 3093073</a:t>
            </a:r>
            <a:endParaRPr lang="en-GB" dirty="0"/>
          </a:p>
        </p:txBody>
      </p:sp>
      <p:pic>
        <p:nvPicPr>
          <p:cNvPr id="8" name="Picture 7" descr="A machine with a round object&#10;&#10;Description automatically generated">
            <a:extLst>
              <a:ext uri="{FF2B5EF4-FFF2-40B4-BE49-F238E27FC236}">
                <a16:creationId xmlns:a16="http://schemas.microsoft.com/office/drawing/2014/main" id="{DE6CE482-1A0E-879D-81F9-2B205DE3C3B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6" t="5945" r="5527" b="6804"/>
          <a:stretch/>
        </p:blipFill>
        <p:spPr>
          <a:xfrm rot="5400000">
            <a:off x="4919728" y="1503165"/>
            <a:ext cx="2998377" cy="2554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214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C070E3-3EE6-FD64-9447-FB83165199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al.,Final Cooling Solenoid Meeting, 31/05/2024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D939655-EE43-A1FB-0258-3ADCFB2D3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EC5811-4A13-9A7B-E36D-15EAF7AB2C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1566" y="1015471"/>
            <a:ext cx="6636105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720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C070E3-3EE6-FD64-9447-FB83165199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al.,Final Cooling Solenoid Meeting, 31/05/2024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D939655-EE43-A1FB-0258-3ADCFB2D3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3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0FC786-10D8-69C8-C212-683C94843C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71600" y="915566"/>
            <a:ext cx="6631739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860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B50BAC-1E06-62AC-2BD6-8014BED2A20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4546848" cy="3499172"/>
          </a:xfrm>
        </p:spPr>
        <p:txBody>
          <a:bodyPr/>
          <a:lstStyle/>
          <a:p>
            <a:r>
              <a:rPr lang="en-GB" dirty="0"/>
              <a:t>For several layers, the soldering fill factor was calculated.</a:t>
            </a:r>
          </a:p>
          <a:p>
            <a:r>
              <a:rPr lang="en-GB" sz="2800" dirty="0"/>
              <a:t>The range of calculated fill factor values made on 5 random sections was from 60 to 79%</a:t>
            </a:r>
            <a:r>
              <a:rPr lang="en-GB" sz="2800" dirty="0">
                <a:sym typeface="Wingdings" panose="05000000000000000000" pitchFamily="2" charset="2"/>
              </a:rPr>
              <a:t> similar to sample 1 (stacks in air)</a:t>
            </a:r>
            <a:endParaRPr lang="en-GB" sz="2800" dirty="0"/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EC8FB3-C576-3D6F-0BE5-239E9F473B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al.,Final Cooling Solenoid Meeting, 31/05/2024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EA91C3D-774A-0D76-DFEE-AC9F6A5FC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Filling factor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CCF2FD-C4A5-DBCB-875F-1F0E1BAB1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1805" y="1063625"/>
            <a:ext cx="3696336" cy="20791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5E68B4-8A6E-CA18-4E44-51839BFBB0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1214"/>
          <a:stretch/>
        </p:blipFill>
        <p:spPr>
          <a:xfrm>
            <a:off x="5571845" y="3754307"/>
            <a:ext cx="2976255" cy="115157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10A605E-7D57-F7F6-CBAB-5E6DF73B69FF}"/>
              </a:ext>
            </a:extLst>
          </p:cNvPr>
          <p:cNvSpPr/>
          <p:nvPr/>
        </p:nvSpPr>
        <p:spPr>
          <a:xfrm>
            <a:off x="5835836" y="3419596"/>
            <a:ext cx="2448272" cy="27384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 Stack produced in air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C89022-191E-26B6-F8D5-B5E30B6D320C}"/>
              </a:ext>
            </a:extLst>
          </p:cNvPr>
          <p:cNvSpPr/>
          <p:nvPr/>
        </p:nvSpPr>
        <p:spPr>
          <a:xfrm>
            <a:off x="5968183" y="728914"/>
            <a:ext cx="2448272" cy="27384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 Coil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2973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7D4DAD-B719-5B66-D0AF-798B6DCEE3F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Even if the area analyzed does not show macroscopy damage, the filling factor is quite low.</a:t>
            </a:r>
          </a:p>
          <a:p>
            <a:r>
              <a:rPr lang="en-US" dirty="0"/>
              <a:t>The distribution of the solder is not uniform, it is similar to the stack produced in air.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4A21A-C7FE-EFEE-76B9-A2F677B7E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al.,Final Cooling Solenoid Meeting, 31/05/2024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C528DDA-3038-DC0D-BEA3-7F183F086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4817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9FC51-CBCB-91B4-4FED-FE5E0D2FE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al.,Final Cooling Solenoid Meeting, 31/05/2024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7D46656-2CD8-423D-A7A3-F11573146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1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999303-DA79-A9D8-8769-7FFDB016101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79512" y="1028750"/>
            <a:ext cx="5976664" cy="3615407"/>
          </a:xfrm>
        </p:spPr>
        <p:txBody>
          <a:bodyPr/>
          <a:lstStyle/>
          <a:p>
            <a:r>
              <a:rPr lang="en-US" sz="1800" dirty="0"/>
              <a:t>Sample 1: THEVA tape, 100 stacks, solder made of Tin-Lead, Tmax~200°C in air</a:t>
            </a:r>
          </a:p>
          <a:p>
            <a:r>
              <a:rPr lang="en-US" sz="1800" dirty="0"/>
              <a:t>Visible delamination</a:t>
            </a:r>
          </a:p>
          <a:p>
            <a:r>
              <a:rPr lang="en-US" sz="1800" dirty="0"/>
              <a:t>High quantity of residual solder from the thickness measurement</a:t>
            </a:r>
          </a:p>
          <a:p>
            <a:r>
              <a:rPr lang="en-US" sz="1800" dirty="0"/>
              <a:t>Porosity detected in the tomography</a:t>
            </a:r>
          </a:p>
          <a:p>
            <a:r>
              <a:rPr lang="en-GB" sz="1800" dirty="0"/>
              <a:t>The range of calculated fill factor values made on 3 random sections was from 67 to 71%. 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GB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F1BF0D-E3A5-DB61-4E99-61FBE0D44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0801" y="1112772"/>
            <a:ext cx="2822950" cy="1068957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8E35477-7170-7679-11B6-9102C29CF9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59157"/>
              </p:ext>
            </p:extLst>
          </p:nvPr>
        </p:nvGraphicFramePr>
        <p:xfrm>
          <a:off x="5749443" y="2441757"/>
          <a:ext cx="3040532" cy="8269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133">
                  <a:extLst>
                    <a:ext uri="{9D8B030D-6E8A-4147-A177-3AD203B41FA5}">
                      <a16:colId xmlns:a16="http://schemas.microsoft.com/office/drawing/2014/main" val="2344841341"/>
                    </a:ext>
                  </a:extLst>
                </a:gridCol>
                <a:gridCol w="760133">
                  <a:extLst>
                    <a:ext uri="{9D8B030D-6E8A-4147-A177-3AD203B41FA5}">
                      <a16:colId xmlns:a16="http://schemas.microsoft.com/office/drawing/2014/main" val="1509691088"/>
                    </a:ext>
                  </a:extLst>
                </a:gridCol>
                <a:gridCol w="760133">
                  <a:extLst>
                    <a:ext uri="{9D8B030D-6E8A-4147-A177-3AD203B41FA5}">
                      <a16:colId xmlns:a16="http://schemas.microsoft.com/office/drawing/2014/main" val="128919850"/>
                    </a:ext>
                  </a:extLst>
                </a:gridCol>
                <a:gridCol w="760133">
                  <a:extLst>
                    <a:ext uri="{9D8B030D-6E8A-4147-A177-3AD203B41FA5}">
                      <a16:colId xmlns:a16="http://schemas.microsoft.com/office/drawing/2014/main" val="1534362692"/>
                    </a:ext>
                  </a:extLst>
                </a:gridCol>
              </a:tblGrid>
              <a:tr h="171650">
                <a:tc rowSpan="2">
                  <a:txBody>
                    <a:bodyPr/>
                    <a:lstStyle/>
                    <a:p>
                      <a:pPr algn="ctr"/>
                      <a:endParaRPr lang="en-GB" sz="7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Position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1097769"/>
                  </a:ext>
                </a:extLst>
              </a:tr>
              <a:tr h="183108">
                <a:tc vMerge="1">
                  <a:txBody>
                    <a:bodyPr/>
                    <a:lstStyle/>
                    <a:p>
                      <a:pPr algn="ctr"/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89497130"/>
                  </a:ext>
                </a:extLst>
              </a:tr>
              <a:tr h="21557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Soldering-max [mm]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2.81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2.78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2.83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77270759"/>
                  </a:ext>
                </a:extLst>
              </a:tr>
              <a:tr h="21199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Soldering-min [mm]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0.21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0.18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0.23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18501470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BDA77BB2-EC17-1A26-F326-EBD806822B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1214"/>
          <a:stretch/>
        </p:blipFill>
        <p:spPr>
          <a:xfrm>
            <a:off x="4719945" y="3495734"/>
            <a:ext cx="2976255" cy="11515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C387444-B7ED-C198-CFB4-6872141496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3337098"/>
            <a:ext cx="2558702" cy="139123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0C3DB76-90F6-F6D8-D9C4-988CB9587C0F}"/>
              </a:ext>
            </a:extLst>
          </p:cNvPr>
          <p:cNvSpPr txBox="1"/>
          <p:nvPr/>
        </p:nvSpPr>
        <p:spPr>
          <a:xfrm>
            <a:off x="59033" y="3495734"/>
            <a:ext cx="148863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latin typeface="Arial Narrow"/>
                <a:cs typeface="Arial Narrow"/>
              </a:rPr>
              <a:t>Courtesy of M. Celuch 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1088646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F8DB1E-6A1E-D16A-A641-06A1146C7F2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In order to minimize the porosity, the stacks is heated under vacuum</a:t>
            </a:r>
          </a:p>
          <a:p>
            <a:r>
              <a:rPr lang="en-GB" dirty="0"/>
              <a:t>Sample cut for thermo-mechanical test (ongoing)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BC865C-C432-D542-0655-D8B5AC1AC9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al.,Final Cooling Solenoid Meeting, 31/05/2024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35BF7D3-BA6C-DB28-52BA-27E0A320D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2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747E7E-E348-4F4B-5C63-073645125D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792" t="10801" r="19540" b="23400"/>
          <a:stretch/>
        </p:blipFill>
        <p:spPr>
          <a:xfrm>
            <a:off x="1002432" y="2745486"/>
            <a:ext cx="2448272" cy="21711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25DBD6-60AB-E879-96EE-3CB90CC5D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2745486"/>
            <a:ext cx="4365401" cy="168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390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F8DB1E-6A1E-D16A-A641-06A1146C7F2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Same procedure of Sample 2?</a:t>
            </a:r>
          </a:p>
          <a:p>
            <a:r>
              <a:rPr lang="en-US" dirty="0"/>
              <a:t>Tomography?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BC865C-C432-D542-0655-D8B5AC1AC9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al.,Final Cooling Solenoid Meeting, 31/05/2024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35BF7D3-BA6C-DB28-52BA-27E0A320D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4</a:t>
            </a:r>
            <a:endParaRPr lang="en-GB" dirty="0"/>
          </a:p>
        </p:txBody>
      </p:sp>
      <p:pic>
        <p:nvPicPr>
          <p:cNvPr id="8" name="Picture 7" descr="A metal object with screws&#10;&#10;Description automatically generated">
            <a:extLst>
              <a:ext uri="{FF2B5EF4-FFF2-40B4-BE49-F238E27FC236}">
                <a16:creationId xmlns:a16="http://schemas.microsoft.com/office/drawing/2014/main" id="{5E67B81B-8FD9-F335-ADD1-06E1351BCC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809" y="2149722"/>
            <a:ext cx="3716537" cy="2787403"/>
          </a:xfrm>
          <a:prstGeom prst="rect">
            <a:avLst/>
          </a:prstGeom>
        </p:spPr>
      </p:pic>
      <p:pic>
        <p:nvPicPr>
          <p:cNvPr id="10" name="Picture 9" descr="Close-up of a metal piece&#10;&#10;Description automatically generated">
            <a:extLst>
              <a:ext uri="{FF2B5EF4-FFF2-40B4-BE49-F238E27FC236}">
                <a16:creationId xmlns:a16="http://schemas.microsoft.com/office/drawing/2014/main" id="{D693BA0F-C031-0A7A-1A02-62CD466EAB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2955" y="2149722"/>
            <a:ext cx="3716537" cy="278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691300"/>
      </p:ext>
    </p:extLst>
  </p:cSld>
  <p:clrMapOvr>
    <a:masterClrMapping/>
  </p:clrMapOvr>
</p:sld>
</file>

<file path=ppt/theme/theme1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120350</TotalTime>
  <Words>365</Words>
  <Application>Microsoft Office PowerPoint</Application>
  <PresentationFormat>On-screen Show (16:9)</PresentationFormat>
  <Paragraphs>60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 Narrow</vt:lpstr>
      <vt:lpstr>Calibri</vt:lpstr>
      <vt:lpstr>Wingdings</vt:lpstr>
      <vt:lpstr>1_IMCC - 1</vt:lpstr>
      <vt:lpstr>Overview of tests of ReBCO stacks and coils</vt:lpstr>
      <vt:lpstr>Sample 3</vt:lpstr>
      <vt:lpstr>Sample 3</vt:lpstr>
      <vt:lpstr>Sample 3</vt:lpstr>
      <vt:lpstr>Filling factor</vt:lpstr>
      <vt:lpstr>Conclusions</vt:lpstr>
      <vt:lpstr>Sample 1</vt:lpstr>
      <vt:lpstr>Sample 2</vt:lpstr>
      <vt:lpstr>Sample 4</vt:lpstr>
      <vt:lpstr>What’s next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Carlotta Accettura</cp:lastModifiedBy>
  <cp:revision>1805</cp:revision>
  <cp:lastPrinted>2022-10-12T13:11:03Z</cp:lastPrinted>
  <dcterms:created xsi:type="dcterms:W3CDTF">2021-05-17T12:13:58Z</dcterms:created>
  <dcterms:modified xsi:type="dcterms:W3CDTF">2024-05-30T14:24:30Z</dcterms:modified>
</cp:coreProperties>
</file>