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665" r:id="rId2"/>
    <p:sldId id="1964" r:id="rId3"/>
    <p:sldId id="661" r:id="rId4"/>
    <p:sldId id="1908" r:id="rId5"/>
    <p:sldId id="1954" r:id="rId6"/>
    <p:sldId id="1955" r:id="rId7"/>
    <p:sldId id="1901" r:id="rId8"/>
    <p:sldId id="769" r:id="rId9"/>
    <p:sldId id="1891" r:id="rId10"/>
    <p:sldId id="746" r:id="rId11"/>
    <p:sldId id="1870" r:id="rId12"/>
    <p:sldId id="1871" r:id="rId13"/>
    <p:sldId id="1957" r:id="rId14"/>
    <p:sldId id="1965" r:id="rId15"/>
    <p:sldId id="1966" r:id="rId16"/>
    <p:sldId id="1973" r:id="rId17"/>
    <p:sldId id="1933" r:id="rId18"/>
    <p:sldId id="1959" r:id="rId19"/>
    <p:sldId id="1934" r:id="rId20"/>
    <p:sldId id="1960" r:id="rId21"/>
    <p:sldId id="1961" r:id="rId22"/>
    <p:sldId id="1974" r:id="rId23"/>
    <p:sldId id="1970" r:id="rId24"/>
    <p:sldId id="1962" r:id="rId25"/>
    <p:sldId id="1971" r:id="rId26"/>
    <p:sldId id="1972" r:id="rId27"/>
    <p:sldId id="1976" r:id="rId28"/>
    <p:sldId id="1969" r:id="rId29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FD2"/>
    <a:srgbClr val="FF40FF"/>
    <a:srgbClr val="FFFF99"/>
    <a:srgbClr val="DE1611"/>
    <a:srgbClr val="FFFFCC"/>
    <a:srgbClr val="EFFFAE"/>
    <a:srgbClr val="EFFFF4"/>
    <a:srgbClr val="EFFFC2"/>
    <a:srgbClr val="CC6600"/>
    <a:srgbClr val="B542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753"/>
    <p:restoredTop sz="94660"/>
  </p:normalViewPr>
  <p:slideViewPr>
    <p:cSldViewPr>
      <p:cViewPr varScale="1">
        <p:scale>
          <a:sx n="92" d="100"/>
          <a:sy n="92" d="100"/>
        </p:scale>
        <p:origin x="64" y="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5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fld id="{11AF11F0-DDFA-B44C-AACA-04940859FE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260B4D4B-3DEF-AE4B-B9BB-BFC0E5F213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68378816-F0BE-954B-ACE6-3B377C21A1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1" y="432614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ctr">
              <a:defRPr sz="3600" b="1" i="0" baseline="0">
                <a:solidFill>
                  <a:srgbClr val="C00000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1" y="1238250"/>
            <a:ext cx="3998846" cy="4846639"/>
          </a:xfrm>
          <a:prstGeom prst="rect">
            <a:avLst/>
          </a:prstGeom>
        </p:spPr>
        <p:txBody>
          <a:bodyPr lIns="0" rIns="0"/>
          <a:lstStyle>
            <a:lvl1pPr marL="256026" indent="-26516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1pPr>
            <a:lvl2pPr marL="320032" indent="256026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2pPr>
            <a:lvl3pPr marL="640064" indent="22859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3pPr>
            <a:lvl4pPr marL="914377" indent="22859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4pPr>
            <a:lvl5pPr marL="1142971" indent="19201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5" y="1238250"/>
            <a:ext cx="3998846" cy="4846639"/>
          </a:xfrm>
          <a:prstGeom prst="rect">
            <a:avLst/>
          </a:prstGeom>
        </p:spPr>
        <p:txBody>
          <a:bodyPr lIns="0" rIns="0"/>
          <a:lstStyle>
            <a:lvl1pPr marL="256026" indent="-26516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320032" indent="256026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2pPr>
            <a:lvl3pPr marL="640064" indent="22859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3pPr>
            <a:lvl4pPr marL="914377" indent="22859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4pPr>
            <a:lvl5pPr marL="1142971" indent="19201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676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33F747FB-9F93-7A4A-823E-4285093B0C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0676FEF9-159B-B441-A6FF-3FA176EE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135" y="216632"/>
            <a:ext cx="91468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sz="4800" b="1" kern="0" dirty="0"/>
              <a:t>VD FC Production Workshop 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C5E4F55-20F4-97F8-23EB-F798EEAE2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009" y="2123966"/>
            <a:ext cx="6172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>
                <a:solidFill>
                  <a:srgbClr val="FF40FF"/>
                </a:solidFill>
                <a:latin typeface="Monotype Corsiva" pitchFamily="-84" charset="0"/>
              </a:rPr>
              <a:t>May 17,</a:t>
            </a:r>
            <a:r>
              <a:rPr lang="en-US" sz="3200" dirty="0">
                <a:solidFill>
                  <a:srgbClr val="FF40FF"/>
                </a:solidFill>
                <a:latin typeface="Monotype Corsiva" pitchFamily="-84" charset="0"/>
              </a:rPr>
              <a:t> 2024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15213D7-2B32-48DC-03C2-2E7D0EDFE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009" y="3415747"/>
            <a:ext cx="6172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err="1">
                <a:solidFill>
                  <a:schemeClr val="accent2"/>
                </a:solidFill>
                <a:latin typeface="Monotype Corsiva" pitchFamily="-84" charset="0"/>
              </a:rPr>
              <a:t>Jaehoon</a:t>
            </a:r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 Yu</a:t>
            </a:r>
          </a:p>
          <a:p>
            <a:pPr algn="ct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University of Texas at Arlington</a:t>
            </a:r>
          </a:p>
        </p:txBody>
      </p:sp>
    </p:spTree>
    <p:extLst>
      <p:ext uri="{BB962C8B-B14F-4D97-AF65-F5344CB8AC3E}">
        <p14:creationId xmlns:p14="http://schemas.microsoft.com/office/powerpoint/2010/main" val="1680072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 b="0">
                <a:latin typeface="Arial Narrow" panose="020B0604020202020204" pitchFamily="34" charset="0"/>
                <a:cs typeface="Arial Narrow" panose="020B0604020202020204" pitchFamily="34" charset="0"/>
              </a:rPr>
              <a:pPr/>
              <a:t>10</a:t>
            </a:fld>
            <a:endParaRPr lang="en-US" b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17" y="-152400"/>
            <a:ext cx="8686800" cy="838200"/>
          </a:xfrm>
        </p:spPr>
        <p:txBody>
          <a:bodyPr/>
          <a:lstStyle/>
          <a:p>
            <a:r>
              <a:rPr lang="en-US" sz="4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Latest news on DUNE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008" y="520148"/>
            <a:ext cx="8647983" cy="5715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DUNE far detector cavern excavation completed Jan. 25 and the first set of steel parts for FD cryostat left Spain and to arrive in June </a:t>
            </a:r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Both </a:t>
            </a:r>
            <a:r>
              <a:rPr lang="en-US" sz="2800" dirty="0" err="1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ProtoDUNE</a:t>
            </a: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HD to take bean in June and allotted a couple of weeks more of beam time</a:t>
            </a:r>
          </a:p>
          <a:p>
            <a:pPr>
              <a:spcBef>
                <a:spcPts val="0"/>
              </a:spcBef>
            </a:pPr>
            <a:r>
              <a:rPr lang="en-US" sz="2800" dirty="0" err="1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ProtoDUNE</a:t>
            </a: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VD PDS replacement work ongoing</a:t>
            </a:r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FD2 VD installation mechanical mock-up testing in this summer at CERN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Mock-up mechanical structure delayed due to safety calculations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Will have 3 members staying at CERN in July 22 – Aug. 9 for  the module assembly and other related tasks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Will need 1 – 2 students for 2 – 3 weeks in the fall for installation exercise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May 17,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DUNE FC Workshop 4</a:t>
            </a:r>
          </a:p>
        </p:txBody>
      </p:sp>
    </p:spTree>
    <p:extLst>
      <p:ext uri="{BB962C8B-B14F-4D97-AF65-F5344CB8AC3E}">
        <p14:creationId xmlns:p14="http://schemas.microsoft.com/office/powerpoint/2010/main" val="87261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014"/>
            <a:ext cx="8229600" cy="6471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HVS Consortium Scope - FD1-HD TPC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-644779" y="6549550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/>
              <a:t>May 17, 2024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3787" y="6549550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ctr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dirty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de-DE"/>
              <a:t>DUNE FC Workshop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-1069975" y="6549550"/>
            <a:ext cx="425195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7B8F18-C5B2-3A44-8E85-9CBB37C307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6022" y="1952096"/>
            <a:ext cx="6920763" cy="43195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C2CE88-AD28-234E-B6E8-8625B1E968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2499" y="4226077"/>
            <a:ext cx="2341307" cy="21037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40A2D09-CCDD-404B-83BF-FB91C46E7248}"/>
              </a:ext>
            </a:extLst>
          </p:cNvPr>
          <p:cNvSpPr txBox="1"/>
          <p:nvPr/>
        </p:nvSpPr>
        <p:spPr bwMode="auto">
          <a:xfrm>
            <a:off x="4929365" y="5072664"/>
            <a:ext cx="18457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Compared to </a:t>
            </a:r>
            <a:b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n-US" sz="1600" dirty="0" err="1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ProtoDUNE</a:t>
            </a: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HD: </a:t>
            </a:r>
          </a:p>
          <a:p>
            <a:pPr algn="r">
              <a:defRPr/>
            </a:pP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CPA: 33x</a:t>
            </a:r>
          </a:p>
          <a:p>
            <a:pPr algn="r">
              <a:defRPr/>
            </a:pP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T/B FC: 17x</a:t>
            </a:r>
          </a:p>
          <a:p>
            <a:pPr algn="r">
              <a:defRPr/>
            </a:pP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EW FC: 4x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A90EB0-5395-6C40-B4B3-BFB6ECD1150E}"/>
              </a:ext>
            </a:extLst>
          </p:cNvPr>
          <p:cNvGrpSpPr/>
          <p:nvPr/>
        </p:nvGrpSpPr>
        <p:grpSpPr>
          <a:xfrm>
            <a:off x="975323" y="3036096"/>
            <a:ext cx="4415681" cy="3174408"/>
            <a:chOff x="768003" y="3121896"/>
            <a:chExt cx="4750457" cy="349693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2D9F643-DCD0-8D49-8203-571BCBFC0D3C}"/>
                </a:ext>
              </a:extLst>
            </p:cNvPr>
            <p:cNvSpPr txBox="1"/>
            <p:nvPr/>
          </p:nvSpPr>
          <p:spPr>
            <a:xfrm rot="20541508">
              <a:off x="3355793" y="3121896"/>
              <a:ext cx="2162667" cy="406857"/>
            </a:xfrm>
            <a:prstGeom prst="rect">
              <a:avLst/>
            </a:prstGeom>
            <a:solidFill>
              <a:srgbClr val="D9D9D9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Top Field Cage, TFC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BB5B9D7-1788-5641-99DD-30CB5C8257E2}"/>
                </a:ext>
              </a:extLst>
            </p:cNvPr>
            <p:cNvCxnSpPr>
              <a:cxnSpLocks/>
            </p:cNvCxnSpPr>
            <p:nvPr/>
          </p:nvCxnSpPr>
          <p:spPr>
            <a:xfrm>
              <a:off x="859648" y="5584927"/>
              <a:ext cx="1785314" cy="10339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B4F0362-BC9A-334B-99A5-645AEAF5F2DD}"/>
                </a:ext>
              </a:extLst>
            </p:cNvPr>
            <p:cNvCxnSpPr>
              <a:cxnSpLocks/>
            </p:cNvCxnSpPr>
            <p:nvPr/>
          </p:nvCxnSpPr>
          <p:spPr>
            <a:xfrm>
              <a:off x="768003" y="3582752"/>
              <a:ext cx="110350" cy="193085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1AF0063-581C-A126-DC74-4BACAB84B92B}"/>
              </a:ext>
            </a:extLst>
          </p:cNvPr>
          <p:cNvCxnSpPr>
            <a:cxnSpLocks/>
          </p:cNvCxnSpPr>
          <p:nvPr/>
        </p:nvCxnSpPr>
        <p:spPr>
          <a:xfrm flipH="1">
            <a:off x="2747361" y="3687342"/>
            <a:ext cx="4815868" cy="25231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87B3FCC-41B2-5F9C-01DE-21794B03EA96}"/>
              </a:ext>
            </a:extLst>
          </p:cNvPr>
          <p:cNvSpPr txBox="1"/>
          <p:nvPr/>
        </p:nvSpPr>
        <p:spPr>
          <a:xfrm rot="19905746">
            <a:off x="5446916" y="4634918"/>
            <a:ext cx="67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58m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9D2A0-3E31-8568-E54E-1F4833EC6CEF}"/>
              </a:ext>
            </a:extLst>
          </p:cNvPr>
          <p:cNvSpPr txBox="1"/>
          <p:nvPr/>
        </p:nvSpPr>
        <p:spPr>
          <a:xfrm rot="1861618">
            <a:off x="1380196" y="5704564"/>
            <a:ext cx="677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14m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47BA9B1-81BF-2F9D-F9C4-D3DB13E6AA02}"/>
              </a:ext>
            </a:extLst>
          </p:cNvPr>
          <p:cNvSpPr txBox="1"/>
          <p:nvPr/>
        </p:nvSpPr>
        <p:spPr>
          <a:xfrm rot="5190758">
            <a:off x="485719" y="4381470"/>
            <a:ext cx="677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12m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3B1FBE-40F6-C994-96E2-A0BA2ADF8199}"/>
              </a:ext>
            </a:extLst>
          </p:cNvPr>
          <p:cNvSpPr txBox="1"/>
          <p:nvPr/>
        </p:nvSpPr>
        <p:spPr>
          <a:xfrm rot="19949813">
            <a:off x="3055534" y="4991627"/>
            <a:ext cx="2478071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Bottom Field Cage, BFC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66C386-BBC8-C0D9-F983-2A46E744C36B}"/>
              </a:ext>
            </a:extLst>
          </p:cNvPr>
          <p:cNvSpPr txBox="1"/>
          <p:nvPr/>
        </p:nvSpPr>
        <p:spPr>
          <a:xfrm rot="1661904">
            <a:off x="1147349" y="3804554"/>
            <a:ext cx="1494501" cy="6463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End Wall Field Cage, EWFC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378CE7-ABC5-69F0-4FB0-982706841683}"/>
              </a:ext>
            </a:extLst>
          </p:cNvPr>
          <p:cNvSpPr txBox="1"/>
          <p:nvPr/>
        </p:nvSpPr>
        <p:spPr>
          <a:xfrm rot="20403764">
            <a:off x="3553373" y="3847384"/>
            <a:ext cx="1584007" cy="6463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Cathode Plane Assembly, CPA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6FFF12-A8C0-81DF-1C0D-9BB90ED8092C}"/>
              </a:ext>
            </a:extLst>
          </p:cNvPr>
          <p:cNvSpPr txBox="1"/>
          <p:nvPr/>
        </p:nvSpPr>
        <p:spPr>
          <a:xfrm>
            <a:off x="7139803" y="5060152"/>
            <a:ext cx="67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CPA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25DBC2-53BE-F9AF-BA76-F45023914D55}"/>
              </a:ext>
            </a:extLst>
          </p:cNvPr>
          <p:cNvSpPr txBox="1"/>
          <p:nvPr/>
        </p:nvSpPr>
        <p:spPr>
          <a:xfrm>
            <a:off x="7928016" y="5967837"/>
            <a:ext cx="67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BFC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A2FE43D-C18B-A173-77CF-7B960285ACEF}"/>
              </a:ext>
            </a:extLst>
          </p:cNvPr>
          <p:cNvSpPr txBox="1"/>
          <p:nvPr/>
        </p:nvSpPr>
        <p:spPr>
          <a:xfrm>
            <a:off x="7894140" y="4354660"/>
            <a:ext cx="67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TFC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46D25D-C452-042B-BA73-B2F725949AC8}"/>
              </a:ext>
            </a:extLst>
          </p:cNvPr>
          <p:cNvSpPr txBox="1"/>
          <p:nvPr/>
        </p:nvSpPr>
        <p:spPr>
          <a:xfrm>
            <a:off x="7948451" y="5269498"/>
            <a:ext cx="589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EWFC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5C9EC9-A25E-25B6-0A1B-7750E6755DA6}"/>
              </a:ext>
            </a:extLst>
          </p:cNvPr>
          <p:cNvSpPr txBox="1"/>
          <p:nvPr/>
        </p:nvSpPr>
        <p:spPr>
          <a:xfrm>
            <a:off x="8467042" y="4835856"/>
            <a:ext cx="686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APA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A356268-CAE0-FB10-92C4-15B323A6D95C}"/>
              </a:ext>
            </a:extLst>
          </p:cNvPr>
          <p:cNvSpPr txBox="1"/>
          <p:nvPr/>
        </p:nvSpPr>
        <p:spPr>
          <a:xfrm rot="1631202">
            <a:off x="1230145" y="5323867"/>
            <a:ext cx="1380506" cy="369332"/>
          </a:xfrm>
          <a:prstGeom prst="rect">
            <a:avLst/>
          </a:prstGeom>
          <a:solidFill>
            <a:srgbClr val="D9D9D9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Drift ~3.6mx4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6569C05-FDDA-B1BD-C1A8-B5519B10A6B4}"/>
              </a:ext>
            </a:extLst>
          </p:cNvPr>
          <p:cNvGrpSpPr/>
          <p:nvPr/>
        </p:nvGrpSpPr>
        <p:grpSpPr>
          <a:xfrm rot="1434054">
            <a:off x="1604302" y="4754213"/>
            <a:ext cx="392679" cy="446300"/>
            <a:chOff x="4590337" y="2504794"/>
            <a:chExt cx="392679" cy="44630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427EBFD-F36E-DE8D-DA2A-EADFC30D50C3}"/>
                </a:ext>
              </a:extLst>
            </p:cNvPr>
            <p:cNvSpPr txBox="1"/>
            <p:nvPr/>
          </p:nvSpPr>
          <p:spPr>
            <a:xfrm>
              <a:off x="4590337" y="2504794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E74ED95E-8ACC-047F-2013-06A16F959E4A}"/>
                </a:ext>
              </a:extLst>
            </p:cNvPr>
            <p:cNvCxnSpPr>
              <a:cxnSpLocks/>
            </p:cNvCxnSpPr>
            <p:nvPr/>
          </p:nvCxnSpPr>
          <p:spPr>
            <a:xfrm rot="20165946" flipH="1" flipV="1">
              <a:off x="4632772" y="2789893"/>
              <a:ext cx="350244" cy="16120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BB829EF-229C-DC02-FF03-418A1E3B9C30}"/>
              </a:ext>
            </a:extLst>
          </p:cNvPr>
          <p:cNvGrpSpPr/>
          <p:nvPr/>
        </p:nvGrpSpPr>
        <p:grpSpPr>
          <a:xfrm rot="1434054">
            <a:off x="2386475" y="5083921"/>
            <a:ext cx="377100" cy="428993"/>
            <a:chOff x="4567449" y="2504796"/>
            <a:chExt cx="377100" cy="42899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26F6DCA-EA0C-4C82-2F70-7490EE77AA5B}"/>
                </a:ext>
              </a:extLst>
            </p:cNvPr>
            <p:cNvSpPr txBox="1"/>
            <p:nvPr/>
          </p:nvSpPr>
          <p:spPr>
            <a:xfrm>
              <a:off x="4590336" y="2504796"/>
              <a:ext cx="311304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A2064673-473C-967E-5BDB-941164579207}"/>
                </a:ext>
              </a:extLst>
            </p:cNvPr>
            <p:cNvCxnSpPr>
              <a:cxnSpLocks/>
            </p:cNvCxnSpPr>
            <p:nvPr/>
          </p:nvCxnSpPr>
          <p:spPr>
            <a:xfrm rot="20165946" flipH="1" flipV="1">
              <a:off x="4567449" y="2792283"/>
              <a:ext cx="377100" cy="14150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20E771C-CCB4-D529-05B5-648911ECC8C5}"/>
              </a:ext>
            </a:extLst>
          </p:cNvPr>
          <p:cNvGrpSpPr/>
          <p:nvPr/>
        </p:nvGrpSpPr>
        <p:grpSpPr>
          <a:xfrm rot="1434054">
            <a:off x="1245889" y="4500786"/>
            <a:ext cx="430725" cy="445074"/>
            <a:chOff x="4590337" y="2504796"/>
            <a:chExt cx="430725" cy="44507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7C39165-D301-2577-2520-10EFE820ED12}"/>
                </a:ext>
              </a:extLst>
            </p:cNvPr>
            <p:cNvSpPr txBox="1"/>
            <p:nvPr/>
          </p:nvSpPr>
          <p:spPr>
            <a:xfrm>
              <a:off x="4590337" y="2504796"/>
              <a:ext cx="311304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05AC05BD-F01F-D319-0E9B-EFA80F4A0FCB}"/>
                </a:ext>
              </a:extLst>
            </p:cNvPr>
            <p:cNvCxnSpPr>
              <a:cxnSpLocks/>
            </p:cNvCxnSpPr>
            <p:nvPr/>
          </p:nvCxnSpPr>
          <p:spPr>
            <a:xfrm rot="20165946">
              <a:off x="4652313" y="2761594"/>
              <a:ext cx="368749" cy="18827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E4748A0-582D-D38E-35F1-05953F02747D}"/>
              </a:ext>
            </a:extLst>
          </p:cNvPr>
          <p:cNvGrpSpPr/>
          <p:nvPr/>
        </p:nvGrpSpPr>
        <p:grpSpPr>
          <a:xfrm rot="1434054">
            <a:off x="2046836" y="4774458"/>
            <a:ext cx="396086" cy="435138"/>
            <a:chOff x="4563612" y="2504795"/>
            <a:chExt cx="396087" cy="435139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63872C4-7D94-ED71-2A4E-727BE86566D3}"/>
                </a:ext>
              </a:extLst>
            </p:cNvPr>
            <p:cNvSpPr txBox="1"/>
            <p:nvPr/>
          </p:nvSpPr>
          <p:spPr>
            <a:xfrm>
              <a:off x="4590337" y="2504795"/>
              <a:ext cx="311305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1AD70808-EDAC-1A4B-0153-42CBEC851BDD}"/>
                </a:ext>
              </a:extLst>
            </p:cNvPr>
            <p:cNvCxnSpPr>
              <a:cxnSpLocks/>
            </p:cNvCxnSpPr>
            <p:nvPr/>
          </p:nvCxnSpPr>
          <p:spPr>
            <a:xfrm rot="20165946">
              <a:off x="4563612" y="2801389"/>
              <a:ext cx="396087" cy="13854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EBE0EE5-D7CA-2341-89A7-DAC39A84A96E}"/>
              </a:ext>
            </a:extLst>
          </p:cNvPr>
          <p:cNvSpPr>
            <a:spLocks noGrp="1"/>
          </p:cNvSpPr>
          <p:nvPr>
            <p:ph idx="16"/>
          </p:nvPr>
        </p:nvSpPr>
        <p:spPr bwMode="auto">
          <a:xfrm>
            <a:off x="157927" y="558110"/>
            <a:ext cx="8496944" cy="201275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sz="2800" dirty="0">
                <a:solidFill>
                  <a:schemeClr val="accent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Design, fabricate, test and assemble:</a:t>
            </a:r>
          </a:p>
          <a:p>
            <a:pPr lvl="1">
              <a:spcBef>
                <a:spcPts val="300"/>
              </a:spcBef>
            </a:pP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100 CPA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resistive panels forming two cathode arrays (1400m</a:t>
            </a:r>
            <a:r>
              <a:rPr lang="en-US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pPr lvl="1">
              <a:spcBef>
                <a:spcPts val="300"/>
              </a:spcBef>
            </a:pP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100 top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+ </a:t>
            </a: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100 bottom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 field cage modules, </a:t>
            </a: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48 End Wall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 field cage modules (1728m</a:t>
            </a:r>
            <a:r>
              <a:rPr lang="en-US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2 sets of HV power supplies, cables, ripple filters, and feedthroughs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Digitizers for HVPS and ground plane monitoring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Cameras for HV monitoring</a:t>
            </a:r>
          </a:p>
          <a:p>
            <a:pPr>
              <a:defRPr/>
            </a:pPr>
            <a:endParaRPr lang="en-US" sz="2800" dirty="0">
              <a:solidFill>
                <a:srgbClr val="1248D6"/>
              </a:solidFill>
              <a:latin typeface="Arial Narrow" panose="020B0604020202020204" pitchFamily="34" charset="0"/>
              <a:ea typeface="Arial"/>
              <a:cs typeface="Arial Narrow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DB203E-6AAB-2A8E-E4C4-0A7D45F14095}"/>
              </a:ext>
            </a:extLst>
          </p:cNvPr>
          <p:cNvSpPr txBox="1"/>
          <p:nvPr/>
        </p:nvSpPr>
        <p:spPr>
          <a:xfrm>
            <a:off x="7477101" y="3086115"/>
            <a:ext cx="16232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Parts prep: 2025 – late 2025</a:t>
            </a:r>
          </a:p>
          <a:p>
            <a:r>
              <a:rPr lang="en-US" sz="1600" dirty="0"/>
              <a:t>Installation: 2026 – 2027 @SURF</a:t>
            </a:r>
          </a:p>
        </p:txBody>
      </p:sp>
    </p:spTree>
    <p:extLst>
      <p:ext uri="{BB962C8B-B14F-4D97-AF65-F5344CB8AC3E}">
        <p14:creationId xmlns:p14="http://schemas.microsoft.com/office/powerpoint/2010/main" val="3685020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014"/>
            <a:ext cx="8229600" cy="6471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HVS Consortium Scope - FD2-VD TPC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-644779" y="6549550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/>
              <a:t>May 17, 2024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3787" y="6549550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ctr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dirty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de-DE"/>
              <a:t>DUNE FC Workshop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-1069975" y="6549550"/>
            <a:ext cx="425195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EBE0EE5-D7CA-2341-89A7-DAC39A84A96E}"/>
              </a:ext>
            </a:extLst>
          </p:cNvPr>
          <p:cNvSpPr>
            <a:spLocks noGrp="1"/>
          </p:cNvSpPr>
          <p:nvPr>
            <p:ph idx="16"/>
          </p:nvPr>
        </p:nvSpPr>
        <p:spPr bwMode="auto">
          <a:xfrm>
            <a:off x="189856" y="479966"/>
            <a:ext cx="8496944" cy="201275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sz="2800" dirty="0">
                <a:solidFill>
                  <a:schemeClr val="accent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Design, fabricate, test and assemble:</a:t>
            </a:r>
          </a:p>
          <a:p>
            <a:pPr lvl="1">
              <a:spcBef>
                <a:spcPts val="300"/>
              </a:spcBef>
            </a:pP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80 Full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Unit Cathode Planes (780m</a:t>
            </a:r>
            <a:r>
              <a:rPr lang="en-US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) with embedded PD</a:t>
            </a:r>
          </a:p>
          <a:p>
            <a:pPr lvl="1">
              <a:spcBef>
                <a:spcPts val="300"/>
              </a:spcBef>
            </a:pP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192 field cage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modules – 160  Long Wall and 32 End Wall modules (~1781m</a:t>
            </a:r>
            <a:r>
              <a:rPr lang="en-US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One set of HV power supply, cable, ripple filter, and feedthrough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Digitizers for HVPS and current monitoring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Cameras for HV monitoring</a:t>
            </a:r>
          </a:p>
          <a:p>
            <a:pPr>
              <a:defRPr/>
            </a:pPr>
            <a:endParaRPr lang="en-US" sz="2800" dirty="0">
              <a:solidFill>
                <a:srgbClr val="1248D6"/>
              </a:solidFill>
              <a:latin typeface="Arial Narrow" panose="020B0604020202020204" pitchFamily="34" charset="0"/>
              <a:ea typeface="Arial"/>
              <a:cs typeface="Arial Narrow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04F4B67-A451-203C-965A-C246D16D22BE}"/>
              </a:ext>
            </a:extLst>
          </p:cNvPr>
          <p:cNvGrpSpPr/>
          <p:nvPr/>
        </p:nvGrpSpPr>
        <p:grpSpPr>
          <a:xfrm>
            <a:off x="880632" y="2403865"/>
            <a:ext cx="7669499" cy="4105049"/>
            <a:chOff x="880632" y="2403865"/>
            <a:chExt cx="7669499" cy="4105049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28E7A67-0786-2113-12C4-35C7436FA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0683" y="2403865"/>
              <a:ext cx="7469444" cy="4024885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5A90EB0-5395-6C40-B4B3-BFB6ECD1150E}"/>
                </a:ext>
              </a:extLst>
            </p:cNvPr>
            <p:cNvGrpSpPr/>
            <p:nvPr/>
          </p:nvGrpSpPr>
          <p:grpSpPr>
            <a:xfrm>
              <a:off x="880632" y="3476912"/>
              <a:ext cx="7669499" cy="3032002"/>
              <a:chOff x="720429" y="3301481"/>
              <a:chExt cx="6286859" cy="3340063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E1CAE23-C12C-5245-958C-2A2DE7C965A2}"/>
                  </a:ext>
                </a:extLst>
              </p:cNvPr>
              <p:cNvSpPr txBox="1"/>
              <p:nvPr/>
            </p:nvSpPr>
            <p:spPr>
              <a:xfrm rot="19983536">
                <a:off x="4646159" y="4857148"/>
                <a:ext cx="1528355" cy="372952"/>
              </a:xfrm>
              <a:prstGeom prst="rect">
                <a:avLst/>
              </a:prstGeom>
              <a:solidFill>
                <a:srgbClr val="FFFFFF">
                  <a:alpha val="67843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6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Long Wall Field Cage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20A0C29-AADE-5C40-86D4-358080F7F759}"/>
                  </a:ext>
                </a:extLst>
              </p:cNvPr>
              <p:cNvSpPr txBox="1"/>
              <p:nvPr/>
            </p:nvSpPr>
            <p:spPr>
              <a:xfrm rot="1187311">
                <a:off x="1605334" y="5438695"/>
                <a:ext cx="1499240" cy="372952"/>
              </a:xfrm>
              <a:prstGeom prst="rect">
                <a:avLst/>
              </a:prstGeom>
              <a:solidFill>
                <a:srgbClr val="FFFFFF">
                  <a:alpha val="61176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6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End Wall Field Cage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BB5B9D7-1788-5641-99DD-30CB5C8257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5099" y="5561842"/>
                <a:ext cx="2401656" cy="107970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CB4F0362-BC9A-334B-99A5-645AEAF5F2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4692" y="3301481"/>
                <a:ext cx="277409" cy="224637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D9132C9-070D-E14F-BC81-E43FD37D1101}"/>
                  </a:ext>
                </a:extLst>
              </p:cNvPr>
              <p:cNvSpPr txBox="1"/>
              <p:nvPr/>
            </p:nvSpPr>
            <p:spPr>
              <a:xfrm rot="4825323">
                <a:off x="531340" y="4243377"/>
                <a:ext cx="706157" cy="327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20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13m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4F1C2F8-4F98-5C47-B61D-348BCE224BCA}"/>
                  </a:ext>
                </a:extLst>
              </p:cNvPr>
              <p:cNvSpPr txBox="1"/>
              <p:nvPr/>
            </p:nvSpPr>
            <p:spPr>
              <a:xfrm rot="706742">
                <a:off x="1923951" y="6122184"/>
                <a:ext cx="606841" cy="44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20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13m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34FC0393-7E6C-BA43-A6EE-26791732A6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83909" y="4277725"/>
                <a:ext cx="3123379" cy="228298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F051CBF-C5D4-304D-9591-236A29DB42D2}"/>
                  </a:ext>
                </a:extLst>
              </p:cNvPr>
              <p:cNvSpPr txBox="1"/>
              <p:nvPr/>
            </p:nvSpPr>
            <p:spPr>
              <a:xfrm rot="19905746">
                <a:off x="5609238" y="5202265"/>
                <a:ext cx="606841" cy="44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20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60m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1E7DD0B-8AE2-26E9-1B3B-854C2849D6E7}"/>
                </a:ext>
              </a:extLst>
            </p:cNvPr>
            <p:cNvSpPr txBox="1"/>
            <p:nvPr/>
          </p:nvSpPr>
          <p:spPr>
            <a:xfrm rot="20208058">
              <a:off x="5427588" y="3549589"/>
              <a:ext cx="2800447" cy="400110"/>
            </a:xfrm>
            <a:prstGeom prst="rect">
              <a:avLst/>
            </a:prstGeom>
            <a:solidFill>
              <a:schemeClr val="bg1">
                <a:lumMod val="85000"/>
                <a:alpha val="63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70% Optical Transparency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CA06A63-9E6F-5D97-D840-48D470500B38}"/>
                </a:ext>
              </a:extLst>
            </p:cNvPr>
            <p:cNvCxnSpPr>
              <a:cxnSpLocks/>
            </p:cNvCxnSpPr>
            <p:nvPr/>
          </p:nvCxnSpPr>
          <p:spPr>
            <a:xfrm>
              <a:off x="5099799" y="4814860"/>
              <a:ext cx="0" cy="454491"/>
            </a:xfrm>
            <a:prstGeom prst="straightConnector1">
              <a:avLst/>
            </a:prstGeom>
            <a:ln w="38100">
              <a:solidFill>
                <a:srgbClr val="C0504D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A50D03F-7844-3460-7D8A-96478A832D3C}"/>
                </a:ext>
              </a:extLst>
            </p:cNvPr>
            <p:cNvSpPr txBox="1"/>
            <p:nvPr/>
          </p:nvSpPr>
          <p:spPr>
            <a:xfrm rot="5400000">
              <a:off x="5051303" y="4886892"/>
              <a:ext cx="611244" cy="338554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2.5m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E7DD3D-12F0-898F-7774-6AE7726C3D21}"/>
                </a:ext>
              </a:extLst>
            </p:cNvPr>
            <p:cNvGrpSpPr/>
            <p:nvPr/>
          </p:nvGrpSpPr>
          <p:grpSpPr>
            <a:xfrm>
              <a:off x="8160131" y="2825705"/>
              <a:ext cx="311304" cy="733687"/>
              <a:chOff x="7523526" y="5516386"/>
              <a:chExt cx="311304" cy="733687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7168033F-4947-E26B-070E-F19D83EC2DC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472694" y="6049239"/>
                <a:ext cx="401668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46674E-596F-9FF4-95C1-08EEB15753AB}"/>
                  </a:ext>
                </a:extLst>
              </p:cNvPr>
              <p:cNvSpPr txBox="1"/>
              <p:nvPr/>
            </p:nvSpPr>
            <p:spPr>
              <a:xfrm>
                <a:off x="7523526" y="5516386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E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7060EB1-FA79-90CD-ED67-44BAC116ECD8}"/>
                </a:ext>
              </a:extLst>
            </p:cNvPr>
            <p:cNvGrpSpPr/>
            <p:nvPr/>
          </p:nvGrpSpPr>
          <p:grpSpPr>
            <a:xfrm>
              <a:off x="8172777" y="3650992"/>
              <a:ext cx="311304" cy="767310"/>
              <a:chOff x="7517877" y="4558222"/>
              <a:chExt cx="311304" cy="767309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235420F-8573-643B-B1AA-CDE23D9220DD}"/>
                  </a:ext>
                </a:extLst>
              </p:cNvPr>
              <p:cNvSpPr txBox="1"/>
              <p:nvPr/>
            </p:nvSpPr>
            <p:spPr>
              <a:xfrm>
                <a:off x="7517877" y="4956199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E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4DA0F33A-73A2-9FE5-EE18-F7FD33CE2DC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7472694" y="4759056"/>
                <a:ext cx="401668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B8529A6-0C91-3C7B-36D3-EFF32360928E}"/>
                </a:ext>
              </a:extLst>
            </p:cNvPr>
            <p:cNvSpPr txBox="1"/>
            <p:nvPr/>
          </p:nvSpPr>
          <p:spPr>
            <a:xfrm rot="5024554">
              <a:off x="934291" y="4350616"/>
              <a:ext cx="1348188" cy="369332"/>
            </a:xfrm>
            <a:prstGeom prst="rect">
              <a:avLst/>
            </a:prstGeom>
            <a:solidFill>
              <a:srgbClr val="D9D9D9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Drift 2x6.5m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CC456FD-9B17-1D2B-9FA7-F9C96719EA80}"/>
              </a:ext>
            </a:extLst>
          </p:cNvPr>
          <p:cNvSpPr txBox="1"/>
          <p:nvPr/>
        </p:nvSpPr>
        <p:spPr>
          <a:xfrm>
            <a:off x="5827684" y="6136054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Parts prep: Mid 2025 – late 2026</a:t>
            </a:r>
          </a:p>
          <a:p>
            <a:r>
              <a:rPr lang="en-US" sz="1800" dirty="0"/>
              <a:t>Installation: 2027 – 2028@SURF</a:t>
            </a:r>
          </a:p>
        </p:txBody>
      </p:sp>
    </p:spTree>
    <p:extLst>
      <p:ext uri="{BB962C8B-B14F-4D97-AF65-F5344CB8AC3E}">
        <p14:creationId xmlns:p14="http://schemas.microsoft.com/office/powerpoint/2010/main" val="4166960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What do we need to do?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152400" y="640988"/>
            <a:ext cx="8839200" cy="524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Exercise, learn and adhere to the QA/QC procedures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Procure all FRP and other parts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Construct all tools for module assembly and installation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Train for profile bending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Train and get used to the different types of parts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Exercise the parts preparations, along with the QA/QC procedure and the use of the QA/QC tool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Construct the HD and VD assembly tables and exercise module constructions for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Exercise the 3D printing of necessary QC jigs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Prepare for production readiness review (PRR) for both HD and VD parts production  end of 2024 for VD and early 2025 for HD (driven by UMN?)</a:t>
            </a:r>
          </a:p>
        </p:txBody>
      </p:sp>
    </p:spTree>
    <p:extLst>
      <p:ext uri="{BB962C8B-B14F-4D97-AF65-F5344CB8AC3E}">
        <p14:creationId xmlns:p14="http://schemas.microsoft.com/office/powerpoint/2010/main" val="323630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14542A-2EA5-BF55-B0B9-7F9865C75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391" y="778103"/>
            <a:ext cx="4141357" cy="574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6B06C0-FEF8-1A70-AF31-CE0A65AA4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7690"/>
            <a:ext cx="7886700" cy="368315"/>
          </a:xfrm>
        </p:spPr>
        <p:txBody>
          <a:bodyPr>
            <a:normAutofit fontScale="90000"/>
          </a:bodyPr>
          <a:lstStyle/>
          <a:p>
            <a:r>
              <a:rPr lang="en-US" dirty="0"/>
              <a:t>Field Cage Installation Test Configuration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C6C9AD-971F-04D5-D204-2CDCC8BF6A08}"/>
              </a:ext>
            </a:extLst>
          </p:cNvPr>
          <p:cNvSpPr txBox="1"/>
          <p:nvPr/>
        </p:nvSpPr>
        <p:spPr>
          <a:xfrm>
            <a:off x="3320011" y="562680"/>
            <a:ext cx="971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LWSM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69AA59-4A3E-6C35-75C2-F9770B4CFA69}"/>
              </a:ext>
            </a:extLst>
          </p:cNvPr>
          <p:cNvSpPr txBox="1"/>
          <p:nvPr/>
        </p:nvSpPr>
        <p:spPr>
          <a:xfrm>
            <a:off x="5485248" y="579569"/>
            <a:ext cx="100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EWSM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9EAD7C-460E-72A6-F392-BAFD4F37E448}"/>
              </a:ext>
            </a:extLst>
          </p:cNvPr>
          <p:cNvSpPr txBox="1"/>
          <p:nvPr/>
        </p:nvSpPr>
        <p:spPr>
          <a:xfrm>
            <a:off x="6997450" y="4188632"/>
            <a:ext cx="19857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Two full EW modules to demonstrate final FC closing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(one split in 2 half modules?)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9F1037-B26B-1DD3-540F-C373C538C871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5952263" y="4742630"/>
            <a:ext cx="1045187" cy="323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73A107B-FC6F-F077-C198-08D6EA894337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541609" y="5065795"/>
            <a:ext cx="455841" cy="436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1A6AAFE-AE6A-5030-C7E0-0AD9552070F3}"/>
              </a:ext>
            </a:extLst>
          </p:cNvPr>
          <p:cNvSpPr txBox="1"/>
          <p:nvPr/>
        </p:nvSpPr>
        <p:spPr>
          <a:xfrm>
            <a:off x="6869995" y="1682271"/>
            <a:ext cx="22510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Six dummy EW modules with subset of profiles: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Demonstrating cathode connection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Demonstrating row 3 to row 4 interconnects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1AE5E5-BA71-9B11-E5A7-6AA8340503CA}"/>
              </a:ext>
            </a:extLst>
          </p:cNvPr>
          <p:cNvSpPr txBox="1"/>
          <p:nvPr/>
        </p:nvSpPr>
        <p:spPr>
          <a:xfrm>
            <a:off x="289897" y="762000"/>
            <a:ext cx="23767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Two dummy LW modules with </a:t>
            </a:r>
            <a:r>
              <a:rPr lang="en-US" sz="1800" dirty="0">
                <a:solidFill>
                  <a:srgbClr val="00B050"/>
                </a:solidFill>
              </a:rPr>
              <a:t>fiber conduits</a:t>
            </a:r>
            <a:r>
              <a:rPr lang="en-US" sz="1800" dirty="0">
                <a:solidFill>
                  <a:schemeClr val="accent2"/>
                </a:solidFill>
              </a:rPr>
              <a:t>, and top profiles to demonstrate new fiber connection scheme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D6F779-06ED-C0FF-9E26-835D88CAA1C6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2666638" y="944310"/>
            <a:ext cx="937200" cy="694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E32BF5F-9665-3D50-C889-1EE9722A6E7B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2666638" y="1639163"/>
            <a:ext cx="1001088" cy="337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5E19778-6E44-E9DB-335B-C8D7B8ADF2F2}"/>
              </a:ext>
            </a:extLst>
          </p:cNvPr>
          <p:cNvSpPr txBox="1"/>
          <p:nvPr/>
        </p:nvSpPr>
        <p:spPr>
          <a:xfrm>
            <a:off x="289897" y="2590800"/>
            <a:ext cx="2629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Make cathode/HV bus connections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0A1FDCC-4B5B-FF48-4D78-BF016C8AC9CD}"/>
              </a:ext>
            </a:extLst>
          </p:cNvPr>
          <p:cNvCxnSpPr>
            <a:cxnSpLocks/>
          </p:cNvCxnSpPr>
          <p:nvPr/>
        </p:nvCxnSpPr>
        <p:spPr>
          <a:xfrm flipH="1">
            <a:off x="289897" y="3159599"/>
            <a:ext cx="263455" cy="492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4895BA0-A888-A61B-BB51-9EC4872AF728}"/>
              </a:ext>
            </a:extLst>
          </p:cNvPr>
          <p:cNvSpPr txBox="1"/>
          <p:nvPr/>
        </p:nvSpPr>
        <p:spPr>
          <a:xfrm>
            <a:off x="289897" y="3276600"/>
            <a:ext cx="23816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Two full(?) LW modules with </a:t>
            </a:r>
            <a:r>
              <a:rPr lang="en-US" sz="1800" dirty="0">
                <a:solidFill>
                  <a:srgbClr val="00B050"/>
                </a:solidFill>
              </a:rPr>
              <a:t>fiber conduits</a:t>
            </a:r>
            <a:r>
              <a:rPr lang="en-US" sz="1800" dirty="0">
                <a:solidFill>
                  <a:schemeClr val="accent2"/>
                </a:solidFill>
              </a:rPr>
              <a:t> to demonstrate old fiber connection scheme.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Time and motion study on assembly speed.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611C66E-1F85-5BC3-2C0D-D201E4E84634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2671546" y="3759711"/>
            <a:ext cx="2061197" cy="532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9F61A2A-10B5-C21F-037E-5E760493750F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2671546" y="4292263"/>
            <a:ext cx="2061197" cy="536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B2A62AA-1FD4-D6DC-E5BB-9A01E19A23E2}"/>
              </a:ext>
            </a:extLst>
          </p:cNvPr>
          <p:cNvSpPr txBox="1"/>
          <p:nvPr/>
        </p:nvSpPr>
        <p:spPr>
          <a:xfrm>
            <a:off x="289897" y="5257800"/>
            <a:ext cx="2381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Remaining LW modules are dummies with sparce profiles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592945-762C-29B8-1347-4F5132AD89A7}"/>
              </a:ext>
            </a:extLst>
          </p:cNvPr>
          <p:cNvCxnSpPr>
            <a:cxnSpLocks/>
          </p:cNvCxnSpPr>
          <p:nvPr/>
        </p:nvCxnSpPr>
        <p:spPr>
          <a:xfrm>
            <a:off x="6432673" y="2901264"/>
            <a:ext cx="1064" cy="14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24DAA14-B7CD-DF93-471B-A4777B83FB02}"/>
              </a:ext>
            </a:extLst>
          </p:cNvPr>
          <p:cNvCxnSpPr>
            <a:cxnSpLocks/>
          </p:cNvCxnSpPr>
          <p:nvPr/>
        </p:nvCxnSpPr>
        <p:spPr>
          <a:xfrm flipH="1">
            <a:off x="6216860" y="3652041"/>
            <a:ext cx="695290" cy="568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63FDADC-2716-8041-8C31-2E7D92AC98A3}"/>
              </a:ext>
            </a:extLst>
          </p:cNvPr>
          <p:cNvSpPr txBox="1"/>
          <p:nvPr/>
        </p:nvSpPr>
        <p:spPr>
          <a:xfrm>
            <a:off x="6893046" y="1006584"/>
            <a:ext cx="2251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4 FC support flanges with lift rods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336C841-EE81-C7A1-5C30-B99FB1C8B82D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6456707" y="1252621"/>
            <a:ext cx="436339" cy="77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7D268C7-23E3-213E-5B81-6B6B26384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6A67162-0C4C-4E99-9ADA-499C30665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49CD9E-8DAF-E45C-933B-B6614FC03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31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8746"/>
          </a:xfrm>
        </p:spPr>
        <p:txBody>
          <a:bodyPr/>
          <a:lstStyle/>
          <a:p>
            <a:r>
              <a:rPr lang="en-US" sz="4000" b="1" dirty="0"/>
              <a:t>Mock-up Test and </a:t>
            </a:r>
            <a:r>
              <a:rPr lang="en-US" sz="4000" b="1" dirty="0" err="1"/>
              <a:t>PreProduction</a:t>
            </a:r>
            <a:r>
              <a:rPr lang="en-US" sz="4000" b="1" dirty="0"/>
              <a:t> Plan?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2F29D09F-60D9-28F3-0AC9-69FE2506F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52" y="598563"/>
            <a:ext cx="8203096" cy="551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908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8746"/>
          </a:xfrm>
        </p:spPr>
        <p:txBody>
          <a:bodyPr/>
          <a:lstStyle/>
          <a:p>
            <a:r>
              <a:rPr lang="en-US" sz="4000" b="1" dirty="0"/>
              <a:t>What do we need to build for Mock-up?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76200" y="533400"/>
            <a:ext cx="8915400" cy="524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Process and QC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FRP full size box beams from Liberty = 23 of which 19 out to CERN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TFC Box beams: 4*2 + Spare = 11 (9 out to CERN, 2 @UTA)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MFC Box beams: 1*2 + spare = 5 (3 out to CERN, 2 @UTA)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BFC Box beams: 3*2 + spare = 7 (4+1=5 out to CERN, 2@UTA)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Optical fiber conduit : 16 + spare = 18(8+1=9 @CERN, 9@UTA)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Inserts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6 hole mid box beam inserts: 6*2 + spare = 15 (12+1=13 @CERN, 2@UTA)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3 hole top box beam inserts:  4*2 + spare = 11 (9@CERN, 2@UTA)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Custom made beams for dummy modules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UTA machine shop will make 18 each of 2.7m and 0.54m (14 mid+4bot) box beams + aluminum bx beam plugs of 18 two-hole pieces  these make up 14 TFC and 4 BFC beams for dummy modules</a:t>
            </a:r>
          </a:p>
          <a:p>
            <a:pPr marL="1714500" lvl="3" indent="-457200">
              <a:buFont typeface="Arial" panose="020B0604020202020204" pitchFamily="34" charset="0"/>
              <a:buChar char="•"/>
            </a:pPr>
            <a:r>
              <a:rPr lang="en-US" sz="1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need to splice the two box beams with the Al box w/ the epoxy glue (all out to CERN)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12 Al inserts for dummy module interconnect</a:t>
            </a:r>
          </a:p>
        </p:txBody>
      </p:sp>
    </p:spTree>
    <p:extLst>
      <p:ext uri="{BB962C8B-B14F-4D97-AF65-F5344CB8AC3E}">
        <p14:creationId xmlns:p14="http://schemas.microsoft.com/office/powerpoint/2010/main" val="49488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VD Top Module Parts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FEBB21-10AB-E418-E4B4-8ED884E7FE88}"/>
              </a:ext>
            </a:extLst>
          </p:cNvPr>
          <p:cNvSpPr txBox="1"/>
          <p:nvPr/>
        </p:nvSpPr>
        <p:spPr>
          <a:xfrm>
            <a:off x="213784" y="712652"/>
            <a:ext cx="8320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11 Liberty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TFC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 FRP Box beams </a:t>
            </a:r>
            <a:r>
              <a:rPr lang="en-US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 </a:t>
            </a:r>
            <a:r>
              <a:rPr lang="en-US" dirty="0">
                <a:solidFill>
                  <a:srgbClr val="FF0000"/>
                </a:solidFill>
                <a:latin typeface="+mj-lt"/>
                <a:sym typeface="Wingdings" pitchFamily="2" charset="2"/>
              </a:rPr>
              <a:t>9</a:t>
            </a:r>
            <a:r>
              <a:rPr lang="en-US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 to 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CERN &amp; 2 @ UTA </a:t>
            </a:r>
          </a:p>
        </p:txBody>
      </p:sp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24BF6749-183F-BE7A-CE20-27C0345C6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45096"/>
            <a:ext cx="8762256" cy="39624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B07354D-D7DE-09DC-A1D6-159A4AE941B4}"/>
              </a:ext>
            </a:extLst>
          </p:cNvPr>
          <p:cNvSpPr/>
          <p:nvPr/>
        </p:nvSpPr>
        <p:spPr bwMode="auto">
          <a:xfrm>
            <a:off x="6400800" y="1600200"/>
            <a:ext cx="838200" cy="9906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77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VD Mid FC Module Parts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6C8790-B5A5-1E38-BB16-B8CEF33FF1F9}"/>
              </a:ext>
            </a:extLst>
          </p:cNvPr>
          <p:cNvSpPr txBox="1"/>
          <p:nvPr/>
        </p:nvSpPr>
        <p:spPr>
          <a:xfrm>
            <a:off x="255103" y="637555"/>
            <a:ext cx="8812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5 Liberty MFC FRP Box beams  + 14 additional spliced MFC beams : </a:t>
            </a:r>
            <a:r>
              <a:rPr lang="en-US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Total 19  3 Liberty + 14 spliced MFC to CERN &amp; 2 Liberty MFC beams @UTA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8" name="Picture 7" descr="A drawing of a line of rectangular objects&#10;&#10;Description automatically generated with medium confidence">
            <a:extLst>
              <a:ext uri="{FF2B5EF4-FFF2-40B4-BE49-F238E27FC236}">
                <a16:creationId xmlns:a16="http://schemas.microsoft.com/office/drawing/2014/main" id="{117224D4-A3E3-4771-9BC9-534D7BEEC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87" y="1676400"/>
            <a:ext cx="8561625" cy="414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16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print of a machine&#10;&#10;Description automatically generated">
            <a:extLst>
              <a:ext uri="{FF2B5EF4-FFF2-40B4-BE49-F238E27FC236}">
                <a16:creationId xmlns:a16="http://schemas.microsoft.com/office/drawing/2014/main" id="{66CC29E6-3C16-10E5-4432-02AE1660F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96" y="1524895"/>
            <a:ext cx="8732811" cy="3808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VD Bottom FC Module Parts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FEBB21-10AB-E418-E4B4-8ED884E7FE88}"/>
              </a:ext>
            </a:extLst>
          </p:cNvPr>
          <p:cNvSpPr txBox="1"/>
          <p:nvPr/>
        </p:nvSpPr>
        <p:spPr>
          <a:xfrm>
            <a:off x="533400" y="756613"/>
            <a:ext cx="7381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7 Liberty BFC FRP Box beams + 4 Spliced BFC beams: Total 11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CD74640-69AD-914F-E810-2E7EA7EE8308}"/>
              </a:ext>
            </a:extLst>
          </p:cNvPr>
          <p:cNvSpPr/>
          <p:nvPr/>
        </p:nvSpPr>
        <p:spPr bwMode="auto">
          <a:xfrm>
            <a:off x="4800600" y="1828800"/>
            <a:ext cx="1918893" cy="11430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AFF8C8-A858-254C-EECF-4864B59E6235}"/>
              </a:ext>
            </a:extLst>
          </p:cNvPr>
          <p:cNvSpPr txBox="1"/>
          <p:nvPr/>
        </p:nvSpPr>
        <p:spPr>
          <a:xfrm>
            <a:off x="533400" y="1138535"/>
            <a:ext cx="7791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 5 Liberty + 4 Spliced BFC beams to 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CERN, 2 Liberty BFC @UTA</a:t>
            </a:r>
          </a:p>
        </p:txBody>
      </p:sp>
    </p:spTree>
    <p:extLst>
      <p:ext uri="{BB962C8B-B14F-4D97-AF65-F5344CB8AC3E}">
        <p14:creationId xmlns:p14="http://schemas.microsoft.com/office/powerpoint/2010/main" val="258360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 b="0">
                <a:latin typeface="Arial Narrow" panose="020B0604020202020204" pitchFamily="34" charset="0"/>
                <a:cs typeface="Arial Narrow" panose="020B0604020202020204" pitchFamily="34" charset="0"/>
              </a:rPr>
              <a:pPr/>
              <a:t>2</a:t>
            </a:fld>
            <a:endParaRPr lang="en-US" b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17" y="-152400"/>
            <a:ext cx="8686800" cy="838200"/>
          </a:xfrm>
        </p:spPr>
        <p:txBody>
          <a:bodyPr/>
          <a:lstStyle/>
          <a:p>
            <a:r>
              <a:rPr lang="en-US" sz="4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Workshop Fundamentals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47983" cy="5486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4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Goals : To learn the QC procedure and start processing FD2 (VD) box beams and plug pieces</a:t>
            </a:r>
          </a:p>
          <a:p>
            <a:pPr>
              <a:spcBef>
                <a:spcPts val="0"/>
              </a:spcBef>
            </a:pPr>
            <a:r>
              <a:rPr lang="en-US" sz="34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Tasks to complete in the workshop</a:t>
            </a:r>
            <a:endParaRPr lang="en-US" sz="3000" dirty="0">
              <a:solidFill>
                <a:srgbClr val="7030A0"/>
              </a:solidFill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Understand the scope and tasks involved in the project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Hands-on training of the module parts QC procedure and exercise recording them into the QC </a:t>
            </a:r>
            <a:r>
              <a:rPr lang="en-US" sz="3000" dirty="0" err="1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iPADs</a:t>
            </a:r>
            <a:endParaRPr lang="en-US" sz="3000" dirty="0">
              <a:solidFill>
                <a:srgbClr val="7030A0"/>
              </a:solidFill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marL="1371600" lvl="2" indent="-514350">
              <a:spcBef>
                <a:spcPts val="0"/>
              </a:spcBef>
            </a:pPr>
            <a:r>
              <a:rPr lang="en-US" sz="2600" dirty="0">
                <a:solidFill>
                  <a:srgbClr val="00B05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To the level everyone knows how to process each part and QC them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Process as many parts as possible and measure time needed to process and QC each one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May 17,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DUNE FC Workshop 4</a:t>
            </a:r>
          </a:p>
        </p:txBody>
      </p:sp>
    </p:spTree>
    <p:extLst>
      <p:ext uri="{BB962C8B-B14F-4D97-AF65-F5344CB8AC3E}">
        <p14:creationId xmlns:p14="http://schemas.microsoft.com/office/powerpoint/2010/main" val="67674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line with circles and numbers&#10;&#10;Description automatically generated">
            <a:extLst>
              <a:ext uri="{FF2B5EF4-FFF2-40B4-BE49-F238E27FC236}">
                <a16:creationId xmlns:a16="http://schemas.microsoft.com/office/drawing/2014/main" id="{711F50CA-DA03-7299-88AB-B8FBF2417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95400"/>
            <a:ext cx="8101575" cy="2212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861"/>
            <a:ext cx="9144000" cy="568746"/>
          </a:xfrm>
        </p:spPr>
        <p:txBody>
          <a:bodyPr/>
          <a:lstStyle/>
          <a:p>
            <a:r>
              <a:rPr lang="en-US" sz="4000" b="1" dirty="0"/>
              <a:t>VD Inter-module Connections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14" name="Picture 13" descr="A drawing of a beam&#10;&#10;Description automatically generated">
            <a:extLst>
              <a:ext uri="{FF2B5EF4-FFF2-40B4-BE49-F238E27FC236}">
                <a16:creationId xmlns:a16="http://schemas.microsoft.com/office/drawing/2014/main" id="{AF5B8C88-003E-4055-7831-DADEC3984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610" y="3659484"/>
            <a:ext cx="6629400" cy="2862759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D4E80182-F1A9-EB6F-4F53-AEBAB1D608BC}"/>
              </a:ext>
            </a:extLst>
          </p:cNvPr>
          <p:cNvSpPr/>
          <p:nvPr/>
        </p:nvSpPr>
        <p:spPr bwMode="auto">
          <a:xfrm>
            <a:off x="5562600" y="4477806"/>
            <a:ext cx="1233093" cy="10668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92EBC1-F939-71B8-1ADF-C5BE83C227CA}"/>
              </a:ext>
            </a:extLst>
          </p:cNvPr>
          <p:cNvSpPr txBox="1"/>
          <p:nvPr/>
        </p:nvSpPr>
        <p:spPr>
          <a:xfrm>
            <a:off x="269010" y="587514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+mj-lt"/>
              </a:rPr>
              <a:t>15 Liberty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6-hole </a:t>
            </a:r>
            <a:r>
              <a:rPr lang="en-US" sz="2000" dirty="0">
                <a:solidFill>
                  <a:schemeClr val="accent2"/>
                </a:solidFill>
                <a:latin typeface="+mj-lt"/>
              </a:rPr>
              <a:t>FRP interconnect Insert +12 Slotted Al from UTA machine shop: Total 17</a:t>
            </a:r>
          </a:p>
          <a:p>
            <a:r>
              <a:rPr lang="en-US" sz="2000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 13 Liberty + 12 Slotted Al to CERN, 2 Liberty @ UTA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016A25-0990-B9DB-BB5C-C3EB438D6C42}"/>
              </a:ext>
            </a:extLst>
          </p:cNvPr>
          <p:cNvSpPr txBox="1"/>
          <p:nvPr/>
        </p:nvSpPr>
        <p:spPr>
          <a:xfrm>
            <a:off x="269010" y="3877641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+mj-lt"/>
              </a:rPr>
              <a:t>11 Liberty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3-hole</a:t>
            </a:r>
            <a:r>
              <a:rPr lang="en-US" sz="2000" dirty="0">
                <a:solidFill>
                  <a:schemeClr val="accent2"/>
                </a:solidFill>
                <a:latin typeface="+mj-lt"/>
              </a:rPr>
              <a:t> FRP Insert top connection </a:t>
            </a:r>
            <a:r>
              <a:rPr lang="en-US" sz="2000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</a:t>
            </a:r>
            <a:r>
              <a:rPr lang="en-US" sz="2000" dirty="0">
                <a:solidFill>
                  <a:schemeClr val="accent2"/>
                </a:solidFill>
                <a:latin typeface="+mj-lt"/>
              </a:rPr>
              <a:t> 9 to CERN, 2@UTA</a:t>
            </a:r>
          </a:p>
        </p:txBody>
      </p:sp>
    </p:spTree>
    <p:extLst>
      <p:ext uri="{BB962C8B-B14F-4D97-AF65-F5344CB8AC3E}">
        <p14:creationId xmlns:p14="http://schemas.microsoft.com/office/powerpoint/2010/main" val="166385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VD Optical Fiber Conduit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9DC53A-6661-9083-C816-DCEB611D51A1}"/>
              </a:ext>
            </a:extLst>
          </p:cNvPr>
          <p:cNvSpPr txBox="1"/>
          <p:nvPr/>
        </p:nvSpPr>
        <p:spPr>
          <a:xfrm>
            <a:off x="76200" y="585218"/>
            <a:ext cx="2908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Fiber conduit:  full size from Liberty </a:t>
            </a:r>
            <a:r>
              <a:rPr lang="en-US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 16 to CERN, 2@UTA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)</a:t>
            </a:r>
          </a:p>
        </p:txBody>
      </p:sp>
      <p:pic>
        <p:nvPicPr>
          <p:cNvPr id="7" name="Picture 6" descr="A drawing of a rectangular object with a few bolts&#10;&#10;Description automatically generated with medium confidence">
            <a:extLst>
              <a:ext uri="{FF2B5EF4-FFF2-40B4-BE49-F238E27FC236}">
                <a16:creationId xmlns:a16="http://schemas.microsoft.com/office/drawing/2014/main" id="{F10FB32F-9221-55FE-9F84-DBBE0D281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74" y="2255800"/>
            <a:ext cx="8767051" cy="23607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F9076E-C28A-E715-6195-7041C31F1F43}"/>
              </a:ext>
            </a:extLst>
          </p:cNvPr>
          <p:cNvSpPr txBox="1"/>
          <p:nvPr/>
        </p:nvSpPr>
        <p:spPr>
          <a:xfrm>
            <a:off x="3342496" y="643356"/>
            <a:ext cx="5443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Box beams with the slot cut out through the entire length and with four dish head screw holes for mounting on the FC frames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BBF334B-42AB-9E97-76FF-091B627D7EF0}"/>
              </a:ext>
            </a:extLst>
          </p:cNvPr>
          <p:cNvSpPr/>
          <p:nvPr/>
        </p:nvSpPr>
        <p:spPr bwMode="auto">
          <a:xfrm>
            <a:off x="7162800" y="3197576"/>
            <a:ext cx="585393" cy="688624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122FF28-B915-C03B-CE69-E04CB6573F0A}"/>
              </a:ext>
            </a:extLst>
          </p:cNvPr>
          <p:cNvSpPr/>
          <p:nvPr/>
        </p:nvSpPr>
        <p:spPr bwMode="auto">
          <a:xfrm>
            <a:off x="6248401" y="3352800"/>
            <a:ext cx="533399" cy="5334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8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8746"/>
          </a:xfrm>
        </p:spPr>
        <p:txBody>
          <a:bodyPr/>
          <a:lstStyle/>
          <a:p>
            <a:r>
              <a:rPr lang="en-US" sz="4000" b="1" dirty="0"/>
              <a:t>Box beams for dummy modules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F9076E-C28A-E715-6195-7041C31F1F43}"/>
              </a:ext>
            </a:extLst>
          </p:cNvPr>
          <p:cNvSpPr txBox="1"/>
          <p:nvPr/>
        </p:nvSpPr>
        <p:spPr>
          <a:xfrm>
            <a:off x="457200" y="457200"/>
            <a:ext cx="8329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One each of long and short box beams with 2-hole Al box beam splicing the two with the epoxy (3M DP190 – McMaster 7467A72) and screws.</a:t>
            </a:r>
          </a:p>
        </p:txBody>
      </p:sp>
      <p:pic>
        <p:nvPicPr>
          <p:cNvPr id="10" name="Picture 9" descr="A diagram of a line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A0E3C6EB-A22E-2199-A5E9-5F7551262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195994"/>
            <a:ext cx="8001000" cy="16234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F7871F-DBE6-5CCF-DE08-8D1D11438F2C}"/>
              </a:ext>
            </a:extLst>
          </p:cNvPr>
          <p:cNvSpPr txBox="1"/>
          <p:nvPr/>
        </p:nvSpPr>
        <p:spPr>
          <a:xfrm>
            <a:off x="184652" y="1600200"/>
            <a:ext cx="1002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Long (2.7m)</a:t>
            </a:r>
          </a:p>
        </p:txBody>
      </p:sp>
      <p:pic>
        <p:nvPicPr>
          <p:cNvPr id="15" name="Picture 14" descr="A drawing of a rectangular object&#10;&#10;Description automatically generated">
            <a:extLst>
              <a:ext uri="{FF2B5EF4-FFF2-40B4-BE49-F238E27FC236}">
                <a16:creationId xmlns:a16="http://schemas.microsoft.com/office/drawing/2014/main" id="{5C52E9B5-6140-B6FD-E464-66C2B62CE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700" y="2794865"/>
            <a:ext cx="6591300" cy="12731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2BB9454-C8D9-ECEC-B932-932DE5279C44}"/>
              </a:ext>
            </a:extLst>
          </p:cNvPr>
          <p:cNvSpPr txBox="1"/>
          <p:nvPr/>
        </p:nvSpPr>
        <p:spPr>
          <a:xfrm>
            <a:off x="76200" y="29718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Short MFC (14x0.54m)</a:t>
            </a:r>
          </a:p>
        </p:txBody>
      </p:sp>
      <p:pic>
        <p:nvPicPr>
          <p:cNvPr id="18" name="Picture 17" descr="A white paper with black text&#10;&#10;Description automatically generated">
            <a:extLst>
              <a:ext uri="{FF2B5EF4-FFF2-40B4-BE49-F238E27FC236}">
                <a16:creationId xmlns:a16="http://schemas.microsoft.com/office/drawing/2014/main" id="{41EED41A-C61A-EBED-EC41-4F3F16F08E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7610" y="5403681"/>
            <a:ext cx="4099982" cy="8021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2DAF5A8-7632-E98B-081A-81191A8E8723}"/>
              </a:ext>
            </a:extLst>
          </p:cNvPr>
          <p:cNvSpPr txBox="1"/>
          <p:nvPr/>
        </p:nvSpPr>
        <p:spPr>
          <a:xfrm>
            <a:off x="30782" y="5295356"/>
            <a:ext cx="1493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Al plug (18x0.22m)</a:t>
            </a:r>
          </a:p>
        </p:txBody>
      </p:sp>
      <p:pic>
        <p:nvPicPr>
          <p:cNvPr id="21" name="Picture 20" descr="A black and white drawing of a rectangular object&#10;&#10;Description automatically generated">
            <a:extLst>
              <a:ext uri="{FF2B5EF4-FFF2-40B4-BE49-F238E27FC236}">
                <a16:creationId xmlns:a16="http://schemas.microsoft.com/office/drawing/2014/main" id="{14F5A0F7-89D5-3A25-2257-76A2495B1D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1702" y="5403681"/>
            <a:ext cx="1120669" cy="9197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E88C61-25BB-45A2-07BD-44756BE2BAAD}"/>
              </a:ext>
            </a:extLst>
          </p:cNvPr>
          <p:cNvSpPr txBox="1"/>
          <p:nvPr/>
        </p:nvSpPr>
        <p:spPr>
          <a:xfrm>
            <a:off x="0" y="4219805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Short BFC (4x0.54m)</a:t>
            </a:r>
          </a:p>
        </p:txBody>
      </p:sp>
      <p:pic>
        <p:nvPicPr>
          <p:cNvPr id="11" name="Picture 10" descr="A diagram of a wall&#10;&#10;Description automatically generated">
            <a:extLst>
              <a:ext uri="{FF2B5EF4-FFF2-40B4-BE49-F238E27FC236}">
                <a16:creationId xmlns:a16="http://schemas.microsoft.com/office/drawing/2014/main" id="{5D390870-EFD1-97CB-2F88-8E838D22F9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0582" y="4004511"/>
            <a:ext cx="4375478" cy="139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2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  <p:bldP spid="19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20" name="Picture 19" descr="A table with numbers and text&#10;&#10;Description automatically generated">
            <a:extLst>
              <a:ext uri="{FF2B5EF4-FFF2-40B4-BE49-F238E27FC236}">
                <a16:creationId xmlns:a16="http://schemas.microsoft.com/office/drawing/2014/main" id="{61EAB04F-2B33-029B-0C13-AAE2AC07B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31" y="152400"/>
            <a:ext cx="8973938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8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8746"/>
          </a:xfrm>
        </p:spPr>
        <p:txBody>
          <a:bodyPr/>
          <a:lstStyle/>
          <a:p>
            <a:r>
              <a:rPr lang="en-US" sz="4000" b="1" dirty="0"/>
              <a:t>Mock-up Test 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72656" y="533400"/>
            <a:ext cx="8915400" cy="5359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May 15: FRP Parts delivered &amp; Visual Inspection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May 16: Deliver the 23 drop pieces to Scott at the engineering machine shop for additional machining  return by the week of June 10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May 31: Complete Liberty FRP Parts processing and QC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Further develop and refine the QC procedure (Sam C.)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Pick up the machined parts from the engineering machine shop and process them</a:t>
            </a:r>
            <a:endParaRPr lang="en-US" sz="20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June 10: All machined drop pieces delivered from Engineering machine shop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June  21: Complete splicing the parts to put together 18 full size MFC box beams and QC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June 24: Crate and ship all parts to CERN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By July 12: crate to arrive at CERN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July 20: 3 UTA members depart to CERN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July 22 – Aug. 10: 3 UTA students at CERN to participate in the Mock-up installation process, developing installation and module QC procedures</a:t>
            </a:r>
          </a:p>
        </p:txBody>
      </p:sp>
    </p:spTree>
    <p:extLst>
      <p:ext uri="{BB962C8B-B14F-4D97-AF65-F5344CB8AC3E}">
        <p14:creationId xmlns:p14="http://schemas.microsoft.com/office/powerpoint/2010/main" val="387474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8746"/>
          </a:xfrm>
        </p:spPr>
        <p:txBody>
          <a:bodyPr/>
          <a:lstStyle/>
          <a:p>
            <a:r>
              <a:rPr lang="en-US" sz="4000" b="1" dirty="0"/>
              <a:t>Who’s available?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266700" y="578685"/>
            <a:ext cx="8724900" cy="5359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Gajendra Gurung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@FNAL: 5/24 – 6/7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@UTA: 6/8 – 6/20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Depart to CERN: 6/20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Rohit Raut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@UTA : through 6/6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@CERN: 6/7 – 8/31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Eric Garcia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@UTA: through 6/6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@INFN, Italy: 6/7 – 8/15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Everyone else should be here through the end of June to finish preparing the parts and ship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Each and everyone of you should take responsibility on getting these parts processed to highest quality and ship in a timely fashion</a:t>
            </a:r>
          </a:p>
        </p:txBody>
      </p:sp>
    </p:spTree>
    <p:extLst>
      <p:ext uri="{BB962C8B-B14F-4D97-AF65-F5344CB8AC3E}">
        <p14:creationId xmlns:p14="http://schemas.microsoft.com/office/powerpoint/2010/main" val="183716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3E912-6EA5-84C2-E052-D48F7DE46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sz="3600" b="1" dirty="0"/>
              <a:t>Member Availability and Task Matrix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8EC24-6023-4400-72D3-7928867C6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A83C5-6A11-E62D-C537-C0806FD92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AB55C-484E-807D-152B-EFDBFF1D4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8" name="Picture 7" descr="A screenshot of a chart&#10;&#10;Description automatically generated">
            <a:extLst>
              <a:ext uri="{FF2B5EF4-FFF2-40B4-BE49-F238E27FC236}">
                <a16:creationId xmlns:a16="http://schemas.microsoft.com/office/drawing/2014/main" id="{A9591E6F-AB47-D139-3FA9-45E58239A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9" y="619487"/>
            <a:ext cx="9132818" cy="555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95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8746"/>
          </a:xfrm>
        </p:spPr>
        <p:txBody>
          <a:bodyPr/>
          <a:lstStyle/>
          <a:p>
            <a:r>
              <a:rPr lang="en-US" sz="4000" b="1" dirty="0"/>
              <a:t>Who’s available?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266700" y="457200"/>
            <a:ext cx="8724900" cy="5359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Gajendra Gurung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@FNAL: 5/24 – 6/7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@UTA: 6/8 – 6/20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Depart to CERN: 6/20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Rohit Raut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@UTA : through 6/6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@CERN: 6/7 – 8/31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Eric Garcia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@UTA: through 5/30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@INFN, Italy: 6/7 – 8/15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Everyone else should be here through the end of June to finish preparing the parts and ship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Each and everyone of you should take responsibility on getting these parts processed to highest quality and ship in a timely fashion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Listen and fully adhere to the safety rules of the lab (Eric &amp; Brad)</a:t>
            </a:r>
          </a:p>
        </p:txBody>
      </p:sp>
    </p:spTree>
    <p:extLst>
      <p:ext uri="{BB962C8B-B14F-4D97-AF65-F5344CB8AC3E}">
        <p14:creationId xmlns:p14="http://schemas.microsoft.com/office/powerpoint/2010/main" val="8183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533400"/>
          </a:xfrm>
        </p:spPr>
        <p:txBody>
          <a:bodyPr/>
          <a:lstStyle/>
          <a:p>
            <a:r>
              <a:rPr lang="en-US" sz="6000" b="1" dirty="0"/>
              <a:t>Group’s 3E Motto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64D9D-1FC8-3842-AD16-641B0FB22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933" y="1343549"/>
            <a:ext cx="8970564" cy="962421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b="1" u="sng" dirty="0">
                <a:solidFill>
                  <a:srgbClr val="FF0000"/>
                </a:solidFill>
              </a:rPr>
              <a:t>Demand Yourself Excellence!</a:t>
            </a: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4EB51-46E8-D04E-BC64-BBE6B4111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B8500F2-B941-D68E-265E-E052B0C049DD}"/>
              </a:ext>
            </a:extLst>
          </p:cNvPr>
          <p:cNvSpPr txBox="1">
            <a:spLocks/>
          </p:cNvSpPr>
          <p:nvPr/>
        </p:nvSpPr>
        <p:spPr bwMode="auto">
          <a:xfrm>
            <a:off x="-9933" y="2947790"/>
            <a:ext cx="8970564" cy="96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</a:pPr>
            <a:r>
              <a:rPr lang="en-US" sz="4400" b="1" u="sng" kern="0" dirty="0">
                <a:solidFill>
                  <a:srgbClr val="FF0000"/>
                </a:solidFill>
              </a:rPr>
              <a:t>Demand Each Other Excellence!</a:t>
            </a:r>
            <a:endParaRPr lang="en-US" sz="4400" kern="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E76740E-B65F-53F5-D0F8-07BB300838F4}"/>
              </a:ext>
            </a:extLst>
          </p:cNvPr>
          <p:cNvSpPr txBox="1">
            <a:spLocks/>
          </p:cNvSpPr>
          <p:nvPr/>
        </p:nvSpPr>
        <p:spPr bwMode="auto">
          <a:xfrm>
            <a:off x="-9933" y="4552030"/>
            <a:ext cx="8970564" cy="96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</a:pPr>
            <a:r>
              <a:rPr lang="en-US" sz="4400" b="1" u="sng" kern="0" dirty="0">
                <a:solidFill>
                  <a:srgbClr val="FF0000"/>
                </a:solidFill>
              </a:rPr>
              <a:t>Help Each Other Become Excellent!</a:t>
            </a:r>
            <a:endParaRPr lang="en-US" sz="4400" kern="0" dirty="0"/>
          </a:p>
        </p:txBody>
      </p:sp>
    </p:spTree>
    <p:extLst>
      <p:ext uri="{BB962C8B-B14F-4D97-AF65-F5344CB8AC3E}">
        <p14:creationId xmlns:p14="http://schemas.microsoft.com/office/powerpoint/2010/main" val="318613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 Narrow" charset="0"/>
              </a:rPr>
              <a:t>Neutrino fundamentals – 1 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3820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Postulated in 1930 to explain the nuclear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>
                <a:latin typeface="Arial Narrow" charset="0"/>
              </a:rPr>
              <a:t>-decay and detected experimentally in 1956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</a:rPr>
              <a:t>1995 Nobel</a:t>
            </a:r>
            <a:r>
              <a:rPr lang="en-US" dirty="0">
                <a:latin typeface="Arial Narrow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Fundamental particles of matter in the current Standard Model of Particle Physics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cs typeface="ＭＳ Ｐゴシック" charset="-128"/>
              </a:rPr>
              <a:t>Makes up a quarter of the whole particle table in TSM as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massless particles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cs typeface="ＭＳ Ｐゴシック" charset="-128"/>
              </a:rPr>
              <a:t>Have three flavors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electron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+mj-lt"/>
                <a:ea typeface="Symbol" charset="2"/>
                <a:cs typeface="Symbol" charset="2"/>
              </a:rPr>
              <a:t>e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2002 Nobel</a:t>
            </a:r>
            <a:r>
              <a:rPr lang="en-US" dirty="0">
                <a:latin typeface="Arial Narrow" charset="0"/>
                <a:cs typeface="ＭＳ Ｐゴシック" charset="-128"/>
              </a:rPr>
              <a:t>), muon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1988 Nobel</a:t>
            </a:r>
            <a:r>
              <a:rPr lang="en-US" dirty="0">
                <a:latin typeface="Arial Narrow" charset="0"/>
                <a:cs typeface="ＭＳ Ｐゴシック" charset="-128"/>
              </a:rPr>
              <a:t>) , and tau (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dirty="0">
                <a:latin typeface="Arial Narrow" charset="0"/>
                <a:cs typeface="ＭＳ Ｐゴシック" charset="-128"/>
              </a:rPr>
              <a:t>) types</a:t>
            </a:r>
            <a:endParaRPr lang="en-US" dirty="0">
              <a:solidFill>
                <a:schemeClr val="tx1"/>
              </a:solidFill>
              <a:latin typeface="Arial Narrow" charset="0"/>
              <a:cs typeface="ＭＳ Ｐゴシック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Charge neutral and o</a:t>
            </a:r>
            <a:r>
              <a:rPr lang="en-US" dirty="0">
                <a:latin typeface="Arial Narrow" charset="0"/>
                <a:cs typeface="ＭＳ Ｐゴシック" charset="-128"/>
              </a:rPr>
              <a:t>nly interact via the weak force </a:t>
            </a:r>
            <a:r>
              <a:rPr lang="en-US" dirty="0">
                <a:latin typeface="Arial Narrow" charset="0"/>
                <a:cs typeface="ＭＳ Ｐゴシック" charset="-128"/>
                <a:sym typeface="Wingdings"/>
              </a:rPr>
              <a:t> do not interact often in matter</a:t>
            </a:r>
            <a:endParaRPr lang="en-US" dirty="0">
              <a:latin typeface="Arial Narrow" charset="0"/>
              <a:cs typeface="ＭＳ Ｐゴシック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2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 Narrow" charset="0"/>
              </a:rPr>
              <a:t>Neutrino fundamentals – 2 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3820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Large numbers of low E neutrinos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ea typeface="Symbol" charset="2"/>
                <a:cs typeface="Symbol" charset="2"/>
              </a:rPr>
              <a:t>e</a:t>
            </a:r>
            <a:r>
              <a:rPr lang="en-US" dirty="0">
                <a:latin typeface="Arial Narrow" charset="0"/>
                <a:sym typeface="Wingdings"/>
              </a:rPr>
              <a:t>) produced in the Sun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sym typeface="Wingdings"/>
              </a:rPr>
              <a:t>2002 Nobel</a:t>
            </a:r>
            <a:r>
              <a:rPr lang="en-US" dirty="0">
                <a:latin typeface="Arial Narrow" charset="0"/>
                <a:sym typeface="Wingdings"/>
              </a:rPr>
              <a:t>) and in reactors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 65x10</a:t>
            </a:r>
            <a:r>
              <a:rPr lang="en-US" baseline="30000" dirty="0">
                <a:latin typeface="Arial Narrow" charset="0"/>
                <a:sym typeface="Wingdings"/>
              </a:rPr>
              <a:t>9</a:t>
            </a:r>
            <a:r>
              <a:rPr lang="en-US" dirty="0">
                <a:latin typeface="Arial Narrow" charset="0"/>
                <a:sym typeface="Wingdings"/>
              </a:rPr>
              <a:t>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ea typeface="Symbol" charset="2"/>
                <a:cs typeface="Symbol" charset="2"/>
              </a:rPr>
              <a:t>e </a:t>
            </a:r>
            <a:r>
              <a:rPr lang="en-US" dirty="0">
                <a:latin typeface="Arial Narrow" charset="0"/>
                <a:sym typeface="Wingdings"/>
              </a:rPr>
              <a:t>/s/cm</a:t>
            </a:r>
            <a:r>
              <a:rPr lang="en-US" baseline="30000" dirty="0">
                <a:latin typeface="Arial Narrow" charset="0"/>
                <a:sym typeface="Wingdings"/>
              </a:rPr>
              <a:t>2</a:t>
            </a:r>
            <a:r>
              <a:rPr lang="en-US" dirty="0">
                <a:latin typeface="Arial Narrow" charset="0"/>
                <a:sym typeface="Wingdings"/>
              </a:rPr>
              <a:t> (FFT: how many passes throughout your body/sec?)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Neutrino flavor oscillation (change their flavors in flight!) discovered &amp; confirmed throughout late 1990 and early 2000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sym typeface="Wingdings"/>
              </a:rPr>
              <a:t>2015 Nobel</a:t>
            </a:r>
            <a:r>
              <a:rPr lang="en-US" dirty="0">
                <a:latin typeface="Arial Narrow" charset="0"/>
                <a:sym typeface="Wingdings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Happens because flavor and mass eigenstates differ (oscillation probability dependent on </a:t>
            </a:r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  <a:sym typeface="Wingdings"/>
              </a:rPr>
              <a:t>L</a:t>
            </a:r>
            <a:r>
              <a:rPr lang="en-US" dirty="0">
                <a:latin typeface="Arial Narrow" charset="0"/>
                <a:sym typeface="Wingdings"/>
              </a:rPr>
              <a:t>/</a:t>
            </a:r>
            <a:r>
              <a:rPr lang="en-US" dirty="0" err="1">
                <a:latin typeface="Arial Narrow" charset="0"/>
                <a:sym typeface="Wingdings"/>
              </a:rPr>
              <a:t>E</a:t>
            </a:r>
            <a:r>
              <a:rPr lang="en-US" baseline="-25000" dirty="0" err="1">
                <a:latin typeface="Symbol" pitchFamily="2" charset="2"/>
                <a:sym typeface="Wingdings"/>
              </a:rPr>
              <a:t>n</a:t>
            </a:r>
            <a:r>
              <a:rPr lang="en-US" dirty="0">
                <a:latin typeface="Arial Narrow" charset="0"/>
                <a:sym typeface="Wingdings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sym typeface="Wingdings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sym typeface="Wingdings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Neutrinos have mass!  SM in BIG trouble!</a:t>
            </a: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cs typeface="ＭＳ Ｐゴシック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2" name="Object 12">
            <a:extLst>
              <a:ext uri="{FF2B5EF4-FFF2-40B4-BE49-F238E27FC236}">
                <a16:creationId xmlns:a16="http://schemas.microsoft.com/office/drawing/2014/main" id="{8E92BC66-AAC9-E72F-E66D-57A046CA87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7400" y="4800600"/>
          <a:ext cx="4390617" cy="889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419500" imgH="11112500" progId="Equation.3">
                  <p:embed/>
                </p:oleObj>
              </mc:Choice>
              <mc:Fallback>
                <p:oleObj name="Equation" r:id="rId2" imgW="54419500" imgH="11112500" progId="Equation.3">
                  <p:embed/>
                  <p:pic>
                    <p:nvPicPr>
                      <p:cNvPr id="2" name="Object 12">
                        <a:extLst>
                          <a:ext uri="{FF2B5EF4-FFF2-40B4-BE49-F238E27FC236}">
                            <a16:creationId xmlns:a16="http://schemas.microsoft.com/office/drawing/2014/main" id="{8E92BC66-AAC9-E72F-E66D-57A046CA87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800600"/>
                        <a:ext cx="4390617" cy="88967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148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915400" cy="16764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Stands for Deep Under Ground Neutrino Experiment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US flagship long baseline (1300km) </a:t>
            </a:r>
            <a:r>
              <a:rPr lang="en-US" dirty="0" err="1">
                <a:latin typeface="Symbol" charset="2"/>
                <a:cs typeface="Symbol" charset="2"/>
              </a:rPr>
              <a:t>ν</a:t>
            </a:r>
            <a:r>
              <a:rPr lang="en-US" dirty="0">
                <a:latin typeface="Arial Narrow"/>
                <a:cs typeface="Arial Narrow"/>
              </a:rPr>
              <a:t> experiment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1500m underground in an old South Dakota gold mine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-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The Next Big Thing - DUNE Experiment</a:t>
            </a:r>
          </a:p>
        </p:txBody>
      </p:sp>
      <p:pic>
        <p:nvPicPr>
          <p:cNvPr id="29" name="image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874520"/>
            <a:ext cx="2667000" cy="22402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9" descr="20160518_101605_resiz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05000"/>
            <a:ext cx="5867400" cy="4057650"/>
          </a:xfrm>
          <a:prstGeom prst="rect">
            <a:avLst/>
          </a:prstGeom>
        </p:spPr>
      </p:pic>
      <p:pic>
        <p:nvPicPr>
          <p:cNvPr id="5" name="Picture 4" descr="20160518_151716_resize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4800"/>
            <a:ext cx="4876800" cy="2743200"/>
          </a:xfrm>
          <a:prstGeom prst="rect">
            <a:avLst/>
          </a:prstGeom>
        </p:spPr>
      </p:pic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1676400" y="4267200"/>
            <a:ext cx="2438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52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b="1" dirty="0">
                <a:solidFill>
                  <a:srgbClr val="800000"/>
                </a:solidFill>
              </a:rPr>
              <a:t>Yes, you are right!  Mount Rushmore!!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5029200" y="4876800"/>
            <a:ext cx="4114800" cy="1981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2002 Nobel Winning solar </a:t>
            </a:r>
            <a:r>
              <a:rPr lang="en-US" sz="2000" b="1" dirty="0">
                <a:solidFill>
                  <a:srgbClr val="0000FF"/>
                </a:solidFill>
                <a:latin typeface="Symbol" pitchFamily="2" charset="2"/>
              </a:rPr>
              <a:t>n</a:t>
            </a:r>
            <a:r>
              <a:rPr lang="en-US" sz="2000" b="1" dirty="0">
                <a:solidFill>
                  <a:srgbClr val="0000FF"/>
                </a:solidFill>
              </a:rPr>
              <a:t> detection by Ray Davis </a:t>
            </a:r>
          </a:p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Many DM </a:t>
            </a:r>
            <a:r>
              <a:rPr lang="en-US" sz="2000" b="1" dirty="0" err="1">
                <a:solidFill>
                  <a:srgbClr val="0000FF"/>
                </a:solidFill>
              </a:rPr>
              <a:t>experimentsNew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</a:p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DUNE area excavation completed on Jan. 25, 2024</a:t>
            </a:r>
          </a:p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Experiment infra work begun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0B650C-2448-02F6-56DF-8833206B56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2133600"/>
            <a:ext cx="7367155" cy="41440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B1C0FE0E-86BC-275A-15D0-9752DCB77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1617" y="2895600"/>
            <a:ext cx="4965122" cy="871170"/>
          </a:xfrm>
          <a:prstGeom prst="rect">
            <a:avLst/>
          </a:prstGeom>
          <a:solidFill>
            <a:srgbClr val="FFFFCC">
              <a:alpha val="74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Yes, you are right, again!  </a:t>
            </a:r>
          </a:p>
          <a:p>
            <a:r>
              <a:rPr lang="en-US" b="1" dirty="0">
                <a:solidFill>
                  <a:srgbClr val="FF0000"/>
                </a:solidFill>
              </a:rPr>
              <a:t>That Sturgis is right next door!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A447685-6509-FB13-384F-24ED41D47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C2976F6-0B00-3362-4630-889F36F16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6F1D5B0-6D4F-3B25-9032-59D299F73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5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 build="p" autoUpdateAnimBg="0"/>
      <p:bldP spid="11" grpId="0"/>
      <p:bldP spid="12" grpId="0" uiExpand="1" build="p" autoUpdateAnimBg="0"/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-228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Anatomy of DUNE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45D07-D9EA-F94F-9073-BB5A4089D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pic>
        <p:nvPicPr>
          <p:cNvPr id="14" name="pasted-image.pdf">
            <a:extLst>
              <a:ext uri="{FF2B5EF4-FFF2-40B4-BE49-F238E27FC236}">
                <a16:creationId xmlns:a16="http://schemas.microsoft.com/office/drawing/2014/main" id="{CF28E9BD-B05D-079C-F624-ECBC4DE16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895600"/>
            <a:ext cx="4038600" cy="2365113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extBox 12">
            <a:extLst>
              <a:ext uri="{FF2B5EF4-FFF2-40B4-BE49-F238E27FC236}">
                <a16:creationId xmlns:a16="http://schemas.microsoft.com/office/drawing/2014/main" id="{CBC8FAD5-30C1-50DA-F11E-8A415F713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4256" y="2851585"/>
            <a:ext cx="162354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4 caverns for  </a:t>
            </a:r>
          </a:p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M</a:t>
            </a:r>
            <a:r>
              <a:rPr lang="en-US" sz="2000" baseline="-25000" dirty="0">
                <a:solidFill>
                  <a:srgbClr val="FF0000"/>
                </a:solidFill>
                <a:latin typeface="+mj-lt"/>
                <a:cs typeface="Arial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~ </a:t>
            </a:r>
            <a:r>
              <a:rPr lang="en-US" sz="2000" b="1" dirty="0">
                <a:solidFill>
                  <a:srgbClr val="C00000"/>
                </a:solidFill>
                <a:latin typeface="+mj-lt"/>
                <a:cs typeface="Arial" charset="0"/>
              </a:rPr>
              <a:t>70kt </a:t>
            </a:r>
            <a:r>
              <a:rPr lang="en-US" sz="2000" b="1" dirty="0" err="1">
                <a:solidFill>
                  <a:srgbClr val="C00000"/>
                </a:solidFill>
                <a:latin typeface="+mj-lt"/>
                <a:cs typeface="Arial" charset="0"/>
              </a:rPr>
              <a:t>LAr</a:t>
            </a:r>
            <a:endParaRPr lang="en-US" sz="2000" b="1" dirty="0">
              <a:solidFill>
                <a:srgbClr val="C00000"/>
              </a:solidFill>
              <a:latin typeface="+mj-lt"/>
              <a:cs typeface="Arial" charset="0"/>
            </a:endParaRPr>
          </a:p>
          <a:p>
            <a:pPr eaLnBrk="1" hangingPunct="1"/>
            <a:r>
              <a:rPr lang="en-US" sz="1800" dirty="0">
                <a:solidFill>
                  <a:srgbClr val="C00000"/>
                </a:solidFill>
                <a:latin typeface="+mj-lt"/>
                <a:cs typeface="Arial" charset="0"/>
              </a:rPr>
              <a:t>(&gt;85% complete)</a:t>
            </a:r>
            <a:endParaRPr lang="en-US" sz="1800" dirty="0">
              <a:solidFill>
                <a:srgbClr val="FF0000"/>
              </a:solidFill>
              <a:latin typeface="+mj-lt"/>
              <a:cs typeface="Arial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F05DC1-2DCE-6E9C-90C3-4CFA6261D157}"/>
              </a:ext>
            </a:extLst>
          </p:cNvPr>
          <p:cNvGrpSpPr/>
          <p:nvPr/>
        </p:nvGrpSpPr>
        <p:grpSpPr>
          <a:xfrm>
            <a:off x="4724400" y="4267200"/>
            <a:ext cx="4282447" cy="2000310"/>
            <a:chOff x="4724400" y="4267200"/>
            <a:chExt cx="4282447" cy="2000310"/>
          </a:xfrm>
        </p:grpSpPr>
        <p:pic>
          <p:nvPicPr>
            <p:cNvPr id="19" name="pasted-image.pdf">
              <a:extLst>
                <a:ext uri="{FF2B5EF4-FFF2-40B4-BE49-F238E27FC236}">
                  <a16:creationId xmlns:a16="http://schemas.microsoft.com/office/drawing/2014/main" id="{6F460439-9BCA-D26F-D82C-57C46DE29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57800" y="4267200"/>
              <a:ext cx="3749047" cy="195692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id="{ED4CB8BE-B57E-C1CA-937D-A262015C8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57912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66m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0B8F6AD-09D0-16E8-3ED4-D9024D1AE478}"/>
                </a:ext>
              </a:extLst>
            </p:cNvPr>
            <p:cNvCxnSpPr/>
            <p:nvPr/>
          </p:nvCxnSpPr>
          <p:spPr bwMode="auto">
            <a:xfrm flipV="1">
              <a:off x="5638800" y="5638800"/>
              <a:ext cx="3276600" cy="5334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7028A00-7C0D-B202-0BBA-D8CFD9A956AE}"/>
                </a:ext>
              </a:extLst>
            </p:cNvPr>
            <p:cNvCxnSpPr/>
            <p:nvPr/>
          </p:nvCxnSpPr>
          <p:spPr bwMode="auto">
            <a:xfrm flipH="1" flipV="1">
              <a:off x="5638800" y="5257800"/>
              <a:ext cx="76200" cy="9144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3" name="TextBox 12">
              <a:extLst>
                <a:ext uri="{FF2B5EF4-FFF2-40B4-BE49-F238E27FC236}">
                  <a16:creationId xmlns:a16="http://schemas.microsoft.com/office/drawing/2014/main" id="{75ADCB1B-44A0-0B24-54E6-0A4540F496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00" y="55626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18m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9A40A97-9A10-00B8-FC39-CE2E07F5BE8F}"/>
                </a:ext>
              </a:extLst>
            </p:cNvPr>
            <p:cNvCxnSpPr/>
            <p:nvPr/>
          </p:nvCxnSpPr>
          <p:spPr bwMode="auto">
            <a:xfrm>
              <a:off x="5257800" y="5943600"/>
              <a:ext cx="304800" cy="2286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F68D68A7-9A51-B250-09F4-B0F519AE7D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4400" y="58674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18m</a:t>
              </a:r>
            </a:p>
          </p:txBody>
        </p:sp>
      </p:grpSp>
      <p:sp>
        <p:nvSpPr>
          <p:cNvPr id="26" name="Shape 127">
            <a:extLst>
              <a:ext uri="{FF2B5EF4-FFF2-40B4-BE49-F238E27FC236}">
                <a16:creationId xmlns:a16="http://schemas.microsoft.com/office/drawing/2014/main" id="{379CE989-FE1A-130E-5678-4ED3861FA864}"/>
              </a:ext>
            </a:extLst>
          </p:cNvPr>
          <p:cNvSpPr/>
          <p:nvPr/>
        </p:nvSpPr>
        <p:spPr>
          <a:xfrm flipH="1" flipV="1">
            <a:off x="5562600" y="4173292"/>
            <a:ext cx="457200" cy="439434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D57CA6-EFDB-7A26-CBB3-AB859CE3D3A8}"/>
              </a:ext>
            </a:extLst>
          </p:cNvPr>
          <p:cNvGrpSpPr/>
          <p:nvPr/>
        </p:nvGrpSpPr>
        <p:grpSpPr>
          <a:xfrm>
            <a:off x="-3854" y="3352800"/>
            <a:ext cx="3812156" cy="2736308"/>
            <a:chOff x="-3854" y="3352800"/>
            <a:chExt cx="3812156" cy="2736308"/>
          </a:xfrm>
        </p:grpSpPr>
        <p:pic>
          <p:nvPicPr>
            <p:cNvPr id="29" name="pasted-image.pdf">
              <a:extLst>
                <a:ext uri="{FF2B5EF4-FFF2-40B4-BE49-F238E27FC236}">
                  <a16:creationId xmlns:a16="http://schemas.microsoft.com/office/drawing/2014/main" id="{FFB21D41-CFE3-D4AA-E741-32FB79710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10298" b="8116"/>
            <a:stretch>
              <a:fillRect/>
            </a:stretch>
          </p:blipFill>
          <p:spPr>
            <a:xfrm>
              <a:off x="-3854" y="3352800"/>
              <a:ext cx="3278756" cy="205709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2" name="TextBox 12">
              <a:extLst>
                <a:ext uri="{FF2B5EF4-FFF2-40B4-BE49-F238E27FC236}">
                  <a16:creationId xmlns:a16="http://schemas.microsoft.com/office/drawing/2014/main" id="{55FBD8EF-9A1C-EBBC-06E7-CDA0974A9E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024" y="5688998"/>
              <a:ext cx="289837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>
                  <a:solidFill>
                    <a:srgbClr val="FF0000"/>
                  </a:solidFill>
                  <a:latin typeface="+mj-lt"/>
                  <a:cs typeface="Arial" charset="0"/>
                </a:rPr>
                <a:t>1500m underground</a:t>
              </a:r>
            </a:p>
          </p:txBody>
        </p:sp>
        <p:sp>
          <p:nvSpPr>
            <p:cNvPr id="43" name="TextBox 12">
              <a:extLst>
                <a:ext uri="{FF2B5EF4-FFF2-40B4-BE49-F238E27FC236}">
                  <a16:creationId xmlns:a16="http://schemas.microsoft.com/office/drawing/2014/main" id="{11690AFE-052F-CDD9-82F1-77F9743828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08" y="5376702"/>
              <a:ext cx="35004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LBNF Far Detector Site, SURF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E35BEEC-0BF0-2AAC-3AE2-635C1E1D167D}"/>
              </a:ext>
            </a:extLst>
          </p:cNvPr>
          <p:cNvGrpSpPr/>
          <p:nvPr/>
        </p:nvGrpSpPr>
        <p:grpSpPr>
          <a:xfrm>
            <a:off x="3555091" y="373994"/>
            <a:ext cx="5498791" cy="2435107"/>
            <a:chOff x="3569009" y="397839"/>
            <a:chExt cx="5498791" cy="2435107"/>
          </a:xfrm>
        </p:grpSpPr>
        <p:pic>
          <p:nvPicPr>
            <p:cNvPr id="45" name="pasted-image.pdf">
              <a:extLst>
                <a:ext uri="{FF2B5EF4-FFF2-40B4-BE49-F238E27FC236}">
                  <a16:creationId xmlns:a16="http://schemas.microsoft.com/office/drawing/2014/main" id="{1521CD62-8026-9CFD-3AF5-9E64738E4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9009" y="685800"/>
              <a:ext cx="5498791" cy="213973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6" name="TextBox 12">
              <a:extLst>
                <a:ext uri="{FF2B5EF4-FFF2-40B4-BE49-F238E27FC236}">
                  <a16:creationId xmlns:a16="http://schemas.microsoft.com/office/drawing/2014/main" id="{A9AC2183-28D8-3D55-A5E2-EA0ECD594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1400" y="634425"/>
              <a:ext cx="3352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Broadband </a:t>
              </a:r>
              <a:r>
                <a:rPr lang="en-US" sz="1600" dirty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n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 from 60 – 120GeV p</a:t>
              </a:r>
            </a:p>
          </p:txBody>
        </p:sp>
        <p:sp>
          <p:nvSpPr>
            <p:cNvPr id="47" name="TextBox 12">
              <a:extLst>
                <a:ext uri="{FF2B5EF4-FFF2-40B4-BE49-F238E27FC236}">
                  <a16:creationId xmlns:a16="http://schemas.microsoft.com/office/drawing/2014/main" id="{A1C1B0E4-F2A4-3E32-806F-3D6B8926A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1400" y="880646"/>
              <a:ext cx="318889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P</a:t>
              </a:r>
              <a:r>
                <a:rPr lang="en-US" sz="1600" baseline="-250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Beam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 :1.2MW 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  <a:sym typeface="Wingdings"/>
                </a:rPr>
                <a:t>2.4MW </a:t>
              </a:r>
              <a:endParaRPr lang="en-US" sz="1600" dirty="0">
                <a:solidFill>
                  <a:srgbClr val="FF0000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TextBox 12">
              <a:extLst>
                <a:ext uri="{FF2B5EF4-FFF2-40B4-BE49-F238E27FC236}">
                  <a16:creationId xmlns:a16="http://schemas.microsoft.com/office/drawing/2014/main" id="{3D20EE67-08AE-6A62-2B5B-49B34EEEA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6880" y="397839"/>
              <a:ext cx="17609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LBNF </a:t>
              </a:r>
              <a:r>
                <a:rPr lang="en-US" sz="1800" b="1" dirty="0">
                  <a:solidFill>
                    <a:srgbClr val="C00000"/>
                  </a:solidFill>
                  <a:latin typeface="Symbol" charset="2"/>
                  <a:ea typeface="Symbol" charset="2"/>
                  <a:cs typeface="Symbol" charset="2"/>
                </a:rPr>
                <a:t>n</a:t>
              </a:r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 Beam</a:t>
              </a:r>
            </a:p>
          </p:txBody>
        </p:sp>
        <p:sp>
          <p:nvSpPr>
            <p:cNvPr id="49" name="TextBox 12">
              <a:extLst>
                <a:ext uri="{FF2B5EF4-FFF2-40B4-BE49-F238E27FC236}">
                  <a16:creationId xmlns:a16="http://schemas.microsoft.com/office/drawing/2014/main" id="{7BCA7D09-CEC0-C47B-62A3-99705D843C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828109">
              <a:off x="4304113" y="2432836"/>
              <a:ext cx="60790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ND</a:t>
              </a:r>
            </a:p>
          </p:txBody>
        </p:sp>
        <p:sp>
          <p:nvSpPr>
            <p:cNvPr id="50" name="TextBox 12">
              <a:extLst>
                <a:ext uri="{FF2B5EF4-FFF2-40B4-BE49-F238E27FC236}">
                  <a16:creationId xmlns:a16="http://schemas.microsoft.com/office/drawing/2014/main" id="{A7CEBAFF-BB77-6E69-CA06-AF9C96CF5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542465">
              <a:off x="5529129" y="2027689"/>
              <a:ext cx="8305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u="sng" dirty="0">
                  <a:solidFill>
                    <a:srgbClr val="FF0000"/>
                  </a:solidFill>
                  <a:latin typeface="+mj-lt"/>
                  <a:cs typeface="Arial" charset="0"/>
                </a:rPr>
                <a:t>570m</a:t>
              </a:r>
            </a:p>
          </p:txBody>
        </p:sp>
        <p:sp>
          <p:nvSpPr>
            <p:cNvPr id="51" name="TextBox 12">
              <a:extLst>
                <a:ext uri="{FF2B5EF4-FFF2-40B4-BE49-F238E27FC236}">
                  <a16:creationId xmlns:a16="http://schemas.microsoft.com/office/drawing/2014/main" id="{2B5F5594-161D-0D0C-0A93-7891DCB35A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683130">
              <a:off x="6889837" y="1662328"/>
              <a:ext cx="5936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Tgt</a:t>
              </a:r>
              <a:endParaRPr lang="en-US" sz="2000" dirty="0">
                <a:solidFill>
                  <a:srgbClr val="FF0000"/>
                </a:solidFill>
                <a:latin typeface="+mj-lt"/>
                <a:cs typeface="Arial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9A00A6B-39E3-F0A0-DF50-588A296D9107}"/>
              </a:ext>
            </a:extLst>
          </p:cNvPr>
          <p:cNvGrpSpPr/>
          <p:nvPr/>
        </p:nvGrpSpPr>
        <p:grpSpPr>
          <a:xfrm>
            <a:off x="114590" y="522477"/>
            <a:ext cx="3276600" cy="2880767"/>
            <a:chOff x="5943600" y="685800"/>
            <a:chExt cx="2872131" cy="2629285"/>
          </a:xfrm>
        </p:grpSpPr>
        <p:pic>
          <p:nvPicPr>
            <p:cNvPr id="56" name="image14.png">
              <a:extLst>
                <a:ext uri="{FF2B5EF4-FFF2-40B4-BE49-F238E27FC236}">
                  <a16:creationId xmlns:a16="http://schemas.microsoft.com/office/drawing/2014/main" id="{F4F0AC43-6003-6B89-7F85-D0125BAF0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3600" y="685800"/>
              <a:ext cx="2872131" cy="262928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7" name="Shape 185">
              <a:extLst>
                <a:ext uri="{FF2B5EF4-FFF2-40B4-BE49-F238E27FC236}">
                  <a16:creationId xmlns:a16="http://schemas.microsoft.com/office/drawing/2014/main" id="{DC8F8E91-2F68-AE1C-F6EE-33122DB6EC6E}"/>
                </a:ext>
              </a:extLst>
            </p:cNvPr>
            <p:cNvSpPr/>
            <p:nvPr/>
          </p:nvSpPr>
          <p:spPr>
            <a:xfrm rot="499911">
              <a:off x="6375239" y="2068764"/>
              <a:ext cx="1989323" cy="3799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anchor="ctr">
              <a:spAutoFit/>
            </a:bodyPr>
            <a:lstStyle/>
            <a:p>
              <a:r>
                <a:rPr sz="2000" b="1">
                  <a:solidFill>
                    <a:srgbClr val="A50021"/>
                  </a:solidFill>
                  <a:latin typeface="+mn-lt"/>
                </a:rPr>
                <a:t>1300km</a:t>
              </a:r>
              <a:r>
                <a:rPr lang="en-US" sz="2000" b="1">
                  <a:solidFill>
                    <a:srgbClr val="A50021"/>
                  </a:solidFill>
                  <a:latin typeface="+mn-lt"/>
                </a:rPr>
                <a:t> (800 miles)</a:t>
              </a:r>
              <a:endParaRPr sz="2000" b="1" dirty="0">
                <a:solidFill>
                  <a:srgbClr val="A50021"/>
                </a:solidFill>
                <a:latin typeface="+mn-lt"/>
              </a:endParaRPr>
            </a:p>
          </p:txBody>
        </p:sp>
      </p:grpSp>
      <p:sp>
        <p:nvSpPr>
          <p:cNvPr id="58" name="Shape 127">
            <a:extLst>
              <a:ext uri="{FF2B5EF4-FFF2-40B4-BE49-F238E27FC236}">
                <a16:creationId xmlns:a16="http://schemas.microsoft.com/office/drawing/2014/main" id="{C82A3875-D64A-E7DC-7A3D-A7AB977CECF7}"/>
              </a:ext>
            </a:extLst>
          </p:cNvPr>
          <p:cNvSpPr/>
          <p:nvPr/>
        </p:nvSpPr>
        <p:spPr>
          <a:xfrm flipH="1">
            <a:off x="2895600" y="1981200"/>
            <a:ext cx="1066800" cy="228600"/>
          </a:xfrm>
          <a:prstGeom prst="line">
            <a:avLst/>
          </a:prstGeom>
          <a:ln w="88900">
            <a:solidFill>
              <a:srgbClr val="A50021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59" name="Shape 127">
            <a:extLst>
              <a:ext uri="{FF2B5EF4-FFF2-40B4-BE49-F238E27FC236}">
                <a16:creationId xmlns:a16="http://schemas.microsoft.com/office/drawing/2014/main" id="{85B2880B-D8DE-3295-AD17-9DEFAB59D037}"/>
              </a:ext>
            </a:extLst>
          </p:cNvPr>
          <p:cNvSpPr/>
          <p:nvPr/>
        </p:nvSpPr>
        <p:spPr>
          <a:xfrm>
            <a:off x="550443" y="1981200"/>
            <a:ext cx="363957" cy="1600200"/>
          </a:xfrm>
          <a:prstGeom prst="line">
            <a:avLst/>
          </a:prstGeom>
          <a:ln w="88900">
            <a:solidFill>
              <a:srgbClr val="A50021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60" name="Shape 127">
            <a:extLst>
              <a:ext uri="{FF2B5EF4-FFF2-40B4-BE49-F238E27FC236}">
                <a16:creationId xmlns:a16="http://schemas.microsoft.com/office/drawing/2014/main" id="{71974A61-A8B6-29BB-5234-949818F7DF29}"/>
              </a:ext>
            </a:extLst>
          </p:cNvPr>
          <p:cNvSpPr/>
          <p:nvPr/>
        </p:nvSpPr>
        <p:spPr>
          <a:xfrm flipH="1">
            <a:off x="2590798" y="4419600"/>
            <a:ext cx="1219200" cy="454736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61" name="TextBox 12">
            <a:extLst>
              <a:ext uri="{FF2B5EF4-FFF2-40B4-BE49-F238E27FC236}">
                <a16:creationId xmlns:a16="http://schemas.microsoft.com/office/drawing/2014/main" id="{3803AFC5-C2D3-3510-5A45-B29BE33D4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897" y="5208525"/>
            <a:ext cx="18844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+mj-lt"/>
                <a:cs typeface="Arial" charset="0"/>
              </a:rPr>
              <a:t>M</a:t>
            </a:r>
            <a:r>
              <a:rPr lang="en-US" sz="2000" baseline="-25000" dirty="0">
                <a:solidFill>
                  <a:schemeClr val="bg1"/>
                </a:solidFill>
                <a:latin typeface="+mj-lt"/>
                <a:cs typeface="Arial" charset="0"/>
              </a:rPr>
              <a:t>A</a:t>
            </a:r>
            <a:r>
              <a:rPr lang="en-US" sz="2000" dirty="0">
                <a:solidFill>
                  <a:schemeClr val="bg1"/>
                </a:solidFill>
                <a:latin typeface="+mj-lt"/>
                <a:cs typeface="Arial" charset="0"/>
              </a:rPr>
              <a:t>~ </a:t>
            </a:r>
            <a:r>
              <a:rPr lang="en-US" sz="2000" b="1" dirty="0">
                <a:solidFill>
                  <a:schemeClr val="bg1"/>
                </a:solidFill>
                <a:latin typeface="+mj-lt"/>
                <a:cs typeface="Arial" charset="0"/>
              </a:rPr>
              <a:t>17kt </a:t>
            </a:r>
            <a:r>
              <a:rPr lang="en-US" sz="2000" b="1" dirty="0" err="1">
                <a:solidFill>
                  <a:schemeClr val="bg1"/>
                </a:solidFill>
                <a:latin typeface="+mj-lt"/>
                <a:cs typeface="Arial" charset="0"/>
              </a:rPr>
              <a:t>LAr</a:t>
            </a:r>
            <a:endParaRPr lang="en-US" sz="2000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F24CC45-1567-FF73-4DC2-CFEE48B4EB80}"/>
              </a:ext>
            </a:extLst>
          </p:cNvPr>
          <p:cNvSpPr/>
          <p:nvPr/>
        </p:nvSpPr>
        <p:spPr bwMode="auto">
          <a:xfrm>
            <a:off x="3607987" y="651396"/>
            <a:ext cx="2740278" cy="564892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5C178-9E4D-AFF9-BBE7-D3A941E9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814DDC1-4234-A026-93B7-78E9B72AE550}"/>
              </a:ext>
            </a:extLst>
          </p:cNvPr>
          <p:cNvSpPr/>
          <p:nvPr/>
        </p:nvSpPr>
        <p:spPr bwMode="auto">
          <a:xfrm>
            <a:off x="1889752" y="4592926"/>
            <a:ext cx="701047" cy="783775"/>
          </a:xfrm>
          <a:prstGeom prst="ellipse">
            <a:avLst/>
          </a:prstGeom>
          <a:noFill/>
          <a:ln w="5715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5BF9133-224A-CD77-75CC-301C71B6B6AA}"/>
              </a:ext>
            </a:extLst>
          </p:cNvPr>
          <p:cNvSpPr/>
          <p:nvPr/>
        </p:nvSpPr>
        <p:spPr bwMode="auto">
          <a:xfrm>
            <a:off x="4724399" y="3581400"/>
            <a:ext cx="1180609" cy="631375"/>
          </a:xfrm>
          <a:prstGeom prst="ellipse">
            <a:avLst/>
          </a:prstGeom>
          <a:noFill/>
          <a:ln w="5715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80DE82-FF57-D389-310F-9C958C29A4B4}"/>
              </a:ext>
            </a:extLst>
          </p:cNvPr>
          <p:cNvSpPr/>
          <p:nvPr/>
        </p:nvSpPr>
        <p:spPr bwMode="auto">
          <a:xfrm rot="20573765">
            <a:off x="5462984" y="2054650"/>
            <a:ext cx="821227" cy="38030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3B9958-2614-5F10-4A9A-98574CA09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42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 animBg="1"/>
      <p:bldP spid="58" grpId="0" animBg="1"/>
      <p:bldP spid="59" grpId="0" animBg="1"/>
      <p:bldP spid="60" grpId="0" animBg="1"/>
      <p:bldP spid="62" grpId="0" animBg="1"/>
      <p:bldP spid="4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9D5A45A-9923-F04F-AEE2-A6C1B847A7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07" y="-20894"/>
            <a:ext cx="9186507" cy="6878894"/>
          </a:xfrm>
          <a:prstGeom prst="rect">
            <a:avLst/>
          </a:prstGeom>
        </p:spPr>
      </p:pic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76200" y="115669"/>
            <a:ext cx="89154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36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UTA-</a:t>
            </a:r>
            <a:r>
              <a:rPr lang="fr-FR" altLang="en-US" sz="36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Built</a:t>
            </a:r>
            <a:r>
              <a:rPr lang="fr-FR" altLang="en-US" sz="36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Prototype Field Cage @ CERN 2018</a:t>
            </a:r>
            <a:endParaRPr lang="en-US" altLang="en-US" sz="36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90AEF96-E7AD-1F40-83FC-1518276733FA}"/>
              </a:ext>
            </a:extLst>
          </p:cNvPr>
          <p:cNvGrpSpPr/>
          <p:nvPr/>
        </p:nvGrpSpPr>
        <p:grpSpPr>
          <a:xfrm rot="16200000">
            <a:off x="6503662" y="1692254"/>
            <a:ext cx="577529" cy="4745652"/>
            <a:chOff x="1898408" y="2879620"/>
            <a:chExt cx="577529" cy="3505200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BC8EB036-DDEA-7648-9455-825F01CFEB3B}"/>
                </a:ext>
              </a:extLst>
            </p:cNvPr>
            <p:cNvCxnSpPr/>
            <p:nvPr/>
          </p:nvCxnSpPr>
          <p:spPr bwMode="auto">
            <a:xfrm>
              <a:off x="1898408" y="2879620"/>
              <a:ext cx="152400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D1F6305-89DF-EC4A-BE3B-B0EB2AB7C372}"/>
                </a:ext>
              </a:extLst>
            </p:cNvPr>
            <p:cNvSpPr txBox="1"/>
            <p:nvPr/>
          </p:nvSpPr>
          <p:spPr>
            <a:xfrm rot="5186926">
              <a:off x="2038224" y="4812333"/>
              <a:ext cx="413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8ED40B4-687D-C043-8925-A5E83BDC2BB9}"/>
              </a:ext>
            </a:extLst>
          </p:cNvPr>
          <p:cNvGrpSpPr/>
          <p:nvPr/>
        </p:nvGrpSpPr>
        <p:grpSpPr>
          <a:xfrm rot="21058588">
            <a:off x="5957286" y="1001050"/>
            <a:ext cx="1152923" cy="3668178"/>
            <a:chOff x="1624580" y="2866980"/>
            <a:chExt cx="135865" cy="3469769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0BDE3F3-40A8-D54A-9FDE-FB5240A8895B}"/>
                </a:ext>
              </a:extLst>
            </p:cNvPr>
            <p:cNvCxnSpPr>
              <a:cxnSpLocks/>
            </p:cNvCxnSpPr>
            <p:nvPr/>
          </p:nvCxnSpPr>
          <p:spPr bwMode="auto">
            <a:xfrm rot="541412">
              <a:off x="1624580" y="2866980"/>
              <a:ext cx="135865" cy="3469769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94F35F6-8D55-E94A-A374-1A914C6E7B7B}"/>
                </a:ext>
              </a:extLst>
            </p:cNvPr>
            <p:cNvSpPr txBox="1"/>
            <p:nvPr/>
          </p:nvSpPr>
          <p:spPr>
            <a:xfrm rot="4825605">
              <a:off x="1460006" y="4341244"/>
              <a:ext cx="520394" cy="54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sp>
        <p:nvSpPr>
          <p:cNvPr id="2" name="AutoShape 2">
            <a:extLst>
              <a:ext uri="{FF2B5EF4-FFF2-40B4-BE49-F238E27FC236}">
                <a16:creationId xmlns:a16="http://schemas.microsoft.com/office/drawing/2014/main" id="{80409A16-78FC-8B4F-B858-587249D91A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BB4F3F4-A578-E04F-9546-B5FDB7FE4206}"/>
              </a:ext>
            </a:extLst>
          </p:cNvPr>
          <p:cNvGrpSpPr/>
          <p:nvPr/>
        </p:nvGrpSpPr>
        <p:grpSpPr>
          <a:xfrm rot="16200000">
            <a:off x="1895986" y="1950388"/>
            <a:ext cx="583671" cy="4528043"/>
            <a:chOff x="1898408" y="2879620"/>
            <a:chExt cx="583671" cy="3505200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ACAC6A7-6F24-3346-B74F-4EC491768396}"/>
                </a:ext>
              </a:extLst>
            </p:cNvPr>
            <p:cNvCxnSpPr/>
            <p:nvPr/>
          </p:nvCxnSpPr>
          <p:spPr bwMode="auto">
            <a:xfrm>
              <a:off x="1898408" y="2879620"/>
              <a:ext cx="152400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9BF61F-9611-724B-9C56-80ACE44887A7}"/>
                </a:ext>
              </a:extLst>
            </p:cNvPr>
            <p:cNvSpPr txBox="1"/>
            <p:nvPr/>
          </p:nvSpPr>
          <p:spPr>
            <a:xfrm rot="5400000">
              <a:off x="2044366" y="4621738"/>
              <a:ext cx="413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sp>
        <p:nvSpPr>
          <p:cNvPr id="3" name="ZoneTexte 1">
            <a:extLst>
              <a:ext uri="{FF2B5EF4-FFF2-40B4-BE49-F238E27FC236}">
                <a16:creationId xmlns:a16="http://schemas.microsoft.com/office/drawing/2014/main" id="{105EC10D-18EE-8F18-7215-6A50FE3C6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716" y="5417632"/>
            <a:ext cx="21183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2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V</a:t>
            </a:r>
            <a:r>
              <a:rPr lang="fr-FR" altLang="en-US" sz="2800" b="1" baseline="-250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PD</a:t>
            </a:r>
            <a:r>
              <a:rPr lang="fr-FR" altLang="en-US" sz="2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=1/30 V</a:t>
            </a:r>
            <a:r>
              <a:rPr lang="fr-FR" altLang="en-US" sz="2800" b="1" baseline="-250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FD</a:t>
            </a:r>
            <a:r>
              <a:rPr lang="fr-FR" altLang="en-US" sz="2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endParaRPr lang="en-US" altLang="en-US" sz="28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6BDE94-DE96-41C4-35CC-FF81E0884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EDF58C6-D5B9-F1B0-09A6-0E27586D0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7C589BF-FF77-23FF-4196-B98D5A6A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5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72"/>
            <a:ext cx="9117876" cy="6903720"/>
          </a:xfrm>
          <a:prstGeom prst="rect">
            <a:avLst/>
          </a:prstGeom>
        </p:spPr>
      </p:pic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132588" y="-76200"/>
            <a:ext cx="89154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4400" b="1" dirty="0">
                <a:solidFill>
                  <a:srgbClr val="C00000"/>
                </a:solidFill>
                <a:latin typeface="Arial Narrow" charset="0"/>
                <a:ea typeface="Arial Narrow" charset="0"/>
                <a:cs typeface="Arial Narrow" charset="0"/>
              </a:rPr>
              <a:t>The UTA Field Cage Team 2017</a:t>
            </a:r>
            <a:endParaRPr lang="en-US" altLang="en-US" sz="4400" b="1" dirty="0">
              <a:solidFill>
                <a:srgbClr val="C000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 rot="15949479">
            <a:off x="2739436" y="1791629"/>
            <a:ext cx="1483475" cy="910342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71"/>
            <a:ext cx="9149807" cy="6903721"/>
          </a:xfrm>
          <a:prstGeom prst="rect">
            <a:avLst/>
          </a:prstGeom>
        </p:spPr>
      </p:pic>
      <p:pic>
        <p:nvPicPr>
          <p:cNvPr id="10" name="Picture 9" descr="A picture containing indoor, metal, engine, filled&#10;&#10;Description automatically generated">
            <a:extLst>
              <a:ext uri="{FF2B5EF4-FFF2-40B4-BE49-F238E27FC236}">
                <a16:creationId xmlns:a16="http://schemas.microsoft.com/office/drawing/2014/main" id="{E7BD65C9-8427-2D4C-86F4-633489225D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6534" y="864720"/>
            <a:ext cx="6858000" cy="5143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E6CC3B-75A4-EE45-936C-CD8209FC7641}"/>
              </a:ext>
            </a:extLst>
          </p:cNvPr>
          <p:cNvSpPr txBox="1"/>
          <p:nvPr/>
        </p:nvSpPr>
        <p:spPr>
          <a:xfrm>
            <a:off x="2438400" y="7472"/>
            <a:ext cx="4560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Hector Carranza @ CERN, 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5BF773-49F6-DE88-60C3-DC9E5376F6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1298" y="16565"/>
            <a:ext cx="9193664" cy="69313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B573A4-6C39-019F-7E1E-54101802C2D9}"/>
              </a:ext>
            </a:extLst>
          </p:cNvPr>
          <p:cNvSpPr txBox="1"/>
          <p:nvPr/>
        </p:nvSpPr>
        <p:spPr>
          <a:xfrm>
            <a:off x="991547" y="-9156"/>
            <a:ext cx="7404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Gajendra Gurung &amp; Eric Garcia @ CERN, June 2022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025F0B-9B81-90EA-53ED-44CEF487A4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1298" y="10703"/>
            <a:ext cx="5182394" cy="70001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C5F4DA9-4971-087F-6DE3-413944A52D49}"/>
              </a:ext>
            </a:extLst>
          </p:cNvPr>
          <p:cNvSpPr txBox="1"/>
          <p:nvPr/>
        </p:nvSpPr>
        <p:spPr>
          <a:xfrm>
            <a:off x="571343" y="381000"/>
            <a:ext cx="422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Eric Garcia, Gajendra Gurung &amp; Atharva </a:t>
            </a:r>
            <a:r>
              <a:rPr lang="en-US" sz="2000" b="1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Dange</a:t>
            </a: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@ CERN, March 2023</a:t>
            </a:r>
          </a:p>
        </p:txBody>
      </p:sp>
      <p:sp>
        <p:nvSpPr>
          <p:cNvPr id="13" name="Shape 127">
            <a:extLst>
              <a:ext uri="{FF2B5EF4-FFF2-40B4-BE49-F238E27FC236}">
                <a16:creationId xmlns:a16="http://schemas.microsoft.com/office/drawing/2014/main" id="{AA2BEA59-4B48-14FC-CEC3-024C78069C3D}"/>
              </a:ext>
            </a:extLst>
          </p:cNvPr>
          <p:cNvSpPr/>
          <p:nvPr/>
        </p:nvSpPr>
        <p:spPr>
          <a:xfrm flipH="1" flipV="1">
            <a:off x="4595446" y="3147645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6" name="Shape 127">
            <a:extLst>
              <a:ext uri="{FF2B5EF4-FFF2-40B4-BE49-F238E27FC236}">
                <a16:creationId xmlns:a16="http://schemas.microsoft.com/office/drawing/2014/main" id="{CE87F514-EF51-7146-F3A2-B224F557101F}"/>
              </a:ext>
            </a:extLst>
          </p:cNvPr>
          <p:cNvSpPr/>
          <p:nvPr/>
        </p:nvSpPr>
        <p:spPr>
          <a:xfrm flipH="1" flipV="1">
            <a:off x="5181600" y="3147645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7" name="Shape 127">
            <a:extLst>
              <a:ext uri="{FF2B5EF4-FFF2-40B4-BE49-F238E27FC236}">
                <a16:creationId xmlns:a16="http://schemas.microsoft.com/office/drawing/2014/main" id="{D920D6AC-CBB1-A489-6855-5C0F9D89D388}"/>
              </a:ext>
            </a:extLst>
          </p:cNvPr>
          <p:cNvSpPr/>
          <p:nvPr/>
        </p:nvSpPr>
        <p:spPr>
          <a:xfrm flipH="1" flipV="1">
            <a:off x="2819400" y="3300045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8" name="Shape 127">
            <a:extLst>
              <a:ext uri="{FF2B5EF4-FFF2-40B4-BE49-F238E27FC236}">
                <a16:creationId xmlns:a16="http://schemas.microsoft.com/office/drawing/2014/main" id="{33000C69-1F49-4E1C-616E-DEBDCF6509D1}"/>
              </a:ext>
            </a:extLst>
          </p:cNvPr>
          <p:cNvSpPr/>
          <p:nvPr/>
        </p:nvSpPr>
        <p:spPr>
          <a:xfrm flipH="1" flipV="1">
            <a:off x="3124200" y="3200400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9" name="Shape 127">
            <a:extLst>
              <a:ext uri="{FF2B5EF4-FFF2-40B4-BE49-F238E27FC236}">
                <a16:creationId xmlns:a16="http://schemas.microsoft.com/office/drawing/2014/main" id="{0CF70BEB-034B-38A3-446F-285728628D62}"/>
              </a:ext>
            </a:extLst>
          </p:cNvPr>
          <p:cNvSpPr/>
          <p:nvPr/>
        </p:nvSpPr>
        <p:spPr>
          <a:xfrm flipH="1" flipV="1">
            <a:off x="1905000" y="3345359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B8718F1D-95B0-0CA3-F609-1040B82AD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17F0818-D747-3CAB-F5DC-AB4CD11A7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FC Workshop 4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C4BC876-BF84-1538-DFB3-9C25B96BC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5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4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95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1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6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1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/>
      <p:bldP spid="11" grpId="1"/>
      <p:bldP spid="12" grpId="0"/>
      <p:bldP spid="15" grpId="0"/>
      <p:bldP spid="13" grpId="0" animBg="1"/>
      <p:bldP spid="13" grpId="1" animBg="1"/>
      <p:bldP spid="16" grpId="0" animBg="1"/>
      <p:bldP spid="16" grpId="1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600" y="0"/>
            <a:ext cx="8332118" cy="780960"/>
          </a:xfrm>
        </p:spPr>
        <p:txBody>
          <a:bodyPr/>
          <a:lstStyle/>
          <a:p>
            <a:pPr algn="ctr"/>
            <a:r>
              <a:rPr lang="fr-FR" sz="4000" b="1" dirty="0"/>
              <a:t>Images in DUNE </a:t>
            </a:r>
            <a:r>
              <a:rPr lang="fr-FR" sz="4000" b="1" dirty="0" err="1"/>
              <a:t>LAr</a:t>
            </a:r>
            <a:r>
              <a:rPr lang="fr-FR" sz="4000" b="1" dirty="0"/>
              <a:t>-TPC Prototypes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D4B774-3FDD-744C-A711-47E207EB0622}"/>
              </a:ext>
            </a:extLst>
          </p:cNvPr>
          <p:cNvGrpSpPr/>
          <p:nvPr/>
        </p:nvGrpSpPr>
        <p:grpSpPr>
          <a:xfrm>
            <a:off x="4860182" y="3296943"/>
            <a:ext cx="4050000" cy="3103857"/>
            <a:chOff x="4860182" y="3052038"/>
            <a:chExt cx="4050000" cy="2466985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0182" y="3335904"/>
              <a:ext cx="4050000" cy="218311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5187622" y="3052038"/>
              <a:ext cx="362471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500" b="1" i="1" dirty="0">
                  <a:solidFill>
                    <a:srgbClr val="FF0000"/>
                  </a:solidFill>
                </a:rPr>
                <a:t>Multiple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hadronic</a:t>
              </a:r>
              <a:r>
                <a:rPr lang="fr-FR" sz="1500" b="1" i="1" dirty="0">
                  <a:solidFill>
                    <a:srgbClr val="FF0000"/>
                  </a:solidFill>
                </a:rPr>
                <a:t> interactions in a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shower</a:t>
              </a:r>
              <a:r>
                <a:rPr lang="fr-FR" sz="1500" b="1" dirty="0"/>
                <a:t> </a:t>
              </a:r>
              <a:endParaRPr lang="en-US" sz="1500" b="1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347504" y="3457611"/>
              <a:ext cx="1879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E</a:t>
              </a:r>
              <a:r>
                <a:rPr lang="fr-FR" sz="1800" b="1" baseline="-25000" dirty="0">
                  <a:solidFill>
                    <a:srgbClr val="FFFF00"/>
                  </a:solidFill>
                </a:rPr>
                <a:t>LEM</a:t>
              </a:r>
              <a:r>
                <a:rPr lang="fr-FR" sz="1800" b="1" dirty="0">
                  <a:solidFill>
                    <a:srgbClr val="FFFF00"/>
                  </a:solidFill>
                </a:rPr>
                <a:t> = 32 kV/cm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194644" y="4970645"/>
              <a:ext cx="1617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P = 1010 mbar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A4ADA3E-6F79-094A-88AC-2579B9CBBC09}"/>
              </a:ext>
            </a:extLst>
          </p:cNvPr>
          <p:cNvGrpSpPr/>
          <p:nvPr/>
        </p:nvGrpSpPr>
        <p:grpSpPr>
          <a:xfrm>
            <a:off x="4860182" y="750033"/>
            <a:ext cx="4116176" cy="2450367"/>
            <a:chOff x="4860182" y="1054254"/>
            <a:chExt cx="4116176" cy="1853313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60182" y="1354336"/>
              <a:ext cx="4050000" cy="155323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5169187" y="1054254"/>
              <a:ext cx="366158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500" b="1" i="1" dirty="0" err="1">
                  <a:solidFill>
                    <a:srgbClr val="FF0000"/>
                  </a:solidFill>
                </a:rPr>
                <a:t>Electromagnetic</a:t>
              </a:r>
              <a:r>
                <a:rPr lang="fr-FR" sz="1500" b="1" i="1" dirty="0">
                  <a:solidFill>
                    <a:srgbClr val="FF0000"/>
                  </a:solidFill>
                </a:rPr>
                <a:t>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shower</a:t>
              </a:r>
              <a:r>
                <a:rPr lang="fr-FR" sz="1500" b="1" i="1" dirty="0">
                  <a:solidFill>
                    <a:srgbClr val="FF0000"/>
                  </a:solidFill>
                </a:rPr>
                <a:t> +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two</a:t>
              </a:r>
              <a:r>
                <a:rPr lang="fr-FR" sz="1500" b="1" i="1" dirty="0">
                  <a:solidFill>
                    <a:srgbClr val="FF0000"/>
                  </a:solidFill>
                </a:rPr>
                <a:t> muon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decays</a:t>
              </a:r>
              <a:endParaRPr lang="en-US" sz="1500" b="1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885183" y="1497968"/>
              <a:ext cx="1879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E</a:t>
              </a:r>
              <a:r>
                <a:rPr lang="fr-FR" sz="1800" b="1" baseline="-25000" dirty="0">
                  <a:solidFill>
                    <a:srgbClr val="FFFF00"/>
                  </a:solidFill>
                </a:rPr>
                <a:t>LEM</a:t>
              </a:r>
              <a:r>
                <a:rPr lang="fr-FR" sz="1800" b="1" dirty="0">
                  <a:solidFill>
                    <a:srgbClr val="FFFF00"/>
                  </a:solidFill>
                </a:rPr>
                <a:t> = 31 kV/cm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358543" y="2445730"/>
              <a:ext cx="1617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P = 1010 mbar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110105" y="1976766"/>
              <a:ext cx="81304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b="1" dirty="0">
                  <a:solidFill>
                    <a:srgbClr val="FF0000"/>
                  </a:solidFill>
                </a:rPr>
                <a:t>µ </a:t>
              </a:r>
              <a:r>
                <a:rPr lang="fr-FR" sz="1500" b="1" dirty="0" err="1">
                  <a:solidFill>
                    <a:srgbClr val="FF0000"/>
                  </a:solidFill>
                </a:rPr>
                <a:t>decay</a:t>
              </a:r>
              <a:endParaRPr lang="fr-FR" sz="15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>
              <a:off x="7863195" y="2174352"/>
              <a:ext cx="309905" cy="543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flipH="1">
              <a:off x="6838034" y="2190274"/>
              <a:ext cx="272071" cy="12351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5195719" y="2201544"/>
              <a:ext cx="113043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b="1" dirty="0">
                  <a:solidFill>
                    <a:srgbClr val="FF0000"/>
                  </a:solidFill>
                </a:rPr>
                <a:t>EM </a:t>
              </a:r>
              <a:r>
                <a:rPr lang="fr-FR" sz="1500" b="1" dirty="0" err="1">
                  <a:solidFill>
                    <a:srgbClr val="FF0000"/>
                  </a:solidFill>
                </a:rPr>
                <a:t>shower</a:t>
              </a:r>
              <a:endParaRPr lang="fr-FR" sz="15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1" name="protodune_collection_plane.png">
            <a:extLst>
              <a:ext uri="{FF2B5EF4-FFF2-40B4-BE49-F238E27FC236}">
                <a16:creationId xmlns:a16="http://schemas.microsoft.com/office/drawing/2014/main" id="{FFF6F8BE-5B92-774B-81B9-D01310522F4E}"/>
              </a:ext>
            </a:extLst>
          </p:cNvPr>
          <p:cNvPicPr/>
          <p:nvPr/>
        </p:nvPicPr>
        <p:blipFill>
          <a:blip r:embed="rId4"/>
          <a:srcRect t="58792" b="7289"/>
          <a:stretch/>
        </p:blipFill>
        <p:spPr>
          <a:xfrm>
            <a:off x="394020" y="1060274"/>
            <a:ext cx="3852546" cy="2236669"/>
          </a:xfrm>
          <a:prstGeom prst="rect">
            <a:avLst/>
          </a:prstGeom>
          <a:ln w="12600"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55C54FF-AE88-4F45-8624-0315B7EA038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70508" y="3452035"/>
            <a:ext cx="3913311" cy="2948765"/>
          </a:xfrm>
          <a:prstGeom prst="rect">
            <a:avLst/>
          </a:prstGeom>
          <a:ln>
            <a:noFill/>
          </a:ln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CEF480F-C58F-C049-86F7-24C9AA69D969}"/>
              </a:ext>
            </a:extLst>
          </p:cNvPr>
          <p:cNvSpPr/>
          <p:nvPr/>
        </p:nvSpPr>
        <p:spPr>
          <a:xfrm>
            <a:off x="1553557" y="719514"/>
            <a:ext cx="154721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500" b="1" i="1" dirty="0" err="1">
                <a:solidFill>
                  <a:srgbClr val="FF0000"/>
                </a:solidFill>
              </a:rPr>
              <a:t>Throughgoing</a:t>
            </a:r>
            <a:r>
              <a:rPr lang="fr-FR" sz="1500" b="1" i="1" dirty="0">
                <a:solidFill>
                  <a:srgbClr val="FF0000"/>
                </a:solidFill>
              </a:rPr>
              <a:t> </a:t>
            </a:r>
            <a:r>
              <a:rPr lang="fr-FR" sz="1500" b="1" i="1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fr-FR" sz="1500" b="1" i="1" dirty="0">
                <a:solidFill>
                  <a:srgbClr val="FF0000"/>
                </a:solidFill>
              </a:rPr>
              <a:t> </a:t>
            </a:r>
            <a:endParaRPr lang="en-US" sz="1500" b="1" dirty="0"/>
          </a:p>
        </p:txBody>
      </p:sp>
      <p:sp>
        <p:nvSpPr>
          <p:cNvPr id="39" name="TextShape 2">
            <a:extLst>
              <a:ext uri="{FF2B5EF4-FFF2-40B4-BE49-F238E27FC236}">
                <a16:creationId xmlns:a16="http://schemas.microsoft.com/office/drawing/2014/main" id="{62B44F2C-7397-354E-9246-578F1A205FF3}"/>
              </a:ext>
            </a:extLst>
          </p:cNvPr>
          <p:cNvSpPr txBox="1"/>
          <p:nvPr/>
        </p:nvSpPr>
        <p:spPr>
          <a:xfrm>
            <a:off x="762000" y="3581400"/>
            <a:ext cx="2985044" cy="609600"/>
          </a:xfrm>
          <a:prstGeom prst="rect">
            <a:avLst/>
          </a:prstGeom>
          <a:noFill/>
          <a:ln>
            <a:noFill/>
          </a:ln>
        </p:spPr>
        <p:txBody>
          <a:bodyPr lIns="81612" tIns="40806" rIns="81612" bIns="40806"/>
          <a:lstStyle/>
          <a:p>
            <a:pPr algn="ctr">
              <a:lnSpc>
                <a:spcPct val="100000"/>
              </a:lnSpc>
            </a:pP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Run 4696, </a:t>
            </a:r>
            <a:r>
              <a:rPr lang="en-US" sz="1451" b="1" i="1" spc="-1" dirty="0" err="1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Ev</a:t>
            </a: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 103: </a:t>
            </a:r>
            <a:endParaRPr lang="en-US" sz="1632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2 EM showers and a pion interaction</a:t>
            </a:r>
            <a:endParaRPr lang="en-US" sz="1632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3111E-52A2-6885-5102-509BF11B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17,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01011-1201-DA25-35C4-280A60CAD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743200" cy="457200"/>
          </a:xfrm>
        </p:spPr>
        <p:txBody>
          <a:bodyPr/>
          <a:lstStyle/>
          <a:p>
            <a:pPr>
              <a:defRPr/>
            </a:pPr>
            <a:r>
              <a:rPr lang="en-US"/>
              <a:t>DUNE FC Workshop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FA8A8E-1221-FD65-96B9-916583A23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61853"/>
      </p:ext>
    </p:extLst>
  </p:cSld>
  <p:clrMapOvr>
    <a:masterClrMapping/>
  </p:clrMapOvr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73304</TotalTime>
  <Words>2165</Words>
  <Application>Microsoft Macintosh PowerPoint</Application>
  <PresentationFormat>On-screen Show (4:3)</PresentationFormat>
  <Paragraphs>316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Century Schoolbook L</vt:lpstr>
      <vt:lpstr>Apple Chancery</vt:lpstr>
      <vt:lpstr>Arial</vt:lpstr>
      <vt:lpstr>Arial Narrow</vt:lpstr>
      <vt:lpstr>Helvetica</vt:lpstr>
      <vt:lpstr>Lucida Grande</vt:lpstr>
      <vt:lpstr>Monotype Corsiva</vt:lpstr>
      <vt:lpstr>Symbol</vt:lpstr>
      <vt:lpstr>Times New Roman</vt:lpstr>
      <vt:lpstr>phys1443-spring02</vt:lpstr>
      <vt:lpstr>Equation</vt:lpstr>
      <vt:lpstr>PowerPoint Presentation</vt:lpstr>
      <vt:lpstr>Workshop Fundamentals</vt:lpstr>
      <vt:lpstr>Neutrino fundamentals – 1 </vt:lpstr>
      <vt:lpstr>Neutrino fundamentals – 2 </vt:lpstr>
      <vt:lpstr>PowerPoint Presentation</vt:lpstr>
      <vt:lpstr>PowerPoint Presentation</vt:lpstr>
      <vt:lpstr>PowerPoint Presentation</vt:lpstr>
      <vt:lpstr>PowerPoint Presentation</vt:lpstr>
      <vt:lpstr>Images in DUNE LAr-TPC Prototypes </vt:lpstr>
      <vt:lpstr>Latest news on DUNE</vt:lpstr>
      <vt:lpstr>HVS Consortium Scope - FD1-HD TPC</vt:lpstr>
      <vt:lpstr>HVS Consortium Scope - FD2-VD TPC</vt:lpstr>
      <vt:lpstr>What do we need to do?</vt:lpstr>
      <vt:lpstr>Field Cage Installation Test Configuration</vt:lpstr>
      <vt:lpstr>Mock-up Test and PreProduction Plan?</vt:lpstr>
      <vt:lpstr>What do we need to build for Mock-up?</vt:lpstr>
      <vt:lpstr>VD Top Module Parts</vt:lpstr>
      <vt:lpstr>VD Mid FC Module Parts</vt:lpstr>
      <vt:lpstr>VD Bottom FC Module Parts</vt:lpstr>
      <vt:lpstr>VD Inter-module Connections</vt:lpstr>
      <vt:lpstr>VD Optical Fiber Conduit</vt:lpstr>
      <vt:lpstr>Box beams for dummy modules</vt:lpstr>
      <vt:lpstr>PowerPoint Presentation</vt:lpstr>
      <vt:lpstr>Mock-up Test Timeline</vt:lpstr>
      <vt:lpstr>Who’s available?</vt:lpstr>
      <vt:lpstr>Member Availability and Task Matrix</vt:lpstr>
      <vt:lpstr>Who’s available?</vt:lpstr>
      <vt:lpstr>Group’s 3E Motto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2358</cp:revision>
  <cp:lastPrinted>2023-11-14T16:51:18Z</cp:lastPrinted>
  <dcterms:created xsi:type="dcterms:W3CDTF">2012-01-19T04:21:20Z</dcterms:created>
  <dcterms:modified xsi:type="dcterms:W3CDTF">2024-05-17T16:20:40Z</dcterms:modified>
</cp:coreProperties>
</file>