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6"/>
  </p:notesMasterIdLst>
  <p:handoutMasterIdLst>
    <p:handoutMasterId r:id="rId37"/>
  </p:handoutMasterIdLst>
  <p:sldIdLst>
    <p:sldId id="264" r:id="rId2"/>
    <p:sldId id="673" r:id="rId3"/>
    <p:sldId id="21182" r:id="rId4"/>
    <p:sldId id="21171" r:id="rId5"/>
    <p:sldId id="21088" r:id="rId6"/>
    <p:sldId id="21079" r:id="rId7"/>
    <p:sldId id="21089" r:id="rId8"/>
    <p:sldId id="21150" r:id="rId9"/>
    <p:sldId id="697" r:id="rId10"/>
    <p:sldId id="721" r:id="rId11"/>
    <p:sldId id="21178" r:id="rId12"/>
    <p:sldId id="21081" r:id="rId13"/>
    <p:sldId id="21080" r:id="rId14"/>
    <p:sldId id="681" r:id="rId15"/>
    <p:sldId id="682" r:id="rId16"/>
    <p:sldId id="21083" r:id="rId17"/>
    <p:sldId id="647" r:id="rId18"/>
    <p:sldId id="300" r:id="rId19"/>
    <p:sldId id="21185" r:id="rId20"/>
    <p:sldId id="21186" r:id="rId21"/>
    <p:sldId id="21187" r:id="rId22"/>
    <p:sldId id="21170" r:id="rId23"/>
    <p:sldId id="21179" r:id="rId24"/>
    <p:sldId id="1508" r:id="rId25"/>
    <p:sldId id="21167" r:id="rId26"/>
    <p:sldId id="21120" r:id="rId27"/>
    <p:sldId id="21177" r:id="rId28"/>
    <p:sldId id="21166" r:id="rId29"/>
    <p:sldId id="21144" r:id="rId30"/>
    <p:sldId id="21139" r:id="rId31"/>
    <p:sldId id="21180" r:id="rId32"/>
    <p:sldId id="21101" r:id="rId33"/>
    <p:sldId id="1501" r:id="rId34"/>
    <p:sldId id="21184" r:id="rId35"/>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A9FFBD"/>
    <a:srgbClr val="C8FCF4"/>
    <a:srgbClr val="FFE221"/>
    <a:srgbClr val="FFDB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469" autoAdjust="0"/>
    <p:restoredTop sz="96281" autoAdjust="0"/>
  </p:normalViewPr>
  <p:slideViewPr>
    <p:cSldViewPr snapToObjects="1" showGuides="1">
      <p:cViewPr varScale="1">
        <p:scale>
          <a:sx n="110" d="100"/>
          <a:sy n="110" d="100"/>
        </p:scale>
        <p:origin x="184" y="1160"/>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BBF78DC-893B-3240-8646-29CE9678F606}" type="doc">
      <dgm:prSet loTypeId="urn:microsoft.com/office/officeart/2009/3/layout/HorizontalOrganizationChart" loCatId="" qsTypeId="urn:microsoft.com/office/officeart/2005/8/quickstyle/simple1" qsCatId="simple" csTypeId="urn:microsoft.com/office/officeart/2005/8/colors/accent1_2" csCatId="accent1" phldr="1"/>
      <dgm:spPr/>
      <dgm:t>
        <a:bodyPr/>
        <a:lstStyle/>
        <a:p>
          <a:endParaRPr lang="en-US"/>
        </a:p>
      </dgm:t>
    </dgm:pt>
    <dgm:pt modelId="{9E80963D-EF6E-9D48-B664-4A649FAFBC46}">
      <dgm:prSet custT="1"/>
      <dgm:spPr>
        <a:solidFill>
          <a:schemeClr val="bg1">
            <a:lumMod val="95000"/>
          </a:schemeClr>
        </a:solidFill>
        <a:ln w="12700">
          <a:solidFill>
            <a:schemeClr val="tx1"/>
          </a:solidFill>
        </a:ln>
        <a:effectLst>
          <a:outerShdw blurRad="50800" dist="88900" dir="2700000" algn="tl" rotWithShape="0">
            <a:prstClr val="black">
              <a:alpha val="40000"/>
            </a:prstClr>
          </a:outerShdw>
        </a:effectLst>
      </dgm:spPr>
      <dgm:t>
        <a:bodyPr vert="horz" lIns="72000" tIns="72000" rIns="72000" bIns="72000" anchor="ctr" anchorCtr="0"/>
        <a:lstStyle/>
        <a:p>
          <a:pPr marL="0" algn="ctr"/>
          <a:r>
            <a:rPr lang="en-US" sz="1200" dirty="0">
              <a:solidFill>
                <a:schemeClr val="tx1"/>
              </a:solidFill>
              <a:latin typeface="Calibri" panose="020F0502020204030204" pitchFamily="34" charset="0"/>
              <a:cs typeface="Calibri" panose="020F0502020204030204" pitchFamily="34" charset="0"/>
            </a:rPr>
            <a:t>WP9 – Test Infrastructures </a:t>
          </a:r>
        </a:p>
        <a:p>
          <a:pPr marL="0" algn="ctr"/>
          <a:r>
            <a:rPr lang="en-US" sz="1200" dirty="0">
              <a:solidFill>
                <a:schemeClr val="tx1"/>
              </a:solidFill>
              <a:latin typeface="Calibri" panose="020F0502020204030204" pitchFamily="34" charset="0"/>
              <a:cs typeface="Calibri" panose="020F0502020204030204" pitchFamily="34" charset="0"/>
            </a:rPr>
            <a:t>(G. </a:t>
          </a:r>
          <a:r>
            <a:rPr lang="en-US" sz="1200" dirty="0" err="1">
              <a:solidFill>
                <a:schemeClr val="tx1"/>
              </a:solidFill>
              <a:latin typeface="Calibri" panose="020F0502020204030204" pitchFamily="34" charset="0"/>
              <a:cs typeface="Calibri" panose="020F0502020204030204" pitchFamily="34" charset="0"/>
            </a:rPr>
            <a:t>Willering</a:t>
          </a:r>
          <a:r>
            <a:rPr lang="en-US" sz="1200" dirty="0">
              <a:solidFill>
                <a:schemeClr val="tx1"/>
              </a:solidFill>
              <a:latin typeface="Calibri" panose="020F0502020204030204" pitchFamily="34" charset="0"/>
              <a:cs typeface="Calibri" panose="020F0502020204030204" pitchFamily="34" charset="0"/>
            </a:rPr>
            <a:t>, E. </a:t>
          </a:r>
          <a:r>
            <a:rPr lang="en-US" sz="1200" dirty="0" err="1">
              <a:solidFill>
                <a:schemeClr val="tx1"/>
              </a:solidFill>
              <a:latin typeface="Calibri" panose="020F0502020204030204" pitchFamily="34" charset="0"/>
              <a:cs typeface="Calibri" panose="020F0502020204030204" pitchFamily="34" charset="0"/>
            </a:rPr>
            <a:t>Beneduce</a:t>
          </a:r>
          <a:r>
            <a:rPr lang="en-US" sz="1200" dirty="0">
              <a:solidFill>
                <a:schemeClr val="tx1"/>
              </a:solidFill>
              <a:latin typeface="Calibri" panose="020F0502020204030204" pitchFamily="34" charset="0"/>
              <a:cs typeface="Calibri" panose="020F0502020204030204" pitchFamily="34" charset="0"/>
            </a:rPr>
            <a:t>)</a:t>
          </a:r>
        </a:p>
      </dgm:t>
    </dgm:pt>
    <dgm:pt modelId="{E5FB3C1D-5F55-FD4A-A8C7-2BAE6AC0E2D3}" type="parTrans" cxnId="{CD3DB482-8F74-654D-BA70-3C1766925660}">
      <dgm:prSet/>
      <dgm:spPr/>
      <dgm:t>
        <a:bodyPr/>
        <a:lstStyle/>
        <a:p>
          <a:endParaRPr lang="en-US" sz="2400">
            <a:solidFill>
              <a:schemeClr val="tx1"/>
            </a:solidFill>
          </a:endParaRPr>
        </a:p>
      </dgm:t>
    </dgm:pt>
    <dgm:pt modelId="{35C6AD1B-1238-314D-AEA5-8B53D8B2E64F}" type="sibTrans" cxnId="{CD3DB482-8F74-654D-BA70-3C1766925660}">
      <dgm:prSet/>
      <dgm:spPr/>
      <dgm:t>
        <a:bodyPr/>
        <a:lstStyle/>
        <a:p>
          <a:endParaRPr lang="en-US" sz="2400">
            <a:solidFill>
              <a:schemeClr val="tx1"/>
            </a:solidFill>
          </a:endParaRPr>
        </a:p>
      </dgm:t>
    </dgm:pt>
    <dgm:pt modelId="{41177EDE-B70A-3547-BDAB-2E738C7EC8EF}">
      <dgm:prSet custT="1"/>
      <dgm:spPr>
        <a:solidFill>
          <a:schemeClr val="bg1">
            <a:lumMod val="95000"/>
          </a:schemeClr>
        </a:solidFill>
        <a:ln w="12700">
          <a:solidFill>
            <a:schemeClr val="tx1"/>
          </a:solidFill>
        </a:ln>
        <a:effectLst>
          <a:outerShdw blurRad="50800" dist="88900" dir="2700000" algn="tl" rotWithShape="0">
            <a:prstClr val="black">
              <a:alpha val="40000"/>
            </a:prstClr>
          </a:outerShdw>
        </a:effectLst>
      </dgm:spPr>
      <dgm:t>
        <a:bodyPr lIns="72000" tIns="72000" rIns="72000" bIns="72000" anchor="ctr" anchorCtr="0"/>
        <a:lstStyle/>
        <a:p>
          <a:pPr marL="0" algn="ctr"/>
          <a:r>
            <a:rPr lang="en-US" sz="1200" dirty="0">
              <a:solidFill>
                <a:schemeClr val="tx1"/>
              </a:solidFill>
              <a:latin typeface="Calibri" panose="020F0502020204030204" pitchFamily="34" charset="0"/>
              <a:cs typeface="Calibri" panose="020F0502020204030204" pitchFamily="34" charset="0"/>
            </a:rPr>
            <a:t>WP6 – 40T-class all-HTS solenoid </a:t>
          </a:r>
        </a:p>
        <a:p>
          <a:pPr marL="0" algn="ctr"/>
          <a:r>
            <a:rPr lang="en-US" sz="1200" dirty="0">
              <a:solidFill>
                <a:schemeClr val="tx1"/>
              </a:solidFill>
              <a:latin typeface="Calibri" panose="020F0502020204030204" pitchFamily="34" charset="0"/>
              <a:cs typeface="Calibri" panose="020F0502020204030204" pitchFamily="34" charset="0"/>
            </a:rPr>
            <a:t>(B. </a:t>
          </a:r>
          <a:r>
            <a:rPr lang="en-US" sz="1200" dirty="0" err="1">
              <a:solidFill>
                <a:schemeClr val="tx1"/>
              </a:solidFill>
              <a:latin typeface="Calibri" panose="020F0502020204030204" pitchFamily="34" charset="0"/>
              <a:cs typeface="Calibri" panose="020F0502020204030204" pitchFamily="34" charset="0"/>
            </a:rPr>
            <a:t>Bordini</a:t>
          </a:r>
          <a:r>
            <a:rPr lang="en-US" sz="1200" dirty="0">
              <a:solidFill>
                <a:schemeClr val="tx1"/>
              </a:solidFill>
              <a:latin typeface="Calibri" panose="020F0502020204030204" pitchFamily="34" charset="0"/>
              <a:cs typeface="Calibri" panose="020F0502020204030204" pitchFamily="34" charset="0"/>
            </a:rPr>
            <a:t>, P. Vedrine)</a:t>
          </a:r>
        </a:p>
      </dgm:t>
    </dgm:pt>
    <dgm:pt modelId="{4EA4BE35-27FD-B448-83AC-92ABAB4420B6}" type="parTrans" cxnId="{B0C12963-79DA-8F42-BA01-54E519EFCE0C}">
      <dgm:prSet/>
      <dgm:spPr/>
      <dgm:t>
        <a:bodyPr/>
        <a:lstStyle/>
        <a:p>
          <a:endParaRPr lang="en-US" sz="2400">
            <a:solidFill>
              <a:schemeClr val="tx1"/>
            </a:solidFill>
          </a:endParaRPr>
        </a:p>
      </dgm:t>
    </dgm:pt>
    <dgm:pt modelId="{C1ED6A1B-B869-2642-B7C3-3CF3E76A6534}" type="sibTrans" cxnId="{B0C12963-79DA-8F42-BA01-54E519EFCE0C}">
      <dgm:prSet/>
      <dgm:spPr/>
      <dgm:t>
        <a:bodyPr/>
        <a:lstStyle/>
        <a:p>
          <a:endParaRPr lang="en-US" sz="2400">
            <a:solidFill>
              <a:schemeClr val="tx1"/>
            </a:solidFill>
          </a:endParaRPr>
        </a:p>
      </dgm:t>
    </dgm:pt>
    <dgm:pt modelId="{8786A9E9-5B1F-654B-B6D0-13D4DD7754EF}">
      <dgm:prSet phldrT="[Text]" custT="1"/>
      <dgm:spPr>
        <a:solidFill>
          <a:schemeClr val="bg1">
            <a:lumMod val="95000"/>
          </a:schemeClr>
        </a:solidFill>
        <a:ln w="12700">
          <a:solidFill>
            <a:schemeClr val="tx1"/>
          </a:solidFill>
        </a:ln>
        <a:effectLst>
          <a:outerShdw blurRad="50800" dist="88900" dir="2700000" algn="tl" rotWithShape="0">
            <a:prstClr val="black">
              <a:alpha val="40000"/>
            </a:prstClr>
          </a:outerShdw>
        </a:effectLst>
      </dgm:spPr>
      <dgm:t>
        <a:bodyPr lIns="72000" tIns="72000" rIns="72000" bIns="72000" anchor="ctr" anchorCtr="0"/>
        <a:lstStyle/>
        <a:p>
          <a:pPr marL="0" algn="ctr"/>
          <a:r>
            <a:rPr lang="en-US" sz="1200" dirty="0">
              <a:solidFill>
                <a:schemeClr val="tx1"/>
              </a:solidFill>
              <a:latin typeface="Calibri" panose="020F0502020204030204" pitchFamily="34" charset="0"/>
              <a:cs typeface="Calibri" panose="020F0502020204030204" pitchFamily="34" charset="0"/>
            </a:rPr>
            <a:t>WP5 – Materials and Technologies </a:t>
          </a:r>
        </a:p>
        <a:p>
          <a:pPr marL="0" algn="ctr"/>
          <a:r>
            <a:rPr lang="en-US" sz="1200" dirty="0">
              <a:solidFill>
                <a:schemeClr val="tx1"/>
              </a:solidFill>
              <a:latin typeface="Calibri" panose="020F0502020204030204" pitchFamily="34" charset="0"/>
              <a:cs typeface="Calibri" panose="020F0502020204030204" pitchFamily="34" charset="0"/>
            </a:rPr>
            <a:t>(D. </a:t>
          </a:r>
          <a:r>
            <a:rPr lang="en-US" sz="1200" dirty="0" err="1">
              <a:solidFill>
                <a:schemeClr val="tx1"/>
              </a:solidFill>
              <a:latin typeface="Calibri" panose="020F0502020204030204" pitchFamily="34" charset="0"/>
              <a:cs typeface="Calibri" panose="020F0502020204030204" pitchFamily="34" charset="0"/>
            </a:rPr>
            <a:t>Bocjan</a:t>
          </a:r>
          <a:r>
            <a:rPr lang="en-US" sz="1200" dirty="0">
              <a:solidFill>
                <a:schemeClr val="tx1"/>
              </a:solidFill>
              <a:latin typeface="Calibri" panose="020F0502020204030204" pitchFamily="34" charset="0"/>
              <a:cs typeface="Calibri" panose="020F0502020204030204" pitchFamily="34" charset="0"/>
            </a:rPr>
            <a:t>, A. </a:t>
          </a:r>
          <a:r>
            <a:rPr lang="en-US" sz="1200" dirty="0" err="1">
              <a:solidFill>
                <a:schemeClr val="tx1"/>
              </a:solidFill>
              <a:latin typeface="Calibri" panose="020F0502020204030204" pitchFamily="34" charset="0"/>
              <a:cs typeface="Calibri" panose="020F0502020204030204" pitchFamily="34" charset="0"/>
            </a:rPr>
            <a:t>Bersani</a:t>
          </a:r>
          <a:r>
            <a:rPr lang="en-US" sz="1200" dirty="0">
              <a:solidFill>
                <a:schemeClr val="tx1"/>
              </a:solidFill>
              <a:latin typeface="Calibri" panose="020F0502020204030204" pitchFamily="34" charset="0"/>
              <a:cs typeface="Calibri" panose="020F0502020204030204" pitchFamily="34" charset="0"/>
            </a:rPr>
            <a:t>)</a:t>
          </a:r>
        </a:p>
      </dgm:t>
    </dgm:pt>
    <dgm:pt modelId="{39C71533-582D-6A4F-8CE6-A3F03C7C1E0B}" type="parTrans" cxnId="{41F00510-113C-2C41-87FE-F928364F8B20}">
      <dgm:prSet/>
      <dgm:spPr/>
      <dgm:t>
        <a:bodyPr/>
        <a:lstStyle/>
        <a:p>
          <a:endParaRPr lang="en-US" sz="2400">
            <a:solidFill>
              <a:schemeClr val="tx1"/>
            </a:solidFill>
          </a:endParaRPr>
        </a:p>
      </dgm:t>
    </dgm:pt>
    <dgm:pt modelId="{2638C799-3B6A-4C41-AB23-33A4784BA66E}" type="sibTrans" cxnId="{41F00510-113C-2C41-87FE-F928364F8B20}">
      <dgm:prSet/>
      <dgm:spPr/>
      <dgm:t>
        <a:bodyPr/>
        <a:lstStyle/>
        <a:p>
          <a:endParaRPr lang="en-US" sz="2400">
            <a:solidFill>
              <a:schemeClr val="tx1"/>
            </a:solidFill>
          </a:endParaRPr>
        </a:p>
      </dgm:t>
    </dgm:pt>
    <dgm:pt modelId="{8C37442B-7BFE-A145-B243-2D2B0878EED6}">
      <dgm:prSet phldrT="[Text]" custT="1"/>
      <dgm:spPr>
        <a:solidFill>
          <a:schemeClr val="bg1">
            <a:lumMod val="95000"/>
          </a:schemeClr>
        </a:solidFill>
        <a:ln w="12700">
          <a:solidFill>
            <a:schemeClr val="tx1"/>
          </a:solidFill>
        </a:ln>
        <a:effectLst>
          <a:outerShdw blurRad="50800" dist="88900" dir="2700000" algn="tl" rotWithShape="0">
            <a:prstClr val="black">
              <a:alpha val="40000"/>
            </a:prstClr>
          </a:outerShdw>
        </a:effectLst>
      </dgm:spPr>
      <dgm:t>
        <a:bodyPr lIns="72000" tIns="72000" rIns="72000" bIns="72000" anchor="ctr" anchorCtr="0"/>
        <a:lstStyle/>
        <a:p>
          <a:pPr marL="0" algn="ctr"/>
          <a:r>
            <a:rPr lang="en-US" sz="1200" dirty="0">
              <a:solidFill>
                <a:schemeClr val="tx1"/>
              </a:solidFill>
              <a:latin typeface="Calibri" panose="020F0502020204030204" pitchFamily="34" charset="0"/>
              <a:cs typeface="Calibri" panose="020F0502020204030204" pitchFamily="34" charset="0"/>
            </a:rPr>
            <a:t>WP2 – Strategic Roadmap </a:t>
          </a:r>
        </a:p>
        <a:p>
          <a:pPr marL="0" algn="ctr"/>
          <a:r>
            <a:rPr lang="en-US" sz="1200" dirty="0">
              <a:solidFill>
                <a:schemeClr val="tx1"/>
              </a:solidFill>
              <a:latin typeface="Calibri" panose="020F0502020204030204" pitchFamily="34" charset="0"/>
              <a:cs typeface="Calibri" panose="020F0502020204030204" pitchFamily="34" charset="0"/>
            </a:rPr>
            <a:t>(A. Ballarino, L. Rossi)</a:t>
          </a:r>
        </a:p>
      </dgm:t>
    </dgm:pt>
    <dgm:pt modelId="{7196D1CD-C458-BA47-9DD4-1B728F23AE25}" type="sibTrans" cxnId="{C81FCF46-B1D0-C141-A0D5-B0270E79B0AF}">
      <dgm:prSet/>
      <dgm:spPr/>
      <dgm:t>
        <a:bodyPr/>
        <a:lstStyle/>
        <a:p>
          <a:endParaRPr lang="en-US" sz="4000">
            <a:solidFill>
              <a:schemeClr val="tx1"/>
            </a:solidFill>
          </a:endParaRPr>
        </a:p>
      </dgm:t>
    </dgm:pt>
    <dgm:pt modelId="{D7E9D169-7C80-B44B-B07E-0B255517F9CB}" type="parTrans" cxnId="{C81FCF46-B1D0-C141-A0D5-B0270E79B0AF}">
      <dgm:prSet/>
      <dgm:spPr/>
      <dgm:t>
        <a:bodyPr/>
        <a:lstStyle/>
        <a:p>
          <a:endParaRPr lang="en-US" sz="4000">
            <a:solidFill>
              <a:schemeClr val="tx1"/>
            </a:solidFill>
          </a:endParaRPr>
        </a:p>
      </dgm:t>
    </dgm:pt>
    <dgm:pt modelId="{73E94A31-6829-854A-ABE9-C2461D973E9F}">
      <dgm:prSet phldrT="[Text]" custT="1"/>
      <dgm:spPr>
        <a:solidFill>
          <a:schemeClr val="bg1">
            <a:lumMod val="95000"/>
          </a:schemeClr>
        </a:solidFill>
        <a:ln w="12700">
          <a:solidFill>
            <a:schemeClr val="tx1"/>
          </a:solidFill>
        </a:ln>
        <a:effectLst>
          <a:outerShdw blurRad="50800" dist="88900" dir="2700000" algn="tl" rotWithShape="0">
            <a:prstClr val="black">
              <a:alpha val="40000"/>
            </a:prstClr>
          </a:outerShdw>
        </a:effectLst>
      </dgm:spPr>
      <dgm:t>
        <a:bodyPr lIns="72000" tIns="72000" rIns="72000" bIns="72000" anchor="ctr" anchorCtr="0"/>
        <a:lstStyle/>
        <a:p>
          <a:pPr marL="0" algn="ctr"/>
          <a:r>
            <a:rPr lang="en-US" sz="1200" dirty="0">
              <a:solidFill>
                <a:schemeClr val="tx1"/>
              </a:solidFill>
              <a:latin typeface="Calibri" panose="020F0502020204030204" pitchFamily="34" charset="0"/>
              <a:cs typeface="Calibri" panose="020F0502020204030204" pitchFamily="34" charset="0"/>
            </a:rPr>
            <a:t>WP1 - Coordination and Communication </a:t>
          </a:r>
        </a:p>
        <a:p>
          <a:pPr marL="0" algn="ctr"/>
          <a:r>
            <a:rPr lang="en-US" sz="1200" dirty="0">
              <a:solidFill>
                <a:schemeClr val="tx1"/>
              </a:solidFill>
              <a:latin typeface="Calibri" panose="020F0502020204030204" pitchFamily="34" charset="0"/>
              <a:cs typeface="Calibri" panose="020F0502020204030204" pitchFamily="34" charset="0"/>
            </a:rPr>
            <a:t>(L. </a:t>
          </a:r>
          <a:r>
            <a:rPr lang="en-US" sz="1200" dirty="0" err="1">
              <a:solidFill>
                <a:schemeClr val="tx1"/>
              </a:solidFill>
              <a:latin typeface="Calibri" panose="020F0502020204030204" pitchFamily="34" charset="0"/>
              <a:cs typeface="Calibri" panose="020F0502020204030204" pitchFamily="34" charset="0"/>
            </a:rPr>
            <a:t>Bottura</a:t>
          </a:r>
          <a:r>
            <a:rPr lang="en-US" sz="1200" dirty="0">
              <a:solidFill>
                <a:schemeClr val="tx1"/>
              </a:solidFill>
              <a:latin typeface="Calibri" panose="020F0502020204030204" pitchFamily="34" charset="0"/>
              <a:cs typeface="Calibri" panose="020F0502020204030204" pitchFamily="34" charset="0"/>
            </a:rPr>
            <a:t>, P. Vedrine)</a:t>
          </a:r>
        </a:p>
      </dgm:t>
    </dgm:pt>
    <dgm:pt modelId="{18950926-282A-C845-8898-1CF4A54C6E53}" type="parTrans" cxnId="{47183A62-3EAE-7F49-8E2D-446551208F86}">
      <dgm:prSet/>
      <dgm:spPr/>
      <dgm:t>
        <a:bodyPr/>
        <a:lstStyle/>
        <a:p>
          <a:endParaRPr lang="en-US"/>
        </a:p>
      </dgm:t>
    </dgm:pt>
    <dgm:pt modelId="{1CFB04D0-928D-D647-B5DE-A9A822C38D57}" type="sibTrans" cxnId="{47183A62-3EAE-7F49-8E2D-446551208F86}">
      <dgm:prSet/>
      <dgm:spPr/>
      <dgm:t>
        <a:bodyPr/>
        <a:lstStyle/>
        <a:p>
          <a:endParaRPr lang="en-US"/>
        </a:p>
      </dgm:t>
    </dgm:pt>
    <dgm:pt modelId="{CE99073B-80B2-3F42-B239-9E077FC4F2D6}">
      <dgm:prSet phldrT="[Text]" custT="1"/>
      <dgm:spPr>
        <a:solidFill>
          <a:schemeClr val="bg1">
            <a:lumMod val="95000"/>
          </a:schemeClr>
        </a:solidFill>
        <a:ln w="12700">
          <a:solidFill>
            <a:schemeClr val="tx1"/>
          </a:solidFill>
        </a:ln>
        <a:effectLst>
          <a:outerShdw blurRad="50800" dist="88900" dir="2700000" algn="tl" rotWithShape="0">
            <a:prstClr val="black">
              <a:alpha val="40000"/>
            </a:prstClr>
          </a:outerShdw>
        </a:effectLst>
      </dgm:spPr>
      <dgm:t>
        <a:bodyPr lIns="72000" tIns="72000" rIns="72000" bIns="72000" anchor="ctr" anchorCtr="0"/>
        <a:lstStyle/>
        <a:p>
          <a:pPr marL="0" algn="ctr">
            <a:tabLst/>
          </a:pPr>
          <a:r>
            <a:rPr lang="en-US" sz="1200" dirty="0">
              <a:solidFill>
                <a:schemeClr val="tx1"/>
              </a:solidFill>
              <a:latin typeface="Calibri" panose="020F0502020204030204" pitchFamily="34" charset="0"/>
              <a:cs typeface="Calibri" panose="020F0502020204030204" pitchFamily="34" charset="0"/>
            </a:rPr>
            <a:t>WP4 – HTS Magnets Applications Studies </a:t>
          </a:r>
        </a:p>
        <a:p>
          <a:pPr marL="0" algn="ctr">
            <a:tabLst/>
          </a:pPr>
          <a:r>
            <a:rPr lang="en-US" sz="1200" dirty="0">
              <a:solidFill>
                <a:schemeClr val="tx1"/>
              </a:solidFill>
              <a:latin typeface="Calibri" panose="020F0502020204030204" pitchFamily="34" charset="0"/>
              <a:cs typeface="Calibri" panose="020F0502020204030204" pitchFamily="34" charset="0"/>
            </a:rPr>
            <a:t>(P. Vedrine, M. </a:t>
          </a:r>
          <a:r>
            <a:rPr lang="en-US" sz="1200" dirty="0" err="1">
              <a:solidFill>
                <a:schemeClr val="tx1"/>
              </a:solidFill>
              <a:latin typeface="Calibri" panose="020F0502020204030204" pitchFamily="34" charset="0"/>
              <a:cs typeface="Calibri" panose="020F0502020204030204" pitchFamily="34" charset="0"/>
            </a:rPr>
            <a:t>Statera</a:t>
          </a:r>
          <a:r>
            <a:rPr lang="en-US" sz="1200" dirty="0">
              <a:solidFill>
                <a:schemeClr val="tx1"/>
              </a:solidFill>
              <a:latin typeface="Calibri" panose="020F0502020204030204" pitchFamily="34" charset="0"/>
              <a:cs typeface="Calibri" panose="020F0502020204030204" pitchFamily="34" charset="0"/>
            </a:rPr>
            <a:t>)</a:t>
          </a:r>
        </a:p>
      </dgm:t>
    </dgm:pt>
    <dgm:pt modelId="{DB32D0F1-A4B8-CF4A-B96F-62F459B36785}" type="parTrans" cxnId="{959A95B1-1386-0E45-B0DC-17BFFC7FA53C}">
      <dgm:prSet/>
      <dgm:spPr/>
      <dgm:t>
        <a:bodyPr/>
        <a:lstStyle/>
        <a:p>
          <a:endParaRPr lang="en-US"/>
        </a:p>
      </dgm:t>
    </dgm:pt>
    <dgm:pt modelId="{A5D4109D-4261-4347-914A-BB52813AA188}" type="sibTrans" cxnId="{959A95B1-1386-0E45-B0DC-17BFFC7FA53C}">
      <dgm:prSet/>
      <dgm:spPr/>
      <dgm:t>
        <a:bodyPr/>
        <a:lstStyle/>
        <a:p>
          <a:endParaRPr lang="en-US"/>
        </a:p>
      </dgm:t>
    </dgm:pt>
    <dgm:pt modelId="{D6310317-8EE3-4246-AEC4-AAABBF5D66A9}">
      <dgm:prSet phldrT="[Text]" custT="1"/>
      <dgm:spPr>
        <a:solidFill>
          <a:schemeClr val="bg1">
            <a:lumMod val="95000"/>
          </a:schemeClr>
        </a:solidFill>
        <a:ln w="12700">
          <a:solidFill>
            <a:schemeClr val="tx1"/>
          </a:solidFill>
        </a:ln>
        <a:effectLst>
          <a:outerShdw blurRad="50800" dist="88900" dir="2700000" algn="tl" rotWithShape="0">
            <a:prstClr val="black">
              <a:alpha val="40000"/>
            </a:prstClr>
          </a:outerShdw>
        </a:effectLst>
      </dgm:spPr>
      <dgm:t>
        <a:bodyPr lIns="72000" tIns="72000" rIns="72000" bIns="72000" anchor="ctr" anchorCtr="0"/>
        <a:lstStyle/>
        <a:p>
          <a:pPr marL="0" algn="ctr"/>
          <a:r>
            <a:rPr lang="en-US" sz="1200" dirty="0">
              <a:solidFill>
                <a:schemeClr val="tx1"/>
              </a:solidFill>
              <a:latin typeface="Calibri" panose="020F0502020204030204" pitchFamily="34" charset="0"/>
              <a:cs typeface="Calibri" panose="020F0502020204030204" pitchFamily="34" charset="0"/>
            </a:rPr>
            <a:t>WP3 – Industry Co-innovation </a:t>
          </a:r>
        </a:p>
        <a:p>
          <a:pPr marL="0" algn="ctr"/>
          <a:r>
            <a:rPr lang="en-US" sz="1200" dirty="0">
              <a:solidFill>
                <a:schemeClr val="tx1"/>
              </a:solidFill>
              <a:latin typeface="Calibri" panose="020F0502020204030204" pitchFamily="34" charset="0"/>
              <a:cs typeface="Calibri" panose="020F0502020204030204" pitchFamily="34" charset="0"/>
            </a:rPr>
            <a:t>(J.M. Perez, S. </a:t>
          </a:r>
          <a:r>
            <a:rPr lang="en-US" sz="1200" dirty="0" err="1">
              <a:solidFill>
                <a:schemeClr val="tx1"/>
              </a:solidFill>
              <a:latin typeface="Calibri" panose="020F0502020204030204" pitchFamily="34" charset="0"/>
              <a:cs typeface="Calibri" panose="020F0502020204030204" pitchFamily="34" charset="0"/>
            </a:rPr>
            <a:t>Leray</a:t>
          </a:r>
          <a:r>
            <a:rPr lang="en-US" sz="1200" dirty="0">
              <a:solidFill>
                <a:schemeClr val="tx1"/>
              </a:solidFill>
              <a:latin typeface="Calibri" panose="020F0502020204030204" pitchFamily="34" charset="0"/>
              <a:cs typeface="Calibri" panose="020F0502020204030204" pitchFamily="34" charset="0"/>
            </a:rPr>
            <a:t>)</a:t>
          </a:r>
        </a:p>
      </dgm:t>
    </dgm:pt>
    <dgm:pt modelId="{E13C01F1-E346-D040-83FD-80FB82DBD358}" type="parTrans" cxnId="{D7F41A31-1FEE-9C4E-A157-5C2693B9D462}">
      <dgm:prSet/>
      <dgm:spPr/>
      <dgm:t>
        <a:bodyPr/>
        <a:lstStyle/>
        <a:p>
          <a:endParaRPr lang="en-US"/>
        </a:p>
      </dgm:t>
    </dgm:pt>
    <dgm:pt modelId="{45EB9897-9649-1B43-ACAC-FE89BD71E8FB}" type="sibTrans" cxnId="{D7F41A31-1FEE-9C4E-A157-5C2693B9D462}">
      <dgm:prSet/>
      <dgm:spPr/>
      <dgm:t>
        <a:bodyPr/>
        <a:lstStyle/>
        <a:p>
          <a:endParaRPr lang="en-US"/>
        </a:p>
      </dgm:t>
    </dgm:pt>
    <dgm:pt modelId="{6F863D50-03C3-B744-BC46-1D0F2729A4D1}">
      <dgm:prSet custT="1"/>
      <dgm:spPr>
        <a:solidFill>
          <a:schemeClr val="bg1">
            <a:lumMod val="95000"/>
          </a:schemeClr>
        </a:solidFill>
        <a:ln w="12700">
          <a:solidFill>
            <a:schemeClr val="tx1"/>
          </a:solidFill>
        </a:ln>
        <a:effectLst>
          <a:outerShdw blurRad="50800" dist="88900" dir="2700000" algn="tl" rotWithShape="0">
            <a:prstClr val="black">
              <a:alpha val="40000"/>
            </a:prstClr>
          </a:outerShdw>
        </a:effectLst>
      </dgm:spPr>
      <dgm:t>
        <a:bodyPr lIns="72000" tIns="72000" rIns="72000" bIns="72000" anchor="ctr" anchorCtr="0"/>
        <a:lstStyle/>
        <a:p>
          <a:pPr marL="0" algn="ctr"/>
          <a:r>
            <a:rPr lang="en-US" sz="1200" dirty="0">
              <a:solidFill>
                <a:schemeClr val="tx1"/>
              </a:solidFill>
              <a:latin typeface="Calibri" panose="020F0502020204030204" pitchFamily="34" charset="0"/>
              <a:cs typeface="Calibri" panose="020F0502020204030204" pitchFamily="34" charset="0"/>
            </a:rPr>
            <a:t>WP7 – 10T/10MJ-class all-HTS solenoid </a:t>
          </a:r>
        </a:p>
        <a:p>
          <a:pPr marL="0" algn="ctr"/>
          <a:r>
            <a:rPr lang="en-US" sz="1200" dirty="0">
              <a:solidFill>
                <a:schemeClr val="tx1"/>
              </a:solidFill>
              <a:latin typeface="Calibri" panose="020F0502020204030204" pitchFamily="34" charset="0"/>
              <a:cs typeface="Calibri" panose="020F0502020204030204" pitchFamily="34" charset="0"/>
            </a:rPr>
            <a:t>(S. </a:t>
          </a:r>
          <a:r>
            <a:rPr lang="en-US" sz="1200" dirty="0" err="1">
              <a:solidFill>
                <a:schemeClr val="tx1"/>
              </a:solidFill>
              <a:latin typeface="Calibri" panose="020F0502020204030204" pitchFamily="34" charset="0"/>
              <a:cs typeface="Calibri" panose="020F0502020204030204" pitchFamily="34" charset="0"/>
            </a:rPr>
            <a:t>Sorti</a:t>
          </a:r>
          <a:r>
            <a:rPr lang="en-US" sz="1200" dirty="0">
              <a:solidFill>
                <a:schemeClr val="tx1"/>
              </a:solidFill>
              <a:latin typeface="Calibri" panose="020F0502020204030204" pitchFamily="34" charset="0"/>
              <a:cs typeface="Calibri" panose="020F0502020204030204" pitchFamily="34" charset="0"/>
            </a:rPr>
            <a:t>, C. Santini)</a:t>
          </a:r>
        </a:p>
      </dgm:t>
    </dgm:pt>
    <dgm:pt modelId="{5340D1D8-A6E0-4A45-A487-CF42FE123D39}" type="parTrans" cxnId="{00265312-33B2-BA45-8C04-0B77B45F3F97}">
      <dgm:prSet/>
      <dgm:spPr/>
      <dgm:t>
        <a:bodyPr/>
        <a:lstStyle/>
        <a:p>
          <a:endParaRPr lang="en-US"/>
        </a:p>
      </dgm:t>
    </dgm:pt>
    <dgm:pt modelId="{D7116565-501D-A544-8D22-D2C10C366757}" type="sibTrans" cxnId="{00265312-33B2-BA45-8C04-0B77B45F3F97}">
      <dgm:prSet/>
      <dgm:spPr/>
      <dgm:t>
        <a:bodyPr/>
        <a:lstStyle/>
        <a:p>
          <a:endParaRPr lang="en-US"/>
        </a:p>
      </dgm:t>
    </dgm:pt>
    <dgm:pt modelId="{F02038F1-C9D1-F74C-AC61-2F8F9ABF5E1C}">
      <dgm:prSet custT="1"/>
      <dgm:spPr>
        <a:solidFill>
          <a:schemeClr val="bg1">
            <a:lumMod val="95000"/>
          </a:schemeClr>
        </a:solidFill>
        <a:ln w="12700">
          <a:solidFill>
            <a:schemeClr val="tx1"/>
          </a:solidFill>
        </a:ln>
        <a:effectLst>
          <a:outerShdw blurRad="50800" dist="88900" dir="2700000" algn="tl" rotWithShape="0">
            <a:prstClr val="black">
              <a:alpha val="40000"/>
            </a:prstClr>
          </a:outerShdw>
        </a:effectLst>
      </dgm:spPr>
      <dgm:t>
        <a:bodyPr lIns="72000" tIns="72000" rIns="72000" bIns="72000" anchor="ctr" anchorCtr="0"/>
        <a:lstStyle/>
        <a:p>
          <a:pPr marL="0" algn="ctr"/>
          <a:r>
            <a:rPr lang="en-US" sz="1200" dirty="0">
              <a:solidFill>
                <a:schemeClr val="tx1"/>
              </a:solidFill>
              <a:latin typeface="Calibri" panose="020F0502020204030204" pitchFamily="34" charset="0"/>
              <a:cs typeface="Calibri" panose="020F0502020204030204" pitchFamily="34" charset="0"/>
            </a:rPr>
            <a:t>WP8 – K=2 all-HTS undulator </a:t>
          </a:r>
        </a:p>
        <a:p>
          <a:pPr marL="0" algn="ctr"/>
          <a:r>
            <a:rPr lang="en-US" sz="1200" dirty="0">
              <a:solidFill>
                <a:schemeClr val="tx1"/>
              </a:solidFill>
              <a:latin typeface="Calibri" panose="020F0502020204030204" pitchFamily="34" charset="0"/>
              <a:cs typeface="Calibri" panose="020F0502020204030204" pitchFamily="34" charset="0"/>
            </a:rPr>
            <a:t>(S. </a:t>
          </a:r>
          <a:r>
            <a:rPr lang="en-US" sz="1200" dirty="0" err="1">
              <a:solidFill>
                <a:schemeClr val="tx1"/>
              </a:solidFill>
              <a:latin typeface="Calibri" panose="020F0502020204030204" pitchFamily="34" charset="0"/>
              <a:cs typeface="Calibri" panose="020F0502020204030204" pitchFamily="34" charset="0"/>
            </a:rPr>
            <a:t>Casalbuoni</a:t>
          </a:r>
          <a:r>
            <a:rPr lang="en-US" sz="1200" dirty="0">
              <a:solidFill>
                <a:schemeClr val="tx1"/>
              </a:solidFill>
              <a:latin typeface="Calibri" panose="020F0502020204030204" pitchFamily="34" charset="0"/>
              <a:cs typeface="Calibri" panose="020F0502020204030204" pitchFamily="34" charset="0"/>
            </a:rPr>
            <a:t>, M. </a:t>
          </a:r>
          <a:r>
            <a:rPr lang="en-US" sz="1200" dirty="0" err="1">
              <a:solidFill>
                <a:schemeClr val="tx1"/>
              </a:solidFill>
              <a:latin typeface="Calibri" panose="020F0502020204030204" pitchFamily="34" charset="0"/>
              <a:cs typeface="Calibri" panose="020F0502020204030204" pitchFamily="34" charset="0"/>
            </a:rPr>
            <a:t>Calvi</a:t>
          </a:r>
          <a:r>
            <a:rPr lang="en-US" sz="1200" dirty="0">
              <a:solidFill>
                <a:schemeClr val="tx1"/>
              </a:solidFill>
              <a:latin typeface="Calibri" panose="020F0502020204030204" pitchFamily="34" charset="0"/>
              <a:cs typeface="Calibri" panose="020F0502020204030204" pitchFamily="34" charset="0"/>
            </a:rPr>
            <a:t>)</a:t>
          </a:r>
        </a:p>
      </dgm:t>
    </dgm:pt>
    <dgm:pt modelId="{A0EFE1DD-30B2-284B-A029-6F4594CF1756}" type="parTrans" cxnId="{3D7B6F40-3306-E841-875C-0F09D59C59F3}">
      <dgm:prSet/>
      <dgm:spPr/>
      <dgm:t>
        <a:bodyPr/>
        <a:lstStyle/>
        <a:p>
          <a:endParaRPr lang="en-US"/>
        </a:p>
      </dgm:t>
    </dgm:pt>
    <dgm:pt modelId="{D80D1FC5-0AB5-C14B-8883-E70573B2FA3D}" type="sibTrans" cxnId="{3D7B6F40-3306-E841-875C-0F09D59C59F3}">
      <dgm:prSet/>
      <dgm:spPr/>
      <dgm:t>
        <a:bodyPr/>
        <a:lstStyle/>
        <a:p>
          <a:endParaRPr lang="en-US"/>
        </a:p>
      </dgm:t>
    </dgm:pt>
    <dgm:pt modelId="{ABED2745-FE35-0F42-8DA3-624F818B75E0}" type="pres">
      <dgm:prSet presAssocID="{8BBF78DC-893B-3240-8646-29CE9678F606}" presName="hierChild1" presStyleCnt="0">
        <dgm:presLayoutVars>
          <dgm:orgChart val="1"/>
          <dgm:chPref val="1"/>
          <dgm:dir/>
          <dgm:animOne val="branch"/>
          <dgm:animLvl val="lvl"/>
          <dgm:resizeHandles/>
        </dgm:presLayoutVars>
      </dgm:prSet>
      <dgm:spPr/>
    </dgm:pt>
    <dgm:pt modelId="{E6292A8F-FA43-4749-AC53-FE80133167F3}" type="pres">
      <dgm:prSet presAssocID="{73E94A31-6829-854A-ABE9-C2461D973E9F}" presName="hierRoot1" presStyleCnt="0">
        <dgm:presLayoutVars>
          <dgm:hierBranch val="init"/>
        </dgm:presLayoutVars>
      </dgm:prSet>
      <dgm:spPr/>
    </dgm:pt>
    <dgm:pt modelId="{09801A09-194A-C745-BA9B-0D931FF9A0D4}" type="pres">
      <dgm:prSet presAssocID="{73E94A31-6829-854A-ABE9-C2461D973E9F}" presName="rootComposite1" presStyleCnt="0"/>
      <dgm:spPr/>
    </dgm:pt>
    <dgm:pt modelId="{FBA68A1E-EA65-B340-80A7-6A68618BC83F}" type="pres">
      <dgm:prSet presAssocID="{73E94A31-6829-854A-ABE9-C2461D973E9F}" presName="rootText1" presStyleLbl="node0" presStyleIdx="0" presStyleCnt="1" custScaleX="2000000" custScaleY="902933" custLinFactX="1000000" custLinFactY="-2105533" custLinFactNeighborX="1020307" custLinFactNeighborY="-2200000">
        <dgm:presLayoutVars>
          <dgm:chPref val="3"/>
        </dgm:presLayoutVars>
      </dgm:prSet>
      <dgm:spPr/>
    </dgm:pt>
    <dgm:pt modelId="{9C0D5AEF-E237-9946-B01A-A1E9244394B1}" type="pres">
      <dgm:prSet presAssocID="{73E94A31-6829-854A-ABE9-C2461D973E9F}" presName="rootConnector1" presStyleLbl="node1" presStyleIdx="0" presStyleCnt="0"/>
      <dgm:spPr/>
    </dgm:pt>
    <dgm:pt modelId="{2C83A04F-F801-FF41-A0A6-6D8AE9058F04}" type="pres">
      <dgm:prSet presAssocID="{73E94A31-6829-854A-ABE9-C2461D973E9F}" presName="hierChild2" presStyleCnt="0"/>
      <dgm:spPr/>
    </dgm:pt>
    <dgm:pt modelId="{6F6DD85E-34F1-DA42-A992-06FF91DA5567}" type="pres">
      <dgm:prSet presAssocID="{D7E9D169-7C80-B44B-B07E-0B255517F9CB}" presName="Name64" presStyleLbl="parChTrans1D2" presStyleIdx="0" presStyleCnt="8"/>
      <dgm:spPr/>
    </dgm:pt>
    <dgm:pt modelId="{3572340C-151D-3A41-8496-6EE349DC5E56}" type="pres">
      <dgm:prSet presAssocID="{8C37442B-7BFE-A145-B243-2D2B0878EED6}" presName="hierRoot2" presStyleCnt="0">
        <dgm:presLayoutVars>
          <dgm:hierBranch val="init"/>
        </dgm:presLayoutVars>
      </dgm:prSet>
      <dgm:spPr/>
    </dgm:pt>
    <dgm:pt modelId="{CC5887DF-2102-1541-9668-E7CBDB3C37E8}" type="pres">
      <dgm:prSet presAssocID="{8C37442B-7BFE-A145-B243-2D2B0878EED6}" presName="rootComposite" presStyleCnt="0"/>
      <dgm:spPr/>
    </dgm:pt>
    <dgm:pt modelId="{03CC4C40-4F9A-8B4C-BA22-7E33B94D2CC6}" type="pres">
      <dgm:prSet presAssocID="{8C37442B-7BFE-A145-B243-2D2B0878EED6}" presName="rootText" presStyleLbl="node2" presStyleIdx="0" presStyleCnt="8" custScaleX="2000000" custScaleY="918614" custLinFactNeighborX="0">
        <dgm:presLayoutVars>
          <dgm:chPref val="3"/>
        </dgm:presLayoutVars>
      </dgm:prSet>
      <dgm:spPr/>
    </dgm:pt>
    <dgm:pt modelId="{A453102A-3912-DB4A-BAA4-2E8937CDD7B6}" type="pres">
      <dgm:prSet presAssocID="{8C37442B-7BFE-A145-B243-2D2B0878EED6}" presName="rootConnector" presStyleLbl="node2" presStyleIdx="0" presStyleCnt="8"/>
      <dgm:spPr/>
    </dgm:pt>
    <dgm:pt modelId="{2D72323A-0AB3-D749-A9BE-0FC5FB50F04A}" type="pres">
      <dgm:prSet presAssocID="{8C37442B-7BFE-A145-B243-2D2B0878EED6}" presName="hierChild4" presStyleCnt="0"/>
      <dgm:spPr/>
    </dgm:pt>
    <dgm:pt modelId="{27506BA9-C00D-844E-99EB-EDCF59AA1975}" type="pres">
      <dgm:prSet presAssocID="{8C37442B-7BFE-A145-B243-2D2B0878EED6}" presName="hierChild5" presStyleCnt="0"/>
      <dgm:spPr/>
    </dgm:pt>
    <dgm:pt modelId="{D93762E7-70D0-8047-B542-83B0BBAF0924}" type="pres">
      <dgm:prSet presAssocID="{E13C01F1-E346-D040-83FD-80FB82DBD358}" presName="Name64" presStyleLbl="parChTrans1D2" presStyleIdx="1" presStyleCnt="8"/>
      <dgm:spPr/>
    </dgm:pt>
    <dgm:pt modelId="{380D9271-AF3E-ED45-91CD-E5F3844071E6}" type="pres">
      <dgm:prSet presAssocID="{D6310317-8EE3-4246-AEC4-AAABBF5D66A9}" presName="hierRoot2" presStyleCnt="0">
        <dgm:presLayoutVars>
          <dgm:hierBranch val="init"/>
        </dgm:presLayoutVars>
      </dgm:prSet>
      <dgm:spPr/>
    </dgm:pt>
    <dgm:pt modelId="{373B4E94-3F18-AB44-ACD2-C8158C8E2713}" type="pres">
      <dgm:prSet presAssocID="{D6310317-8EE3-4246-AEC4-AAABBF5D66A9}" presName="rootComposite" presStyleCnt="0"/>
      <dgm:spPr/>
    </dgm:pt>
    <dgm:pt modelId="{73E5BD1D-1E62-EC44-B00F-0E6C1976C6B9}" type="pres">
      <dgm:prSet presAssocID="{D6310317-8EE3-4246-AEC4-AAABBF5D66A9}" presName="rootText" presStyleLbl="node2" presStyleIdx="1" presStyleCnt="8" custScaleX="2000000" custScaleY="917286">
        <dgm:presLayoutVars>
          <dgm:chPref val="3"/>
        </dgm:presLayoutVars>
      </dgm:prSet>
      <dgm:spPr/>
    </dgm:pt>
    <dgm:pt modelId="{B6D9E2D9-657F-CB4A-8F52-C464E1559B7C}" type="pres">
      <dgm:prSet presAssocID="{D6310317-8EE3-4246-AEC4-AAABBF5D66A9}" presName="rootConnector" presStyleLbl="node2" presStyleIdx="1" presStyleCnt="8"/>
      <dgm:spPr/>
    </dgm:pt>
    <dgm:pt modelId="{CDE5E9D5-0F94-7D45-9D6A-B519DDDE1515}" type="pres">
      <dgm:prSet presAssocID="{D6310317-8EE3-4246-AEC4-AAABBF5D66A9}" presName="hierChild4" presStyleCnt="0"/>
      <dgm:spPr/>
    </dgm:pt>
    <dgm:pt modelId="{7D69E817-7C51-C648-94BF-081313B2ECA6}" type="pres">
      <dgm:prSet presAssocID="{D6310317-8EE3-4246-AEC4-AAABBF5D66A9}" presName="hierChild5" presStyleCnt="0"/>
      <dgm:spPr/>
    </dgm:pt>
    <dgm:pt modelId="{92A2A79E-4781-1447-AD74-FED5A81AACCD}" type="pres">
      <dgm:prSet presAssocID="{DB32D0F1-A4B8-CF4A-B96F-62F459B36785}" presName="Name64" presStyleLbl="parChTrans1D2" presStyleIdx="2" presStyleCnt="8"/>
      <dgm:spPr/>
    </dgm:pt>
    <dgm:pt modelId="{6BF74A63-E101-E042-81DA-1A71B927C0B4}" type="pres">
      <dgm:prSet presAssocID="{CE99073B-80B2-3F42-B239-9E077FC4F2D6}" presName="hierRoot2" presStyleCnt="0">
        <dgm:presLayoutVars>
          <dgm:hierBranch val="init"/>
        </dgm:presLayoutVars>
      </dgm:prSet>
      <dgm:spPr/>
    </dgm:pt>
    <dgm:pt modelId="{FBC2CE46-A3F8-604D-B11A-E6FC41C075B0}" type="pres">
      <dgm:prSet presAssocID="{CE99073B-80B2-3F42-B239-9E077FC4F2D6}" presName="rootComposite" presStyleCnt="0"/>
      <dgm:spPr/>
    </dgm:pt>
    <dgm:pt modelId="{4A346B2F-F27A-A740-8998-8B95A3FF0A2C}" type="pres">
      <dgm:prSet presAssocID="{CE99073B-80B2-3F42-B239-9E077FC4F2D6}" presName="rootText" presStyleLbl="node2" presStyleIdx="2" presStyleCnt="8" custScaleX="2000000" custScaleY="915963">
        <dgm:presLayoutVars>
          <dgm:chPref val="3"/>
        </dgm:presLayoutVars>
      </dgm:prSet>
      <dgm:spPr/>
    </dgm:pt>
    <dgm:pt modelId="{858B2988-4373-374C-9D16-38469A5415DC}" type="pres">
      <dgm:prSet presAssocID="{CE99073B-80B2-3F42-B239-9E077FC4F2D6}" presName="rootConnector" presStyleLbl="node2" presStyleIdx="2" presStyleCnt="8"/>
      <dgm:spPr/>
    </dgm:pt>
    <dgm:pt modelId="{3B9A8E18-0CE3-0644-9E9B-A307F75F7B07}" type="pres">
      <dgm:prSet presAssocID="{CE99073B-80B2-3F42-B239-9E077FC4F2D6}" presName="hierChild4" presStyleCnt="0"/>
      <dgm:spPr/>
    </dgm:pt>
    <dgm:pt modelId="{116FF127-176C-3340-80FC-77D351FBC22C}" type="pres">
      <dgm:prSet presAssocID="{CE99073B-80B2-3F42-B239-9E077FC4F2D6}" presName="hierChild5" presStyleCnt="0"/>
      <dgm:spPr/>
    </dgm:pt>
    <dgm:pt modelId="{0E20FA6A-B3A4-134C-BCDC-614CF0636798}" type="pres">
      <dgm:prSet presAssocID="{39C71533-582D-6A4F-8CE6-A3F03C7C1E0B}" presName="Name64" presStyleLbl="parChTrans1D2" presStyleIdx="3" presStyleCnt="8"/>
      <dgm:spPr/>
    </dgm:pt>
    <dgm:pt modelId="{DF75ECFF-E39E-6140-A387-4431A309EDD3}" type="pres">
      <dgm:prSet presAssocID="{8786A9E9-5B1F-654B-B6D0-13D4DD7754EF}" presName="hierRoot2" presStyleCnt="0">
        <dgm:presLayoutVars>
          <dgm:hierBranch val="init"/>
        </dgm:presLayoutVars>
      </dgm:prSet>
      <dgm:spPr/>
    </dgm:pt>
    <dgm:pt modelId="{C270CEE9-927A-8B40-99AF-F17982199616}" type="pres">
      <dgm:prSet presAssocID="{8786A9E9-5B1F-654B-B6D0-13D4DD7754EF}" presName="rootComposite" presStyleCnt="0"/>
      <dgm:spPr/>
    </dgm:pt>
    <dgm:pt modelId="{9A44EDF1-BFF3-3F4D-83DC-A1D1F0F9EE59}" type="pres">
      <dgm:prSet presAssocID="{8786A9E9-5B1F-654B-B6D0-13D4DD7754EF}" presName="rootText" presStyleLbl="node2" presStyleIdx="3" presStyleCnt="8" custScaleX="2000000" custScaleY="918401">
        <dgm:presLayoutVars>
          <dgm:chPref val="3"/>
        </dgm:presLayoutVars>
      </dgm:prSet>
      <dgm:spPr/>
    </dgm:pt>
    <dgm:pt modelId="{C085B827-80A5-2642-A335-6F498BA79C93}" type="pres">
      <dgm:prSet presAssocID="{8786A9E9-5B1F-654B-B6D0-13D4DD7754EF}" presName="rootConnector" presStyleLbl="node2" presStyleIdx="3" presStyleCnt="8"/>
      <dgm:spPr/>
    </dgm:pt>
    <dgm:pt modelId="{2527BC6D-DBA2-9542-A83D-39C98946436A}" type="pres">
      <dgm:prSet presAssocID="{8786A9E9-5B1F-654B-B6D0-13D4DD7754EF}" presName="hierChild4" presStyleCnt="0"/>
      <dgm:spPr/>
    </dgm:pt>
    <dgm:pt modelId="{98C5C6E1-8A18-3840-B75F-A6334AEF35C5}" type="pres">
      <dgm:prSet presAssocID="{8786A9E9-5B1F-654B-B6D0-13D4DD7754EF}" presName="hierChild5" presStyleCnt="0"/>
      <dgm:spPr/>
    </dgm:pt>
    <dgm:pt modelId="{45BFDA53-6EB8-F146-8D80-91E75A3F8EF5}" type="pres">
      <dgm:prSet presAssocID="{4EA4BE35-27FD-B448-83AC-92ABAB4420B6}" presName="Name64" presStyleLbl="parChTrans1D2" presStyleIdx="4" presStyleCnt="8"/>
      <dgm:spPr/>
    </dgm:pt>
    <dgm:pt modelId="{8BD40CD2-0CF1-1E4F-92DC-2F0363C5195C}" type="pres">
      <dgm:prSet presAssocID="{41177EDE-B70A-3547-BDAB-2E738C7EC8EF}" presName="hierRoot2" presStyleCnt="0">
        <dgm:presLayoutVars>
          <dgm:hierBranch val="init"/>
        </dgm:presLayoutVars>
      </dgm:prSet>
      <dgm:spPr/>
    </dgm:pt>
    <dgm:pt modelId="{574E5013-6520-424B-B147-EFE91E13DF77}" type="pres">
      <dgm:prSet presAssocID="{41177EDE-B70A-3547-BDAB-2E738C7EC8EF}" presName="rootComposite" presStyleCnt="0"/>
      <dgm:spPr/>
    </dgm:pt>
    <dgm:pt modelId="{E30CD277-695A-8D49-884C-028BA76BDF38}" type="pres">
      <dgm:prSet presAssocID="{41177EDE-B70A-3547-BDAB-2E738C7EC8EF}" presName="rootText" presStyleLbl="node2" presStyleIdx="4" presStyleCnt="8" custScaleX="2000000" custScaleY="914453">
        <dgm:presLayoutVars>
          <dgm:chPref val="3"/>
        </dgm:presLayoutVars>
      </dgm:prSet>
      <dgm:spPr/>
    </dgm:pt>
    <dgm:pt modelId="{214B6B1C-2A4F-1846-A6C4-39919A9838FA}" type="pres">
      <dgm:prSet presAssocID="{41177EDE-B70A-3547-BDAB-2E738C7EC8EF}" presName="rootConnector" presStyleLbl="node2" presStyleIdx="4" presStyleCnt="8"/>
      <dgm:spPr/>
    </dgm:pt>
    <dgm:pt modelId="{9D0601EE-E6B0-6446-879D-27E15754ECFC}" type="pres">
      <dgm:prSet presAssocID="{41177EDE-B70A-3547-BDAB-2E738C7EC8EF}" presName="hierChild4" presStyleCnt="0"/>
      <dgm:spPr/>
    </dgm:pt>
    <dgm:pt modelId="{DDDF38EF-28E4-E947-8B2A-19F0395F95B1}" type="pres">
      <dgm:prSet presAssocID="{41177EDE-B70A-3547-BDAB-2E738C7EC8EF}" presName="hierChild5" presStyleCnt="0"/>
      <dgm:spPr/>
    </dgm:pt>
    <dgm:pt modelId="{0EDEE68C-135F-EF48-96BD-500025E41C71}" type="pres">
      <dgm:prSet presAssocID="{5340D1D8-A6E0-4A45-A487-CF42FE123D39}" presName="Name64" presStyleLbl="parChTrans1D2" presStyleIdx="5" presStyleCnt="8"/>
      <dgm:spPr/>
    </dgm:pt>
    <dgm:pt modelId="{6F673DA1-2225-2A41-A65F-626C5E86E4A8}" type="pres">
      <dgm:prSet presAssocID="{6F863D50-03C3-B744-BC46-1D0F2729A4D1}" presName="hierRoot2" presStyleCnt="0">
        <dgm:presLayoutVars>
          <dgm:hierBranch val="init"/>
        </dgm:presLayoutVars>
      </dgm:prSet>
      <dgm:spPr/>
    </dgm:pt>
    <dgm:pt modelId="{7C52F864-4633-4243-80A2-4BC08AAB6A66}" type="pres">
      <dgm:prSet presAssocID="{6F863D50-03C3-B744-BC46-1D0F2729A4D1}" presName="rootComposite" presStyleCnt="0"/>
      <dgm:spPr/>
    </dgm:pt>
    <dgm:pt modelId="{DD0E924A-DEF9-8646-8365-D18632AFDC39}" type="pres">
      <dgm:prSet presAssocID="{6F863D50-03C3-B744-BC46-1D0F2729A4D1}" presName="rootText" presStyleLbl="node2" presStyleIdx="5" presStyleCnt="8" custScaleX="2000000" custScaleY="910540">
        <dgm:presLayoutVars>
          <dgm:chPref val="3"/>
        </dgm:presLayoutVars>
      </dgm:prSet>
      <dgm:spPr/>
    </dgm:pt>
    <dgm:pt modelId="{7E2E197D-2C2D-134D-9FDC-0E3E342822DE}" type="pres">
      <dgm:prSet presAssocID="{6F863D50-03C3-B744-BC46-1D0F2729A4D1}" presName="rootConnector" presStyleLbl="node2" presStyleIdx="5" presStyleCnt="8"/>
      <dgm:spPr/>
    </dgm:pt>
    <dgm:pt modelId="{56FABEC3-DF8E-3E4D-9E1F-B34749EE208F}" type="pres">
      <dgm:prSet presAssocID="{6F863D50-03C3-B744-BC46-1D0F2729A4D1}" presName="hierChild4" presStyleCnt="0"/>
      <dgm:spPr/>
    </dgm:pt>
    <dgm:pt modelId="{9F291A69-059C-5E40-8DA1-E016EA536850}" type="pres">
      <dgm:prSet presAssocID="{6F863D50-03C3-B744-BC46-1D0F2729A4D1}" presName="hierChild5" presStyleCnt="0"/>
      <dgm:spPr/>
    </dgm:pt>
    <dgm:pt modelId="{B5D56CBB-0307-444D-9B4A-39AC327C16D9}" type="pres">
      <dgm:prSet presAssocID="{A0EFE1DD-30B2-284B-A029-6F4594CF1756}" presName="Name64" presStyleLbl="parChTrans1D2" presStyleIdx="6" presStyleCnt="8"/>
      <dgm:spPr/>
    </dgm:pt>
    <dgm:pt modelId="{127FD65B-86CB-BB44-9321-F27DB85EFB4A}" type="pres">
      <dgm:prSet presAssocID="{F02038F1-C9D1-F74C-AC61-2F8F9ABF5E1C}" presName="hierRoot2" presStyleCnt="0">
        <dgm:presLayoutVars>
          <dgm:hierBranch val="init"/>
        </dgm:presLayoutVars>
      </dgm:prSet>
      <dgm:spPr/>
    </dgm:pt>
    <dgm:pt modelId="{53DEB77D-8107-7D46-BBF5-0680957EA165}" type="pres">
      <dgm:prSet presAssocID="{F02038F1-C9D1-F74C-AC61-2F8F9ABF5E1C}" presName="rootComposite" presStyleCnt="0"/>
      <dgm:spPr/>
    </dgm:pt>
    <dgm:pt modelId="{A8A8B4D5-2393-564F-9CA0-CCB58633423C}" type="pres">
      <dgm:prSet presAssocID="{F02038F1-C9D1-F74C-AC61-2F8F9ABF5E1C}" presName="rootText" presStyleLbl="node2" presStyleIdx="6" presStyleCnt="8" custScaleX="2000000" custScaleY="906660">
        <dgm:presLayoutVars>
          <dgm:chPref val="3"/>
        </dgm:presLayoutVars>
      </dgm:prSet>
      <dgm:spPr/>
    </dgm:pt>
    <dgm:pt modelId="{93E2014F-678F-474E-B925-1D2FA17ABB7C}" type="pres">
      <dgm:prSet presAssocID="{F02038F1-C9D1-F74C-AC61-2F8F9ABF5E1C}" presName="rootConnector" presStyleLbl="node2" presStyleIdx="6" presStyleCnt="8"/>
      <dgm:spPr/>
    </dgm:pt>
    <dgm:pt modelId="{DEB9B8ED-8DAC-994E-AAC3-1DC6AEE7800B}" type="pres">
      <dgm:prSet presAssocID="{F02038F1-C9D1-F74C-AC61-2F8F9ABF5E1C}" presName="hierChild4" presStyleCnt="0"/>
      <dgm:spPr/>
    </dgm:pt>
    <dgm:pt modelId="{38B88899-5294-4844-B9D9-DC33C3C94199}" type="pres">
      <dgm:prSet presAssocID="{F02038F1-C9D1-F74C-AC61-2F8F9ABF5E1C}" presName="hierChild5" presStyleCnt="0"/>
      <dgm:spPr/>
    </dgm:pt>
    <dgm:pt modelId="{6211684C-56E9-5442-90B5-5757616AC0E4}" type="pres">
      <dgm:prSet presAssocID="{E5FB3C1D-5F55-FD4A-A8C7-2BAE6AC0E2D3}" presName="Name64" presStyleLbl="parChTrans1D2" presStyleIdx="7" presStyleCnt="8"/>
      <dgm:spPr/>
    </dgm:pt>
    <dgm:pt modelId="{248D0D08-7D7B-9445-BE6D-08836EEE4CFE}" type="pres">
      <dgm:prSet presAssocID="{9E80963D-EF6E-9D48-B664-4A649FAFBC46}" presName="hierRoot2" presStyleCnt="0">
        <dgm:presLayoutVars>
          <dgm:hierBranch val="init"/>
        </dgm:presLayoutVars>
      </dgm:prSet>
      <dgm:spPr/>
    </dgm:pt>
    <dgm:pt modelId="{35563D2A-5514-E648-8449-5B7461AF2D62}" type="pres">
      <dgm:prSet presAssocID="{9E80963D-EF6E-9D48-B664-4A649FAFBC46}" presName="rootComposite" presStyleCnt="0"/>
      <dgm:spPr/>
    </dgm:pt>
    <dgm:pt modelId="{FCF41883-CD67-474E-AB2C-ACE1FF56E440}" type="pres">
      <dgm:prSet presAssocID="{9E80963D-EF6E-9D48-B664-4A649FAFBC46}" presName="rootText" presStyleLbl="node2" presStyleIdx="7" presStyleCnt="8" custScaleX="2000000" custScaleY="900266">
        <dgm:presLayoutVars>
          <dgm:chPref val="3"/>
        </dgm:presLayoutVars>
      </dgm:prSet>
      <dgm:spPr/>
    </dgm:pt>
    <dgm:pt modelId="{4BE942C5-4D27-6A44-8CF8-E3F0781B4F6E}" type="pres">
      <dgm:prSet presAssocID="{9E80963D-EF6E-9D48-B664-4A649FAFBC46}" presName="rootConnector" presStyleLbl="node2" presStyleIdx="7" presStyleCnt="8"/>
      <dgm:spPr/>
    </dgm:pt>
    <dgm:pt modelId="{66D0D332-A6A8-5D4B-B672-8F5B91893838}" type="pres">
      <dgm:prSet presAssocID="{9E80963D-EF6E-9D48-B664-4A649FAFBC46}" presName="hierChild4" presStyleCnt="0"/>
      <dgm:spPr/>
    </dgm:pt>
    <dgm:pt modelId="{C2A75369-5A40-914A-9098-D902DCEA97AB}" type="pres">
      <dgm:prSet presAssocID="{9E80963D-EF6E-9D48-B664-4A649FAFBC46}" presName="hierChild5" presStyleCnt="0"/>
      <dgm:spPr/>
    </dgm:pt>
    <dgm:pt modelId="{82E3E19D-2991-D642-8F0F-9F3AE28402BA}" type="pres">
      <dgm:prSet presAssocID="{73E94A31-6829-854A-ABE9-C2461D973E9F}" presName="hierChild3" presStyleCnt="0"/>
      <dgm:spPr/>
    </dgm:pt>
  </dgm:ptLst>
  <dgm:cxnLst>
    <dgm:cxn modelId="{49C5B300-3C91-624F-BAD7-ADAA3B79A157}" type="presOf" srcId="{E13C01F1-E346-D040-83FD-80FB82DBD358}" destId="{D93762E7-70D0-8047-B542-83B0BBAF0924}" srcOrd="0" destOrd="0" presId="urn:microsoft.com/office/officeart/2009/3/layout/HorizontalOrganizationChart"/>
    <dgm:cxn modelId="{3519920C-81AE-C346-AE9B-B09844F27346}" type="presOf" srcId="{CE99073B-80B2-3F42-B239-9E077FC4F2D6}" destId="{4A346B2F-F27A-A740-8998-8B95A3FF0A2C}" srcOrd="0" destOrd="0" presId="urn:microsoft.com/office/officeart/2009/3/layout/HorizontalOrganizationChart"/>
    <dgm:cxn modelId="{57660A0D-1261-9D4C-8E82-F28105053518}" type="presOf" srcId="{DB32D0F1-A4B8-CF4A-B96F-62F459B36785}" destId="{92A2A79E-4781-1447-AD74-FED5A81AACCD}" srcOrd="0" destOrd="0" presId="urn:microsoft.com/office/officeart/2009/3/layout/HorizontalOrganizationChart"/>
    <dgm:cxn modelId="{41F00510-113C-2C41-87FE-F928364F8B20}" srcId="{73E94A31-6829-854A-ABE9-C2461D973E9F}" destId="{8786A9E9-5B1F-654B-B6D0-13D4DD7754EF}" srcOrd="3" destOrd="0" parTransId="{39C71533-582D-6A4F-8CE6-A3F03C7C1E0B}" sibTransId="{2638C799-3B6A-4C41-AB23-33A4784BA66E}"/>
    <dgm:cxn modelId="{8816A911-F80A-5B42-B7E5-6C10B03AF540}" type="presOf" srcId="{6F863D50-03C3-B744-BC46-1D0F2729A4D1}" destId="{7E2E197D-2C2D-134D-9FDC-0E3E342822DE}" srcOrd="1" destOrd="0" presId="urn:microsoft.com/office/officeart/2009/3/layout/HorizontalOrganizationChart"/>
    <dgm:cxn modelId="{00265312-33B2-BA45-8C04-0B77B45F3F97}" srcId="{73E94A31-6829-854A-ABE9-C2461D973E9F}" destId="{6F863D50-03C3-B744-BC46-1D0F2729A4D1}" srcOrd="5" destOrd="0" parTransId="{5340D1D8-A6E0-4A45-A487-CF42FE123D39}" sibTransId="{D7116565-501D-A544-8D22-D2C10C366757}"/>
    <dgm:cxn modelId="{D7F41A31-1FEE-9C4E-A157-5C2693B9D462}" srcId="{73E94A31-6829-854A-ABE9-C2461D973E9F}" destId="{D6310317-8EE3-4246-AEC4-AAABBF5D66A9}" srcOrd="1" destOrd="0" parTransId="{E13C01F1-E346-D040-83FD-80FB82DBD358}" sibTransId="{45EB9897-9649-1B43-ACAC-FE89BD71E8FB}"/>
    <dgm:cxn modelId="{CFC7C733-1109-7E4D-B669-F025AB212962}" type="presOf" srcId="{8786A9E9-5B1F-654B-B6D0-13D4DD7754EF}" destId="{9A44EDF1-BFF3-3F4D-83DC-A1D1F0F9EE59}" srcOrd="0" destOrd="0" presId="urn:microsoft.com/office/officeart/2009/3/layout/HorizontalOrganizationChart"/>
    <dgm:cxn modelId="{9443DB35-52C2-9243-AC28-4A4118A18E43}" type="presOf" srcId="{6F863D50-03C3-B744-BC46-1D0F2729A4D1}" destId="{DD0E924A-DEF9-8646-8365-D18632AFDC39}" srcOrd="0" destOrd="0" presId="urn:microsoft.com/office/officeart/2009/3/layout/HorizontalOrganizationChart"/>
    <dgm:cxn modelId="{3D7B6F40-3306-E841-875C-0F09D59C59F3}" srcId="{73E94A31-6829-854A-ABE9-C2461D973E9F}" destId="{F02038F1-C9D1-F74C-AC61-2F8F9ABF5E1C}" srcOrd="6" destOrd="0" parTransId="{A0EFE1DD-30B2-284B-A029-6F4594CF1756}" sibTransId="{D80D1FC5-0AB5-C14B-8883-E70573B2FA3D}"/>
    <dgm:cxn modelId="{819B5C43-CDDA-5841-85EA-53C949066130}" type="presOf" srcId="{8C37442B-7BFE-A145-B243-2D2B0878EED6}" destId="{A453102A-3912-DB4A-BAA4-2E8937CDD7B6}" srcOrd="1" destOrd="0" presId="urn:microsoft.com/office/officeart/2009/3/layout/HorizontalOrganizationChart"/>
    <dgm:cxn modelId="{C81FCF46-B1D0-C141-A0D5-B0270E79B0AF}" srcId="{73E94A31-6829-854A-ABE9-C2461D973E9F}" destId="{8C37442B-7BFE-A145-B243-2D2B0878EED6}" srcOrd="0" destOrd="0" parTransId="{D7E9D169-7C80-B44B-B07E-0B255517F9CB}" sibTransId="{7196D1CD-C458-BA47-9DD4-1B728F23AE25}"/>
    <dgm:cxn modelId="{0456A548-8531-724F-BBB1-F7583E01547B}" type="presOf" srcId="{73E94A31-6829-854A-ABE9-C2461D973E9F}" destId="{9C0D5AEF-E237-9946-B01A-A1E9244394B1}" srcOrd="1" destOrd="0" presId="urn:microsoft.com/office/officeart/2009/3/layout/HorizontalOrganizationChart"/>
    <dgm:cxn modelId="{4D33A54A-A539-9847-B9A9-1B298DAA4BAF}" type="presOf" srcId="{A0EFE1DD-30B2-284B-A029-6F4594CF1756}" destId="{B5D56CBB-0307-444D-9B4A-39AC327C16D9}" srcOrd="0" destOrd="0" presId="urn:microsoft.com/office/officeart/2009/3/layout/HorizontalOrganizationChart"/>
    <dgm:cxn modelId="{412B8C4C-7996-CE40-A067-41B369CC987B}" type="presOf" srcId="{41177EDE-B70A-3547-BDAB-2E738C7EC8EF}" destId="{E30CD277-695A-8D49-884C-028BA76BDF38}" srcOrd="0" destOrd="0" presId="urn:microsoft.com/office/officeart/2009/3/layout/HorizontalOrganizationChart"/>
    <dgm:cxn modelId="{6A1FAA4F-2A60-234D-AD44-E8950A580178}" type="presOf" srcId="{CE99073B-80B2-3F42-B239-9E077FC4F2D6}" destId="{858B2988-4373-374C-9D16-38469A5415DC}" srcOrd="1" destOrd="0" presId="urn:microsoft.com/office/officeart/2009/3/layout/HorizontalOrganizationChart"/>
    <dgm:cxn modelId="{ED377558-0D14-4D4B-973B-CB4E777CBE9D}" type="presOf" srcId="{39C71533-582D-6A4F-8CE6-A3F03C7C1E0B}" destId="{0E20FA6A-B3A4-134C-BCDC-614CF0636798}" srcOrd="0" destOrd="0" presId="urn:microsoft.com/office/officeart/2009/3/layout/HorizontalOrganizationChart"/>
    <dgm:cxn modelId="{78CE8C5A-F595-B046-A1BB-DAC0328CB233}" type="presOf" srcId="{D6310317-8EE3-4246-AEC4-AAABBF5D66A9}" destId="{73E5BD1D-1E62-EC44-B00F-0E6C1976C6B9}" srcOrd="0" destOrd="0" presId="urn:microsoft.com/office/officeart/2009/3/layout/HorizontalOrganizationChart"/>
    <dgm:cxn modelId="{47183A62-3EAE-7F49-8E2D-446551208F86}" srcId="{8BBF78DC-893B-3240-8646-29CE9678F606}" destId="{73E94A31-6829-854A-ABE9-C2461D973E9F}" srcOrd="0" destOrd="0" parTransId="{18950926-282A-C845-8898-1CF4A54C6E53}" sibTransId="{1CFB04D0-928D-D647-B5DE-A9A822C38D57}"/>
    <dgm:cxn modelId="{B0C12963-79DA-8F42-BA01-54E519EFCE0C}" srcId="{73E94A31-6829-854A-ABE9-C2461D973E9F}" destId="{41177EDE-B70A-3547-BDAB-2E738C7EC8EF}" srcOrd="4" destOrd="0" parTransId="{4EA4BE35-27FD-B448-83AC-92ABAB4420B6}" sibTransId="{C1ED6A1B-B869-2642-B7C3-3CF3E76A6534}"/>
    <dgm:cxn modelId="{1A52866C-D1D0-044F-A55A-2390D62FBE04}" type="presOf" srcId="{9E80963D-EF6E-9D48-B664-4A649FAFBC46}" destId="{FCF41883-CD67-474E-AB2C-ACE1FF56E440}" srcOrd="0" destOrd="0" presId="urn:microsoft.com/office/officeart/2009/3/layout/HorizontalOrganizationChart"/>
    <dgm:cxn modelId="{C8AD0875-9EE1-9645-967C-E6CD9ACE899C}" type="presOf" srcId="{D7E9D169-7C80-B44B-B07E-0B255517F9CB}" destId="{6F6DD85E-34F1-DA42-A992-06FF91DA5567}" srcOrd="0" destOrd="0" presId="urn:microsoft.com/office/officeart/2009/3/layout/HorizontalOrganizationChart"/>
    <dgm:cxn modelId="{CD3DB482-8F74-654D-BA70-3C1766925660}" srcId="{73E94A31-6829-854A-ABE9-C2461D973E9F}" destId="{9E80963D-EF6E-9D48-B664-4A649FAFBC46}" srcOrd="7" destOrd="0" parTransId="{E5FB3C1D-5F55-FD4A-A8C7-2BAE6AC0E2D3}" sibTransId="{35C6AD1B-1238-314D-AEA5-8B53D8B2E64F}"/>
    <dgm:cxn modelId="{2E5E4F85-BCBA-F24C-95A0-CDDA6B696A8C}" type="presOf" srcId="{F02038F1-C9D1-F74C-AC61-2F8F9ABF5E1C}" destId="{A8A8B4D5-2393-564F-9CA0-CCB58633423C}" srcOrd="0" destOrd="0" presId="urn:microsoft.com/office/officeart/2009/3/layout/HorizontalOrganizationChart"/>
    <dgm:cxn modelId="{68FE9185-5A09-6549-B846-319E74F43139}" type="presOf" srcId="{D6310317-8EE3-4246-AEC4-AAABBF5D66A9}" destId="{B6D9E2D9-657F-CB4A-8F52-C464E1559B7C}" srcOrd="1" destOrd="0" presId="urn:microsoft.com/office/officeart/2009/3/layout/HorizontalOrganizationChart"/>
    <dgm:cxn modelId="{A77466A2-1393-0C4E-8984-1A9D9A81601C}" type="presOf" srcId="{41177EDE-B70A-3547-BDAB-2E738C7EC8EF}" destId="{214B6B1C-2A4F-1846-A6C4-39919A9838FA}" srcOrd="1" destOrd="0" presId="urn:microsoft.com/office/officeart/2009/3/layout/HorizontalOrganizationChart"/>
    <dgm:cxn modelId="{D00D5EA5-906A-694F-AA1F-1E8FC7E5F16F}" type="presOf" srcId="{73E94A31-6829-854A-ABE9-C2461D973E9F}" destId="{FBA68A1E-EA65-B340-80A7-6A68618BC83F}" srcOrd="0" destOrd="0" presId="urn:microsoft.com/office/officeart/2009/3/layout/HorizontalOrganizationChart"/>
    <dgm:cxn modelId="{7A2515B0-646D-8349-BA00-66DCB51C47B9}" type="presOf" srcId="{9E80963D-EF6E-9D48-B664-4A649FAFBC46}" destId="{4BE942C5-4D27-6A44-8CF8-E3F0781B4F6E}" srcOrd="1" destOrd="0" presId="urn:microsoft.com/office/officeart/2009/3/layout/HorizontalOrganizationChart"/>
    <dgm:cxn modelId="{58A02DB0-F668-0845-AB43-6E3E5C23F393}" type="presOf" srcId="{F02038F1-C9D1-F74C-AC61-2F8F9ABF5E1C}" destId="{93E2014F-678F-474E-B925-1D2FA17ABB7C}" srcOrd="1" destOrd="0" presId="urn:microsoft.com/office/officeart/2009/3/layout/HorizontalOrganizationChart"/>
    <dgm:cxn modelId="{959A95B1-1386-0E45-B0DC-17BFFC7FA53C}" srcId="{73E94A31-6829-854A-ABE9-C2461D973E9F}" destId="{CE99073B-80B2-3F42-B239-9E077FC4F2D6}" srcOrd="2" destOrd="0" parTransId="{DB32D0F1-A4B8-CF4A-B96F-62F459B36785}" sibTransId="{A5D4109D-4261-4347-914A-BB52813AA188}"/>
    <dgm:cxn modelId="{8D755ACE-91E1-4E41-99B5-A306785C4859}" type="presOf" srcId="{8786A9E9-5B1F-654B-B6D0-13D4DD7754EF}" destId="{C085B827-80A5-2642-A335-6F498BA79C93}" srcOrd="1" destOrd="0" presId="urn:microsoft.com/office/officeart/2009/3/layout/HorizontalOrganizationChart"/>
    <dgm:cxn modelId="{CF4A47D0-D893-DC4E-9C30-B4A25E138DA8}" type="presOf" srcId="{4EA4BE35-27FD-B448-83AC-92ABAB4420B6}" destId="{45BFDA53-6EB8-F146-8D80-91E75A3F8EF5}" srcOrd="0" destOrd="0" presId="urn:microsoft.com/office/officeart/2009/3/layout/HorizontalOrganizationChart"/>
    <dgm:cxn modelId="{8B0F7BDA-3EF7-FA45-84B6-0C3E856A1A61}" type="presOf" srcId="{E5FB3C1D-5F55-FD4A-A8C7-2BAE6AC0E2D3}" destId="{6211684C-56E9-5442-90B5-5757616AC0E4}" srcOrd="0" destOrd="0" presId="urn:microsoft.com/office/officeart/2009/3/layout/HorizontalOrganizationChart"/>
    <dgm:cxn modelId="{719BCFEC-54D4-A040-B7D8-6592C68BCB0F}" type="presOf" srcId="{5340D1D8-A6E0-4A45-A487-CF42FE123D39}" destId="{0EDEE68C-135F-EF48-96BD-500025E41C71}" srcOrd="0" destOrd="0" presId="urn:microsoft.com/office/officeart/2009/3/layout/HorizontalOrganizationChart"/>
    <dgm:cxn modelId="{5D073AF0-1C6E-3B4D-B7AE-D923E842E0D7}" type="presOf" srcId="{8BBF78DC-893B-3240-8646-29CE9678F606}" destId="{ABED2745-FE35-0F42-8DA3-624F818B75E0}" srcOrd="0" destOrd="0" presId="urn:microsoft.com/office/officeart/2009/3/layout/HorizontalOrganizationChart"/>
    <dgm:cxn modelId="{36F575F2-147E-DC40-AEAC-B02EDAFB2A13}" type="presOf" srcId="{8C37442B-7BFE-A145-B243-2D2B0878EED6}" destId="{03CC4C40-4F9A-8B4C-BA22-7E33B94D2CC6}" srcOrd="0" destOrd="0" presId="urn:microsoft.com/office/officeart/2009/3/layout/HorizontalOrganizationChart"/>
    <dgm:cxn modelId="{C5C63C22-0F75-3549-801A-5378D24833C0}" type="presParOf" srcId="{ABED2745-FE35-0F42-8DA3-624F818B75E0}" destId="{E6292A8F-FA43-4749-AC53-FE80133167F3}" srcOrd="0" destOrd="0" presId="urn:microsoft.com/office/officeart/2009/3/layout/HorizontalOrganizationChart"/>
    <dgm:cxn modelId="{DC2C059D-404C-3E4D-A386-A64A41239A90}" type="presParOf" srcId="{E6292A8F-FA43-4749-AC53-FE80133167F3}" destId="{09801A09-194A-C745-BA9B-0D931FF9A0D4}" srcOrd="0" destOrd="0" presId="urn:microsoft.com/office/officeart/2009/3/layout/HorizontalOrganizationChart"/>
    <dgm:cxn modelId="{7641B207-87E4-CF40-A032-C10A3F284C48}" type="presParOf" srcId="{09801A09-194A-C745-BA9B-0D931FF9A0D4}" destId="{FBA68A1E-EA65-B340-80A7-6A68618BC83F}" srcOrd="0" destOrd="0" presId="urn:microsoft.com/office/officeart/2009/3/layout/HorizontalOrganizationChart"/>
    <dgm:cxn modelId="{F0F79044-6803-5E43-A77E-46AA36B7A4E7}" type="presParOf" srcId="{09801A09-194A-C745-BA9B-0D931FF9A0D4}" destId="{9C0D5AEF-E237-9946-B01A-A1E9244394B1}" srcOrd="1" destOrd="0" presId="urn:microsoft.com/office/officeart/2009/3/layout/HorizontalOrganizationChart"/>
    <dgm:cxn modelId="{16FBFF22-5C2F-4748-AC69-79B270CCBFD3}" type="presParOf" srcId="{E6292A8F-FA43-4749-AC53-FE80133167F3}" destId="{2C83A04F-F801-FF41-A0A6-6D8AE9058F04}" srcOrd="1" destOrd="0" presId="urn:microsoft.com/office/officeart/2009/3/layout/HorizontalOrganizationChart"/>
    <dgm:cxn modelId="{02E5BDF8-290F-E648-A651-E9F323C71BFE}" type="presParOf" srcId="{2C83A04F-F801-FF41-A0A6-6D8AE9058F04}" destId="{6F6DD85E-34F1-DA42-A992-06FF91DA5567}" srcOrd="0" destOrd="0" presId="urn:microsoft.com/office/officeart/2009/3/layout/HorizontalOrganizationChart"/>
    <dgm:cxn modelId="{7CECF43C-A042-DE4D-898B-48F8CEDEB910}" type="presParOf" srcId="{2C83A04F-F801-FF41-A0A6-6D8AE9058F04}" destId="{3572340C-151D-3A41-8496-6EE349DC5E56}" srcOrd="1" destOrd="0" presId="urn:microsoft.com/office/officeart/2009/3/layout/HorizontalOrganizationChart"/>
    <dgm:cxn modelId="{3F1EB6C1-6CCE-8844-9120-84F625A799E6}" type="presParOf" srcId="{3572340C-151D-3A41-8496-6EE349DC5E56}" destId="{CC5887DF-2102-1541-9668-E7CBDB3C37E8}" srcOrd="0" destOrd="0" presId="urn:microsoft.com/office/officeart/2009/3/layout/HorizontalOrganizationChart"/>
    <dgm:cxn modelId="{2B08BBF8-BD6B-AA4B-92E1-BE8B2D4C8B02}" type="presParOf" srcId="{CC5887DF-2102-1541-9668-E7CBDB3C37E8}" destId="{03CC4C40-4F9A-8B4C-BA22-7E33B94D2CC6}" srcOrd="0" destOrd="0" presId="urn:microsoft.com/office/officeart/2009/3/layout/HorizontalOrganizationChart"/>
    <dgm:cxn modelId="{7E12BA07-8593-B940-BE8A-9E3597C38D6D}" type="presParOf" srcId="{CC5887DF-2102-1541-9668-E7CBDB3C37E8}" destId="{A453102A-3912-DB4A-BAA4-2E8937CDD7B6}" srcOrd="1" destOrd="0" presId="urn:microsoft.com/office/officeart/2009/3/layout/HorizontalOrganizationChart"/>
    <dgm:cxn modelId="{CC505E1C-0F42-DD48-B1F6-3916D5E856B9}" type="presParOf" srcId="{3572340C-151D-3A41-8496-6EE349DC5E56}" destId="{2D72323A-0AB3-D749-A9BE-0FC5FB50F04A}" srcOrd="1" destOrd="0" presId="urn:microsoft.com/office/officeart/2009/3/layout/HorizontalOrganizationChart"/>
    <dgm:cxn modelId="{6AF4587B-435B-D44E-89C5-9AFF933923E1}" type="presParOf" srcId="{3572340C-151D-3A41-8496-6EE349DC5E56}" destId="{27506BA9-C00D-844E-99EB-EDCF59AA1975}" srcOrd="2" destOrd="0" presId="urn:microsoft.com/office/officeart/2009/3/layout/HorizontalOrganizationChart"/>
    <dgm:cxn modelId="{653BCAC4-ECD5-E745-AF73-3A0D171ECC90}" type="presParOf" srcId="{2C83A04F-F801-FF41-A0A6-6D8AE9058F04}" destId="{D93762E7-70D0-8047-B542-83B0BBAF0924}" srcOrd="2" destOrd="0" presId="urn:microsoft.com/office/officeart/2009/3/layout/HorizontalOrganizationChart"/>
    <dgm:cxn modelId="{B5717361-E5AE-074A-8354-B6EA81AB8FAC}" type="presParOf" srcId="{2C83A04F-F801-FF41-A0A6-6D8AE9058F04}" destId="{380D9271-AF3E-ED45-91CD-E5F3844071E6}" srcOrd="3" destOrd="0" presId="urn:microsoft.com/office/officeart/2009/3/layout/HorizontalOrganizationChart"/>
    <dgm:cxn modelId="{D3B3CBA7-36D1-1147-847D-1D327926AB0D}" type="presParOf" srcId="{380D9271-AF3E-ED45-91CD-E5F3844071E6}" destId="{373B4E94-3F18-AB44-ACD2-C8158C8E2713}" srcOrd="0" destOrd="0" presId="urn:microsoft.com/office/officeart/2009/3/layout/HorizontalOrganizationChart"/>
    <dgm:cxn modelId="{117D3C55-9B39-1144-878B-B097FE06FB27}" type="presParOf" srcId="{373B4E94-3F18-AB44-ACD2-C8158C8E2713}" destId="{73E5BD1D-1E62-EC44-B00F-0E6C1976C6B9}" srcOrd="0" destOrd="0" presId="urn:microsoft.com/office/officeart/2009/3/layout/HorizontalOrganizationChart"/>
    <dgm:cxn modelId="{251B4D92-338A-BD49-B009-285BBBB694A7}" type="presParOf" srcId="{373B4E94-3F18-AB44-ACD2-C8158C8E2713}" destId="{B6D9E2D9-657F-CB4A-8F52-C464E1559B7C}" srcOrd="1" destOrd="0" presId="urn:microsoft.com/office/officeart/2009/3/layout/HorizontalOrganizationChart"/>
    <dgm:cxn modelId="{6E24E615-6F86-5A4A-88B1-9DC8D576932E}" type="presParOf" srcId="{380D9271-AF3E-ED45-91CD-E5F3844071E6}" destId="{CDE5E9D5-0F94-7D45-9D6A-B519DDDE1515}" srcOrd="1" destOrd="0" presId="urn:microsoft.com/office/officeart/2009/3/layout/HorizontalOrganizationChart"/>
    <dgm:cxn modelId="{9BAC7F18-275D-0143-AE14-52EAB402A7E7}" type="presParOf" srcId="{380D9271-AF3E-ED45-91CD-E5F3844071E6}" destId="{7D69E817-7C51-C648-94BF-081313B2ECA6}" srcOrd="2" destOrd="0" presId="urn:microsoft.com/office/officeart/2009/3/layout/HorizontalOrganizationChart"/>
    <dgm:cxn modelId="{A594C107-5A3E-8F48-B0BE-BEA97DFFA786}" type="presParOf" srcId="{2C83A04F-F801-FF41-A0A6-6D8AE9058F04}" destId="{92A2A79E-4781-1447-AD74-FED5A81AACCD}" srcOrd="4" destOrd="0" presId="urn:microsoft.com/office/officeart/2009/3/layout/HorizontalOrganizationChart"/>
    <dgm:cxn modelId="{D19931BC-C99F-8841-B9A3-15666C940274}" type="presParOf" srcId="{2C83A04F-F801-FF41-A0A6-6D8AE9058F04}" destId="{6BF74A63-E101-E042-81DA-1A71B927C0B4}" srcOrd="5" destOrd="0" presId="urn:microsoft.com/office/officeart/2009/3/layout/HorizontalOrganizationChart"/>
    <dgm:cxn modelId="{DC789438-6F27-2149-8E31-AEF987CCE00B}" type="presParOf" srcId="{6BF74A63-E101-E042-81DA-1A71B927C0B4}" destId="{FBC2CE46-A3F8-604D-B11A-E6FC41C075B0}" srcOrd="0" destOrd="0" presId="urn:microsoft.com/office/officeart/2009/3/layout/HorizontalOrganizationChart"/>
    <dgm:cxn modelId="{C1781463-B1E9-834F-872D-E17D469F55E6}" type="presParOf" srcId="{FBC2CE46-A3F8-604D-B11A-E6FC41C075B0}" destId="{4A346B2F-F27A-A740-8998-8B95A3FF0A2C}" srcOrd="0" destOrd="0" presId="urn:microsoft.com/office/officeart/2009/3/layout/HorizontalOrganizationChart"/>
    <dgm:cxn modelId="{6F977117-C3AF-954A-BDFB-832E7CB86C89}" type="presParOf" srcId="{FBC2CE46-A3F8-604D-B11A-E6FC41C075B0}" destId="{858B2988-4373-374C-9D16-38469A5415DC}" srcOrd="1" destOrd="0" presId="urn:microsoft.com/office/officeart/2009/3/layout/HorizontalOrganizationChart"/>
    <dgm:cxn modelId="{BD34BBFB-0226-4843-803D-DC7CE843B74E}" type="presParOf" srcId="{6BF74A63-E101-E042-81DA-1A71B927C0B4}" destId="{3B9A8E18-0CE3-0644-9E9B-A307F75F7B07}" srcOrd="1" destOrd="0" presId="urn:microsoft.com/office/officeart/2009/3/layout/HorizontalOrganizationChart"/>
    <dgm:cxn modelId="{9EDECF1A-E6F3-C449-8D34-F4ED3641144C}" type="presParOf" srcId="{6BF74A63-E101-E042-81DA-1A71B927C0B4}" destId="{116FF127-176C-3340-80FC-77D351FBC22C}" srcOrd="2" destOrd="0" presId="urn:microsoft.com/office/officeart/2009/3/layout/HorizontalOrganizationChart"/>
    <dgm:cxn modelId="{0ED4ADD4-15FD-D145-AFCC-66C3FDEAC864}" type="presParOf" srcId="{2C83A04F-F801-FF41-A0A6-6D8AE9058F04}" destId="{0E20FA6A-B3A4-134C-BCDC-614CF0636798}" srcOrd="6" destOrd="0" presId="urn:microsoft.com/office/officeart/2009/3/layout/HorizontalOrganizationChart"/>
    <dgm:cxn modelId="{CD16DA94-34EE-414A-81CA-A7A0013870C4}" type="presParOf" srcId="{2C83A04F-F801-FF41-A0A6-6D8AE9058F04}" destId="{DF75ECFF-E39E-6140-A387-4431A309EDD3}" srcOrd="7" destOrd="0" presId="urn:microsoft.com/office/officeart/2009/3/layout/HorizontalOrganizationChart"/>
    <dgm:cxn modelId="{BD1BE026-42F6-9843-A7B3-BB603EE27314}" type="presParOf" srcId="{DF75ECFF-E39E-6140-A387-4431A309EDD3}" destId="{C270CEE9-927A-8B40-99AF-F17982199616}" srcOrd="0" destOrd="0" presId="urn:microsoft.com/office/officeart/2009/3/layout/HorizontalOrganizationChart"/>
    <dgm:cxn modelId="{8387AA93-68C6-FB48-9171-FFDC443FB308}" type="presParOf" srcId="{C270CEE9-927A-8B40-99AF-F17982199616}" destId="{9A44EDF1-BFF3-3F4D-83DC-A1D1F0F9EE59}" srcOrd="0" destOrd="0" presId="urn:microsoft.com/office/officeart/2009/3/layout/HorizontalOrganizationChart"/>
    <dgm:cxn modelId="{288D59D4-5000-E942-BF44-750E4F5DB587}" type="presParOf" srcId="{C270CEE9-927A-8B40-99AF-F17982199616}" destId="{C085B827-80A5-2642-A335-6F498BA79C93}" srcOrd="1" destOrd="0" presId="urn:microsoft.com/office/officeart/2009/3/layout/HorizontalOrganizationChart"/>
    <dgm:cxn modelId="{2C737165-34C2-FB41-85DA-8CDB48C2342E}" type="presParOf" srcId="{DF75ECFF-E39E-6140-A387-4431A309EDD3}" destId="{2527BC6D-DBA2-9542-A83D-39C98946436A}" srcOrd="1" destOrd="0" presId="urn:microsoft.com/office/officeart/2009/3/layout/HorizontalOrganizationChart"/>
    <dgm:cxn modelId="{AE457AA2-BCA5-A54A-A857-CE4CF7C9AE99}" type="presParOf" srcId="{DF75ECFF-E39E-6140-A387-4431A309EDD3}" destId="{98C5C6E1-8A18-3840-B75F-A6334AEF35C5}" srcOrd="2" destOrd="0" presId="urn:microsoft.com/office/officeart/2009/3/layout/HorizontalOrganizationChart"/>
    <dgm:cxn modelId="{63E9C97A-2C33-6241-A346-17A44888ADDC}" type="presParOf" srcId="{2C83A04F-F801-FF41-A0A6-6D8AE9058F04}" destId="{45BFDA53-6EB8-F146-8D80-91E75A3F8EF5}" srcOrd="8" destOrd="0" presId="urn:microsoft.com/office/officeart/2009/3/layout/HorizontalOrganizationChart"/>
    <dgm:cxn modelId="{726F42EF-B99D-A24D-AEC8-C14102F9C947}" type="presParOf" srcId="{2C83A04F-F801-FF41-A0A6-6D8AE9058F04}" destId="{8BD40CD2-0CF1-1E4F-92DC-2F0363C5195C}" srcOrd="9" destOrd="0" presId="urn:microsoft.com/office/officeart/2009/3/layout/HorizontalOrganizationChart"/>
    <dgm:cxn modelId="{898AD4A8-10B6-3345-82AC-5E0FCA70366C}" type="presParOf" srcId="{8BD40CD2-0CF1-1E4F-92DC-2F0363C5195C}" destId="{574E5013-6520-424B-B147-EFE91E13DF77}" srcOrd="0" destOrd="0" presId="urn:microsoft.com/office/officeart/2009/3/layout/HorizontalOrganizationChart"/>
    <dgm:cxn modelId="{6920694A-A2D6-4240-B1F1-6FAD9793F8C8}" type="presParOf" srcId="{574E5013-6520-424B-B147-EFE91E13DF77}" destId="{E30CD277-695A-8D49-884C-028BA76BDF38}" srcOrd="0" destOrd="0" presId="urn:microsoft.com/office/officeart/2009/3/layout/HorizontalOrganizationChart"/>
    <dgm:cxn modelId="{5200CF3A-E07B-154B-AB18-E5FD04FB9804}" type="presParOf" srcId="{574E5013-6520-424B-B147-EFE91E13DF77}" destId="{214B6B1C-2A4F-1846-A6C4-39919A9838FA}" srcOrd="1" destOrd="0" presId="urn:microsoft.com/office/officeart/2009/3/layout/HorizontalOrganizationChart"/>
    <dgm:cxn modelId="{D6711535-51A8-8949-87A3-6CDA310E76FA}" type="presParOf" srcId="{8BD40CD2-0CF1-1E4F-92DC-2F0363C5195C}" destId="{9D0601EE-E6B0-6446-879D-27E15754ECFC}" srcOrd="1" destOrd="0" presId="urn:microsoft.com/office/officeart/2009/3/layout/HorizontalOrganizationChart"/>
    <dgm:cxn modelId="{924584F2-83BB-7F40-9E87-03785F23416B}" type="presParOf" srcId="{8BD40CD2-0CF1-1E4F-92DC-2F0363C5195C}" destId="{DDDF38EF-28E4-E947-8B2A-19F0395F95B1}" srcOrd="2" destOrd="0" presId="urn:microsoft.com/office/officeart/2009/3/layout/HorizontalOrganizationChart"/>
    <dgm:cxn modelId="{BFF94C1E-C49F-3043-9C00-105A78B7B6F6}" type="presParOf" srcId="{2C83A04F-F801-FF41-A0A6-6D8AE9058F04}" destId="{0EDEE68C-135F-EF48-96BD-500025E41C71}" srcOrd="10" destOrd="0" presId="urn:microsoft.com/office/officeart/2009/3/layout/HorizontalOrganizationChart"/>
    <dgm:cxn modelId="{823C54E3-AB5B-BA49-8666-22EDFC3D7527}" type="presParOf" srcId="{2C83A04F-F801-FF41-A0A6-6D8AE9058F04}" destId="{6F673DA1-2225-2A41-A65F-626C5E86E4A8}" srcOrd="11" destOrd="0" presId="urn:microsoft.com/office/officeart/2009/3/layout/HorizontalOrganizationChart"/>
    <dgm:cxn modelId="{0EB0FB19-87C8-5E45-80E3-803B231D1FF4}" type="presParOf" srcId="{6F673DA1-2225-2A41-A65F-626C5E86E4A8}" destId="{7C52F864-4633-4243-80A2-4BC08AAB6A66}" srcOrd="0" destOrd="0" presId="urn:microsoft.com/office/officeart/2009/3/layout/HorizontalOrganizationChart"/>
    <dgm:cxn modelId="{DCB9AC1C-A964-A047-A82D-5C872DF516A9}" type="presParOf" srcId="{7C52F864-4633-4243-80A2-4BC08AAB6A66}" destId="{DD0E924A-DEF9-8646-8365-D18632AFDC39}" srcOrd="0" destOrd="0" presId="urn:microsoft.com/office/officeart/2009/3/layout/HorizontalOrganizationChart"/>
    <dgm:cxn modelId="{6F0EA1CA-9E14-694B-9D5C-6F84923C412C}" type="presParOf" srcId="{7C52F864-4633-4243-80A2-4BC08AAB6A66}" destId="{7E2E197D-2C2D-134D-9FDC-0E3E342822DE}" srcOrd="1" destOrd="0" presId="urn:microsoft.com/office/officeart/2009/3/layout/HorizontalOrganizationChart"/>
    <dgm:cxn modelId="{A977F293-BF11-F54F-8ABB-F3DF98CE3450}" type="presParOf" srcId="{6F673DA1-2225-2A41-A65F-626C5E86E4A8}" destId="{56FABEC3-DF8E-3E4D-9E1F-B34749EE208F}" srcOrd="1" destOrd="0" presId="urn:microsoft.com/office/officeart/2009/3/layout/HorizontalOrganizationChart"/>
    <dgm:cxn modelId="{69B7F79A-9444-D041-8DA3-8F2C2C559545}" type="presParOf" srcId="{6F673DA1-2225-2A41-A65F-626C5E86E4A8}" destId="{9F291A69-059C-5E40-8DA1-E016EA536850}" srcOrd="2" destOrd="0" presId="urn:microsoft.com/office/officeart/2009/3/layout/HorizontalOrganizationChart"/>
    <dgm:cxn modelId="{63413F5A-571C-6C49-81D1-7695060A69D2}" type="presParOf" srcId="{2C83A04F-F801-FF41-A0A6-6D8AE9058F04}" destId="{B5D56CBB-0307-444D-9B4A-39AC327C16D9}" srcOrd="12" destOrd="0" presId="urn:microsoft.com/office/officeart/2009/3/layout/HorizontalOrganizationChart"/>
    <dgm:cxn modelId="{3403FD25-69EB-9A44-898F-4BF4CA93E906}" type="presParOf" srcId="{2C83A04F-F801-FF41-A0A6-6D8AE9058F04}" destId="{127FD65B-86CB-BB44-9321-F27DB85EFB4A}" srcOrd="13" destOrd="0" presId="urn:microsoft.com/office/officeart/2009/3/layout/HorizontalOrganizationChart"/>
    <dgm:cxn modelId="{30E57C6B-3315-074F-A125-9F64162FB6E9}" type="presParOf" srcId="{127FD65B-86CB-BB44-9321-F27DB85EFB4A}" destId="{53DEB77D-8107-7D46-BBF5-0680957EA165}" srcOrd="0" destOrd="0" presId="urn:microsoft.com/office/officeart/2009/3/layout/HorizontalOrganizationChart"/>
    <dgm:cxn modelId="{117448AD-894D-0E46-9E67-F8569F0C7BCA}" type="presParOf" srcId="{53DEB77D-8107-7D46-BBF5-0680957EA165}" destId="{A8A8B4D5-2393-564F-9CA0-CCB58633423C}" srcOrd="0" destOrd="0" presId="urn:microsoft.com/office/officeart/2009/3/layout/HorizontalOrganizationChart"/>
    <dgm:cxn modelId="{1037C271-7D0F-FD48-AF02-3160DAB916EC}" type="presParOf" srcId="{53DEB77D-8107-7D46-BBF5-0680957EA165}" destId="{93E2014F-678F-474E-B925-1D2FA17ABB7C}" srcOrd="1" destOrd="0" presId="urn:microsoft.com/office/officeart/2009/3/layout/HorizontalOrganizationChart"/>
    <dgm:cxn modelId="{330BD0E1-6FEC-0843-99AA-07C6196257C8}" type="presParOf" srcId="{127FD65B-86CB-BB44-9321-F27DB85EFB4A}" destId="{DEB9B8ED-8DAC-994E-AAC3-1DC6AEE7800B}" srcOrd="1" destOrd="0" presId="urn:microsoft.com/office/officeart/2009/3/layout/HorizontalOrganizationChart"/>
    <dgm:cxn modelId="{33C603D0-0981-7A44-8FAE-37E36BCE1D9B}" type="presParOf" srcId="{127FD65B-86CB-BB44-9321-F27DB85EFB4A}" destId="{38B88899-5294-4844-B9D9-DC33C3C94199}" srcOrd="2" destOrd="0" presId="urn:microsoft.com/office/officeart/2009/3/layout/HorizontalOrganizationChart"/>
    <dgm:cxn modelId="{DA9ED77D-716F-FE49-893E-6E2A977BA060}" type="presParOf" srcId="{2C83A04F-F801-FF41-A0A6-6D8AE9058F04}" destId="{6211684C-56E9-5442-90B5-5757616AC0E4}" srcOrd="14" destOrd="0" presId="urn:microsoft.com/office/officeart/2009/3/layout/HorizontalOrganizationChart"/>
    <dgm:cxn modelId="{4D085A53-32FB-7249-9F74-DF64A21F4AC3}" type="presParOf" srcId="{2C83A04F-F801-FF41-A0A6-6D8AE9058F04}" destId="{248D0D08-7D7B-9445-BE6D-08836EEE4CFE}" srcOrd="15" destOrd="0" presId="urn:microsoft.com/office/officeart/2009/3/layout/HorizontalOrganizationChart"/>
    <dgm:cxn modelId="{E25383EF-E894-114C-B743-DB4A2FA1E88A}" type="presParOf" srcId="{248D0D08-7D7B-9445-BE6D-08836EEE4CFE}" destId="{35563D2A-5514-E648-8449-5B7461AF2D62}" srcOrd="0" destOrd="0" presId="urn:microsoft.com/office/officeart/2009/3/layout/HorizontalOrganizationChart"/>
    <dgm:cxn modelId="{3198AAAC-8323-9A47-BF64-6E27130A5E69}" type="presParOf" srcId="{35563D2A-5514-E648-8449-5B7461AF2D62}" destId="{FCF41883-CD67-474E-AB2C-ACE1FF56E440}" srcOrd="0" destOrd="0" presId="urn:microsoft.com/office/officeart/2009/3/layout/HorizontalOrganizationChart"/>
    <dgm:cxn modelId="{3866596C-B19C-4F49-8849-0D7C5F644EE6}" type="presParOf" srcId="{35563D2A-5514-E648-8449-5B7461AF2D62}" destId="{4BE942C5-4D27-6A44-8CF8-E3F0781B4F6E}" srcOrd="1" destOrd="0" presId="urn:microsoft.com/office/officeart/2009/3/layout/HorizontalOrganizationChart"/>
    <dgm:cxn modelId="{EAF367BE-74D8-4342-B2DA-B3549ACE0D89}" type="presParOf" srcId="{248D0D08-7D7B-9445-BE6D-08836EEE4CFE}" destId="{66D0D332-A6A8-5D4B-B672-8F5B91893838}" srcOrd="1" destOrd="0" presId="urn:microsoft.com/office/officeart/2009/3/layout/HorizontalOrganizationChart"/>
    <dgm:cxn modelId="{4D7CA3D7-EBE7-B24E-B9E6-5B0ACCCCD550}" type="presParOf" srcId="{248D0D08-7D7B-9445-BE6D-08836EEE4CFE}" destId="{C2A75369-5A40-914A-9098-D902DCEA97AB}" srcOrd="2" destOrd="0" presId="urn:microsoft.com/office/officeart/2009/3/layout/HorizontalOrganizationChart"/>
    <dgm:cxn modelId="{FCBE8B29-5EC7-9B41-93D4-E4AC20CF31E6}" type="presParOf" srcId="{E6292A8F-FA43-4749-AC53-FE80133167F3}" destId="{82E3E19D-2991-D642-8F0F-9F3AE28402BA}"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11684C-56E9-5442-90B5-5757616AC0E4}">
      <dsp:nvSpPr>
        <dsp:cNvPr id="0" name=""/>
        <dsp:cNvSpPr/>
      </dsp:nvSpPr>
      <dsp:spPr>
        <a:xfrm>
          <a:off x="2883924" y="394606"/>
          <a:ext cx="2855375" cy="3330612"/>
        </a:xfrm>
        <a:custGeom>
          <a:avLst/>
          <a:gdLst/>
          <a:ahLst/>
          <a:cxnLst/>
          <a:rect l="0" t="0" r="0" b="0"/>
          <a:pathLst>
            <a:path>
              <a:moveTo>
                <a:pt x="2855375" y="0"/>
              </a:moveTo>
              <a:lnTo>
                <a:pt x="0" y="333061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5D56CBB-0307-444D-9B4A-39AC327C16D9}">
      <dsp:nvSpPr>
        <dsp:cNvPr id="0" name=""/>
        <dsp:cNvSpPr/>
      </dsp:nvSpPr>
      <dsp:spPr>
        <a:xfrm>
          <a:off x="2883924" y="394606"/>
          <a:ext cx="2855375" cy="2919421"/>
        </a:xfrm>
        <a:custGeom>
          <a:avLst/>
          <a:gdLst/>
          <a:ahLst/>
          <a:cxnLst/>
          <a:rect l="0" t="0" r="0" b="0"/>
          <a:pathLst>
            <a:path>
              <a:moveTo>
                <a:pt x="2855375" y="0"/>
              </a:moveTo>
              <a:lnTo>
                <a:pt x="0" y="291942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DEE68C-135F-EF48-96BD-500025E41C71}">
      <dsp:nvSpPr>
        <dsp:cNvPr id="0" name=""/>
        <dsp:cNvSpPr/>
      </dsp:nvSpPr>
      <dsp:spPr>
        <a:xfrm>
          <a:off x="2883924" y="394606"/>
          <a:ext cx="2855375" cy="2505993"/>
        </a:xfrm>
        <a:custGeom>
          <a:avLst/>
          <a:gdLst/>
          <a:ahLst/>
          <a:cxnLst/>
          <a:rect l="0" t="0" r="0" b="0"/>
          <a:pathLst>
            <a:path>
              <a:moveTo>
                <a:pt x="2855375" y="0"/>
              </a:moveTo>
              <a:lnTo>
                <a:pt x="0" y="250599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5BFDA53-6EB8-F146-8D80-91E75A3F8EF5}">
      <dsp:nvSpPr>
        <dsp:cNvPr id="0" name=""/>
        <dsp:cNvSpPr/>
      </dsp:nvSpPr>
      <dsp:spPr>
        <a:xfrm>
          <a:off x="2883924" y="394606"/>
          <a:ext cx="2855375" cy="2090869"/>
        </a:xfrm>
        <a:custGeom>
          <a:avLst/>
          <a:gdLst/>
          <a:ahLst/>
          <a:cxnLst/>
          <a:rect l="0" t="0" r="0" b="0"/>
          <a:pathLst>
            <a:path>
              <a:moveTo>
                <a:pt x="2855375" y="0"/>
              </a:moveTo>
              <a:lnTo>
                <a:pt x="0" y="209086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20FA6A-B3A4-134C-BCDC-614CF0636798}">
      <dsp:nvSpPr>
        <dsp:cNvPr id="0" name=""/>
        <dsp:cNvSpPr/>
      </dsp:nvSpPr>
      <dsp:spPr>
        <a:xfrm>
          <a:off x="2883924" y="394606"/>
          <a:ext cx="2855375" cy="1674033"/>
        </a:xfrm>
        <a:custGeom>
          <a:avLst/>
          <a:gdLst/>
          <a:ahLst/>
          <a:cxnLst/>
          <a:rect l="0" t="0" r="0" b="0"/>
          <a:pathLst>
            <a:path>
              <a:moveTo>
                <a:pt x="2855375" y="0"/>
              </a:moveTo>
              <a:lnTo>
                <a:pt x="0" y="167403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2A2A79E-4781-1447-AD74-FED5A81AACCD}">
      <dsp:nvSpPr>
        <dsp:cNvPr id="0" name=""/>
        <dsp:cNvSpPr/>
      </dsp:nvSpPr>
      <dsp:spPr>
        <a:xfrm>
          <a:off x="2883924" y="394606"/>
          <a:ext cx="2855375" cy="1256869"/>
        </a:xfrm>
        <a:custGeom>
          <a:avLst/>
          <a:gdLst/>
          <a:ahLst/>
          <a:cxnLst/>
          <a:rect l="0" t="0" r="0" b="0"/>
          <a:pathLst>
            <a:path>
              <a:moveTo>
                <a:pt x="2855375" y="0"/>
              </a:moveTo>
              <a:lnTo>
                <a:pt x="0" y="125686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93762E7-70D0-8047-B542-83B0BBAF0924}">
      <dsp:nvSpPr>
        <dsp:cNvPr id="0" name=""/>
        <dsp:cNvSpPr/>
      </dsp:nvSpPr>
      <dsp:spPr>
        <a:xfrm>
          <a:off x="2883924" y="394606"/>
          <a:ext cx="2855375" cy="839948"/>
        </a:xfrm>
        <a:custGeom>
          <a:avLst/>
          <a:gdLst/>
          <a:ahLst/>
          <a:cxnLst/>
          <a:rect l="0" t="0" r="0" b="0"/>
          <a:pathLst>
            <a:path>
              <a:moveTo>
                <a:pt x="2855375" y="0"/>
              </a:moveTo>
              <a:lnTo>
                <a:pt x="0" y="8399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F6DD85E-34F1-DA42-A992-06FF91DA5567}">
      <dsp:nvSpPr>
        <dsp:cNvPr id="0" name=""/>
        <dsp:cNvSpPr/>
      </dsp:nvSpPr>
      <dsp:spPr>
        <a:xfrm>
          <a:off x="2883924" y="394606"/>
          <a:ext cx="2855375" cy="422449"/>
        </a:xfrm>
        <a:custGeom>
          <a:avLst/>
          <a:gdLst/>
          <a:ahLst/>
          <a:cxnLst/>
          <a:rect l="0" t="0" r="0" b="0"/>
          <a:pathLst>
            <a:path>
              <a:moveTo>
                <a:pt x="2855375" y="0"/>
              </a:moveTo>
              <a:lnTo>
                <a:pt x="0" y="42244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BA68A1E-EA65-B340-80A7-6A68618BC83F}">
      <dsp:nvSpPr>
        <dsp:cNvPr id="0" name=""/>
        <dsp:cNvSpPr/>
      </dsp:nvSpPr>
      <dsp:spPr>
        <a:xfrm>
          <a:off x="2884362" y="198047"/>
          <a:ext cx="2854937" cy="393117"/>
        </a:xfrm>
        <a:prstGeom prst="rect">
          <a:avLst/>
        </a:prstGeom>
        <a:solidFill>
          <a:schemeClr val="bg1">
            <a:lumMod val="95000"/>
          </a:schemeClr>
        </a:solidFill>
        <a:ln w="12700" cap="flat" cmpd="sng" algn="ctr">
          <a:solidFill>
            <a:schemeClr val="tx1"/>
          </a:solidFill>
          <a:prstDash val="solid"/>
        </a:ln>
        <a:effectLst>
          <a:outerShdw blurRad="50800" dist="889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WP1 - Coordination and Communication </a:t>
          </a:r>
        </a:p>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(L. </a:t>
          </a:r>
          <a:r>
            <a:rPr lang="en-US" sz="1200" kern="1200" dirty="0" err="1">
              <a:solidFill>
                <a:schemeClr val="tx1"/>
              </a:solidFill>
              <a:latin typeface="Calibri" panose="020F0502020204030204" pitchFamily="34" charset="0"/>
              <a:cs typeface="Calibri" panose="020F0502020204030204" pitchFamily="34" charset="0"/>
            </a:rPr>
            <a:t>Bottura</a:t>
          </a:r>
          <a:r>
            <a:rPr lang="en-US" sz="1200" kern="1200" dirty="0">
              <a:solidFill>
                <a:schemeClr val="tx1"/>
              </a:solidFill>
              <a:latin typeface="Calibri" panose="020F0502020204030204" pitchFamily="34" charset="0"/>
              <a:cs typeface="Calibri" panose="020F0502020204030204" pitchFamily="34" charset="0"/>
            </a:rPr>
            <a:t>, P. Vedrine)</a:t>
          </a:r>
        </a:p>
      </dsp:txBody>
      <dsp:txXfrm>
        <a:off x="2884362" y="198047"/>
        <a:ext cx="2854937" cy="393117"/>
      </dsp:txXfrm>
    </dsp:sp>
    <dsp:sp modelId="{03CC4C40-4F9A-8B4C-BA22-7E33B94D2CC6}">
      <dsp:nvSpPr>
        <dsp:cNvPr id="0" name=""/>
        <dsp:cNvSpPr/>
      </dsp:nvSpPr>
      <dsp:spPr>
        <a:xfrm>
          <a:off x="2883924" y="617083"/>
          <a:ext cx="2854937" cy="399944"/>
        </a:xfrm>
        <a:prstGeom prst="rect">
          <a:avLst/>
        </a:prstGeom>
        <a:solidFill>
          <a:schemeClr val="bg1">
            <a:lumMod val="95000"/>
          </a:schemeClr>
        </a:solidFill>
        <a:ln w="12700" cap="flat" cmpd="sng" algn="ctr">
          <a:solidFill>
            <a:schemeClr val="tx1"/>
          </a:solidFill>
          <a:prstDash val="solid"/>
        </a:ln>
        <a:effectLst>
          <a:outerShdw blurRad="50800" dist="889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WP2 – Strategic Roadmap </a:t>
          </a:r>
        </a:p>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(A. Ballarino, L. Rossi)</a:t>
          </a:r>
        </a:p>
      </dsp:txBody>
      <dsp:txXfrm>
        <a:off x="2883924" y="617083"/>
        <a:ext cx="2854937" cy="399944"/>
      </dsp:txXfrm>
    </dsp:sp>
    <dsp:sp modelId="{73E5BD1D-1E62-EC44-B00F-0E6C1976C6B9}">
      <dsp:nvSpPr>
        <dsp:cNvPr id="0" name=""/>
        <dsp:cNvSpPr/>
      </dsp:nvSpPr>
      <dsp:spPr>
        <a:xfrm>
          <a:off x="2883924" y="1034871"/>
          <a:ext cx="2854937" cy="399366"/>
        </a:xfrm>
        <a:prstGeom prst="rect">
          <a:avLst/>
        </a:prstGeom>
        <a:solidFill>
          <a:schemeClr val="bg1">
            <a:lumMod val="95000"/>
          </a:schemeClr>
        </a:solidFill>
        <a:ln w="12700" cap="flat" cmpd="sng" algn="ctr">
          <a:solidFill>
            <a:schemeClr val="tx1"/>
          </a:solidFill>
          <a:prstDash val="solid"/>
        </a:ln>
        <a:effectLst>
          <a:outerShdw blurRad="50800" dist="889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WP3 – Industry Co-innovation </a:t>
          </a:r>
        </a:p>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(J.M. Perez, S. </a:t>
          </a:r>
          <a:r>
            <a:rPr lang="en-US" sz="1200" kern="1200" dirty="0" err="1">
              <a:solidFill>
                <a:schemeClr val="tx1"/>
              </a:solidFill>
              <a:latin typeface="Calibri" panose="020F0502020204030204" pitchFamily="34" charset="0"/>
              <a:cs typeface="Calibri" panose="020F0502020204030204" pitchFamily="34" charset="0"/>
            </a:rPr>
            <a:t>Leray</a:t>
          </a:r>
          <a:r>
            <a:rPr lang="en-US" sz="1200" kern="1200" dirty="0">
              <a:solidFill>
                <a:schemeClr val="tx1"/>
              </a:solidFill>
              <a:latin typeface="Calibri" panose="020F0502020204030204" pitchFamily="34" charset="0"/>
              <a:cs typeface="Calibri" panose="020F0502020204030204" pitchFamily="34" charset="0"/>
            </a:rPr>
            <a:t>)</a:t>
          </a:r>
        </a:p>
      </dsp:txBody>
      <dsp:txXfrm>
        <a:off x="2883924" y="1034871"/>
        <a:ext cx="2854937" cy="399366"/>
      </dsp:txXfrm>
    </dsp:sp>
    <dsp:sp modelId="{4A346B2F-F27A-A740-8998-8B95A3FF0A2C}">
      <dsp:nvSpPr>
        <dsp:cNvPr id="0" name=""/>
        <dsp:cNvSpPr/>
      </dsp:nvSpPr>
      <dsp:spPr>
        <a:xfrm>
          <a:off x="2883924" y="1452081"/>
          <a:ext cx="2854937" cy="398790"/>
        </a:xfrm>
        <a:prstGeom prst="rect">
          <a:avLst/>
        </a:prstGeom>
        <a:solidFill>
          <a:schemeClr val="bg1">
            <a:lumMod val="95000"/>
          </a:schemeClr>
        </a:solidFill>
        <a:ln w="12700" cap="flat" cmpd="sng" algn="ctr">
          <a:solidFill>
            <a:schemeClr val="tx1"/>
          </a:solidFill>
          <a:prstDash val="solid"/>
        </a:ln>
        <a:effectLst>
          <a:outerShdw blurRad="50800" dist="889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ctr" defTabSz="533400">
            <a:lnSpc>
              <a:spcPct val="90000"/>
            </a:lnSpc>
            <a:spcBef>
              <a:spcPct val="0"/>
            </a:spcBef>
            <a:spcAft>
              <a:spcPct val="35000"/>
            </a:spcAft>
            <a:buNone/>
            <a:tabLst/>
          </a:pPr>
          <a:r>
            <a:rPr lang="en-US" sz="1200" kern="1200" dirty="0">
              <a:solidFill>
                <a:schemeClr val="tx1"/>
              </a:solidFill>
              <a:latin typeface="Calibri" panose="020F0502020204030204" pitchFamily="34" charset="0"/>
              <a:cs typeface="Calibri" panose="020F0502020204030204" pitchFamily="34" charset="0"/>
            </a:rPr>
            <a:t>WP4 – HTS Magnets Applications Studies </a:t>
          </a:r>
        </a:p>
        <a:p>
          <a:pPr marL="0" lvl="0" indent="0" algn="ctr" defTabSz="533400">
            <a:lnSpc>
              <a:spcPct val="90000"/>
            </a:lnSpc>
            <a:spcBef>
              <a:spcPct val="0"/>
            </a:spcBef>
            <a:spcAft>
              <a:spcPct val="35000"/>
            </a:spcAft>
            <a:buNone/>
            <a:tabLst/>
          </a:pPr>
          <a:r>
            <a:rPr lang="en-US" sz="1200" kern="1200" dirty="0">
              <a:solidFill>
                <a:schemeClr val="tx1"/>
              </a:solidFill>
              <a:latin typeface="Calibri" panose="020F0502020204030204" pitchFamily="34" charset="0"/>
              <a:cs typeface="Calibri" panose="020F0502020204030204" pitchFamily="34" charset="0"/>
            </a:rPr>
            <a:t>(P. Vedrine, M. </a:t>
          </a:r>
          <a:r>
            <a:rPr lang="en-US" sz="1200" kern="1200" dirty="0" err="1">
              <a:solidFill>
                <a:schemeClr val="tx1"/>
              </a:solidFill>
              <a:latin typeface="Calibri" panose="020F0502020204030204" pitchFamily="34" charset="0"/>
              <a:cs typeface="Calibri" panose="020F0502020204030204" pitchFamily="34" charset="0"/>
            </a:rPr>
            <a:t>Statera</a:t>
          </a:r>
          <a:r>
            <a:rPr lang="en-US" sz="1200" kern="1200" dirty="0">
              <a:solidFill>
                <a:schemeClr val="tx1"/>
              </a:solidFill>
              <a:latin typeface="Calibri" panose="020F0502020204030204" pitchFamily="34" charset="0"/>
              <a:cs typeface="Calibri" panose="020F0502020204030204" pitchFamily="34" charset="0"/>
            </a:rPr>
            <a:t>)</a:t>
          </a:r>
        </a:p>
      </dsp:txBody>
      <dsp:txXfrm>
        <a:off x="2883924" y="1452081"/>
        <a:ext cx="2854937" cy="398790"/>
      </dsp:txXfrm>
    </dsp:sp>
    <dsp:sp modelId="{9A44EDF1-BFF3-3F4D-83DC-A1D1F0F9EE59}">
      <dsp:nvSpPr>
        <dsp:cNvPr id="0" name=""/>
        <dsp:cNvSpPr/>
      </dsp:nvSpPr>
      <dsp:spPr>
        <a:xfrm>
          <a:off x="2883924" y="1868714"/>
          <a:ext cx="2854937" cy="399851"/>
        </a:xfrm>
        <a:prstGeom prst="rect">
          <a:avLst/>
        </a:prstGeom>
        <a:solidFill>
          <a:schemeClr val="bg1">
            <a:lumMod val="95000"/>
          </a:schemeClr>
        </a:solidFill>
        <a:ln w="12700" cap="flat" cmpd="sng" algn="ctr">
          <a:solidFill>
            <a:schemeClr val="tx1"/>
          </a:solidFill>
          <a:prstDash val="solid"/>
        </a:ln>
        <a:effectLst>
          <a:outerShdw blurRad="50800" dist="889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WP5 – Materials and Technologies </a:t>
          </a:r>
        </a:p>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(D. </a:t>
          </a:r>
          <a:r>
            <a:rPr lang="en-US" sz="1200" kern="1200" dirty="0" err="1">
              <a:solidFill>
                <a:schemeClr val="tx1"/>
              </a:solidFill>
              <a:latin typeface="Calibri" panose="020F0502020204030204" pitchFamily="34" charset="0"/>
              <a:cs typeface="Calibri" panose="020F0502020204030204" pitchFamily="34" charset="0"/>
            </a:rPr>
            <a:t>Bocjan</a:t>
          </a:r>
          <a:r>
            <a:rPr lang="en-US" sz="1200" kern="1200" dirty="0">
              <a:solidFill>
                <a:schemeClr val="tx1"/>
              </a:solidFill>
              <a:latin typeface="Calibri" panose="020F0502020204030204" pitchFamily="34" charset="0"/>
              <a:cs typeface="Calibri" panose="020F0502020204030204" pitchFamily="34" charset="0"/>
            </a:rPr>
            <a:t>, A. </a:t>
          </a:r>
          <a:r>
            <a:rPr lang="en-US" sz="1200" kern="1200" dirty="0" err="1">
              <a:solidFill>
                <a:schemeClr val="tx1"/>
              </a:solidFill>
              <a:latin typeface="Calibri" panose="020F0502020204030204" pitchFamily="34" charset="0"/>
              <a:cs typeface="Calibri" panose="020F0502020204030204" pitchFamily="34" charset="0"/>
            </a:rPr>
            <a:t>Bersani</a:t>
          </a:r>
          <a:r>
            <a:rPr lang="en-US" sz="1200" kern="1200" dirty="0">
              <a:solidFill>
                <a:schemeClr val="tx1"/>
              </a:solidFill>
              <a:latin typeface="Calibri" panose="020F0502020204030204" pitchFamily="34" charset="0"/>
              <a:cs typeface="Calibri" panose="020F0502020204030204" pitchFamily="34" charset="0"/>
            </a:rPr>
            <a:t>)</a:t>
          </a:r>
        </a:p>
      </dsp:txBody>
      <dsp:txXfrm>
        <a:off x="2883924" y="1868714"/>
        <a:ext cx="2854937" cy="399851"/>
      </dsp:txXfrm>
    </dsp:sp>
    <dsp:sp modelId="{E30CD277-695A-8D49-884C-028BA76BDF38}">
      <dsp:nvSpPr>
        <dsp:cNvPr id="0" name=""/>
        <dsp:cNvSpPr/>
      </dsp:nvSpPr>
      <dsp:spPr>
        <a:xfrm>
          <a:off x="2883924" y="2286409"/>
          <a:ext cx="2854937" cy="398132"/>
        </a:xfrm>
        <a:prstGeom prst="rect">
          <a:avLst/>
        </a:prstGeom>
        <a:solidFill>
          <a:schemeClr val="bg1">
            <a:lumMod val="95000"/>
          </a:schemeClr>
        </a:solidFill>
        <a:ln w="12700" cap="flat" cmpd="sng" algn="ctr">
          <a:solidFill>
            <a:schemeClr val="tx1"/>
          </a:solidFill>
          <a:prstDash val="solid"/>
        </a:ln>
        <a:effectLst>
          <a:outerShdw blurRad="50800" dist="889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WP6 – 40T-class all-HTS solenoid </a:t>
          </a:r>
        </a:p>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(B. </a:t>
          </a:r>
          <a:r>
            <a:rPr lang="en-US" sz="1200" kern="1200" dirty="0" err="1">
              <a:solidFill>
                <a:schemeClr val="tx1"/>
              </a:solidFill>
              <a:latin typeface="Calibri" panose="020F0502020204030204" pitchFamily="34" charset="0"/>
              <a:cs typeface="Calibri" panose="020F0502020204030204" pitchFamily="34" charset="0"/>
            </a:rPr>
            <a:t>Bordini</a:t>
          </a:r>
          <a:r>
            <a:rPr lang="en-US" sz="1200" kern="1200" dirty="0">
              <a:solidFill>
                <a:schemeClr val="tx1"/>
              </a:solidFill>
              <a:latin typeface="Calibri" panose="020F0502020204030204" pitchFamily="34" charset="0"/>
              <a:cs typeface="Calibri" panose="020F0502020204030204" pitchFamily="34" charset="0"/>
            </a:rPr>
            <a:t>, P. Vedrine)</a:t>
          </a:r>
        </a:p>
      </dsp:txBody>
      <dsp:txXfrm>
        <a:off x="2883924" y="2286409"/>
        <a:ext cx="2854937" cy="398132"/>
      </dsp:txXfrm>
    </dsp:sp>
    <dsp:sp modelId="{DD0E924A-DEF9-8646-8365-D18632AFDC39}">
      <dsp:nvSpPr>
        <dsp:cNvPr id="0" name=""/>
        <dsp:cNvSpPr/>
      </dsp:nvSpPr>
      <dsp:spPr>
        <a:xfrm>
          <a:off x="2883924" y="2702385"/>
          <a:ext cx="2854937" cy="396429"/>
        </a:xfrm>
        <a:prstGeom prst="rect">
          <a:avLst/>
        </a:prstGeom>
        <a:solidFill>
          <a:schemeClr val="bg1">
            <a:lumMod val="95000"/>
          </a:schemeClr>
        </a:solidFill>
        <a:ln w="12700" cap="flat" cmpd="sng" algn="ctr">
          <a:solidFill>
            <a:schemeClr val="tx1"/>
          </a:solidFill>
          <a:prstDash val="solid"/>
        </a:ln>
        <a:effectLst>
          <a:outerShdw blurRad="50800" dist="889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WP7 – 10T/10MJ-class all-HTS solenoid </a:t>
          </a:r>
        </a:p>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(S. </a:t>
          </a:r>
          <a:r>
            <a:rPr lang="en-US" sz="1200" kern="1200" dirty="0" err="1">
              <a:solidFill>
                <a:schemeClr val="tx1"/>
              </a:solidFill>
              <a:latin typeface="Calibri" panose="020F0502020204030204" pitchFamily="34" charset="0"/>
              <a:cs typeface="Calibri" panose="020F0502020204030204" pitchFamily="34" charset="0"/>
            </a:rPr>
            <a:t>Sorti</a:t>
          </a:r>
          <a:r>
            <a:rPr lang="en-US" sz="1200" kern="1200" dirty="0">
              <a:solidFill>
                <a:schemeClr val="tx1"/>
              </a:solidFill>
              <a:latin typeface="Calibri" panose="020F0502020204030204" pitchFamily="34" charset="0"/>
              <a:cs typeface="Calibri" panose="020F0502020204030204" pitchFamily="34" charset="0"/>
            </a:rPr>
            <a:t>, C. Santini)</a:t>
          </a:r>
        </a:p>
      </dsp:txBody>
      <dsp:txXfrm>
        <a:off x="2883924" y="2702385"/>
        <a:ext cx="2854937" cy="396429"/>
      </dsp:txXfrm>
    </dsp:sp>
    <dsp:sp modelId="{A8A8B4D5-2393-564F-9CA0-CCB58633423C}">
      <dsp:nvSpPr>
        <dsp:cNvPr id="0" name=""/>
        <dsp:cNvSpPr/>
      </dsp:nvSpPr>
      <dsp:spPr>
        <a:xfrm>
          <a:off x="2883924" y="3116657"/>
          <a:ext cx="2854937" cy="394739"/>
        </a:xfrm>
        <a:prstGeom prst="rect">
          <a:avLst/>
        </a:prstGeom>
        <a:solidFill>
          <a:schemeClr val="bg1">
            <a:lumMod val="95000"/>
          </a:schemeClr>
        </a:solidFill>
        <a:ln w="12700" cap="flat" cmpd="sng" algn="ctr">
          <a:solidFill>
            <a:schemeClr val="tx1"/>
          </a:solidFill>
          <a:prstDash val="solid"/>
        </a:ln>
        <a:effectLst>
          <a:outerShdw blurRad="50800" dist="889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WP8 – K=2 all-HTS undulator </a:t>
          </a:r>
        </a:p>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(S. </a:t>
          </a:r>
          <a:r>
            <a:rPr lang="en-US" sz="1200" kern="1200" dirty="0" err="1">
              <a:solidFill>
                <a:schemeClr val="tx1"/>
              </a:solidFill>
              <a:latin typeface="Calibri" panose="020F0502020204030204" pitchFamily="34" charset="0"/>
              <a:cs typeface="Calibri" panose="020F0502020204030204" pitchFamily="34" charset="0"/>
            </a:rPr>
            <a:t>Casalbuoni</a:t>
          </a:r>
          <a:r>
            <a:rPr lang="en-US" sz="1200" kern="1200" dirty="0">
              <a:solidFill>
                <a:schemeClr val="tx1"/>
              </a:solidFill>
              <a:latin typeface="Calibri" panose="020F0502020204030204" pitchFamily="34" charset="0"/>
              <a:cs typeface="Calibri" panose="020F0502020204030204" pitchFamily="34" charset="0"/>
            </a:rPr>
            <a:t>, M. </a:t>
          </a:r>
          <a:r>
            <a:rPr lang="en-US" sz="1200" kern="1200" dirty="0" err="1">
              <a:solidFill>
                <a:schemeClr val="tx1"/>
              </a:solidFill>
              <a:latin typeface="Calibri" panose="020F0502020204030204" pitchFamily="34" charset="0"/>
              <a:cs typeface="Calibri" panose="020F0502020204030204" pitchFamily="34" charset="0"/>
            </a:rPr>
            <a:t>Calvi</a:t>
          </a:r>
          <a:r>
            <a:rPr lang="en-US" sz="1200" kern="1200" dirty="0">
              <a:solidFill>
                <a:schemeClr val="tx1"/>
              </a:solidFill>
              <a:latin typeface="Calibri" panose="020F0502020204030204" pitchFamily="34" charset="0"/>
              <a:cs typeface="Calibri" panose="020F0502020204030204" pitchFamily="34" charset="0"/>
            </a:rPr>
            <a:t>)</a:t>
          </a:r>
        </a:p>
      </dsp:txBody>
      <dsp:txXfrm>
        <a:off x="2883924" y="3116657"/>
        <a:ext cx="2854937" cy="394739"/>
      </dsp:txXfrm>
    </dsp:sp>
    <dsp:sp modelId="{FCF41883-CD67-474E-AB2C-ACE1FF56E440}">
      <dsp:nvSpPr>
        <dsp:cNvPr id="0" name=""/>
        <dsp:cNvSpPr/>
      </dsp:nvSpPr>
      <dsp:spPr>
        <a:xfrm>
          <a:off x="2883924" y="3529241"/>
          <a:ext cx="2854937" cy="391955"/>
        </a:xfrm>
        <a:prstGeom prst="rect">
          <a:avLst/>
        </a:prstGeom>
        <a:solidFill>
          <a:schemeClr val="bg1">
            <a:lumMod val="95000"/>
          </a:schemeClr>
        </a:solidFill>
        <a:ln w="12700" cap="flat" cmpd="sng" algn="ctr">
          <a:solidFill>
            <a:schemeClr val="tx1"/>
          </a:solidFill>
          <a:prstDash val="solid"/>
        </a:ln>
        <a:effectLst>
          <a:outerShdw blurRad="50800" dist="889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2000" tIns="72000" rIns="72000" bIns="7200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WP9 – Test Infrastructures </a:t>
          </a:r>
        </a:p>
        <a:p>
          <a:pPr marL="0" lvl="0" indent="0" algn="ctr" defTabSz="533400">
            <a:lnSpc>
              <a:spcPct val="90000"/>
            </a:lnSpc>
            <a:spcBef>
              <a:spcPct val="0"/>
            </a:spcBef>
            <a:spcAft>
              <a:spcPct val="35000"/>
            </a:spcAft>
            <a:buNone/>
          </a:pPr>
          <a:r>
            <a:rPr lang="en-US" sz="1200" kern="1200" dirty="0">
              <a:solidFill>
                <a:schemeClr val="tx1"/>
              </a:solidFill>
              <a:latin typeface="Calibri" panose="020F0502020204030204" pitchFamily="34" charset="0"/>
              <a:cs typeface="Calibri" panose="020F0502020204030204" pitchFamily="34" charset="0"/>
            </a:rPr>
            <a:t>(G. </a:t>
          </a:r>
          <a:r>
            <a:rPr lang="en-US" sz="1200" kern="1200" dirty="0" err="1">
              <a:solidFill>
                <a:schemeClr val="tx1"/>
              </a:solidFill>
              <a:latin typeface="Calibri" panose="020F0502020204030204" pitchFamily="34" charset="0"/>
              <a:cs typeface="Calibri" panose="020F0502020204030204" pitchFamily="34" charset="0"/>
            </a:rPr>
            <a:t>Willering</a:t>
          </a:r>
          <a:r>
            <a:rPr lang="en-US" sz="1200" kern="1200" dirty="0">
              <a:solidFill>
                <a:schemeClr val="tx1"/>
              </a:solidFill>
              <a:latin typeface="Calibri" panose="020F0502020204030204" pitchFamily="34" charset="0"/>
              <a:cs typeface="Calibri" panose="020F0502020204030204" pitchFamily="34" charset="0"/>
            </a:rPr>
            <a:t>, E. </a:t>
          </a:r>
          <a:r>
            <a:rPr lang="en-US" sz="1200" kern="1200" dirty="0" err="1">
              <a:solidFill>
                <a:schemeClr val="tx1"/>
              </a:solidFill>
              <a:latin typeface="Calibri" panose="020F0502020204030204" pitchFamily="34" charset="0"/>
              <a:cs typeface="Calibri" panose="020F0502020204030204" pitchFamily="34" charset="0"/>
            </a:rPr>
            <a:t>Beneduce</a:t>
          </a:r>
          <a:r>
            <a:rPr lang="en-US" sz="1200" kern="1200" dirty="0">
              <a:solidFill>
                <a:schemeClr val="tx1"/>
              </a:solidFill>
              <a:latin typeface="Calibri" panose="020F0502020204030204" pitchFamily="34" charset="0"/>
              <a:cs typeface="Calibri" panose="020F0502020204030204" pitchFamily="34" charset="0"/>
            </a:rPr>
            <a:t>)</a:t>
          </a:r>
        </a:p>
      </dsp:txBody>
      <dsp:txXfrm>
        <a:off x="2883924" y="3529241"/>
        <a:ext cx="2854937" cy="391955"/>
      </dsp:txXfrm>
    </dsp:sp>
  </dsp:spTree>
</dsp:drawing>
</file>

<file path=ppt/diagrams/layout1.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D03EEF-9089-C744-8C93-EE73F8B15776}" type="datetimeFigureOut">
              <a:rPr lang="fr-FR" smtClean="0"/>
              <a:pPr/>
              <a:t>04/05/2024</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F8E451-F231-B046-B379-61FE019F64C0}" type="slidenum">
              <a:rPr lang="en-GB" smtClean="0"/>
              <a:pPr/>
              <a:t>‹#›</a:t>
            </a:fld>
            <a:endParaRPr lang="en-GB"/>
          </a:p>
        </p:txBody>
      </p:sp>
    </p:spTree>
    <p:extLst>
      <p:ext uri="{BB962C8B-B14F-4D97-AF65-F5344CB8AC3E}">
        <p14:creationId xmlns:p14="http://schemas.microsoft.com/office/powerpoint/2010/main" val="292397260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57F9A8-E4A4-1C40-93CC-37CDF0C3283E}" type="datetimeFigureOut">
              <a:rPr lang="fr-FR" smtClean="0"/>
              <a:pPr/>
              <a:t>04/05/2024</a:t>
            </a:fld>
            <a:endParaRPr lang="en-GB"/>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393A5D-14D6-4646-84B9-A0E78F83D06C}" type="slidenum">
              <a:rPr lang="en-GB" smtClean="0"/>
              <a:pPr/>
              <a:t>‹#›</a:t>
            </a:fld>
            <a:endParaRPr lang="en-GB"/>
          </a:p>
        </p:txBody>
      </p:sp>
    </p:spTree>
    <p:extLst>
      <p:ext uri="{BB962C8B-B14F-4D97-AF65-F5344CB8AC3E}">
        <p14:creationId xmlns:p14="http://schemas.microsoft.com/office/powerpoint/2010/main" val="13297048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79512" y="4918374"/>
            <a:ext cx="7237312" cy="245664"/>
          </a:xfrm>
          <a:prstGeom prst="rect">
            <a:avLst/>
          </a:prstGeom>
        </p:spPr>
        <p:txBody>
          <a:bodyPr lIns="0" tIns="0" rIns="0" bIns="0"/>
          <a:lstStyle>
            <a:lvl1pPr algn="ctr">
              <a:defRPr sz="1200">
                <a:latin typeface="Calibri"/>
                <a:cs typeface="Calibri"/>
              </a:defRPr>
            </a:lvl1pPr>
          </a:lstStyle>
          <a:p>
            <a:pPr algn="l"/>
            <a:r>
              <a:rPr lang="en-US"/>
              <a:t>D. Schulte, Muon Collider, INFN, May 2024</a:t>
            </a:r>
            <a:endParaRPr lang="en-GB" dirty="0"/>
          </a:p>
        </p:txBody>
      </p:sp>
      <p:sp>
        <p:nvSpPr>
          <p:cNvPr id="9" name="Espace réservé du numéro de diapositive 5"/>
          <p:cNvSpPr>
            <a:spLocks noGrp="1"/>
          </p:cNvSpPr>
          <p:nvPr>
            <p:ph type="sldNum" sz="quarter" idx="4"/>
          </p:nvPr>
        </p:nvSpPr>
        <p:spPr>
          <a:xfrm>
            <a:off x="7848600" y="4962202"/>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5" name="Titre 6"/>
          <p:cNvSpPr>
            <a:spLocks noGrp="1"/>
          </p:cNvSpPr>
          <p:nvPr>
            <p:ph type="title"/>
          </p:nvPr>
        </p:nvSpPr>
        <p:spPr>
          <a:xfrm>
            <a:off x="1295400" y="-20538"/>
            <a:ext cx="6781800" cy="432048"/>
          </a:xfrm>
          <a:prstGeom prst="rect">
            <a:avLst/>
          </a:prstGeom>
        </p:spPr>
        <p:txBody>
          <a:bodyPr vert="horz" lIns="0" tIns="0" rIns="0" bIns="0"/>
          <a:lstStyle>
            <a:lvl1pPr>
              <a:defRPr sz="3200" b="0">
                <a:latin typeface="Calibri" panose="020F0502020204030204" pitchFamily="34" charset="0"/>
                <a:cs typeface="Calibri" panose="020F0502020204030204" pitchFamily="34" charset="0"/>
              </a:defRPr>
            </a:lvl1pPr>
          </a:lstStyle>
          <a:p>
            <a:r>
              <a:rPr lang="fr-FR" dirty="0"/>
              <a:t>Cliquez et modifiez le titre</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276350"/>
            <a:ext cx="8305800" cy="3536156"/>
          </a:xfrm>
          <a:prstGeom prst="rect">
            <a:avLst/>
          </a:prstGeom>
        </p:spPr>
        <p:txBody>
          <a:bodyPr/>
          <a:lstStyle>
            <a:lvl1pPr marL="342900" indent="-34290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1pPr>
            <a:lvl2pPr marL="742950" indent="-28575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2pPr>
            <a:lvl3pPr marL="1143000" indent="-22860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3pPr>
            <a:lvl4pPr marL="1600200" indent="-22860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4pPr>
            <a:lvl5pPr marL="2057400" indent="-228600">
              <a:buClr>
                <a:schemeClr val="tx1"/>
              </a:buClr>
              <a:buFont typeface="Arial"/>
              <a:buChar char="•"/>
              <a:defRPr sz="2000">
                <a:solidFill>
                  <a:srgbClr val="000000"/>
                </a:solidFill>
                <a:latin typeface="Calibri" panose="020F0502020204030204" pitchFamily="34" charset="0"/>
                <a:cs typeface="Calibri" panose="020F0502020204030204" pitchFamily="34"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8" name="Espace réservé du pied de page 4"/>
          <p:cNvSpPr>
            <a:spLocks noGrp="1"/>
          </p:cNvSpPr>
          <p:nvPr>
            <p:ph type="ftr" sz="quarter" idx="3"/>
          </p:nvPr>
        </p:nvSpPr>
        <p:spPr>
          <a:xfrm>
            <a:off x="107504" y="4968553"/>
            <a:ext cx="6768752" cy="195485"/>
          </a:xfrm>
          <a:prstGeom prst="rect">
            <a:avLst/>
          </a:prstGeom>
        </p:spPr>
        <p:txBody>
          <a:bodyPr lIns="0" tIns="0" rIns="0" bIns="0"/>
          <a:lstStyle>
            <a:lvl1pPr algn="ctr">
              <a:defRPr sz="1200">
                <a:latin typeface="Calibri"/>
                <a:cs typeface="Calibri"/>
              </a:defRPr>
            </a:lvl1pPr>
          </a:lstStyle>
          <a:p>
            <a:pPr algn="l"/>
            <a:r>
              <a:rPr lang="en-US"/>
              <a:t>D. Schulte, Muon Collider, INFN, May 2024</a:t>
            </a:r>
            <a:endParaRPr lang="en-GB" dirty="0"/>
          </a:p>
        </p:txBody>
      </p:sp>
      <p:sp>
        <p:nvSpPr>
          <p:cNvPr id="9" name="Espace réservé du numéro de diapositive 5"/>
          <p:cNvSpPr>
            <a:spLocks noGrp="1"/>
          </p:cNvSpPr>
          <p:nvPr>
            <p:ph type="sldNum" sz="quarter" idx="4"/>
          </p:nvPr>
        </p:nvSpPr>
        <p:spPr>
          <a:xfrm>
            <a:off x="7848600" y="4962202"/>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181100" y="1"/>
            <a:ext cx="6781800" cy="483518"/>
          </a:xfrm>
          <a:prstGeom prst="rect">
            <a:avLst/>
          </a:prstGeom>
        </p:spPr>
        <p:txBody>
          <a:bodyPr vert="horz" lIns="0" tIns="0" rIns="0" bIns="0"/>
          <a:lstStyle>
            <a:lvl1pPr>
              <a:defRPr sz="3200" b="0">
                <a:latin typeface="Calibri" panose="020F0502020204030204" pitchFamily="34" charset="0"/>
                <a:cs typeface="Calibri" panose="020F0502020204030204" pitchFamily="34" charset="0"/>
              </a:defRPr>
            </a:lvl1pPr>
          </a:lstStyle>
          <a:p>
            <a:r>
              <a:rPr lang="fr-FR" dirty="0"/>
              <a:t>Cliquez et modifiez le titre</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dirty="0"/>
          </a:p>
        </p:txBody>
      </p:sp>
      <p:sp>
        <p:nvSpPr>
          <p:cNvPr id="5" name="Espace réservé du pied de page 4"/>
          <p:cNvSpPr>
            <a:spLocks noGrp="1"/>
          </p:cNvSpPr>
          <p:nvPr>
            <p:ph type="ftr" sz="quarter" idx="3"/>
          </p:nvPr>
        </p:nvSpPr>
        <p:spPr>
          <a:xfrm>
            <a:off x="251520" y="4948014"/>
            <a:ext cx="6324600" cy="273844"/>
          </a:xfrm>
          <a:prstGeom prst="rect">
            <a:avLst/>
          </a:prstGeom>
        </p:spPr>
        <p:txBody>
          <a:bodyPr lIns="0" tIns="0" rIns="0" bIns="0"/>
          <a:lstStyle>
            <a:lvl1pPr>
              <a:defRPr sz="1200">
                <a:latin typeface="Calibri"/>
                <a:cs typeface="Calibri"/>
              </a:defRPr>
            </a:lvl1pPr>
          </a:lstStyle>
          <a:p>
            <a:r>
              <a:rPr lang="en-US"/>
              <a:t>D. Schulte, Muon Collider, INFN, May 2024</a:t>
            </a:r>
            <a:endParaRPr lang="en-GB" dirty="0"/>
          </a:p>
        </p:txBody>
      </p:sp>
      <p:sp>
        <p:nvSpPr>
          <p:cNvPr id="6" name="Espace réservé du numéro de diapositive 5"/>
          <p:cNvSpPr>
            <a:spLocks noGrp="1"/>
          </p:cNvSpPr>
          <p:nvPr>
            <p:ph type="sldNum" sz="quarter" idx="4"/>
          </p:nvPr>
        </p:nvSpPr>
        <p:spPr>
          <a:xfrm>
            <a:off x="7848600" y="4948014"/>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
        <p:nvSpPr>
          <p:cNvPr id="7" name="Titre 6"/>
          <p:cNvSpPr>
            <a:spLocks noGrp="1"/>
          </p:cNvSpPr>
          <p:nvPr>
            <p:ph type="title"/>
          </p:nvPr>
        </p:nvSpPr>
        <p:spPr>
          <a:xfrm>
            <a:off x="1295400" y="-20538"/>
            <a:ext cx="6781800" cy="504056"/>
          </a:xfrm>
          <a:prstGeom prst="rect">
            <a:avLst/>
          </a:prstGeom>
        </p:spPr>
        <p:txBody>
          <a:bodyPr vert="horz" lIns="0" tIns="0" rIns="0" bIns="0"/>
          <a:lstStyle>
            <a:lvl1pPr>
              <a:defRPr sz="3200" b="0">
                <a:latin typeface="Calibri" panose="020F0502020204030204" pitchFamily="34" charset="0"/>
                <a:cs typeface="Calibri" panose="020F0502020204030204" pitchFamily="34" charset="0"/>
              </a:defRPr>
            </a:lvl1pPr>
          </a:lstStyle>
          <a:p>
            <a:r>
              <a:rPr lang="fr-FR" dirty="0"/>
              <a:t>Cliquez et modifiez le titre</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Titre 6"/>
          <p:cNvSpPr>
            <a:spLocks noGrp="1"/>
          </p:cNvSpPr>
          <p:nvPr>
            <p:ph type="title"/>
          </p:nvPr>
        </p:nvSpPr>
        <p:spPr>
          <a:xfrm>
            <a:off x="1305339" y="0"/>
            <a:ext cx="6781800" cy="483518"/>
          </a:xfrm>
          <a:prstGeom prst="rect">
            <a:avLst/>
          </a:prstGeom>
        </p:spPr>
        <p:txBody>
          <a:bodyPr vert="horz" lIns="0" tIns="0" rIns="0" bIns="0"/>
          <a:lstStyle>
            <a:lvl1pPr>
              <a:defRPr sz="3200" b="0">
                <a:latin typeface="Calibri" panose="020F0502020204030204" pitchFamily="34" charset="0"/>
                <a:cs typeface="Calibri" panose="020F0502020204030204" pitchFamily="34" charset="0"/>
              </a:defRPr>
            </a:lvl1pPr>
          </a:lstStyle>
          <a:p>
            <a:r>
              <a:rPr lang="fr-FR" dirty="0"/>
              <a:t>Cliquez et modifiez le titre</a:t>
            </a:r>
            <a:endParaRPr lang="en-GB" dirty="0"/>
          </a:p>
        </p:txBody>
      </p:sp>
      <p:sp>
        <p:nvSpPr>
          <p:cNvPr id="4" name="Espace réservé pour une image  6"/>
          <p:cNvSpPr>
            <a:spLocks noGrp="1"/>
          </p:cNvSpPr>
          <p:nvPr>
            <p:ph type="pic" sz="quarter" idx="10"/>
          </p:nvPr>
        </p:nvSpPr>
        <p:spPr>
          <a:xfrm>
            <a:off x="457200" y="1276349"/>
            <a:ext cx="3733800" cy="3276601"/>
          </a:xfrm>
          <a:prstGeom prst="rect">
            <a:avLst/>
          </a:prstGeom>
        </p:spPr>
        <p:txBody>
          <a:bodyPr vert="horz"/>
          <a:lstStyle>
            <a:lvl1pPr marL="342900" indent="-342900">
              <a:buClr>
                <a:schemeClr val="tx1"/>
              </a:buClr>
              <a:buFont typeface="Arial" panose="020B0604020202020204" pitchFamily="34" charset="0"/>
              <a:buChar char="•"/>
              <a:defRPr sz="2000">
                <a:latin typeface="Calibri" panose="020F0502020204030204" pitchFamily="34" charset="0"/>
                <a:cs typeface="Calibri" panose="020F0502020204030204" pitchFamily="34" charset="0"/>
              </a:defRPr>
            </a:lvl1pPr>
          </a:lstStyle>
          <a:p>
            <a:endParaRPr lang="en-GB" dirty="0"/>
          </a:p>
        </p:txBody>
      </p:sp>
      <p:sp>
        <p:nvSpPr>
          <p:cNvPr id="5" name="Espace réservé du texte 11"/>
          <p:cNvSpPr>
            <a:spLocks noGrp="1"/>
          </p:cNvSpPr>
          <p:nvPr>
            <p:ph type="body" sz="quarter" idx="11"/>
          </p:nvPr>
        </p:nvSpPr>
        <p:spPr>
          <a:xfrm>
            <a:off x="4343400" y="1276350"/>
            <a:ext cx="4419600" cy="3276600"/>
          </a:xfrm>
          <a:prstGeom prst="rect">
            <a:avLst/>
          </a:prstGeom>
        </p:spPr>
        <p:txBody>
          <a:bodyPr vert="horz"/>
          <a:lstStyle>
            <a:lvl1pPr marL="457200" indent="-457200">
              <a:buClr>
                <a:schemeClr val="tx1"/>
              </a:buClr>
              <a:buFont typeface="Arial" panose="020B0604020202020204" pitchFamily="34" charset="0"/>
              <a:buChar char="•"/>
              <a:defRPr>
                <a:latin typeface="Calibri" panose="020F0502020204030204" pitchFamily="34" charset="0"/>
                <a:cs typeface="Calibri" panose="020F0502020204030204" pitchFamily="34" charset="0"/>
              </a:defRPr>
            </a:lvl1pPr>
            <a:lvl2pPr marL="800100" indent="-342900">
              <a:buClr>
                <a:schemeClr val="tx1"/>
              </a:buClr>
              <a:buFont typeface="Arial" panose="020B0604020202020204" pitchFamily="34" charset="0"/>
              <a:buChar char="•"/>
              <a:defRPr>
                <a:latin typeface="Calibri" panose="020F0502020204030204" pitchFamily="34" charset="0"/>
                <a:cs typeface="Calibri" panose="020F0502020204030204" pitchFamily="34" charset="0"/>
              </a:defRPr>
            </a:lvl2pPr>
            <a:lvl3pPr marL="1257300" indent="-342900">
              <a:buClr>
                <a:schemeClr val="tx1"/>
              </a:buClr>
              <a:buFont typeface="Arial" panose="020B0604020202020204" pitchFamily="34" charset="0"/>
              <a:buChar char="•"/>
              <a:defRPr>
                <a:latin typeface="Calibri" panose="020F0502020204030204" pitchFamily="34" charset="0"/>
                <a:cs typeface="Calibri" panose="020F0502020204030204" pitchFamily="34" charset="0"/>
              </a:defRPr>
            </a:lvl3pPr>
            <a:lvl4pPr marL="1714500" indent="-342900">
              <a:buClr>
                <a:schemeClr val="tx1"/>
              </a:buClr>
              <a:buFont typeface="Arial" panose="020B0604020202020204" pitchFamily="34" charset="0"/>
              <a:buChar char="•"/>
              <a:defRPr>
                <a:latin typeface="Calibri" panose="020F0502020204030204" pitchFamily="34" charset="0"/>
                <a:cs typeface="Calibri" panose="020F0502020204030204" pitchFamily="34" charset="0"/>
              </a:defRPr>
            </a:lvl4pPr>
            <a:lvl5pPr marL="2171700" indent="-342900">
              <a:buClr>
                <a:schemeClr val="tx1"/>
              </a:buClr>
              <a:buFont typeface="Arial" panose="020B0604020202020204" pitchFamily="34" charset="0"/>
              <a:buChar char="•"/>
              <a:defRPr>
                <a:latin typeface="Calibri" panose="020F0502020204030204" pitchFamily="34" charset="0"/>
                <a:cs typeface="Calibri" panose="020F0502020204030204" pitchFamily="34" charset="0"/>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6" name="Espace réservé du pied de page 4"/>
          <p:cNvSpPr>
            <a:spLocks noGrp="1"/>
          </p:cNvSpPr>
          <p:nvPr>
            <p:ph type="ftr" sz="quarter" idx="3"/>
          </p:nvPr>
        </p:nvSpPr>
        <p:spPr>
          <a:xfrm>
            <a:off x="107504" y="4948015"/>
            <a:ext cx="6324600" cy="216023"/>
          </a:xfrm>
          <a:prstGeom prst="rect">
            <a:avLst/>
          </a:prstGeom>
        </p:spPr>
        <p:txBody>
          <a:bodyPr lIns="0" tIns="0" rIns="0" bIns="0"/>
          <a:lstStyle>
            <a:lvl1pPr>
              <a:defRPr sz="1200">
                <a:latin typeface="Calibri" panose="020F0502020204030204" pitchFamily="34" charset="0"/>
                <a:cs typeface="Calibri" panose="020F0502020204030204" pitchFamily="34" charset="0"/>
              </a:defRPr>
            </a:lvl1pPr>
          </a:lstStyle>
          <a:p>
            <a:r>
              <a:rPr lang="en-US"/>
              <a:t>D. Schulte, Muon Collider, INFN, May 2024</a:t>
            </a:r>
            <a:endParaRPr lang="en-GB" dirty="0"/>
          </a:p>
        </p:txBody>
      </p:sp>
      <p:sp>
        <p:nvSpPr>
          <p:cNvPr id="7" name="Espace réservé du numéro de diapositive 5"/>
          <p:cNvSpPr>
            <a:spLocks noGrp="1"/>
          </p:cNvSpPr>
          <p:nvPr>
            <p:ph type="sldNum" sz="quarter" idx="4"/>
          </p:nvPr>
        </p:nvSpPr>
        <p:spPr>
          <a:xfrm>
            <a:off x="7848600" y="4948013"/>
            <a:ext cx="457200" cy="230015"/>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pic>
        <p:nvPicPr>
          <p:cNvPr id="7" name="Image 8" descr="MUON-Slide-graphBase-pagebottom.jpg"/>
          <p:cNvPicPr>
            <a:picLocks noChangeAspect="1"/>
          </p:cNvPicPr>
          <p:nvPr userDrawn="1"/>
        </p:nvPicPr>
        <p:blipFill>
          <a:blip r:embed="rId2"/>
          <a:stretch>
            <a:fillRect/>
          </a:stretch>
        </p:blipFill>
        <p:spPr>
          <a:xfrm>
            <a:off x="-12699" y="4876007"/>
            <a:ext cx="9144000" cy="337344"/>
          </a:xfrm>
          <a:prstGeom prst="rect">
            <a:avLst/>
          </a:prstGeom>
        </p:spPr>
      </p:pic>
      <p:sp>
        <p:nvSpPr>
          <p:cNvPr id="2" name="Title 1"/>
          <p:cNvSpPr>
            <a:spLocks noGrp="1"/>
          </p:cNvSpPr>
          <p:nvPr>
            <p:ph type="title"/>
          </p:nvPr>
        </p:nvSpPr>
        <p:spPr>
          <a:xfrm>
            <a:off x="457201" y="-20538"/>
            <a:ext cx="8229600" cy="432048"/>
          </a:xfrm>
          <a:prstGeom prst="rect">
            <a:avLst/>
          </a:prstGeom>
        </p:spPr>
        <p:txBody>
          <a:bodyPr lIns="74258" tIns="37129" rIns="74258" bIns="37129"/>
          <a:lstStyle>
            <a:lvl1pPr>
              <a:defRPr sz="3200" b="0">
                <a:latin typeface="Calibri" panose="020F0502020204030204" pitchFamily="34" charset="0"/>
                <a:cs typeface="Calibri" panose="020F0502020204030204" pitchFamily="34" charset="0"/>
              </a:defRPr>
            </a:lvl1pPr>
          </a:lstStyle>
          <a:p>
            <a:r>
              <a:rPr lang="de-DE" dirty="0"/>
              <a:t>Click </a:t>
            </a:r>
            <a:r>
              <a:rPr lang="de-DE" dirty="0" err="1"/>
              <a:t>to</a:t>
            </a:r>
            <a:r>
              <a:rPr lang="de-DE" dirty="0"/>
              <a:t> </a:t>
            </a:r>
            <a:r>
              <a:rPr lang="de-DE" dirty="0" err="1"/>
              <a:t>edit</a:t>
            </a:r>
            <a:r>
              <a:rPr lang="de-DE" dirty="0"/>
              <a:t> Master title style</a:t>
            </a:r>
            <a:endParaRPr lang="en-US" dirty="0"/>
          </a:p>
        </p:txBody>
      </p:sp>
      <p:sp>
        <p:nvSpPr>
          <p:cNvPr id="3" name="Content Placeholder 2"/>
          <p:cNvSpPr>
            <a:spLocks noGrp="1"/>
          </p:cNvSpPr>
          <p:nvPr>
            <p:ph idx="1"/>
          </p:nvPr>
        </p:nvSpPr>
        <p:spPr>
          <a:xfrm>
            <a:off x="457201" y="1200154"/>
            <a:ext cx="8229600" cy="3394472"/>
          </a:xfrm>
          <a:prstGeom prst="rect">
            <a:avLst/>
          </a:prstGeom>
        </p:spPr>
        <p:txBody>
          <a:bodyPr lIns="74258" tIns="37129" rIns="74258" bIns="37129"/>
          <a:lstStyle>
            <a:lvl1pPr>
              <a:defRPr sz="2000">
                <a:latin typeface="Calibri" panose="020F0502020204030204" pitchFamily="34" charset="0"/>
                <a:cs typeface="Calibri" panose="020F0502020204030204" pitchFamily="34" charset="0"/>
              </a:defRPr>
            </a:lvl1pPr>
            <a:lvl2pPr>
              <a:defRPr sz="2000">
                <a:latin typeface="Calibri" panose="020F0502020204030204" pitchFamily="34" charset="0"/>
                <a:cs typeface="Calibri" panose="020F0502020204030204" pitchFamily="34" charset="0"/>
              </a:defRPr>
            </a:lvl2pPr>
            <a:lvl3pPr>
              <a:defRPr sz="2000">
                <a:latin typeface="Calibri" panose="020F0502020204030204" pitchFamily="34" charset="0"/>
                <a:cs typeface="Calibri" panose="020F0502020204030204" pitchFamily="34" charset="0"/>
              </a:defRPr>
            </a:lvl3pPr>
            <a:lvl4pPr>
              <a:defRPr sz="2000">
                <a:latin typeface="Calibri" panose="020F0502020204030204" pitchFamily="34" charset="0"/>
                <a:cs typeface="Calibri" panose="020F0502020204030204" pitchFamily="34" charset="0"/>
              </a:defRPr>
            </a:lvl4pPr>
            <a:lvl5pPr>
              <a:defRPr sz="2000">
                <a:latin typeface="Calibri" panose="020F0502020204030204" pitchFamily="34" charset="0"/>
                <a:cs typeface="Calibri" panose="020F0502020204030204" pitchFamily="34" charset="0"/>
              </a:defRPr>
            </a:lvl5pPr>
          </a:lstStyle>
          <a:p>
            <a:pPr lvl="0"/>
            <a:r>
              <a:rPr lang="de-DE" dirty="0"/>
              <a:t>Click </a:t>
            </a:r>
            <a:r>
              <a:rPr lang="de-DE" dirty="0" err="1"/>
              <a:t>to</a:t>
            </a:r>
            <a:r>
              <a:rPr lang="de-DE" dirty="0"/>
              <a:t> </a:t>
            </a:r>
            <a:r>
              <a:rPr lang="de-DE" dirty="0" err="1"/>
              <a:t>edit</a:t>
            </a:r>
            <a:r>
              <a:rPr lang="de-DE" dirty="0"/>
              <a:t> Master </a:t>
            </a:r>
            <a:r>
              <a:rPr lang="de-DE" dirty="0" err="1"/>
              <a:t>text</a:t>
            </a:r>
            <a:r>
              <a:rPr lang="de-DE" dirty="0"/>
              <a:t> </a:t>
            </a:r>
            <a:r>
              <a:rPr lang="de-DE" dirty="0" err="1"/>
              <a:t>styles</a:t>
            </a:r>
            <a:endParaRPr lang="de-DE" dirty="0"/>
          </a:p>
          <a:p>
            <a:pPr lvl="1"/>
            <a:r>
              <a:rPr lang="de-DE" dirty="0"/>
              <a:t>Second </a:t>
            </a:r>
            <a:r>
              <a:rPr lang="de-DE" dirty="0" err="1"/>
              <a:t>level</a:t>
            </a:r>
            <a:endParaRPr lang="de-DE" dirty="0"/>
          </a:p>
          <a:p>
            <a:pPr lvl="2"/>
            <a:r>
              <a:rPr lang="de-DE" dirty="0"/>
              <a:t>Third </a:t>
            </a:r>
            <a:r>
              <a:rPr lang="de-DE" dirty="0" err="1"/>
              <a:t>level</a:t>
            </a:r>
            <a:endParaRPr lang="de-DE" dirty="0"/>
          </a:p>
          <a:p>
            <a:pPr lvl="3"/>
            <a:r>
              <a:rPr lang="de-DE" dirty="0" err="1"/>
              <a:t>Fourth</a:t>
            </a:r>
            <a:r>
              <a:rPr lang="de-DE" dirty="0"/>
              <a:t> </a:t>
            </a:r>
            <a:r>
              <a:rPr lang="de-DE" dirty="0" err="1"/>
              <a:t>level</a:t>
            </a:r>
            <a:endParaRPr lang="de-DE" dirty="0"/>
          </a:p>
          <a:p>
            <a:pPr lvl="4"/>
            <a:r>
              <a:rPr lang="de-DE" dirty="0" err="1"/>
              <a:t>Fifth</a:t>
            </a:r>
            <a:r>
              <a:rPr lang="de-DE" dirty="0"/>
              <a:t> </a:t>
            </a:r>
            <a:r>
              <a:rPr lang="de-DE" dirty="0" err="1"/>
              <a:t>level</a:t>
            </a:r>
            <a:endParaRPr lang="en-US" dirty="0"/>
          </a:p>
        </p:txBody>
      </p:sp>
      <p:sp>
        <p:nvSpPr>
          <p:cNvPr id="5" name="Footer Placeholder 4"/>
          <p:cNvSpPr>
            <a:spLocks noGrp="1"/>
          </p:cNvSpPr>
          <p:nvPr>
            <p:ph type="ftr" sz="quarter" idx="11"/>
          </p:nvPr>
        </p:nvSpPr>
        <p:spPr>
          <a:xfrm>
            <a:off x="35496" y="4948013"/>
            <a:ext cx="5616624" cy="265337"/>
          </a:xfrm>
          <a:prstGeom prst="rect">
            <a:avLst/>
          </a:prstGeom>
        </p:spPr>
        <p:txBody>
          <a:bodyPr lIns="74258" tIns="37129" rIns="74258" bIns="37129"/>
          <a:lstStyle>
            <a:lvl1pPr algn="l">
              <a:defRPr sz="1200">
                <a:latin typeface="Calibri"/>
                <a:cs typeface="Calibri"/>
              </a:defRPr>
            </a:lvl1pPr>
          </a:lstStyle>
          <a:p>
            <a:r>
              <a:rPr lang="en-US"/>
              <a:t>D. Schulte, Muon Collider, INFN, May 2024</a:t>
            </a:r>
            <a:endParaRPr lang="en-US" dirty="0"/>
          </a:p>
        </p:txBody>
      </p:sp>
      <p:sp>
        <p:nvSpPr>
          <p:cNvPr id="6" name="Slide Number Placeholder 5"/>
          <p:cNvSpPr>
            <a:spLocks noGrp="1"/>
          </p:cNvSpPr>
          <p:nvPr>
            <p:ph type="sldNum" sz="quarter" idx="12"/>
          </p:nvPr>
        </p:nvSpPr>
        <p:spPr>
          <a:xfrm>
            <a:off x="7956376" y="4948014"/>
            <a:ext cx="406399" cy="192882"/>
          </a:xfrm>
          <a:prstGeom prst="rect">
            <a:avLst/>
          </a:prstGeom>
        </p:spPr>
        <p:txBody>
          <a:bodyPr lIns="74258" tIns="37129" rIns="74258" bIns="37129"/>
          <a:lstStyle/>
          <a:p>
            <a:fld id="{3478A56A-6164-B14D-A8F7-980D09C4DD92}" type="slidenum">
              <a:rPr lang="en-US" smtClean="0"/>
              <a:pPr/>
              <a:t>‹#›</a:t>
            </a:fld>
            <a:endParaRPr lang="en-US" dirty="0"/>
          </a:p>
        </p:txBody>
      </p:sp>
    </p:spTree>
    <p:extLst>
      <p:ext uri="{BB962C8B-B14F-4D97-AF65-F5344CB8AC3E}">
        <p14:creationId xmlns:p14="http://schemas.microsoft.com/office/powerpoint/2010/main" val="37422011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Empty">
    <p:spTree>
      <p:nvGrpSpPr>
        <p:cNvPr id="1" name=""/>
        <p:cNvGrpSpPr/>
        <p:nvPr/>
      </p:nvGrpSpPr>
      <p:grpSpPr>
        <a:xfrm>
          <a:off x="0" y="0"/>
          <a:ext cx="0" cy="0"/>
          <a:chOff x="0" y="0"/>
          <a:chExt cx="0" cy="0"/>
        </a:xfrm>
      </p:grpSpPr>
      <p:pic>
        <p:nvPicPr>
          <p:cNvPr id="7" name="Image 8" descr="MUON-Slide-graphBase-pagebottom.jpg"/>
          <p:cNvPicPr>
            <a:picLocks noChangeAspect="1"/>
          </p:cNvPicPr>
          <p:nvPr userDrawn="1"/>
        </p:nvPicPr>
        <p:blipFill>
          <a:blip r:embed="rId2"/>
          <a:stretch>
            <a:fillRect/>
          </a:stretch>
        </p:blipFill>
        <p:spPr>
          <a:xfrm>
            <a:off x="-12699" y="4876006"/>
            <a:ext cx="9144000" cy="337345"/>
          </a:xfrm>
          <a:prstGeom prst="rect">
            <a:avLst/>
          </a:prstGeom>
        </p:spPr>
      </p:pic>
      <p:sp>
        <p:nvSpPr>
          <p:cNvPr id="2" name="Title 1"/>
          <p:cNvSpPr>
            <a:spLocks noGrp="1"/>
          </p:cNvSpPr>
          <p:nvPr>
            <p:ph type="title"/>
          </p:nvPr>
        </p:nvSpPr>
        <p:spPr>
          <a:xfrm>
            <a:off x="457201" y="-20538"/>
            <a:ext cx="8229600" cy="432048"/>
          </a:xfrm>
          <a:prstGeom prst="rect">
            <a:avLst/>
          </a:prstGeom>
        </p:spPr>
        <p:txBody>
          <a:bodyPr lIns="74258" tIns="37129" rIns="74258" bIns="37129"/>
          <a:lstStyle>
            <a:lvl1pPr>
              <a:defRPr sz="3200" b="0">
                <a:latin typeface="Calibri" panose="020F0502020204030204" pitchFamily="34" charset="0"/>
                <a:cs typeface="Calibri" panose="020F0502020204030204" pitchFamily="34" charset="0"/>
              </a:defRPr>
            </a:lvl1pPr>
          </a:lstStyle>
          <a:p>
            <a:r>
              <a:rPr lang="de-DE" dirty="0"/>
              <a:t>Click </a:t>
            </a:r>
            <a:r>
              <a:rPr lang="de-DE" dirty="0" err="1"/>
              <a:t>to</a:t>
            </a:r>
            <a:r>
              <a:rPr lang="de-DE" dirty="0"/>
              <a:t> </a:t>
            </a:r>
            <a:r>
              <a:rPr lang="de-DE" dirty="0" err="1"/>
              <a:t>edit</a:t>
            </a:r>
            <a:r>
              <a:rPr lang="de-DE" dirty="0"/>
              <a:t> Master title style</a:t>
            </a:r>
            <a:endParaRPr lang="en-US" dirty="0"/>
          </a:p>
        </p:txBody>
      </p:sp>
      <p:sp>
        <p:nvSpPr>
          <p:cNvPr id="5" name="Footer Placeholder 4"/>
          <p:cNvSpPr>
            <a:spLocks noGrp="1"/>
          </p:cNvSpPr>
          <p:nvPr>
            <p:ph type="ftr" sz="quarter" idx="11"/>
          </p:nvPr>
        </p:nvSpPr>
        <p:spPr>
          <a:xfrm>
            <a:off x="35496" y="4948013"/>
            <a:ext cx="5616624" cy="265337"/>
          </a:xfrm>
          <a:prstGeom prst="rect">
            <a:avLst/>
          </a:prstGeom>
        </p:spPr>
        <p:txBody>
          <a:bodyPr lIns="74258" tIns="37129" rIns="74258" bIns="37129"/>
          <a:lstStyle>
            <a:lvl1pPr algn="l">
              <a:defRPr sz="1200">
                <a:latin typeface="Calibri"/>
                <a:cs typeface="Calibri"/>
              </a:defRPr>
            </a:lvl1pPr>
          </a:lstStyle>
          <a:p>
            <a:r>
              <a:rPr lang="en-US"/>
              <a:t>D. Schulte, Muon Collider, INFN, May 2024</a:t>
            </a:r>
            <a:endParaRPr lang="en-US" dirty="0"/>
          </a:p>
        </p:txBody>
      </p:sp>
      <p:sp>
        <p:nvSpPr>
          <p:cNvPr id="6" name="Slide Number Placeholder 5"/>
          <p:cNvSpPr>
            <a:spLocks noGrp="1"/>
          </p:cNvSpPr>
          <p:nvPr>
            <p:ph type="sldNum" sz="quarter" idx="12"/>
          </p:nvPr>
        </p:nvSpPr>
        <p:spPr>
          <a:xfrm>
            <a:off x="7956376" y="4948014"/>
            <a:ext cx="406399" cy="192882"/>
          </a:xfrm>
          <a:prstGeom prst="rect">
            <a:avLst/>
          </a:prstGeom>
        </p:spPr>
        <p:txBody>
          <a:bodyPr lIns="74258" tIns="37129" rIns="74258" bIns="37129"/>
          <a:lstStyle/>
          <a:p>
            <a:fld id="{3478A56A-6164-B14D-A8F7-980D09C4DD92}" type="slidenum">
              <a:rPr lang="en-US" smtClean="0"/>
              <a:pPr/>
              <a:t>‹#›</a:t>
            </a:fld>
            <a:endParaRPr lang="en-US" dirty="0"/>
          </a:p>
        </p:txBody>
      </p:sp>
    </p:spTree>
    <p:extLst>
      <p:ext uri="{BB962C8B-B14F-4D97-AF65-F5344CB8AC3E}">
        <p14:creationId xmlns:p14="http://schemas.microsoft.com/office/powerpoint/2010/main" val="2583726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ery empty">
    <p:spTree>
      <p:nvGrpSpPr>
        <p:cNvPr id="1" name=""/>
        <p:cNvGrpSpPr/>
        <p:nvPr/>
      </p:nvGrpSpPr>
      <p:grpSpPr>
        <a:xfrm>
          <a:off x="0" y="0"/>
          <a:ext cx="0" cy="0"/>
          <a:chOff x="0" y="0"/>
          <a:chExt cx="0" cy="0"/>
        </a:xfrm>
      </p:grpSpPr>
      <p:pic>
        <p:nvPicPr>
          <p:cNvPr id="7" name="Image 8" descr="MUON-Slide-graphBase-pagebottom.jpg"/>
          <p:cNvPicPr>
            <a:picLocks noChangeAspect="1"/>
          </p:cNvPicPr>
          <p:nvPr userDrawn="1"/>
        </p:nvPicPr>
        <p:blipFill>
          <a:blip r:embed="rId2"/>
          <a:stretch>
            <a:fillRect/>
          </a:stretch>
        </p:blipFill>
        <p:spPr>
          <a:xfrm>
            <a:off x="-12699" y="4876007"/>
            <a:ext cx="9144000" cy="337344"/>
          </a:xfrm>
          <a:prstGeom prst="rect">
            <a:avLst/>
          </a:prstGeom>
        </p:spPr>
      </p:pic>
      <p:sp>
        <p:nvSpPr>
          <p:cNvPr id="5" name="Footer Placeholder 4"/>
          <p:cNvSpPr>
            <a:spLocks noGrp="1"/>
          </p:cNvSpPr>
          <p:nvPr>
            <p:ph type="ftr" sz="quarter" idx="11"/>
          </p:nvPr>
        </p:nvSpPr>
        <p:spPr>
          <a:xfrm>
            <a:off x="35496" y="4948013"/>
            <a:ext cx="5616624" cy="265337"/>
          </a:xfrm>
          <a:prstGeom prst="rect">
            <a:avLst/>
          </a:prstGeom>
        </p:spPr>
        <p:txBody>
          <a:bodyPr lIns="74258" tIns="37129" rIns="74258" bIns="37129"/>
          <a:lstStyle>
            <a:lvl1pPr algn="l">
              <a:defRPr sz="1200">
                <a:latin typeface="Calibri"/>
                <a:cs typeface="Calibri"/>
              </a:defRPr>
            </a:lvl1pPr>
          </a:lstStyle>
          <a:p>
            <a:r>
              <a:rPr lang="en-US"/>
              <a:t>D. Schulte, Muon Collider, INFN, May 2024</a:t>
            </a:r>
            <a:endParaRPr lang="en-US" dirty="0"/>
          </a:p>
        </p:txBody>
      </p:sp>
      <p:sp>
        <p:nvSpPr>
          <p:cNvPr id="6" name="Slide Number Placeholder 5"/>
          <p:cNvSpPr>
            <a:spLocks noGrp="1"/>
          </p:cNvSpPr>
          <p:nvPr>
            <p:ph type="sldNum" sz="quarter" idx="12"/>
          </p:nvPr>
        </p:nvSpPr>
        <p:spPr>
          <a:xfrm>
            <a:off x="7956376" y="4948014"/>
            <a:ext cx="406399" cy="192882"/>
          </a:xfrm>
          <a:prstGeom prst="rect">
            <a:avLst/>
          </a:prstGeom>
        </p:spPr>
        <p:txBody>
          <a:bodyPr lIns="74258" tIns="37129" rIns="74258" bIns="37129"/>
          <a:lstStyle/>
          <a:p>
            <a:fld id="{3478A56A-6164-B14D-A8F7-980D09C4DD92}" type="slidenum">
              <a:rPr lang="en-US" smtClean="0"/>
              <a:pPr/>
              <a:t>‹#›</a:t>
            </a:fld>
            <a:endParaRPr lang="en-US" dirty="0"/>
          </a:p>
        </p:txBody>
      </p:sp>
    </p:spTree>
    <p:extLst>
      <p:ext uri="{BB962C8B-B14F-4D97-AF65-F5344CB8AC3E}">
        <p14:creationId xmlns:p14="http://schemas.microsoft.com/office/powerpoint/2010/main" val="37805865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9"/>
          <a:stretch>
            <a:fillRect/>
          </a:stretch>
        </p:blipFill>
        <p:spPr>
          <a:xfrm>
            <a:off x="0" y="4803998"/>
            <a:ext cx="9144000" cy="409352"/>
          </a:xfrm>
          <a:prstGeom prst="rect">
            <a:avLst/>
          </a:prstGeom>
        </p:spPr>
      </p:pic>
      <p:pic>
        <p:nvPicPr>
          <p:cNvPr id="7" name="Image 6" descr="MCC-inernational-finalV01.png"/>
          <p:cNvPicPr>
            <a:picLocks noChangeAspect="1"/>
          </p:cNvPicPr>
          <p:nvPr userDrawn="1"/>
        </p:nvPicPr>
        <p:blipFill>
          <a:blip r:embed="rId10"/>
          <a:stretch>
            <a:fillRect/>
          </a:stretch>
        </p:blipFill>
        <p:spPr>
          <a:xfrm>
            <a:off x="8245033" y="36001"/>
            <a:ext cx="879566" cy="879566"/>
          </a:xfrm>
          <a:prstGeom prst="rect">
            <a:avLst/>
          </a:prstGeom>
        </p:spPr>
      </p:pic>
      <p:sp>
        <p:nvSpPr>
          <p:cNvPr id="4" name="Espace réservé du numéro de diapositive 5"/>
          <p:cNvSpPr>
            <a:spLocks noGrp="1"/>
          </p:cNvSpPr>
          <p:nvPr>
            <p:ph type="sldNum" sz="quarter" idx="4"/>
          </p:nvPr>
        </p:nvSpPr>
        <p:spPr>
          <a:xfrm>
            <a:off x="7848600" y="4962202"/>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a:t>
            </a:fld>
            <a:endParaRPr lang="en-GB" dirty="0"/>
          </a:p>
        </p:txBody>
      </p:sp>
      <p:pic>
        <p:nvPicPr>
          <p:cNvPr id="2" name="Picture 1" descr="A picture containing text, font, graphics, design&#10;&#10;Description automatically generated">
            <a:extLst>
              <a:ext uri="{FF2B5EF4-FFF2-40B4-BE49-F238E27FC236}">
                <a16:creationId xmlns:a16="http://schemas.microsoft.com/office/drawing/2014/main" id="{2D90069C-07BF-F22E-2883-85650F37071F}"/>
              </a:ext>
            </a:extLst>
          </p:cNvPr>
          <p:cNvPicPr>
            <a:picLocks noChangeAspect="1"/>
          </p:cNvPicPr>
          <p:nvPr userDrawn="1"/>
        </p:nvPicPr>
        <p:blipFill>
          <a:blip r:embed="rId11"/>
          <a:stretch>
            <a:fillRect/>
          </a:stretch>
        </p:blipFill>
        <p:spPr>
          <a:xfrm>
            <a:off x="35497" y="36001"/>
            <a:ext cx="792088" cy="909994"/>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70" r:id="rId4"/>
    <p:sldLayoutId id="2147483671" r:id="rId5"/>
    <p:sldLayoutId id="2147483677" r:id="rId6"/>
    <p:sldLayoutId id="2147483678" r:id="rId7"/>
  </p:sldLayoutIdLst>
  <p:hf hd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emf"/><Relationship Id="rId4" Type="http://schemas.openxmlformats.org/officeDocument/2006/relationships/image" Target="../media/image19.emf"/></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10" Type="http://schemas.openxmlformats.org/officeDocument/2006/relationships/image" Target="../media/image33.emf"/><Relationship Id="rId4" Type="http://schemas.openxmlformats.org/officeDocument/2006/relationships/image" Target="../media/image27.png"/><Relationship Id="rId9" Type="http://schemas.openxmlformats.org/officeDocument/2006/relationships/image" Target="../media/image32.png"/></Relationships>
</file>

<file path=ppt/slides/_rels/slide14.xml.rels><?xml version="1.0" encoding="UTF-8" standalone="yes"?>
<Relationships xmlns="http://schemas.openxmlformats.org/package/2006/relationships"><Relationship Id="rId3" Type="http://schemas.openxmlformats.org/officeDocument/2006/relationships/image" Target="../media/image35.tiff"/><Relationship Id="rId2" Type="http://schemas.openxmlformats.org/officeDocument/2006/relationships/image" Target="../media/image34.emf"/><Relationship Id="rId1" Type="http://schemas.openxmlformats.org/officeDocument/2006/relationships/slideLayout" Target="../slideLayouts/slideLayout2.xml"/><Relationship Id="rId5" Type="http://schemas.openxmlformats.org/officeDocument/2006/relationships/image" Target="../media/image36.jpg"/><Relationship Id="rId4" Type="http://schemas.openxmlformats.org/officeDocument/2006/relationships/image" Target="../media/image7.tiff"/></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emf"/><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1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emf"/><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1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7.tiff"/><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_rels/slide18.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image" Target="../media/image46.png"/><Relationship Id="rId1" Type="http://schemas.openxmlformats.org/officeDocument/2006/relationships/slideLayout" Target="../slideLayouts/slideLayout5.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1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5.xml"/><Relationship Id="rId4" Type="http://schemas.openxmlformats.org/officeDocument/2006/relationships/image" Target="../media/image7.tiff"/></Relationships>
</file>

<file path=ppt/slides/_rels/slide2.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9.tiff"/><Relationship Id="rId2" Type="http://schemas.openxmlformats.org/officeDocument/2006/relationships/image" Target="../media/image58.png"/><Relationship Id="rId1" Type="http://schemas.openxmlformats.org/officeDocument/2006/relationships/slideLayout" Target="../slideLayouts/slideLayout2.xml"/><Relationship Id="rId4" Type="http://schemas.openxmlformats.org/officeDocument/2006/relationships/image" Target="../media/image40.emf"/></Relationships>
</file>

<file path=ppt/slides/_rels/slide2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3.emf"/><Relationship Id="rId2" Type="http://schemas.openxmlformats.org/officeDocument/2006/relationships/image" Target="../media/image62.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64.png"/><Relationship Id="rId7" Type="http://schemas.openxmlformats.org/officeDocument/2006/relationships/diagramColors" Target="../diagrams/colors1.xml"/><Relationship Id="rId2" Type="http://schemas.openxmlformats.org/officeDocument/2006/relationships/image" Target="../media/image3.png"/><Relationship Id="rId1" Type="http://schemas.openxmlformats.org/officeDocument/2006/relationships/slideLayout" Target="../slideLayouts/slideLayout6.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31.png"/><Relationship Id="rId7" Type="http://schemas.openxmlformats.org/officeDocument/2006/relationships/image" Target="../media/image69.png"/><Relationship Id="rId2" Type="http://schemas.openxmlformats.org/officeDocument/2006/relationships/image" Target="../media/image30.png"/><Relationship Id="rId1" Type="http://schemas.openxmlformats.org/officeDocument/2006/relationships/slideLayout" Target="../slideLayouts/slideLayout5.xml"/><Relationship Id="rId6" Type="http://schemas.openxmlformats.org/officeDocument/2006/relationships/image" Target="../media/image68.gif"/><Relationship Id="rId11" Type="http://schemas.openxmlformats.org/officeDocument/2006/relationships/image" Target="../media/image73.tiff"/><Relationship Id="rId5" Type="http://schemas.openxmlformats.org/officeDocument/2006/relationships/image" Target="../media/image67.jpg"/><Relationship Id="rId10" Type="http://schemas.openxmlformats.org/officeDocument/2006/relationships/image" Target="../media/image72.png"/><Relationship Id="rId4" Type="http://schemas.openxmlformats.org/officeDocument/2006/relationships/image" Target="../media/image66.png"/><Relationship Id="rId9" Type="http://schemas.openxmlformats.org/officeDocument/2006/relationships/image" Target="../media/image71.png"/></Relationships>
</file>

<file path=ppt/slides/_rels/slide3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hyperlink" Target="http://arxiv.org/abs/2201.07895"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MUON-SlideGraph-gradient.png"/>
          <p:cNvPicPr>
            <a:picLocks noChangeAspect="1"/>
          </p:cNvPicPr>
          <p:nvPr/>
        </p:nvPicPr>
        <p:blipFill>
          <a:blip r:embed="rId2">
            <a:alphaModFix amt="75000"/>
          </a:blip>
          <a:stretch>
            <a:fillRect/>
          </a:stretch>
        </p:blipFill>
        <p:spPr>
          <a:xfrm>
            <a:off x="0" y="3069829"/>
            <a:ext cx="9144000" cy="2108200"/>
          </a:xfrm>
          <a:prstGeom prst="rect">
            <a:avLst/>
          </a:prstGeom>
        </p:spPr>
      </p:pic>
      <p:pic>
        <p:nvPicPr>
          <p:cNvPr id="83" name="Image 82" descr="MUON-SlideGraph-LogoBkgnd2.png"/>
          <p:cNvPicPr>
            <a:picLocks noChangeAspect="1"/>
          </p:cNvPicPr>
          <p:nvPr/>
        </p:nvPicPr>
        <p:blipFill>
          <a:blip r:embed="rId3"/>
          <a:stretch>
            <a:fillRect/>
          </a:stretch>
        </p:blipFill>
        <p:spPr>
          <a:xfrm>
            <a:off x="0" y="0"/>
            <a:ext cx="9144000" cy="5140960"/>
          </a:xfrm>
          <a:prstGeom prst="rect">
            <a:avLst/>
          </a:prstGeom>
        </p:spPr>
      </p:pic>
      <p:pic>
        <p:nvPicPr>
          <p:cNvPr id="86" name="Image 85" descr="MCC-inernational-finalV01.png"/>
          <p:cNvPicPr>
            <a:picLocks noChangeAspect="1"/>
          </p:cNvPicPr>
          <p:nvPr/>
        </p:nvPicPr>
        <p:blipFill>
          <a:blip r:embed="rId4"/>
          <a:stretch>
            <a:fillRect/>
          </a:stretch>
        </p:blipFill>
        <p:spPr>
          <a:xfrm>
            <a:off x="132503" y="57150"/>
            <a:ext cx="1391497" cy="1391497"/>
          </a:xfrm>
          <a:prstGeom prst="rect">
            <a:avLst/>
          </a:prstGeom>
        </p:spPr>
      </p:pic>
      <p:sp>
        <p:nvSpPr>
          <p:cNvPr id="87" name="ZoneTexte 86"/>
          <p:cNvSpPr txBox="1"/>
          <p:nvPr/>
        </p:nvSpPr>
        <p:spPr>
          <a:xfrm>
            <a:off x="4860032" y="4155926"/>
            <a:ext cx="4032448" cy="338554"/>
          </a:xfrm>
          <a:prstGeom prst="rect">
            <a:avLst/>
          </a:prstGeom>
          <a:noFill/>
        </p:spPr>
        <p:txBody>
          <a:bodyPr wrap="square" rtlCol="0">
            <a:spAutoFit/>
          </a:bodyPr>
          <a:lstStyle/>
          <a:p>
            <a:pPr algn="r"/>
            <a:r>
              <a:rPr lang="en-US" sz="1600" dirty="0">
                <a:solidFill>
                  <a:schemeClr val="bg1"/>
                </a:solidFill>
                <a:latin typeface="Calibri"/>
                <a:cs typeface="Calibri"/>
              </a:rPr>
              <a:t>Roma, May, 2024    </a:t>
            </a:r>
            <a:endParaRPr lang="en-GB" dirty="0">
              <a:latin typeface="Calibri"/>
              <a:cs typeface="Calibri"/>
            </a:endParaRPr>
          </a:p>
        </p:txBody>
      </p:sp>
      <p:sp>
        <p:nvSpPr>
          <p:cNvPr id="11" name="ZoneTexte 10"/>
          <p:cNvSpPr txBox="1"/>
          <p:nvPr/>
        </p:nvSpPr>
        <p:spPr>
          <a:xfrm>
            <a:off x="2123728" y="1779662"/>
            <a:ext cx="4666978" cy="584775"/>
          </a:xfrm>
          <a:prstGeom prst="rect">
            <a:avLst/>
          </a:prstGeom>
          <a:noFill/>
        </p:spPr>
        <p:txBody>
          <a:bodyPr wrap="square" rtlCol="0">
            <a:spAutoFit/>
          </a:bodyPr>
          <a:lstStyle/>
          <a:p>
            <a:pPr algn="ctr"/>
            <a:r>
              <a:rPr lang="en-GB" sz="3200" dirty="0">
                <a:latin typeface="Calibri"/>
                <a:cs typeface="Calibri"/>
              </a:rPr>
              <a:t>Muon Collider</a:t>
            </a:r>
          </a:p>
        </p:txBody>
      </p:sp>
      <p:sp>
        <p:nvSpPr>
          <p:cNvPr id="9" name="ZoneTexte 86"/>
          <p:cNvSpPr txBox="1"/>
          <p:nvPr/>
        </p:nvSpPr>
        <p:spPr>
          <a:xfrm>
            <a:off x="1691680" y="2715766"/>
            <a:ext cx="5472608" cy="584776"/>
          </a:xfrm>
          <a:prstGeom prst="rect">
            <a:avLst/>
          </a:prstGeom>
          <a:noFill/>
        </p:spPr>
        <p:txBody>
          <a:bodyPr wrap="square" rtlCol="0">
            <a:spAutoFit/>
          </a:bodyPr>
          <a:lstStyle/>
          <a:p>
            <a:pPr algn="ctr"/>
            <a:r>
              <a:rPr lang="en-US" sz="1600" dirty="0">
                <a:latin typeface="Calibri"/>
                <a:cs typeface="Calibri"/>
              </a:rPr>
              <a:t>D. Schulte</a:t>
            </a:r>
          </a:p>
          <a:p>
            <a:pPr algn="ctr"/>
            <a:r>
              <a:rPr lang="en-US" sz="1600" dirty="0">
                <a:latin typeface="Calibri"/>
                <a:cs typeface="Calibri"/>
              </a:rPr>
              <a:t>On behalf of the International Muon Collider Collaboration</a:t>
            </a:r>
          </a:p>
        </p:txBody>
      </p:sp>
      <p:pic>
        <p:nvPicPr>
          <p:cNvPr id="3" name="Picture 2" descr="A picture containing text, font, graphics, design&#10;&#10;Description automatically generated">
            <a:extLst>
              <a:ext uri="{FF2B5EF4-FFF2-40B4-BE49-F238E27FC236}">
                <a16:creationId xmlns:a16="http://schemas.microsoft.com/office/drawing/2014/main" id="{F240389E-9CEE-39F2-F307-4C292D9B1135}"/>
              </a:ext>
            </a:extLst>
          </p:cNvPr>
          <p:cNvPicPr>
            <a:picLocks noChangeAspect="1"/>
          </p:cNvPicPr>
          <p:nvPr/>
        </p:nvPicPr>
        <p:blipFill>
          <a:blip r:embed="rId5"/>
          <a:stretch>
            <a:fillRect/>
          </a:stretch>
        </p:blipFill>
        <p:spPr>
          <a:xfrm>
            <a:off x="7812360" y="94453"/>
            <a:ext cx="1278826" cy="1469185"/>
          </a:xfrm>
          <a:prstGeom prst="rect">
            <a:avLst/>
          </a:prstGeom>
        </p:spPr>
      </p:pic>
      <p:pic>
        <p:nvPicPr>
          <p:cNvPr id="4" name="Picture 3">
            <a:extLst>
              <a:ext uri="{FF2B5EF4-FFF2-40B4-BE49-F238E27FC236}">
                <a16:creationId xmlns:a16="http://schemas.microsoft.com/office/drawing/2014/main" id="{E2F6C843-49F1-6D74-AF6B-BBBFA07D46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495" y="4155926"/>
            <a:ext cx="1292030" cy="861354"/>
          </a:xfrm>
          <a:prstGeom prst="rect">
            <a:avLst/>
          </a:prstGeom>
        </p:spPr>
      </p:pic>
      <p:sp>
        <p:nvSpPr>
          <p:cNvPr id="5" name="Rectangle 4">
            <a:extLst>
              <a:ext uri="{FF2B5EF4-FFF2-40B4-BE49-F238E27FC236}">
                <a16:creationId xmlns:a16="http://schemas.microsoft.com/office/drawing/2014/main" id="{19D3C3A7-A2E6-0F03-03B3-3F83A51A2268}"/>
              </a:ext>
            </a:extLst>
          </p:cNvPr>
          <p:cNvSpPr/>
          <p:nvPr/>
        </p:nvSpPr>
        <p:spPr>
          <a:xfrm>
            <a:off x="1327525" y="4189729"/>
            <a:ext cx="5332707" cy="758285"/>
          </a:xfrm>
          <a:prstGeom prst="rect">
            <a:avLst/>
          </a:prstGeom>
        </p:spPr>
        <p:txBody>
          <a:bodyPr wrap="square" anchor="ctr">
            <a:spAutoFit/>
          </a:bodyPr>
          <a:lstStyle/>
          <a:p>
            <a:pPr algn="l">
              <a:lnSpc>
                <a:spcPct val="150000"/>
              </a:lnSpc>
            </a:pPr>
            <a:r>
              <a:rPr lang="en-US" sz="1000" dirty="0">
                <a:solidFill>
                  <a:schemeClr val="bg1"/>
                </a:solidFill>
              </a:rPr>
              <a:t>Funded by the European Union (EU). Views and opinions expressed are however those of the author(s) only and do not necessarily reflect those of the EU or European Research Executive Agency (REA). Neither the EU nor the REA can be held responsible for them.</a:t>
            </a:r>
            <a:endParaRPr lang="en-GB" sz="800" dirty="0">
              <a:solidFill>
                <a:schemeClr val="bg1"/>
              </a:solidFill>
              <a:latin typeface="Montserrat" panose="00000500000000000000" pitchFamily="2"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b="0" dirty="0">
                <a:latin typeface="Calibri"/>
                <a:cs typeface="Calibri"/>
              </a:rPr>
              <a:t>Muon Decay and Neutrino Flux</a:t>
            </a:r>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r>
              <a:rPr lang="en-US">
                <a:latin typeface="Calibri"/>
                <a:cs typeface="Calibri"/>
              </a:rPr>
              <a:t>D. Schulte, Muon Collider, INFN, May 2024</a:t>
            </a:r>
            <a:endParaRPr lang="en-GB" dirty="0">
              <a:latin typeface="Calibri"/>
              <a:cs typeface="Calibri"/>
            </a:endParaRPr>
          </a:p>
        </p:txBody>
      </p:sp>
      <p:pic>
        <p:nvPicPr>
          <p:cNvPr id="13" name="Picture 12"/>
          <p:cNvPicPr>
            <a:picLocks noChangeAspect="1"/>
          </p:cNvPicPr>
          <p:nvPr/>
        </p:nvPicPr>
        <p:blipFill rotWithShape="1">
          <a:blip r:embed="rId2"/>
          <a:srcRect t="25205" b="16189"/>
          <a:stretch/>
        </p:blipFill>
        <p:spPr>
          <a:xfrm>
            <a:off x="4932040" y="895907"/>
            <a:ext cx="3672408" cy="811747"/>
          </a:xfrm>
          <a:prstGeom prst="rect">
            <a:avLst/>
          </a:prstGeom>
        </p:spPr>
      </p:pic>
      <p:pic>
        <p:nvPicPr>
          <p:cNvPr id="16" name="Picture 15" descr="a-Feynman-diagram-for-the-decay-of-a-positive-muon-b-Helicity-diagram-of-positiv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89439" y="627534"/>
            <a:ext cx="1226577" cy="1124284"/>
          </a:xfrm>
          <a:prstGeom prst="rect">
            <a:avLst/>
          </a:prstGeom>
        </p:spPr>
      </p:pic>
      <p:pic>
        <p:nvPicPr>
          <p:cNvPr id="14" name="Picture 13" descr="p1.pdf"/>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183302" y="1923678"/>
            <a:ext cx="3853194" cy="1110764"/>
          </a:xfrm>
          <a:prstGeom prst="rect">
            <a:avLst/>
          </a:prstGeom>
        </p:spPr>
      </p:pic>
      <p:sp>
        <p:nvSpPr>
          <p:cNvPr id="6" name="TextBox 5">
            <a:extLst>
              <a:ext uri="{FF2B5EF4-FFF2-40B4-BE49-F238E27FC236}">
                <a16:creationId xmlns:a16="http://schemas.microsoft.com/office/drawing/2014/main" id="{4A23B5B1-7047-1C52-514D-043491909CCB}"/>
              </a:ext>
            </a:extLst>
          </p:cNvPr>
          <p:cNvSpPr txBox="1"/>
          <p:nvPr/>
        </p:nvSpPr>
        <p:spPr>
          <a:xfrm>
            <a:off x="8388424" y="1745990"/>
            <a:ext cx="306494" cy="307777"/>
          </a:xfrm>
          <a:prstGeom prst="rect">
            <a:avLst/>
          </a:prstGeom>
          <a:noFill/>
        </p:spPr>
        <p:txBody>
          <a:bodyPr wrap="none" rtlCol="0">
            <a:spAutoFit/>
          </a:bodyPr>
          <a:lstStyle/>
          <a:p>
            <a:r>
              <a:rPr lang="en-CH" sz="1400" dirty="0">
                <a:latin typeface="Calibri" panose="020F0502020204030204" pitchFamily="34" charset="0"/>
                <a:cs typeface="Calibri" panose="020F0502020204030204" pitchFamily="34" charset="0"/>
              </a:rPr>
              <a:t>t</a:t>
            </a:r>
            <a:r>
              <a:rPr lang="en-CH" sz="1400" baseline="-25000" dirty="0">
                <a:latin typeface="Calibri" panose="020F0502020204030204" pitchFamily="34" charset="0"/>
                <a:cs typeface="Calibri" panose="020F0502020204030204" pitchFamily="34" charset="0"/>
              </a:rPr>
              <a:t>1</a:t>
            </a:r>
            <a:endParaRPr lang="en-CH" sz="1400" dirty="0">
              <a:latin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8EF7A84F-F529-4B04-B24A-20F93A9BF104}"/>
              </a:ext>
            </a:extLst>
          </p:cNvPr>
          <p:cNvSpPr txBox="1"/>
          <p:nvPr/>
        </p:nvSpPr>
        <p:spPr>
          <a:xfrm>
            <a:off x="8441970" y="2413807"/>
            <a:ext cx="306494" cy="307777"/>
          </a:xfrm>
          <a:prstGeom prst="rect">
            <a:avLst/>
          </a:prstGeom>
          <a:noFill/>
        </p:spPr>
        <p:txBody>
          <a:bodyPr wrap="none" rtlCol="0">
            <a:spAutoFit/>
          </a:bodyPr>
          <a:lstStyle/>
          <a:p>
            <a:r>
              <a:rPr lang="en-CH" sz="1400" dirty="0">
                <a:latin typeface="Calibri" panose="020F0502020204030204" pitchFamily="34" charset="0"/>
                <a:cs typeface="Calibri" panose="020F0502020204030204" pitchFamily="34" charset="0"/>
              </a:rPr>
              <a:t>t</a:t>
            </a:r>
            <a:r>
              <a:rPr lang="en-CH" sz="1400" baseline="-25000" dirty="0">
                <a:latin typeface="Calibri" panose="020F0502020204030204" pitchFamily="34" charset="0"/>
                <a:cs typeface="Calibri" panose="020F0502020204030204" pitchFamily="34" charset="0"/>
              </a:rPr>
              <a:t>2</a:t>
            </a:r>
            <a:endParaRPr lang="en-CH" sz="1400" dirty="0">
              <a:latin typeface="Calibri" panose="020F0502020204030204" pitchFamily="34" charset="0"/>
              <a:cs typeface="Calibri" panose="020F0502020204030204" pitchFamily="34" charset="0"/>
            </a:endParaRPr>
          </a:p>
        </p:txBody>
      </p:sp>
      <p:pic>
        <p:nvPicPr>
          <p:cNvPr id="24" name="Picture 23">
            <a:extLst>
              <a:ext uri="{FF2B5EF4-FFF2-40B4-BE49-F238E27FC236}">
                <a16:creationId xmlns:a16="http://schemas.microsoft.com/office/drawing/2014/main" id="{4D5A71B4-D010-DABF-60F6-60018DB76C4D}"/>
              </a:ext>
            </a:extLst>
          </p:cNvPr>
          <p:cNvPicPr>
            <a:picLocks noChangeAspect="1"/>
          </p:cNvPicPr>
          <p:nvPr/>
        </p:nvPicPr>
        <p:blipFill rotWithShape="1">
          <a:blip r:embed="rId5"/>
          <a:srcRect l="2968" t="29000" r="72303" b="13600"/>
          <a:stretch/>
        </p:blipFill>
        <p:spPr>
          <a:xfrm rot="5400000">
            <a:off x="6080111" y="2591226"/>
            <a:ext cx="1799930" cy="2952328"/>
          </a:xfrm>
          <a:prstGeom prst="rect">
            <a:avLst/>
          </a:prstGeom>
        </p:spPr>
      </p:pic>
      <p:sp>
        <p:nvSpPr>
          <p:cNvPr id="25" name="Content Placeholder 2">
            <a:extLst>
              <a:ext uri="{FF2B5EF4-FFF2-40B4-BE49-F238E27FC236}">
                <a16:creationId xmlns:a16="http://schemas.microsoft.com/office/drawing/2014/main" id="{36814B0B-D6EA-195C-979E-E38C56D10C63}"/>
              </a:ext>
            </a:extLst>
          </p:cNvPr>
          <p:cNvSpPr txBox="1">
            <a:spLocks/>
          </p:cNvSpPr>
          <p:nvPr/>
        </p:nvSpPr>
        <p:spPr>
          <a:xfrm>
            <a:off x="179512" y="915566"/>
            <a:ext cx="3041515" cy="778161"/>
          </a:xfrm>
          <a:prstGeom prst="rect">
            <a:avLst/>
          </a:prstGeom>
          <a:solidFill>
            <a:srgbClr val="FCD5B5"/>
          </a:solidFill>
        </p:spPr>
        <p:txBody>
          <a:bodyPr vert="horz" lIns="100477" tIns="50240" rIns="100477" bIns="5024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a:latin typeface="Calibri"/>
                <a:cs typeface="Calibri"/>
              </a:rPr>
              <a:t>Muon decays in collider ring</a:t>
            </a:r>
          </a:p>
          <a:p>
            <a:r>
              <a:rPr lang="en-US" sz="1400" dirty="0">
                <a:latin typeface="Calibri"/>
                <a:cs typeface="Calibri"/>
              </a:rPr>
              <a:t>Impact on detector, see Daniele</a:t>
            </a:r>
          </a:p>
          <a:p>
            <a:r>
              <a:rPr lang="en-US" sz="1400" dirty="0">
                <a:latin typeface="Calibri"/>
                <a:cs typeface="Calibri"/>
              </a:rPr>
              <a:t>Have to avoid dense neutrino flux</a:t>
            </a:r>
          </a:p>
        </p:txBody>
      </p:sp>
      <p:sp>
        <p:nvSpPr>
          <p:cNvPr id="2" name="Slide Number Placeholder 1">
            <a:extLst>
              <a:ext uri="{FF2B5EF4-FFF2-40B4-BE49-F238E27FC236}">
                <a16:creationId xmlns:a16="http://schemas.microsoft.com/office/drawing/2014/main" id="{B5D0BCF7-5194-B8E0-62FC-FFF6CDF8B54B}"/>
              </a:ext>
            </a:extLst>
          </p:cNvPr>
          <p:cNvSpPr>
            <a:spLocks noGrp="1"/>
          </p:cNvSpPr>
          <p:nvPr>
            <p:ph type="sldNum" sz="quarter" idx="4"/>
          </p:nvPr>
        </p:nvSpPr>
        <p:spPr/>
        <p:txBody>
          <a:bodyPr/>
          <a:lstStyle/>
          <a:p>
            <a:fld id="{974172A1-1CBF-0B40-9234-7D4D80EC19EA}" type="slidenum">
              <a:rPr lang="en-GB" smtClean="0"/>
              <a:pPr/>
              <a:t>10</a:t>
            </a:fld>
            <a:endParaRPr lang="en-GB" dirty="0"/>
          </a:p>
        </p:txBody>
      </p:sp>
      <p:pic>
        <p:nvPicPr>
          <p:cNvPr id="5" name="Picture 4">
            <a:extLst>
              <a:ext uri="{FF2B5EF4-FFF2-40B4-BE49-F238E27FC236}">
                <a16:creationId xmlns:a16="http://schemas.microsoft.com/office/drawing/2014/main" id="{278F02CD-8A7B-8FB6-AC87-E68D708594C7}"/>
              </a:ext>
            </a:extLst>
          </p:cNvPr>
          <p:cNvPicPr>
            <a:picLocks noChangeAspect="1"/>
          </p:cNvPicPr>
          <p:nvPr/>
        </p:nvPicPr>
        <p:blipFill>
          <a:blip r:embed="rId6"/>
          <a:stretch>
            <a:fillRect/>
          </a:stretch>
        </p:blipFill>
        <p:spPr>
          <a:xfrm>
            <a:off x="3131840" y="2568968"/>
            <a:ext cx="2073288" cy="1544803"/>
          </a:xfrm>
          <a:prstGeom prst="rect">
            <a:avLst/>
          </a:prstGeom>
        </p:spPr>
      </p:pic>
      <p:sp>
        <p:nvSpPr>
          <p:cNvPr id="11" name="TextBox 10">
            <a:extLst>
              <a:ext uri="{FF2B5EF4-FFF2-40B4-BE49-F238E27FC236}">
                <a16:creationId xmlns:a16="http://schemas.microsoft.com/office/drawing/2014/main" id="{FDC2C29F-181F-CB67-3FD3-A7EBCA91460A}"/>
              </a:ext>
            </a:extLst>
          </p:cNvPr>
          <p:cNvSpPr txBox="1"/>
          <p:nvPr/>
        </p:nvSpPr>
        <p:spPr>
          <a:xfrm>
            <a:off x="107504" y="1767463"/>
            <a:ext cx="4137484" cy="3108543"/>
          </a:xfrm>
          <a:prstGeom prst="rect">
            <a:avLst/>
          </a:prstGeom>
          <a:noFill/>
        </p:spPr>
        <p:txBody>
          <a:bodyPr wrap="square" rtlCol="0">
            <a:spAutoFit/>
          </a:bodyPr>
          <a:lstStyle/>
          <a:p>
            <a:r>
              <a:rPr lang="en-CH" sz="1400" dirty="0">
                <a:latin typeface="Calibri" panose="020F0502020204030204" pitchFamily="34" charset="0"/>
                <a:cs typeface="Calibri" panose="020F0502020204030204" pitchFamily="34" charset="0"/>
              </a:rPr>
              <a:t>Aim for </a:t>
            </a:r>
            <a:r>
              <a:rPr lang="en-CH" sz="1400" b="1" dirty="0">
                <a:latin typeface="Calibri" panose="020F0502020204030204" pitchFamily="34" charset="0"/>
                <a:cs typeface="Calibri" panose="020F0502020204030204" pitchFamily="34" charset="0"/>
              </a:rPr>
              <a:t>negligible impact from arcs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S</a:t>
            </a:r>
            <a:r>
              <a:rPr lang="en-CH" sz="1400" dirty="0">
                <a:latin typeface="Calibri" panose="020F0502020204030204" pitchFamily="34" charset="0"/>
                <a:cs typeface="Calibri" panose="020F0502020204030204" pitchFamily="34" charset="0"/>
              </a:rPr>
              <a:t>imilar impact as LHC</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At 3 TeV this is the case for 200 m depth</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At 10 TeV go from acceptable to negligible with mover system</a:t>
            </a:r>
          </a:p>
          <a:p>
            <a:pPr marL="742950" lvl="1"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Mockup of mover system planned</a:t>
            </a:r>
          </a:p>
          <a:p>
            <a:pPr marL="742950" lvl="1"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Impact on beam to be checked</a:t>
            </a:r>
          </a:p>
          <a:p>
            <a:endParaRPr lang="en-CH" sz="1400" dirty="0">
              <a:latin typeface="Calibri" panose="020F0502020204030204" pitchFamily="34" charset="0"/>
              <a:cs typeface="Calibri" panose="020F0502020204030204" pitchFamily="34" charset="0"/>
            </a:endParaRPr>
          </a:p>
          <a:p>
            <a:endParaRPr lang="en-CH" sz="1400" dirty="0">
              <a:latin typeface="Calibri" panose="020F0502020204030204" pitchFamily="34" charset="0"/>
              <a:cs typeface="Calibri" panose="020F0502020204030204" pitchFamily="34" charset="0"/>
            </a:endParaRPr>
          </a:p>
          <a:p>
            <a:endParaRPr lang="en-CH" sz="1400" dirty="0">
              <a:latin typeface="Calibri" panose="020F0502020204030204" pitchFamily="34" charset="0"/>
              <a:cs typeface="Calibri" panose="020F0502020204030204" pitchFamily="34" charset="0"/>
            </a:endParaRPr>
          </a:p>
          <a:p>
            <a:r>
              <a:rPr lang="en-CH" sz="1400" b="1" dirty="0">
                <a:latin typeface="Calibri" panose="020F0502020204030204" pitchFamily="34" charset="0"/>
                <a:cs typeface="Calibri" panose="020F0502020204030204" pitchFamily="34" charset="0"/>
              </a:rPr>
              <a:t>Impact of experimental insertions</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3 TeV design acceptable with no further work</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But better acquire land in direction of experiment, also for 10 </a:t>
            </a:r>
            <a:r>
              <a:rPr lang="en-US" sz="1400" dirty="0" err="1">
                <a:latin typeface="Calibri" panose="020F0502020204030204" pitchFamily="34" charset="0"/>
                <a:cs typeface="Calibri" panose="020F0502020204030204" pitchFamily="34" charset="0"/>
              </a:rPr>
              <a:t>TeV</a:t>
            </a:r>
            <a:endParaRPr lang="en-CH" sz="14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EEC072C1-B9C5-EF92-0CBC-27D1FDDCB09C}"/>
              </a:ext>
            </a:extLst>
          </p:cNvPr>
          <p:cNvSpPr txBox="1"/>
          <p:nvPr/>
        </p:nvSpPr>
        <p:spPr>
          <a:xfrm>
            <a:off x="1979712" y="1196083"/>
            <a:ext cx="1773242" cy="307777"/>
          </a:xfrm>
          <a:prstGeom prst="rect">
            <a:avLst/>
          </a:prstGeom>
          <a:solidFill>
            <a:srgbClr val="FFFF00"/>
          </a:solidFill>
        </p:spPr>
        <p:txBody>
          <a:bodyPr wrap="none" rtlCol="0">
            <a:spAutoFit/>
          </a:bodyPr>
          <a:lstStyle/>
          <a:p>
            <a:pPr marL="285750" indent="-285750">
              <a:buFont typeface="Symbol" pitchFamily="2" charset="2"/>
              <a:buChar char="Þ"/>
            </a:pPr>
            <a:r>
              <a:rPr lang="en-CH" sz="1400" dirty="0">
                <a:latin typeface="Calibri" panose="020F0502020204030204" pitchFamily="34" charset="0"/>
                <a:cs typeface="Calibri" panose="020F0502020204030204" pitchFamily="34" charset="0"/>
              </a:rPr>
              <a:t>Daniele, Massimo</a:t>
            </a:r>
          </a:p>
        </p:txBody>
      </p:sp>
    </p:spTree>
    <p:extLst>
      <p:ext uri="{BB962C8B-B14F-4D97-AF65-F5344CB8AC3E}">
        <p14:creationId xmlns:p14="http://schemas.microsoft.com/office/powerpoint/2010/main" val="42478935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b="0" dirty="0">
                <a:latin typeface="Calibri"/>
                <a:cs typeface="Calibri"/>
              </a:rPr>
              <a:t>Site Studies</a:t>
            </a:r>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r>
              <a:rPr lang="en-US">
                <a:latin typeface="Calibri"/>
                <a:cs typeface="Calibri"/>
              </a:rPr>
              <a:t>D. Schulte, Muon Collider, INFN, May 2024</a:t>
            </a:r>
            <a:endParaRPr lang="en-GB" dirty="0">
              <a:latin typeface="Calibri"/>
              <a:cs typeface="Calibri"/>
            </a:endParaRPr>
          </a:p>
        </p:txBody>
      </p:sp>
      <p:sp>
        <p:nvSpPr>
          <p:cNvPr id="2" name="Slide Number Placeholder 1">
            <a:extLst>
              <a:ext uri="{FF2B5EF4-FFF2-40B4-BE49-F238E27FC236}">
                <a16:creationId xmlns:a16="http://schemas.microsoft.com/office/drawing/2014/main" id="{B5D0BCF7-5194-B8E0-62FC-FFF6CDF8B54B}"/>
              </a:ext>
            </a:extLst>
          </p:cNvPr>
          <p:cNvSpPr>
            <a:spLocks noGrp="1"/>
          </p:cNvSpPr>
          <p:nvPr>
            <p:ph type="sldNum" sz="quarter" idx="4"/>
          </p:nvPr>
        </p:nvSpPr>
        <p:spPr/>
        <p:txBody>
          <a:bodyPr/>
          <a:lstStyle/>
          <a:p>
            <a:fld id="{974172A1-1CBF-0B40-9234-7D4D80EC19EA}" type="slidenum">
              <a:rPr lang="en-GB" smtClean="0"/>
              <a:pPr/>
              <a:t>11</a:t>
            </a:fld>
            <a:endParaRPr lang="en-GB" dirty="0"/>
          </a:p>
        </p:txBody>
      </p:sp>
      <p:sp>
        <p:nvSpPr>
          <p:cNvPr id="5" name="TextBox 1">
            <a:extLst>
              <a:ext uri="{FF2B5EF4-FFF2-40B4-BE49-F238E27FC236}">
                <a16:creationId xmlns:a16="http://schemas.microsoft.com/office/drawing/2014/main" id="{100FF697-937C-769D-1F3D-19286CBCEF53}"/>
              </a:ext>
            </a:extLst>
          </p:cNvPr>
          <p:cNvSpPr/>
          <p:nvPr/>
        </p:nvSpPr>
        <p:spPr>
          <a:xfrm>
            <a:off x="827585" y="483518"/>
            <a:ext cx="4910315" cy="2444764"/>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spc="-1" dirty="0">
                <a:solidFill>
                  <a:srgbClr val="000000"/>
                </a:solidFill>
                <a:latin typeface="Calibri" panose="020F0502020204030204" pitchFamily="34" charset="0"/>
                <a:ea typeface="DejaVu Sans"/>
                <a:cs typeface="Calibri" panose="020F0502020204030204" pitchFamily="34" charset="0"/>
              </a:rPr>
              <a:t>Candidate sites </a:t>
            </a:r>
            <a:r>
              <a:rPr lang="en-US" sz="1400" b="1" spc="-1" dirty="0">
                <a:solidFill>
                  <a:srgbClr val="000000"/>
                </a:solidFill>
                <a:latin typeface="Calibri" panose="020F0502020204030204" pitchFamily="34" charset="0"/>
                <a:ea typeface="DejaVu Sans"/>
                <a:cs typeface="Calibri" panose="020F0502020204030204" pitchFamily="34" charset="0"/>
              </a:rPr>
              <a:t>CERN, FNAL, </a:t>
            </a:r>
            <a:r>
              <a:rPr lang="en-US" sz="1400" spc="-1" dirty="0">
                <a:solidFill>
                  <a:srgbClr val="000000"/>
                </a:solidFill>
                <a:latin typeface="Calibri" panose="020F0502020204030204" pitchFamily="34" charset="0"/>
                <a:ea typeface="DejaVu Sans"/>
                <a:cs typeface="Calibri" panose="020F0502020204030204" pitchFamily="34" charset="0"/>
              </a:rPr>
              <a:t>potentially others</a:t>
            </a:r>
            <a:r>
              <a:rPr lang="en-US" sz="1400" b="1" spc="-1" dirty="0">
                <a:solidFill>
                  <a:srgbClr val="000000"/>
                </a:solidFill>
                <a:latin typeface="Calibri" panose="020F0502020204030204" pitchFamily="34" charset="0"/>
                <a:ea typeface="DejaVu Sans"/>
                <a:cs typeface="Calibri" panose="020F0502020204030204" pitchFamily="34" charset="0"/>
              </a:rPr>
              <a:t> (</a:t>
            </a:r>
            <a:r>
              <a:rPr lang="en-US" sz="1400" spc="-1" dirty="0">
                <a:solidFill>
                  <a:srgbClr val="000000"/>
                </a:solidFill>
                <a:latin typeface="Calibri" panose="020F0502020204030204" pitchFamily="34" charset="0"/>
                <a:ea typeface="DejaVu Sans"/>
                <a:cs typeface="Calibri" panose="020F0502020204030204" pitchFamily="34" charset="0"/>
              </a:rPr>
              <a:t>ESS, JPARC, … )</a:t>
            </a:r>
          </a:p>
          <a:p>
            <a:endParaRPr lang="en-US" sz="1400" b="1" spc="-1" dirty="0">
              <a:solidFill>
                <a:srgbClr val="000000"/>
              </a:solidFill>
              <a:latin typeface="Calibri" panose="020F0502020204030204" pitchFamily="34" charset="0"/>
              <a:ea typeface="DejaVu Sans"/>
              <a:cs typeface="Calibri" panose="020F0502020204030204" pitchFamily="34" charset="0"/>
            </a:endParaRPr>
          </a:p>
          <a:p>
            <a:r>
              <a:rPr lang="en-US" sz="1400" b="1" spc="-1" dirty="0">
                <a:solidFill>
                  <a:srgbClr val="000000"/>
                </a:solidFill>
                <a:latin typeface="Calibri" panose="020F0502020204030204" pitchFamily="34" charset="0"/>
                <a:ea typeface="DejaVu Sans"/>
                <a:cs typeface="Calibri" panose="020F0502020204030204" pitchFamily="34" charset="0"/>
              </a:rPr>
              <a:t>Study is mostly site independent</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Main benefit is existing infrastructure</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Want to avoid time consuming detailed studies and keep collaborative spirit</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Will do more later</a:t>
            </a:r>
          </a:p>
          <a:p>
            <a:pPr marL="285750" indent="-285750">
              <a:buFont typeface="Arial" panose="020B0604020202020204" pitchFamily="34" charset="0"/>
              <a:buChar char="•"/>
            </a:pPr>
            <a:endParaRPr lang="en-US" sz="1400" spc="-1" dirty="0">
              <a:solidFill>
                <a:srgbClr val="000000"/>
              </a:solidFill>
              <a:latin typeface="Calibri" panose="020F0502020204030204" pitchFamily="34" charset="0"/>
              <a:ea typeface="DejaVu Sans"/>
              <a:cs typeface="Calibri" panose="020F0502020204030204" pitchFamily="34" charset="0"/>
            </a:endParaRPr>
          </a:p>
          <a:p>
            <a:r>
              <a:rPr lang="en-US" sz="1400" b="1" spc="-1" dirty="0">
                <a:solidFill>
                  <a:srgbClr val="000000"/>
                </a:solidFill>
                <a:latin typeface="Calibri" panose="020F0502020204030204" pitchFamily="34" charset="0"/>
                <a:ea typeface="DejaVu Sans"/>
                <a:cs typeface="Calibri" panose="020F0502020204030204" pitchFamily="34" charset="0"/>
              </a:rPr>
              <a:t>Some considerations are important</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Neutrino flux mitigation at CERN</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Accelerator ring fitting on FNAL site</a:t>
            </a:r>
          </a:p>
        </p:txBody>
      </p:sp>
      <p:pic>
        <p:nvPicPr>
          <p:cNvPr id="9" name="Picture 8" descr="Graphical user interface, diagram, application&#10;&#10;Description automatically generated">
            <a:extLst>
              <a:ext uri="{FF2B5EF4-FFF2-40B4-BE49-F238E27FC236}">
                <a16:creationId xmlns:a16="http://schemas.microsoft.com/office/drawing/2014/main" id="{6477F866-E1F4-32CB-53A7-455E841CF48F}"/>
              </a:ext>
            </a:extLst>
          </p:cNvPr>
          <p:cNvPicPr>
            <a:picLocks noChangeAspect="1"/>
          </p:cNvPicPr>
          <p:nvPr/>
        </p:nvPicPr>
        <p:blipFill>
          <a:blip r:embed="rId2"/>
          <a:stretch>
            <a:fillRect/>
          </a:stretch>
        </p:blipFill>
        <p:spPr>
          <a:xfrm>
            <a:off x="209725" y="3217020"/>
            <a:ext cx="4675501" cy="1580632"/>
          </a:xfrm>
          <a:prstGeom prst="rect">
            <a:avLst/>
          </a:prstGeom>
        </p:spPr>
      </p:pic>
      <p:sp>
        <p:nvSpPr>
          <p:cNvPr id="10" name="TextBox 1">
            <a:extLst>
              <a:ext uri="{FF2B5EF4-FFF2-40B4-BE49-F238E27FC236}">
                <a16:creationId xmlns:a16="http://schemas.microsoft.com/office/drawing/2014/main" id="{C9C8A5C7-A6AF-2389-4EA4-1C5104A93D8E}"/>
              </a:ext>
            </a:extLst>
          </p:cNvPr>
          <p:cNvSpPr/>
          <p:nvPr/>
        </p:nvSpPr>
        <p:spPr>
          <a:xfrm>
            <a:off x="4932040" y="3649068"/>
            <a:ext cx="3688040" cy="1152102"/>
          </a:xfrm>
          <a:prstGeom prst="rect">
            <a:avLst/>
          </a:prstGeom>
          <a:solidFill>
            <a:schemeClr val="accent6">
              <a:lumMod val="20000"/>
              <a:lumOff val="80000"/>
            </a:schemeClr>
          </a:solid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pPr>
              <a:lnSpc>
                <a:spcPct val="100000"/>
              </a:lnSpc>
            </a:pPr>
            <a:r>
              <a:rPr lang="en-US" sz="1400" b="1" spc="-1" dirty="0">
                <a:solidFill>
                  <a:srgbClr val="000000"/>
                </a:solidFill>
                <a:latin typeface="Calibri" panose="020F0502020204030204" pitchFamily="34" charset="0"/>
                <a:ea typeface="DejaVu Sans"/>
                <a:cs typeface="Calibri" panose="020F0502020204030204" pitchFamily="34" charset="0"/>
              </a:rPr>
              <a:t>Potential site next to CERN identified</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Mitigates neutrino flux</a:t>
            </a:r>
            <a:endParaRPr lang="en-US" sz="1400" b="1" spc="-1" dirty="0">
              <a:solidFill>
                <a:srgbClr val="000000"/>
              </a:solidFill>
              <a:latin typeface="Calibri" panose="020F0502020204030204" pitchFamily="34" charset="0"/>
              <a:ea typeface="DejaVu Sans"/>
              <a:cs typeface="Calibri" panose="020F0502020204030204" pitchFamily="34" charset="0"/>
            </a:endParaRPr>
          </a:p>
          <a:p>
            <a:pPr marL="628650" lvl="1" indent="-1714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Points toward </a:t>
            </a:r>
            <a:r>
              <a:rPr lang="en-US" sz="1400" spc="-1" dirty="0" err="1">
                <a:solidFill>
                  <a:srgbClr val="000000"/>
                </a:solidFill>
                <a:latin typeface="Calibri" panose="020F0502020204030204" pitchFamily="34" charset="0"/>
                <a:ea typeface="DejaVu Sans"/>
                <a:cs typeface="Calibri" panose="020F0502020204030204" pitchFamily="34" charset="0"/>
              </a:rPr>
              <a:t>mediterranean</a:t>
            </a:r>
            <a:r>
              <a:rPr lang="en-US" sz="1400" spc="-1" dirty="0">
                <a:solidFill>
                  <a:srgbClr val="000000"/>
                </a:solidFill>
                <a:latin typeface="Calibri" panose="020F0502020204030204" pitchFamily="34" charset="0"/>
                <a:ea typeface="DejaVu Sans"/>
                <a:cs typeface="Calibri" panose="020F0502020204030204" pitchFamily="34" charset="0"/>
              </a:rPr>
              <a:t> and uninhabited area in Jura</a:t>
            </a:r>
          </a:p>
          <a:p>
            <a:pPr marL="171450" indent="-171450">
              <a:buFont typeface="Arial" panose="020B0604020202020204" pitchFamily="34" charset="0"/>
              <a:buChar char="•"/>
            </a:pPr>
            <a:r>
              <a:rPr lang="en-US" sz="1400" spc="-1" dirty="0">
                <a:solidFill>
                  <a:srgbClr val="FF0000"/>
                </a:solidFill>
                <a:latin typeface="Calibri" panose="020F0502020204030204" pitchFamily="34" charset="0"/>
                <a:ea typeface="DejaVu Sans"/>
                <a:cs typeface="Calibri" panose="020F0502020204030204" pitchFamily="34" charset="0"/>
              </a:rPr>
              <a:t>Detailed studies required </a:t>
            </a:r>
            <a:r>
              <a:rPr lang="en-US" sz="1400" spc="-1" dirty="0">
                <a:solidFill>
                  <a:srgbClr val="000000"/>
                </a:solidFill>
                <a:latin typeface="Calibri" panose="020F0502020204030204" pitchFamily="34" charset="0"/>
                <a:ea typeface="DejaVu Sans"/>
                <a:cs typeface="Calibri" panose="020F0502020204030204" pitchFamily="34" charset="0"/>
              </a:rPr>
              <a:t>(280 m deep)</a:t>
            </a:r>
          </a:p>
        </p:txBody>
      </p:sp>
      <p:pic>
        <p:nvPicPr>
          <p:cNvPr id="11" name="Picture 10" descr="A map of a city&#10;&#10;Description automatically generated">
            <a:extLst>
              <a:ext uri="{FF2B5EF4-FFF2-40B4-BE49-F238E27FC236}">
                <a16:creationId xmlns:a16="http://schemas.microsoft.com/office/drawing/2014/main" id="{4C28EB57-AA40-2C73-696D-C2E6A3E3DDF2}"/>
              </a:ext>
            </a:extLst>
          </p:cNvPr>
          <p:cNvPicPr>
            <a:picLocks noChangeAspect="1"/>
          </p:cNvPicPr>
          <p:nvPr/>
        </p:nvPicPr>
        <p:blipFill>
          <a:blip r:embed="rId3"/>
          <a:stretch>
            <a:fillRect/>
          </a:stretch>
        </p:blipFill>
        <p:spPr>
          <a:xfrm>
            <a:off x="5508104" y="727114"/>
            <a:ext cx="2794539" cy="2777938"/>
          </a:xfrm>
          <a:prstGeom prst="rect">
            <a:avLst/>
          </a:prstGeom>
        </p:spPr>
      </p:pic>
    </p:spTree>
    <p:extLst>
      <p:ext uri="{BB962C8B-B14F-4D97-AF65-F5344CB8AC3E}">
        <p14:creationId xmlns:p14="http://schemas.microsoft.com/office/powerpoint/2010/main" val="11324335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295400" y="-20538"/>
            <a:ext cx="6781800" cy="565175"/>
          </a:xfrm>
        </p:spPr>
        <p:txBody>
          <a:bodyPr/>
          <a:lstStyle/>
          <a:p>
            <a:r>
              <a:rPr lang="en-US" sz="3200" dirty="0">
                <a:latin typeface="Calibri"/>
                <a:cs typeface="Calibri"/>
              </a:rPr>
              <a:t>Proton Complex and Target</a:t>
            </a:r>
            <a:endParaRPr lang="en-GB" sz="3200" dirty="0">
              <a:latin typeface="Calibri"/>
              <a:cs typeface="Calibri"/>
            </a:endParaRPr>
          </a:p>
        </p:txBody>
      </p:sp>
      <p:sp>
        <p:nvSpPr>
          <p:cNvPr id="11" name="Footer Placeholder 10"/>
          <p:cNvSpPr>
            <a:spLocks noGrp="1"/>
          </p:cNvSpPr>
          <p:nvPr>
            <p:ph type="ftr" sz="quarter" idx="3"/>
          </p:nvPr>
        </p:nvSpPr>
        <p:spPr/>
        <p:txBody>
          <a:bodyPr/>
          <a:lstStyle/>
          <a:p>
            <a:r>
              <a:rPr lang="en-US"/>
              <a:t>D. Schulte, Muon Collider, INFN, May 2024</a:t>
            </a:r>
            <a:endParaRPr lang="en-GB" dirty="0"/>
          </a:p>
        </p:txBody>
      </p:sp>
      <p:sp>
        <p:nvSpPr>
          <p:cNvPr id="18" name="TextBox 17">
            <a:extLst>
              <a:ext uri="{FF2B5EF4-FFF2-40B4-BE49-F238E27FC236}">
                <a16:creationId xmlns:a16="http://schemas.microsoft.com/office/drawing/2014/main" id="{1EC15E80-2FFF-88F1-D91E-BE8D56CFCE13}"/>
              </a:ext>
            </a:extLst>
          </p:cNvPr>
          <p:cNvSpPr txBox="1"/>
          <p:nvPr/>
        </p:nvSpPr>
        <p:spPr>
          <a:xfrm>
            <a:off x="3798952" y="823813"/>
            <a:ext cx="845056" cy="338554"/>
          </a:xfrm>
          <a:prstGeom prst="rect">
            <a:avLst/>
          </a:prstGeom>
          <a:noFill/>
        </p:spPr>
        <p:txBody>
          <a:bodyPr wrap="square" rtlCol="0">
            <a:spAutoFit/>
          </a:bodyPr>
          <a:lstStyle/>
          <a:p>
            <a:pPr algn="ctr"/>
            <a:r>
              <a:rPr lang="de-CH" sz="1600" dirty="0" err="1">
                <a:latin typeface="Calibri" panose="020F0502020204030204" pitchFamily="34" charset="0"/>
                <a:cs typeface="Calibri" panose="020F0502020204030204" pitchFamily="34" charset="0"/>
              </a:rPr>
              <a:t>protons</a:t>
            </a:r>
            <a:endParaRPr lang="de-CH" sz="1600" dirty="0">
              <a:latin typeface="Calibri" panose="020F0502020204030204" pitchFamily="34" charset="0"/>
              <a:cs typeface="Calibri" panose="020F0502020204030204" pitchFamily="34" charset="0"/>
            </a:endParaRPr>
          </a:p>
        </p:txBody>
      </p:sp>
      <p:pic>
        <p:nvPicPr>
          <p:cNvPr id="48" name="Content Placeholder 7" descr="Graphical user interface, diagram&#10;&#10;Description automatically generated with medium confidence">
            <a:extLst>
              <a:ext uri="{FF2B5EF4-FFF2-40B4-BE49-F238E27FC236}">
                <a16:creationId xmlns:a16="http://schemas.microsoft.com/office/drawing/2014/main" id="{91A19C36-DE2B-B3D3-7A28-C91AFC56AF00}"/>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3851111" y="1288613"/>
            <a:ext cx="4825345" cy="2651289"/>
          </a:xfrm>
          <a:prstGeom prst="rect">
            <a:avLst/>
          </a:prstGeom>
        </p:spPr>
      </p:pic>
      <p:pic>
        <p:nvPicPr>
          <p:cNvPr id="14" name="Picture 13" descr="p4.tiff">
            <a:extLst>
              <a:ext uri="{FF2B5EF4-FFF2-40B4-BE49-F238E27FC236}">
                <a16:creationId xmlns:a16="http://schemas.microsoft.com/office/drawing/2014/main" id="{5EF679D1-563E-D316-952F-CD4F6723D944}"/>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627" t="635" r="75075" b="49472"/>
          <a:stretch/>
        </p:blipFill>
        <p:spPr>
          <a:xfrm>
            <a:off x="328734" y="915566"/>
            <a:ext cx="2083026" cy="2016224"/>
          </a:xfrm>
          <a:prstGeom prst="rect">
            <a:avLst/>
          </a:prstGeom>
        </p:spPr>
      </p:pic>
      <p:sp>
        <p:nvSpPr>
          <p:cNvPr id="15" name="TextBox 14">
            <a:extLst>
              <a:ext uri="{FF2B5EF4-FFF2-40B4-BE49-F238E27FC236}">
                <a16:creationId xmlns:a16="http://schemas.microsoft.com/office/drawing/2014/main" id="{98F667B2-8A67-EC3D-34A6-1C411BEA0187}"/>
              </a:ext>
            </a:extLst>
          </p:cNvPr>
          <p:cNvSpPr txBox="1"/>
          <p:nvPr/>
        </p:nvSpPr>
        <p:spPr>
          <a:xfrm>
            <a:off x="175345" y="3075806"/>
            <a:ext cx="3312368" cy="1600438"/>
          </a:xfrm>
          <a:prstGeom prst="rect">
            <a:avLst/>
          </a:prstGeom>
          <a:noFill/>
        </p:spPr>
        <p:txBody>
          <a:bodyPr wrap="square" rtlCol="0">
            <a:spAutoFit/>
          </a:bodyPr>
          <a:lstStyle/>
          <a:p>
            <a:r>
              <a:rPr lang="en-CH" sz="1400" dirty="0">
                <a:latin typeface="Calibri" panose="020F0502020204030204" pitchFamily="34" charset="0"/>
                <a:cs typeface="Calibri" panose="020F0502020204030204" pitchFamily="34" charset="0"/>
              </a:rPr>
              <a:t>5 GeV proton beam, 2 MW = 400 kJ x 5 Hz</a:t>
            </a:r>
          </a:p>
          <a:p>
            <a:r>
              <a:rPr lang="en-CH" sz="1400" dirty="0">
                <a:latin typeface="Calibri" panose="020F0502020204030204" pitchFamily="34" charset="0"/>
                <a:cs typeface="Calibri" panose="020F0502020204030204" pitchFamily="34" charset="0"/>
              </a:rPr>
              <a:t>Power is at hand</a:t>
            </a:r>
          </a:p>
          <a:p>
            <a:endParaRPr lang="en-CH" sz="1400" dirty="0">
              <a:latin typeface="Calibri" panose="020F0502020204030204" pitchFamily="34" charset="0"/>
              <a:cs typeface="Calibri" panose="020F0502020204030204" pitchFamily="34" charset="0"/>
            </a:endParaRPr>
          </a:p>
          <a:p>
            <a:r>
              <a:rPr lang="en-CH" sz="1400" dirty="0">
                <a:latin typeface="Calibri" panose="020F0502020204030204" pitchFamily="34" charset="0"/>
                <a:cs typeface="Calibri" panose="020F0502020204030204" pitchFamily="34" charset="0"/>
              </a:rPr>
              <a:t>ESS and Uppsala are woring on merging beam into high-charge pulses</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I</a:t>
            </a:r>
            <a:r>
              <a:rPr lang="en-CH" sz="1400" dirty="0">
                <a:latin typeface="Calibri" panose="020F0502020204030204" pitchFamily="34" charset="0"/>
                <a:cs typeface="Calibri" panose="020F0502020204030204" pitchFamily="34" charset="0"/>
              </a:rPr>
              <a:t>ndication is that 10 GeV would be preferred</a:t>
            </a:r>
          </a:p>
        </p:txBody>
      </p:sp>
      <p:pic>
        <p:nvPicPr>
          <p:cNvPr id="20" name="Picture 19" descr="p4.tiff">
            <a:extLst>
              <a:ext uri="{FF2B5EF4-FFF2-40B4-BE49-F238E27FC236}">
                <a16:creationId xmlns:a16="http://schemas.microsoft.com/office/drawing/2014/main" id="{5F1D9383-1081-F558-F558-7D0D24BA5324}"/>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24323" t="266" r="63784" b="49841"/>
          <a:stretch/>
        </p:blipFill>
        <p:spPr>
          <a:xfrm>
            <a:off x="2633097" y="915566"/>
            <a:ext cx="969509" cy="2016224"/>
          </a:xfrm>
          <a:prstGeom prst="rect">
            <a:avLst/>
          </a:prstGeom>
        </p:spPr>
      </p:pic>
      <p:sp>
        <p:nvSpPr>
          <p:cNvPr id="2" name="Right Arrow 1">
            <a:extLst>
              <a:ext uri="{FF2B5EF4-FFF2-40B4-BE49-F238E27FC236}">
                <a16:creationId xmlns:a16="http://schemas.microsoft.com/office/drawing/2014/main" id="{D12BA161-6477-BE39-5F79-9F084144DDB7}"/>
              </a:ext>
            </a:extLst>
          </p:cNvPr>
          <p:cNvSpPr/>
          <p:nvPr/>
        </p:nvSpPr>
        <p:spPr>
          <a:xfrm>
            <a:off x="4754734" y="905693"/>
            <a:ext cx="576064" cy="14401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3" name="TextBox 2">
            <a:extLst>
              <a:ext uri="{FF2B5EF4-FFF2-40B4-BE49-F238E27FC236}">
                <a16:creationId xmlns:a16="http://schemas.microsoft.com/office/drawing/2014/main" id="{4AEEE3B2-6993-5DA4-D7FC-15B933DA6934}"/>
              </a:ext>
            </a:extLst>
          </p:cNvPr>
          <p:cNvSpPr txBox="1"/>
          <p:nvPr/>
        </p:nvSpPr>
        <p:spPr>
          <a:xfrm>
            <a:off x="5441524" y="823813"/>
            <a:ext cx="792088" cy="338554"/>
          </a:xfrm>
          <a:prstGeom prst="rect">
            <a:avLst/>
          </a:prstGeom>
          <a:noFill/>
        </p:spPr>
        <p:txBody>
          <a:bodyPr wrap="square" rtlCol="0">
            <a:spAutoFit/>
          </a:bodyPr>
          <a:lstStyle/>
          <a:p>
            <a:pPr algn="ctr"/>
            <a:r>
              <a:rPr lang="de-CH" sz="1600" dirty="0" err="1">
                <a:latin typeface="Calibri" panose="020F0502020204030204" pitchFamily="34" charset="0"/>
                <a:cs typeface="Calibri" panose="020F0502020204030204" pitchFamily="34" charset="0"/>
              </a:rPr>
              <a:t>pions</a:t>
            </a:r>
            <a:endParaRPr lang="de-CH" sz="1600" dirty="0">
              <a:latin typeface="Calibri" panose="020F0502020204030204" pitchFamily="34" charset="0"/>
              <a:cs typeface="Calibri" panose="020F0502020204030204" pitchFamily="34" charset="0"/>
            </a:endParaRPr>
          </a:p>
        </p:txBody>
      </p:sp>
      <p:sp>
        <p:nvSpPr>
          <p:cNvPr id="4" name="Right Arrow 3">
            <a:extLst>
              <a:ext uri="{FF2B5EF4-FFF2-40B4-BE49-F238E27FC236}">
                <a16:creationId xmlns:a16="http://schemas.microsoft.com/office/drawing/2014/main" id="{7B1EC29F-4BD6-CA41-76DF-A407F2E8AEB1}"/>
              </a:ext>
            </a:extLst>
          </p:cNvPr>
          <p:cNvSpPr/>
          <p:nvPr/>
        </p:nvSpPr>
        <p:spPr>
          <a:xfrm>
            <a:off x="6344338" y="905693"/>
            <a:ext cx="576064" cy="144016"/>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7" name="TextBox 6">
            <a:extLst>
              <a:ext uri="{FF2B5EF4-FFF2-40B4-BE49-F238E27FC236}">
                <a16:creationId xmlns:a16="http://schemas.microsoft.com/office/drawing/2014/main" id="{20E10D0A-D82E-6E92-025B-F70946A3A568}"/>
              </a:ext>
            </a:extLst>
          </p:cNvPr>
          <p:cNvSpPr txBox="1"/>
          <p:nvPr/>
        </p:nvSpPr>
        <p:spPr>
          <a:xfrm>
            <a:off x="6914647" y="822902"/>
            <a:ext cx="792088" cy="338554"/>
          </a:xfrm>
          <a:prstGeom prst="rect">
            <a:avLst/>
          </a:prstGeom>
          <a:noFill/>
        </p:spPr>
        <p:txBody>
          <a:bodyPr wrap="square" rtlCol="0">
            <a:spAutoFit/>
          </a:bodyPr>
          <a:lstStyle/>
          <a:p>
            <a:pPr algn="ctr"/>
            <a:r>
              <a:rPr lang="de-CH" sz="1600" dirty="0" err="1">
                <a:latin typeface="Calibri" panose="020F0502020204030204" pitchFamily="34" charset="0"/>
                <a:cs typeface="Calibri" panose="020F0502020204030204" pitchFamily="34" charset="0"/>
              </a:rPr>
              <a:t>muons</a:t>
            </a:r>
            <a:endParaRPr lang="de-CH" sz="1600" dirty="0">
              <a:latin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61FD448F-2F9D-A664-2C06-6D29F4471B6C}"/>
              </a:ext>
            </a:extLst>
          </p:cNvPr>
          <p:cNvSpPr txBox="1"/>
          <p:nvPr/>
        </p:nvSpPr>
        <p:spPr>
          <a:xfrm>
            <a:off x="4644008" y="555526"/>
            <a:ext cx="883447" cy="338554"/>
          </a:xfrm>
          <a:prstGeom prst="rect">
            <a:avLst/>
          </a:prstGeom>
          <a:noFill/>
        </p:spPr>
        <p:txBody>
          <a:bodyPr wrap="none" rtlCol="0">
            <a:spAutoFit/>
          </a:bodyPr>
          <a:lstStyle/>
          <a:p>
            <a:r>
              <a:rPr lang="en-US" sz="1600" dirty="0">
                <a:latin typeface="Calibri" panose="020F0502020204030204" pitchFamily="34" charset="0"/>
                <a:cs typeface="Calibri" panose="020F0502020204030204" pitchFamily="34" charset="0"/>
              </a:rPr>
              <a:t>i</a:t>
            </a:r>
            <a:r>
              <a:rPr lang="en-CH" sz="1600" dirty="0">
                <a:latin typeface="Calibri" panose="020F0502020204030204" pitchFamily="34" charset="0"/>
                <a:cs typeface="Calibri" panose="020F0502020204030204" pitchFamily="34" charset="0"/>
              </a:rPr>
              <a:t>n target</a:t>
            </a:r>
          </a:p>
        </p:txBody>
      </p:sp>
      <p:sp>
        <p:nvSpPr>
          <p:cNvPr id="9" name="TextBox 8">
            <a:extLst>
              <a:ext uri="{FF2B5EF4-FFF2-40B4-BE49-F238E27FC236}">
                <a16:creationId xmlns:a16="http://schemas.microsoft.com/office/drawing/2014/main" id="{9743BC46-0610-5D31-C88C-B5E2B279C36D}"/>
              </a:ext>
            </a:extLst>
          </p:cNvPr>
          <p:cNvSpPr txBox="1"/>
          <p:nvPr/>
        </p:nvSpPr>
        <p:spPr>
          <a:xfrm>
            <a:off x="6281800" y="567139"/>
            <a:ext cx="666464" cy="338554"/>
          </a:xfrm>
          <a:prstGeom prst="rect">
            <a:avLst/>
          </a:prstGeom>
          <a:noFill/>
        </p:spPr>
        <p:txBody>
          <a:bodyPr wrap="none" rtlCol="0">
            <a:spAutoFit/>
          </a:bodyPr>
          <a:lstStyle/>
          <a:p>
            <a:r>
              <a:rPr lang="en-US" sz="1600" dirty="0">
                <a:latin typeface="Calibri" panose="020F0502020204030204" pitchFamily="34" charset="0"/>
                <a:cs typeface="Calibri" panose="020F0502020204030204" pitchFamily="34" charset="0"/>
              </a:rPr>
              <a:t>decay</a:t>
            </a:r>
            <a:endParaRPr lang="en-CH" sz="1600" dirty="0">
              <a:latin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E4D29CF2-6F2A-5CFE-A11D-27DC038BAD11}"/>
              </a:ext>
            </a:extLst>
          </p:cNvPr>
          <p:cNvSpPr txBox="1"/>
          <p:nvPr/>
        </p:nvSpPr>
        <p:spPr>
          <a:xfrm>
            <a:off x="3602607" y="3960922"/>
            <a:ext cx="1401442" cy="307777"/>
          </a:xfrm>
          <a:prstGeom prst="rect">
            <a:avLst/>
          </a:prstGeom>
          <a:noFill/>
        </p:spPr>
        <p:txBody>
          <a:bodyPr wrap="square" rtlCol="0">
            <a:spAutoFit/>
          </a:bodyPr>
          <a:lstStyle/>
          <a:p>
            <a:r>
              <a:rPr lang="de-CH" sz="1400" dirty="0">
                <a:latin typeface="Calibri" panose="020F0502020204030204" pitchFamily="34" charset="0"/>
                <a:cs typeface="Calibri" panose="020F0502020204030204" pitchFamily="34" charset="0"/>
              </a:rPr>
              <a:t>Graphite </a:t>
            </a:r>
            <a:r>
              <a:rPr lang="de-CH" sz="1400" b="1" dirty="0">
                <a:latin typeface="Calibri" panose="020F0502020204030204" pitchFamily="34" charset="0"/>
                <a:cs typeface="Calibri" panose="020F0502020204030204" pitchFamily="34" charset="0"/>
              </a:rPr>
              <a:t>Target</a:t>
            </a:r>
          </a:p>
        </p:txBody>
      </p:sp>
      <p:cxnSp>
        <p:nvCxnSpPr>
          <p:cNvPr id="12" name="Straight Arrow Connector 11">
            <a:extLst>
              <a:ext uri="{FF2B5EF4-FFF2-40B4-BE49-F238E27FC236}">
                <a16:creationId xmlns:a16="http://schemas.microsoft.com/office/drawing/2014/main" id="{92CC4794-3895-7346-8954-B3E55BF3E785}"/>
              </a:ext>
            </a:extLst>
          </p:cNvPr>
          <p:cNvCxnSpPr>
            <a:cxnSpLocks/>
            <a:stCxn id="10" idx="0"/>
          </p:cNvCxnSpPr>
          <p:nvPr/>
        </p:nvCxnSpPr>
        <p:spPr>
          <a:xfrm flipV="1">
            <a:off x="4303328" y="2441467"/>
            <a:ext cx="1160253" cy="151945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A4108384-40B9-139A-A3B7-FF002547709E}"/>
              </a:ext>
            </a:extLst>
          </p:cNvPr>
          <p:cNvSpPr txBox="1"/>
          <p:nvPr/>
        </p:nvSpPr>
        <p:spPr>
          <a:xfrm>
            <a:off x="5163264" y="3877929"/>
            <a:ext cx="2076438" cy="523220"/>
          </a:xfrm>
          <a:prstGeom prst="rect">
            <a:avLst/>
          </a:prstGeom>
          <a:noFill/>
        </p:spPr>
        <p:txBody>
          <a:bodyPr wrap="square" rtlCol="0">
            <a:spAutoFit/>
          </a:bodyPr>
          <a:lstStyle/>
          <a:p>
            <a:r>
              <a:rPr lang="de-CH" sz="1400" dirty="0">
                <a:latin typeface="Calibri" panose="020F0502020204030204" pitchFamily="34" charset="0"/>
                <a:cs typeface="Calibri" panose="020F0502020204030204" pitchFamily="34" charset="0"/>
              </a:rPr>
              <a:t>20 T </a:t>
            </a:r>
            <a:r>
              <a:rPr lang="de-CH" sz="1400" b="1" dirty="0" err="1">
                <a:latin typeface="Calibri" panose="020F0502020204030204" pitchFamily="34" charset="0"/>
                <a:cs typeface="Calibri" panose="020F0502020204030204" pitchFamily="34" charset="0"/>
              </a:rPr>
              <a:t>solenoid</a:t>
            </a:r>
            <a:endParaRPr lang="de-CH" sz="1400" b="1" dirty="0">
              <a:latin typeface="Calibri" panose="020F0502020204030204" pitchFamily="34" charset="0"/>
              <a:cs typeface="Calibri" panose="020F0502020204030204" pitchFamily="34" charset="0"/>
            </a:endParaRPr>
          </a:p>
          <a:p>
            <a:r>
              <a:rPr lang="de-CH" sz="1400" dirty="0" err="1">
                <a:latin typeface="Calibri" panose="020F0502020204030204" pitchFamily="34" charset="0"/>
                <a:cs typeface="Calibri" panose="020F0502020204030204" pitchFamily="34" charset="0"/>
              </a:rPr>
              <a:t>to</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guide</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pions</a:t>
            </a:r>
            <a:r>
              <a:rPr lang="de-CH" sz="1400" dirty="0">
                <a:latin typeface="Calibri" panose="020F0502020204030204" pitchFamily="34" charset="0"/>
                <a:cs typeface="Calibri" panose="020F0502020204030204" pitchFamily="34" charset="0"/>
              </a:rPr>
              <a:t> and </a:t>
            </a:r>
            <a:r>
              <a:rPr lang="de-CH" sz="1400" dirty="0" err="1">
                <a:latin typeface="Calibri" panose="020F0502020204030204" pitchFamily="34" charset="0"/>
                <a:cs typeface="Calibri" panose="020F0502020204030204" pitchFamily="34" charset="0"/>
              </a:rPr>
              <a:t>muons</a:t>
            </a:r>
            <a:endParaRPr lang="de-CH" sz="1400" dirty="0">
              <a:latin typeface="Calibri" panose="020F0502020204030204" pitchFamily="34" charset="0"/>
              <a:cs typeface="Calibri" panose="020F0502020204030204" pitchFamily="34" charset="0"/>
            </a:endParaRPr>
          </a:p>
        </p:txBody>
      </p:sp>
      <p:cxnSp>
        <p:nvCxnSpPr>
          <p:cNvPr id="16" name="Straight Arrow Connector 15">
            <a:extLst>
              <a:ext uri="{FF2B5EF4-FFF2-40B4-BE49-F238E27FC236}">
                <a16:creationId xmlns:a16="http://schemas.microsoft.com/office/drawing/2014/main" id="{7DB7DA6B-F2C1-4351-9625-5740928D2765}"/>
              </a:ext>
            </a:extLst>
          </p:cNvPr>
          <p:cNvCxnSpPr>
            <a:cxnSpLocks/>
          </p:cNvCxnSpPr>
          <p:nvPr/>
        </p:nvCxnSpPr>
        <p:spPr>
          <a:xfrm flipH="1" flipV="1">
            <a:off x="5826979" y="2946539"/>
            <a:ext cx="88819" cy="99336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133ED733-ECE2-C0CE-B12E-EB49AEDC226A}"/>
              </a:ext>
            </a:extLst>
          </p:cNvPr>
          <p:cNvSpPr txBox="1"/>
          <p:nvPr/>
        </p:nvSpPr>
        <p:spPr>
          <a:xfrm>
            <a:off x="7342639" y="4172423"/>
            <a:ext cx="1638914" cy="523220"/>
          </a:xfrm>
          <a:prstGeom prst="rect">
            <a:avLst/>
          </a:prstGeom>
          <a:noFill/>
        </p:spPr>
        <p:txBody>
          <a:bodyPr wrap="square" rtlCol="0">
            <a:spAutoFit/>
          </a:bodyPr>
          <a:lstStyle/>
          <a:p>
            <a:r>
              <a:rPr lang="de-CH" sz="1400" b="1" dirty="0" err="1">
                <a:latin typeface="Calibri" panose="020F0502020204030204" pitchFamily="34" charset="0"/>
                <a:cs typeface="Calibri" panose="020F0502020204030204" pitchFamily="34" charset="0"/>
              </a:rPr>
              <a:t>Tunsten</a:t>
            </a:r>
            <a:r>
              <a:rPr lang="de-CH" sz="1400" b="1" dirty="0">
                <a:latin typeface="Calibri" panose="020F0502020204030204" pitchFamily="34" charset="0"/>
                <a:cs typeface="Calibri" panose="020F0502020204030204" pitchFamily="34" charset="0"/>
              </a:rPr>
              <a:t> </a:t>
            </a:r>
            <a:r>
              <a:rPr lang="de-CH" sz="1400" b="1" dirty="0" err="1">
                <a:latin typeface="Calibri" panose="020F0502020204030204" pitchFamily="34" charset="0"/>
                <a:cs typeface="Calibri" panose="020F0502020204030204" pitchFamily="34" charset="0"/>
              </a:rPr>
              <a:t>shielding</a:t>
            </a:r>
            <a:endParaRPr lang="de-CH" sz="1400" b="1" dirty="0">
              <a:latin typeface="Calibri" panose="020F0502020204030204" pitchFamily="34" charset="0"/>
              <a:cs typeface="Calibri" panose="020F0502020204030204" pitchFamily="34" charset="0"/>
            </a:endParaRPr>
          </a:p>
          <a:p>
            <a:r>
              <a:rPr lang="de-CH" sz="1400" dirty="0" err="1">
                <a:latin typeface="Calibri" panose="020F0502020204030204" pitchFamily="34" charset="0"/>
                <a:cs typeface="Calibri" panose="020F0502020204030204" pitchFamily="34" charset="0"/>
              </a:rPr>
              <a:t>To</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protect</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magnet</a:t>
            </a:r>
            <a:endParaRPr lang="de-CH" sz="1400" dirty="0">
              <a:latin typeface="Calibri" panose="020F0502020204030204" pitchFamily="34" charset="0"/>
              <a:cs typeface="Calibri" panose="020F0502020204030204" pitchFamily="34" charset="0"/>
            </a:endParaRPr>
          </a:p>
        </p:txBody>
      </p:sp>
      <p:cxnSp>
        <p:nvCxnSpPr>
          <p:cNvPr id="19" name="Straight Arrow Connector 18">
            <a:extLst>
              <a:ext uri="{FF2B5EF4-FFF2-40B4-BE49-F238E27FC236}">
                <a16:creationId xmlns:a16="http://schemas.microsoft.com/office/drawing/2014/main" id="{D16F69E7-2689-AF11-03D8-F255BD7D4D87}"/>
              </a:ext>
            </a:extLst>
          </p:cNvPr>
          <p:cNvCxnSpPr>
            <a:cxnSpLocks/>
            <a:stCxn id="17" idx="0"/>
          </p:cNvCxnSpPr>
          <p:nvPr/>
        </p:nvCxnSpPr>
        <p:spPr>
          <a:xfrm flipH="1" flipV="1">
            <a:off x="6085658" y="2614257"/>
            <a:ext cx="2076438" cy="155816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3" name="TextBox 42">
            <a:extLst>
              <a:ext uri="{FF2B5EF4-FFF2-40B4-BE49-F238E27FC236}">
                <a16:creationId xmlns:a16="http://schemas.microsoft.com/office/drawing/2014/main" id="{A63A8BBA-2C27-48C8-6B2F-BCBC0AC3E0C7}"/>
              </a:ext>
            </a:extLst>
          </p:cNvPr>
          <p:cNvSpPr txBox="1"/>
          <p:nvPr/>
        </p:nvSpPr>
        <p:spPr>
          <a:xfrm>
            <a:off x="3851920" y="1300226"/>
            <a:ext cx="4808487" cy="307777"/>
          </a:xfrm>
          <a:prstGeom prst="rect">
            <a:avLst/>
          </a:prstGeom>
          <a:noFill/>
        </p:spPr>
        <p:txBody>
          <a:bodyPr wrap="square" rtlCol="0">
            <a:spAutoFit/>
          </a:bodyPr>
          <a:lstStyle/>
          <a:p>
            <a:r>
              <a:rPr lang="en-CH" sz="1400" dirty="0">
                <a:latin typeface="Calibri" panose="020F0502020204030204" pitchFamily="34" charset="0"/>
                <a:cs typeface="Calibri" panose="020F0502020204030204" pitchFamily="34" charset="0"/>
              </a:rPr>
              <a:t>400 kJ protons to produce 5 x 10</a:t>
            </a:r>
            <a:r>
              <a:rPr lang="en-CH" sz="1400" baseline="30000" dirty="0">
                <a:latin typeface="Calibri" panose="020F0502020204030204" pitchFamily="34" charset="0"/>
                <a:cs typeface="Calibri" panose="020F0502020204030204" pitchFamily="34" charset="0"/>
              </a:rPr>
              <a:t>13</a:t>
            </a:r>
            <a:r>
              <a:rPr lang="en-CH" sz="1400" dirty="0">
                <a:latin typeface="Calibri" panose="020F0502020204030204" pitchFamily="34" charset="0"/>
                <a:cs typeface="Calibri" panose="020F0502020204030204" pitchFamily="34" charset="0"/>
              </a:rPr>
              <a:t> captured muon pairs</a:t>
            </a:r>
          </a:p>
        </p:txBody>
      </p:sp>
      <p:sp>
        <p:nvSpPr>
          <p:cNvPr id="6" name="Slide Number Placeholder 5">
            <a:extLst>
              <a:ext uri="{FF2B5EF4-FFF2-40B4-BE49-F238E27FC236}">
                <a16:creationId xmlns:a16="http://schemas.microsoft.com/office/drawing/2014/main" id="{2C5208A3-7729-4355-057F-06F98301F238}"/>
              </a:ext>
            </a:extLst>
          </p:cNvPr>
          <p:cNvSpPr>
            <a:spLocks noGrp="1"/>
          </p:cNvSpPr>
          <p:nvPr>
            <p:ph type="sldNum" sz="quarter" idx="4"/>
          </p:nvPr>
        </p:nvSpPr>
        <p:spPr/>
        <p:txBody>
          <a:bodyPr/>
          <a:lstStyle/>
          <a:p>
            <a:fld id="{974172A1-1CBF-0B40-9234-7D4D80EC19EA}" type="slidenum">
              <a:rPr lang="en-GB" smtClean="0"/>
              <a:pPr/>
              <a:t>12</a:t>
            </a:fld>
            <a:endParaRPr lang="en-GB" dirty="0"/>
          </a:p>
        </p:txBody>
      </p:sp>
    </p:spTree>
    <p:extLst>
      <p:ext uri="{BB962C8B-B14F-4D97-AF65-F5344CB8AC3E}">
        <p14:creationId xmlns:p14="http://schemas.microsoft.com/office/powerpoint/2010/main" val="22692093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b="0" dirty="0">
                <a:latin typeface="Calibri"/>
                <a:cs typeface="Calibri"/>
              </a:rPr>
              <a:t>Target </a:t>
            </a:r>
            <a:r>
              <a:rPr lang="en-GB" dirty="0">
                <a:latin typeface="Calibri"/>
                <a:cs typeface="Calibri"/>
              </a:rPr>
              <a:t>Technologies</a:t>
            </a:r>
            <a:endParaRPr lang="en-GB" sz="3200" b="0" dirty="0">
              <a:latin typeface="Calibri"/>
              <a:cs typeface="Calibri"/>
            </a:endParaRP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13</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r>
              <a:rPr lang="en-US">
                <a:latin typeface="Calibri"/>
                <a:cs typeface="Calibri"/>
              </a:rPr>
              <a:t>D. Schulte, Muon Collider, INFN, May 2024</a:t>
            </a:r>
            <a:endParaRPr lang="en-GB" dirty="0">
              <a:latin typeface="Calibri"/>
              <a:cs typeface="Calibri"/>
            </a:endParaRPr>
          </a:p>
        </p:txBody>
      </p:sp>
      <p:pic>
        <p:nvPicPr>
          <p:cNvPr id="2" name="Picture 1">
            <a:extLst>
              <a:ext uri="{FF2B5EF4-FFF2-40B4-BE49-F238E27FC236}">
                <a16:creationId xmlns:a16="http://schemas.microsoft.com/office/drawing/2014/main" id="{1A31B92A-F062-A3EF-D1EE-9E0407E4401D}"/>
              </a:ext>
            </a:extLst>
          </p:cNvPr>
          <p:cNvPicPr>
            <a:picLocks noChangeAspect="1"/>
          </p:cNvPicPr>
          <p:nvPr/>
        </p:nvPicPr>
        <p:blipFill>
          <a:blip r:embed="rId2"/>
          <a:stretch>
            <a:fillRect/>
          </a:stretch>
        </p:blipFill>
        <p:spPr>
          <a:xfrm>
            <a:off x="6942528" y="1334425"/>
            <a:ext cx="1883971" cy="1133085"/>
          </a:xfrm>
          <a:prstGeom prst="rect">
            <a:avLst/>
          </a:prstGeom>
        </p:spPr>
      </p:pic>
      <p:pic>
        <p:nvPicPr>
          <p:cNvPr id="3" name="Picture 2">
            <a:extLst>
              <a:ext uri="{FF2B5EF4-FFF2-40B4-BE49-F238E27FC236}">
                <a16:creationId xmlns:a16="http://schemas.microsoft.com/office/drawing/2014/main" id="{87D72B89-CB37-7A59-E08D-393C09F36078}"/>
              </a:ext>
            </a:extLst>
          </p:cNvPr>
          <p:cNvPicPr>
            <a:picLocks noChangeAspect="1"/>
          </p:cNvPicPr>
          <p:nvPr/>
        </p:nvPicPr>
        <p:blipFill>
          <a:blip r:embed="rId3"/>
          <a:stretch>
            <a:fillRect/>
          </a:stretch>
        </p:blipFill>
        <p:spPr>
          <a:xfrm>
            <a:off x="7385025" y="2391957"/>
            <a:ext cx="1409501" cy="682052"/>
          </a:xfrm>
          <a:prstGeom prst="rect">
            <a:avLst/>
          </a:prstGeom>
        </p:spPr>
      </p:pic>
      <p:sp>
        <p:nvSpPr>
          <p:cNvPr id="8" name="TextBox 7">
            <a:extLst>
              <a:ext uri="{FF2B5EF4-FFF2-40B4-BE49-F238E27FC236}">
                <a16:creationId xmlns:a16="http://schemas.microsoft.com/office/drawing/2014/main" id="{E1AEB7E7-8845-4D38-4908-C4CA53DBDBFC}"/>
              </a:ext>
            </a:extLst>
          </p:cNvPr>
          <p:cNvSpPr txBox="1"/>
          <p:nvPr/>
        </p:nvSpPr>
        <p:spPr>
          <a:xfrm>
            <a:off x="5067868" y="681539"/>
            <a:ext cx="3968628" cy="954107"/>
          </a:xfrm>
          <a:prstGeom prst="rect">
            <a:avLst/>
          </a:prstGeom>
          <a:noFill/>
        </p:spPr>
        <p:txBody>
          <a:bodyPr wrap="square" rtlCol="0">
            <a:spAutoFit/>
          </a:bodyPr>
          <a:lstStyle/>
          <a:p>
            <a:r>
              <a:rPr lang="en-CH" sz="1400" b="1" dirty="0">
                <a:latin typeface="Calibri" panose="020F0502020204030204" pitchFamily="34" charset="0"/>
                <a:cs typeface="Calibri" panose="020F0502020204030204" pitchFamily="34" charset="0"/>
              </a:rPr>
              <a:t>FLUKA studies</a:t>
            </a:r>
            <a:r>
              <a:rPr lang="en-CH" sz="1400" dirty="0">
                <a:latin typeface="Calibri" panose="020F0502020204030204" pitchFamily="34" charset="0"/>
                <a:cs typeface="Calibri" panose="020F0502020204030204" pitchFamily="34" charset="0"/>
              </a:rPr>
              <a:t>:</a:t>
            </a:r>
          </a:p>
          <a:p>
            <a:r>
              <a:rPr lang="en-CH" sz="1400" b="1" dirty="0">
                <a:latin typeface="Calibri" panose="020F0502020204030204" pitchFamily="34" charset="0"/>
                <a:cs typeface="Calibri" panose="020F0502020204030204" pitchFamily="34" charset="0"/>
              </a:rPr>
              <a:t>2 MW target: s</a:t>
            </a:r>
            <a:r>
              <a:rPr lang="en-CH" sz="1400" dirty="0">
                <a:latin typeface="Calibri" panose="020F0502020204030204" pitchFamily="34" charset="0"/>
                <a:cs typeface="Calibri" panose="020F0502020204030204" pitchFamily="34" charset="0"/>
              </a:rPr>
              <a:t>tress in target, shielding, vessel OK</a:t>
            </a:r>
          </a:p>
          <a:p>
            <a:r>
              <a:rPr lang="en-US" sz="1400" dirty="0">
                <a:latin typeface="Calibri" panose="020F0502020204030204" pitchFamily="34" charset="0"/>
                <a:cs typeface="Calibri" panose="020F0502020204030204" pitchFamily="34" charset="0"/>
              </a:rPr>
              <a:t>N</a:t>
            </a:r>
            <a:r>
              <a:rPr lang="en-CH" sz="1400" dirty="0">
                <a:latin typeface="Calibri" panose="020F0502020204030204" pitchFamily="34" charset="0"/>
                <a:cs typeface="Calibri" panose="020F0502020204030204" pitchFamily="34" charset="0"/>
              </a:rPr>
              <a:t>eed to have closer look at window</a:t>
            </a:r>
          </a:p>
          <a:p>
            <a:r>
              <a:rPr lang="en-CH" sz="1400" dirty="0">
                <a:latin typeface="Calibri" panose="020F0502020204030204" pitchFamily="34" charset="0"/>
                <a:cs typeface="Calibri" panose="020F0502020204030204" pitchFamily="34" charset="0"/>
              </a:rPr>
              <a:t>Cooling OK</a:t>
            </a:r>
          </a:p>
        </p:txBody>
      </p:sp>
      <p:pic>
        <p:nvPicPr>
          <p:cNvPr id="9" name="Picture 8">
            <a:extLst>
              <a:ext uri="{FF2B5EF4-FFF2-40B4-BE49-F238E27FC236}">
                <a16:creationId xmlns:a16="http://schemas.microsoft.com/office/drawing/2014/main" id="{D223F263-03C5-E0F9-406A-6533646A337D}"/>
              </a:ext>
            </a:extLst>
          </p:cNvPr>
          <p:cNvPicPr>
            <a:picLocks noChangeAspect="1"/>
          </p:cNvPicPr>
          <p:nvPr/>
        </p:nvPicPr>
        <p:blipFill>
          <a:blip r:embed="rId4"/>
          <a:stretch>
            <a:fillRect/>
          </a:stretch>
        </p:blipFill>
        <p:spPr>
          <a:xfrm>
            <a:off x="7292465" y="3694476"/>
            <a:ext cx="1754070" cy="954494"/>
          </a:xfrm>
          <a:prstGeom prst="rect">
            <a:avLst/>
          </a:prstGeom>
        </p:spPr>
      </p:pic>
      <p:pic>
        <p:nvPicPr>
          <p:cNvPr id="13" name="Picture 12">
            <a:extLst>
              <a:ext uri="{FF2B5EF4-FFF2-40B4-BE49-F238E27FC236}">
                <a16:creationId xmlns:a16="http://schemas.microsoft.com/office/drawing/2014/main" id="{9FEEC0C8-4612-5297-9BAC-B239925AA9B4}"/>
              </a:ext>
            </a:extLst>
          </p:cNvPr>
          <p:cNvPicPr>
            <a:picLocks noChangeAspect="1"/>
          </p:cNvPicPr>
          <p:nvPr/>
        </p:nvPicPr>
        <p:blipFill rotWithShape="1">
          <a:blip r:embed="rId5"/>
          <a:srcRect t="22808"/>
          <a:stretch/>
        </p:blipFill>
        <p:spPr>
          <a:xfrm>
            <a:off x="6636554" y="3075806"/>
            <a:ext cx="2362149" cy="884545"/>
          </a:xfrm>
          <a:prstGeom prst="rect">
            <a:avLst/>
          </a:prstGeom>
        </p:spPr>
      </p:pic>
      <p:pic>
        <p:nvPicPr>
          <p:cNvPr id="14" name="Picture 13">
            <a:extLst>
              <a:ext uri="{FF2B5EF4-FFF2-40B4-BE49-F238E27FC236}">
                <a16:creationId xmlns:a16="http://schemas.microsoft.com/office/drawing/2014/main" id="{94569018-8CF0-E8DF-C2C2-F81E9822B2C2}"/>
              </a:ext>
            </a:extLst>
          </p:cNvPr>
          <p:cNvPicPr>
            <a:picLocks noChangeAspect="1"/>
          </p:cNvPicPr>
          <p:nvPr/>
        </p:nvPicPr>
        <p:blipFill>
          <a:blip r:embed="rId6"/>
          <a:stretch>
            <a:fillRect/>
          </a:stretch>
        </p:blipFill>
        <p:spPr>
          <a:xfrm>
            <a:off x="4180926" y="1962251"/>
            <a:ext cx="2187159" cy="1014257"/>
          </a:xfrm>
          <a:prstGeom prst="rect">
            <a:avLst/>
          </a:prstGeom>
        </p:spPr>
      </p:pic>
      <p:sp>
        <p:nvSpPr>
          <p:cNvPr id="17" name="TextBox 16">
            <a:extLst>
              <a:ext uri="{FF2B5EF4-FFF2-40B4-BE49-F238E27FC236}">
                <a16:creationId xmlns:a16="http://schemas.microsoft.com/office/drawing/2014/main" id="{4447D678-CB88-A57F-C3CF-E86F1049FAE6}"/>
              </a:ext>
            </a:extLst>
          </p:cNvPr>
          <p:cNvSpPr txBox="1"/>
          <p:nvPr/>
        </p:nvSpPr>
        <p:spPr>
          <a:xfrm>
            <a:off x="6613919" y="4653362"/>
            <a:ext cx="1381404" cy="276999"/>
          </a:xfrm>
          <a:prstGeom prst="rect">
            <a:avLst/>
          </a:prstGeom>
          <a:solidFill>
            <a:schemeClr val="bg2"/>
          </a:solidFill>
        </p:spPr>
        <p:txBody>
          <a:bodyPr wrap="none" rtlCol="0">
            <a:spAutoFit/>
          </a:bodyPr>
          <a:lstStyle/>
          <a:p>
            <a:r>
              <a:rPr lang="en-CH" sz="1200" dirty="0">
                <a:latin typeface="Calibri" panose="020F0502020204030204" pitchFamily="34" charset="0"/>
                <a:cs typeface="Calibri" panose="020F0502020204030204" pitchFamily="34" charset="0"/>
              </a:rPr>
              <a:t>A. Lechner, D. et al.</a:t>
            </a:r>
          </a:p>
        </p:txBody>
      </p:sp>
      <p:sp>
        <p:nvSpPr>
          <p:cNvPr id="7" name="TextBox 6">
            <a:extLst>
              <a:ext uri="{FF2B5EF4-FFF2-40B4-BE49-F238E27FC236}">
                <a16:creationId xmlns:a16="http://schemas.microsoft.com/office/drawing/2014/main" id="{E3CD10A1-6CF8-F0BE-AB67-EA02AE2DEC33}"/>
              </a:ext>
            </a:extLst>
          </p:cNvPr>
          <p:cNvSpPr txBox="1"/>
          <p:nvPr/>
        </p:nvSpPr>
        <p:spPr>
          <a:xfrm>
            <a:off x="6554853" y="1919981"/>
            <a:ext cx="775349" cy="307777"/>
          </a:xfrm>
          <a:prstGeom prst="rect">
            <a:avLst/>
          </a:prstGeom>
          <a:noFill/>
        </p:spPr>
        <p:txBody>
          <a:bodyPr wrap="square" rtlCol="0">
            <a:spAutoFit/>
          </a:bodyPr>
          <a:lstStyle/>
          <a:p>
            <a:r>
              <a:rPr lang="de-CH" sz="1400" dirty="0">
                <a:latin typeface="Calibri" panose="020F0502020204030204" pitchFamily="34" charset="0"/>
                <a:cs typeface="Calibri" panose="020F0502020204030204" pitchFamily="34" charset="0"/>
              </a:rPr>
              <a:t>Target</a:t>
            </a:r>
          </a:p>
        </p:txBody>
      </p:sp>
      <p:sp>
        <p:nvSpPr>
          <p:cNvPr id="26" name="TextBox 25">
            <a:extLst>
              <a:ext uri="{FF2B5EF4-FFF2-40B4-BE49-F238E27FC236}">
                <a16:creationId xmlns:a16="http://schemas.microsoft.com/office/drawing/2014/main" id="{E67590AE-8DBD-6238-7B76-B410841B2372}"/>
              </a:ext>
            </a:extLst>
          </p:cNvPr>
          <p:cNvSpPr txBox="1"/>
          <p:nvPr/>
        </p:nvSpPr>
        <p:spPr>
          <a:xfrm>
            <a:off x="878263" y="542956"/>
            <a:ext cx="3968629" cy="523220"/>
          </a:xfrm>
          <a:prstGeom prst="rect">
            <a:avLst/>
          </a:prstGeom>
          <a:noFill/>
        </p:spPr>
        <p:txBody>
          <a:bodyPr wrap="square" rtlCol="0">
            <a:spAutoFit/>
          </a:bodyPr>
          <a:lstStyle/>
          <a:p>
            <a:r>
              <a:rPr lang="de-CH" sz="1400" b="1" dirty="0">
                <a:latin typeface="Calibri" panose="020F0502020204030204" pitchFamily="34" charset="0"/>
                <a:cs typeface="Calibri" panose="020F0502020204030204" pitchFamily="34" charset="0"/>
              </a:rPr>
              <a:t>Target </a:t>
            </a:r>
            <a:r>
              <a:rPr lang="de-CH" sz="1400" b="1" dirty="0" err="1">
                <a:latin typeface="Calibri" panose="020F0502020204030204" pitchFamily="34" charset="0"/>
                <a:cs typeface="Calibri" panose="020F0502020204030204" pitchFamily="34" charset="0"/>
              </a:rPr>
              <a:t>solenoid</a:t>
            </a:r>
            <a:r>
              <a:rPr lang="de-CH" sz="1400" b="1" dirty="0">
                <a:latin typeface="Calibri" panose="020F0502020204030204" pitchFamily="34" charset="0"/>
                <a:cs typeface="Calibri" panose="020F0502020204030204" pitchFamily="34" charset="0"/>
              </a:rPr>
              <a:t> design </a:t>
            </a:r>
            <a:r>
              <a:rPr lang="de-CH" sz="1400" dirty="0" err="1">
                <a:latin typeface="Calibri" panose="020F0502020204030204" pitchFamily="34" charset="0"/>
                <a:cs typeface="Calibri" panose="020F0502020204030204" pitchFamily="34" charset="0"/>
              </a:rPr>
              <a:t>ongoing</a:t>
            </a:r>
            <a:endParaRPr lang="de-CH" sz="1400" dirty="0">
              <a:latin typeface="Calibri" panose="020F0502020204030204" pitchFamily="34" charset="0"/>
              <a:cs typeface="Calibri" panose="020F0502020204030204" pitchFamily="34" charset="0"/>
            </a:endParaRPr>
          </a:p>
          <a:p>
            <a:r>
              <a:rPr lang="de-CH" sz="1400" dirty="0" err="1">
                <a:latin typeface="Calibri" panose="020F0502020204030204" pitchFamily="34" charset="0"/>
                <a:cs typeface="Calibri" panose="020F0502020204030204" pitchFamily="34" charset="0"/>
              </a:rPr>
              <a:t>Either</a:t>
            </a:r>
            <a:r>
              <a:rPr lang="de-CH" sz="1400" dirty="0">
                <a:latin typeface="Calibri" panose="020F0502020204030204" pitchFamily="34" charset="0"/>
                <a:cs typeface="Calibri" panose="020F0502020204030204" pitchFamily="34" charset="0"/>
              </a:rPr>
              <a:t> large </a:t>
            </a:r>
            <a:r>
              <a:rPr lang="de-CH" sz="1400" dirty="0" err="1">
                <a:latin typeface="Calibri" panose="020F0502020204030204" pitchFamily="34" charset="0"/>
                <a:cs typeface="Calibri" panose="020F0502020204030204" pitchFamily="34" charset="0"/>
              </a:rPr>
              <a:t>bore</a:t>
            </a:r>
            <a:r>
              <a:rPr lang="de-CH" sz="1400" dirty="0">
                <a:latin typeface="Calibri" panose="020F0502020204030204" pitchFamily="34" charset="0"/>
                <a:cs typeface="Calibri" panose="020F0502020204030204" pitchFamily="34" charset="0"/>
              </a:rPr>
              <a:t> 20 T HTS </a:t>
            </a:r>
            <a:r>
              <a:rPr lang="de-CH" sz="1400" dirty="0" err="1">
                <a:latin typeface="Calibri" panose="020F0502020204030204" pitchFamily="34" charset="0"/>
                <a:cs typeface="Calibri" panose="020F0502020204030204" pitchFamily="34" charset="0"/>
              </a:rPr>
              <a:t>or</a:t>
            </a:r>
            <a:r>
              <a:rPr lang="de-CH" sz="1400" dirty="0">
                <a:latin typeface="Calibri" panose="020F0502020204030204" pitchFamily="34" charset="0"/>
                <a:cs typeface="Calibri" panose="020F0502020204030204" pitchFamily="34" charset="0"/>
              </a:rPr>
              <a:t> 15 T LTS </a:t>
            </a:r>
            <a:r>
              <a:rPr lang="de-CH" sz="1400" dirty="0" err="1">
                <a:latin typeface="Calibri" panose="020F0502020204030204" pitchFamily="34" charset="0"/>
                <a:cs typeface="Calibri" panose="020F0502020204030204" pitchFamily="34" charset="0"/>
              </a:rPr>
              <a:t>with</a:t>
            </a:r>
            <a:r>
              <a:rPr lang="de-CH" sz="1400" dirty="0">
                <a:latin typeface="Calibri" panose="020F0502020204030204" pitchFamily="34" charset="0"/>
                <a:cs typeface="Calibri" panose="020F0502020204030204" pitchFamily="34" charset="0"/>
              </a:rPr>
              <a:t> 5 T </a:t>
            </a:r>
            <a:r>
              <a:rPr lang="de-CH" sz="1400" dirty="0" err="1">
                <a:latin typeface="Calibri" panose="020F0502020204030204" pitchFamily="34" charset="0"/>
                <a:cs typeface="Calibri" panose="020F0502020204030204" pitchFamily="34" charset="0"/>
              </a:rPr>
              <a:t>insert</a:t>
            </a:r>
            <a:endParaRPr lang="de-CH" sz="1400" dirty="0">
              <a:latin typeface="Calibri" panose="020F0502020204030204" pitchFamily="34" charset="0"/>
              <a:cs typeface="Calibri" panose="020F0502020204030204" pitchFamily="34" charset="0"/>
            </a:endParaRPr>
          </a:p>
        </p:txBody>
      </p:sp>
      <p:sp>
        <p:nvSpPr>
          <p:cNvPr id="34" name="TextBox 33">
            <a:extLst>
              <a:ext uri="{FF2B5EF4-FFF2-40B4-BE49-F238E27FC236}">
                <a16:creationId xmlns:a16="http://schemas.microsoft.com/office/drawing/2014/main" id="{F93DF13C-B5FE-E6C9-EB01-2DF4AD2B9745}"/>
              </a:ext>
            </a:extLst>
          </p:cNvPr>
          <p:cNvSpPr txBox="1"/>
          <p:nvPr/>
        </p:nvSpPr>
        <p:spPr>
          <a:xfrm>
            <a:off x="7092280" y="3723878"/>
            <a:ext cx="1518987" cy="307777"/>
          </a:xfrm>
          <a:prstGeom prst="rect">
            <a:avLst/>
          </a:prstGeom>
          <a:noFill/>
        </p:spPr>
        <p:txBody>
          <a:bodyPr wrap="square" rtlCol="0">
            <a:spAutoFit/>
          </a:bodyPr>
          <a:lstStyle/>
          <a:p>
            <a:r>
              <a:rPr lang="de-CH" sz="1400" dirty="0" err="1">
                <a:latin typeface="Calibri" panose="020F0502020204030204" pitchFamily="34" charset="0"/>
                <a:cs typeface="Calibri" panose="020F0502020204030204" pitchFamily="34" charset="0"/>
              </a:rPr>
              <a:t>Tunsten</a:t>
            </a:r>
            <a:r>
              <a:rPr lang="de-CH" sz="1400" dirty="0">
                <a:latin typeface="Calibri" panose="020F0502020204030204" pitchFamily="34" charset="0"/>
                <a:cs typeface="Calibri" panose="020F0502020204030204" pitchFamily="34" charset="0"/>
              </a:rPr>
              <a:t> </a:t>
            </a:r>
            <a:r>
              <a:rPr lang="de-CH" sz="1400" dirty="0" err="1">
                <a:latin typeface="Calibri" panose="020F0502020204030204" pitchFamily="34" charset="0"/>
                <a:cs typeface="Calibri" panose="020F0502020204030204" pitchFamily="34" charset="0"/>
              </a:rPr>
              <a:t>shielding</a:t>
            </a:r>
            <a:endParaRPr lang="de-CH" sz="1400" dirty="0">
              <a:latin typeface="Calibri" panose="020F0502020204030204" pitchFamily="34" charset="0"/>
              <a:cs typeface="Calibri" panose="020F0502020204030204" pitchFamily="34" charset="0"/>
            </a:endParaRPr>
          </a:p>
        </p:txBody>
      </p:sp>
      <p:grpSp>
        <p:nvGrpSpPr>
          <p:cNvPr id="42" name="Group 41">
            <a:extLst>
              <a:ext uri="{FF2B5EF4-FFF2-40B4-BE49-F238E27FC236}">
                <a16:creationId xmlns:a16="http://schemas.microsoft.com/office/drawing/2014/main" id="{98B05D73-6E1C-BEF0-1140-B1AD2890D2F7}"/>
              </a:ext>
            </a:extLst>
          </p:cNvPr>
          <p:cNvGrpSpPr>
            <a:grpSpLocks noChangeAspect="1"/>
          </p:cNvGrpSpPr>
          <p:nvPr/>
        </p:nvGrpSpPr>
        <p:grpSpPr>
          <a:xfrm rot="21288596">
            <a:off x="-125730" y="829533"/>
            <a:ext cx="4302062" cy="1406502"/>
            <a:chOff x="-548699" y="2659897"/>
            <a:chExt cx="9720000" cy="3177823"/>
          </a:xfrm>
        </p:grpSpPr>
        <p:pic>
          <p:nvPicPr>
            <p:cNvPr id="43" name="Picture 42" descr="A picture containing chart&#10;&#10;Description automatically generated">
              <a:extLst>
                <a:ext uri="{FF2B5EF4-FFF2-40B4-BE49-F238E27FC236}">
                  <a16:creationId xmlns:a16="http://schemas.microsoft.com/office/drawing/2014/main" id="{73376D6D-C709-3439-690C-97F2AD782164}"/>
                </a:ext>
              </a:extLst>
            </p:cNvPr>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48699" y="2659897"/>
              <a:ext cx="9720000" cy="3102659"/>
            </a:xfrm>
            <a:prstGeom prst="rect">
              <a:avLst/>
            </a:prstGeom>
          </p:spPr>
        </p:pic>
        <p:pic>
          <p:nvPicPr>
            <p:cNvPr id="44" name="Picture 43">
              <a:extLst>
                <a:ext uri="{FF2B5EF4-FFF2-40B4-BE49-F238E27FC236}">
                  <a16:creationId xmlns:a16="http://schemas.microsoft.com/office/drawing/2014/main" id="{2D40A1DA-C670-3675-8E63-044921A45DC5}"/>
                </a:ext>
              </a:extLst>
            </p:cNvPr>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1120" y="2778034"/>
              <a:ext cx="9198223" cy="3059686"/>
            </a:xfrm>
            <a:prstGeom prst="rect">
              <a:avLst/>
            </a:prstGeom>
          </p:spPr>
        </p:pic>
      </p:grpSp>
      <p:sp>
        <p:nvSpPr>
          <p:cNvPr id="45" name="TextBox 44">
            <a:extLst>
              <a:ext uri="{FF2B5EF4-FFF2-40B4-BE49-F238E27FC236}">
                <a16:creationId xmlns:a16="http://schemas.microsoft.com/office/drawing/2014/main" id="{1DC383D2-A199-FE35-AD42-394185A75392}"/>
              </a:ext>
            </a:extLst>
          </p:cNvPr>
          <p:cNvSpPr txBox="1"/>
          <p:nvPr/>
        </p:nvSpPr>
        <p:spPr>
          <a:xfrm>
            <a:off x="-19083" y="2055644"/>
            <a:ext cx="2374879" cy="300082"/>
          </a:xfrm>
          <a:prstGeom prst="rect">
            <a:avLst/>
          </a:prstGeom>
          <a:noFill/>
        </p:spPr>
        <p:txBody>
          <a:bodyPr wrap="square" rtlCol="0">
            <a:spAutoFit/>
          </a:bodyPr>
          <a:lstStyle/>
          <a:p>
            <a:pPr defTabSz="623461">
              <a:defRPr/>
            </a:pPr>
            <a:r>
              <a:rPr lang="en-CH" sz="1350" b="1" dirty="0">
                <a:latin typeface="Calibri" panose="020F0502020204030204"/>
              </a:rPr>
              <a:t>HTS target solenoid: </a:t>
            </a:r>
            <a:r>
              <a:rPr lang="en-CH" sz="1350" dirty="0">
                <a:latin typeface="Calibri" panose="020F0502020204030204"/>
              </a:rPr>
              <a:t>20 T, 20 K</a:t>
            </a:r>
          </a:p>
        </p:txBody>
      </p:sp>
      <p:sp>
        <p:nvSpPr>
          <p:cNvPr id="46" name="TextBox 45">
            <a:extLst>
              <a:ext uri="{FF2B5EF4-FFF2-40B4-BE49-F238E27FC236}">
                <a16:creationId xmlns:a16="http://schemas.microsoft.com/office/drawing/2014/main" id="{B491104D-5A03-5052-5378-0A5095C33DF9}"/>
              </a:ext>
            </a:extLst>
          </p:cNvPr>
          <p:cNvSpPr txBox="1"/>
          <p:nvPr/>
        </p:nvSpPr>
        <p:spPr>
          <a:xfrm>
            <a:off x="2267027" y="2040584"/>
            <a:ext cx="1621001" cy="461665"/>
          </a:xfrm>
          <a:prstGeom prst="rect">
            <a:avLst/>
          </a:prstGeom>
          <a:solidFill>
            <a:schemeClr val="bg2"/>
          </a:solidFill>
        </p:spPr>
        <p:txBody>
          <a:bodyPr wrap="square" rtlCol="0">
            <a:spAutoFit/>
          </a:bodyPr>
          <a:lstStyle/>
          <a:p>
            <a:r>
              <a:rPr lang="en-CH" sz="1200" dirty="0">
                <a:latin typeface="Calibri" panose="020F0502020204030204" pitchFamily="34" charset="0"/>
                <a:cs typeface="Calibri" panose="020F0502020204030204" pitchFamily="34" charset="0"/>
              </a:rPr>
              <a:t>A Portone, P. Testoni,</a:t>
            </a:r>
          </a:p>
          <a:p>
            <a:r>
              <a:rPr lang="en-CH" sz="1200" dirty="0">
                <a:latin typeface="Calibri" panose="020F0502020204030204" pitchFamily="34" charset="0"/>
                <a:cs typeface="Calibri" panose="020F0502020204030204" pitchFamily="34" charset="0"/>
              </a:rPr>
              <a:t>J. Lorenzo Gomez, F4E</a:t>
            </a:r>
          </a:p>
        </p:txBody>
      </p:sp>
      <p:sp>
        <p:nvSpPr>
          <p:cNvPr id="48" name="TextBox 47">
            <a:extLst>
              <a:ext uri="{FF2B5EF4-FFF2-40B4-BE49-F238E27FC236}">
                <a16:creationId xmlns:a16="http://schemas.microsoft.com/office/drawing/2014/main" id="{60C872C2-DCCA-474A-616A-7561FE623897}"/>
              </a:ext>
            </a:extLst>
          </p:cNvPr>
          <p:cNvSpPr txBox="1"/>
          <p:nvPr/>
        </p:nvSpPr>
        <p:spPr>
          <a:xfrm>
            <a:off x="6554853" y="2533823"/>
            <a:ext cx="970081" cy="307777"/>
          </a:xfrm>
          <a:prstGeom prst="rect">
            <a:avLst/>
          </a:prstGeom>
          <a:noFill/>
        </p:spPr>
        <p:txBody>
          <a:bodyPr wrap="square" rtlCol="0">
            <a:spAutoFit/>
          </a:bodyPr>
          <a:lstStyle/>
          <a:p>
            <a:r>
              <a:rPr lang="de-CH" sz="1400" dirty="0" err="1">
                <a:latin typeface="Calibri" panose="020F0502020204030204" pitchFamily="34" charset="0"/>
                <a:cs typeface="Calibri" panose="020F0502020204030204" pitchFamily="34" charset="0"/>
              </a:rPr>
              <a:t>Vessel</a:t>
            </a:r>
            <a:endParaRPr lang="de-CH" sz="1400" dirty="0">
              <a:latin typeface="Calibri" panose="020F0502020204030204" pitchFamily="34" charset="0"/>
              <a:cs typeface="Calibri" panose="020F0502020204030204" pitchFamily="34" charset="0"/>
            </a:endParaRPr>
          </a:p>
        </p:txBody>
      </p:sp>
      <p:sp>
        <p:nvSpPr>
          <p:cNvPr id="50" name="TextBox 49">
            <a:extLst>
              <a:ext uri="{FF2B5EF4-FFF2-40B4-BE49-F238E27FC236}">
                <a16:creationId xmlns:a16="http://schemas.microsoft.com/office/drawing/2014/main" id="{F7327BF1-74DD-211C-8D5D-A7AFF468AF40}"/>
              </a:ext>
            </a:extLst>
          </p:cNvPr>
          <p:cNvSpPr txBox="1"/>
          <p:nvPr/>
        </p:nvSpPr>
        <p:spPr>
          <a:xfrm>
            <a:off x="6482239" y="4136181"/>
            <a:ext cx="970081" cy="307777"/>
          </a:xfrm>
          <a:prstGeom prst="rect">
            <a:avLst/>
          </a:prstGeom>
          <a:noFill/>
        </p:spPr>
        <p:txBody>
          <a:bodyPr wrap="square" rtlCol="0">
            <a:spAutoFit/>
          </a:bodyPr>
          <a:lstStyle/>
          <a:p>
            <a:r>
              <a:rPr lang="de-CH" sz="1400" dirty="0" err="1">
                <a:latin typeface="Calibri" panose="020F0502020204030204" pitchFamily="34" charset="0"/>
                <a:cs typeface="Calibri" panose="020F0502020204030204" pitchFamily="34" charset="0"/>
              </a:rPr>
              <a:t>Window</a:t>
            </a:r>
            <a:endParaRPr lang="de-CH" sz="1400" dirty="0">
              <a:latin typeface="Calibri" panose="020F0502020204030204" pitchFamily="34" charset="0"/>
              <a:cs typeface="Calibri" panose="020F0502020204030204" pitchFamily="34" charset="0"/>
            </a:endParaRPr>
          </a:p>
        </p:txBody>
      </p:sp>
      <p:sp>
        <p:nvSpPr>
          <p:cNvPr id="53" name="TextBox 52">
            <a:extLst>
              <a:ext uri="{FF2B5EF4-FFF2-40B4-BE49-F238E27FC236}">
                <a16:creationId xmlns:a16="http://schemas.microsoft.com/office/drawing/2014/main" id="{8A6AF88E-4816-0CB2-45FD-EAAE710A7E2F}"/>
              </a:ext>
            </a:extLst>
          </p:cNvPr>
          <p:cNvSpPr txBox="1"/>
          <p:nvPr/>
        </p:nvSpPr>
        <p:spPr>
          <a:xfrm>
            <a:off x="4788024" y="1635646"/>
            <a:ext cx="1029449" cy="307777"/>
          </a:xfrm>
          <a:prstGeom prst="rect">
            <a:avLst/>
          </a:prstGeom>
          <a:noFill/>
        </p:spPr>
        <p:txBody>
          <a:bodyPr wrap="none" rtlCol="0">
            <a:spAutoFit/>
          </a:bodyPr>
          <a:lstStyle/>
          <a:p>
            <a:r>
              <a:rPr lang="en-CH" sz="1400" b="1" dirty="0">
                <a:latin typeface="Calibri" panose="020F0502020204030204" pitchFamily="34" charset="0"/>
                <a:cs typeface="Calibri" panose="020F0502020204030204" pitchFamily="34" charset="0"/>
              </a:rPr>
              <a:t>Integration</a:t>
            </a:r>
          </a:p>
        </p:txBody>
      </p:sp>
      <p:pic>
        <p:nvPicPr>
          <p:cNvPr id="55" name="Picture 54" descr="A picture containing bicycle, ground, parked&#10;&#10;Description automatically generated">
            <a:extLst>
              <a:ext uri="{FF2B5EF4-FFF2-40B4-BE49-F238E27FC236}">
                <a16:creationId xmlns:a16="http://schemas.microsoft.com/office/drawing/2014/main" id="{B1DCC495-93EE-9843-4A3D-07D25D012373}"/>
              </a:ext>
            </a:extLst>
          </p:cNvPr>
          <p:cNvPicPr>
            <a:picLocks noChangeAspect="1"/>
          </p:cNvPicPr>
          <p:nvPr/>
        </p:nvPicPr>
        <p:blipFill>
          <a:blip r:embed="rId9"/>
          <a:stretch>
            <a:fillRect/>
          </a:stretch>
        </p:blipFill>
        <p:spPr>
          <a:xfrm>
            <a:off x="35496" y="2864269"/>
            <a:ext cx="2066332" cy="2058832"/>
          </a:xfrm>
          <a:prstGeom prst="rect">
            <a:avLst/>
          </a:prstGeom>
        </p:spPr>
      </p:pic>
      <p:sp>
        <p:nvSpPr>
          <p:cNvPr id="56" name="TextBox 55">
            <a:extLst>
              <a:ext uri="{FF2B5EF4-FFF2-40B4-BE49-F238E27FC236}">
                <a16:creationId xmlns:a16="http://schemas.microsoft.com/office/drawing/2014/main" id="{6BEB7995-60B7-8C72-051B-2341EE0AA047}"/>
              </a:ext>
            </a:extLst>
          </p:cNvPr>
          <p:cNvSpPr txBox="1"/>
          <p:nvPr/>
        </p:nvSpPr>
        <p:spPr>
          <a:xfrm>
            <a:off x="4029913" y="2984634"/>
            <a:ext cx="2486303" cy="307777"/>
          </a:xfrm>
          <a:prstGeom prst="rect">
            <a:avLst/>
          </a:prstGeom>
          <a:noFill/>
        </p:spPr>
        <p:txBody>
          <a:bodyPr wrap="square" rtlCol="0">
            <a:spAutoFit/>
          </a:bodyPr>
          <a:lstStyle/>
          <a:p>
            <a:r>
              <a:rPr lang="en-CH" sz="1400" dirty="0">
                <a:latin typeface="Calibri" panose="020F0502020204030204" pitchFamily="34" charset="0"/>
                <a:cs typeface="Calibri" panose="020F0502020204030204" pitchFamily="34" charset="0"/>
              </a:rPr>
              <a:t>Cooling, vacuum, mechanics, …</a:t>
            </a:r>
          </a:p>
        </p:txBody>
      </p:sp>
      <p:sp>
        <p:nvSpPr>
          <p:cNvPr id="4" name="Slide Number Placeholder 3">
            <a:extLst>
              <a:ext uri="{FF2B5EF4-FFF2-40B4-BE49-F238E27FC236}">
                <a16:creationId xmlns:a16="http://schemas.microsoft.com/office/drawing/2014/main" id="{0BC80E3D-D5F9-E3AE-891B-94E8A05E1DD5}"/>
              </a:ext>
            </a:extLst>
          </p:cNvPr>
          <p:cNvSpPr>
            <a:spLocks noGrp="1"/>
          </p:cNvSpPr>
          <p:nvPr>
            <p:ph type="sldNum" sz="quarter" idx="4"/>
          </p:nvPr>
        </p:nvSpPr>
        <p:spPr/>
        <p:txBody>
          <a:bodyPr/>
          <a:lstStyle/>
          <a:p>
            <a:fld id="{974172A1-1CBF-0B40-9234-7D4D80EC19EA}" type="slidenum">
              <a:rPr lang="en-GB" smtClean="0"/>
              <a:pPr/>
              <a:t>13</a:t>
            </a:fld>
            <a:endParaRPr lang="en-GB" dirty="0"/>
          </a:p>
        </p:txBody>
      </p:sp>
      <p:pic>
        <p:nvPicPr>
          <p:cNvPr id="6" name="Picture 5">
            <a:extLst>
              <a:ext uri="{FF2B5EF4-FFF2-40B4-BE49-F238E27FC236}">
                <a16:creationId xmlns:a16="http://schemas.microsoft.com/office/drawing/2014/main" id="{69171A10-0794-457C-0E50-3BC55F9908DD}"/>
              </a:ext>
            </a:extLst>
          </p:cNvPr>
          <p:cNvPicPr>
            <a:picLocks noChangeAspect="1"/>
          </p:cNvPicPr>
          <p:nvPr/>
        </p:nvPicPr>
        <p:blipFill>
          <a:blip r:embed="rId10"/>
          <a:stretch>
            <a:fillRect/>
          </a:stretch>
        </p:blipFill>
        <p:spPr>
          <a:xfrm>
            <a:off x="4083109" y="3654352"/>
            <a:ext cx="2299037" cy="1202490"/>
          </a:xfrm>
          <a:prstGeom prst="rect">
            <a:avLst/>
          </a:prstGeom>
        </p:spPr>
      </p:pic>
      <p:sp>
        <p:nvSpPr>
          <p:cNvPr id="10" name="TextBox 9">
            <a:extLst>
              <a:ext uri="{FF2B5EF4-FFF2-40B4-BE49-F238E27FC236}">
                <a16:creationId xmlns:a16="http://schemas.microsoft.com/office/drawing/2014/main" id="{A213BD3D-CFEE-FC74-7879-745AF207B24E}"/>
              </a:ext>
            </a:extLst>
          </p:cNvPr>
          <p:cNvSpPr txBox="1"/>
          <p:nvPr/>
        </p:nvSpPr>
        <p:spPr>
          <a:xfrm>
            <a:off x="-11254" y="2585446"/>
            <a:ext cx="2495022" cy="307777"/>
          </a:xfrm>
          <a:prstGeom prst="rect">
            <a:avLst/>
          </a:prstGeom>
          <a:noFill/>
        </p:spPr>
        <p:txBody>
          <a:bodyPr wrap="square" rtlCol="0">
            <a:spAutoFit/>
          </a:bodyPr>
          <a:lstStyle/>
          <a:p>
            <a:r>
              <a:rPr lang="en-CH" sz="1400" b="1" dirty="0">
                <a:latin typeface="Calibri" panose="020F0502020204030204" pitchFamily="34" charset="0"/>
                <a:cs typeface="Calibri" panose="020F0502020204030204" pitchFamily="34" charset="0"/>
              </a:rPr>
              <a:t>Our work is relevant for fusion</a:t>
            </a:r>
          </a:p>
        </p:txBody>
      </p:sp>
      <p:sp>
        <p:nvSpPr>
          <p:cNvPr id="11" name="TextBox 10">
            <a:extLst>
              <a:ext uri="{FF2B5EF4-FFF2-40B4-BE49-F238E27FC236}">
                <a16:creationId xmlns:a16="http://schemas.microsoft.com/office/drawing/2014/main" id="{89CA6EB7-7EF0-9A02-A411-FE82C95EA327}"/>
              </a:ext>
            </a:extLst>
          </p:cNvPr>
          <p:cNvSpPr txBox="1"/>
          <p:nvPr/>
        </p:nvSpPr>
        <p:spPr>
          <a:xfrm>
            <a:off x="78220" y="4424794"/>
            <a:ext cx="1985085" cy="523220"/>
          </a:xfrm>
          <a:prstGeom prst="rect">
            <a:avLst/>
          </a:prstGeom>
          <a:noFill/>
        </p:spPr>
        <p:txBody>
          <a:bodyPr wrap="square" rtlCol="0">
            <a:spAutoFit/>
          </a:bodyPr>
          <a:lstStyle/>
          <a:p>
            <a:r>
              <a:rPr lang="en-CH" sz="1400" dirty="0">
                <a:solidFill>
                  <a:schemeClr val="bg1"/>
                </a:solidFill>
                <a:latin typeface="Calibri" panose="020F0502020204030204" pitchFamily="34" charset="0"/>
                <a:cs typeface="Calibri" panose="020F0502020204030204" pitchFamily="34" charset="0"/>
              </a:rPr>
              <a:t>ITER model coil: 13 T Nb</a:t>
            </a:r>
            <a:r>
              <a:rPr lang="en-CH" sz="1400" baseline="-25000" dirty="0">
                <a:solidFill>
                  <a:schemeClr val="bg1"/>
                </a:solidFill>
                <a:latin typeface="Calibri" panose="020F0502020204030204" pitchFamily="34" charset="0"/>
                <a:cs typeface="Calibri" panose="020F0502020204030204" pitchFamily="34" charset="0"/>
              </a:rPr>
              <a:t>3</a:t>
            </a:r>
            <a:r>
              <a:rPr lang="en-CH" sz="1400" dirty="0">
                <a:solidFill>
                  <a:schemeClr val="bg1"/>
                </a:solidFill>
                <a:latin typeface="Calibri" panose="020F0502020204030204" pitchFamily="34" charset="0"/>
                <a:cs typeface="Calibri" panose="020F0502020204030204" pitchFamily="34" charset="0"/>
              </a:rPr>
              <a:t>Sn 1.7 m diameter</a:t>
            </a:r>
          </a:p>
        </p:txBody>
      </p:sp>
      <p:sp>
        <p:nvSpPr>
          <p:cNvPr id="15" name="TextBox 14">
            <a:extLst>
              <a:ext uri="{FF2B5EF4-FFF2-40B4-BE49-F238E27FC236}">
                <a16:creationId xmlns:a16="http://schemas.microsoft.com/office/drawing/2014/main" id="{C14B771F-C9AF-6E1D-D36D-99F83F43317A}"/>
              </a:ext>
            </a:extLst>
          </p:cNvPr>
          <p:cNvSpPr txBox="1"/>
          <p:nvPr/>
        </p:nvSpPr>
        <p:spPr>
          <a:xfrm>
            <a:off x="2557554" y="3291830"/>
            <a:ext cx="1833503" cy="738664"/>
          </a:xfrm>
          <a:prstGeom prst="rect">
            <a:avLst/>
          </a:prstGeom>
          <a:noFill/>
        </p:spPr>
        <p:txBody>
          <a:bodyPr wrap="square" rtlCol="0">
            <a:spAutoFit/>
          </a:bodyPr>
          <a:lstStyle/>
          <a:p>
            <a:r>
              <a:rPr lang="en-CH" sz="1400" b="1" dirty="0">
                <a:latin typeface="Calibri" panose="020F0502020204030204" pitchFamily="34" charset="0"/>
                <a:cs typeface="Calibri" panose="020F0502020204030204" pitchFamily="34" charset="0"/>
              </a:rPr>
              <a:t>Liquid metal target</a:t>
            </a:r>
          </a:p>
          <a:p>
            <a:r>
              <a:rPr lang="en-CH" sz="1400" dirty="0">
                <a:latin typeface="Calibri" panose="020F0502020204030204" pitchFamily="34" charset="0"/>
                <a:cs typeface="Calibri" panose="020F0502020204030204" pitchFamily="34" charset="0"/>
              </a:rPr>
              <a:t>Serious alternative to graphite</a:t>
            </a:r>
          </a:p>
        </p:txBody>
      </p:sp>
    </p:spTree>
    <p:extLst>
      <p:ext uri="{BB962C8B-B14F-4D97-AF65-F5344CB8AC3E}">
        <p14:creationId xmlns:p14="http://schemas.microsoft.com/office/powerpoint/2010/main" val="14951920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b="0" dirty="0" err="1">
                <a:latin typeface="Calibri"/>
                <a:cs typeface="Calibri"/>
              </a:rPr>
              <a:t>Muon</a:t>
            </a:r>
            <a:r>
              <a:rPr lang="en-GB" sz="3200" b="0" dirty="0">
                <a:latin typeface="Calibri"/>
                <a:cs typeface="Calibri"/>
              </a:rPr>
              <a:t> Cooling Principle</a:t>
            </a:r>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r>
              <a:rPr lang="en-US">
                <a:latin typeface="Calibri"/>
                <a:cs typeface="Calibri"/>
              </a:rPr>
              <a:t>D. Schulte, Muon Collider, INFN, May 2024</a:t>
            </a:r>
            <a:endParaRPr lang="en-GB" dirty="0">
              <a:latin typeface="Calibri"/>
              <a:cs typeface="Calibri"/>
            </a:endParaRPr>
          </a:p>
        </p:txBody>
      </p:sp>
      <p:pic>
        <p:nvPicPr>
          <p:cNvPr id="24" name="Picture 23" descr="damping.eps"/>
          <p:cNvPicPr>
            <a:picLocks noChangeAspect="1"/>
          </p:cNvPicPr>
          <p:nvPr/>
        </p:nvPicPr>
        <p:blipFill rotWithShape="1">
          <a:blip r:embed="rId2"/>
          <a:srcRect t="25926" b="10091"/>
          <a:stretch/>
        </p:blipFill>
        <p:spPr>
          <a:xfrm>
            <a:off x="2677086" y="2524794"/>
            <a:ext cx="3767122" cy="911052"/>
          </a:xfrm>
          <a:prstGeom prst="rect">
            <a:avLst/>
          </a:prstGeom>
        </p:spPr>
      </p:pic>
      <p:pic>
        <p:nvPicPr>
          <p:cNvPr id="20" name="Picture 19" descr="p0.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9752" y="526777"/>
            <a:ext cx="5408194" cy="1972965"/>
          </a:xfrm>
          <a:prstGeom prst="rect">
            <a:avLst/>
          </a:prstGeom>
        </p:spPr>
      </p:pic>
      <p:sp>
        <p:nvSpPr>
          <p:cNvPr id="15" name="TextBox 14"/>
          <p:cNvSpPr txBox="1"/>
          <p:nvPr/>
        </p:nvSpPr>
        <p:spPr>
          <a:xfrm>
            <a:off x="131746" y="2945920"/>
            <a:ext cx="1703950" cy="444315"/>
          </a:xfrm>
          <a:prstGeom prst="rect">
            <a:avLst/>
          </a:prstGeom>
          <a:solidFill>
            <a:srgbClr val="D9D9D9"/>
          </a:solidFill>
        </p:spPr>
        <p:txBody>
          <a:bodyPr wrap="square" lIns="74258" tIns="37129" rIns="74258" bIns="37129" rtlCol="0">
            <a:spAutoFit/>
          </a:bodyPr>
          <a:lstStyle/>
          <a:p>
            <a:r>
              <a:rPr lang="en-GB" sz="1200" dirty="0">
                <a:latin typeface="Calibri"/>
                <a:cs typeface="Calibri"/>
              </a:rPr>
              <a:t>C. Rogers, B. </a:t>
            </a:r>
            <a:r>
              <a:rPr lang="en-GB" sz="1200" dirty="0" err="1">
                <a:latin typeface="Calibri"/>
                <a:cs typeface="Calibri"/>
              </a:rPr>
              <a:t>Stechauner</a:t>
            </a:r>
            <a:r>
              <a:rPr lang="en-GB" sz="1200" dirty="0">
                <a:latin typeface="Calibri"/>
                <a:cs typeface="Calibri"/>
              </a:rPr>
              <a:t>, E. </a:t>
            </a:r>
            <a:r>
              <a:rPr lang="en-GB" sz="1200" dirty="0" err="1">
                <a:latin typeface="Calibri"/>
                <a:cs typeface="Calibri"/>
              </a:rPr>
              <a:t>Fol</a:t>
            </a:r>
            <a:r>
              <a:rPr lang="en-GB" sz="1200" dirty="0">
                <a:latin typeface="Calibri"/>
                <a:cs typeface="Calibri"/>
              </a:rPr>
              <a:t> et al. (RAL, CERN)</a:t>
            </a:r>
            <a:endParaRPr lang="en-US" sz="1200" dirty="0">
              <a:latin typeface="Calibri"/>
              <a:cs typeface="Calibri"/>
            </a:endParaRPr>
          </a:p>
        </p:txBody>
      </p:sp>
      <p:pic>
        <p:nvPicPr>
          <p:cNvPr id="22" name="Picture 21" descr="p4.tiff"/>
          <p:cNvPicPr>
            <a:picLocks noChangeAspect="1"/>
          </p:cNvPicPr>
          <p:nvPr/>
        </p:nvPicPr>
        <p:blipFill rotWithShape="1">
          <a:blip r:embed="rId4" cstate="print">
            <a:extLst>
              <a:ext uri="{28A0092B-C50C-407E-A947-70E740481C1C}">
                <a14:useLocalDpi xmlns:a14="http://schemas.microsoft.com/office/drawing/2010/main"/>
              </a:ext>
            </a:extLst>
          </a:blip>
          <a:srcRect l="35461" t="561" r="38987" b="49546"/>
          <a:stretch/>
        </p:blipFill>
        <p:spPr>
          <a:xfrm>
            <a:off x="131746" y="915566"/>
            <a:ext cx="2083026" cy="2016224"/>
          </a:xfrm>
          <a:prstGeom prst="rect">
            <a:avLst/>
          </a:prstGeom>
        </p:spPr>
      </p:pic>
      <p:pic>
        <p:nvPicPr>
          <p:cNvPr id="25" name="Picture 24" descr="vcc.jpg"/>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856357" y="3435846"/>
            <a:ext cx="4363715" cy="1522033"/>
          </a:xfrm>
          <a:prstGeom prst="rect">
            <a:avLst/>
          </a:prstGeom>
        </p:spPr>
      </p:pic>
      <p:sp>
        <p:nvSpPr>
          <p:cNvPr id="3" name="TextBox 2"/>
          <p:cNvSpPr txBox="1"/>
          <p:nvPr/>
        </p:nvSpPr>
        <p:spPr>
          <a:xfrm>
            <a:off x="6300192" y="3608122"/>
            <a:ext cx="2411760" cy="584776"/>
          </a:xfrm>
          <a:prstGeom prst="rect">
            <a:avLst/>
          </a:prstGeom>
          <a:noFill/>
        </p:spPr>
        <p:txBody>
          <a:bodyPr wrap="square" rtlCol="0">
            <a:spAutoFit/>
          </a:bodyPr>
          <a:lstStyle/>
          <a:p>
            <a:r>
              <a:rPr lang="en-US" sz="1600" dirty="0">
                <a:latin typeface="Calibri"/>
                <a:cs typeface="Calibri"/>
              </a:rPr>
              <a:t>High-field, superconducting solenoid</a:t>
            </a:r>
          </a:p>
        </p:txBody>
      </p:sp>
      <p:sp>
        <p:nvSpPr>
          <p:cNvPr id="31" name="TextBox 30"/>
          <p:cNvSpPr txBox="1"/>
          <p:nvPr/>
        </p:nvSpPr>
        <p:spPr>
          <a:xfrm>
            <a:off x="7092280" y="2283718"/>
            <a:ext cx="2107333" cy="584776"/>
          </a:xfrm>
          <a:prstGeom prst="rect">
            <a:avLst/>
          </a:prstGeom>
          <a:noFill/>
        </p:spPr>
        <p:txBody>
          <a:bodyPr wrap="square" rtlCol="0">
            <a:spAutoFit/>
          </a:bodyPr>
          <a:lstStyle/>
          <a:p>
            <a:r>
              <a:rPr lang="en-US" sz="1600" dirty="0">
                <a:latin typeface="Calibri"/>
                <a:cs typeface="Calibri"/>
              </a:rPr>
              <a:t>High-gradient normal-conducting cavities</a:t>
            </a:r>
          </a:p>
        </p:txBody>
      </p:sp>
      <p:sp>
        <p:nvSpPr>
          <p:cNvPr id="32" name="TextBox 31"/>
          <p:cNvSpPr txBox="1"/>
          <p:nvPr/>
        </p:nvSpPr>
        <p:spPr>
          <a:xfrm>
            <a:off x="6738168" y="3050545"/>
            <a:ext cx="1642998" cy="338554"/>
          </a:xfrm>
          <a:prstGeom prst="rect">
            <a:avLst/>
          </a:prstGeom>
          <a:noFill/>
        </p:spPr>
        <p:txBody>
          <a:bodyPr wrap="none" rtlCol="0">
            <a:spAutoFit/>
          </a:bodyPr>
          <a:lstStyle/>
          <a:p>
            <a:r>
              <a:rPr lang="en-US" sz="1600" dirty="0">
                <a:latin typeface="Calibri"/>
                <a:cs typeface="Calibri"/>
              </a:rPr>
              <a:t>Robust absorbers</a:t>
            </a:r>
          </a:p>
        </p:txBody>
      </p:sp>
      <p:cxnSp>
        <p:nvCxnSpPr>
          <p:cNvPr id="5" name="Straight Arrow Connector 4"/>
          <p:cNvCxnSpPr/>
          <p:nvPr/>
        </p:nvCxnSpPr>
        <p:spPr>
          <a:xfrm flipH="1" flipV="1">
            <a:off x="5724128" y="2283718"/>
            <a:ext cx="1152128" cy="1324404"/>
          </a:xfrm>
          <a:prstGeom prst="straightConnector1">
            <a:avLst/>
          </a:prstGeom>
          <a:ln>
            <a:solidFill>
              <a:srgbClr val="000090"/>
            </a:solidFill>
            <a:tailEnd type="arrow"/>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p:nvPr/>
        </p:nvCxnSpPr>
        <p:spPr>
          <a:xfrm flipH="1" flipV="1">
            <a:off x="5220072" y="1707654"/>
            <a:ext cx="2232248" cy="1440160"/>
          </a:xfrm>
          <a:prstGeom prst="straightConnector1">
            <a:avLst/>
          </a:prstGeom>
          <a:ln>
            <a:solidFill>
              <a:srgbClr val="000090"/>
            </a:solidFill>
            <a:tailEnd type="arrow"/>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a:stCxn id="31" idx="0"/>
          </p:cNvCxnSpPr>
          <p:nvPr/>
        </p:nvCxnSpPr>
        <p:spPr>
          <a:xfrm flipH="1" flipV="1">
            <a:off x="7236296" y="1923678"/>
            <a:ext cx="909651" cy="360040"/>
          </a:xfrm>
          <a:prstGeom prst="straightConnector1">
            <a:avLst/>
          </a:prstGeom>
          <a:ln>
            <a:solidFill>
              <a:srgbClr val="000090"/>
            </a:solidFill>
            <a:tailEnd type="arrow"/>
          </a:ln>
        </p:spPr>
        <p:style>
          <a:lnRef idx="2">
            <a:schemeClr val="accent1"/>
          </a:lnRef>
          <a:fillRef idx="0">
            <a:schemeClr val="accent1"/>
          </a:fillRef>
          <a:effectRef idx="1">
            <a:schemeClr val="accent1"/>
          </a:effectRef>
          <a:fontRef idx="minor">
            <a:schemeClr val="tx1"/>
          </a:fontRef>
        </p:style>
      </p:cxnSp>
      <p:sp>
        <p:nvSpPr>
          <p:cNvPr id="2" name="Slide Number Placeholder 1">
            <a:extLst>
              <a:ext uri="{FF2B5EF4-FFF2-40B4-BE49-F238E27FC236}">
                <a16:creationId xmlns:a16="http://schemas.microsoft.com/office/drawing/2014/main" id="{EA174742-1D57-8B7B-9C97-D442D618CC48}"/>
              </a:ext>
            </a:extLst>
          </p:cNvPr>
          <p:cNvSpPr>
            <a:spLocks noGrp="1"/>
          </p:cNvSpPr>
          <p:nvPr>
            <p:ph type="sldNum" sz="quarter" idx="4"/>
          </p:nvPr>
        </p:nvSpPr>
        <p:spPr/>
        <p:txBody>
          <a:bodyPr/>
          <a:lstStyle/>
          <a:p>
            <a:fld id="{974172A1-1CBF-0B40-9234-7D4D80EC19EA}" type="slidenum">
              <a:rPr lang="en-GB" smtClean="0"/>
              <a:pPr/>
              <a:t>14</a:t>
            </a:fld>
            <a:endParaRPr lang="en-GB" dirty="0"/>
          </a:p>
        </p:txBody>
      </p:sp>
      <p:sp>
        <p:nvSpPr>
          <p:cNvPr id="4" name="Rectangle 3">
            <a:extLst>
              <a:ext uri="{FF2B5EF4-FFF2-40B4-BE49-F238E27FC236}">
                <a16:creationId xmlns:a16="http://schemas.microsoft.com/office/drawing/2014/main" id="{1478A6AF-9292-F18A-C518-069CC9895565}"/>
              </a:ext>
            </a:extLst>
          </p:cNvPr>
          <p:cNvSpPr/>
          <p:nvPr/>
        </p:nvSpPr>
        <p:spPr>
          <a:xfrm>
            <a:off x="5791254" y="4392032"/>
            <a:ext cx="3101225" cy="470793"/>
          </a:xfrm>
          <a:prstGeom prst="rect">
            <a:avLst/>
          </a:prstGeom>
          <a:solidFill>
            <a:srgbClr val="FDEADA"/>
          </a:solidFill>
        </p:spPr>
        <p:txBody>
          <a:bodyPr wrap="square" lIns="100477" tIns="50240" rIns="100477" bIns="50240">
            <a:spAutoFit/>
          </a:bodyPr>
          <a:lstStyle/>
          <a:p>
            <a:r>
              <a:rPr lang="en-US" sz="1200" dirty="0"/>
              <a:t>Principle has been demonstrated in MICE</a:t>
            </a:r>
          </a:p>
          <a:p>
            <a:r>
              <a:rPr lang="en-US" sz="1200" dirty="0"/>
              <a:t>Nature vol. 578, p. 53-59 (2020)</a:t>
            </a:r>
          </a:p>
        </p:txBody>
      </p:sp>
    </p:spTree>
    <p:extLst>
      <p:ext uri="{BB962C8B-B14F-4D97-AF65-F5344CB8AC3E}">
        <p14:creationId xmlns:p14="http://schemas.microsoft.com/office/powerpoint/2010/main" val="18062553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b="0" dirty="0" err="1">
                <a:latin typeface="Calibri"/>
                <a:cs typeface="Calibri"/>
              </a:rPr>
              <a:t>Muon</a:t>
            </a:r>
            <a:r>
              <a:rPr lang="en-GB" sz="3200" b="0" dirty="0">
                <a:latin typeface="Calibri"/>
                <a:cs typeface="Calibri"/>
              </a:rPr>
              <a:t> Cooling Performance</a:t>
            </a:r>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r>
              <a:rPr lang="en-US">
                <a:latin typeface="Calibri"/>
                <a:cs typeface="Calibri"/>
              </a:rPr>
              <a:t>D. Schulte, Muon Collider, INFN, May 2024</a:t>
            </a:r>
            <a:endParaRPr lang="en-GB" dirty="0">
              <a:latin typeface="Calibri"/>
              <a:cs typeface="Calibri"/>
            </a:endParaRPr>
          </a:p>
        </p:txBody>
      </p:sp>
      <p:pic>
        <p:nvPicPr>
          <p:cNvPr id="27" name="Picture 26" descr="cooling.pdf"/>
          <p:cNvPicPr>
            <a:picLocks noChangeAspect="1"/>
          </p:cNvPicPr>
          <p:nvPr/>
        </p:nvPicPr>
        <p:blipFill rotWithShape="1">
          <a:blip r:embed="rId2">
            <a:extLst>
              <a:ext uri="{28A0092B-C50C-407E-A947-70E740481C1C}">
                <a14:useLocalDpi xmlns:a14="http://schemas.microsoft.com/office/drawing/2010/main" val="0"/>
              </a:ext>
            </a:extLst>
          </a:blip>
          <a:srcRect l="3490" t="12345" r="3337" b="6112"/>
          <a:stretch/>
        </p:blipFill>
        <p:spPr>
          <a:xfrm>
            <a:off x="3275856" y="411510"/>
            <a:ext cx="5040560" cy="3117296"/>
          </a:xfrm>
          <a:prstGeom prst="rect">
            <a:avLst/>
          </a:prstGeom>
        </p:spPr>
      </p:pic>
      <p:sp>
        <p:nvSpPr>
          <p:cNvPr id="7" name="TextBox 6"/>
          <p:cNvSpPr txBox="1"/>
          <p:nvPr/>
        </p:nvSpPr>
        <p:spPr>
          <a:xfrm>
            <a:off x="870282" y="483518"/>
            <a:ext cx="2405574" cy="954107"/>
          </a:xfrm>
          <a:prstGeom prst="rect">
            <a:avLst/>
          </a:prstGeom>
          <a:noFill/>
        </p:spPr>
        <p:txBody>
          <a:bodyPr wrap="square" rtlCol="0">
            <a:spAutoFit/>
          </a:bodyPr>
          <a:lstStyle/>
          <a:p>
            <a:r>
              <a:rPr lang="en-US" sz="1400" dirty="0">
                <a:latin typeface="Calibri"/>
                <a:cs typeface="Calibri"/>
              </a:rPr>
              <a:t>MAP design achieved 55 um based on achieved fields</a:t>
            </a:r>
          </a:p>
          <a:p>
            <a:endParaRPr lang="en-US" sz="1400" dirty="0">
              <a:latin typeface="Calibri"/>
              <a:cs typeface="Calibri"/>
            </a:endParaRPr>
          </a:p>
          <a:p>
            <a:r>
              <a:rPr lang="en-US" sz="1400" dirty="0">
                <a:latin typeface="Calibri"/>
                <a:cs typeface="Calibri"/>
              </a:rPr>
              <a:t>Can expect better hardware</a:t>
            </a:r>
          </a:p>
        </p:txBody>
      </p:sp>
      <p:pic>
        <p:nvPicPr>
          <p:cNvPr id="4" name="Emitt_4D_inOptimized_solenoid_13 cells.png" descr="Emitt_4D_inOptimized_solenoid_13 cells.png">
            <a:extLst>
              <a:ext uri="{FF2B5EF4-FFF2-40B4-BE49-F238E27FC236}">
                <a16:creationId xmlns:a16="http://schemas.microsoft.com/office/drawing/2014/main" id="{DEB34803-E191-AC25-C0FB-07428E1AA7DE}"/>
              </a:ext>
            </a:extLst>
          </p:cNvPr>
          <p:cNvPicPr/>
          <p:nvPr/>
        </p:nvPicPr>
        <p:blipFill>
          <a:blip r:embed="rId3"/>
          <a:srcRect l="8128" b="2407"/>
          <a:stretch/>
        </p:blipFill>
        <p:spPr>
          <a:xfrm>
            <a:off x="6156176" y="3528806"/>
            <a:ext cx="2857128" cy="1449650"/>
          </a:xfrm>
          <a:prstGeom prst="rect">
            <a:avLst/>
          </a:prstGeom>
          <a:ln w="12600">
            <a:noFill/>
          </a:ln>
        </p:spPr>
      </p:pic>
      <p:pic>
        <p:nvPicPr>
          <p:cNvPr id="5" name="Grafik 18" descr="Grafik 18">
            <a:extLst>
              <a:ext uri="{FF2B5EF4-FFF2-40B4-BE49-F238E27FC236}">
                <a16:creationId xmlns:a16="http://schemas.microsoft.com/office/drawing/2014/main" id="{5BC96CDA-D2A8-BC94-7764-8728CEF86C5E}"/>
              </a:ext>
            </a:extLst>
          </p:cNvPr>
          <p:cNvPicPr/>
          <p:nvPr/>
        </p:nvPicPr>
        <p:blipFill>
          <a:blip r:embed="rId4"/>
          <a:stretch/>
        </p:blipFill>
        <p:spPr>
          <a:xfrm>
            <a:off x="141593" y="2499742"/>
            <a:ext cx="2870640" cy="2360610"/>
          </a:xfrm>
          <a:prstGeom prst="rect">
            <a:avLst/>
          </a:prstGeom>
          <a:ln w="12600">
            <a:noFill/>
          </a:ln>
        </p:spPr>
      </p:pic>
      <p:sp>
        <p:nvSpPr>
          <p:cNvPr id="9" name="TextBox 8">
            <a:extLst>
              <a:ext uri="{FF2B5EF4-FFF2-40B4-BE49-F238E27FC236}">
                <a16:creationId xmlns:a16="http://schemas.microsoft.com/office/drawing/2014/main" id="{2FC7D250-D7BD-182C-BDDA-45628DB186AE}"/>
              </a:ext>
            </a:extLst>
          </p:cNvPr>
          <p:cNvSpPr txBox="1"/>
          <p:nvPr/>
        </p:nvSpPr>
        <p:spPr>
          <a:xfrm>
            <a:off x="141593" y="1491339"/>
            <a:ext cx="3106403" cy="738664"/>
          </a:xfrm>
          <a:prstGeom prst="rect">
            <a:avLst/>
          </a:prstGeom>
          <a:noFill/>
        </p:spPr>
        <p:txBody>
          <a:bodyPr wrap="square" rtlCol="0">
            <a:spAutoFit/>
          </a:bodyPr>
          <a:lstStyle/>
          <a:p>
            <a:r>
              <a:rPr lang="en-US" sz="1400" dirty="0">
                <a:latin typeface="Calibri"/>
                <a:cs typeface="Calibri"/>
              </a:rPr>
              <a:t>Integrating physics into </a:t>
            </a:r>
            <a:r>
              <a:rPr lang="en-US" sz="1400" b="1" dirty="0">
                <a:latin typeface="Calibri"/>
                <a:cs typeface="Calibri"/>
              </a:rPr>
              <a:t>RFTRACK</a:t>
            </a:r>
            <a:r>
              <a:rPr lang="en-US" sz="1400" dirty="0">
                <a:latin typeface="Calibri"/>
                <a:cs typeface="Calibri"/>
              </a:rPr>
              <a:t>, a CERN simulation code with single-particle tracking, collective effects, …</a:t>
            </a:r>
          </a:p>
        </p:txBody>
      </p:sp>
      <p:sp>
        <p:nvSpPr>
          <p:cNvPr id="10" name="TextBox 9">
            <a:extLst>
              <a:ext uri="{FF2B5EF4-FFF2-40B4-BE49-F238E27FC236}">
                <a16:creationId xmlns:a16="http://schemas.microsoft.com/office/drawing/2014/main" id="{F6D17E87-4832-E1D3-2EF3-B8B9719E8332}"/>
              </a:ext>
            </a:extLst>
          </p:cNvPr>
          <p:cNvSpPr txBox="1"/>
          <p:nvPr/>
        </p:nvSpPr>
        <p:spPr>
          <a:xfrm>
            <a:off x="2771550" y="3507854"/>
            <a:ext cx="3744666" cy="1169551"/>
          </a:xfrm>
          <a:prstGeom prst="rect">
            <a:avLst/>
          </a:prstGeom>
          <a:noFill/>
        </p:spPr>
        <p:txBody>
          <a:bodyPr wrap="square" rtlCol="0">
            <a:spAutoFit/>
          </a:bodyPr>
          <a:lstStyle/>
          <a:p>
            <a:r>
              <a:rPr lang="en-US" sz="1400" dirty="0">
                <a:latin typeface="Calibri"/>
                <a:cs typeface="Calibri"/>
              </a:rPr>
              <a:t>Working on </a:t>
            </a:r>
            <a:r>
              <a:rPr lang="en-US" sz="1400" b="1" dirty="0">
                <a:latin typeface="Calibri"/>
                <a:cs typeface="Calibri"/>
              </a:rPr>
              <a:t>improved, systematic design</a:t>
            </a:r>
            <a:r>
              <a:rPr lang="en-US" sz="1400" dirty="0">
                <a:latin typeface="Calibri"/>
                <a:cs typeface="Calibri"/>
              </a:rPr>
              <a:t>, also using better magnets and RF</a:t>
            </a:r>
          </a:p>
          <a:p>
            <a:endParaRPr lang="en-US" sz="1400" dirty="0">
              <a:latin typeface="Calibri"/>
              <a:cs typeface="Calibri"/>
            </a:endParaRPr>
          </a:p>
          <a:p>
            <a:r>
              <a:rPr lang="en-US" sz="1400" dirty="0">
                <a:latin typeface="Calibri"/>
                <a:cs typeface="Calibri"/>
              </a:rPr>
              <a:t>Currently improved from 55 um to 33 um,</a:t>
            </a:r>
          </a:p>
          <a:p>
            <a:r>
              <a:rPr lang="en-US" sz="1400" dirty="0">
                <a:latin typeface="Calibri"/>
                <a:cs typeface="Calibri"/>
              </a:rPr>
              <a:t>25 um is the goal</a:t>
            </a:r>
          </a:p>
        </p:txBody>
      </p:sp>
      <p:sp>
        <p:nvSpPr>
          <p:cNvPr id="11" name="TextShape 3">
            <a:extLst>
              <a:ext uri="{FF2B5EF4-FFF2-40B4-BE49-F238E27FC236}">
                <a16:creationId xmlns:a16="http://schemas.microsoft.com/office/drawing/2014/main" id="{63819F40-8BE2-B8A4-1070-74F053EBB330}"/>
              </a:ext>
            </a:extLst>
          </p:cNvPr>
          <p:cNvSpPr txBox="1"/>
          <p:nvPr/>
        </p:nvSpPr>
        <p:spPr>
          <a:xfrm>
            <a:off x="323528" y="2283718"/>
            <a:ext cx="2376013" cy="238932"/>
          </a:xfrm>
          <a:prstGeom prst="rect">
            <a:avLst/>
          </a:prstGeom>
          <a:solidFill>
            <a:schemeClr val="bg2"/>
          </a:solidFill>
          <a:ln>
            <a:noFill/>
          </a:ln>
        </p:spPr>
        <p:txBody>
          <a:bodyPr lIns="67500" tIns="33750" rIns="67500" bIns="33750">
            <a:noAutofit/>
          </a:bodyPr>
          <a:lstStyle/>
          <a:p>
            <a:r>
              <a:rPr lang="en-GB" sz="1200" spc="-1" dirty="0">
                <a:solidFill>
                  <a:srgbClr val="000000"/>
                </a:solidFill>
                <a:latin typeface="Calibri" panose="020F0502020204030204" pitchFamily="34" charset="0"/>
                <a:cs typeface="Calibri" panose="020F0502020204030204" pitchFamily="34" charset="0"/>
              </a:rPr>
              <a:t>A. Latina, E. </a:t>
            </a:r>
            <a:r>
              <a:rPr lang="en-GB" sz="1200" spc="-1" dirty="0" err="1">
                <a:solidFill>
                  <a:srgbClr val="000000"/>
                </a:solidFill>
                <a:latin typeface="Calibri" panose="020F0502020204030204" pitchFamily="34" charset="0"/>
                <a:cs typeface="Calibri" panose="020F0502020204030204" pitchFamily="34" charset="0"/>
              </a:rPr>
              <a:t>Fol</a:t>
            </a:r>
            <a:r>
              <a:rPr lang="en-GB" sz="1200" spc="-1" dirty="0">
                <a:solidFill>
                  <a:srgbClr val="000000"/>
                </a:solidFill>
                <a:latin typeface="Calibri" panose="020F0502020204030204" pitchFamily="34" charset="0"/>
                <a:cs typeface="Calibri" panose="020F0502020204030204" pitchFamily="34" charset="0"/>
              </a:rPr>
              <a:t>, B. </a:t>
            </a:r>
            <a:r>
              <a:rPr lang="en-GB" sz="1200" spc="-1" dirty="0" err="1">
                <a:solidFill>
                  <a:srgbClr val="000000"/>
                </a:solidFill>
                <a:latin typeface="Calibri" panose="020F0502020204030204" pitchFamily="34" charset="0"/>
                <a:cs typeface="Calibri" panose="020F0502020204030204" pitchFamily="34" charset="0"/>
              </a:rPr>
              <a:t>Stechauner</a:t>
            </a:r>
            <a:r>
              <a:rPr lang="en-GB" sz="1200" spc="-1" dirty="0">
                <a:solidFill>
                  <a:srgbClr val="000000"/>
                </a:solidFill>
                <a:latin typeface="Calibri" panose="020F0502020204030204" pitchFamily="34" charset="0"/>
                <a:cs typeface="Calibri" panose="020F0502020204030204" pitchFamily="34" charset="0"/>
              </a:rPr>
              <a:t> at al.</a:t>
            </a:r>
          </a:p>
        </p:txBody>
      </p:sp>
      <p:sp>
        <p:nvSpPr>
          <p:cNvPr id="13" name="TextBox 12">
            <a:extLst>
              <a:ext uri="{FF2B5EF4-FFF2-40B4-BE49-F238E27FC236}">
                <a16:creationId xmlns:a16="http://schemas.microsoft.com/office/drawing/2014/main" id="{22AE28DD-F36B-99EE-3211-F90F848F1AA8}"/>
              </a:ext>
            </a:extLst>
          </p:cNvPr>
          <p:cNvSpPr txBox="1"/>
          <p:nvPr/>
        </p:nvSpPr>
        <p:spPr>
          <a:xfrm>
            <a:off x="2339752" y="4659982"/>
            <a:ext cx="3924200" cy="276999"/>
          </a:xfrm>
          <a:prstGeom prst="rect">
            <a:avLst/>
          </a:prstGeom>
          <a:solidFill>
            <a:schemeClr val="bg2"/>
          </a:solidFill>
        </p:spPr>
        <p:txBody>
          <a:bodyPr wrap="square" rtlCol="0">
            <a:spAutoFit/>
          </a:bodyPr>
          <a:lstStyle/>
          <a:p>
            <a:r>
              <a:rPr lang="en-CH" sz="1200" dirty="0">
                <a:latin typeface="Calibri" panose="020F0502020204030204" pitchFamily="34" charset="0"/>
                <a:cs typeface="Calibri" panose="020F0502020204030204" pitchFamily="34" charset="0"/>
              </a:rPr>
              <a:t>Ch. Rogers, </a:t>
            </a:r>
            <a:r>
              <a:rPr lang="en-GB" sz="1200" spc="-1" dirty="0">
                <a:solidFill>
                  <a:srgbClr val="000000"/>
                </a:solidFill>
                <a:latin typeface="Calibri" panose="020F0502020204030204" pitchFamily="34" charset="0"/>
                <a:cs typeface="Calibri" panose="020F0502020204030204" pitchFamily="34" charset="0"/>
              </a:rPr>
              <a:t>Zhu </a:t>
            </a:r>
            <a:r>
              <a:rPr lang="en-GB" sz="1200" spc="-1" dirty="0" err="1">
                <a:solidFill>
                  <a:srgbClr val="000000"/>
                </a:solidFill>
                <a:latin typeface="Calibri" panose="020F0502020204030204" pitchFamily="34" charset="0"/>
                <a:cs typeface="Calibri" panose="020F0502020204030204" pitchFamily="34" charset="0"/>
              </a:rPr>
              <a:t>Ruihu</a:t>
            </a:r>
            <a:r>
              <a:rPr lang="en-GB" sz="1200" spc="-1" dirty="0">
                <a:solidFill>
                  <a:srgbClr val="000000"/>
                </a:solidFill>
                <a:latin typeface="Calibri" panose="020F0502020204030204" pitchFamily="34" charset="0"/>
                <a:cs typeface="Calibri" panose="020F0502020204030204" pitchFamily="34" charset="0"/>
              </a:rPr>
              <a:t>, R. Taylor, B. </a:t>
            </a:r>
            <a:r>
              <a:rPr lang="en-GB" sz="1200" spc="-1" dirty="0" err="1">
                <a:solidFill>
                  <a:srgbClr val="000000"/>
                </a:solidFill>
                <a:latin typeface="Calibri" panose="020F0502020204030204" pitchFamily="34" charset="0"/>
                <a:cs typeface="Calibri" panose="020F0502020204030204" pitchFamily="34" charset="0"/>
              </a:rPr>
              <a:t>Stechauner</a:t>
            </a:r>
            <a:r>
              <a:rPr lang="en-GB" sz="1200" spc="-1" dirty="0">
                <a:solidFill>
                  <a:srgbClr val="000000"/>
                </a:solidFill>
                <a:latin typeface="Calibri" panose="020F0502020204030204" pitchFamily="34" charset="0"/>
                <a:cs typeface="Calibri" panose="020F0502020204030204" pitchFamily="34" charset="0"/>
              </a:rPr>
              <a:t>, E. Vol</a:t>
            </a:r>
            <a:r>
              <a:rPr lang="en-CH" sz="1200" dirty="0">
                <a:latin typeface="Calibri" panose="020F0502020204030204" pitchFamily="34" charset="0"/>
                <a:cs typeface="Calibri" panose="020F0502020204030204" pitchFamily="34" charset="0"/>
              </a:rPr>
              <a:t> et al.</a:t>
            </a:r>
          </a:p>
        </p:txBody>
      </p:sp>
      <p:sp>
        <p:nvSpPr>
          <p:cNvPr id="2" name="Slide Number Placeholder 1">
            <a:extLst>
              <a:ext uri="{FF2B5EF4-FFF2-40B4-BE49-F238E27FC236}">
                <a16:creationId xmlns:a16="http://schemas.microsoft.com/office/drawing/2014/main" id="{3B821C8A-82F6-ECFD-9D56-82BC6B25E9D6}"/>
              </a:ext>
            </a:extLst>
          </p:cNvPr>
          <p:cNvSpPr>
            <a:spLocks noGrp="1"/>
          </p:cNvSpPr>
          <p:nvPr>
            <p:ph type="sldNum" sz="quarter" idx="4"/>
          </p:nvPr>
        </p:nvSpPr>
        <p:spPr/>
        <p:txBody>
          <a:bodyPr/>
          <a:lstStyle/>
          <a:p>
            <a:fld id="{974172A1-1CBF-0B40-9234-7D4D80EC19EA}" type="slidenum">
              <a:rPr lang="en-GB" smtClean="0"/>
              <a:pPr/>
              <a:t>15</a:t>
            </a:fld>
            <a:endParaRPr lang="en-GB" dirty="0"/>
          </a:p>
        </p:txBody>
      </p:sp>
    </p:spTree>
    <p:extLst>
      <p:ext uri="{BB962C8B-B14F-4D97-AF65-F5344CB8AC3E}">
        <p14:creationId xmlns:p14="http://schemas.microsoft.com/office/powerpoint/2010/main" val="31636379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b="0" dirty="0">
                <a:latin typeface="Calibri"/>
                <a:cs typeface="Calibri"/>
              </a:rPr>
              <a:t>Cooling Cell Technologies</a:t>
            </a: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16</a:t>
            </a:fld>
            <a:endParaRPr lang="en-GB" dirty="0"/>
          </a:p>
        </p:txBody>
      </p:sp>
      <p:sp>
        <p:nvSpPr>
          <p:cNvPr id="52" name="Espace réservé du pied de page 4"/>
          <p:cNvSpPr>
            <a:spLocks noGrp="1"/>
          </p:cNvSpPr>
          <p:nvPr>
            <p:ph type="ftr" sz="quarter" idx="3"/>
          </p:nvPr>
        </p:nvSpPr>
        <p:spPr>
          <a:xfrm>
            <a:off x="395536" y="4964857"/>
            <a:ext cx="7416824" cy="245664"/>
          </a:xfrm>
          <a:prstGeom prst="rect">
            <a:avLst/>
          </a:prstGeom>
        </p:spPr>
        <p:txBody>
          <a:bodyPr lIns="0" tIns="0" rIns="0" bIns="0"/>
          <a:lstStyle>
            <a:lvl1pPr algn="ctr">
              <a:defRPr sz="1200">
                <a:latin typeface="Arial Narrow"/>
                <a:cs typeface="Arial Narrow"/>
              </a:defRPr>
            </a:lvl1pPr>
          </a:lstStyle>
          <a:p>
            <a:r>
              <a:rPr lang="en-US">
                <a:latin typeface="Calibri"/>
                <a:cs typeface="Calibri"/>
              </a:rPr>
              <a:t>D. Schulte, Muon Collider, INFN, May 2024</a:t>
            </a:r>
            <a:endParaRPr lang="en-GB" dirty="0">
              <a:latin typeface="Calibri"/>
              <a:cs typeface="Calibri"/>
            </a:endParaRPr>
          </a:p>
        </p:txBody>
      </p:sp>
      <p:sp>
        <p:nvSpPr>
          <p:cNvPr id="2" name="TextBox 1"/>
          <p:cNvSpPr txBox="1"/>
          <p:nvPr/>
        </p:nvSpPr>
        <p:spPr>
          <a:xfrm>
            <a:off x="107504" y="899304"/>
            <a:ext cx="2776606" cy="1600438"/>
          </a:xfrm>
          <a:prstGeom prst="rect">
            <a:avLst/>
          </a:prstGeom>
          <a:solidFill>
            <a:schemeClr val="accent6">
              <a:lumMod val="20000"/>
              <a:lumOff val="80000"/>
            </a:schemeClr>
          </a:solidFill>
          <a:ln>
            <a:solidFill>
              <a:srgbClr val="FFFFFF"/>
            </a:solidFill>
          </a:ln>
        </p:spPr>
        <p:txBody>
          <a:bodyPr wrap="square" rtlCol="0">
            <a:spAutoFit/>
          </a:bodyPr>
          <a:lstStyle/>
          <a:p>
            <a:r>
              <a:rPr lang="en-US" sz="1400" dirty="0">
                <a:latin typeface="Calibri"/>
                <a:cs typeface="Calibri"/>
              </a:rPr>
              <a:t>Are developing example </a:t>
            </a:r>
            <a:r>
              <a:rPr lang="en-US" sz="1400" b="1" dirty="0">
                <a:latin typeface="Calibri"/>
                <a:cs typeface="Calibri"/>
              </a:rPr>
              <a:t>cooling cell with integration</a:t>
            </a:r>
          </a:p>
          <a:p>
            <a:pPr marL="285750" indent="-285750">
              <a:buFont typeface="Arial"/>
              <a:buChar char="•"/>
            </a:pPr>
            <a:r>
              <a:rPr lang="en-US" sz="1400" dirty="0">
                <a:latin typeface="Calibri"/>
                <a:cs typeface="Calibri"/>
              </a:rPr>
              <a:t>tight constraints</a:t>
            </a:r>
          </a:p>
          <a:p>
            <a:pPr marL="285750" indent="-285750">
              <a:buFont typeface="Arial"/>
              <a:buChar char="•"/>
            </a:pPr>
            <a:r>
              <a:rPr lang="en-US" sz="1400" dirty="0">
                <a:latin typeface="Calibri"/>
                <a:cs typeface="Calibri"/>
              </a:rPr>
              <a:t>additional technologies (</a:t>
            </a:r>
            <a:r>
              <a:rPr lang="en-US" sz="1400" b="1" dirty="0">
                <a:latin typeface="Calibri"/>
                <a:cs typeface="Calibri"/>
              </a:rPr>
              <a:t>absorbers</a:t>
            </a:r>
            <a:r>
              <a:rPr lang="en-US" sz="1400" dirty="0">
                <a:latin typeface="Calibri"/>
                <a:cs typeface="Calibri"/>
              </a:rPr>
              <a:t>, instrumentation,…)</a:t>
            </a:r>
          </a:p>
          <a:p>
            <a:pPr marL="285750" indent="-285750">
              <a:buFont typeface="Arial"/>
              <a:buChar char="•"/>
            </a:pPr>
            <a:r>
              <a:rPr lang="en-US" sz="1400" dirty="0">
                <a:latin typeface="Calibri"/>
                <a:cs typeface="Calibri"/>
              </a:rPr>
              <a:t>early preparation of </a:t>
            </a:r>
            <a:r>
              <a:rPr lang="en-US" sz="1400" b="1" dirty="0">
                <a:latin typeface="Calibri"/>
                <a:cs typeface="Calibri"/>
              </a:rPr>
              <a:t>demonstrator facility</a:t>
            </a:r>
          </a:p>
        </p:txBody>
      </p:sp>
      <p:sp>
        <p:nvSpPr>
          <p:cNvPr id="8" name="TextBox 7"/>
          <p:cNvSpPr txBox="1"/>
          <p:nvPr/>
        </p:nvSpPr>
        <p:spPr>
          <a:xfrm>
            <a:off x="107504" y="3059544"/>
            <a:ext cx="4176464" cy="1384995"/>
          </a:xfrm>
          <a:prstGeom prst="rect">
            <a:avLst/>
          </a:prstGeom>
          <a:solidFill>
            <a:schemeClr val="accent3">
              <a:lumMod val="20000"/>
              <a:lumOff val="80000"/>
            </a:schemeClr>
          </a:solidFill>
          <a:ln w="19050" cmpd="sng">
            <a:noFill/>
          </a:ln>
        </p:spPr>
        <p:txBody>
          <a:bodyPr wrap="square" rtlCol="0">
            <a:spAutoFit/>
          </a:bodyPr>
          <a:lstStyle/>
          <a:p>
            <a:r>
              <a:rPr lang="en-US" sz="1400" b="1" dirty="0">
                <a:latin typeface="Calibri"/>
                <a:cs typeface="Calibri"/>
              </a:rPr>
              <a:t>RF cavities in magnetic field</a:t>
            </a:r>
          </a:p>
          <a:p>
            <a:r>
              <a:rPr lang="en-US" sz="1400" dirty="0">
                <a:latin typeface="Calibri"/>
                <a:cs typeface="Calibri"/>
              </a:rPr>
              <a:t>Gradients above goal demonstrated by MAP</a:t>
            </a:r>
          </a:p>
          <a:p>
            <a:r>
              <a:rPr lang="en-US" sz="1400" b="1" dirty="0">
                <a:latin typeface="Calibri"/>
                <a:cs typeface="Calibri"/>
              </a:rPr>
              <a:t>New test stand </a:t>
            </a:r>
            <a:r>
              <a:rPr lang="en-US" sz="1400" dirty="0">
                <a:latin typeface="Calibri"/>
                <a:cs typeface="Calibri"/>
              </a:rPr>
              <a:t>is important</a:t>
            </a:r>
          </a:p>
          <a:p>
            <a:pPr marL="285750" indent="-285750">
              <a:buFont typeface="Arial" panose="020B0604020202020204" pitchFamily="34" charset="0"/>
              <a:buChar char="•"/>
            </a:pPr>
            <a:r>
              <a:rPr lang="en-US" sz="1400" dirty="0" err="1">
                <a:latin typeface="Calibri"/>
                <a:cs typeface="Calibri"/>
              </a:rPr>
              <a:t>Optimise</a:t>
            </a:r>
            <a:r>
              <a:rPr lang="en-US" sz="1400" dirty="0">
                <a:latin typeface="Calibri"/>
                <a:cs typeface="Calibri"/>
              </a:rPr>
              <a:t> and develop the RF</a:t>
            </a:r>
          </a:p>
          <a:p>
            <a:pPr marL="285750" indent="-285750">
              <a:buFont typeface="Arial" panose="020B0604020202020204" pitchFamily="34" charset="0"/>
              <a:buChar char="•"/>
            </a:pPr>
            <a:r>
              <a:rPr lang="en-US" sz="1400" dirty="0">
                <a:latin typeface="Calibri"/>
                <a:cs typeface="Calibri"/>
              </a:rPr>
              <a:t>Different options are being explored</a:t>
            </a:r>
          </a:p>
          <a:p>
            <a:pPr marL="285750" indent="-285750">
              <a:buFont typeface="Arial" panose="020B0604020202020204" pitchFamily="34" charset="0"/>
              <a:buChar char="•"/>
            </a:pPr>
            <a:r>
              <a:rPr lang="en-US" sz="1400" dirty="0">
                <a:latin typeface="Calibri"/>
                <a:cs typeface="Calibri"/>
              </a:rPr>
              <a:t>Need funding</a:t>
            </a:r>
          </a:p>
        </p:txBody>
      </p:sp>
      <p:sp>
        <p:nvSpPr>
          <p:cNvPr id="14" name="TextBox 13"/>
          <p:cNvSpPr txBox="1"/>
          <p:nvPr/>
        </p:nvSpPr>
        <p:spPr>
          <a:xfrm>
            <a:off x="2843808" y="483518"/>
            <a:ext cx="3569472" cy="2554545"/>
          </a:xfrm>
          <a:prstGeom prst="rect">
            <a:avLst/>
          </a:prstGeom>
          <a:solidFill>
            <a:schemeClr val="accent6">
              <a:lumMod val="20000"/>
              <a:lumOff val="80000"/>
            </a:schemeClr>
          </a:solidFill>
          <a:ln>
            <a:noFill/>
          </a:ln>
        </p:spPr>
        <p:txBody>
          <a:bodyPr wrap="square" rtlCol="0">
            <a:spAutoFit/>
          </a:bodyPr>
          <a:lstStyle/>
          <a:p>
            <a:pPr marL="285750" indent="-285750">
              <a:buFont typeface="Arial"/>
              <a:buChar char="•"/>
            </a:pPr>
            <a:endParaRPr lang="en-US" sz="1600" dirty="0"/>
          </a:p>
          <a:p>
            <a:pPr marL="285750" indent="-285750">
              <a:buFont typeface="Arial"/>
              <a:buChar char="•"/>
            </a:pPr>
            <a:endParaRPr lang="en-US" sz="1600" dirty="0"/>
          </a:p>
          <a:p>
            <a:pPr marL="285750" indent="-285750">
              <a:buFont typeface="Arial"/>
              <a:buChar char="•"/>
            </a:pPr>
            <a:endParaRPr lang="en-US" sz="1600" dirty="0"/>
          </a:p>
          <a:p>
            <a:pPr marL="285750" indent="-285750">
              <a:buFont typeface="Arial"/>
              <a:buChar char="•"/>
            </a:pPr>
            <a:endParaRPr lang="en-US" sz="1600" dirty="0"/>
          </a:p>
          <a:p>
            <a:pPr marL="285750" indent="-285750">
              <a:buFont typeface="Arial"/>
              <a:buChar char="•"/>
            </a:pPr>
            <a:endParaRPr lang="en-US" sz="1600" dirty="0"/>
          </a:p>
          <a:p>
            <a:pPr marL="285750" indent="-285750">
              <a:buFont typeface="Arial"/>
              <a:buChar char="•"/>
            </a:pPr>
            <a:endParaRPr lang="en-US" sz="1600" dirty="0"/>
          </a:p>
          <a:p>
            <a:pPr marL="285750" indent="-285750">
              <a:buFont typeface="Arial"/>
              <a:buChar char="•"/>
            </a:pPr>
            <a:endParaRPr lang="en-US" sz="1600" dirty="0"/>
          </a:p>
          <a:p>
            <a:pPr marL="285750" indent="-285750">
              <a:buFont typeface="Arial"/>
              <a:buChar char="•"/>
            </a:pPr>
            <a:endParaRPr lang="en-US" sz="1600" dirty="0"/>
          </a:p>
          <a:p>
            <a:pPr marL="285750" indent="-285750">
              <a:buFont typeface="Arial"/>
              <a:buChar char="•"/>
            </a:pPr>
            <a:endParaRPr lang="en-US" sz="1600" dirty="0"/>
          </a:p>
          <a:p>
            <a:pPr marL="285750" indent="-285750">
              <a:buFont typeface="Arial"/>
              <a:buChar char="•"/>
            </a:pPr>
            <a:endParaRPr lang="en-US" sz="1600" dirty="0"/>
          </a:p>
        </p:txBody>
      </p:sp>
      <p:pic>
        <p:nvPicPr>
          <p:cNvPr id="15" name="Picture 14" descr="p0.pdf"/>
          <p:cNvPicPr>
            <a:picLocks noChangeAspect="1"/>
          </p:cNvPicPr>
          <p:nvPr/>
        </p:nvPicPr>
        <p:blipFill rotWithShape="1">
          <a:blip r:embed="rId2" cstate="print">
            <a:extLst>
              <a:ext uri="{28A0092B-C50C-407E-A947-70E740481C1C}">
                <a14:useLocalDpi xmlns:a14="http://schemas.microsoft.com/office/drawing/2010/main"/>
              </a:ext>
            </a:extLst>
          </a:blip>
          <a:srcRect l="2305" t="51848" r="54572" b="4036"/>
          <a:stretch/>
        </p:blipFill>
        <p:spPr>
          <a:xfrm rot="16200000">
            <a:off x="3447414" y="66877"/>
            <a:ext cx="2382190" cy="3445385"/>
          </a:xfrm>
          <a:prstGeom prst="rect">
            <a:avLst/>
          </a:prstGeom>
        </p:spPr>
      </p:pic>
      <p:sp>
        <p:nvSpPr>
          <p:cNvPr id="16" name="TextBox 15"/>
          <p:cNvSpPr txBox="1"/>
          <p:nvPr/>
        </p:nvSpPr>
        <p:spPr>
          <a:xfrm>
            <a:off x="107504" y="4454991"/>
            <a:ext cx="4104456" cy="461665"/>
          </a:xfrm>
          <a:prstGeom prst="rect">
            <a:avLst/>
          </a:prstGeom>
          <a:solidFill>
            <a:schemeClr val="bg1">
              <a:lumMod val="85000"/>
            </a:schemeClr>
          </a:solidFill>
        </p:spPr>
        <p:txBody>
          <a:bodyPr wrap="square" rtlCol="0">
            <a:spAutoFit/>
          </a:bodyPr>
          <a:lstStyle/>
          <a:p>
            <a:r>
              <a:rPr lang="en-US" sz="1200" dirty="0">
                <a:latin typeface="Calibri"/>
                <a:cs typeface="Calibri"/>
              </a:rPr>
              <a:t>D. </a:t>
            </a:r>
            <a:r>
              <a:rPr lang="en-US" sz="1200" dirty="0" err="1">
                <a:latin typeface="Calibri"/>
                <a:cs typeface="Calibri"/>
              </a:rPr>
              <a:t>Giove</a:t>
            </a:r>
            <a:r>
              <a:rPr lang="en-US" sz="1200" dirty="0">
                <a:latin typeface="Calibri"/>
                <a:cs typeface="Calibri"/>
              </a:rPr>
              <a:t>, C. Marchand, </a:t>
            </a:r>
            <a:r>
              <a:rPr lang="en-US" sz="1200" dirty="0" err="1">
                <a:latin typeface="Calibri"/>
                <a:cs typeface="Calibri"/>
              </a:rPr>
              <a:t>Alexej</a:t>
            </a:r>
            <a:r>
              <a:rPr lang="en-US" sz="1200" dirty="0">
                <a:latin typeface="Calibri"/>
                <a:cs typeface="Calibri"/>
              </a:rPr>
              <a:t> </a:t>
            </a:r>
            <a:r>
              <a:rPr lang="en-US" sz="1200" dirty="0" err="1">
                <a:latin typeface="Calibri"/>
                <a:cs typeface="Calibri"/>
              </a:rPr>
              <a:t>Grudiev</a:t>
            </a:r>
            <a:r>
              <a:rPr lang="en-US" sz="1200" dirty="0">
                <a:latin typeface="Calibri"/>
                <a:cs typeface="Calibri"/>
              </a:rPr>
              <a:t> et al. (Milano, CEA, CERN, Tartu)</a:t>
            </a:r>
          </a:p>
        </p:txBody>
      </p:sp>
      <p:sp>
        <p:nvSpPr>
          <p:cNvPr id="22" name="TextBox 21"/>
          <p:cNvSpPr txBox="1"/>
          <p:nvPr/>
        </p:nvSpPr>
        <p:spPr>
          <a:xfrm>
            <a:off x="107504" y="2499742"/>
            <a:ext cx="2776606" cy="461665"/>
          </a:xfrm>
          <a:prstGeom prst="rect">
            <a:avLst/>
          </a:prstGeom>
          <a:solidFill>
            <a:schemeClr val="bg1">
              <a:lumMod val="85000"/>
            </a:schemeClr>
          </a:solidFill>
        </p:spPr>
        <p:txBody>
          <a:bodyPr wrap="square" rtlCol="0">
            <a:spAutoFit/>
          </a:bodyPr>
          <a:lstStyle/>
          <a:p>
            <a:r>
              <a:rPr lang="en-US" sz="1200" dirty="0">
                <a:latin typeface="Calibri"/>
                <a:cs typeface="Calibri"/>
              </a:rPr>
              <a:t>L. Rossi et al. (INFN, Milano, STFC, CERN),</a:t>
            </a:r>
          </a:p>
          <a:p>
            <a:r>
              <a:rPr lang="en-US" sz="1200" dirty="0">
                <a:latin typeface="Calibri"/>
                <a:cs typeface="Calibri"/>
              </a:rPr>
              <a:t>J. Ferreira Somoza et al.</a:t>
            </a:r>
          </a:p>
        </p:txBody>
      </p:sp>
      <p:sp>
        <p:nvSpPr>
          <p:cNvPr id="17" name="TextBox 16"/>
          <p:cNvSpPr txBox="1"/>
          <p:nvPr/>
        </p:nvSpPr>
        <p:spPr>
          <a:xfrm>
            <a:off x="4211960" y="3075805"/>
            <a:ext cx="2201320" cy="1584000"/>
          </a:xfrm>
          <a:prstGeom prst="rect">
            <a:avLst/>
          </a:prstGeom>
          <a:solidFill>
            <a:schemeClr val="accent3">
              <a:lumMod val="20000"/>
              <a:lumOff val="80000"/>
            </a:schemeClr>
          </a:solidFill>
          <a:ln w="19050" cmpd="sng">
            <a:noFill/>
          </a:ln>
        </p:spPr>
        <p:txBody>
          <a:bodyPr wrap="square" rtlCol="0">
            <a:spAutoFit/>
          </a:bodyPr>
          <a:lstStyle/>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p:txBody>
      </p:sp>
      <p:pic>
        <p:nvPicPr>
          <p:cNvPr id="23" name="Picture 22">
            <a:extLst>
              <a:ext uri="{FF2B5EF4-FFF2-40B4-BE49-F238E27FC236}">
                <a16:creationId xmlns:a16="http://schemas.microsoft.com/office/drawing/2014/main" id="{9AB7E28F-0043-EC44-B82C-53A100CA76B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283968" y="3075806"/>
            <a:ext cx="2016224" cy="1525200"/>
          </a:xfrm>
          <a:prstGeom prst="rect">
            <a:avLst/>
          </a:prstGeom>
          <a:ln>
            <a:solidFill>
              <a:schemeClr val="bg1">
                <a:lumMod val="75000"/>
              </a:schemeClr>
            </a:solidFill>
          </a:ln>
        </p:spPr>
      </p:pic>
      <p:sp>
        <p:nvSpPr>
          <p:cNvPr id="24" name="TextBox 23"/>
          <p:cNvSpPr txBox="1"/>
          <p:nvPr/>
        </p:nvSpPr>
        <p:spPr>
          <a:xfrm>
            <a:off x="4283968" y="3193548"/>
            <a:ext cx="2129312" cy="963215"/>
          </a:xfrm>
          <a:prstGeom prst="rect">
            <a:avLst/>
          </a:prstGeom>
          <a:noFill/>
        </p:spPr>
        <p:txBody>
          <a:bodyPr wrap="square" lIns="100459" tIns="50230" rIns="100459" bIns="50230" rtlCol="0">
            <a:spAutoFit/>
          </a:bodyPr>
          <a:lstStyle/>
          <a:p>
            <a:r>
              <a:rPr lang="en-US" sz="1400" b="1" dirty="0" err="1">
                <a:solidFill>
                  <a:schemeClr val="bg1"/>
                </a:solidFill>
                <a:latin typeface="Calibri"/>
                <a:cs typeface="Calibri"/>
              </a:rPr>
              <a:t>MuCool</a:t>
            </a:r>
            <a:r>
              <a:rPr lang="en-US" sz="1400" dirty="0">
                <a:solidFill>
                  <a:schemeClr val="bg1"/>
                </a:solidFill>
                <a:latin typeface="Calibri"/>
                <a:cs typeface="Calibri"/>
              </a:rPr>
              <a:t> demonstrated &gt;50 MV/m in 5 T</a:t>
            </a:r>
          </a:p>
          <a:p>
            <a:pPr marL="313936" indent="-313936">
              <a:buFont typeface="Arial"/>
              <a:buChar char="•"/>
            </a:pPr>
            <a:r>
              <a:rPr lang="en-US" sz="1400" dirty="0">
                <a:solidFill>
                  <a:schemeClr val="bg1"/>
                </a:solidFill>
                <a:latin typeface="Calibri"/>
                <a:cs typeface="Calibri"/>
              </a:rPr>
              <a:t>H2-filled copper</a:t>
            </a:r>
          </a:p>
          <a:p>
            <a:pPr marL="313936" indent="-313936">
              <a:buFont typeface="Arial"/>
              <a:buChar char="•"/>
            </a:pPr>
            <a:r>
              <a:rPr lang="en-US" sz="1400" dirty="0">
                <a:solidFill>
                  <a:schemeClr val="bg1"/>
                </a:solidFill>
                <a:latin typeface="Calibri"/>
                <a:cs typeface="Calibri"/>
              </a:rPr>
              <a:t>Be end caps</a:t>
            </a:r>
          </a:p>
        </p:txBody>
      </p:sp>
      <p:sp>
        <p:nvSpPr>
          <p:cNvPr id="6" name="TextBox 5">
            <a:extLst>
              <a:ext uri="{FF2B5EF4-FFF2-40B4-BE49-F238E27FC236}">
                <a16:creationId xmlns:a16="http://schemas.microsoft.com/office/drawing/2014/main" id="{FADDBD41-A08E-489E-9471-E4DB5FBB8C03}"/>
              </a:ext>
            </a:extLst>
          </p:cNvPr>
          <p:cNvSpPr txBox="1"/>
          <p:nvPr/>
        </p:nvSpPr>
        <p:spPr>
          <a:xfrm>
            <a:off x="6485288" y="1834247"/>
            <a:ext cx="2607412" cy="1169551"/>
          </a:xfrm>
          <a:prstGeom prst="rect">
            <a:avLst/>
          </a:prstGeom>
          <a:solidFill>
            <a:schemeClr val="accent1">
              <a:lumMod val="20000"/>
              <a:lumOff val="80000"/>
            </a:schemeClr>
          </a:solidFill>
        </p:spPr>
        <p:txBody>
          <a:bodyPr wrap="square" rtlCol="0">
            <a:spAutoFit/>
          </a:bodyPr>
          <a:lstStyle/>
          <a:p>
            <a:r>
              <a:rPr lang="en-CH" sz="1400" b="1" dirty="0">
                <a:latin typeface="Calibri" panose="020F0502020204030204" pitchFamily="34" charset="0"/>
                <a:cs typeface="Calibri" panose="020F0502020204030204" pitchFamily="34" charset="0"/>
              </a:rPr>
              <a:t>Windows and absorbers</a:t>
            </a:r>
          </a:p>
          <a:p>
            <a:pPr marL="285750" indent="-285750">
              <a:buFont typeface="Arial" panose="020B0604020202020204" pitchFamily="34" charset="0"/>
              <a:buChar char="•"/>
            </a:pPr>
            <a:r>
              <a:rPr lang="en-CH" sz="1400" b="1" dirty="0">
                <a:latin typeface="Calibri" panose="020F0502020204030204" pitchFamily="34" charset="0"/>
                <a:cs typeface="Calibri" panose="020F0502020204030204" pitchFamily="34" charset="0"/>
              </a:rPr>
              <a:t>H</a:t>
            </a:r>
            <a:r>
              <a:rPr lang="en-CH" sz="1400" dirty="0">
                <a:latin typeface="Calibri" panose="020F0502020204030204" pitchFamily="34" charset="0"/>
                <a:cs typeface="Calibri" panose="020F0502020204030204" pitchFamily="34" charset="0"/>
              </a:rPr>
              <a:t>igh-density muon beam</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P</a:t>
            </a:r>
            <a:r>
              <a:rPr lang="en-CH" sz="1400" dirty="0">
                <a:latin typeface="Calibri" panose="020F0502020204030204" pitchFamily="34" charset="0"/>
                <a:cs typeface="Calibri" panose="020F0502020204030204" pitchFamily="34" charset="0"/>
              </a:rPr>
              <a:t>ressure rise mitigated by vacuum density</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First tests in HiRadMat</a:t>
            </a:r>
          </a:p>
        </p:txBody>
      </p:sp>
      <p:sp>
        <p:nvSpPr>
          <p:cNvPr id="7" name="Rectangle 6">
            <a:extLst>
              <a:ext uri="{FF2B5EF4-FFF2-40B4-BE49-F238E27FC236}">
                <a16:creationId xmlns:a16="http://schemas.microsoft.com/office/drawing/2014/main" id="{27F5246A-D554-14FF-F67D-C1E62E8E4AC2}"/>
              </a:ext>
            </a:extLst>
          </p:cNvPr>
          <p:cNvSpPr/>
          <p:nvPr/>
        </p:nvSpPr>
        <p:spPr>
          <a:xfrm>
            <a:off x="6485288" y="2970693"/>
            <a:ext cx="2607411" cy="1905313"/>
          </a:xfrm>
          <a:prstGeom prst="rect">
            <a:avLst/>
          </a:prstGeom>
          <a:solidFill>
            <a:schemeClr val="accent1">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dirty="0"/>
          </a:p>
        </p:txBody>
      </p:sp>
      <p:pic>
        <p:nvPicPr>
          <p:cNvPr id="9" name="Grafik 2" descr="Grafik 2">
            <a:extLst>
              <a:ext uri="{FF2B5EF4-FFF2-40B4-BE49-F238E27FC236}">
                <a16:creationId xmlns:a16="http://schemas.microsoft.com/office/drawing/2014/main" id="{BE769E87-DBE2-2E5F-0469-BA0E108E0C25}"/>
              </a:ext>
            </a:extLst>
          </p:cNvPr>
          <p:cNvPicPr/>
          <p:nvPr/>
        </p:nvPicPr>
        <p:blipFill>
          <a:blip r:embed="rId4"/>
          <a:stretch/>
        </p:blipFill>
        <p:spPr>
          <a:xfrm>
            <a:off x="6670794" y="3020060"/>
            <a:ext cx="2355611" cy="1791935"/>
          </a:xfrm>
          <a:prstGeom prst="rect">
            <a:avLst/>
          </a:prstGeom>
          <a:ln w="12600">
            <a:noFill/>
          </a:ln>
        </p:spPr>
      </p:pic>
      <p:sp>
        <p:nvSpPr>
          <p:cNvPr id="10" name="TextBox 9">
            <a:extLst>
              <a:ext uri="{FF2B5EF4-FFF2-40B4-BE49-F238E27FC236}">
                <a16:creationId xmlns:a16="http://schemas.microsoft.com/office/drawing/2014/main" id="{814BE497-833C-5F14-A8E2-7FF00F700B20}"/>
              </a:ext>
            </a:extLst>
          </p:cNvPr>
          <p:cNvSpPr txBox="1"/>
          <p:nvPr/>
        </p:nvSpPr>
        <p:spPr>
          <a:xfrm>
            <a:off x="5940152" y="710575"/>
            <a:ext cx="1937582" cy="276999"/>
          </a:xfrm>
          <a:prstGeom prst="rect">
            <a:avLst/>
          </a:prstGeom>
          <a:solidFill>
            <a:schemeClr val="accent6">
              <a:lumMod val="20000"/>
              <a:lumOff val="80000"/>
            </a:schemeClr>
          </a:solidFill>
        </p:spPr>
        <p:txBody>
          <a:bodyPr wrap="none" rtlCol="0">
            <a:spAutoFit/>
          </a:bodyPr>
          <a:lstStyle/>
          <a:p>
            <a:r>
              <a:rPr lang="en-CH" sz="1200" dirty="0">
                <a:latin typeface="Calibri" panose="020F0502020204030204" pitchFamily="34" charset="0"/>
                <a:cs typeface="Calibri" panose="020F0502020204030204" pitchFamily="34" charset="0"/>
              </a:rPr>
              <a:t>Most complex example 12 T</a:t>
            </a:r>
          </a:p>
        </p:txBody>
      </p:sp>
      <p:sp>
        <p:nvSpPr>
          <p:cNvPr id="3" name="Slide Number Placeholder 2">
            <a:extLst>
              <a:ext uri="{FF2B5EF4-FFF2-40B4-BE49-F238E27FC236}">
                <a16:creationId xmlns:a16="http://schemas.microsoft.com/office/drawing/2014/main" id="{051648A3-53AE-02B9-2977-9DBE8A423F9D}"/>
              </a:ext>
            </a:extLst>
          </p:cNvPr>
          <p:cNvSpPr>
            <a:spLocks noGrp="1"/>
          </p:cNvSpPr>
          <p:nvPr>
            <p:ph type="sldNum" sz="quarter" idx="4"/>
          </p:nvPr>
        </p:nvSpPr>
        <p:spPr/>
        <p:txBody>
          <a:bodyPr/>
          <a:lstStyle/>
          <a:p>
            <a:fld id="{974172A1-1CBF-0B40-9234-7D4D80EC19EA}" type="slidenum">
              <a:rPr lang="en-GB" smtClean="0"/>
              <a:pPr/>
              <a:t>16</a:t>
            </a:fld>
            <a:endParaRPr lang="en-GB" dirty="0"/>
          </a:p>
        </p:txBody>
      </p:sp>
      <p:sp>
        <p:nvSpPr>
          <p:cNvPr id="4" name="TextBox 3">
            <a:extLst>
              <a:ext uri="{FF2B5EF4-FFF2-40B4-BE49-F238E27FC236}">
                <a16:creationId xmlns:a16="http://schemas.microsoft.com/office/drawing/2014/main" id="{8F1896A2-5AF2-5631-348D-F0571E7DFDF6}"/>
              </a:ext>
            </a:extLst>
          </p:cNvPr>
          <p:cNvSpPr txBox="1"/>
          <p:nvPr/>
        </p:nvSpPr>
        <p:spPr>
          <a:xfrm>
            <a:off x="3447966" y="4099013"/>
            <a:ext cx="869149" cy="307777"/>
          </a:xfrm>
          <a:prstGeom prst="rect">
            <a:avLst/>
          </a:prstGeom>
          <a:solidFill>
            <a:srgbClr val="FFFF00"/>
          </a:solidFill>
        </p:spPr>
        <p:txBody>
          <a:bodyPr wrap="none" rtlCol="0">
            <a:spAutoFit/>
          </a:bodyPr>
          <a:lstStyle/>
          <a:p>
            <a:pPr marL="285750" indent="-285750">
              <a:buFont typeface="Symbol" pitchFamily="2" charset="2"/>
              <a:buChar char="Þ"/>
            </a:pPr>
            <a:r>
              <a:rPr lang="en-CH" sz="1400" dirty="0">
                <a:latin typeface="Calibri" panose="020F0502020204030204" pitchFamily="34" charset="0"/>
                <a:cs typeface="Calibri" panose="020F0502020204030204" pitchFamily="34" charset="0"/>
              </a:rPr>
              <a:t>Dario</a:t>
            </a:r>
          </a:p>
        </p:txBody>
      </p:sp>
      <p:sp>
        <p:nvSpPr>
          <p:cNvPr id="13" name="TextBox 12">
            <a:extLst>
              <a:ext uri="{FF2B5EF4-FFF2-40B4-BE49-F238E27FC236}">
                <a16:creationId xmlns:a16="http://schemas.microsoft.com/office/drawing/2014/main" id="{8493F0ED-C98A-178B-5C9C-5813828A65B0}"/>
              </a:ext>
            </a:extLst>
          </p:cNvPr>
          <p:cNvSpPr txBox="1"/>
          <p:nvPr/>
        </p:nvSpPr>
        <p:spPr>
          <a:xfrm>
            <a:off x="6485288" y="1059582"/>
            <a:ext cx="2355901" cy="738664"/>
          </a:xfrm>
          <a:prstGeom prst="rect">
            <a:avLst/>
          </a:prstGeom>
          <a:solidFill>
            <a:srgbClr val="A9FFBD"/>
          </a:solidFill>
        </p:spPr>
        <p:txBody>
          <a:bodyPr wrap="none" rtlCol="0">
            <a:spAutoFit/>
          </a:bodyPr>
          <a:lstStyle/>
          <a:p>
            <a:r>
              <a:rPr lang="en-CH" sz="1400" b="1" dirty="0">
                <a:latin typeface="Calibri" panose="020F0502020204030204" pitchFamily="34" charset="0"/>
                <a:cs typeface="Calibri" panose="020F0502020204030204" pitchFamily="34" charset="0"/>
              </a:rPr>
              <a:t>HTS solenoids</a:t>
            </a:r>
          </a:p>
          <a:p>
            <a:r>
              <a:rPr lang="en-US" sz="1400" dirty="0">
                <a:latin typeface="Calibri" panose="020F0502020204030204" pitchFamily="34" charset="0"/>
                <a:cs typeface="Calibri" panose="020F0502020204030204" pitchFamily="34" charset="0"/>
              </a:rPr>
              <a:t>Ultimate field for final cooling</a:t>
            </a:r>
          </a:p>
          <a:p>
            <a:r>
              <a:rPr lang="en-US" sz="1400" dirty="0">
                <a:latin typeface="Calibri" panose="020F0502020204030204" pitchFamily="34" charset="0"/>
                <a:cs typeface="Calibri" panose="020F0502020204030204" pitchFamily="34" charset="0"/>
              </a:rPr>
              <a:t>A</a:t>
            </a:r>
            <a:r>
              <a:rPr lang="en-CH" sz="1400" dirty="0">
                <a:latin typeface="Calibri" panose="020F0502020204030204" pitchFamily="34" charset="0"/>
                <a:cs typeface="Calibri" panose="020F0502020204030204" pitchFamily="34" charset="0"/>
              </a:rPr>
              <a:t>lso consider cost</a:t>
            </a:r>
          </a:p>
        </p:txBody>
      </p:sp>
      <p:sp>
        <p:nvSpPr>
          <p:cNvPr id="18" name="TextBox 17">
            <a:extLst>
              <a:ext uri="{FF2B5EF4-FFF2-40B4-BE49-F238E27FC236}">
                <a16:creationId xmlns:a16="http://schemas.microsoft.com/office/drawing/2014/main" id="{F642144A-E6EA-3900-7FF8-FD60678E8AA7}"/>
              </a:ext>
            </a:extLst>
          </p:cNvPr>
          <p:cNvSpPr txBox="1"/>
          <p:nvPr/>
        </p:nvSpPr>
        <p:spPr>
          <a:xfrm>
            <a:off x="8223550" y="970731"/>
            <a:ext cx="941989" cy="307777"/>
          </a:xfrm>
          <a:prstGeom prst="rect">
            <a:avLst/>
          </a:prstGeom>
          <a:solidFill>
            <a:srgbClr val="FFFF00"/>
          </a:solidFill>
        </p:spPr>
        <p:txBody>
          <a:bodyPr wrap="none" rtlCol="0">
            <a:spAutoFit/>
          </a:bodyPr>
          <a:lstStyle/>
          <a:p>
            <a:pPr marL="285750" indent="-285750">
              <a:buFont typeface="Symbol" pitchFamily="2" charset="2"/>
              <a:buChar char="Þ"/>
            </a:pPr>
            <a:r>
              <a:rPr lang="en-CH" sz="1400" dirty="0">
                <a:latin typeface="Calibri" panose="020F0502020204030204" pitchFamily="34" charset="0"/>
                <a:cs typeface="Calibri" panose="020F0502020204030204" pitchFamily="34" charset="0"/>
              </a:rPr>
              <a:t>Marco</a:t>
            </a:r>
          </a:p>
        </p:txBody>
      </p:sp>
    </p:spTree>
    <p:extLst>
      <p:ext uri="{BB962C8B-B14F-4D97-AF65-F5344CB8AC3E}">
        <p14:creationId xmlns:p14="http://schemas.microsoft.com/office/powerpoint/2010/main" val="42391242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b="0" dirty="0">
                <a:latin typeface="Calibri"/>
                <a:cs typeface="Calibri"/>
              </a:rPr>
              <a:t>Acceleration Complex</a:t>
            </a:r>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r>
              <a:rPr lang="en-US">
                <a:latin typeface="Calibri"/>
                <a:cs typeface="Calibri"/>
              </a:rPr>
              <a:t>D. Schulte, Muon Collider, INFN, May 2024</a:t>
            </a:r>
            <a:endParaRPr lang="en-GB" dirty="0">
              <a:latin typeface="Calibri"/>
              <a:cs typeface="Calibri"/>
            </a:endParaRPr>
          </a:p>
        </p:txBody>
      </p:sp>
      <p:pic>
        <p:nvPicPr>
          <p:cNvPr id="6" name="Picture 5" descr="p4.tiff"/>
          <p:cNvPicPr>
            <a:picLocks noChangeAspect="1"/>
          </p:cNvPicPr>
          <p:nvPr/>
        </p:nvPicPr>
        <p:blipFill rotWithShape="1">
          <a:blip r:embed="rId2"/>
          <a:srcRect l="59861" r="14313" b="50107"/>
          <a:stretch/>
        </p:blipFill>
        <p:spPr>
          <a:xfrm>
            <a:off x="112029" y="920930"/>
            <a:ext cx="2174647" cy="2082868"/>
          </a:xfrm>
          <a:prstGeom prst="rect">
            <a:avLst/>
          </a:prstGeom>
        </p:spPr>
      </p:pic>
      <p:sp>
        <p:nvSpPr>
          <p:cNvPr id="24" name="TextBox 23"/>
          <p:cNvSpPr txBox="1"/>
          <p:nvPr/>
        </p:nvSpPr>
        <p:spPr>
          <a:xfrm>
            <a:off x="198668" y="3227953"/>
            <a:ext cx="1572585" cy="1024791"/>
          </a:xfrm>
          <a:prstGeom prst="rect">
            <a:avLst/>
          </a:prstGeom>
          <a:noFill/>
        </p:spPr>
        <p:txBody>
          <a:bodyPr wrap="square" lIns="100477" tIns="50240" rIns="100477" bIns="50240" rtlCol="0">
            <a:spAutoFit/>
          </a:bodyPr>
          <a:lstStyle/>
          <a:p>
            <a:r>
              <a:rPr lang="en-US" sz="1200" b="1" dirty="0">
                <a:solidFill>
                  <a:schemeClr val="bg1"/>
                </a:solidFill>
                <a:latin typeface="Calibri"/>
                <a:cs typeface="Calibri"/>
              </a:rPr>
              <a:t>EMMA </a:t>
            </a:r>
            <a:r>
              <a:rPr lang="en-US" sz="1200" dirty="0">
                <a:solidFill>
                  <a:schemeClr val="bg1"/>
                </a:solidFill>
                <a:latin typeface="Calibri"/>
                <a:cs typeface="Calibri"/>
              </a:rPr>
              <a:t>proof of FFA principle</a:t>
            </a:r>
            <a:endParaRPr lang="en-US" sz="1200" b="1" dirty="0">
              <a:solidFill>
                <a:schemeClr val="bg1"/>
              </a:solidFill>
              <a:latin typeface="Calibri"/>
              <a:cs typeface="Calibri"/>
            </a:endParaRPr>
          </a:p>
          <a:p>
            <a:endParaRPr lang="en-US" sz="1200" dirty="0">
              <a:solidFill>
                <a:schemeClr val="bg1"/>
              </a:solidFill>
              <a:latin typeface="Calibri"/>
              <a:cs typeface="Calibri"/>
            </a:endParaRPr>
          </a:p>
          <a:p>
            <a:r>
              <a:rPr lang="en-US" sz="1200" dirty="0">
                <a:solidFill>
                  <a:schemeClr val="bg1"/>
                </a:solidFill>
                <a:latin typeface="Calibri"/>
                <a:cs typeface="Calibri"/>
              </a:rPr>
              <a:t>Nature Physics 8, 243–247 (2012)</a:t>
            </a:r>
            <a:endParaRPr lang="en-US" sz="1200" b="1" dirty="0">
              <a:solidFill>
                <a:schemeClr val="bg1"/>
              </a:solidFill>
              <a:latin typeface="Calibri"/>
              <a:cs typeface="Calibri"/>
            </a:endParaRPr>
          </a:p>
        </p:txBody>
      </p:sp>
      <p:sp>
        <p:nvSpPr>
          <p:cNvPr id="3" name="TextBox 2"/>
          <p:cNvSpPr txBox="1"/>
          <p:nvPr/>
        </p:nvSpPr>
        <p:spPr>
          <a:xfrm>
            <a:off x="2267744" y="1544474"/>
            <a:ext cx="3939072" cy="523220"/>
          </a:xfrm>
          <a:prstGeom prst="rect">
            <a:avLst/>
          </a:prstGeom>
          <a:solidFill>
            <a:schemeClr val="accent1">
              <a:lumMod val="20000"/>
              <a:lumOff val="80000"/>
            </a:schemeClr>
          </a:solidFill>
        </p:spPr>
        <p:txBody>
          <a:bodyPr wrap="square" rtlCol="0">
            <a:spAutoFit/>
          </a:bodyPr>
          <a:lstStyle/>
          <a:p>
            <a:r>
              <a:rPr lang="en-US" sz="1400" dirty="0">
                <a:latin typeface="Calibri"/>
                <a:cs typeface="Calibri"/>
              </a:rPr>
              <a:t>Core is sequence of pulsed synchrotron (0.4-11 </a:t>
            </a:r>
            <a:r>
              <a:rPr lang="en-US" sz="1400" dirty="0" err="1">
                <a:latin typeface="Calibri"/>
                <a:cs typeface="Calibri"/>
              </a:rPr>
              <a:t>ms</a:t>
            </a:r>
            <a:r>
              <a:rPr lang="en-US" sz="1400" dirty="0">
                <a:latin typeface="Calibri"/>
                <a:cs typeface="Calibri"/>
              </a:rPr>
              <a:t>)</a:t>
            </a:r>
          </a:p>
          <a:p>
            <a:pPr marL="285750" indent="-285750">
              <a:buFont typeface="Arial" panose="020B0604020202020204" pitchFamily="34" charset="0"/>
              <a:buChar char="•"/>
            </a:pPr>
            <a:r>
              <a:rPr lang="en-US" sz="1400" dirty="0">
                <a:latin typeface="Calibri"/>
                <a:cs typeface="Calibri"/>
              </a:rPr>
              <a:t>Alternative FFA</a:t>
            </a:r>
          </a:p>
        </p:txBody>
      </p:sp>
      <p:sp>
        <p:nvSpPr>
          <p:cNvPr id="7" name="TextBox 6">
            <a:extLst>
              <a:ext uri="{FF2B5EF4-FFF2-40B4-BE49-F238E27FC236}">
                <a16:creationId xmlns:a16="http://schemas.microsoft.com/office/drawing/2014/main" id="{5C054B99-AF37-1766-852D-85777514E2DB}"/>
              </a:ext>
            </a:extLst>
          </p:cNvPr>
          <p:cNvSpPr txBox="1"/>
          <p:nvPr/>
        </p:nvSpPr>
        <p:spPr>
          <a:xfrm>
            <a:off x="35496" y="3399153"/>
            <a:ext cx="2987711" cy="1569660"/>
          </a:xfrm>
          <a:prstGeom prst="rect">
            <a:avLst/>
          </a:prstGeom>
          <a:solidFill>
            <a:schemeClr val="bg1">
              <a:lumMod val="85000"/>
            </a:schemeClr>
          </a:solidFill>
        </p:spPr>
        <p:txBody>
          <a:bodyPr wrap="square" rtlCol="0">
            <a:spAutoFit/>
          </a:bodyPr>
          <a:lstStyle/>
          <a:p>
            <a:r>
              <a:rPr lang="en-US" sz="1200" dirty="0">
                <a:latin typeface="Calibri"/>
                <a:cs typeface="Calibri"/>
              </a:rPr>
              <a:t>Lattice and integration: A. Chance et al. (CEA)</a:t>
            </a:r>
          </a:p>
          <a:p>
            <a:r>
              <a:rPr lang="en-US" sz="1200" dirty="0">
                <a:latin typeface="Calibri"/>
                <a:cs typeface="Calibri"/>
              </a:rPr>
              <a:t>Long. dynamics and RF systems: H. </a:t>
            </a:r>
            <a:r>
              <a:rPr lang="en-US" sz="1200" dirty="0" err="1">
                <a:latin typeface="Calibri"/>
                <a:cs typeface="Calibri"/>
              </a:rPr>
              <a:t>Damerell</a:t>
            </a:r>
            <a:r>
              <a:rPr lang="en-US" sz="1200" dirty="0">
                <a:latin typeface="Calibri"/>
                <a:cs typeface="Calibri"/>
              </a:rPr>
              <a:t>, U. van </a:t>
            </a:r>
            <a:r>
              <a:rPr lang="en-US" sz="1200" dirty="0" err="1">
                <a:latin typeface="Calibri"/>
                <a:cs typeface="Calibri"/>
              </a:rPr>
              <a:t>Rienen</a:t>
            </a:r>
            <a:r>
              <a:rPr lang="en-US" sz="1200" dirty="0">
                <a:latin typeface="Calibri"/>
                <a:cs typeface="Calibri"/>
              </a:rPr>
              <a:t>, A. </a:t>
            </a:r>
            <a:r>
              <a:rPr lang="en-US" sz="1200" dirty="0" err="1">
                <a:latin typeface="Calibri"/>
                <a:cs typeface="Calibri"/>
              </a:rPr>
              <a:t>Grudiev</a:t>
            </a:r>
            <a:r>
              <a:rPr lang="en-US" sz="1200" dirty="0">
                <a:latin typeface="Calibri"/>
                <a:cs typeface="Calibri"/>
              </a:rPr>
              <a:t> et al. (Rostock, Milano, CERN)</a:t>
            </a:r>
          </a:p>
          <a:p>
            <a:r>
              <a:rPr lang="en-US" sz="1200" dirty="0">
                <a:latin typeface="Calibri"/>
                <a:cs typeface="Calibri"/>
              </a:rPr>
              <a:t>Power converter: F. </a:t>
            </a:r>
            <a:r>
              <a:rPr lang="en-US" sz="1200" dirty="0" err="1">
                <a:latin typeface="Calibri"/>
                <a:cs typeface="Calibri"/>
              </a:rPr>
              <a:t>Boattini</a:t>
            </a:r>
            <a:r>
              <a:rPr lang="en-US" sz="1200" dirty="0">
                <a:latin typeface="Calibri"/>
                <a:cs typeface="Calibri"/>
              </a:rPr>
              <a:t> et al.</a:t>
            </a:r>
          </a:p>
          <a:p>
            <a:r>
              <a:rPr lang="en-US" sz="1200" dirty="0">
                <a:latin typeface="Calibri"/>
                <a:cs typeface="Calibri"/>
              </a:rPr>
              <a:t>Magnets: L. </a:t>
            </a:r>
            <a:r>
              <a:rPr lang="en-US" sz="1200" dirty="0" err="1">
                <a:latin typeface="Calibri"/>
                <a:cs typeface="Calibri"/>
              </a:rPr>
              <a:t>Bottura</a:t>
            </a:r>
            <a:r>
              <a:rPr lang="en-US" sz="1200" dirty="0">
                <a:latin typeface="Calibri"/>
                <a:cs typeface="Calibri"/>
              </a:rPr>
              <a:t> et al. (LNCMI, Darmstadt, Bologna, Twente)</a:t>
            </a:r>
          </a:p>
          <a:p>
            <a:r>
              <a:rPr lang="en-US" sz="1200" dirty="0">
                <a:latin typeface="Calibri"/>
                <a:cs typeface="Calibri"/>
              </a:rPr>
              <a:t>FFA: S. Machida et al. (RAL)</a:t>
            </a:r>
          </a:p>
        </p:txBody>
      </p:sp>
      <p:sp>
        <p:nvSpPr>
          <p:cNvPr id="4" name="Slide Number Placeholder 3">
            <a:extLst>
              <a:ext uri="{FF2B5EF4-FFF2-40B4-BE49-F238E27FC236}">
                <a16:creationId xmlns:a16="http://schemas.microsoft.com/office/drawing/2014/main" id="{668D7033-349E-40A4-DCC9-9965DD52C3DB}"/>
              </a:ext>
            </a:extLst>
          </p:cNvPr>
          <p:cNvSpPr>
            <a:spLocks noGrp="1"/>
          </p:cNvSpPr>
          <p:nvPr>
            <p:ph type="sldNum" sz="quarter" idx="4"/>
          </p:nvPr>
        </p:nvSpPr>
        <p:spPr/>
        <p:txBody>
          <a:bodyPr/>
          <a:lstStyle/>
          <a:p>
            <a:fld id="{974172A1-1CBF-0B40-9234-7D4D80EC19EA}" type="slidenum">
              <a:rPr lang="en-GB" smtClean="0"/>
              <a:pPr/>
              <a:t>17</a:t>
            </a:fld>
            <a:endParaRPr lang="en-GB" dirty="0"/>
          </a:p>
        </p:txBody>
      </p:sp>
      <p:sp>
        <p:nvSpPr>
          <p:cNvPr id="29" name="TextBox 28">
            <a:extLst>
              <a:ext uri="{FF2B5EF4-FFF2-40B4-BE49-F238E27FC236}">
                <a16:creationId xmlns:a16="http://schemas.microsoft.com/office/drawing/2014/main" id="{EECD56A0-5245-E64F-A32B-70B95C1036A7}"/>
              </a:ext>
            </a:extLst>
          </p:cNvPr>
          <p:cNvSpPr txBox="1"/>
          <p:nvPr/>
        </p:nvSpPr>
        <p:spPr>
          <a:xfrm>
            <a:off x="6284382" y="4127020"/>
            <a:ext cx="2320066" cy="820994"/>
          </a:xfrm>
          <a:prstGeom prst="rect">
            <a:avLst/>
          </a:prstGeom>
          <a:solidFill>
            <a:schemeClr val="accent3">
              <a:lumMod val="20000"/>
              <a:lumOff val="80000"/>
            </a:schemeClr>
          </a:solidFill>
        </p:spPr>
        <p:txBody>
          <a:bodyPr wrap="square">
            <a:spAutoFit/>
          </a:bodyPr>
          <a:lstStyle/>
          <a:p>
            <a:pPr hangingPunct="0">
              <a:lnSpc>
                <a:spcPct val="115000"/>
              </a:lnSpc>
              <a:buClr>
                <a:schemeClr val="tx1"/>
              </a:buClr>
              <a:buSzPct val="100000"/>
              <a:defRPr lang="en-US">
                <a:latin typeface="Liberation Sans" pitchFamily="34"/>
              </a:defRPr>
            </a:pPr>
            <a:r>
              <a:rPr lang="en-US" sz="1400" b="1" dirty="0">
                <a:latin typeface="Calibri" panose="020F0502020204030204" pitchFamily="34" charset="0"/>
                <a:ea typeface="Noto Sans CJK SC" pitchFamily="2"/>
                <a:cs typeface="Calibri" panose="020F0502020204030204" pitchFamily="34" charset="0"/>
              </a:rPr>
              <a:t>Lattice:</a:t>
            </a:r>
          </a:p>
          <a:p>
            <a:pPr hangingPunct="0">
              <a:lnSpc>
                <a:spcPct val="115000"/>
              </a:lnSpc>
              <a:buClr>
                <a:schemeClr val="tx1"/>
              </a:buClr>
              <a:buSzPct val="100000"/>
              <a:defRPr lang="en-US">
                <a:latin typeface="Liberation Sans" pitchFamily="34"/>
              </a:defRPr>
            </a:pPr>
            <a:r>
              <a:rPr lang="en-US" sz="1400" b="1" dirty="0">
                <a:latin typeface="Calibri" panose="020F0502020204030204" pitchFamily="34" charset="0"/>
                <a:ea typeface="Noto Sans CJK SC" pitchFamily="2"/>
                <a:cs typeface="Calibri" panose="020F0502020204030204" pitchFamily="34" charset="0"/>
              </a:rPr>
              <a:t>Hybrid design works</a:t>
            </a:r>
          </a:p>
          <a:p>
            <a:pPr hangingPunct="0">
              <a:lnSpc>
                <a:spcPct val="115000"/>
              </a:lnSpc>
              <a:buClr>
                <a:schemeClr val="tx1"/>
              </a:buClr>
              <a:buSzPct val="100000"/>
              <a:defRPr lang="en-US">
                <a:latin typeface="Liberation Sans" pitchFamily="34"/>
              </a:defRPr>
            </a:pPr>
            <a:r>
              <a:rPr lang="en-US" sz="1400" b="1" dirty="0">
                <a:latin typeface="Calibri" panose="020F0502020204030204" pitchFamily="34" charset="0"/>
                <a:ea typeface="Noto Sans CJK SC" pitchFamily="2"/>
                <a:cs typeface="Calibri" panose="020F0502020204030204" pitchFamily="34" charset="0"/>
              </a:rPr>
              <a:t>Can spread RF in the arcs</a:t>
            </a:r>
            <a:endParaRPr lang="en-US" sz="1400" dirty="0">
              <a:latin typeface="Calibri" panose="020F0502020204030204" pitchFamily="34" charset="0"/>
              <a:ea typeface="Noto Sans CJK SC" pitchFamily="2"/>
              <a:cs typeface="Calibri" panose="020F0502020204030204" pitchFamily="34" charset="0"/>
            </a:endParaRPr>
          </a:p>
        </p:txBody>
      </p:sp>
      <p:sp>
        <p:nvSpPr>
          <p:cNvPr id="31" name="Espace réservé du numéro de diapositive 3">
            <a:extLst>
              <a:ext uri="{FF2B5EF4-FFF2-40B4-BE49-F238E27FC236}">
                <a16:creationId xmlns:a16="http://schemas.microsoft.com/office/drawing/2014/main" id="{D9BC947D-C9D8-5240-57C8-C89C9C2F90F4}"/>
              </a:ext>
            </a:extLst>
          </p:cNvPr>
          <p:cNvSpPr txBox="1">
            <a:spLocks/>
          </p:cNvSpPr>
          <p:nvPr/>
        </p:nvSpPr>
        <p:spPr>
          <a:xfrm>
            <a:off x="5369483" y="4642040"/>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17</a:t>
            </a:fld>
            <a:endParaRPr lang="en-GB" dirty="0"/>
          </a:p>
        </p:txBody>
      </p:sp>
      <p:sp>
        <p:nvSpPr>
          <p:cNvPr id="47" name="Rectangle 46">
            <a:extLst>
              <a:ext uri="{FF2B5EF4-FFF2-40B4-BE49-F238E27FC236}">
                <a16:creationId xmlns:a16="http://schemas.microsoft.com/office/drawing/2014/main" id="{495F8446-9143-77A8-86B6-A1C0B643FB03}"/>
              </a:ext>
            </a:extLst>
          </p:cNvPr>
          <p:cNvSpPr/>
          <p:nvPr/>
        </p:nvSpPr>
        <p:spPr>
          <a:xfrm>
            <a:off x="6344273" y="1563638"/>
            <a:ext cx="2764231" cy="2496350"/>
          </a:xfrm>
          <a:prstGeom prst="rect">
            <a:avLst/>
          </a:prstGeom>
          <a:solidFill>
            <a:schemeClr val="accent6">
              <a:lumMod val="20000"/>
              <a:lumOff val="80000"/>
            </a:schemeClr>
          </a:solidFill>
          <a:ln>
            <a:solidFill>
              <a:schemeClr val="accent6">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grpSp>
        <p:nvGrpSpPr>
          <p:cNvPr id="49" name="Group 48">
            <a:extLst>
              <a:ext uri="{FF2B5EF4-FFF2-40B4-BE49-F238E27FC236}">
                <a16:creationId xmlns:a16="http://schemas.microsoft.com/office/drawing/2014/main" id="{861076DA-73AA-2CA3-BEDF-CCE21C2C09FC}"/>
              </a:ext>
            </a:extLst>
          </p:cNvPr>
          <p:cNvGrpSpPr/>
          <p:nvPr/>
        </p:nvGrpSpPr>
        <p:grpSpPr>
          <a:xfrm>
            <a:off x="6444208" y="1654674"/>
            <a:ext cx="2492120" cy="1656320"/>
            <a:chOff x="9073271" y="484373"/>
            <a:chExt cx="2752969" cy="1864037"/>
          </a:xfrm>
        </p:grpSpPr>
        <p:pic>
          <p:nvPicPr>
            <p:cNvPr id="50" name="Picture 49" descr="A picture containing text, screenshot, colorfulness, circle&#10;&#10;Description automatically generated">
              <a:extLst>
                <a:ext uri="{FF2B5EF4-FFF2-40B4-BE49-F238E27FC236}">
                  <a16:creationId xmlns:a16="http://schemas.microsoft.com/office/drawing/2014/main" id="{23666100-8EDA-5CFE-2374-63B663A3DDE4}"/>
                </a:ext>
              </a:extLst>
            </p:cNvPr>
            <p:cNvPicPr>
              <a:picLocks noChangeAspect="1"/>
            </p:cNvPicPr>
            <p:nvPr/>
          </p:nvPicPr>
          <p:blipFill rotWithShape="1">
            <a:blip r:embed="rId3">
              <a:extLst>
                <a:ext uri="{28A0092B-C50C-407E-A947-70E740481C1C}">
                  <a14:useLocalDpi xmlns:a14="http://schemas.microsoft.com/office/drawing/2010/main" val="0"/>
                </a:ext>
              </a:extLst>
            </a:blip>
            <a:srcRect t="7168"/>
            <a:stretch/>
          </p:blipFill>
          <p:spPr>
            <a:xfrm>
              <a:off x="9073271" y="484373"/>
              <a:ext cx="2752969" cy="1864037"/>
            </a:xfrm>
            <a:prstGeom prst="rect">
              <a:avLst/>
            </a:prstGeom>
          </p:spPr>
        </p:pic>
        <p:cxnSp>
          <p:nvCxnSpPr>
            <p:cNvPr id="51" name="Straight Connector 50">
              <a:extLst>
                <a:ext uri="{FF2B5EF4-FFF2-40B4-BE49-F238E27FC236}">
                  <a16:creationId xmlns:a16="http://schemas.microsoft.com/office/drawing/2014/main" id="{FC4CEECF-A42C-C270-A123-CA97C9D94337}"/>
                </a:ext>
              </a:extLst>
            </p:cNvPr>
            <p:cNvCxnSpPr>
              <a:cxnSpLocks/>
            </p:cNvCxnSpPr>
            <p:nvPr/>
          </p:nvCxnSpPr>
          <p:spPr>
            <a:xfrm>
              <a:off x="11826240" y="488183"/>
              <a:ext cx="0" cy="1546714"/>
            </a:xfrm>
            <a:prstGeom prst="line">
              <a:avLst/>
            </a:prstGeom>
            <a:ln w="9525"/>
          </p:spPr>
          <p:style>
            <a:lnRef idx="1">
              <a:schemeClr val="dk1"/>
            </a:lnRef>
            <a:fillRef idx="0">
              <a:schemeClr val="dk1"/>
            </a:fillRef>
            <a:effectRef idx="0">
              <a:schemeClr val="dk1"/>
            </a:effectRef>
            <a:fontRef idx="minor">
              <a:schemeClr val="tx1"/>
            </a:fontRef>
          </p:style>
        </p:cxnSp>
        <p:sp>
          <p:nvSpPr>
            <p:cNvPr id="53" name="TextBox 52">
              <a:extLst>
                <a:ext uri="{FF2B5EF4-FFF2-40B4-BE49-F238E27FC236}">
                  <a16:creationId xmlns:a16="http://schemas.microsoft.com/office/drawing/2014/main" id="{60380DBA-C428-595B-E090-4ED393D82BFB}"/>
                </a:ext>
              </a:extLst>
            </p:cNvPr>
            <p:cNvSpPr txBox="1"/>
            <p:nvPr/>
          </p:nvSpPr>
          <p:spPr>
            <a:xfrm>
              <a:off x="9407939" y="484373"/>
              <a:ext cx="1740121" cy="630941"/>
            </a:xfrm>
            <a:prstGeom prst="rect">
              <a:avLst/>
            </a:prstGeom>
            <a:noFill/>
          </p:spPr>
          <p:txBody>
            <a:bodyPr wrap="square" rtlCol="0">
              <a:spAutoFit/>
            </a:bodyPr>
            <a:lstStyle/>
            <a:p>
              <a:r>
                <a:rPr lang="en-US" sz="825" dirty="0"/>
                <a:t>Long. Distribution assumed at injection in RCS1 </a:t>
              </a:r>
              <a:endParaRPr lang="en-GB" sz="825" dirty="0"/>
            </a:p>
          </p:txBody>
        </p:sp>
      </p:grpSp>
      <p:sp>
        <p:nvSpPr>
          <p:cNvPr id="54" name="TextBox 53">
            <a:extLst>
              <a:ext uri="{FF2B5EF4-FFF2-40B4-BE49-F238E27FC236}">
                <a16:creationId xmlns:a16="http://schemas.microsoft.com/office/drawing/2014/main" id="{59D26D3A-2615-BE2E-6F48-9682D12B67CA}"/>
              </a:ext>
            </a:extLst>
          </p:cNvPr>
          <p:cNvSpPr txBox="1"/>
          <p:nvPr/>
        </p:nvSpPr>
        <p:spPr>
          <a:xfrm>
            <a:off x="6344273" y="3238986"/>
            <a:ext cx="2692223" cy="820994"/>
          </a:xfrm>
          <a:prstGeom prst="rect">
            <a:avLst/>
          </a:prstGeom>
          <a:noFill/>
        </p:spPr>
        <p:txBody>
          <a:bodyPr wrap="square">
            <a:spAutoFit/>
          </a:bodyPr>
          <a:lstStyle/>
          <a:p>
            <a:pPr hangingPunct="0">
              <a:lnSpc>
                <a:spcPct val="115000"/>
              </a:lnSpc>
              <a:buClr>
                <a:schemeClr val="tx1"/>
              </a:buClr>
              <a:buSzPct val="100000"/>
              <a:defRPr lang="en-US">
                <a:latin typeface="Liberation Sans" pitchFamily="34"/>
              </a:defRPr>
            </a:pPr>
            <a:r>
              <a:rPr lang="en-US" sz="1400" b="1" dirty="0">
                <a:latin typeface="Calibri" panose="020F0502020204030204" pitchFamily="34" charset="0"/>
                <a:ea typeface="Noto Sans CJK SC" pitchFamily="2"/>
                <a:cs typeface="Calibri" panose="020F0502020204030204" pitchFamily="34" charset="0"/>
              </a:rPr>
              <a:t>RF:</a:t>
            </a:r>
          </a:p>
          <a:p>
            <a:pPr hangingPunct="0">
              <a:lnSpc>
                <a:spcPct val="115000"/>
              </a:lnSpc>
              <a:buClr>
                <a:schemeClr val="tx1"/>
              </a:buClr>
              <a:buSzPct val="100000"/>
              <a:defRPr lang="en-US">
                <a:latin typeface="Liberation Sans" pitchFamily="34"/>
              </a:defRPr>
            </a:pPr>
            <a:r>
              <a:rPr lang="en-US" sz="1400" b="1" dirty="0">
                <a:latin typeface="Calibri" panose="020F0502020204030204" pitchFamily="34" charset="0"/>
                <a:ea typeface="Noto Sans CJK SC" pitchFamily="2"/>
                <a:cs typeface="Calibri" panose="020F0502020204030204" pitchFamily="34" charset="0"/>
              </a:rPr>
              <a:t>1.3 GHz cavities appear possible</a:t>
            </a:r>
          </a:p>
          <a:p>
            <a:pPr marL="285750" indent="-285750" hangingPunct="0">
              <a:lnSpc>
                <a:spcPct val="115000"/>
              </a:lnSpc>
              <a:buClr>
                <a:schemeClr val="tx1"/>
              </a:buClr>
              <a:buSzPct val="100000"/>
              <a:buFont typeface="Arial" panose="020B0604020202020204" pitchFamily="34" charset="0"/>
              <a:buChar char="•"/>
              <a:defRPr lang="en-US">
                <a:latin typeface="Liberation Sans" pitchFamily="34"/>
              </a:defRPr>
            </a:pPr>
            <a:r>
              <a:rPr lang="en-US" sz="1400" dirty="0">
                <a:latin typeface="Calibri" panose="020F0502020204030204" pitchFamily="34" charset="0"/>
                <a:ea typeface="Noto Sans CJK SC" pitchFamily="2"/>
                <a:cs typeface="Calibri" panose="020F0502020204030204" pitchFamily="34" charset="0"/>
              </a:rPr>
              <a:t>in spite of high bunch charge</a:t>
            </a:r>
          </a:p>
        </p:txBody>
      </p:sp>
      <p:sp>
        <p:nvSpPr>
          <p:cNvPr id="62" name="Rectangle 61">
            <a:extLst>
              <a:ext uri="{FF2B5EF4-FFF2-40B4-BE49-F238E27FC236}">
                <a16:creationId xmlns:a16="http://schemas.microsoft.com/office/drawing/2014/main" id="{23D0BC17-EDD4-342F-472C-DCC359CF510E}"/>
              </a:ext>
            </a:extLst>
          </p:cNvPr>
          <p:cNvSpPr/>
          <p:nvPr/>
        </p:nvSpPr>
        <p:spPr>
          <a:xfrm>
            <a:off x="2283724" y="483519"/>
            <a:ext cx="4647701" cy="1060374"/>
          </a:xfrm>
          <a:prstGeom prst="rect">
            <a:avLst/>
          </a:prstGeom>
          <a:solidFill>
            <a:schemeClr val="accent1">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69" name="Rectangle 68">
            <a:extLst>
              <a:ext uri="{FF2B5EF4-FFF2-40B4-BE49-F238E27FC236}">
                <a16:creationId xmlns:a16="http://schemas.microsoft.com/office/drawing/2014/main" id="{A87B29C5-8252-6307-8230-F499FB33DB32}"/>
              </a:ext>
            </a:extLst>
          </p:cNvPr>
          <p:cNvSpPr/>
          <p:nvPr/>
        </p:nvSpPr>
        <p:spPr>
          <a:xfrm>
            <a:off x="3059832" y="2139702"/>
            <a:ext cx="3215042" cy="2736304"/>
          </a:xfrm>
          <a:prstGeom prst="rect">
            <a:avLst/>
          </a:prstGeom>
          <a:solidFill>
            <a:schemeClr val="accent3">
              <a:lumMod val="20000"/>
              <a:lumOff val="8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pic>
        <p:nvPicPr>
          <p:cNvPr id="71" name="Picture 70" descr="A diagram of a hybrid tunnel&#10;&#10;Description automatically generated">
            <a:extLst>
              <a:ext uri="{FF2B5EF4-FFF2-40B4-BE49-F238E27FC236}">
                <a16:creationId xmlns:a16="http://schemas.microsoft.com/office/drawing/2014/main" id="{7BD48AEA-FDD8-40EF-36C5-D9F96E124CB1}"/>
              </a:ext>
            </a:extLst>
          </p:cNvPr>
          <p:cNvPicPr>
            <a:picLocks noChangeAspect="1"/>
          </p:cNvPicPr>
          <p:nvPr/>
        </p:nvPicPr>
        <p:blipFill>
          <a:blip r:embed="rId4"/>
          <a:stretch>
            <a:fillRect/>
          </a:stretch>
        </p:blipFill>
        <p:spPr>
          <a:xfrm>
            <a:off x="2339752" y="555526"/>
            <a:ext cx="4520524" cy="899820"/>
          </a:xfrm>
          <a:prstGeom prst="rect">
            <a:avLst/>
          </a:prstGeom>
        </p:spPr>
      </p:pic>
      <p:pic>
        <p:nvPicPr>
          <p:cNvPr id="72" name="Picture 71">
            <a:extLst>
              <a:ext uri="{FF2B5EF4-FFF2-40B4-BE49-F238E27FC236}">
                <a16:creationId xmlns:a16="http://schemas.microsoft.com/office/drawing/2014/main" id="{B5A19896-23D0-6831-713F-18D59B86B535}"/>
              </a:ext>
            </a:extLst>
          </p:cNvPr>
          <p:cNvPicPr>
            <a:picLocks noChangeAspect="1"/>
          </p:cNvPicPr>
          <p:nvPr/>
        </p:nvPicPr>
        <p:blipFill>
          <a:blip r:embed="rId5"/>
          <a:stretch>
            <a:fillRect/>
          </a:stretch>
        </p:blipFill>
        <p:spPr>
          <a:xfrm>
            <a:off x="3131840" y="2368240"/>
            <a:ext cx="3085728" cy="2219734"/>
          </a:xfrm>
          <a:prstGeom prst="rect">
            <a:avLst/>
          </a:prstGeom>
        </p:spPr>
      </p:pic>
      <p:sp>
        <p:nvSpPr>
          <p:cNvPr id="73" name="TextBox 72">
            <a:extLst>
              <a:ext uri="{FF2B5EF4-FFF2-40B4-BE49-F238E27FC236}">
                <a16:creationId xmlns:a16="http://schemas.microsoft.com/office/drawing/2014/main" id="{16DA1B81-D4EC-9A7C-BBA1-E16731C8499C}"/>
              </a:ext>
            </a:extLst>
          </p:cNvPr>
          <p:cNvSpPr txBox="1"/>
          <p:nvPr/>
        </p:nvSpPr>
        <p:spPr>
          <a:xfrm>
            <a:off x="3771125" y="2119957"/>
            <a:ext cx="2083968" cy="307777"/>
          </a:xfrm>
          <a:prstGeom prst="rect">
            <a:avLst/>
          </a:prstGeom>
          <a:noFill/>
        </p:spPr>
        <p:txBody>
          <a:bodyPr wrap="none" rtlCol="0">
            <a:spAutoFit/>
          </a:bodyPr>
          <a:lstStyle/>
          <a:p>
            <a:r>
              <a:rPr lang="en-CH" sz="1400" dirty="0">
                <a:latin typeface="Calibri" panose="020F0502020204030204" pitchFamily="34" charset="0"/>
                <a:cs typeface="Calibri" panose="020F0502020204030204" pitchFamily="34" charset="0"/>
              </a:rPr>
              <a:t>Superconducting magnets</a:t>
            </a:r>
          </a:p>
        </p:txBody>
      </p:sp>
      <p:cxnSp>
        <p:nvCxnSpPr>
          <p:cNvPr id="74" name="Straight Arrow Connector 73">
            <a:extLst>
              <a:ext uri="{FF2B5EF4-FFF2-40B4-BE49-F238E27FC236}">
                <a16:creationId xmlns:a16="http://schemas.microsoft.com/office/drawing/2014/main" id="{109C3EAC-CB51-0F3A-DF78-99B4531B52ED}"/>
              </a:ext>
            </a:extLst>
          </p:cNvPr>
          <p:cNvCxnSpPr>
            <a:cxnSpLocks/>
          </p:cNvCxnSpPr>
          <p:nvPr/>
        </p:nvCxnSpPr>
        <p:spPr>
          <a:xfrm>
            <a:off x="3985320" y="2642282"/>
            <a:ext cx="0" cy="217500"/>
          </a:xfrm>
          <a:prstGeom prst="straightConnector1">
            <a:avLst/>
          </a:prstGeom>
          <a:ln>
            <a:solidFill>
              <a:schemeClr val="accent5"/>
            </a:solidFill>
            <a:tailEnd type="triangle"/>
          </a:ln>
        </p:spPr>
        <p:style>
          <a:lnRef idx="2">
            <a:schemeClr val="accent1"/>
          </a:lnRef>
          <a:fillRef idx="0">
            <a:schemeClr val="accent1"/>
          </a:fillRef>
          <a:effectRef idx="1">
            <a:schemeClr val="accent1"/>
          </a:effectRef>
          <a:fontRef idx="minor">
            <a:schemeClr val="tx1"/>
          </a:fontRef>
        </p:style>
      </p:cxnSp>
      <p:cxnSp>
        <p:nvCxnSpPr>
          <p:cNvPr id="75" name="Straight Arrow Connector 74">
            <a:extLst>
              <a:ext uri="{FF2B5EF4-FFF2-40B4-BE49-F238E27FC236}">
                <a16:creationId xmlns:a16="http://schemas.microsoft.com/office/drawing/2014/main" id="{F0079906-71A4-3FD0-8358-FB06970AA903}"/>
              </a:ext>
            </a:extLst>
          </p:cNvPr>
          <p:cNvCxnSpPr>
            <a:cxnSpLocks/>
          </p:cNvCxnSpPr>
          <p:nvPr/>
        </p:nvCxnSpPr>
        <p:spPr>
          <a:xfrm>
            <a:off x="5569496" y="2642282"/>
            <a:ext cx="0" cy="217500"/>
          </a:xfrm>
          <a:prstGeom prst="straightConnector1">
            <a:avLst/>
          </a:prstGeom>
          <a:ln>
            <a:solidFill>
              <a:schemeClr val="accent5"/>
            </a:solidFill>
            <a:tailEnd type="triangle"/>
          </a:ln>
        </p:spPr>
        <p:style>
          <a:lnRef idx="2">
            <a:schemeClr val="accent1"/>
          </a:lnRef>
          <a:fillRef idx="0">
            <a:schemeClr val="accent1"/>
          </a:fillRef>
          <a:effectRef idx="1">
            <a:schemeClr val="accent1"/>
          </a:effectRef>
          <a:fontRef idx="minor">
            <a:schemeClr val="tx1"/>
          </a:fontRef>
        </p:style>
      </p:cxnSp>
      <p:sp>
        <p:nvSpPr>
          <p:cNvPr id="76" name="TextBox 75">
            <a:extLst>
              <a:ext uri="{FF2B5EF4-FFF2-40B4-BE49-F238E27FC236}">
                <a16:creationId xmlns:a16="http://schemas.microsoft.com/office/drawing/2014/main" id="{D122A474-9369-93F9-23C4-3BCE48D55473}"/>
              </a:ext>
            </a:extLst>
          </p:cNvPr>
          <p:cNvSpPr txBox="1"/>
          <p:nvPr/>
        </p:nvSpPr>
        <p:spPr>
          <a:xfrm>
            <a:off x="3913312" y="4299942"/>
            <a:ext cx="1799595" cy="307777"/>
          </a:xfrm>
          <a:prstGeom prst="rect">
            <a:avLst/>
          </a:prstGeom>
          <a:solidFill>
            <a:schemeClr val="bg1"/>
          </a:solidFill>
        </p:spPr>
        <p:txBody>
          <a:bodyPr wrap="none" rtlCol="0">
            <a:spAutoFit/>
          </a:bodyPr>
          <a:lstStyle/>
          <a:p>
            <a:r>
              <a:rPr lang="en-CH" sz="1400" dirty="0">
                <a:latin typeface="Calibri" panose="020F0502020204030204" pitchFamily="34" charset="0"/>
                <a:cs typeface="Calibri" panose="020F0502020204030204" pitchFamily="34" charset="0"/>
              </a:rPr>
              <a:t>Fast-ramping magnets</a:t>
            </a:r>
          </a:p>
        </p:txBody>
      </p:sp>
      <p:cxnSp>
        <p:nvCxnSpPr>
          <p:cNvPr id="77" name="Straight Arrow Connector 76">
            <a:extLst>
              <a:ext uri="{FF2B5EF4-FFF2-40B4-BE49-F238E27FC236}">
                <a16:creationId xmlns:a16="http://schemas.microsoft.com/office/drawing/2014/main" id="{895308C2-4955-77B0-DCBB-E71553F1C0CA}"/>
              </a:ext>
            </a:extLst>
          </p:cNvPr>
          <p:cNvCxnSpPr>
            <a:cxnSpLocks/>
          </p:cNvCxnSpPr>
          <p:nvPr/>
        </p:nvCxnSpPr>
        <p:spPr>
          <a:xfrm flipV="1">
            <a:off x="4813110" y="4011910"/>
            <a:ext cx="0" cy="288032"/>
          </a:xfrm>
          <a:prstGeom prst="straightConnector1">
            <a:avLst/>
          </a:prstGeom>
          <a:ln>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55293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6930" y="11717"/>
            <a:ext cx="6170141" cy="376062"/>
          </a:xfrm>
        </p:spPr>
        <p:txBody>
          <a:bodyPr/>
          <a:lstStyle/>
          <a:p>
            <a:r>
              <a:rPr lang="en-US" sz="3200" b="0" dirty="0">
                <a:latin typeface="Calibri" panose="020F0502020204030204" pitchFamily="34" charset="0"/>
                <a:cs typeface="Calibri" panose="020F0502020204030204" pitchFamily="34" charset="0"/>
              </a:rPr>
              <a:t>Fast-ramping Magnet System</a:t>
            </a:r>
          </a:p>
        </p:txBody>
      </p:sp>
      <p:pic>
        <p:nvPicPr>
          <p:cNvPr id="8" name="Picture 7" descr="A picture containing text, sky&#10;&#10;Description automatically generated">
            <a:extLst>
              <a:ext uri="{FF2B5EF4-FFF2-40B4-BE49-F238E27FC236}">
                <a16:creationId xmlns:a16="http://schemas.microsoft.com/office/drawing/2014/main" id="{DF4E25EA-6541-AC79-E09C-42F03603F631}"/>
              </a:ext>
            </a:extLst>
          </p:cNvPr>
          <p:cNvPicPr>
            <a:picLocks noChangeAspect="1"/>
          </p:cNvPicPr>
          <p:nvPr/>
        </p:nvPicPr>
        <p:blipFill>
          <a:blip r:embed="rId2"/>
          <a:stretch>
            <a:fillRect/>
          </a:stretch>
        </p:blipFill>
        <p:spPr>
          <a:xfrm>
            <a:off x="166690" y="1895612"/>
            <a:ext cx="1305262" cy="945000"/>
          </a:xfrm>
          <a:prstGeom prst="rect">
            <a:avLst/>
          </a:prstGeom>
        </p:spPr>
      </p:pic>
      <p:pic>
        <p:nvPicPr>
          <p:cNvPr id="11" name="Picture 10" descr="Square&#10;&#10;Description automatically generated">
            <a:extLst>
              <a:ext uri="{FF2B5EF4-FFF2-40B4-BE49-F238E27FC236}">
                <a16:creationId xmlns:a16="http://schemas.microsoft.com/office/drawing/2014/main" id="{2AD65E06-DB27-4B17-918D-8F49CBD77814}"/>
              </a:ext>
            </a:extLst>
          </p:cNvPr>
          <p:cNvPicPr>
            <a:picLocks noChangeAspect="1"/>
          </p:cNvPicPr>
          <p:nvPr/>
        </p:nvPicPr>
        <p:blipFill>
          <a:blip r:embed="rId3"/>
          <a:stretch>
            <a:fillRect/>
          </a:stretch>
        </p:blipFill>
        <p:spPr>
          <a:xfrm>
            <a:off x="2989310" y="1895612"/>
            <a:ext cx="1058920" cy="945000"/>
          </a:xfrm>
          <a:prstGeom prst="rect">
            <a:avLst/>
          </a:prstGeom>
        </p:spPr>
      </p:pic>
      <p:pic>
        <p:nvPicPr>
          <p:cNvPr id="13" name="Picture 12" descr="Shape&#10;&#10;Description automatically generated">
            <a:extLst>
              <a:ext uri="{FF2B5EF4-FFF2-40B4-BE49-F238E27FC236}">
                <a16:creationId xmlns:a16="http://schemas.microsoft.com/office/drawing/2014/main" id="{436DF87B-CC2E-E83F-9F96-7D4692070325}"/>
              </a:ext>
            </a:extLst>
          </p:cNvPr>
          <p:cNvPicPr>
            <a:picLocks noChangeAspect="1"/>
          </p:cNvPicPr>
          <p:nvPr/>
        </p:nvPicPr>
        <p:blipFill>
          <a:blip r:embed="rId4"/>
          <a:stretch>
            <a:fillRect/>
          </a:stretch>
        </p:blipFill>
        <p:spPr>
          <a:xfrm>
            <a:off x="1658782" y="1895612"/>
            <a:ext cx="1072777" cy="945000"/>
          </a:xfrm>
          <a:prstGeom prst="rect">
            <a:avLst/>
          </a:prstGeom>
        </p:spPr>
      </p:pic>
      <p:sp>
        <p:nvSpPr>
          <p:cNvPr id="14" name="TextBox 13">
            <a:extLst>
              <a:ext uri="{FF2B5EF4-FFF2-40B4-BE49-F238E27FC236}">
                <a16:creationId xmlns:a16="http://schemas.microsoft.com/office/drawing/2014/main" id="{D3ECBC2B-34BC-DA1E-3BA6-93D4F76CC90A}"/>
              </a:ext>
            </a:extLst>
          </p:cNvPr>
          <p:cNvSpPr txBox="1"/>
          <p:nvPr/>
        </p:nvSpPr>
        <p:spPr>
          <a:xfrm>
            <a:off x="435241" y="2893898"/>
            <a:ext cx="768159" cy="253916"/>
          </a:xfrm>
          <a:prstGeom prst="rect">
            <a:avLst/>
          </a:prstGeom>
          <a:noFill/>
        </p:spPr>
        <p:txBody>
          <a:bodyPr wrap="none" rtlCol="0">
            <a:spAutoFit/>
          </a:bodyPr>
          <a:lstStyle/>
          <a:p>
            <a:pPr algn="ctr"/>
            <a:r>
              <a:rPr lang="en-CH" sz="1050" dirty="0"/>
              <a:t>5.07 kJ/m</a:t>
            </a:r>
          </a:p>
        </p:txBody>
      </p:sp>
      <p:sp>
        <p:nvSpPr>
          <p:cNvPr id="17" name="TextBox 16">
            <a:extLst>
              <a:ext uri="{FF2B5EF4-FFF2-40B4-BE49-F238E27FC236}">
                <a16:creationId xmlns:a16="http://schemas.microsoft.com/office/drawing/2014/main" id="{59700791-5BF0-F5F4-1971-3C8532DF4475}"/>
              </a:ext>
            </a:extLst>
          </p:cNvPr>
          <p:cNvSpPr txBox="1"/>
          <p:nvPr/>
        </p:nvSpPr>
        <p:spPr>
          <a:xfrm>
            <a:off x="1612318" y="2893898"/>
            <a:ext cx="1165704" cy="253916"/>
          </a:xfrm>
          <a:prstGeom prst="rect">
            <a:avLst/>
          </a:prstGeom>
          <a:noFill/>
        </p:spPr>
        <p:txBody>
          <a:bodyPr wrap="none" rtlCol="0">
            <a:spAutoFit/>
          </a:bodyPr>
          <a:lstStyle/>
          <a:p>
            <a:pPr algn="ctr"/>
            <a:r>
              <a:rPr lang="en-CH" sz="1050" dirty="0"/>
              <a:t>5.65…7.14 kJ/m</a:t>
            </a:r>
          </a:p>
        </p:txBody>
      </p:sp>
      <p:sp>
        <p:nvSpPr>
          <p:cNvPr id="19" name="TextBox 18">
            <a:extLst>
              <a:ext uri="{FF2B5EF4-FFF2-40B4-BE49-F238E27FC236}">
                <a16:creationId xmlns:a16="http://schemas.microsoft.com/office/drawing/2014/main" id="{7C1C58C7-C040-3502-BF61-A9605F6B95DB}"/>
              </a:ext>
            </a:extLst>
          </p:cNvPr>
          <p:cNvSpPr txBox="1"/>
          <p:nvPr/>
        </p:nvSpPr>
        <p:spPr>
          <a:xfrm>
            <a:off x="3134690" y="2893898"/>
            <a:ext cx="768159" cy="253916"/>
          </a:xfrm>
          <a:prstGeom prst="rect">
            <a:avLst/>
          </a:prstGeom>
          <a:noFill/>
        </p:spPr>
        <p:txBody>
          <a:bodyPr wrap="none" rtlCol="0">
            <a:spAutoFit/>
          </a:bodyPr>
          <a:lstStyle/>
          <a:p>
            <a:pPr algn="ctr"/>
            <a:r>
              <a:rPr lang="en-CH" sz="1050" dirty="0"/>
              <a:t>5.89 kJ/m</a:t>
            </a:r>
          </a:p>
        </p:txBody>
      </p:sp>
      <p:sp>
        <p:nvSpPr>
          <p:cNvPr id="22" name="TextBox 21">
            <a:extLst>
              <a:ext uri="{FF2B5EF4-FFF2-40B4-BE49-F238E27FC236}">
                <a16:creationId xmlns:a16="http://schemas.microsoft.com/office/drawing/2014/main" id="{D3E47731-85F3-5556-8A99-8CA3540414E7}"/>
              </a:ext>
            </a:extLst>
          </p:cNvPr>
          <p:cNvSpPr txBox="1"/>
          <p:nvPr/>
        </p:nvSpPr>
        <p:spPr>
          <a:xfrm>
            <a:off x="138590" y="1059582"/>
            <a:ext cx="4208493" cy="715581"/>
          </a:xfrm>
          <a:prstGeom prst="rect">
            <a:avLst/>
          </a:prstGeom>
          <a:solidFill>
            <a:schemeClr val="accent1">
              <a:lumMod val="20000"/>
              <a:lumOff val="80000"/>
            </a:schemeClr>
          </a:solidFill>
        </p:spPr>
        <p:txBody>
          <a:bodyPr wrap="square" rtlCol="0">
            <a:spAutoFit/>
          </a:bodyPr>
          <a:lstStyle/>
          <a:p>
            <a:r>
              <a:rPr lang="en-US" sz="1350" b="1" dirty="0">
                <a:latin typeface="Calibri" panose="020F0502020204030204" pitchFamily="34" charset="0"/>
                <a:cs typeface="Calibri" panose="020F0502020204030204" pitchFamily="34" charset="0"/>
              </a:rPr>
              <a:t>Efficient energy recovery</a:t>
            </a:r>
            <a:r>
              <a:rPr lang="en-US" sz="1350" dirty="0">
                <a:latin typeface="Calibri" panose="020F0502020204030204" pitchFamily="34" charset="0"/>
                <a:cs typeface="Calibri" panose="020F0502020204030204" pitchFamily="34" charset="0"/>
              </a:rPr>
              <a:t> for </a:t>
            </a:r>
            <a:r>
              <a:rPr lang="en-CH" sz="1350" dirty="0">
                <a:latin typeface="Calibri" panose="020F0502020204030204" pitchFamily="34" charset="0"/>
                <a:cs typeface="Calibri" panose="020F0502020204030204" pitchFamily="34" charset="0"/>
              </a:rPr>
              <a:t>resistive dipoles (</a:t>
            </a:r>
            <a:r>
              <a:rPr lang="en-CH" sz="1350" dirty="0">
                <a:solidFill>
                  <a:srgbClr val="FF0000"/>
                </a:solidFill>
                <a:latin typeface="Calibri" panose="020F0502020204030204" pitchFamily="34" charset="0"/>
                <a:cs typeface="Calibri" panose="020F0502020204030204" pitchFamily="34" charset="0"/>
              </a:rPr>
              <a:t>O(100MJ)</a:t>
            </a:r>
            <a:r>
              <a:rPr lang="en-CH" sz="1350" dirty="0">
                <a:latin typeface="Calibri" panose="020F0502020204030204" pitchFamily="34" charset="0"/>
                <a:cs typeface="Calibri" panose="020F0502020204030204" pitchFamily="34" charset="0"/>
              </a:rPr>
              <a:t>)</a:t>
            </a:r>
          </a:p>
          <a:p>
            <a:endParaRPr lang="en-CH" sz="1350" dirty="0">
              <a:latin typeface="Calibri" panose="020F0502020204030204" pitchFamily="34" charset="0"/>
              <a:cs typeface="Calibri" panose="020F0502020204030204" pitchFamily="34" charset="0"/>
            </a:endParaRPr>
          </a:p>
          <a:p>
            <a:r>
              <a:rPr lang="en-CH" sz="1350" dirty="0">
                <a:latin typeface="Calibri" panose="020F0502020204030204" pitchFamily="34" charset="0"/>
                <a:cs typeface="Calibri" panose="020F0502020204030204" pitchFamily="34" charset="0"/>
              </a:rPr>
              <a:t>Synchronisation of magnets and RF for power and cost</a:t>
            </a:r>
          </a:p>
        </p:txBody>
      </p:sp>
      <p:sp>
        <p:nvSpPr>
          <p:cNvPr id="31" name="TextBox 30">
            <a:extLst>
              <a:ext uri="{FF2B5EF4-FFF2-40B4-BE49-F238E27FC236}">
                <a16:creationId xmlns:a16="http://schemas.microsoft.com/office/drawing/2014/main" id="{35962983-8236-A0F4-B355-A914F062C2B3}"/>
              </a:ext>
            </a:extLst>
          </p:cNvPr>
          <p:cNvSpPr txBox="1"/>
          <p:nvPr/>
        </p:nvSpPr>
        <p:spPr>
          <a:xfrm>
            <a:off x="1892414" y="3272666"/>
            <a:ext cx="2307705" cy="523220"/>
          </a:xfrm>
          <a:prstGeom prst="rect">
            <a:avLst/>
          </a:prstGeom>
          <a:solidFill>
            <a:schemeClr val="accent1">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Could consider using HTS dipoles for largest ring</a:t>
            </a:r>
            <a:endParaRPr lang="en-CH" sz="1400" dirty="0">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7D7F455B-603A-F427-6FDD-F87556D0EC97}"/>
              </a:ext>
            </a:extLst>
          </p:cNvPr>
          <p:cNvSpPr txBox="1"/>
          <p:nvPr/>
        </p:nvSpPr>
        <p:spPr>
          <a:xfrm>
            <a:off x="4283968" y="4543799"/>
            <a:ext cx="1154483" cy="260199"/>
          </a:xfrm>
          <a:prstGeom prst="rect">
            <a:avLst/>
          </a:prstGeom>
          <a:solidFill>
            <a:schemeClr val="bg2"/>
          </a:solidFill>
        </p:spPr>
        <p:txBody>
          <a:bodyPr wrap="none" rtlCol="0">
            <a:spAutoFit/>
          </a:bodyPr>
          <a:lstStyle/>
          <a:p>
            <a:r>
              <a:rPr lang="en-CH" sz="1091" dirty="0"/>
              <a:t>F. Boattini et al.</a:t>
            </a:r>
          </a:p>
        </p:txBody>
      </p:sp>
      <p:pic>
        <p:nvPicPr>
          <p:cNvPr id="5" name="Picture 4" descr="A picture containing diagram, text, line, plan&#10;&#10;Description automatically generated">
            <a:extLst>
              <a:ext uri="{FF2B5EF4-FFF2-40B4-BE49-F238E27FC236}">
                <a16:creationId xmlns:a16="http://schemas.microsoft.com/office/drawing/2014/main" id="{B2B2B51C-9ABA-3EB9-C065-278B348DFD8F}"/>
              </a:ext>
            </a:extLst>
          </p:cNvPr>
          <p:cNvPicPr>
            <a:picLocks noChangeAspect="1"/>
          </p:cNvPicPr>
          <p:nvPr/>
        </p:nvPicPr>
        <p:blipFill>
          <a:blip r:embed="rId5"/>
          <a:stretch>
            <a:fillRect/>
          </a:stretch>
        </p:blipFill>
        <p:spPr>
          <a:xfrm>
            <a:off x="6195949" y="1563638"/>
            <a:ext cx="2768539" cy="1305650"/>
          </a:xfrm>
          <a:prstGeom prst="rect">
            <a:avLst/>
          </a:prstGeom>
        </p:spPr>
      </p:pic>
      <p:sp>
        <p:nvSpPr>
          <p:cNvPr id="7" name="Content Placeholder 2">
            <a:extLst>
              <a:ext uri="{FF2B5EF4-FFF2-40B4-BE49-F238E27FC236}">
                <a16:creationId xmlns:a16="http://schemas.microsoft.com/office/drawing/2014/main" id="{F4031E76-3822-3AB6-A115-00BD498836B3}"/>
              </a:ext>
            </a:extLst>
          </p:cNvPr>
          <p:cNvSpPr txBox="1">
            <a:spLocks/>
          </p:cNvSpPr>
          <p:nvPr/>
        </p:nvSpPr>
        <p:spPr>
          <a:xfrm>
            <a:off x="4878928" y="1169066"/>
            <a:ext cx="2519064" cy="945000"/>
          </a:xfrm>
          <a:prstGeom prst="rect">
            <a:avLst/>
          </a:prstGeom>
        </p:spPr>
        <p:txBody>
          <a:bodyPr vert="horz" lIns="100381" tIns="50191" rIns="100381" bIns="50191" rtlCol="0">
            <a:no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Font typeface="Arial"/>
              <a:buNone/>
            </a:pPr>
            <a:r>
              <a:rPr lang="en-US" sz="1400" b="1" dirty="0">
                <a:latin typeface="Calibri" panose="020F0502020204030204" pitchFamily="34" charset="0"/>
                <a:cs typeface="Calibri" panose="020F0502020204030204" pitchFamily="34" charset="0"/>
              </a:rPr>
              <a:t>Commutated resonance (</a:t>
            </a:r>
            <a:r>
              <a:rPr lang="en-US" sz="1400" b="1" dirty="0">
                <a:highlight>
                  <a:srgbClr val="FFFF00"/>
                </a:highlight>
                <a:latin typeface="Calibri" panose="020F0502020204030204" pitchFamily="34" charset="0"/>
                <a:cs typeface="Calibri" panose="020F0502020204030204" pitchFamily="34" charset="0"/>
              </a:rPr>
              <a:t>novel</a:t>
            </a:r>
            <a:r>
              <a:rPr lang="en-US" sz="1400" b="1" dirty="0">
                <a:latin typeface="Calibri" panose="020F0502020204030204" pitchFamily="34" charset="0"/>
                <a:cs typeface="Calibri" panose="020F0502020204030204" pitchFamily="34" charset="0"/>
              </a:rPr>
              <a:t>)</a:t>
            </a:r>
          </a:p>
          <a:p>
            <a:pPr marL="0" indent="0">
              <a:buFont typeface="Arial"/>
              <a:buNone/>
            </a:pPr>
            <a:r>
              <a:rPr lang="en-US" sz="1400" dirty="0">
                <a:latin typeface="Calibri" panose="020F0502020204030204" pitchFamily="34" charset="0"/>
                <a:cs typeface="Calibri" panose="020F0502020204030204" pitchFamily="34" charset="0"/>
              </a:rPr>
              <a:t>Attractive new option</a:t>
            </a:r>
          </a:p>
          <a:p>
            <a:r>
              <a:rPr lang="en-US" sz="1400" dirty="0">
                <a:latin typeface="Calibri" panose="020F0502020204030204" pitchFamily="34" charset="0"/>
                <a:cs typeface="Calibri" panose="020F0502020204030204" pitchFamily="34" charset="0"/>
              </a:rPr>
              <a:t>Better control</a:t>
            </a:r>
          </a:p>
          <a:p>
            <a:r>
              <a:rPr lang="en-US" sz="1400" dirty="0">
                <a:latin typeface="Calibri" panose="020F0502020204030204" pitchFamily="34" charset="0"/>
                <a:cs typeface="Calibri" panose="020F0502020204030204" pitchFamily="34" charset="0"/>
              </a:rPr>
              <a:t>Much less capacitors</a:t>
            </a:r>
          </a:p>
          <a:p>
            <a:pPr marL="0" indent="0">
              <a:buFont typeface="Arial"/>
              <a:buNone/>
            </a:pPr>
            <a:endParaRPr lang="en-US" sz="1200" b="1" dirty="0"/>
          </a:p>
        </p:txBody>
      </p:sp>
      <p:sp>
        <p:nvSpPr>
          <p:cNvPr id="9" name="TextBox 8">
            <a:extLst>
              <a:ext uri="{FF2B5EF4-FFF2-40B4-BE49-F238E27FC236}">
                <a16:creationId xmlns:a16="http://schemas.microsoft.com/office/drawing/2014/main" id="{A19F3114-F31B-E378-526C-F742B8418FE8}"/>
              </a:ext>
            </a:extLst>
          </p:cNvPr>
          <p:cNvSpPr txBox="1"/>
          <p:nvPr/>
        </p:nvSpPr>
        <p:spPr>
          <a:xfrm>
            <a:off x="4796918" y="863702"/>
            <a:ext cx="3749231" cy="307777"/>
          </a:xfrm>
          <a:prstGeom prst="rect">
            <a:avLst/>
          </a:prstGeom>
          <a:noFill/>
        </p:spPr>
        <p:txBody>
          <a:bodyPr wrap="none" rtlCol="0">
            <a:spAutoFit/>
          </a:bodyPr>
          <a:lstStyle/>
          <a:p>
            <a:r>
              <a:rPr lang="en-CH" sz="1400" dirty="0">
                <a:latin typeface="Calibri" panose="020F0502020204030204" pitchFamily="34" charset="0"/>
                <a:cs typeface="Calibri" panose="020F0502020204030204" pitchFamily="34" charset="0"/>
              </a:rPr>
              <a:t>Differerent power converter options investigated</a:t>
            </a:r>
          </a:p>
        </p:txBody>
      </p:sp>
      <p:sp>
        <p:nvSpPr>
          <p:cNvPr id="12" name="Footer Placeholder 11">
            <a:extLst>
              <a:ext uri="{FF2B5EF4-FFF2-40B4-BE49-F238E27FC236}">
                <a16:creationId xmlns:a16="http://schemas.microsoft.com/office/drawing/2014/main" id="{029E1A1F-C992-8930-2667-E453D43FA7C2}"/>
              </a:ext>
            </a:extLst>
          </p:cNvPr>
          <p:cNvSpPr>
            <a:spLocks noGrp="1"/>
          </p:cNvSpPr>
          <p:nvPr>
            <p:ph type="ftr" sz="quarter" idx="11"/>
          </p:nvPr>
        </p:nvSpPr>
        <p:spPr>
          <a:xfrm>
            <a:off x="245318" y="4876006"/>
            <a:ext cx="5228387" cy="281773"/>
          </a:xfrm>
        </p:spPr>
        <p:txBody>
          <a:bodyPr/>
          <a:lstStyle/>
          <a:p>
            <a:r>
              <a:rPr lang="en-US"/>
              <a:t>D. Schulte, Muon Collider, INFN, May 2024</a:t>
            </a:r>
            <a:endParaRPr lang="en-US" dirty="0"/>
          </a:p>
        </p:txBody>
      </p:sp>
      <p:pic>
        <p:nvPicPr>
          <p:cNvPr id="10" name="Picture 9" descr="ncelnngpfnakapbn.png">
            <a:extLst>
              <a:ext uri="{FF2B5EF4-FFF2-40B4-BE49-F238E27FC236}">
                <a16:creationId xmlns:a16="http://schemas.microsoft.com/office/drawing/2014/main" id="{5D187720-826E-FC3D-72AD-5BCCD27D16D0}"/>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99254" y="3327985"/>
            <a:ext cx="1686791" cy="1260628"/>
          </a:xfrm>
          <a:prstGeom prst="rect">
            <a:avLst/>
          </a:prstGeom>
        </p:spPr>
      </p:pic>
      <p:sp>
        <p:nvSpPr>
          <p:cNvPr id="15" name="TextBox 14">
            <a:extLst>
              <a:ext uri="{FF2B5EF4-FFF2-40B4-BE49-F238E27FC236}">
                <a16:creationId xmlns:a16="http://schemas.microsoft.com/office/drawing/2014/main" id="{CB58480A-53EF-50EE-8F5A-E952B78AEEC8}"/>
              </a:ext>
            </a:extLst>
          </p:cNvPr>
          <p:cNvSpPr txBox="1"/>
          <p:nvPr/>
        </p:nvSpPr>
        <p:spPr>
          <a:xfrm>
            <a:off x="22721" y="4587974"/>
            <a:ext cx="1867683" cy="251674"/>
          </a:xfrm>
          <a:prstGeom prst="rect">
            <a:avLst/>
          </a:prstGeom>
          <a:noFill/>
        </p:spPr>
        <p:txBody>
          <a:bodyPr wrap="square" lIns="81597" tIns="40800" rIns="81597" bIns="40800" rtlCol="0">
            <a:spAutoFit/>
          </a:bodyPr>
          <a:lstStyle/>
          <a:p>
            <a:pPr lvl="0"/>
            <a:r>
              <a:rPr lang="en-US" sz="1100" b="1" dirty="0"/>
              <a:t>FNAL </a:t>
            </a:r>
            <a:r>
              <a:rPr lang="en-US" sz="1100" dirty="0"/>
              <a:t>300 T/s HTS magnet</a:t>
            </a:r>
          </a:p>
        </p:txBody>
      </p:sp>
      <p:sp>
        <p:nvSpPr>
          <p:cNvPr id="20" name="TextBox 19">
            <a:extLst>
              <a:ext uri="{FF2B5EF4-FFF2-40B4-BE49-F238E27FC236}">
                <a16:creationId xmlns:a16="http://schemas.microsoft.com/office/drawing/2014/main" id="{716682FB-FCB8-7004-B16A-74F62A2B4D1E}"/>
              </a:ext>
            </a:extLst>
          </p:cNvPr>
          <p:cNvSpPr txBox="1"/>
          <p:nvPr/>
        </p:nvSpPr>
        <p:spPr>
          <a:xfrm>
            <a:off x="1917101" y="3868465"/>
            <a:ext cx="2237764" cy="923330"/>
          </a:xfrm>
          <a:prstGeom prst="rect">
            <a:avLst/>
          </a:prstGeom>
          <a:solidFill>
            <a:schemeClr val="accent3">
              <a:lumMod val="20000"/>
              <a:lumOff val="80000"/>
            </a:schemeClr>
          </a:solidFill>
        </p:spPr>
        <p:txBody>
          <a:bodyPr wrap="square" rtlCol="0">
            <a:spAutoFit/>
          </a:bodyPr>
          <a:lstStyle/>
          <a:p>
            <a:r>
              <a:rPr lang="en-US" sz="1350" i="1" dirty="0">
                <a:solidFill>
                  <a:srgbClr val="FF0000"/>
                </a:solidFill>
                <a:latin typeface="Calibri" panose="020F0502020204030204" pitchFamily="34" charset="0"/>
                <a:cs typeface="Calibri" panose="020F0502020204030204" pitchFamily="34" charset="0"/>
              </a:rPr>
              <a:t>Simple</a:t>
            </a:r>
            <a:r>
              <a:rPr lang="en-US" sz="1350" dirty="0">
                <a:solidFill>
                  <a:srgbClr val="FF0000"/>
                </a:solidFill>
                <a:latin typeface="Calibri" panose="020F0502020204030204" pitchFamily="34" charset="0"/>
                <a:cs typeface="Calibri" panose="020F0502020204030204" pitchFamily="34" charset="0"/>
              </a:rPr>
              <a:t> HTS racetrack dipole </a:t>
            </a:r>
            <a:r>
              <a:rPr lang="en-US" sz="1350" dirty="0">
                <a:latin typeface="Calibri" panose="020F0502020204030204" pitchFamily="34" charset="0"/>
                <a:cs typeface="Calibri" panose="020F0502020204030204" pitchFamily="34" charset="0"/>
              </a:rPr>
              <a:t>could match the beam requirements and aperture for static magnets</a:t>
            </a:r>
            <a:endParaRPr lang="en-CH" sz="1350" dirty="0">
              <a:latin typeface="Calibri" panose="020F0502020204030204" pitchFamily="34" charset="0"/>
              <a:cs typeface="Calibri" panose="020F0502020204030204" pitchFamily="34" charset="0"/>
            </a:endParaRPr>
          </a:p>
        </p:txBody>
      </p:sp>
      <p:sp>
        <p:nvSpPr>
          <p:cNvPr id="16" name="Slide Number Placeholder 15">
            <a:extLst>
              <a:ext uri="{FF2B5EF4-FFF2-40B4-BE49-F238E27FC236}">
                <a16:creationId xmlns:a16="http://schemas.microsoft.com/office/drawing/2014/main" id="{0AA64921-C737-E3AD-A339-4215E4D04565}"/>
              </a:ext>
            </a:extLst>
          </p:cNvPr>
          <p:cNvSpPr>
            <a:spLocks noGrp="1"/>
          </p:cNvSpPr>
          <p:nvPr>
            <p:ph type="sldNum" sz="quarter" idx="12"/>
          </p:nvPr>
        </p:nvSpPr>
        <p:spPr/>
        <p:txBody>
          <a:bodyPr/>
          <a:lstStyle/>
          <a:p>
            <a:fld id="{3478A56A-6164-B14D-A8F7-980D09C4DD92}" type="slidenum">
              <a:rPr lang="en-US" smtClean="0"/>
              <a:pPr/>
              <a:t>18</a:t>
            </a:fld>
            <a:endParaRPr lang="en-US" dirty="0"/>
          </a:p>
        </p:txBody>
      </p:sp>
      <p:pic>
        <p:nvPicPr>
          <p:cNvPr id="18" name="Picture 17">
            <a:extLst>
              <a:ext uri="{FF2B5EF4-FFF2-40B4-BE49-F238E27FC236}">
                <a16:creationId xmlns:a16="http://schemas.microsoft.com/office/drawing/2014/main" id="{A83C32CF-6517-E7F5-9BC6-AADB6B9DC801}"/>
              </a:ext>
            </a:extLst>
          </p:cNvPr>
          <p:cNvPicPr>
            <a:picLocks noChangeAspect="1"/>
          </p:cNvPicPr>
          <p:nvPr/>
        </p:nvPicPr>
        <p:blipFill>
          <a:blip r:embed="rId7">
            <a:lum/>
            <a:alphaModFix/>
          </a:blip>
          <a:srcRect/>
          <a:stretch>
            <a:fillRect/>
          </a:stretch>
        </p:blipFill>
        <p:spPr>
          <a:xfrm>
            <a:off x="7037196" y="3075806"/>
            <a:ext cx="1927292" cy="1376653"/>
          </a:xfrm>
          <a:prstGeom prst="rect">
            <a:avLst/>
          </a:prstGeom>
          <a:noFill/>
          <a:ln>
            <a:noFill/>
          </a:ln>
        </p:spPr>
      </p:pic>
      <p:sp>
        <p:nvSpPr>
          <p:cNvPr id="21" name="Content Placeholder 2">
            <a:extLst>
              <a:ext uri="{FF2B5EF4-FFF2-40B4-BE49-F238E27FC236}">
                <a16:creationId xmlns:a16="http://schemas.microsoft.com/office/drawing/2014/main" id="{0579A05B-588F-F238-9A76-6B3B78D2CE91}"/>
              </a:ext>
            </a:extLst>
          </p:cNvPr>
          <p:cNvSpPr txBox="1">
            <a:spLocks/>
          </p:cNvSpPr>
          <p:nvPr/>
        </p:nvSpPr>
        <p:spPr>
          <a:xfrm>
            <a:off x="4330863" y="2613646"/>
            <a:ext cx="2519064" cy="945000"/>
          </a:xfrm>
          <a:prstGeom prst="rect">
            <a:avLst/>
          </a:prstGeom>
        </p:spPr>
        <p:txBody>
          <a:bodyPr vert="horz" lIns="100381" tIns="50191" rIns="100381" bIns="50191" rtlCol="0">
            <a:no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Font typeface="Arial"/>
              <a:buNone/>
            </a:pPr>
            <a:endParaRPr lang="en-US" sz="1400" b="1" dirty="0">
              <a:latin typeface="Calibri" panose="020F0502020204030204" pitchFamily="34" charset="0"/>
              <a:cs typeface="Calibri" panose="020F0502020204030204" pitchFamily="34" charset="0"/>
            </a:endParaRPr>
          </a:p>
        </p:txBody>
      </p:sp>
      <p:sp>
        <p:nvSpPr>
          <p:cNvPr id="23" name="Content Placeholder 2">
            <a:extLst>
              <a:ext uri="{FF2B5EF4-FFF2-40B4-BE49-F238E27FC236}">
                <a16:creationId xmlns:a16="http://schemas.microsoft.com/office/drawing/2014/main" id="{19A466B3-4BB2-77BA-A38D-AA2309C956E8}"/>
              </a:ext>
            </a:extLst>
          </p:cNvPr>
          <p:cNvSpPr txBox="1">
            <a:spLocks/>
          </p:cNvSpPr>
          <p:nvPr/>
        </p:nvSpPr>
        <p:spPr>
          <a:xfrm>
            <a:off x="4698739" y="3147814"/>
            <a:ext cx="2609565" cy="597307"/>
          </a:xfrm>
          <a:prstGeom prst="rect">
            <a:avLst/>
          </a:prstGeom>
        </p:spPr>
        <p:txBody>
          <a:bodyPr vert="horz" lIns="100381" tIns="50191" rIns="100381" bIns="50191" rtlCol="0">
            <a:no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Font typeface="Arial"/>
              <a:buNone/>
            </a:pPr>
            <a:r>
              <a:rPr lang="en-US" sz="1400" b="1" dirty="0">
                <a:latin typeface="Calibri" panose="020F0502020204030204" pitchFamily="34" charset="0"/>
                <a:cs typeface="Calibri" panose="020F0502020204030204" pitchFamily="34" charset="0"/>
              </a:rPr>
              <a:t>Beampipe study</a:t>
            </a:r>
          </a:p>
          <a:p>
            <a:pPr marL="0" indent="0">
              <a:buFont typeface="Arial"/>
              <a:buNone/>
            </a:pPr>
            <a:r>
              <a:rPr lang="en-US" sz="1400" dirty="0">
                <a:latin typeface="Calibri" panose="020F0502020204030204" pitchFamily="34" charset="0"/>
                <a:cs typeface="Calibri" panose="020F0502020204030204" pitchFamily="34" charset="0"/>
              </a:rPr>
              <a:t>Eddy currents vs impedance</a:t>
            </a:r>
          </a:p>
          <a:p>
            <a:pPr marL="0" indent="0">
              <a:buFont typeface="Arial"/>
              <a:buNone/>
            </a:pPr>
            <a:r>
              <a:rPr lang="en-US" sz="1400" dirty="0">
                <a:latin typeface="Calibri" panose="020F0502020204030204" pitchFamily="34" charset="0"/>
                <a:cs typeface="Calibri" panose="020F0502020204030204" pitchFamily="34" charset="0"/>
              </a:rPr>
              <a:t>Maybe ceramic chamber with stripes</a:t>
            </a:r>
          </a:p>
        </p:txBody>
      </p:sp>
    </p:spTree>
    <p:extLst>
      <p:ext uri="{BB962C8B-B14F-4D97-AF65-F5344CB8AC3E}">
        <p14:creationId xmlns:p14="http://schemas.microsoft.com/office/powerpoint/2010/main" val="24234808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6930" y="11717"/>
            <a:ext cx="6170141" cy="376062"/>
          </a:xfrm>
        </p:spPr>
        <p:txBody>
          <a:bodyPr/>
          <a:lstStyle/>
          <a:p>
            <a:r>
              <a:rPr lang="en-US" sz="3200" b="0" dirty="0">
                <a:latin typeface="Calibri" panose="020F0502020204030204" pitchFamily="34" charset="0"/>
                <a:cs typeface="Calibri" panose="020F0502020204030204" pitchFamily="34" charset="0"/>
              </a:rPr>
              <a:t>Collider Ring</a:t>
            </a:r>
          </a:p>
        </p:txBody>
      </p:sp>
      <p:sp>
        <p:nvSpPr>
          <p:cNvPr id="12" name="Footer Placeholder 11">
            <a:extLst>
              <a:ext uri="{FF2B5EF4-FFF2-40B4-BE49-F238E27FC236}">
                <a16:creationId xmlns:a16="http://schemas.microsoft.com/office/drawing/2014/main" id="{029E1A1F-C992-8930-2667-E453D43FA7C2}"/>
              </a:ext>
            </a:extLst>
          </p:cNvPr>
          <p:cNvSpPr>
            <a:spLocks noGrp="1"/>
          </p:cNvSpPr>
          <p:nvPr>
            <p:ph type="ftr" sz="quarter" idx="11"/>
          </p:nvPr>
        </p:nvSpPr>
        <p:spPr>
          <a:xfrm>
            <a:off x="245318" y="4876006"/>
            <a:ext cx="5228387" cy="281773"/>
          </a:xfrm>
        </p:spPr>
        <p:txBody>
          <a:bodyPr/>
          <a:lstStyle/>
          <a:p>
            <a:r>
              <a:rPr lang="en-US"/>
              <a:t>D. Schulte, Muon Collider, INFN, May 2024</a:t>
            </a:r>
            <a:endParaRPr lang="en-US" dirty="0"/>
          </a:p>
        </p:txBody>
      </p:sp>
      <p:sp>
        <p:nvSpPr>
          <p:cNvPr id="16" name="Slide Number Placeholder 15">
            <a:extLst>
              <a:ext uri="{FF2B5EF4-FFF2-40B4-BE49-F238E27FC236}">
                <a16:creationId xmlns:a16="http://schemas.microsoft.com/office/drawing/2014/main" id="{0AA64921-C737-E3AD-A339-4215E4D04565}"/>
              </a:ext>
            </a:extLst>
          </p:cNvPr>
          <p:cNvSpPr>
            <a:spLocks noGrp="1"/>
          </p:cNvSpPr>
          <p:nvPr>
            <p:ph type="sldNum" sz="quarter" idx="12"/>
          </p:nvPr>
        </p:nvSpPr>
        <p:spPr/>
        <p:txBody>
          <a:bodyPr/>
          <a:lstStyle/>
          <a:p>
            <a:fld id="{3478A56A-6164-B14D-A8F7-980D09C4DD92}" type="slidenum">
              <a:rPr lang="en-US" smtClean="0"/>
              <a:pPr/>
              <a:t>19</a:t>
            </a:fld>
            <a:endParaRPr lang="en-US" dirty="0"/>
          </a:p>
        </p:txBody>
      </p:sp>
      <p:sp>
        <p:nvSpPr>
          <p:cNvPr id="21" name="Content Placeholder 2">
            <a:extLst>
              <a:ext uri="{FF2B5EF4-FFF2-40B4-BE49-F238E27FC236}">
                <a16:creationId xmlns:a16="http://schemas.microsoft.com/office/drawing/2014/main" id="{0579A05B-588F-F238-9A76-6B3B78D2CE91}"/>
              </a:ext>
            </a:extLst>
          </p:cNvPr>
          <p:cNvSpPr txBox="1">
            <a:spLocks/>
          </p:cNvSpPr>
          <p:nvPr/>
        </p:nvSpPr>
        <p:spPr>
          <a:xfrm>
            <a:off x="4330863" y="2613646"/>
            <a:ext cx="2519064" cy="945000"/>
          </a:xfrm>
          <a:prstGeom prst="rect">
            <a:avLst/>
          </a:prstGeom>
        </p:spPr>
        <p:txBody>
          <a:bodyPr vert="horz" lIns="100381" tIns="50191" rIns="100381" bIns="50191" rtlCol="0">
            <a:no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Font typeface="Arial"/>
              <a:buNone/>
            </a:pPr>
            <a:endParaRPr lang="en-US" sz="1400" b="1" dirty="0">
              <a:latin typeface="Calibri" panose="020F0502020204030204" pitchFamily="34" charset="0"/>
              <a:cs typeface="Calibri" panose="020F0502020204030204" pitchFamily="34" charset="0"/>
            </a:endParaRPr>
          </a:p>
        </p:txBody>
      </p:sp>
      <p:pic>
        <p:nvPicPr>
          <p:cNvPr id="4" name="Figure_46.png" descr="Figure_46.png">
            <a:extLst>
              <a:ext uri="{FF2B5EF4-FFF2-40B4-BE49-F238E27FC236}">
                <a16:creationId xmlns:a16="http://schemas.microsoft.com/office/drawing/2014/main" id="{FCCF1EBA-32CE-1811-3EB4-7AE6DA1F634F}"/>
              </a:ext>
            </a:extLst>
          </p:cNvPr>
          <p:cNvPicPr>
            <a:picLocks noChangeAspect="1"/>
          </p:cNvPicPr>
          <p:nvPr/>
        </p:nvPicPr>
        <p:blipFill>
          <a:blip r:embed="rId2"/>
          <a:stretch>
            <a:fillRect/>
          </a:stretch>
        </p:blipFill>
        <p:spPr>
          <a:xfrm>
            <a:off x="19268" y="2812831"/>
            <a:ext cx="3862584" cy="2207191"/>
          </a:xfrm>
          <a:prstGeom prst="rect">
            <a:avLst/>
          </a:prstGeom>
          <a:ln w="12700">
            <a:miter lim="400000"/>
          </a:ln>
        </p:spPr>
      </p:pic>
      <p:sp>
        <p:nvSpPr>
          <p:cNvPr id="6" name="TextBox 5">
            <a:extLst>
              <a:ext uri="{FF2B5EF4-FFF2-40B4-BE49-F238E27FC236}">
                <a16:creationId xmlns:a16="http://schemas.microsoft.com/office/drawing/2014/main" id="{C0E2CA69-7D73-08B9-7304-153FF2870478}"/>
              </a:ext>
            </a:extLst>
          </p:cNvPr>
          <p:cNvSpPr txBox="1"/>
          <p:nvPr/>
        </p:nvSpPr>
        <p:spPr>
          <a:xfrm>
            <a:off x="3851920" y="4102326"/>
            <a:ext cx="1297182" cy="830997"/>
          </a:xfrm>
          <a:prstGeom prst="rect">
            <a:avLst/>
          </a:prstGeom>
          <a:solidFill>
            <a:schemeClr val="bg2"/>
          </a:solidFill>
        </p:spPr>
        <p:txBody>
          <a:bodyPr wrap="square" rtlCol="0">
            <a:spAutoFit/>
          </a:bodyPr>
          <a:lstStyle/>
          <a:p>
            <a:r>
              <a:rPr lang="en-CH" sz="1200" dirty="0">
                <a:latin typeface="Calibri" panose="020F0502020204030204" pitchFamily="34" charset="0"/>
                <a:cs typeface="Calibri" panose="020F0502020204030204" pitchFamily="34" charset="0"/>
              </a:rPr>
              <a:t>K. Skoufaris, Ch. Carli, support from P. Raimondi, K. Oide, R. Tomas</a:t>
            </a:r>
          </a:p>
        </p:txBody>
      </p:sp>
      <p:sp>
        <p:nvSpPr>
          <p:cNvPr id="24" name="TextBox 23">
            <a:extLst>
              <a:ext uri="{FF2B5EF4-FFF2-40B4-BE49-F238E27FC236}">
                <a16:creationId xmlns:a16="http://schemas.microsoft.com/office/drawing/2014/main" id="{749B5644-4CC0-36E7-1766-1BC77B1C9570}"/>
              </a:ext>
            </a:extLst>
          </p:cNvPr>
          <p:cNvSpPr txBox="1"/>
          <p:nvPr/>
        </p:nvSpPr>
        <p:spPr>
          <a:xfrm>
            <a:off x="4203244" y="615109"/>
            <a:ext cx="3825140" cy="954107"/>
          </a:xfrm>
          <a:prstGeom prst="rect">
            <a:avLst/>
          </a:prstGeom>
          <a:solidFill>
            <a:schemeClr val="accent1">
              <a:lumMod val="20000"/>
              <a:lumOff val="80000"/>
            </a:schemeClr>
          </a:solidFill>
        </p:spPr>
        <p:txBody>
          <a:bodyPr wrap="square" rtlCol="0">
            <a:spAutoFit/>
          </a:bodyPr>
          <a:lstStyle/>
          <a:p>
            <a:r>
              <a:rPr lang="en-US" sz="1400" b="1" dirty="0">
                <a:latin typeface="Calibri"/>
                <a:cs typeface="Calibri"/>
              </a:rPr>
              <a:t>3 </a:t>
            </a:r>
            <a:r>
              <a:rPr lang="en-US" sz="1400" b="1" dirty="0" err="1">
                <a:latin typeface="Calibri"/>
                <a:cs typeface="Calibri"/>
              </a:rPr>
              <a:t>TeV</a:t>
            </a:r>
            <a:r>
              <a:rPr lang="en-US" sz="1400" b="1" dirty="0">
                <a:latin typeface="Calibri"/>
                <a:cs typeface="Calibri"/>
              </a:rPr>
              <a:t>:</a:t>
            </a:r>
          </a:p>
          <a:p>
            <a:r>
              <a:rPr lang="en-US" sz="1400" dirty="0">
                <a:latin typeface="Calibri"/>
                <a:cs typeface="Calibri"/>
              </a:rPr>
              <a:t>MAP developed 4.5 km ring with Nb</a:t>
            </a:r>
            <a:r>
              <a:rPr lang="en-US" sz="1400" baseline="-25000" dirty="0">
                <a:latin typeface="Calibri"/>
                <a:cs typeface="Calibri"/>
              </a:rPr>
              <a:t>3</a:t>
            </a:r>
            <a:r>
              <a:rPr lang="en-US" sz="1400" dirty="0">
                <a:latin typeface="Calibri"/>
                <a:cs typeface="Calibri"/>
              </a:rPr>
              <a:t>Sn</a:t>
            </a:r>
          </a:p>
          <a:p>
            <a:pPr marL="285750" indent="-285750">
              <a:buFont typeface="Arial"/>
              <a:buChar char="•"/>
            </a:pPr>
            <a:r>
              <a:rPr lang="en-US" sz="1400" dirty="0">
                <a:latin typeface="Calibri"/>
                <a:cs typeface="Calibri"/>
              </a:rPr>
              <a:t>magnet specifications in the HL-LHC range</a:t>
            </a:r>
          </a:p>
          <a:p>
            <a:pPr marL="285750" indent="-285750">
              <a:buFont typeface="Arial"/>
              <a:buChar char="•"/>
            </a:pPr>
            <a:r>
              <a:rPr lang="en-US" sz="1400" dirty="0">
                <a:latin typeface="Calibri"/>
                <a:cs typeface="Calibri"/>
              </a:rPr>
              <a:t>5 mm beta-function</a:t>
            </a:r>
          </a:p>
        </p:txBody>
      </p:sp>
      <p:sp>
        <p:nvSpPr>
          <p:cNvPr id="25" name="TextBox 24">
            <a:extLst>
              <a:ext uri="{FF2B5EF4-FFF2-40B4-BE49-F238E27FC236}">
                <a16:creationId xmlns:a16="http://schemas.microsoft.com/office/drawing/2014/main" id="{21D1D1A4-43CF-DD77-E9A1-6B430B18FAA8}"/>
              </a:ext>
            </a:extLst>
          </p:cNvPr>
          <p:cNvSpPr txBox="1"/>
          <p:nvPr/>
        </p:nvSpPr>
        <p:spPr>
          <a:xfrm>
            <a:off x="69652" y="1618223"/>
            <a:ext cx="3926284" cy="1169551"/>
          </a:xfrm>
          <a:prstGeom prst="rect">
            <a:avLst/>
          </a:prstGeom>
          <a:solidFill>
            <a:schemeClr val="accent4">
              <a:lumMod val="20000"/>
              <a:lumOff val="80000"/>
            </a:schemeClr>
          </a:solidFill>
        </p:spPr>
        <p:txBody>
          <a:bodyPr wrap="square" rtlCol="0">
            <a:spAutoFit/>
          </a:bodyPr>
          <a:lstStyle/>
          <a:p>
            <a:r>
              <a:rPr lang="en-US" sz="1400" b="1" dirty="0">
                <a:latin typeface="Calibri"/>
                <a:cs typeface="Calibri"/>
              </a:rPr>
              <a:t>10 </a:t>
            </a:r>
            <a:r>
              <a:rPr lang="en-US" sz="1400" b="1" dirty="0" err="1">
                <a:latin typeface="Calibri"/>
                <a:cs typeface="Calibri"/>
              </a:rPr>
              <a:t>TeV</a:t>
            </a:r>
            <a:r>
              <a:rPr lang="en-US" sz="1400" b="1" dirty="0">
                <a:latin typeface="Calibri"/>
                <a:cs typeface="Calibri"/>
              </a:rPr>
              <a:t> collider ring </a:t>
            </a:r>
            <a:r>
              <a:rPr lang="en-US" sz="1400" dirty="0">
                <a:latin typeface="Calibri"/>
                <a:cs typeface="Calibri"/>
              </a:rPr>
              <a:t>in progress</a:t>
            </a:r>
            <a:r>
              <a:rPr lang="en-US" sz="1400" b="1" dirty="0">
                <a:latin typeface="Calibri"/>
                <a:cs typeface="Calibri"/>
              </a:rPr>
              <a:t>:</a:t>
            </a:r>
          </a:p>
          <a:p>
            <a:pPr marL="285750" indent="-285750">
              <a:buFont typeface="Arial"/>
              <a:buChar char="•"/>
            </a:pPr>
            <a:r>
              <a:rPr lang="en-US" sz="1400" dirty="0">
                <a:latin typeface="Calibri"/>
                <a:cs typeface="Calibri"/>
              </a:rPr>
              <a:t>around 16 T HTS dipoles or lower Nb</a:t>
            </a:r>
            <a:r>
              <a:rPr lang="en-US" sz="1400" baseline="-25000" dirty="0">
                <a:latin typeface="Calibri"/>
                <a:cs typeface="Calibri"/>
              </a:rPr>
              <a:t>3</a:t>
            </a:r>
            <a:r>
              <a:rPr lang="en-US" sz="1400" dirty="0">
                <a:latin typeface="Calibri"/>
                <a:cs typeface="Calibri"/>
              </a:rPr>
              <a:t>Sn</a:t>
            </a:r>
          </a:p>
          <a:p>
            <a:pPr marL="285750" indent="-285750">
              <a:buFont typeface="Arial"/>
              <a:buChar char="•"/>
            </a:pPr>
            <a:r>
              <a:rPr lang="en-US" sz="1400" dirty="0">
                <a:latin typeface="Calibri"/>
                <a:cs typeface="Calibri"/>
              </a:rPr>
              <a:t>final focus based on HTS</a:t>
            </a:r>
          </a:p>
          <a:p>
            <a:pPr marL="285750" indent="-285750">
              <a:buFont typeface="Arial"/>
              <a:buChar char="•"/>
            </a:pPr>
            <a:r>
              <a:rPr lang="en-US" sz="1400" dirty="0">
                <a:latin typeface="Calibri"/>
                <a:cs typeface="Calibri"/>
              </a:rPr>
              <a:t>Need to further improve the energy acceptance by small factor</a:t>
            </a:r>
          </a:p>
        </p:txBody>
      </p:sp>
      <p:sp>
        <p:nvSpPr>
          <p:cNvPr id="26" name="TextBox 25">
            <a:extLst>
              <a:ext uri="{FF2B5EF4-FFF2-40B4-BE49-F238E27FC236}">
                <a16:creationId xmlns:a16="http://schemas.microsoft.com/office/drawing/2014/main" id="{4F03CD8B-55F4-ACBF-D90E-3BE8A3C9864A}"/>
              </a:ext>
            </a:extLst>
          </p:cNvPr>
          <p:cNvSpPr txBox="1"/>
          <p:nvPr/>
        </p:nvSpPr>
        <p:spPr>
          <a:xfrm>
            <a:off x="870642" y="627534"/>
            <a:ext cx="3125294" cy="954107"/>
          </a:xfrm>
          <a:prstGeom prst="rect">
            <a:avLst/>
          </a:prstGeom>
          <a:solidFill>
            <a:schemeClr val="accent3">
              <a:lumMod val="20000"/>
              <a:lumOff val="80000"/>
            </a:schemeClr>
          </a:solidFill>
        </p:spPr>
        <p:txBody>
          <a:bodyPr wrap="square" rtlCol="0">
            <a:spAutoFit/>
          </a:bodyPr>
          <a:lstStyle/>
          <a:p>
            <a:r>
              <a:rPr lang="en-CH" sz="1400" dirty="0">
                <a:latin typeface="Calibri" panose="020F0502020204030204" pitchFamily="34" charset="0"/>
                <a:cs typeface="Calibri" panose="020F0502020204030204" pitchFamily="34" charset="0"/>
              </a:rPr>
              <a:t>High performance 10 TeV challenges:</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Very small beta-function (1.5 mm)</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L</a:t>
            </a:r>
            <a:r>
              <a:rPr lang="en-CH" sz="1400" dirty="0">
                <a:latin typeface="Calibri" panose="020F0502020204030204" pitchFamily="34" charset="0"/>
                <a:cs typeface="Calibri" panose="020F0502020204030204" pitchFamily="34" charset="0"/>
              </a:rPr>
              <a:t>arge energy spread (0.1%)</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M</a:t>
            </a:r>
            <a:r>
              <a:rPr lang="en-CH" sz="1400" dirty="0">
                <a:latin typeface="Calibri" panose="020F0502020204030204" pitchFamily="34" charset="0"/>
                <a:cs typeface="Calibri" panose="020F0502020204030204" pitchFamily="34" charset="0"/>
              </a:rPr>
              <a:t>aintain short bunches</a:t>
            </a:r>
          </a:p>
        </p:txBody>
      </p:sp>
      <p:pic>
        <p:nvPicPr>
          <p:cNvPr id="27" name="Picture 26">
            <a:extLst>
              <a:ext uri="{FF2B5EF4-FFF2-40B4-BE49-F238E27FC236}">
                <a16:creationId xmlns:a16="http://schemas.microsoft.com/office/drawing/2014/main" id="{F3CE489F-2C77-7D94-6E5A-8A1DB82C3A41}"/>
              </a:ext>
            </a:extLst>
          </p:cNvPr>
          <p:cNvPicPr>
            <a:picLocks noChangeAspect="1"/>
          </p:cNvPicPr>
          <p:nvPr/>
        </p:nvPicPr>
        <p:blipFill>
          <a:blip r:embed="rId3">
            <a:lum/>
            <a:alphaModFix/>
          </a:blip>
          <a:srcRect/>
          <a:stretch>
            <a:fillRect/>
          </a:stretch>
        </p:blipFill>
        <p:spPr>
          <a:xfrm>
            <a:off x="5947910" y="2787774"/>
            <a:ext cx="2872562" cy="2010673"/>
          </a:xfrm>
          <a:prstGeom prst="rect">
            <a:avLst/>
          </a:prstGeom>
          <a:noFill/>
          <a:ln>
            <a:noFill/>
          </a:ln>
        </p:spPr>
      </p:pic>
      <p:sp>
        <p:nvSpPr>
          <p:cNvPr id="28" name="Freeform 27">
            <a:extLst>
              <a:ext uri="{FF2B5EF4-FFF2-40B4-BE49-F238E27FC236}">
                <a16:creationId xmlns:a16="http://schemas.microsoft.com/office/drawing/2014/main" id="{11B8579A-F909-5251-A845-36D81AD37D00}"/>
              </a:ext>
            </a:extLst>
          </p:cNvPr>
          <p:cNvSpPr/>
          <p:nvPr/>
        </p:nvSpPr>
        <p:spPr>
          <a:xfrm>
            <a:off x="7460102" y="3939902"/>
            <a:ext cx="208242" cy="793459"/>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noFill/>
          <a:ln w="29160">
            <a:solidFill>
              <a:srgbClr val="3465A4"/>
            </a:solidFill>
            <a:prstDash val="solid"/>
          </a:ln>
        </p:spPr>
        <p:txBody>
          <a:bodyPr vert="horz" wrap="square" lIns="94697" tIns="53879" rIns="94697" bIns="53879" anchor="ctr" anchorCtr="0" compatLnSpc="0">
            <a:noAutofit/>
          </a:bodyPr>
          <a:lstStyle/>
          <a:p>
            <a:pPr hangingPunct="0"/>
            <a:endParaRPr lang="fr-FR" sz="1270">
              <a:latin typeface="Fira Sans" pitchFamily="34"/>
              <a:ea typeface="Noto Sans CJK SC" pitchFamily="2"/>
              <a:cs typeface="FreeSans" pitchFamily="2"/>
            </a:endParaRPr>
          </a:p>
        </p:txBody>
      </p:sp>
      <p:sp>
        <p:nvSpPr>
          <p:cNvPr id="29" name="Straight Connector 28">
            <a:extLst>
              <a:ext uri="{FF2B5EF4-FFF2-40B4-BE49-F238E27FC236}">
                <a16:creationId xmlns:a16="http://schemas.microsoft.com/office/drawing/2014/main" id="{154F3A64-FEE1-FC52-39E8-5FB32D79CDCD}"/>
              </a:ext>
            </a:extLst>
          </p:cNvPr>
          <p:cNvSpPr/>
          <p:nvPr/>
        </p:nvSpPr>
        <p:spPr>
          <a:xfrm>
            <a:off x="6640887" y="2907656"/>
            <a:ext cx="819216" cy="1392285"/>
          </a:xfrm>
          <a:prstGeom prst="line">
            <a:avLst/>
          </a:prstGeom>
          <a:noFill/>
          <a:ln w="29160">
            <a:solidFill>
              <a:srgbClr val="3465A4"/>
            </a:solidFill>
            <a:prstDash val="solid"/>
            <a:tailEnd type="arrow"/>
          </a:ln>
        </p:spPr>
        <p:txBody>
          <a:bodyPr vert="horz" wrap="square" lIns="94697" tIns="53879" rIns="94697" bIns="53879" anchor="ctr" anchorCtr="0" compatLnSpc="0"/>
          <a:lstStyle/>
          <a:p>
            <a:pPr hangingPunct="0"/>
            <a:endParaRPr lang="fr-FR" sz="1270">
              <a:latin typeface="Fira Sans" pitchFamily="34"/>
              <a:ea typeface="Noto Sans CJK SC" pitchFamily="2"/>
              <a:cs typeface="FreeSans" pitchFamily="2"/>
            </a:endParaRPr>
          </a:p>
        </p:txBody>
      </p:sp>
      <p:sp>
        <p:nvSpPr>
          <p:cNvPr id="30" name="TextBox 29">
            <a:extLst>
              <a:ext uri="{FF2B5EF4-FFF2-40B4-BE49-F238E27FC236}">
                <a16:creationId xmlns:a16="http://schemas.microsoft.com/office/drawing/2014/main" id="{447911E1-1CA5-837E-A296-0E463FFFD924}"/>
              </a:ext>
            </a:extLst>
          </p:cNvPr>
          <p:cNvSpPr txBox="1"/>
          <p:nvPr/>
        </p:nvSpPr>
        <p:spPr>
          <a:xfrm>
            <a:off x="5745851" y="1998366"/>
            <a:ext cx="3233366" cy="820994"/>
          </a:xfrm>
          <a:prstGeom prst="rect">
            <a:avLst/>
          </a:prstGeom>
          <a:noFill/>
        </p:spPr>
        <p:txBody>
          <a:bodyPr wrap="square">
            <a:spAutoFit/>
          </a:bodyPr>
          <a:lstStyle/>
          <a:p>
            <a:pPr hangingPunct="0">
              <a:lnSpc>
                <a:spcPct val="115000"/>
              </a:lnSpc>
              <a:buClr>
                <a:schemeClr val="tx1"/>
              </a:buClr>
              <a:buSzPct val="100000"/>
              <a:defRPr lang="en-US">
                <a:latin typeface="Liberation Sans" pitchFamily="34"/>
              </a:defRPr>
            </a:pPr>
            <a:r>
              <a:rPr lang="en-US" sz="1400" b="1" dirty="0">
                <a:latin typeface="Calibri" panose="020F0502020204030204" pitchFamily="34" charset="0"/>
                <a:ea typeface="Noto Sans CJK SC" pitchFamily="2"/>
                <a:cs typeface="Calibri" panose="020F0502020204030204" pitchFamily="34" charset="0"/>
              </a:rPr>
              <a:t>Impedance studies</a:t>
            </a:r>
          </a:p>
          <a:p>
            <a:pPr hangingPunct="0">
              <a:lnSpc>
                <a:spcPct val="115000"/>
              </a:lnSpc>
              <a:buClr>
                <a:schemeClr val="tx1"/>
              </a:buClr>
              <a:buSzPct val="100000"/>
              <a:defRPr lang="en-US">
                <a:latin typeface="Liberation Sans" pitchFamily="34"/>
              </a:defRPr>
            </a:pPr>
            <a:r>
              <a:rPr lang="en-US" sz="1400" dirty="0">
                <a:latin typeface="Calibri" panose="020F0502020204030204" pitchFamily="34" charset="0"/>
                <a:ea typeface="Noto Sans CJK SC" pitchFamily="2"/>
                <a:cs typeface="Calibri" panose="020F0502020204030204" pitchFamily="34" charset="0"/>
              </a:rPr>
              <a:t>Single beam instability limits OK with</a:t>
            </a:r>
          </a:p>
          <a:p>
            <a:pPr hangingPunct="0">
              <a:lnSpc>
                <a:spcPct val="115000"/>
              </a:lnSpc>
              <a:buClr>
                <a:schemeClr val="tx1"/>
              </a:buClr>
              <a:buSzPct val="100000"/>
              <a:defRPr lang="en-US">
                <a:latin typeface="Liberation Sans" pitchFamily="34"/>
              </a:defRPr>
            </a:pPr>
            <a:r>
              <a:rPr lang="en-US" sz="1400" dirty="0">
                <a:latin typeface="Calibri" panose="020F0502020204030204" pitchFamily="34" charset="0"/>
                <a:ea typeface="Noto Sans CJK SC" pitchFamily="2"/>
                <a:cs typeface="Calibri" panose="020F0502020204030204" pitchFamily="34" charset="0"/>
              </a:rPr>
              <a:t>conservative feedback</a:t>
            </a:r>
          </a:p>
        </p:txBody>
      </p:sp>
      <p:sp>
        <p:nvSpPr>
          <p:cNvPr id="32" name="TextBox 31">
            <a:extLst>
              <a:ext uri="{FF2B5EF4-FFF2-40B4-BE49-F238E27FC236}">
                <a16:creationId xmlns:a16="http://schemas.microsoft.com/office/drawing/2014/main" id="{AD63F74C-6B8A-54BA-4FE4-5FBE1A17A5DF}"/>
              </a:ext>
            </a:extLst>
          </p:cNvPr>
          <p:cNvSpPr txBox="1"/>
          <p:nvPr/>
        </p:nvSpPr>
        <p:spPr>
          <a:xfrm>
            <a:off x="7596336" y="1822053"/>
            <a:ext cx="1486609" cy="461665"/>
          </a:xfrm>
          <a:prstGeom prst="rect">
            <a:avLst/>
          </a:prstGeom>
          <a:solidFill>
            <a:schemeClr val="bg1">
              <a:lumMod val="85000"/>
            </a:schemeClr>
          </a:solidFill>
        </p:spPr>
        <p:txBody>
          <a:bodyPr wrap="square" rtlCol="0">
            <a:spAutoFit/>
          </a:bodyPr>
          <a:lstStyle/>
          <a:p>
            <a:r>
              <a:rPr lang="en-US" sz="1200" dirty="0">
                <a:latin typeface="Calibri"/>
                <a:cs typeface="Calibri"/>
              </a:rPr>
              <a:t>E. </a:t>
            </a:r>
            <a:r>
              <a:rPr lang="en-US" sz="1200" dirty="0" err="1">
                <a:latin typeface="Calibri"/>
                <a:cs typeface="Calibri"/>
              </a:rPr>
              <a:t>Metral</a:t>
            </a:r>
            <a:r>
              <a:rPr lang="en-US" sz="1200" dirty="0">
                <a:latin typeface="Calibri"/>
                <a:cs typeface="Calibri"/>
              </a:rPr>
              <a:t>, D Amorim et al. (CERN)</a:t>
            </a:r>
          </a:p>
        </p:txBody>
      </p:sp>
      <p:pic>
        <p:nvPicPr>
          <p:cNvPr id="33" name="Picture 32" descr="p4.tiff">
            <a:extLst>
              <a:ext uri="{FF2B5EF4-FFF2-40B4-BE49-F238E27FC236}">
                <a16:creationId xmlns:a16="http://schemas.microsoft.com/office/drawing/2014/main" id="{DB805A7E-B83A-C5E3-6C62-413352554AAF}"/>
              </a:ext>
            </a:extLst>
          </p:cNvPr>
          <p:cNvPicPr>
            <a:picLocks noChangeAspect="1"/>
          </p:cNvPicPr>
          <p:nvPr/>
        </p:nvPicPr>
        <p:blipFill rotWithShape="1">
          <a:blip r:embed="rId4"/>
          <a:srcRect l="84607" b="50107"/>
          <a:stretch/>
        </p:blipFill>
        <p:spPr>
          <a:xfrm>
            <a:off x="4266809" y="1746340"/>
            <a:ext cx="1296144" cy="2082868"/>
          </a:xfrm>
          <a:prstGeom prst="rect">
            <a:avLst/>
          </a:prstGeom>
        </p:spPr>
      </p:pic>
    </p:spTree>
    <p:extLst>
      <p:ext uri="{BB962C8B-B14F-4D97-AF65-F5344CB8AC3E}">
        <p14:creationId xmlns:p14="http://schemas.microsoft.com/office/powerpoint/2010/main" val="31655153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b="0" dirty="0" err="1">
                <a:latin typeface="Calibri"/>
                <a:cs typeface="Calibri"/>
              </a:rPr>
              <a:t>Muon</a:t>
            </a:r>
            <a:r>
              <a:rPr lang="en-GB" sz="3200" b="0" dirty="0">
                <a:latin typeface="Calibri"/>
                <a:cs typeface="Calibri"/>
              </a:rPr>
              <a:t> Collider Overview</a:t>
            </a: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2</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r>
              <a:rPr lang="en-US">
                <a:latin typeface="Calibri"/>
                <a:cs typeface="Calibri"/>
              </a:rPr>
              <a:t>D. Schulte, Muon Collider, INFN, May 2024</a:t>
            </a:r>
            <a:endParaRPr lang="en-GB" dirty="0">
              <a:latin typeface="Calibri"/>
              <a:cs typeface="Calibri"/>
            </a:endParaRPr>
          </a:p>
        </p:txBody>
      </p:sp>
      <p:pic>
        <p:nvPicPr>
          <p:cNvPr id="7" name="Picture 6" descr="p4.tiff"/>
          <p:cNvPicPr>
            <a:picLocks noChangeAspect="1"/>
          </p:cNvPicPr>
          <p:nvPr/>
        </p:nvPicPr>
        <p:blipFill>
          <a:blip r:embed="rId2" cstate="print">
            <a:extLst>
              <a:ext uri="{28A0092B-C50C-407E-A947-70E740481C1C}">
                <a14:useLocalDpi xmlns:a14="http://schemas.microsoft.com/office/drawing/2010/main"/>
              </a:ext>
            </a:extLst>
          </a:blip>
          <a:srcRect b="50107"/>
          <a:stretch>
            <a:fillRect/>
          </a:stretch>
        </p:blipFill>
        <p:spPr>
          <a:xfrm>
            <a:off x="35496" y="1247309"/>
            <a:ext cx="9071992" cy="1944216"/>
          </a:xfrm>
          <a:prstGeom prst="rect">
            <a:avLst/>
          </a:prstGeom>
        </p:spPr>
      </p:pic>
      <p:sp>
        <p:nvSpPr>
          <p:cNvPr id="26" name="TextBox 25"/>
          <p:cNvSpPr txBox="1"/>
          <p:nvPr/>
        </p:nvSpPr>
        <p:spPr>
          <a:xfrm>
            <a:off x="112091" y="3408761"/>
            <a:ext cx="2195735" cy="513244"/>
          </a:xfrm>
          <a:prstGeom prst="rect">
            <a:avLst/>
          </a:prstGeom>
          <a:solidFill>
            <a:schemeClr val="bg1">
              <a:lumMod val="85000"/>
            </a:schemeClr>
          </a:solidFill>
        </p:spPr>
        <p:txBody>
          <a:bodyPr wrap="square" lIns="81560" tIns="40780" rIns="81560" bIns="40780" rtlCol="0">
            <a:spAutoFit/>
          </a:bodyPr>
          <a:lstStyle/>
          <a:p>
            <a:r>
              <a:rPr lang="en-US" sz="1400" dirty="0"/>
              <a:t>Short, intense proton bunch</a:t>
            </a:r>
          </a:p>
        </p:txBody>
      </p:sp>
      <p:sp>
        <p:nvSpPr>
          <p:cNvPr id="27" name="TextBox 26"/>
          <p:cNvSpPr txBox="1"/>
          <p:nvPr/>
        </p:nvSpPr>
        <p:spPr>
          <a:xfrm>
            <a:off x="3355567" y="3425446"/>
            <a:ext cx="2152537" cy="513244"/>
          </a:xfrm>
          <a:prstGeom prst="rect">
            <a:avLst/>
          </a:prstGeom>
          <a:solidFill>
            <a:srgbClr val="F1FF84"/>
          </a:solidFill>
        </p:spPr>
        <p:txBody>
          <a:bodyPr wrap="square" lIns="81560" tIns="40780" rIns="81560" bIns="40780" rtlCol="0">
            <a:spAutoFit/>
          </a:bodyPr>
          <a:lstStyle/>
          <a:p>
            <a:r>
              <a:rPr lang="en-US" sz="1400" dirty="0" err="1"/>
              <a:t>Ionisation</a:t>
            </a:r>
            <a:r>
              <a:rPr lang="en-US" sz="1400" dirty="0"/>
              <a:t> cooling of </a:t>
            </a:r>
            <a:r>
              <a:rPr lang="en-US" sz="1400" dirty="0" err="1"/>
              <a:t>muon</a:t>
            </a:r>
            <a:r>
              <a:rPr lang="en-US" sz="1400" dirty="0"/>
              <a:t> in matter</a:t>
            </a:r>
          </a:p>
        </p:txBody>
      </p:sp>
      <p:sp>
        <p:nvSpPr>
          <p:cNvPr id="28" name="TextBox 27"/>
          <p:cNvSpPr txBox="1"/>
          <p:nvPr/>
        </p:nvSpPr>
        <p:spPr>
          <a:xfrm>
            <a:off x="5580112" y="3425446"/>
            <a:ext cx="2160240" cy="513244"/>
          </a:xfrm>
          <a:prstGeom prst="rect">
            <a:avLst/>
          </a:prstGeom>
          <a:solidFill>
            <a:srgbClr val="FFAEB3"/>
          </a:solidFill>
        </p:spPr>
        <p:txBody>
          <a:bodyPr wrap="square" lIns="81560" tIns="40780" rIns="81560" bIns="40780" rtlCol="0">
            <a:spAutoFit/>
          </a:bodyPr>
          <a:lstStyle/>
          <a:p>
            <a:r>
              <a:rPr lang="en-US" sz="1400" dirty="0"/>
              <a:t>Acceleration to collision energy</a:t>
            </a:r>
          </a:p>
        </p:txBody>
      </p:sp>
      <p:sp>
        <p:nvSpPr>
          <p:cNvPr id="29" name="TextBox 28"/>
          <p:cNvSpPr txBox="1"/>
          <p:nvPr/>
        </p:nvSpPr>
        <p:spPr>
          <a:xfrm>
            <a:off x="7806291" y="3482084"/>
            <a:ext cx="1236033" cy="297800"/>
          </a:xfrm>
          <a:prstGeom prst="rect">
            <a:avLst/>
          </a:prstGeom>
          <a:solidFill>
            <a:srgbClr val="CCFFCC"/>
          </a:solidFill>
        </p:spPr>
        <p:txBody>
          <a:bodyPr wrap="square" lIns="81560" tIns="40780" rIns="81560" bIns="40780" rtlCol="0">
            <a:spAutoFit/>
          </a:bodyPr>
          <a:lstStyle/>
          <a:p>
            <a:r>
              <a:rPr lang="en-US" sz="1400" dirty="0"/>
              <a:t>Collision</a:t>
            </a:r>
          </a:p>
        </p:txBody>
      </p:sp>
      <p:sp>
        <p:nvSpPr>
          <p:cNvPr id="31" name="TextBox 30"/>
          <p:cNvSpPr txBox="1"/>
          <p:nvPr/>
        </p:nvSpPr>
        <p:spPr>
          <a:xfrm>
            <a:off x="2339753" y="555526"/>
            <a:ext cx="4392487" cy="628945"/>
          </a:xfrm>
          <a:prstGeom prst="rect">
            <a:avLst/>
          </a:prstGeom>
          <a:solidFill>
            <a:srgbClr val="FFDB32"/>
          </a:solidFill>
        </p:spPr>
        <p:txBody>
          <a:bodyPr wrap="square" lIns="74223" tIns="37111" rIns="74223" bIns="37111" rtlCol="0">
            <a:spAutoFit/>
          </a:bodyPr>
          <a:lstStyle/>
          <a:p>
            <a:r>
              <a:rPr lang="en-US" dirty="0"/>
              <a:t>Would be easy if the </a:t>
            </a:r>
            <a:r>
              <a:rPr lang="en-US" dirty="0" err="1"/>
              <a:t>muons</a:t>
            </a:r>
            <a:r>
              <a:rPr lang="en-US" dirty="0"/>
              <a:t> did not decay</a:t>
            </a:r>
          </a:p>
          <a:p>
            <a:r>
              <a:rPr lang="en-US" dirty="0"/>
              <a:t>Lifetime is </a:t>
            </a:r>
            <a:r>
              <a:rPr lang="en-US" dirty="0" err="1"/>
              <a:t>τ</a:t>
            </a:r>
            <a:r>
              <a:rPr lang="en-US" dirty="0"/>
              <a:t> = </a:t>
            </a:r>
            <a:r>
              <a:rPr lang="en-US" dirty="0" err="1"/>
              <a:t>γ</a:t>
            </a:r>
            <a:r>
              <a:rPr lang="en-US" dirty="0"/>
              <a:t> x 2.2 </a:t>
            </a:r>
            <a:r>
              <a:rPr lang="en-US" dirty="0" err="1"/>
              <a:t>μs</a:t>
            </a:r>
            <a:endParaRPr lang="en-US" dirty="0"/>
          </a:p>
        </p:txBody>
      </p:sp>
      <p:sp>
        <p:nvSpPr>
          <p:cNvPr id="33" name="TextBox 32"/>
          <p:cNvSpPr txBox="1"/>
          <p:nvPr/>
        </p:nvSpPr>
        <p:spPr>
          <a:xfrm>
            <a:off x="1581428" y="4010698"/>
            <a:ext cx="2498347" cy="721292"/>
          </a:xfrm>
          <a:prstGeom prst="rect">
            <a:avLst/>
          </a:prstGeom>
          <a:solidFill>
            <a:schemeClr val="accent5">
              <a:lumMod val="20000"/>
              <a:lumOff val="80000"/>
            </a:schemeClr>
          </a:solidFill>
        </p:spPr>
        <p:txBody>
          <a:bodyPr wrap="square" lIns="74237" tIns="37118" rIns="74237" bIns="37118" rtlCol="0">
            <a:spAutoFit/>
          </a:bodyPr>
          <a:lstStyle/>
          <a:p>
            <a:r>
              <a:rPr lang="en-US" sz="1400" dirty="0"/>
              <a:t>Protons produce </a:t>
            </a:r>
            <a:r>
              <a:rPr lang="en-US" sz="1400" dirty="0" err="1"/>
              <a:t>pions</a:t>
            </a:r>
            <a:r>
              <a:rPr lang="en-US" sz="1400" dirty="0"/>
              <a:t> which decay into </a:t>
            </a:r>
            <a:r>
              <a:rPr lang="en-US" sz="1400" dirty="0" err="1"/>
              <a:t>muons</a:t>
            </a:r>
            <a:endParaRPr lang="en-US" sz="1400" dirty="0"/>
          </a:p>
          <a:p>
            <a:r>
              <a:rPr lang="en-US" sz="1400" dirty="0" err="1"/>
              <a:t>muons</a:t>
            </a:r>
            <a:r>
              <a:rPr lang="en-US" sz="1400" dirty="0"/>
              <a:t> are captured</a:t>
            </a:r>
          </a:p>
        </p:txBody>
      </p:sp>
      <p:sp>
        <p:nvSpPr>
          <p:cNvPr id="2" name="Slide Number Placeholder 1">
            <a:extLst>
              <a:ext uri="{FF2B5EF4-FFF2-40B4-BE49-F238E27FC236}">
                <a16:creationId xmlns:a16="http://schemas.microsoft.com/office/drawing/2014/main" id="{9BA446B9-9830-9531-DC66-46A0C9E060FC}"/>
              </a:ext>
            </a:extLst>
          </p:cNvPr>
          <p:cNvSpPr>
            <a:spLocks noGrp="1"/>
          </p:cNvSpPr>
          <p:nvPr>
            <p:ph type="sldNum" sz="quarter" idx="4"/>
          </p:nvPr>
        </p:nvSpPr>
        <p:spPr/>
        <p:txBody>
          <a:bodyPr/>
          <a:lstStyle/>
          <a:p>
            <a:fld id="{974172A1-1CBF-0B40-9234-7D4D80EC19EA}" type="slidenum">
              <a:rPr lang="en-GB" smtClean="0"/>
              <a:pPr/>
              <a:t>2</a:t>
            </a:fld>
            <a:endParaRPr lang="en-GB" dirty="0"/>
          </a:p>
        </p:txBody>
      </p:sp>
    </p:spTree>
    <p:extLst>
      <p:ext uri="{BB962C8B-B14F-4D97-AF65-F5344CB8AC3E}">
        <p14:creationId xmlns:p14="http://schemas.microsoft.com/office/powerpoint/2010/main" val="41912697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6930" y="11717"/>
            <a:ext cx="6170141" cy="376062"/>
          </a:xfrm>
        </p:spPr>
        <p:txBody>
          <a:bodyPr/>
          <a:lstStyle/>
          <a:p>
            <a:r>
              <a:rPr lang="en-US" sz="3200" b="0" dirty="0">
                <a:latin typeface="Calibri" panose="020F0502020204030204" pitchFamily="34" charset="0"/>
                <a:cs typeface="Calibri" panose="020F0502020204030204" pitchFamily="34" charset="0"/>
              </a:rPr>
              <a:t>Collider Ring Technologies</a:t>
            </a:r>
          </a:p>
        </p:txBody>
      </p:sp>
      <p:sp>
        <p:nvSpPr>
          <p:cNvPr id="12" name="Footer Placeholder 11">
            <a:extLst>
              <a:ext uri="{FF2B5EF4-FFF2-40B4-BE49-F238E27FC236}">
                <a16:creationId xmlns:a16="http://schemas.microsoft.com/office/drawing/2014/main" id="{029E1A1F-C992-8930-2667-E453D43FA7C2}"/>
              </a:ext>
            </a:extLst>
          </p:cNvPr>
          <p:cNvSpPr>
            <a:spLocks noGrp="1"/>
          </p:cNvSpPr>
          <p:nvPr>
            <p:ph type="ftr" sz="quarter" idx="11"/>
          </p:nvPr>
        </p:nvSpPr>
        <p:spPr>
          <a:xfrm>
            <a:off x="245318" y="4876006"/>
            <a:ext cx="5228387" cy="281773"/>
          </a:xfrm>
        </p:spPr>
        <p:txBody>
          <a:bodyPr/>
          <a:lstStyle/>
          <a:p>
            <a:r>
              <a:rPr lang="en-US"/>
              <a:t>D. Schulte, Muon Collider, INFN, May 2024</a:t>
            </a:r>
            <a:endParaRPr lang="en-US" dirty="0"/>
          </a:p>
        </p:txBody>
      </p:sp>
      <p:sp>
        <p:nvSpPr>
          <p:cNvPr id="16" name="Slide Number Placeholder 15">
            <a:extLst>
              <a:ext uri="{FF2B5EF4-FFF2-40B4-BE49-F238E27FC236}">
                <a16:creationId xmlns:a16="http://schemas.microsoft.com/office/drawing/2014/main" id="{0AA64921-C737-E3AD-A339-4215E4D04565}"/>
              </a:ext>
            </a:extLst>
          </p:cNvPr>
          <p:cNvSpPr>
            <a:spLocks noGrp="1"/>
          </p:cNvSpPr>
          <p:nvPr>
            <p:ph type="sldNum" sz="quarter" idx="12"/>
          </p:nvPr>
        </p:nvSpPr>
        <p:spPr/>
        <p:txBody>
          <a:bodyPr/>
          <a:lstStyle/>
          <a:p>
            <a:fld id="{3478A56A-6164-B14D-A8F7-980D09C4DD92}" type="slidenum">
              <a:rPr lang="en-US" smtClean="0"/>
              <a:pPr/>
              <a:t>20</a:t>
            </a:fld>
            <a:endParaRPr lang="en-US" dirty="0"/>
          </a:p>
        </p:txBody>
      </p:sp>
      <p:sp>
        <p:nvSpPr>
          <p:cNvPr id="21" name="Content Placeholder 2">
            <a:extLst>
              <a:ext uri="{FF2B5EF4-FFF2-40B4-BE49-F238E27FC236}">
                <a16:creationId xmlns:a16="http://schemas.microsoft.com/office/drawing/2014/main" id="{0579A05B-588F-F238-9A76-6B3B78D2CE91}"/>
              </a:ext>
            </a:extLst>
          </p:cNvPr>
          <p:cNvSpPr txBox="1">
            <a:spLocks/>
          </p:cNvSpPr>
          <p:nvPr/>
        </p:nvSpPr>
        <p:spPr>
          <a:xfrm>
            <a:off x="4330863" y="2613646"/>
            <a:ext cx="2519064" cy="945000"/>
          </a:xfrm>
          <a:prstGeom prst="rect">
            <a:avLst/>
          </a:prstGeom>
        </p:spPr>
        <p:txBody>
          <a:bodyPr vert="horz" lIns="100381" tIns="50191" rIns="100381" bIns="50191" rtlCol="0">
            <a:noAutofit/>
          </a:bodyPr>
          <a:lstStyle>
            <a:lvl1pPr marL="376435" indent="-376435" algn="l" defTabSz="501915" rtl="0" eaLnBrk="1" latinLnBrk="0" hangingPunct="1">
              <a:spcBef>
                <a:spcPct val="20000"/>
              </a:spcBef>
              <a:buFont typeface="Arial"/>
              <a:buChar char="•"/>
              <a:defRPr sz="3500" kern="1200">
                <a:solidFill>
                  <a:schemeClr val="tx1"/>
                </a:solidFill>
                <a:latin typeface="+mn-lt"/>
                <a:ea typeface="+mn-ea"/>
                <a:cs typeface="+mn-cs"/>
              </a:defRPr>
            </a:lvl1pPr>
            <a:lvl2pPr marL="815610" indent="-313697" algn="l" defTabSz="501915" rtl="0" eaLnBrk="1" latinLnBrk="0" hangingPunct="1">
              <a:spcBef>
                <a:spcPct val="20000"/>
              </a:spcBef>
              <a:buFont typeface="Arial"/>
              <a:buChar char="–"/>
              <a:defRPr sz="3100" kern="1200">
                <a:solidFill>
                  <a:schemeClr val="tx1"/>
                </a:solidFill>
                <a:latin typeface="+mn-lt"/>
                <a:ea typeface="+mn-ea"/>
                <a:cs typeface="+mn-cs"/>
              </a:defRPr>
            </a:lvl2pPr>
            <a:lvl3pPr marL="1254782" indent="-250955" algn="l" defTabSz="501915" rtl="0" eaLnBrk="1" latinLnBrk="0" hangingPunct="1">
              <a:spcBef>
                <a:spcPct val="20000"/>
              </a:spcBef>
              <a:buFont typeface="Arial"/>
              <a:buChar char="•"/>
              <a:defRPr sz="2600" kern="1200">
                <a:solidFill>
                  <a:schemeClr val="tx1"/>
                </a:solidFill>
                <a:latin typeface="+mn-lt"/>
                <a:ea typeface="+mn-ea"/>
                <a:cs typeface="+mn-cs"/>
              </a:defRPr>
            </a:lvl3pPr>
            <a:lvl4pPr marL="1756699" indent="-250955" algn="l" defTabSz="501915" rtl="0" eaLnBrk="1" latinLnBrk="0" hangingPunct="1">
              <a:spcBef>
                <a:spcPct val="20000"/>
              </a:spcBef>
              <a:buFont typeface="Arial"/>
              <a:buChar char="–"/>
              <a:defRPr sz="2200" kern="1200">
                <a:solidFill>
                  <a:schemeClr val="tx1"/>
                </a:solidFill>
                <a:latin typeface="+mn-lt"/>
                <a:ea typeface="+mn-ea"/>
                <a:cs typeface="+mn-cs"/>
              </a:defRPr>
            </a:lvl4pPr>
            <a:lvl5pPr marL="2258613" indent="-250955" algn="l" defTabSz="501915" rtl="0" eaLnBrk="1" latinLnBrk="0" hangingPunct="1">
              <a:spcBef>
                <a:spcPct val="20000"/>
              </a:spcBef>
              <a:buFont typeface="Arial"/>
              <a:buChar char="»"/>
              <a:defRPr sz="2200" kern="1200">
                <a:solidFill>
                  <a:schemeClr val="tx1"/>
                </a:solidFill>
                <a:latin typeface="+mn-lt"/>
                <a:ea typeface="+mn-ea"/>
                <a:cs typeface="+mn-cs"/>
              </a:defRPr>
            </a:lvl5pPr>
            <a:lvl6pPr marL="2760518" indent="-250955" algn="l" defTabSz="501915" rtl="0" eaLnBrk="1" latinLnBrk="0" hangingPunct="1">
              <a:spcBef>
                <a:spcPct val="20000"/>
              </a:spcBef>
              <a:buFont typeface="Arial"/>
              <a:buChar char="•"/>
              <a:defRPr sz="2200" kern="1200">
                <a:solidFill>
                  <a:schemeClr val="tx1"/>
                </a:solidFill>
                <a:latin typeface="+mn-lt"/>
                <a:ea typeface="+mn-ea"/>
                <a:cs typeface="+mn-cs"/>
              </a:defRPr>
            </a:lvl6pPr>
            <a:lvl7pPr marL="3262441" indent="-250955" algn="l" defTabSz="501915" rtl="0" eaLnBrk="1" latinLnBrk="0" hangingPunct="1">
              <a:spcBef>
                <a:spcPct val="20000"/>
              </a:spcBef>
              <a:buFont typeface="Arial"/>
              <a:buChar char="•"/>
              <a:defRPr sz="2200" kern="1200">
                <a:solidFill>
                  <a:schemeClr val="tx1"/>
                </a:solidFill>
                <a:latin typeface="+mn-lt"/>
                <a:ea typeface="+mn-ea"/>
                <a:cs typeface="+mn-cs"/>
              </a:defRPr>
            </a:lvl7pPr>
            <a:lvl8pPr marL="3764352" indent="-250955" algn="l" defTabSz="501915" rtl="0" eaLnBrk="1" latinLnBrk="0" hangingPunct="1">
              <a:spcBef>
                <a:spcPct val="20000"/>
              </a:spcBef>
              <a:buFont typeface="Arial"/>
              <a:buChar char="•"/>
              <a:defRPr sz="2200" kern="1200">
                <a:solidFill>
                  <a:schemeClr val="tx1"/>
                </a:solidFill>
                <a:latin typeface="+mn-lt"/>
                <a:ea typeface="+mn-ea"/>
                <a:cs typeface="+mn-cs"/>
              </a:defRPr>
            </a:lvl8pPr>
            <a:lvl9pPr marL="4266261" indent="-250955" algn="l" defTabSz="501915" rtl="0" eaLnBrk="1" latinLnBrk="0" hangingPunct="1">
              <a:spcBef>
                <a:spcPct val="20000"/>
              </a:spcBef>
              <a:buFont typeface="Arial"/>
              <a:buChar char="•"/>
              <a:defRPr sz="2200" kern="1200">
                <a:solidFill>
                  <a:schemeClr val="tx1"/>
                </a:solidFill>
                <a:latin typeface="+mn-lt"/>
                <a:ea typeface="+mn-ea"/>
                <a:cs typeface="+mn-cs"/>
              </a:defRPr>
            </a:lvl9pPr>
          </a:lstStyle>
          <a:p>
            <a:pPr marL="0" indent="0">
              <a:buFont typeface="Arial"/>
              <a:buNone/>
            </a:pPr>
            <a:endParaRPr lang="en-US" sz="1400" b="1" dirty="0">
              <a:latin typeface="Calibri" panose="020F0502020204030204" pitchFamily="34" charset="0"/>
              <a:cs typeface="Calibri" panose="020F0502020204030204" pitchFamily="34" charset="0"/>
            </a:endParaRPr>
          </a:p>
        </p:txBody>
      </p:sp>
      <p:sp>
        <p:nvSpPr>
          <p:cNvPr id="4" name="TextBox 3">
            <a:extLst>
              <a:ext uri="{FF2B5EF4-FFF2-40B4-BE49-F238E27FC236}">
                <a16:creationId xmlns:a16="http://schemas.microsoft.com/office/drawing/2014/main" id="{A2B7C8B1-5EB8-5E29-B850-217204297857}"/>
              </a:ext>
            </a:extLst>
          </p:cNvPr>
          <p:cNvSpPr txBox="1"/>
          <p:nvPr/>
        </p:nvSpPr>
        <p:spPr>
          <a:xfrm>
            <a:off x="6231192" y="1216687"/>
            <a:ext cx="163923" cy="220414"/>
          </a:xfrm>
          <a:prstGeom prst="rect">
            <a:avLst/>
          </a:prstGeom>
          <a:noFill/>
          <a:ln>
            <a:noFill/>
          </a:ln>
        </p:spPr>
        <p:txBody>
          <a:bodyPr vert="horz" wrap="square" lIns="81635" tIns="40817" rIns="81635" bIns="40817" anchorCtr="0" compatLnSpc="0"/>
          <a:lstStyle/>
          <a:p>
            <a:pPr hangingPunct="0">
              <a:spcBef>
                <a:spcPts val="1080"/>
              </a:spcBef>
              <a:spcAft>
                <a:spcPts val="900"/>
              </a:spcAft>
              <a:defRPr lang="en-US" sz="1000"/>
            </a:pPr>
            <a:endParaRPr lang="en-US" sz="907">
              <a:latin typeface="Fira Sans" pitchFamily="34"/>
              <a:ea typeface="Noto Sans CJK SC" pitchFamily="2"/>
              <a:cs typeface="FreeSans" pitchFamily="2"/>
            </a:endParaRPr>
          </a:p>
        </p:txBody>
      </p:sp>
      <p:sp>
        <p:nvSpPr>
          <p:cNvPr id="6" name="TextBox 5">
            <a:extLst>
              <a:ext uri="{FF2B5EF4-FFF2-40B4-BE49-F238E27FC236}">
                <a16:creationId xmlns:a16="http://schemas.microsoft.com/office/drawing/2014/main" id="{F3F6834E-0B8B-6AB7-7771-4AD5390BC728}"/>
              </a:ext>
            </a:extLst>
          </p:cNvPr>
          <p:cNvSpPr txBox="1"/>
          <p:nvPr/>
        </p:nvSpPr>
        <p:spPr>
          <a:xfrm>
            <a:off x="107504" y="836936"/>
            <a:ext cx="3152286" cy="1200329"/>
          </a:xfrm>
          <a:prstGeom prst="rect">
            <a:avLst/>
          </a:prstGeom>
          <a:solidFill>
            <a:schemeClr val="accent1">
              <a:lumMod val="20000"/>
              <a:lumOff val="80000"/>
            </a:schemeClr>
          </a:solidFill>
        </p:spPr>
        <p:txBody>
          <a:bodyPr wrap="square" rtlCol="0">
            <a:spAutoFit/>
          </a:bodyPr>
          <a:lstStyle/>
          <a:p>
            <a:r>
              <a:rPr lang="en-CH" sz="1200" dirty="0">
                <a:latin typeface="Calibri" panose="020F0502020204030204" pitchFamily="34" charset="0"/>
                <a:cs typeface="Calibri" panose="020F0502020204030204" pitchFamily="34" charset="0"/>
              </a:rPr>
              <a:t>Power loss due to muon decay 500 W/m</a:t>
            </a:r>
          </a:p>
          <a:p>
            <a:r>
              <a:rPr lang="en-CH" sz="1200" dirty="0">
                <a:latin typeface="Calibri" panose="020F0502020204030204" pitchFamily="34" charset="0"/>
                <a:cs typeface="Calibri" panose="020F0502020204030204" pitchFamily="34" charset="0"/>
              </a:rPr>
              <a:t>FLUKA simulation of required </a:t>
            </a:r>
            <a:r>
              <a:rPr lang="en-CH" sz="1200" b="1" dirty="0">
                <a:latin typeface="Calibri" panose="020F0502020204030204" pitchFamily="34" charset="0"/>
                <a:cs typeface="Calibri" panose="020F0502020204030204" pitchFamily="34" charset="0"/>
              </a:rPr>
              <a:t>shielding:</a:t>
            </a:r>
          </a:p>
          <a:p>
            <a:r>
              <a:rPr lang="en-CH" sz="1200" dirty="0">
                <a:latin typeface="Calibri" panose="020F0502020204030204" pitchFamily="34" charset="0"/>
                <a:cs typeface="Calibri" panose="020F0502020204030204" pitchFamily="34" charset="0"/>
              </a:rPr>
              <a:t>20-40 mm tungesten shielding (about OK-safe)</a:t>
            </a:r>
          </a:p>
          <a:p>
            <a:pPr marL="285750" indent="-285750">
              <a:buFont typeface="Arial" panose="020B0604020202020204" pitchFamily="34" charset="0"/>
              <a:buChar char="•"/>
            </a:pPr>
            <a:r>
              <a:rPr lang="en-US" sz="1200" dirty="0">
                <a:latin typeface="Calibri" panose="020F0502020204030204" pitchFamily="34" charset="0"/>
                <a:cs typeface="Calibri" panose="020F0502020204030204" pitchFamily="34" charset="0"/>
              </a:rPr>
              <a:t>F</a:t>
            </a:r>
            <a:r>
              <a:rPr lang="en-CH" sz="1200" dirty="0">
                <a:latin typeface="Calibri" panose="020F0502020204030204" pitchFamily="34" charset="0"/>
                <a:cs typeface="Calibri" panose="020F0502020204030204" pitchFamily="34" charset="0"/>
              </a:rPr>
              <a:t>ew W/m in magnets</a:t>
            </a:r>
          </a:p>
          <a:p>
            <a:pPr marL="285750" indent="-285750">
              <a:buFont typeface="Arial" panose="020B0604020202020204" pitchFamily="34" charset="0"/>
              <a:buChar char="•"/>
            </a:pPr>
            <a:r>
              <a:rPr lang="en-US" sz="1200" dirty="0">
                <a:latin typeface="Calibri" panose="020F0502020204030204" pitchFamily="34" charset="0"/>
                <a:cs typeface="Calibri" panose="020F0502020204030204" pitchFamily="34" charset="0"/>
              </a:rPr>
              <a:t>N</a:t>
            </a:r>
            <a:r>
              <a:rPr lang="en-CH" sz="1200" dirty="0">
                <a:latin typeface="Calibri" panose="020F0502020204030204" pitchFamily="34" charset="0"/>
                <a:cs typeface="Calibri" panose="020F0502020204030204" pitchFamily="34" charset="0"/>
              </a:rPr>
              <a:t>o problem with radiation dose</a:t>
            </a:r>
          </a:p>
          <a:p>
            <a:pPr marL="171450" indent="-171450">
              <a:buFont typeface="Symbol" pitchFamily="2" charset="2"/>
              <a:buChar char="Þ"/>
            </a:pPr>
            <a:r>
              <a:rPr lang="en-CH" sz="1200" dirty="0">
                <a:latin typeface="Calibri" panose="020F0502020204030204" pitchFamily="34" charset="0"/>
                <a:cs typeface="Calibri" panose="020F0502020204030204" pitchFamily="34" charset="0"/>
              </a:rPr>
              <a:t>Magnet coil radius 59-79 mm</a:t>
            </a:r>
          </a:p>
        </p:txBody>
      </p:sp>
      <p:sp>
        <p:nvSpPr>
          <p:cNvPr id="24" name="TextBox 23">
            <a:extLst>
              <a:ext uri="{FF2B5EF4-FFF2-40B4-BE49-F238E27FC236}">
                <a16:creationId xmlns:a16="http://schemas.microsoft.com/office/drawing/2014/main" id="{852030C4-6E01-5814-6837-1E51F2408D37}"/>
              </a:ext>
            </a:extLst>
          </p:cNvPr>
          <p:cNvSpPr txBox="1"/>
          <p:nvPr/>
        </p:nvSpPr>
        <p:spPr>
          <a:xfrm>
            <a:off x="179512" y="4587974"/>
            <a:ext cx="2376264" cy="553998"/>
          </a:xfrm>
          <a:prstGeom prst="rect">
            <a:avLst/>
          </a:prstGeom>
          <a:solidFill>
            <a:schemeClr val="bg2"/>
          </a:solidFill>
        </p:spPr>
        <p:txBody>
          <a:bodyPr wrap="square" rtlCol="0">
            <a:spAutoFit/>
          </a:bodyPr>
          <a:lstStyle/>
          <a:p>
            <a:r>
              <a:rPr lang="en-CH" sz="1000" dirty="0">
                <a:latin typeface="Calibri" panose="020F0502020204030204" pitchFamily="34" charset="0"/>
                <a:cs typeface="Calibri" panose="020F0502020204030204" pitchFamily="34" charset="0"/>
              </a:rPr>
              <a:t>K. Skoufaris, Ch. Carli, D. Amorim, A. Lechner, R. Van Weelderen, P. De Sousa, L. Bottura, </a:t>
            </a:r>
            <a:r>
              <a:rPr lang="en-US" sz="1000" dirty="0">
                <a:latin typeface="Calibri"/>
                <a:cs typeface="Calibri"/>
              </a:rPr>
              <a:t>D. </a:t>
            </a:r>
            <a:r>
              <a:rPr lang="en-US" sz="1000" dirty="0" err="1">
                <a:latin typeface="Calibri"/>
                <a:cs typeface="Calibri"/>
              </a:rPr>
              <a:t>Calzolari</a:t>
            </a:r>
            <a:r>
              <a:rPr lang="en-CH" sz="1000" dirty="0">
                <a:latin typeface="Calibri" panose="020F0502020204030204" pitchFamily="34" charset="0"/>
                <a:cs typeface="Calibri" panose="020F0502020204030204" pitchFamily="34" charset="0"/>
              </a:rPr>
              <a:t> et al.</a:t>
            </a:r>
          </a:p>
        </p:txBody>
      </p:sp>
      <p:pic>
        <p:nvPicPr>
          <p:cNvPr id="25" name="Picture 24" descr="A picture containing text, screenshot, diagram, font&#10;&#10;Description automatically generated">
            <a:extLst>
              <a:ext uri="{FF2B5EF4-FFF2-40B4-BE49-F238E27FC236}">
                <a16:creationId xmlns:a16="http://schemas.microsoft.com/office/drawing/2014/main" id="{75A569AE-F0F4-6F74-84AD-FE1528BFBB26}"/>
              </a:ext>
            </a:extLst>
          </p:cNvPr>
          <p:cNvPicPr>
            <a:picLocks noChangeAspect="1"/>
          </p:cNvPicPr>
          <p:nvPr/>
        </p:nvPicPr>
        <p:blipFill rotWithShape="1">
          <a:blip r:embed="rId2"/>
          <a:srcRect l="10069" r="20000"/>
          <a:stretch/>
        </p:blipFill>
        <p:spPr>
          <a:xfrm>
            <a:off x="35496" y="2127449"/>
            <a:ext cx="2548888" cy="2429907"/>
          </a:xfrm>
          <a:prstGeom prst="rect">
            <a:avLst/>
          </a:prstGeom>
        </p:spPr>
      </p:pic>
      <p:cxnSp>
        <p:nvCxnSpPr>
          <p:cNvPr id="26" name="Straight Arrow Connector 25">
            <a:extLst>
              <a:ext uri="{FF2B5EF4-FFF2-40B4-BE49-F238E27FC236}">
                <a16:creationId xmlns:a16="http://schemas.microsoft.com/office/drawing/2014/main" id="{E1B5DC83-CAEB-E9E0-4447-6C84187C532B}"/>
              </a:ext>
            </a:extLst>
          </p:cNvPr>
          <p:cNvCxnSpPr>
            <a:cxnSpLocks/>
          </p:cNvCxnSpPr>
          <p:nvPr/>
        </p:nvCxnSpPr>
        <p:spPr bwMode="auto">
          <a:xfrm>
            <a:off x="747588" y="2327017"/>
            <a:ext cx="302259" cy="73862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7" name="Rectangle 26">
            <a:extLst>
              <a:ext uri="{FF2B5EF4-FFF2-40B4-BE49-F238E27FC236}">
                <a16:creationId xmlns:a16="http://schemas.microsoft.com/office/drawing/2014/main" id="{425204C4-F4DE-9CB2-E749-97C0F72AD918}"/>
              </a:ext>
            </a:extLst>
          </p:cNvPr>
          <p:cNvSpPr/>
          <p:nvPr/>
        </p:nvSpPr>
        <p:spPr bwMode="auto">
          <a:xfrm>
            <a:off x="261906" y="4367560"/>
            <a:ext cx="827054" cy="220414"/>
          </a:xfrm>
          <a:prstGeom prst="rect">
            <a:avLst/>
          </a:prstGeom>
          <a:solidFill>
            <a:schemeClr val="accent1">
              <a:lumMod val="20000"/>
              <a:lumOff val="80000"/>
            </a:schemeClr>
          </a:solidFill>
          <a:ln>
            <a:solidFill>
              <a:schemeClr val="bg1"/>
            </a:solidFill>
          </a:ln>
        </p:spPr>
        <p:style>
          <a:lnRef idx="1">
            <a:schemeClr val="accent1"/>
          </a:lnRef>
          <a:fillRef idx="3">
            <a:schemeClr val="accent1"/>
          </a:fillRef>
          <a:effectRef idx="2">
            <a:schemeClr val="accent1"/>
          </a:effectRef>
          <a:fontRef idx="minor">
            <a:schemeClr val="lt1"/>
          </a:fontRef>
        </p:style>
        <p:txBody>
          <a:bodyPr lIns="100499" tIns="50250" rIns="100499" bIns="50250" rtlCol="0" anchor="ctr"/>
          <a:lstStyle/>
          <a:p>
            <a:pPr algn="ctr"/>
            <a:r>
              <a:rPr lang="en-US" sz="1200" dirty="0">
                <a:solidFill>
                  <a:schemeClr val="tx1"/>
                </a:solidFill>
                <a:latin typeface="Calibri"/>
                <a:cs typeface="Calibri"/>
              </a:rPr>
              <a:t>Shielding</a:t>
            </a:r>
          </a:p>
        </p:txBody>
      </p:sp>
      <p:cxnSp>
        <p:nvCxnSpPr>
          <p:cNvPr id="28" name="Straight Arrow Connector 27">
            <a:extLst>
              <a:ext uri="{FF2B5EF4-FFF2-40B4-BE49-F238E27FC236}">
                <a16:creationId xmlns:a16="http://schemas.microsoft.com/office/drawing/2014/main" id="{230342B6-6543-4A98-96BC-7C9CB8A8FD3A}"/>
              </a:ext>
            </a:extLst>
          </p:cNvPr>
          <p:cNvCxnSpPr>
            <a:cxnSpLocks/>
            <a:stCxn id="27" idx="0"/>
          </p:cNvCxnSpPr>
          <p:nvPr/>
        </p:nvCxnSpPr>
        <p:spPr bwMode="auto">
          <a:xfrm flipV="1">
            <a:off x="675433" y="3928348"/>
            <a:ext cx="72155" cy="43921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9" name="Rectangle 28">
            <a:extLst>
              <a:ext uri="{FF2B5EF4-FFF2-40B4-BE49-F238E27FC236}">
                <a16:creationId xmlns:a16="http://schemas.microsoft.com/office/drawing/2014/main" id="{8D460BA5-BE1A-C6AE-9335-313B56A43106}"/>
              </a:ext>
            </a:extLst>
          </p:cNvPr>
          <p:cNvSpPr/>
          <p:nvPr/>
        </p:nvSpPr>
        <p:spPr bwMode="auto">
          <a:xfrm>
            <a:off x="222793" y="2064647"/>
            <a:ext cx="827054" cy="220414"/>
          </a:xfrm>
          <a:prstGeom prst="rect">
            <a:avLst/>
          </a:prstGeom>
          <a:solidFill>
            <a:schemeClr val="accent1">
              <a:lumMod val="20000"/>
              <a:lumOff val="80000"/>
            </a:schemeClr>
          </a:solidFill>
          <a:ln>
            <a:solidFill>
              <a:schemeClr val="bg1"/>
            </a:solidFill>
          </a:ln>
        </p:spPr>
        <p:style>
          <a:lnRef idx="1">
            <a:schemeClr val="accent1"/>
          </a:lnRef>
          <a:fillRef idx="3">
            <a:schemeClr val="accent1"/>
          </a:fillRef>
          <a:effectRef idx="2">
            <a:schemeClr val="accent1"/>
          </a:effectRef>
          <a:fontRef idx="minor">
            <a:schemeClr val="lt1"/>
          </a:fontRef>
        </p:style>
        <p:txBody>
          <a:bodyPr lIns="100499" tIns="50250" rIns="100499" bIns="50250" rtlCol="0" anchor="ctr"/>
          <a:lstStyle/>
          <a:p>
            <a:pPr algn="ctr"/>
            <a:r>
              <a:rPr lang="en-US" sz="1200" dirty="0">
                <a:solidFill>
                  <a:schemeClr val="tx1"/>
                </a:solidFill>
                <a:latin typeface="Calibri"/>
                <a:cs typeface="Calibri"/>
              </a:rPr>
              <a:t>Coil</a:t>
            </a:r>
          </a:p>
        </p:txBody>
      </p:sp>
      <p:sp>
        <p:nvSpPr>
          <p:cNvPr id="30" name="TextBox 29">
            <a:extLst>
              <a:ext uri="{FF2B5EF4-FFF2-40B4-BE49-F238E27FC236}">
                <a16:creationId xmlns:a16="http://schemas.microsoft.com/office/drawing/2014/main" id="{52E3612A-FF96-DCDE-15E0-12D85AF8F7A4}"/>
              </a:ext>
            </a:extLst>
          </p:cNvPr>
          <p:cNvSpPr txBox="1"/>
          <p:nvPr/>
        </p:nvSpPr>
        <p:spPr>
          <a:xfrm>
            <a:off x="3447087" y="699541"/>
            <a:ext cx="5637947" cy="4200445"/>
          </a:xfrm>
          <a:prstGeom prst="rect">
            <a:avLst/>
          </a:prstGeom>
          <a:solidFill>
            <a:schemeClr val="accent5">
              <a:lumMod val="20000"/>
              <a:lumOff val="80000"/>
            </a:schemeClr>
          </a:solidFill>
        </p:spPr>
        <p:txBody>
          <a:bodyPr wrap="square" rtlCol="0">
            <a:spAutoFit/>
          </a:bodyPr>
          <a:lstStyle/>
          <a:p>
            <a:endParaRPr lang="en-CH" sz="1400" dirty="0">
              <a:latin typeface="Calibri" panose="020F0502020204030204" pitchFamily="34" charset="0"/>
              <a:cs typeface="Calibri" panose="020F0502020204030204" pitchFamily="34" charset="0"/>
            </a:endParaRPr>
          </a:p>
        </p:txBody>
      </p:sp>
      <p:pic>
        <p:nvPicPr>
          <p:cNvPr id="32" name="Picture 31" descr="A graph with a yellow dot&#10;&#10;Description automatically generated">
            <a:extLst>
              <a:ext uri="{FF2B5EF4-FFF2-40B4-BE49-F238E27FC236}">
                <a16:creationId xmlns:a16="http://schemas.microsoft.com/office/drawing/2014/main" id="{3F533CAE-7B18-BFEC-B1E9-2D82321149E2}"/>
              </a:ext>
            </a:extLst>
          </p:cNvPr>
          <p:cNvPicPr>
            <a:picLocks noChangeAspect="1"/>
          </p:cNvPicPr>
          <p:nvPr/>
        </p:nvPicPr>
        <p:blipFill rotWithShape="1">
          <a:blip r:embed="rId3"/>
          <a:srcRect l="34407"/>
          <a:stretch/>
        </p:blipFill>
        <p:spPr>
          <a:xfrm>
            <a:off x="3635896" y="906116"/>
            <a:ext cx="5400600" cy="2169690"/>
          </a:xfrm>
          <a:prstGeom prst="rect">
            <a:avLst/>
          </a:prstGeom>
        </p:spPr>
      </p:pic>
      <p:sp>
        <p:nvSpPr>
          <p:cNvPr id="33" name="TextBox 32">
            <a:extLst>
              <a:ext uri="{FF2B5EF4-FFF2-40B4-BE49-F238E27FC236}">
                <a16:creationId xmlns:a16="http://schemas.microsoft.com/office/drawing/2014/main" id="{CFECB856-7A63-7DD0-13F3-79E10280D575}"/>
              </a:ext>
            </a:extLst>
          </p:cNvPr>
          <p:cNvSpPr txBox="1"/>
          <p:nvPr/>
        </p:nvSpPr>
        <p:spPr>
          <a:xfrm>
            <a:off x="3816598" y="1302688"/>
            <a:ext cx="2083006" cy="307777"/>
          </a:xfrm>
          <a:prstGeom prst="rect">
            <a:avLst/>
          </a:prstGeom>
          <a:noFill/>
        </p:spPr>
        <p:txBody>
          <a:bodyPr wrap="none" rtlCol="0">
            <a:spAutoFit/>
          </a:bodyPr>
          <a:lstStyle/>
          <a:p>
            <a:r>
              <a:rPr lang="en-CH" sz="1400" dirty="0">
                <a:latin typeface="Calibri" panose="020F0502020204030204" pitchFamily="34" charset="0"/>
                <a:cs typeface="Calibri" panose="020F0502020204030204" pitchFamily="34" charset="0"/>
              </a:rPr>
              <a:t>3 TeV/early 10 TeV design</a:t>
            </a:r>
          </a:p>
        </p:txBody>
      </p:sp>
      <p:cxnSp>
        <p:nvCxnSpPr>
          <p:cNvPr id="34" name="Straight Arrow Connector 33">
            <a:extLst>
              <a:ext uri="{FF2B5EF4-FFF2-40B4-BE49-F238E27FC236}">
                <a16:creationId xmlns:a16="http://schemas.microsoft.com/office/drawing/2014/main" id="{C063600C-B781-D99C-B698-2050BCCDAA9A}"/>
              </a:ext>
            </a:extLst>
          </p:cNvPr>
          <p:cNvCxnSpPr>
            <a:cxnSpLocks/>
          </p:cNvCxnSpPr>
          <p:nvPr/>
        </p:nvCxnSpPr>
        <p:spPr>
          <a:xfrm>
            <a:off x="4355976" y="1563638"/>
            <a:ext cx="432048" cy="34278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953B7949-77C6-277E-3DB1-97585176594C}"/>
              </a:ext>
            </a:extLst>
          </p:cNvPr>
          <p:cNvCxnSpPr>
            <a:cxnSpLocks/>
          </p:cNvCxnSpPr>
          <p:nvPr/>
        </p:nvCxnSpPr>
        <p:spPr>
          <a:xfrm>
            <a:off x="7740352" y="1401600"/>
            <a:ext cx="308893" cy="450070"/>
          </a:xfrm>
          <a:prstGeom prst="straightConnector1">
            <a:avLst/>
          </a:prstGeom>
          <a:ln>
            <a:solidFill>
              <a:schemeClr val="accent6">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39" name="TextBox 38">
            <a:extLst>
              <a:ext uri="{FF2B5EF4-FFF2-40B4-BE49-F238E27FC236}">
                <a16:creationId xmlns:a16="http://schemas.microsoft.com/office/drawing/2014/main" id="{D74EE3CE-87A3-B5FE-B994-9F1A1CDC798F}"/>
              </a:ext>
            </a:extLst>
          </p:cNvPr>
          <p:cNvSpPr txBox="1"/>
          <p:nvPr/>
        </p:nvSpPr>
        <p:spPr>
          <a:xfrm>
            <a:off x="3707904" y="771550"/>
            <a:ext cx="5328592" cy="307777"/>
          </a:xfrm>
          <a:prstGeom prst="rect">
            <a:avLst/>
          </a:prstGeom>
          <a:solidFill>
            <a:schemeClr val="accent5">
              <a:lumMod val="20000"/>
              <a:lumOff val="80000"/>
            </a:schemeClr>
          </a:solidFill>
        </p:spPr>
        <p:txBody>
          <a:bodyPr wrap="square" rtlCol="0">
            <a:spAutoFit/>
          </a:bodyPr>
          <a:lstStyle/>
          <a:p>
            <a:r>
              <a:rPr lang="en-CH" sz="1400" dirty="0">
                <a:latin typeface="Calibri" panose="020F0502020204030204" pitchFamily="34" charset="0"/>
                <a:cs typeface="Calibri" panose="020F0502020204030204" pitchFamily="34" charset="0"/>
              </a:rPr>
              <a:t>Study of magnet limitations (stress, loadline, cost, …)</a:t>
            </a:r>
          </a:p>
        </p:txBody>
      </p:sp>
      <p:sp>
        <p:nvSpPr>
          <p:cNvPr id="40" name="TextBox 39">
            <a:extLst>
              <a:ext uri="{FF2B5EF4-FFF2-40B4-BE49-F238E27FC236}">
                <a16:creationId xmlns:a16="http://schemas.microsoft.com/office/drawing/2014/main" id="{E6E36C4E-5137-A443-6A4D-BED7CDE08D14}"/>
              </a:ext>
            </a:extLst>
          </p:cNvPr>
          <p:cNvSpPr txBox="1"/>
          <p:nvPr/>
        </p:nvSpPr>
        <p:spPr>
          <a:xfrm>
            <a:off x="3480896" y="3130971"/>
            <a:ext cx="2819296" cy="830997"/>
          </a:xfrm>
          <a:prstGeom prst="rect">
            <a:avLst/>
          </a:prstGeom>
          <a:solidFill>
            <a:schemeClr val="accent5">
              <a:lumMod val="20000"/>
              <a:lumOff val="80000"/>
            </a:schemeClr>
          </a:solidFill>
        </p:spPr>
        <p:txBody>
          <a:bodyPr wrap="square" rtlCol="0">
            <a:spAutoFit/>
          </a:bodyPr>
          <a:lstStyle/>
          <a:p>
            <a:r>
              <a:rPr lang="en-CH" sz="1200" b="1" dirty="0">
                <a:latin typeface="Calibri" panose="020F0502020204030204" pitchFamily="34" charset="0"/>
                <a:cs typeface="Calibri" panose="020F0502020204030204" pitchFamily="34" charset="0"/>
              </a:rPr>
              <a:t>Nb3Sn</a:t>
            </a:r>
            <a:r>
              <a:rPr lang="en-CH" sz="1200" dirty="0">
                <a:latin typeface="Calibri" panose="020F0502020204030204" pitchFamily="34" charset="0"/>
                <a:cs typeface="Calibri" panose="020F0502020204030204" pitchFamily="34" charset="0"/>
              </a:rPr>
              <a:t> at 4.5 K and 15 cm aperture</a:t>
            </a:r>
          </a:p>
          <a:p>
            <a:r>
              <a:rPr lang="en-CH" sz="1200" dirty="0">
                <a:latin typeface="Calibri" panose="020F0502020204030204" pitchFamily="34" charset="0"/>
                <a:cs typeface="Calibri" panose="020F0502020204030204" pitchFamily="34" charset="0"/>
              </a:rPr>
              <a:t>Can reach ~11 T,</a:t>
            </a:r>
            <a:r>
              <a:rPr lang="en-US" sz="1200" dirty="0">
                <a:latin typeface="Calibri" panose="020F0502020204030204" pitchFamily="34" charset="0"/>
                <a:cs typeface="Calibri" panose="020F0502020204030204" pitchFamily="34" charset="0"/>
              </a:rPr>
              <a:t> stress and margin</a:t>
            </a:r>
            <a:r>
              <a:rPr lang="en-CH" sz="1200" dirty="0">
                <a:latin typeface="Calibri" panose="020F0502020204030204" pitchFamily="34" charset="0"/>
                <a:cs typeface="Calibri" panose="020F0502020204030204" pitchFamily="34" charset="0"/>
              </a:rPr>
              <a:t> limited</a:t>
            </a:r>
          </a:p>
          <a:p>
            <a:r>
              <a:rPr lang="en-CH" sz="1200" dirty="0">
                <a:latin typeface="Calibri" panose="020F0502020204030204" pitchFamily="34" charset="0"/>
                <a:cs typeface="Calibri" panose="020F0502020204030204" pitchFamily="34" charset="0"/>
              </a:rPr>
              <a:t>Maturity expected in 15 years</a:t>
            </a:r>
          </a:p>
          <a:p>
            <a:r>
              <a:rPr lang="en-CH" sz="1200" b="1" dirty="0">
                <a:latin typeface="Calibri" panose="020F0502020204030204" pitchFamily="34" charset="0"/>
                <a:cs typeface="Calibri" panose="020F0502020204030204" pitchFamily="34" charset="0"/>
              </a:rPr>
              <a:t>OK for current 3 TeV/early 10 TeV design</a:t>
            </a:r>
          </a:p>
        </p:txBody>
      </p:sp>
      <p:sp>
        <p:nvSpPr>
          <p:cNvPr id="41" name="TextBox 40">
            <a:extLst>
              <a:ext uri="{FF2B5EF4-FFF2-40B4-BE49-F238E27FC236}">
                <a16:creationId xmlns:a16="http://schemas.microsoft.com/office/drawing/2014/main" id="{B2D4D1FB-7A81-1AF5-8D1A-F01464D7FB21}"/>
              </a:ext>
            </a:extLst>
          </p:cNvPr>
          <p:cNvSpPr txBox="1"/>
          <p:nvPr/>
        </p:nvSpPr>
        <p:spPr>
          <a:xfrm>
            <a:off x="6372200" y="3121680"/>
            <a:ext cx="2664296" cy="1569660"/>
          </a:xfrm>
          <a:prstGeom prst="rect">
            <a:avLst/>
          </a:prstGeom>
          <a:solidFill>
            <a:schemeClr val="accent5">
              <a:lumMod val="20000"/>
              <a:lumOff val="80000"/>
            </a:schemeClr>
          </a:solidFill>
          <a:ln>
            <a:noFill/>
          </a:ln>
        </p:spPr>
        <p:txBody>
          <a:bodyPr wrap="square" rtlCol="0">
            <a:spAutoFit/>
          </a:bodyPr>
          <a:lstStyle/>
          <a:p>
            <a:r>
              <a:rPr lang="en-CH" sz="1200" b="1" dirty="0">
                <a:latin typeface="Calibri" panose="020F0502020204030204" pitchFamily="34" charset="0"/>
                <a:cs typeface="Calibri" panose="020F0502020204030204" pitchFamily="34" charset="0"/>
              </a:rPr>
              <a:t>HTS</a:t>
            </a:r>
            <a:r>
              <a:rPr lang="en-CH" sz="1200" dirty="0">
                <a:latin typeface="Calibri" panose="020F0502020204030204" pitchFamily="34" charset="0"/>
                <a:cs typeface="Calibri" panose="020F0502020204030204" pitchFamily="34" charset="0"/>
              </a:rPr>
              <a:t> at 20 K and 10-14 cm aperture</a:t>
            </a:r>
          </a:p>
          <a:p>
            <a:r>
              <a:rPr lang="en-CH" sz="1200" dirty="0">
                <a:latin typeface="Calibri" panose="020F0502020204030204" pitchFamily="34" charset="0"/>
                <a:cs typeface="Calibri" panose="020F0502020204030204" pitchFamily="34" charset="0"/>
              </a:rPr>
              <a:t>Can reach 16-14 T, cost limited</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F</a:t>
            </a:r>
            <a:r>
              <a:rPr lang="en-CH" sz="1200" dirty="0">
                <a:latin typeface="Calibri" panose="020F0502020204030204" pitchFamily="34" charset="0"/>
                <a:cs typeface="Calibri" panose="020F0502020204030204" pitchFamily="34" charset="0"/>
              </a:rPr>
              <a:t>actor 3 cost reduction assumed</a:t>
            </a:r>
          </a:p>
          <a:p>
            <a:r>
              <a:rPr lang="en-CH" sz="1200" dirty="0">
                <a:latin typeface="Calibri" panose="020F0502020204030204" pitchFamily="34" charset="0"/>
                <a:cs typeface="Calibri" panose="020F0502020204030204" pitchFamily="34" charset="0"/>
              </a:rPr>
              <a:t>Can reach 16 T and 16 cm with more material or lower temperature</a:t>
            </a:r>
          </a:p>
          <a:p>
            <a:r>
              <a:rPr lang="en-CH" sz="1200" dirty="0">
                <a:latin typeface="Calibri" panose="020F0502020204030204" pitchFamily="34" charset="0"/>
                <a:cs typeface="Calibri" panose="020F0502020204030204" pitchFamily="34" charset="0"/>
              </a:rPr>
              <a:t>Maturity takes likely &gt;15 years</a:t>
            </a:r>
          </a:p>
          <a:p>
            <a:pPr marL="171450" indent="-171450">
              <a:buFont typeface="Arial" panose="020B0604020202020204" pitchFamily="34" charset="0"/>
              <a:buChar char="•"/>
            </a:pPr>
            <a:r>
              <a:rPr lang="en-US" sz="1200" dirty="0">
                <a:latin typeface="Calibri" panose="020F0502020204030204" pitchFamily="34" charset="0"/>
                <a:cs typeface="Calibri" panose="020F0502020204030204" pitchFamily="34" charset="0"/>
              </a:rPr>
              <a:t>B</a:t>
            </a:r>
            <a:r>
              <a:rPr lang="en-CH" sz="1200" dirty="0">
                <a:latin typeface="Calibri" panose="020F0502020204030204" pitchFamily="34" charset="0"/>
                <a:cs typeface="Calibri" panose="020F0502020204030204" pitchFamily="34" charset="0"/>
              </a:rPr>
              <a:t>ut maybe OK in 15 years at lower performance, similar to Nb3Sn</a:t>
            </a:r>
          </a:p>
        </p:txBody>
      </p:sp>
      <p:sp>
        <p:nvSpPr>
          <p:cNvPr id="47" name="TextBox 46">
            <a:extLst>
              <a:ext uri="{FF2B5EF4-FFF2-40B4-BE49-F238E27FC236}">
                <a16:creationId xmlns:a16="http://schemas.microsoft.com/office/drawing/2014/main" id="{0AC69DF7-2D24-18D4-324C-C9271CFE072E}"/>
              </a:ext>
            </a:extLst>
          </p:cNvPr>
          <p:cNvSpPr txBox="1"/>
          <p:nvPr/>
        </p:nvSpPr>
        <p:spPr>
          <a:xfrm>
            <a:off x="7892982" y="699542"/>
            <a:ext cx="1088182" cy="400110"/>
          </a:xfrm>
          <a:prstGeom prst="rect">
            <a:avLst/>
          </a:prstGeom>
          <a:solidFill>
            <a:schemeClr val="bg2"/>
          </a:solidFill>
        </p:spPr>
        <p:txBody>
          <a:bodyPr wrap="square" rtlCol="0">
            <a:spAutoFit/>
          </a:bodyPr>
          <a:lstStyle/>
          <a:p>
            <a:r>
              <a:rPr lang="en-CH" sz="1000" dirty="0">
                <a:latin typeface="Calibri" panose="020F0502020204030204" pitchFamily="34" charset="0"/>
                <a:cs typeface="Calibri" panose="020F0502020204030204" pitchFamily="34" charset="0"/>
              </a:rPr>
              <a:t>D. Novelli,</a:t>
            </a:r>
          </a:p>
          <a:p>
            <a:r>
              <a:rPr lang="en-CH" sz="1000" dirty="0">
                <a:latin typeface="Calibri" panose="020F0502020204030204" pitchFamily="34" charset="0"/>
                <a:cs typeface="Calibri" panose="020F0502020204030204" pitchFamily="34" charset="0"/>
              </a:rPr>
              <a:t>L. B</a:t>
            </a:r>
            <a:r>
              <a:rPr lang="en-US" sz="1000" dirty="0">
                <a:latin typeface="Calibri" panose="020F0502020204030204" pitchFamily="34" charset="0"/>
                <a:cs typeface="Calibri" panose="020F0502020204030204" pitchFamily="34" charset="0"/>
              </a:rPr>
              <a:t>o</a:t>
            </a:r>
            <a:r>
              <a:rPr lang="en-CH" sz="1000" dirty="0">
                <a:latin typeface="Calibri" panose="020F0502020204030204" pitchFamily="34" charset="0"/>
                <a:cs typeface="Calibri" panose="020F0502020204030204" pitchFamily="34" charset="0"/>
              </a:rPr>
              <a:t>ttura et al.</a:t>
            </a:r>
          </a:p>
        </p:txBody>
      </p:sp>
      <p:sp>
        <p:nvSpPr>
          <p:cNvPr id="49" name="Oval 48">
            <a:extLst>
              <a:ext uri="{FF2B5EF4-FFF2-40B4-BE49-F238E27FC236}">
                <a16:creationId xmlns:a16="http://schemas.microsoft.com/office/drawing/2014/main" id="{9418E622-A772-7263-8373-E8A02B25C302}"/>
              </a:ext>
            </a:extLst>
          </p:cNvPr>
          <p:cNvSpPr/>
          <p:nvPr/>
        </p:nvSpPr>
        <p:spPr>
          <a:xfrm>
            <a:off x="4860032" y="1887686"/>
            <a:ext cx="108000" cy="1080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50" name="Oval 49">
            <a:extLst>
              <a:ext uri="{FF2B5EF4-FFF2-40B4-BE49-F238E27FC236}">
                <a16:creationId xmlns:a16="http://schemas.microsoft.com/office/drawing/2014/main" id="{2344E08F-537E-3F5B-C803-9F18BD14FCCD}"/>
              </a:ext>
            </a:extLst>
          </p:cNvPr>
          <p:cNvSpPr/>
          <p:nvPr/>
        </p:nvSpPr>
        <p:spPr>
          <a:xfrm>
            <a:off x="7560344" y="1887686"/>
            <a:ext cx="108000" cy="1080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51" name="TextBox 50">
            <a:extLst>
              <a:ext uri="{FF2B5EF4-FFF2-40B4-BE49-F238E27FC236}">
                <a16:creationId xmlns:a16="http://schemas.microsoft.com/office/drawing/2014/main" id="{7D065F3D-D92F-E8D6-BB6E-CD0068DCBD9B}"/>
              </a:ext>
            </a:extLst>
          </p:cNvPr>
          <p:cNvSpPr txBox="1"/>
          <p:nvPr/>
        </p:nvSpPr>
        <p:spPr>
          <a:xfrm>
            <a:off x="6166704" y="1119298"/>
            <a:ext cx="3257815" cy="307777"/>
          </a:xfrm>
          <a:prstGeom prst="rect">
            <a:avLst/>
          </a:prstGeom>
          <a:noFill/>
        </p:spPr>
        <p:txBody>
          <a:bodyPr wrap="none" rtlCol="0">
            <a:spAutoFit/>
          </a:bodyPr>
          <a:lstStyle/>
          <a:p>
            <a:r>
              <a:rPr lang="en-CH" sz="1400" dirty="0">
                <a:latin typeface="Calibri" panose="020F0502020204030204" pitchFamily="34" charset="0"/>
                <a:cs typeface="Calibri" panose="020F0502020204030204" pitchFamily="34" charset="0"/>
              </a:rPr>
              <a:t>Possible at higher cost/lower temperature</a:t>
            </a:r>
          </a:p>
        </p:txBody>
      </p:sp>
      <p:cxnSp>
        <p:nvCxnSpPr>
          <p:cNvPr id="52" name="Straight Arrow Connector 51">
            <a:extLst>
              <a:ext uri="{FF2B5EF4-FFF2-40B4-BE49-F238E27FC236}">
                <a16:creationId xmlns:a16="http://schemas.microsoft.com/office/drawing/2014/main" id="{E9DE98AF-620A-62FB-EEC8-5C0EABA9B57F}"/>
              </a:ext>
            </a:extLst>
          </p:cNvPr>
          <p:cNvCxnSpPr>
            <a:cxnSpLocks/>
          </p:cNvCxnSpPr>
          <p:nvPr/>
        </p:nvCxnSpPr>
        <p:spPr>
          <a:xfrm flipV="1">
            <a:off x="7626623" y="2198307"/>
            <a:ext cx="329753" cy="353361"/>
          </a:xfrm>
          <a:prstGeom prst="straightConnector1">
            <a:avLst/>
          </a:prstGeom>
          <a:ln>
            <a:solidFill>
              <a:schemeClr val="accent6">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56" name="TextBox 55">
            <a:extLst>
              <a:ext uri="{FF2B5EF4-FFF2-40B4-BE49-F238E27FC236}">
                <a16:creationId xmlns:a16="http://schemas.microsoft.com/office/drawing/2014/main" id="{AD5C68BC-D3F4-0641-6CF8-26EB87452D5D}"/>
              </a:ext>
            </a:extLst>
          </p:cNvPr>
          <p:cNvSpPr txBox="1"/>
          <p:nvPr/>
        </p:nvSpPr>
        <p:spPr>
          <a:xfrm>
            <a:off x="6173600" y="2571750"/>
            <a:ext cx="2819746" cy="307777"/>
          </a:xfrm>
          <a:prstGeom prst="rect">
            <a:avLst/>
          </a:prstGeom>
          <a:noFill/>
        </p:spPr>
        <p:txBody>
          <a:bodyPr wrap="none" rtlCol="0">
            <a:spAutoFit/>
          </a:bodyPr>
          <a:lstStyle/>
          <a:p>
            <a:r>
              <a:rPr lang="en-CH" sz="1400" dirty="0">
                <a:latin typeface="Calibri" panose="020F0502020204030204" pitchFamily="34" charset="0"/>
                <a:cs typeface="Calibri" panose="020F0502020204030204" pitchFamily="34" charset="0"/>
              </a:rPr>
              <a:t>High luminosity 10 TeV design range</a:t>
            </a:r>
          </a:p>
        </p:txBody>
      </p:sp>
      <p:sp>
        <p:nvSpPr>
          <p:cNvPr id="57" name="TextBox 56">
            <a:extLst>
              <a:ext uri="{FF2B5EF4-FFF2-40B4-BE49-F238E27FC236}">
                <a16:creationId xmlns:a16="http://schemas.microsoft.com/office/drawing/2014/main" id="{26DCF4C4-6D86-B195-8932-DEC692DB1B6B}"/>
              </a:ext>
            </a:extLst>
          </p:cNvPr>
          <p:cNvSpPr txBox="1"/>
          <p:nvPr/>
        </p:nvSpPr>
        <p:spPr>
          <a:xfrm>
            <a:off x="2570005" y="4083918"/>
            <a:ext cx="3296320" cy="1015663"/>
          </a:xfrm>
          <a:prstGeom prst="rect">
            <a:avLst/>
          </a:prstGeom>
          <a:solidFill>
            <a:schemeClr val="accent3">
              <a:lumMod val="20000"/>
              <a:lumOff val="80000"/>
            </a:schemeClr>
          </a:solidFill>
        </p:spPr>
        <p:txBody>
          <a:bodyPr wrap="square" rtlCol="0">
            <a:spAutoFit/>
          </a:bodyPr>
          <a:lstStyle/>
          <a:p>
            <a:r>
              <a:rPr lang="en-CH" sz="1200" dirty="0">
                <a:latin typeface="Calibri" panose="020F0502020204030204" pitchFamily="34" charset="0"/>
                <a:cs typeface="Calibri" panose="020F0502020204030204" pitchFamily="34" charset="0"/>
              </a:rPr>
              <a:t>Different</a:t>
            </a:r>
            <a:r>
              <a:rPr lang="en-CH" sz="1200" b="1" dirty="0">
                <a:latin typeface="Calibri" panose="020F0502020204030204" pitchFamily="34" charset="0"/>
                <a:cs typeface="Calibri" panose="020F0502020204030204" pitchFamily="34" charset="0"/>
              </a:rPr>
              <a:t> cooling scenarios </a:t>
            </a:r>
            <a:r>
              <a:rPr lang="en-CH" sz="1200" dirty="0">
                <a:latin typeface="Calibri" panose="020F0502020204030204" pitchFamily="34" charset="0"/>
                <a:cs typeface="Calibri" panose="020F0502020204030204" pitchFamily="34" charset="0"/>
              </a:rPr>
              <a:t>studied</a:t>
            </a:r>
          </a:p>
          <a:p>
            <a:r>
              <a:rPr lang="en-CH" sz="1200" dirty="0">
                <a:latin typeface="Calibri" panose="020F0502020204030204" pitchFamily="34" charset="0"/>
                <a:cs typeface="Calibri" panose="020F0502020204030204" pitchFamily="34" charset="0"/>
              </a:rPr>
              <a:t>&lt; 25 MW power for cooling possible</a:t>
            </a:r>
          </a:p>
          <a:p>
            <a:r>
              <a:rPr lang="en-US" sz="1200" dirty="0">
                <a:latin typeface="Calibri" panose="020F0502020204030204" pitchFamily="34" charset="0"/>
                <a:cs typeface="Calibri" panose="020F0502020204030204" pitchFamily="34" charset="0"/>
              </a:rPr>
              <a:t>S</a:t>
            </a:r>
            <a:r>
              <a:rPr lang="en-CH" sz="1200" dirty="0">
                <a:latin typeface="Calibri" panose="020F0502020204030204" pitchFamily="34" charset="0"/>
                <a:cs typeface="Calibri" panose="020F0502020204030204" pitchFamily="34" charset="0"/>
              </a:rPr>
              <a:t>hield with CO</a:t>
            </a:r>
            <a:r>
              <a:rPr lang="en-CH" sz="1200" baseline="-25000" dirty="0">
                <a:latin typeface="Calibri" panose="020F0502020204030204" pitchFamily="34" charset="0"/>
                <a:cs typeface="Calibri" panose="020F0502020204030204" pitchFamily="34" charset="0"/>
              </a:rPr>
              <a:t>2</a:t>
            </a:r>
            <a:r>
              <a:rPr lang="en-CH" sz="1200" dirty="0">
                <a:latin typeface="Calibri" panose="020F0502020204030204" pitchFamily="34" charset="0"/>
                <a:cs typeface="Calibri" panose="020F0502020204030204" pitchFamily="34" charset="0"/>
              </a:rPr>
              <a:t> at 250 K (preferred) or water</a:t>
            </a:r>
          </a:p>
          <a:p>
            <a:r>
              <a:rPr lang="en-CH" sz="1200" dirty="0">
                <a:latin typeface="Calibri" panose="020F0502020204030204" pitchFamily="34" charset="0"/>
                <a:cs typeface="Calibri" panose="020F0502020204030204" pitchFamily="34" charset="0"/>
              </a:rPr>
              <a:t>Support of shield is important for heat transfer</a:t>
            </a:r>
          </a:p>
          <a:p>
            <a:r>
              <a:rPr lang="en-CH" sz="1200" dirty="0">
                <a:latin typeface="Calibri" panose="020F0502020204030204" pitchFamily="34" charset="0"/>
                <a:cs typeface="Calibri" panose="020F0502020204030204" pitchFamily="34" charset="0"/>
              </a:rPr>
              <a:t>Discussion on options for magnet cooling</a:t>
            </a:r>
          </a:p>
        </p:txBody>
      </p:sp>
    </p:spTree>
    <p:extLst>
      <p:ext uri="{BB962C8B-B14F-4D97-AF65-F5344CB8AC3E}">
        <p14:creationId xmlns:p14="http://schemas.microsoft.com/office/powerpoint/2010/main" val="21505422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PlaceHolder 1"/>
          <p:cNvSpPr>
            <a:spLocks noGrp="1"/>
          </p:cNvSpPr>
          <p:nvPr>
            <p:ph type="title"/>
          </p:nvPr>
        </p:nvSpPr>
        <p:spPr>
          <a:prstGeom prst="rect">
            <a:avLst/>
          </a:prstGeom>
          <a:noFill/>
          <a:ln w="0">
            <a:noFill/>
          </a:ln>
        </p:spPr>
        <p:txBody>
          <a:bodyPr lIns="74160" tIns="37080" rIns="74160" bIns="37080" anchor="t">
            <a:noAutofit/>
          </a:bodyPr>
          <a:lstStyle/>
          <a:p>
            <a:pPr indent="0" algn="ctr">
              <a:lnSpc>
                <a:spcPct val="100000"/>
              </a:lnSpc>
              <a:buNone/>
            </a:pPr>
            <a:r>
              <a:rPr lang="en-US" sz="3200" b="0" spc="-1" dirty="0">
                <a:solidFill>
                  <a:srgbClr val="000000"/>
                </a:solidFill>
                <a:latin typeface="Calibri" panose="020F0502020204030204" pitchFamily="34" charset="0"/>
                <a:cs typeface="Calibri" panose="020F0502020204030204" pitchFamily="34" charset="0"/>
              </a:rPr>
              <a:t>Staging</a:t>
            </a:r>
            <a:endParaRPr lang="en-US" sz="3200" b="0" strike="noStrike" spc="-1" dirty="0">
              <a:solidFill>
                <a:srgbClr val="000000"/>
              </a:solidFill>
              <a:latin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6FC5FCBD-2A02-A667-A8C5-E3FAFB1638ED}"/>
              </a:ext>
            </a:extLst>
          </p:cNvPr>
          <p:cNvSpPr>
            <a:spLocks noGrp="1"/>
          </p:cNvSpPr>
          <p:nvPr>
            <p:ph type="ftr" sz="quarter" idx="11"/>
          </p:nvPr>
        </p:nvSpPr>
        <p:spPr/>
        <p:txBody>
          <a:bodyPr/>
          <a:lstStyle/>
          <a:p>
            <a:r>
              <a:rPr lang="en-US"/>
              <a:t>D. Schulte, Muon Collider, INFN, May 2024</a:t>
            </a:r>
            <a:endParaRPr lang="en-US" dirty="0"/>
          </a:p>
        </p:txBody>
      </p:sp>
      <p:pic>
        <p:nvPicPr>
          <p:cNvPr id="7" name="Picture 6" descr="A picture containing text, font, graphics, design&#10;&#10;Description automatically generated">
            <a:extLst>
              <a:ext uri="{FF2B5EF4-FFF2-40B4-BE49-F238E27FC236}">
                <a16:creationId xmlns:a16="http://schemas.microsoft.com/office/drawing/2014/main" id="{9E0C430E-E6D8-2ABE-01FA-DAA488A65F6E}"/>
              </a:ext>
            </a:extLst>
          </p:cNvPr>
          <p:cNvPicPr>
            <a:picLocks noChangeAspect="1"/>
          </p:cNvPicPr>
          <p:nvPr/>
        </p:nvPicPr>
        <p:blipFill>
          <a:blip r:embed="rId2"/>
          <a:stretch>
            <a:fillRect/>
          </a:stretch>
        </p:blipFill>
        <p:spPr>
          <a:xfrm>
            <a:off x="35497" y="36001"/>
            <a:ext cx="792088" cy="909994"/>
          </a:xfrm>
          <a:prstGeom prst="rect">
            <a:avLst/>
          </a:prstGeom>
        </p:spPr>
      </p:pic>
      <p:pic>
        <p:nvPicPr>
          <p:cNvPr id="3" name="Picture 2">
            <a:extLst>
              <a:ext uri="{FF2B5EF4-FFF2-40B4-BE49-F238E27FC236}">
                <a16:creationId xmlns:a16="http://schemas.microsoft.com/office/drawing/2014/main" id="{8E42D949-B901-E469-ACBA-08BFF54E5F1A}"/>
              </a:ext>
            </a:extLst>
          </p:cNvPr>
          <p:cNvPicPr>
            <a:picLocks noChangeAspect="1"/>
          </p:cNvPicPr>
          <p:nvPr/>
        </p:nvPicPr>
        <p:blipFill>
          <a:blip r:embed="rId3"/>
          <a:stretch>
            <a:fillRect/>
          </a:stretch>
        </p:blipFill>
        <p:spPr>
          <a:xfrm>
            <a:off x="4716016" y="1909371"/>
            <a:ext cx="4544309" cy="3029539"/>
          </a:xfrm>
          <a:prstGeom prst="rect">
            <a:avLst/>
          </a:prstGeom>
        </p:spPr>
      </p:pic>
      <p:sp>
        <p:nvSpPr>
          <p:cNvPr id="9" name="TextBox 1">
            <a:extLst>
              <a:ext uri="{FF2B5EF4-FFF2-40B4-BE49-F238E27FC236}">
                <a16:creationId xmlns:a16="http://schemas.microsoft.com/office/drawing/2014/main" id="{65E241F0-5453-590D-8466-A5193971E9F7}"/>
              </a:ext>
            </a:extLst>
          </p:cNvPr>
          <p:cNvSpPr/>
          <p:nvPr/>
        </p:nvSpPr>
        <p:spPr>
          <a:xfrm>
            <a:off x="107504" y="2427734"/>
            <a:ext cx="4896544" cy="2198543"/>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pPr>
              <a:lnSpc>
                <a:spcPct val="100000"/>
              </a:lnSpc>
            </a:pPr>
            <a:r>
              <a:rPr lang="en-US" sz="1400" b="1" spc="-1" dirty="0">
                <a:solidFill>
                  <a:srgbClr val="000000"/>
                </a:solidFill>
                <a:latin typeface="Calibri" panose="020F0502020204030204" pitchFamily="34" charset="0"/>
                <a:ea typeface="DejaVu Sans"/>
                <a:cs typeface="Calibri" panose="020F0502020204030204" pitchFamily="34" charset="0"/>
              </a:rPr>
              <a:t>Energy staging</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Start at lower energy (e.g. 3 </a:t>
            </a:r>
            <a:r>
              <a:rPr lang="en-US" sz="1400" spc="-1" dirty="0" err="1">
                <a:solidFill>
                  <a:srgbClr val="000000"/>
                </a:solidFill>
                <a:latin typeface="Calibri" panose="020F0502020204030204" pitchFamily="34" charset="0"/>
                <a:ea typeface="DejaVu Sans"/>
                <a:cs typeface="Calibri" panose="020F0502020204030204" pitchFamily="34" charset="0"/>
              </a:rPr>
              <a:t>TeV</a:t>
            </a:r>
            <a:r>
              <a:rPr lang="en-US" sz="1400" spc="-1" dirty="0">
                <a:solidFill>
                  <a:srgbClr val="000000"/>
                </a:solidFill>
                <a:latin typeface="Calibri" panose="020F0502020204030204" pitchFamily="34" charset="0"/>
                <a:ea typeface="DejaVu Sans"/>
                <a:cs typeface="Calibri" panose="020F0502020204030204" pitchFamily="34" charset="0"/>
              </a:rPr>
              <a:t>, design takes lower performance into account)</a:t>
            </a:r>
          </a:p>
          <a:p>
            <a:pPr>
              <a:lnSpc>
                <a:spcPct val="100000"/>
              </a:lnSpc>
            </a:pPr>
            <a:endParaRPr lang="en-US" sz="1400" spc="-1" dirty="0">
              <a:solidFill>
                <a:srgbClr val="000000"/>
              </a:solidFill>
              <a:latin typeface="Calibri" panose="020F0502020204030204" pitchFamily="34" charset="0"/>
              <a:ea typeface="DejaVu Sans"/>
              <a:cs typeface="Calibri" panose="020F0502020204030204" pitchFamily="34" charset="0"/>
            </a:endParaRPr>
          </a:p>
          <a:p>
            <a:pPr>
              <a:lnSpc>
                <a:spcPct val="100000"/>
              </a:lnSpc>
            </a:pPr>
            <a:r>
              <a:rPr lang="en-US" sz="1400" b="1" spc="-1" dirty="0">
                <a:solidFill>
                  <a:srgbClr val="000000"/>
                </a:solidFill>
                <a:latin typeface="Calibri" panose="020F0502020204030204" pitchFamily="34" charset="0"/>
                <a:ea typeface="DejaVu Sans"/>
                <a:cs typeface="Calibri" panose="020F0502020204030204" pitchFamily="34" charset="0"/>
              </a:rPr>
              <a:t>Luminosity staging</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Start at with full energy, but lower luminosity</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Main luminosity loss sources are  arcs and interaction region</a:t>
            </a:r>
          </a:p>
          <a:p>
            <a:pPr marL="628650" lvl="1" indent="-1714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Can later upgrade interaction region (as in HL-LHC</a:t>
            </a:r>
            <a:r>
              <a:rPr lang="en-US" sz="1200" spc="-1" dirty="0">
                <a:solidFill>
                  <a:srgbClr val="000000"/>
                </a:solidFill>
                <a:latin typeface="Calibri" panose="020F0502020204030204" pitchFamily="34" charset="0"/>
                <a:ea typeface="DejaVu Sans"/>
                <a:cs typeface="Calibri" panose="020F0502020204030204" pitchFamily="34" charset="0"/>
              </a:rPr>
              <a:t>)</a:t>
            </a:r>
          </a:p>
          <a:p>
            <a:endParaRPr lang="en-US" sz="1200" spc="-1" dirty="0">
              <a:solidFill>
                <a:srgbClr val="000000"/>
              </a:solidFill>
              <a:latin typeface="Calibri" panose="020F0502020204030204" pitchFamily="34" charset="0"/>
              <a:ea typeface="DejaVu Sans"/>
              <a:cs typeface="Calibri" panose="020F0502020204030204" pitchFamily="34" charset="0"/>
            </a:endParaRPr>
          </a:p>
          <a:p>
            <a:r>
              <a:rPr lang="en-US" sz="1400" spc="-1" dirty="0">
                <a:solidFill>
                  <a:srgbClr val="000000"/>
                </a:solidFill>
                <a:latin typeface="Calibri" panose="020F0502020204030204" pitchFamily="34" charset="0"/>
                <a:ea typeface="DejaVu Sans"/>
                <a:cs typeface="Calibri" panose="020F0502020204030204" pitchFamily="34" charset="0"/>
              </a:rPr>
              <a:t>Consider reusing </a:t>
            </a:r>
            <a:r>
              <a:rPr lang="en-US" sz="1400" b="1" spc="-1" dirty="0">
                <a:solidFill>
                  <a:srgbClr val="000000"/>
                </a:solidFill>
                <a:latin typeface="Calibri" panose="020F0502020204030204" pitchFamily="34" charset="0"/>
                <a:ea typeface="DejaVu Sans"/>
                <a:cs typeface="Calibri" panose="020F0502020204030204" pitchFamily="34" charset="0"/>
              </a:rPr>
              <a:t>LHC tunnel </a:t>
            </a:r>
            <a:r>
              <a:rPr lang="en-US" sz="1400" spc="-1" dirty="0">
                <a:solidFill>
                  <a:srgbClr val="000000"/>
                </a:solidFill>
                <a:latin typeface="Calibri" panose="020F0502020204030204" pitchFamily="34" charset="0"/>
                <a:ea typeface="DejaVu Sans"/>
                <a:cs typeface="Calibri" panose="020F0502020204030204" pitchFamily="34" charset="0"/>
              </a:rPr>
              <a:t>and other infrastructures</a:t>
            </a:r>
          </a:p>
        </p:txBody>
      </p:sp>
      <p:sp>
        <p:nvSpPr>
          <p:cNvPr id="6" name="TextBox 5">
            <a:extLst>
              <a:ext uri="{FF2B5EF4-FFF2-40B4-BE49-F238E27FC236}">
                <a16:creationId xmlns:a16="http://schemas.microsoft.com/office/drawing/2014/main" id="{EDCC3BA1-647D-2B4D-C759-AD23E7AA123D}"/>
              </a:ext>
            </a:extLst>
          </p:cNvPr>
          <p:cNvSpPr txBox="1"/>
          <p:nvPr/>
        </p:nvSpPr>
        <p:spPr>
          <a:xfrm>
            <a:off x="899592" y="611272"/>
            <a:ext cx="7200800" cy="1600438"/>
          </a:xfrm>
          <a:prstGeom prst="rect">
            <a:avLst/>
          </a:prstGeom>
          <a:noFill/>
        </p:spPr>
        <p:txBody>
          <a:bodyPr wrap="square" rtlCol="0">
            <a:spAutoFit/>
          </a:bodyPr>
          <a:lstStyle/>
          <a:p>
            <a:pPr>
              <a:lnSpc>
                <a:spcPct val="100000"/>
              </a:lnSpc>
            </a:pPr>
            <a:r>
              <a:rPr lang="en-US" sz="1400" spc="-1" dirty="0">
                <a:solidFill>
                  <a:srgbClr val="000000"/>
                </a:solidFill>
                <a:latin typeface="Calibri" panose="020F0502020204030204" pitchFamily="34" charset="0"/>
                <a:ea typeface="DejaVu Sans"/>
                <a:cs typeface="Calibri" panose="020F0502020204030204" pitchFamily="34" charset="0"/>
              </a:rPr>
              <a:t>Important timeline drivers:</a:t>
            </a:r>
          </a:p>
          <a:p>
            <a:pPr>
              <a:lnSpc>
                <a:spcPct val="100000"/>
              </a:lnSpc>
            </a:pPr>
            <a:r>
              <a:rPr lang="en-US" sz="1400" b="1" spc="-1" dirty="0">
                <a:solidFill>
                  <a:srgbClr val="000000"/>
                </a:solidFill>
                <a:latin typeface="Calibri" panose="020F0502020204030204" pitchFamily="34" charset="0"/>
                <a:ea typeface="DejaVu Sans"/>
                <a:cs typeface="Calibri" panose="020F0502020204030204" pitchFamily="34" charset="0"/>
              </a:rPr>
              <a:t>Magnets</a:t>
            </a:r>
            <a:endParaRPr lang="en-US" sz="1400" spc="-1" dirty="0">
              <a:solidFill>
                <a:srgbClr val="000000"/>
              </a:solidFill>
              <a:latin typeface="Calibri" panose="020F0502020204030204" pitchFamily="34" charset="0"/>
              <a:ea typeface="DejaVu Sans"/>
              <a:cs typeface="Calibri" panose="020F0502020204030204" pitchFamily="34" charset="0"/>
            </a:endParaRPr>
          </a:p>
          <a:p>
            <a:pPr marL="171450" indent="-1714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HTS technology available for solenoids (expect in 15 years)</a:t>
            </a:r>
          </a:p>
          <a:p>
            <a:pPr marL="171450" indent="-1714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Nb</a:t>
            </a:r>
            <a:r>
              <a:rPr lang="en-US" sz="1400" spc="-1" baseline="-25000" dirty="0">
                <a:solidFill>
                  <a:srgbClr val="000000"/>
                </a:solidFill>
                <a:latin typeface="Calibri" panose="020F0502020204030204" pitchFamily="34" charset="0"/>
                <a:ea typeface="DejaVu Sans"/>
                <a:cs typeface="Calibri" panose="020F0502020204030204" pitchFamily="34" charset="0"/>
              </a:rPr>
              <a:t>3</a:t>
            </a:r>
            <a:r>
              <a:rPr lang="en-US" sz="1400" spc="-1" dirty="0">
                <a:solidFill>
                  <a:srgbClr val="000000"/>
                </a:solidFill>
                <a:latin typeface="Calibri" panose="020F0502020204030204" pitchFamily="34" charset="0"/>
                <a:ea typeface="DejaVu Sans"/>
                <a:cs typeface="Calibri" panose="020F0502020204030204" pitchFamily="34" charset="0"/>
              </a:rPr>
              <a:t>Sn available for collider ring, maybe lower performance HTS (expect in 15 years)</a:t>
            </a:r>
          </a:p>
          <a:p>
            <a:pPr marL="171450" indent="-1714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High performance HTS available for collider ring (may take more than 15 years)</a:t>
            </a:r>
          </a:p>
          <a:p>
            <a:r>
              <a:rPr lang="en-US" sz="1400" b="1" spc="-1" dirty="0">
                <a:solidFill>
                  <a:srgbClr val="000000"/>
                </a:solidFill>
                <a:latin typeface="Calibri" panose="020F0502020204030204" pitchFamily="34" charset="0"/>
                <a:ea typeface="DejaVu Sans"/>
                <a:cs typeface="Calibri" panose="020F0502020204030204" pitchFamily="34" charset="0"/>
              </a:rPr>
              <a:t>Muon cooling technology </a:t>
            </a:r>
            <a:r>
              <a:rPr lang="en-US" sz="1400" spc="-1" dirty="0">
                <a:solidFill>
                  <a:srgbClr val="000000"/>
                </a:solidFill>
                <a:latin typeface="Calibri" panose="020F0502020204030204" pitchFamily="34" charset="0"/>
                <a:ea typeface="DejaVu Sans"/>
                <a:cs typeface="Calibri" panose="020F0502020204030204" pitchFamily="34" charset="0"/>
              </a:rPr>
              <a:t>(expect in 15 years, with enough resources)</a:t>
            </a:r>
          </a:p>
          <a:p>
            <a:r>
              <a:rPr lang="en-US" sz="1400" b="1" spc="-1" dirty="0">
                <a:solidFill>
                  <a:srgbClr val="000000"/>
                </a:solidFill>
                <a:latin typeface="Calibri" panose="020F0502020204030204" pitchFamily="34" charset="0"/>
                <a:ea typeface="DejaVu Sans"/>
                <a:cs typeface="Calibri" panose="020F0502020204030204" pitchFamily="34" charset="0"/>
              </a:rPr>
              <a:t>Detector technologies and design </a:t>
            </a:r>
            <a:r>
              <a:rPr lang="en-US" sz="1400" spc="-1" dirty="0">
                <a:solidFill>
                  <a:srgbClr val="000000"/>
                </a:solidFill>
                <a:latin typeface="Calibri" panose="020F0502020204030204" pitchFamily="34" charset="0"/>
                <a:ea typeface="DejaVu Sans"/>
                <a:cs typeface="Calibri" panose="020F0502020204030204" pitchFamily="34" charset="0"/>
              </a:rPr>
              <a:t>(expect in 15 years))</a:t>
            </a:r>
            <a:endParaRPr lang="en-US" sz="1400" b="1" spc="-1" dirty="0">
              <a:solidFill>
                <a:srgbClr val="000000"/>
              </a:solidFill>
              <a:latin typeface="Calibri" panose="020F0502020204030204" pitchFamily="34" charset="0"/>
              <a:ea typeface="DejaVu Sans"/>
              <a:cs typeface="Calibri" panose="020F0502020204030204" pitchFamily="34" charset="0"/>
            </a:endParaRPr>
          </a:p>
        </p:txBody>
      </p:sp>
      <p:sp>
        <p:nvSpPr>
          <p:cNvPr id="2" name="Slide Number Placeholder 1">
            <a:extLst>
              <a:ext uri="{FF2B5EF4-FFF2-40B4-BE49-F238E27FC236}">
                <a16:creationId xmlns:a16="http://schemas.microsoft.com/office/drawing/2014/main" id="{9485117D-8511-C9D8-8119-9132681140E4}"/>
              </a:ext>
            </a:extLst>
          </p:cNvPr>
          <p:cNvSpPr>
            <a:spLocks noGrp="1"/>
          </p:cNvSpPr>
          <p:nvPr>
            <p:ph type="sldNum" sz="quarter" idx="12"/>
          </p:nvPr>
        </p:nvSpPr>
        <p:spPr/>
        <p:txBody>
          <a:bodyPr/>
          <a:lstStyle/>
          <a:p>
            <a:fld id="{3478A56A-6164-B14D-A8F7-980D09C4DD92}" type="slidenum">
              <a:rPr lang="en-US" smtClean="0"/>
              <a:pPr/>
              <a:t>21</a:t>
            </a:fld>
            <a:endParaRPr lang="en-US" dirty="0"/>
          </a:p>
        </p:txBody>
      </p:sp>
      <p:sp>
        <p:nvSpPr>
          <p:cNvPr id="8" name="TextBox 7">
            <a:extLst>
              <a:ext uri="{FF2B5EF4-FFF2-40B4-BE49-F238E27FC236}">
                <a16:creationId xmlns:a16="http://schemas.microsoft.com/office/drawing/2014/main" id="{CAB2005F-938F-C776-95C8-C0F0466DC191}"/>
              </a:ext>
            </a:extLst>
          </p:cNvPr>
          <p:cNvSpPr txBox="1"/>
          <p:nvPr/>
        </p:nvSpPr>
        <p:spPr>
          <a:xfrm>
            <a:off x="7308304" y="1113006"/>
            <a:ext cx="1773242" cy="738664"/>
          </a:xfrm>
          <a:prstGeom prst="rect">
            <a:avLst/>
          </a:prstGeom>
          <a:solidFill>
            <a:srgbClr val="FFFF00"/>
          </a:solidFill>
        </p:spPr>
        <p:txBody>
          <a:bodyPr wrap="none" rtlCol="0">
            <a:spAutoFit/>
          </a:bodyPr>
          <a:lstStyle/>
          <a:p>
            <a:pPr marL="285750" indent="-285750">
              <a:buFont typeface="Symbol" pitchFamily="2" charset="2"/>
              <a:buChar char="Þ"/>
            </a:pPr>
            <a:r>
              <a:rPr lang="en-CH" sz="1400" dirty="0">
                <a:latin typeface="Calibri" panose="020F0502020204030204" pitchFamily="34" charset="0"/>
                <a:cs typeface="Calibri" panose="020F0502020204030204" pitchFamily="34" charset="0"/>
              </a:rPr>
              <a:t>Marco</a:t>
            </a:r>
          </a:p>
          <a:p>
            <a:pPr marL="285750" indent="-285750">
              <a:buFont typeface="Symbol" pitchFamily="2" charset="2"/>
              <a:buChar char="Þ"/>
            </a:pPr>
            <a:r>
              <a:rPr lang="en-CH" sz="1400" dirty="0">
                <a:latin typeface="Calibri" panose="020F0502020204030204" pitchFamily="34" charset="0"/>
                <a:cs typeface="Calibri" panose="020F0502020204030204" pitchFamily="34" charset="0"/>
              </a:rPr>
              <a:t>Dario</a:t>
            </a:r>
          </a:p>
          <a:p>
            <a:pPr marL="285750" indent="-285750">
              <a:buFont typeface="Symbol" pitchFamily="2" charset="2"/>
              <a:buChar char="Þ"/>
            </a:pPr>
            <a:r>
              <a:rPr lang="en-CH" sz="1400" dirty="0">
                <a:latin typeface="Calibri" panose="020F0502020204030204" pitchFamily="34" charset="0"/>
                <a:cs typeface="Calibri" panose="020F0502020204030204" pitchFamily="34" charset="0"/>
              </a:rPr>
              <a:t>Daniele, Massimo</a:t>
            </a:r>
          </a:p>
        </p:txBody>
      </p:sp>
    </p:spTree>
    <p:extLst>
      <p:ext uri="{BB962C8B-B14F-4D97-AF65-F5344CB8AC3E}">
        <p14:creationId xmlns:p14="http://schemas.microsoft.com/office/powerpoint/2010/main" val="14947681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PlaceHolder 1"/>
          <p:cNvSpPr>
            <a:spLocks noGrp="1"/>
          </p:cNvSpPr>
          <p:nvPr>
            <p:ph type="title"/>
          </p:nvPr>
        </p:nvSpPr>
        <p:spPr>
          <a:prstGeom prst="rect">
            <a:avLst/>
          </a:prstGeom>
          <a:noFill/>
          <a:ln w="0">
            <a:noFill/>
          </a:ln>
        </p:spPr>
        <p:txBody>
          <a:bodyPr lIns="74160" tIns="37080" rIns="74160" bIns="37080" anchor="t">
            <a:noAutofit/>
          </a:bodyPr>
          <a:lstStyle/>
          <a:p>
            <a:pPr indent="0" algn="ctr">
              <a:lnSpc>
                <a:spcPct val="100000"/>
              </a:lnSpc>
              <a:buNone/>
            </a:pPr>
            <a:r>
              <a:rPr lang="en-US" sz="3200" b="0" spc="-1" dirty="0">
                <a:solidFill>
                  <a:srgbClr val="000000"/>
                </a:solidFill>
                <a:latin typeface="Calibri" panose="020F0502020204030204" pitchFamily="34" charset="0"/>
                <a:cs typeface="Calibri" panose="020F0502020204030204" pitchFamily="34" charset="0"/>
              </a:rPr>
              <a:t>Tentative Timeline (Fast-track 10 </a:t>
            </a:r>
            <a:r>
              <a:rPr lang="en-US" sz="3200" b="0" spc="-1" dirty="0" err="1">
                <a:solidFill>
                  <a:srgbClr val="000000"/>
                </a:solidFill>
                <a:latin typeface="Calibri" panose="020F0502020204030204" pitchFamily="34" charset="0"/>
                <a:cs typeface="Calibri" panose="020F0502020204030204" pitchFamily="34" charset="0"/>
              </a:rPr>
              <a:t>TeV</a:t>
            </a:r>
            <a:r>
              <a:rPr lang="en-US" sz="3200" b="0" spc="-1" dirty="0">
                <a:solidFill>
                  <a:srgbClr val="000000"/>
                </a:solidFill>
                <a:latin typeface="Calibri" panose="020F0502020204030204" pitchFamily="34" charset="0"/>
                <a:cs typeface="Calibri" panose="020F0502020204030204" pitchFamily="34" charset="0"/>
              </a:rPr>
              <a:t>)</a:t>
            </a:r>
            <a:endParaRPr lang="en-US" sz="3200" b="0" strike="noStrike" spc="-1" dirty="0">
              <a:solidFill>
                <a:srgbClr val="000000"/>
              </a:solidFill>
              <a:latin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6FC5FCBD-2A02-A667-A8C5-E3FAFB1638ED}"/>
              </a:ext>
            </a:extLst>
          </p:cNvPr>
          <p:cNvSpPr>
            <a:spLocks noGrp="1"/>
          </p:cNvSpPr>
          <p:nvPr>
            <p:ph type="ftr" sz="quarter" idx="11"/>
          </p:nvPr>
        </p:nvSpPr>
        <p:spPr/>
        <p:txBody>
          <a:bodyPr/>
          <a:lstStyle/>
          <a:p>
            <a:r>
              <a:rPr lang="en-US"/>
              <a:t>D. Schulte, Muon Collider, INFN, May 2024</a:t>
            </a:r>
            <a:endParaRPr lang="en-US" dirty="0"/>
          </a:p>
        </p:txBody>
      </p:sp>
      <p:pic>
        <p:nvPicPr>
          <p:cNvPr id="7" name="Picture 6" descr="A picture containing text, font, graphics, design&#10;&#10;Description automatically generated">
            <a:extLst>
              <a:ext uri="{FF2B5EF4-FFF2-40B4-BE49-F238E27FC236}">
                <a16:creationId xmlns:a16="http://schemas.microsoft.com/office/drawing/2014/main" id="{9E0C430E-E6D8-2ABE-01FA-DAA488A65F6E}"/>
              </a:ext>
            </a:extLst>
          </p:cNvPr>
          <p:cNvPicPr>
            <a:picLocks noChangeAspect="1"/>
          </p:cNvPicPr>
          <p:nvPr/>
        </p:nvPicPr>
        <p:blipFill>
          <a:blip r:embed="rId2"/>
          <a:stretch>
            <a:fillRect/>
          </a:stretch>
        </p:blipFill>
        <p:spPr>
          <a:xfrm>
            <a:off x="35497" y="36001"/>
            <a:ext cx="792088" cy="909994"/>
          </a:xfrm>
          <a:prstGeom prst="rect">
            <a:avLst/>
          </a:prstGeom>
        </p:spPr>
      </p:pic>
      <p:sp>
        <p:nvSpPr>
          <p:cNvPr id="2" name="Slide Number Placeholder 1">
            <a:extLst>
              <a:ext uri="{FF2B5EF4-FFF2-40B4-BE49-F238E27FC236}">
                <a16:creationId xmlns:a16="http://schemas.microsoft.com/office/drawing/2014/main" id="{C277071A-2926-5EA3-51CC-E5AF4259C889}"/>
              </a:ext>
            </a:extLst>
          </p:cNvPr>
          <p:cNvSpPr>
            <a:spLocks noGrp="1"/>
          </p:cNvSpPr>
          <p:nvPr>
            <p:ph type="sldNum" sz="quarter" idx="12"/>
          </p:nvPr>
        </p:nvSpPr>
        <p:spPr/>
        <p:txBody>
          <a:bodyPr/>
          <a:lstStyle/>
          <a:p>
            <a:fld id="{3478A56A-6164-B14D-A8F7-980D09C4DD92}" type="slidenum">
              <a:rPr lang="en-US" smtClean="0"/>
              <a:pPr/>
              <a:t>22</a:t>
            </a:fld>
            <a:endParaRPr lang="en-US" dirty="0"/>
          </a:p>
        </p:txBody>
      </p:sp>
      <p:pic>
        <p:nvPicPr>
          <p:cNvPr id="4" name="Picture 3">
            <a:extLst>
              <a:ext uri="{FF2B5EF4-FFF2-40B4-BE49-F238E27FC236}">
                <a16:creationId xmlns:a16="http://schemas.microsoft.com/office/drawing/2014/main" id="{84018B59-6D2C-4AFF-6568-0DDC4764E0E0}"/>
              </a:ext>
            </a:extLst>
          </p:cNvPr>
          <p:cNvPicPr>
            <a:picLocks noChangeAspect="1"/>
          </p:cNvPicPr>
          <p:nvPr/>
        </p:nvPicPr>
        <p:blipFill>
          <a:blip r:embed="rId3"/>
          <a:stretch>
            <a:fillRect/>
          </a:stretch>
        </p:blipFill>
        <p:spPr>
          <a:xfrm>
            <a:off x="-10886" y="914383"/>
            <a:ext cx="9419617" cy="3777894"/>
          </a:xfrm>
          <a:prstGeom prst="rect">
            <a:avLst/>
          </a:prstGeom>
        </p:spPr>
      </p:pic>
      <p:sp>
        <p:nvSpPr>
          <p:cNvPr id="6" name="TextBox 5">
            <a:extLst>
              <a:ext uri="{FF2B5EF4-FFF2-40B4-BE49-F238E27FC236}">
                <a16:creationId xmlns:a16="http://schemas.microsoft.com/office/drawing/2014/main" id="{CF36767E-330D-16A8-F75F-7AB584ED8AC3}"/>
              </a:ext>
            </a:extLst>
          </p:cNvPr>
          <p:cNvSpPr txBox="1"/>
          <p:nvPr/>
        </p:nvSpPr>
        <p:spPr>
          <a:xfrm>
            <a:off x="5220072" y="1275606"/>
            <a:ext cx="3154407" cy="738664"/>
          </a:xfrm>
          <a:prstGeom prst="rect">
            <a:avLst/>
          </a:prstGeom>
          <a:solidFill>
            <a:schemeClr val="accent6">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N</a:t>
            </a:r>
            <a:r>
              <a:rPr lang="en-CH" sz="1400" dirty="0">
                <a:latin typeface="Calibri" panose="020F0502020204030204" pitchFamily="34" charset="0"/>
                <a:cs typeface="Calibri" panose="020F0502020204030204" pitchFamily="34" charset="0"/>
              </a:rPr>
              <a:t>eed at least two years of demonstrator operation (better more)</a:t>
            </a:r>
          </a:p>
          <a:p>
            <a:r>
              <a:rPr lang="en-CH" sz="1400" dirty="0">
                <a:latin typeface="Calibri" panose="020F0502020204030204" pitchFamily="34" charset="0"/>
                <a:cs typeface="Calibri" panose="020F0502020204030204" pitchFamily="34" charset="0"/>
              </a:rPr>
              <a:t>Need RF test stand before</a:t>
            </a:r>
          </a:p>
        </p:txBody>
      </p:sp>
      <p:sp>
        <p:nvSpPr>
          <p:cNvPr id="8" name="TextBox 7">
            <a:extLst>
              <a:ext uri="{FF2B5EF4-FFF2-40B4-BE49-F238E27FC236}">
                <a16:creationId xmlns:a16="http://schemas.microsoft.com/office/drawing/2014/main" id="{DDCF2A83-4FB4-3206-EF2F-521025F9625B}"/>
              </a:ext>
            </a:extLst>
          </p:cNvPr>
          <p:cNvSpPr txBox="1"/>
          <p:nvPr/>
        </p:nvSpPr>
        <p:spPr>
          <a:xfrm>
            <a:off x="5220072" y="2093175"/>
            <a:ext cx="1983876" cy="307777"/>
          </a:xfrm>
          <a:prstGeom prst="rect">
            <a:avLst/>
          </a:prstGeom>
          <a:solidFill>
            <a:schemeClr val="accent6">
              <a:lumMod val="20000"/>
              <a:lumOff val="80000"/>
            </a:schemeClr>
          </a:solidFill>
        </p:spPr>
        <p:txBody>
          <a:bodyPr wrap="none" rtlCol="0">
            <a:spAutoFit/>
          </a:bodyPr>
          <a:lstStyle/>
          <a:p>
            <a:r>
              <a:rPr lang="en-US" sz="1400" dirty="0">
                <a:latin typeface="Calibri" panose="020F0502020204030204" pitchFamily="34" charset="0"/>
                <a:cs typeface="Calibri" panose="020F0502020204030204" pitchFamily="34" charset="0"/>
              </a:rPr>
              <a:t>Decision starting in 2036</a:t>
            </a:r>
            <a:endParaRPr lang="en-CH" sz="1400" dirty="0">
              <a:latin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CE7B47FC-01BF-F463-2920-AF854082D88C}"/>
              </a:ext>
            </a:extLst>
          </p:cNvPr>
          <p:cNvSpPr txBox="1"/>
          <p:nvPr/>
        </p:nvSpPr>
        <p:spPr>
          <a:xfrm>
            <a:off x="5724128" y="3024702"/>
            <a:ext cx="1983876" cy="523220"/>
          </a:xfrm>
          <a:prstGeom prst="rect">
            <a:avLst/>
          </a:prstGeom>
          <a:solidFill>
            <a:schemeClr val="accent6">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Estimated10 </a:t>
            </a:r>
            <a:r>
              <a:rPr lang="en-US" sz="1400" dirty="0" err="1">
                <a:latin typeface="Calibri" panose="020F0502020204030204" pitchFamily="34" charset="0"/>
                <a:cs typeface="Calibri" panose="020F0502020204030204" pitchFamily="34" charset="0"/>
              </a:rPr>
              <a:t>TeV</a:t>
            </a:r>
            <a:r>
              <a:rPr lang="en-US" sz="1400" dirty="0">
                <a:latin typeface="Calibri" panose="020F0502020204030204" pitchFamily="34" charset="0"/>
                <a:cs typeface="Calibri" panose="020F0502020204030204" pitchFamily="34" charset="0"/>
              </a:rPr>
              <a:t> construction/installation</a:t>
            </a:r>
            <a:endParaRPr lang="en-CH" sz="1400" dirty="0">
              <a:latin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12AB67B9-E050-9B7C-7876-56B9C49500CE}"/>
              </a:ext>
            </a:extLst>
          </p:cNvPr>
          <p:cNvSpPr txBox="1"/>
          <p:nvPr/>
        </p:nvSpPr>
        <p:spPr>
          <a:xfrm>
            <a:off x="2051720" y="649020"/>
            <a:ext cx="4795287" cy="338554"/>
          </a:xfrm>
          <a:prstGeom prst="rect">
            <a:avLst/>
          </a:prstGeom>
          <a:noFill/>
        </p:spPr>
        <p:txBody>
          <a:bodyPr wrap="none" rtlCol="0">
            <a:spAutoFit/>
          </a:bodyPr>
          <a:lstStyle/>
          <a:p>
            <a:r>
              <a:rPr lang="en-CH" sz="1600" dirty="0">
                <a:solidFill>
                  <a:srgbClr val="FF0000"/>
                </a:solidFill>
                <a:latin typeface="Calibri" panose="020F0502020204030204" pitchFamily="34" charset="0"/>
                <a:cs typeface="Calibri" panose="020F0502020204030204" pitchFamily="34" charset="0"/>
              </a:rPr>
              <a:t>Only a basis to start the discussion, will review this year</a:t>
            </a:r>
          </a:p>
        </p:txBody>
      </p:sp>
      <p:sp>
        <p:nvSpPr>
          <p:cNvPr id="12" name="TextBox 11">
            <a:extLst>
              <a:ext uri="{FF2B5EF4-FFF2-40B4-BE49-F238E27FC236}">
                <a16:creationId xmlns:a16="http://schemas.microsoft.com/office/drawing/2014/main" id="{98C1F4BB-4403-B6A8-7DB7-01850AB0F2FC}"/>
              </a:ext>
            </a:extLst>
          </p:cNvPr>
          <p:cNvSpPr txBox="1"/>
          <p:nvPr/>
        </p:nvSpPr>
        <p:spPr>
          <a:xfrm>
            <a:off x="1907704" y="4083918"/>
            <a:ext cx="4752527" cy="738664"/>
          </a:xfrm>
          <a:prstGeom prst="rect">
            <a:avLst/>
          </a:prstGeom>
          <a:solidFill>
            <a:schemeClr val="accent6">
              <a:lumMod val="20000"/>
              <a:lumOff val="80000"/>
            </a:schemeClr>
          </a:solidFill>
        </p:spPr>
        <p:txBody>
          <a:bodyPr wrap="square" rtlCol="0">
            <a:spAutoFit/>
          </a:bodyPr>
          <a:lstStyle/>
          <a:p>
            <a:r>
              <a:rPr lang="en-CH" sz="1400" dirty="0">
                <a:latin typeface="Calibri" panose="020F0502020204030204" pitchFamily="34" charset="0"/>
                <a:cs typeface="Calibri" panose="020F0502020204030204" pitchFamily="34" charset="0"/>
              </a:rPr>
              <a:t>Different initial estimates for detector</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seem to be fast enough</a:t>
            </a:r>
          </a:p>
          <a:p>
            <a:r>
              <a:rPr lang="en-CH" sz="1400" dirty="0">
                <a:latin typeface="Calibri" panose="020F0502020204030204" pitchFamily="34" charset="0"/>
                <a:cs typeface="Calibri" panose="020F0502020204030204" pitchFamily="34" charset="0"/>
              </a:rPr>
              <a:t>Buit need to develop robust timeline</a:t>
            </a:r>
          </a:p>
        </p:txBody>
      </p:sp>
    </p:spTree>
    <p:extLst>
      <p:ext uri="{BB962C8B-B14F-4D97-AF65-F5344CB8AC3E}">
        <p14:creationId xmlns:p14="http://schemas.microsoft.com/office/powerpoint/2010/main" val="4691995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a:t>D. Schulte, Muon Collider, INFN, May 2024</a:t>
            </a:r>
            <a:endParaRPr lang="en-GB" dirty="0"/>
          </a:p>
        </p:txBody>
      </p:sp>
      <p:sp>
        <p:nvSpPr>
          <p:cNvPr id="5" name="Title 4"/>
          <p:cNvSpPr>
            <a:spLocks noGrp="1"/>
          </p:cNvSpPr>
          <p:nvPr>
            <p:ph type="title"/>
          </p:nvPr>
        </p:nvSpPr>
        <p:spPr>
          <a:xfrm>
            <a:off x="1295400" y="-20538"/>
            <a:ext cx="6781800" cy="565175"/>
          </a:xfrm>
        </p:spPr>
        <p:txBody>
          <a:bodyPr/>
          <a:lstStyle/>
          <a:p>
            <a:r>
              <a:rPr lang="en-US" dirty="0">
                <a:latin typeface="Calibri"/>
                <a:cs typeface="Calibri"/>
              </a:rPr>
              <a:t>Short-term Plan</a:t>
            </a:r>
            <a:endParaRPr lang="en-US" sz="3200" dirty="0">
              <a:latin typeface="Calibri"/>
              <a:cs typeface="Calibri"/>
            </a:endParaRPr>
          </a:p>
        </p:txBody>
      </p:sp>
      <p:pic>
        <p:nvPicPr>
          <p:cNvPr id="6" name="Picture 5">
            <a:extLst>
              <a:ext uri="{FF2B5EF4-FFF2-40B4-BE49-F238E27FC236}">
                <a16:creationId xmlns:a16="http://schemas.microsoft.com/office/drawing/2014/main" id="{712BB26E-576B-5232-E963-E0CCEEA4B6E1}"/>
              </a:ext>
            </a:extLst>
          </p:cNvPr>
          <p:cNvPicPr>
            <a:picLocks noChangeAspect="1"/>
          </p:cNvPicPr>
          <p:nvPr/>
        </p:nvPicPr>
        <p:blipFill rotWithShape="1">
          <a:blip r:embed="rId2"/>
          <a:srcRect t="27033" b="27391"/>
          <a:stretch/>
        </p:blipFill>
        <p:spPr>
          <a:xfrm>
            <a:off x="3707904" y="884387"/>
            <a:ext cx="5321713" cy="1629649"/>
          </a:xfrm>
          <a:prstGeom prst="rect">
            <a:avLst/>
          </a:prstGeom>
        </p:spPr>
      </p:pic>
      <p:cxnSp>
        <p:nvCxnSpPr>
          <p:cNvPr id="12" name="Straight Arrow Connector 11">
            <a:extLst>
              <a:ext uri="{FF2B5EF4-FFF2-40B4-BE49-F238E27FC236}">
                <a16:creationId xmlns:a16="http://schemas.microsoft.com/office/drawing/2014/main" id="{29CDAEF1-A904-BEE0-B31D-51A1BF9B2F0F}"/>
              </a:ext>
            </a:extLst>
          </p:cNvPr>
          <p:cNvCxnSpPr>
            <a:cxnSpLocks/>
          </p:cNvCxnSpPr>
          <p:nvPr/>
        </p:nvCxnSpPr>
        <p:spPr>
          <a:xfrm flipV="1">
            <a:off x="6372200" y="2427734"/>
            <a:ext cx="0" cy="360040"/>
          </a:xfrm>
          <a:prstGeom prst="straightConnector1">
            <a:avLst/>
          </a:prstGeom>
          <a:ln>
            <a:solidFill>
              <a:schemeClr val="accent3">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A8CC6B81-D288-1EA2-8B78-D1A8C31EF03A}"/>
              </a:ext>
            </a:extLst>
          </p:cNvPr>
          <p:cNvCxnSpPr>
            <a:cxnSpLocks/>
          </p:cNvCxnSpPr>
          <p:nvPr/>
        </p:nvCxnSpPr>
        <p:spPr>
          <a:xfrm flipV="1">
            <a:off x="8047024" y="2427734"/>
            <a:ext cx="0" cy="288032"/>
          </a:xfrm>
          <a:prstGeom prst="straightConnector1">
            <a:avLst/>
          </a:prstGeom>
          <a:ln>
            <a:solidFill>
              <a:schemeClr val="accent3">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EB18C92B-1E56-EFC8-7478-AADA32AD7262}"/>
              </a:ext>
            </a:extLst>
          </p:cNvPr>
          <p:cNvSpPr txBox="1"/>
          <p:nvPr/>
        </p:nvSpPr>
        <p:spPr>
          <a:xfrm>
            <a:off x="5652612" y="2787774"/>
            <a:ext cx="1510222" cy="307777"/>
          </a:xfrm>
          <a:prstGeom prst="rect">
            <a:avLst/>
          </a:prstGeom>
          <a:noFill/>
        </p:spPr>
        <p:txBody>
          <a:bodyPr wrap="none" rtlCol="0">
            <a:spAutoFit/>
          </a:bodyPr>
          <a:lstStyle/>
          <a:p>
            <a:r>
              <a:rPr lang="en-CH" sz="1400" dirty="0">
                <a:latin typeface="Calibri" panose="020F0502020204030204" pitchFamily="34" charset="0"/>
                <a:cs typeface="Calibri" panose="020F0502020204030204" pitchFamily="34" charset="0"/>
              </a:rPr>
              <a:t>ESPPU submission</a:t>
            </a:r>
          </a:p>
        </p:txBody>
      </p:sp>
      <p:sp>
        <p:nvSpPr>
          <p:cNvPr id="16" name="TextBox 15">
            <a:extLst>
              <a:ext uri="{FF2B5EF4-FFF2-40B4-BE49-F238E27FC236}">
                <a16:creationId xmlns:a16="http://schemas.microsoft.com/office/drawing/2014/main" id="{4E424664-ACA9-E5EC-6C4D-6359E5431BE4}"/>
              </a:ext>
            </a:extLst>
          </p:cNvPr>
          <p:cNvSpPr txBox="1"/>
          <p:nvPr/>
        </p:nvSpPr>
        <p:spPr>
          <a:xfrm>
            <a:off x="7564549" y="2792628"/>
            <a:ext cx="1111907" cy="307777"/>
          </a:xfrm>
          <a:prstGeom prst="rect">
            <a:avLst/>
          </a:prstGeom>
          <a:noFill/>
        </p:spPr>
        <p:txBody>
          <a:bodyPr wrap="none" rtlCol="0">
            <a:spAutoFit/>
          </a:bodyPr>
          <a:lstStyle/>
          <a:p>
            <a:r>
              <a:rPr lang="en-CH" sz="1400" dirty="0">
                <a:latin typeface="Calibri" panose="020F0502020204030204" pitchFamily="34" charset="0"/>
                <a:cs typeface="Calibri" panose="020F0502020204030204" pitchFamily="34" charset="0"/>
              </a:rPr>
              <a:t>ESPPU result</a:t>
            </a:r>
          </a:p>
        </p:txBody>
      </p:sp>
      <p:sp>
        <p:nvSpPr>
          <p:cNvPr id="2" name="Slide Number Placeholder 1">
            <a:extLst>
              <a:ext uri="{FF2B5EF4-FFF2-40B4-BE49-F238E27FC236}">
                <a16:creationId xmlns:a16="http://schemas.microsoft.com/office/drawing/2014/main" id="{9D155752-052F-A1CC-A18F-8C7CDFF2B052}"/>
              </a:ext>
            </a:extLst>
          </p:cNvPr>
          <p:cNvSpPr>
            <a:spLocks noGrp="1"/>
          </p:cNvSpPr>
          <p:nvPr>
            <p:ph type="sldNum" sz="quarter" idx="4"/>
          </p:nvPr>
        </p:nvSpPr>
        <p:spPr/>
        <p:txBody>
          <a:bodyPr/>
          <a:lstStyle/>
          <a:p>
            <a:fld id="{974172A1-1CBF-0B40-9234-7D4D80EC19EA}" type="slidenum">
              <a:rPr lang="en-GB" smtClean="0"/>
              <a:pPr/>
              <a:t>23</a:t>
            </a:fld>
            <a:endParaRPr lang="en-GB" dirty="0"/>
          </a:p>
        </p:txBody>
      </p:sp>
      <p:sp>
        <p:nvSpPr>
          <p:cNvPr id="4" name="TextBox 4">
            <a:extLst>
              <a:ext uri="{FF2B5EF4-FFF2-40B4-BE49-F238E27FC236}">
                <a16:creationId xmlns:a16="http://schemas.microsoft.com/office/drawing/2014/main" id="{13F9A1DA-BA84-C5AE-E076-E1B64989BAFA}"/>
              </a:ext>
            </a:extLst>
          </p:cNvPr>
          <p:cNvSpPr/>
          <p:nvPr/>
        </p:nvSpPr>
        <p:spPr>
          <a:xfrm>
            <a:off x="180836" y="916753"/>
            <a:ext cx="3599075" cy="1582989"/>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b="1" spc="-1" dirty="0">
                <a:solidFill>
                  <a:srgbClr val="000000"/>
                </a:solidFill>
                <a:latin typeface="Calibri" panose="020F0502020204030204" pitchFamily="34" charset="0"/>
                <a:cs typeface="Calibri" panose="020F0502020204030204" pitchFamily="34" charset="0"/>
              </a:rPr>
              <a:t>March 2025</a:t>
            </a:r>
            <a:r>
              <a:rPr lang="en-US" sz="1400" spc="-1" dirty="0">
                <a:solidFill>
                  <a:srgbClr val="000000"/>
                </a:solidFill>
                <a:latin typeface="Calibri" panose="020F0502020204030204" pitchFamily="34" charset="0"/>
                <a:cs typeface="Calibri" panose="020F0502020204030204" pitchFamily="34" charset="0"/>
              </a:rPr>
              <a:t>, deliver promised ESPPU reports</a:t>
            </a:r>
          </a:p>
          <a:p>
            <a:pPr marL="171450" indent="-1714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Evaluation report</a:t>
            </a:r>
            <a:r>
              <a:rPr lang="en-US" sz="1400" spc="-1" dirty="0">
                <a:solidFill>
                  <a:srgbClr val="000000"/>
                </a:solidFill>
                <a:latin typeface="Calibri" panose="020F0502020204030204" pitchFamily="34" charset="0"/>
                <a:cs typeface="Calibri" panose="020F0502020204030204" pitchFamily="34" charset="0"/>
              </a:rPr>
              <a:t>, including tentative cost and power consumption scale estimate</a:t>
            </a:r>
          </a:p>
          <a:p>
            <a:pPr marL="171450" indent="-1714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R&amp;D plan</a:t>
            </a:r>
            <a:r>
              <a:rPr lang="en-US" sz="1400" spc="-1" dirty="0">
                <a:solidFill>
                  <a:srgbClr val="000000"/>
                </a:solidFill>
                <a:latin typeface="Calibri" panose="020F0502020204030204" pitchFamily="34" charset="0"/>
                <a:cs typeface="Calibri" panose="020F0502020204030204" pitchFamily="34" charset="0"/>
              </a:rPr>
              <a:t>, including some scenarios and timelines</a:t>
            </a:r>
          </a:p>
          <a:p>
            <a:r>
              <a:rPr lang="en-US" sz="1400" spc="-1" dirty="0">
                <a:solidFill>
                  <a:srgbClr val="000000"/>
                </a:solidFill>
                <a:latin typeface="Calibri" panose="020F0502020204030204" pitchFamily="34" charset="0"/>
                <a:cs typeface="Calibri" panose="020F0502020204030204" pitchFamily="34" charset="0"/>
              </a:rPr>
              <a:t>This requires to push as hard as possible with existing resources</a:t>
            </a:r>
          </a:p>
        </p:txBody>
      </p:sp>
      <p:sp>
        <p:nvSpPr>
          <p:cNvPr id="7" name="TextBox 4">
            <a:extLst>
              <a:ext uri="{FF2B5EF4-FFF2-40B4-BE49-F238E27FC236}">
                <a16:creationId xmlns:a16="http://schemas.microsoft.com/office/drawing/2014/main" id="{17C96BE3-1DAC-5B8B-59C9-A7194E0CF3D6}"/>
              </a:ext>
            </a:extLst>
          </p:cNvPr>
          <p:cNvSpPr/>
          <p:nvPr/>
        </p:nvSpPr>
        <p:spPr>
          <a:xfrm>
            <a:off x="198977" y="2646105"/>
            <a:ext cx="4877075" cy="2013877"/>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b="1" spc="-1" dirty="0">
                <a:solidFill>
                  <a:srgbClr val="000000"/>
                </a:solidFill>
                <a:latin typeface="Calibri" panose="020F0502020204030204" pitchFamily="34" charset="0"/>
                <a:cs typeface="Calibri" panose="020F0502020204030204" pitchFamily="34" charset="0"/>
              </a:rPr>
              <a:t>February 2027, </a:t>
            </a:r>
            <a:r>
              <a:rPr lang="en-US" sz="1400" spc="-1" dirty="0">
                <a:solidFill>
                  <a:srgbClr val="000000"/>
                </a:solidFill>
                <a:latin typeface="Calibri" panose="020F0502020204030204" pitchFamily="34" charset="0"/>
                <a:cs typeface="Calibri" panose="020F0502020204030204" pitchFamily="34" charset="0"/>
              </a:rPr>
              <a:t>Fulfill EU contract</a:t>
            </a:r>
          </a:p>
          <a:p>
            <a:pPr marL="285750" indent="-2857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Final deliverable is report on all R&amp;D</a:t>
            </a:r>
          </a:p>
          <a:p>
            <a:endParaRPr lang="en-US" sz="1400" spc="-1" dirty="0">
              <a:solidFill>
                <a:srgbClr val="000000"/>
              </a:solidFill>
              <a:latin typeface="Calibri" panose="020F0502020204030204" pitchFamily="34" charset="0"/>
              <a:cs typeface="Calibri" panose="020F0502020204030204" pitchFamily="34" charset="0"/>
            </a:endParaRPr>
          </a:p>
          <a:p>
            <a:r>
              <a:rPr lang="en-US" sz="1400" spc="-1" dirty="0">
                <a:solidFill>
                  <a:srgbClr val="000000"/>
                </a:solidFill>
                <a:latin typeface="Calibri" panose="020F0502020204030204" pitchFamily="34" charset="0"/>
                <a:cs typeface="Calibri" panose="020F0502020204030204" pitchFamily="34" charset="0"/>
              </a:rPr>
              <a:t>Support expected US process after the ESPPU</a:t>
            </a:r>
          </a:p>
          <a:p>
            <a:pPr marL="171450" indent="-1714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Likely requires </a:t>
            </a:r>
            <a:r>
              <a:rPr lang="en-US" sz="1400" b="1" spc="-1" dirty="0">
                <a:solidFill>
                  <a:srgbClr val="000000"/>
                </a:solidFill>
                <a:latin typeface="Calibri" panose="020F0502020204030204" pitchFamily="34" charset="0"/>
                <a:cs typeface="Calibri" panose="020F0502020204030204" pitchFamily="34" charset="0"/>
              </a:rPr>
              <a:t>Reference Design</a:t>
            </a:r>
          </a:p>
          <a:p>
            <a:pPr marL="171450" indent="-1714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Demonstrator design</a:t>
            </a:r>
          </a:p>
          <a:p>
            <a:endParaRPr lang="en-US" sz="1400" spc="-1" dirty="0">
              <a:solidFill>
                <a:srgbClr val="000000"/>
              </a:solidFill>
              <a:latin typeface="Calibri" panose="020F0502020204030204" pitchFamily="34" charset="0"/>
              <a:cs typeface="Calibri" panose="020F0502020204030204" pitchFamily="34" charset="0"/>
            </a:endParaRPr>
          </a:p>
          <a:p>
            <a:r>
              <a:rPr lang="en-US" sz="1400" spc="-1" dirty="0">
                <a:solidFill>
                  <a:srgbClr val="000000"/>
                </a:solidFill>
                <a:latin typeface="Calibri" panose="020F0502020204030204" pitchFamily="34" charset="0"/>
                <a:cs typeface="Calibri" panose="020F0502020204030204" pitchFamily="34" charset="0"/>
              </a:rPr>
              <a:t>LDG wants to increase the momentum that we built up</a:t>
            </a:r>
          </a:p>
          <a:p>
            <a:pPr marL="171450" indent="-1714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EU Roadmap </a:t>
            </a:r>
            <a:r>
              <a:rPr lang="en-US" sz="1400" spc="-1" dirty="0">
                <a:solidFill>
                  <a:srgbClr val="000000"/>
                </a:solidFill>
                <a:latin typeface="Calibri" panose="020F0502020204030204" pitchFamily="34" charset="0"/>
                <a:cs typeface="Calibri" panose="020F0502020204030204" pitchFamily="34" charset="0"/>
              </a:rPr>
              <a:t>continues</a:t>
            </a:r>
          </a:p>
        </p:txBody>
      </p:sp>
      <p:sp>
        <p:nvSpPr>
          <p:cNvPr id="18" name="TextBox 17">
            <a:extLst>
              <a:ext uri="{FF2B5EF4-FFF2-40B4-BE49-F238E27FC236}">
                <a16:creationId xmlns:a16="http://schemas.microsoft.com/office/drawing/2014/main" id="{12A8E8BD-8145-0836-95F9-E2A465FE9446}"/>
              </a:ext>
            </a:extLst>
          </p:cNvPr>
          <p:cNvSpPr txBox="1"/>
          <p:nvPr/>
        </p:nvSpPr>
        <p:spPr>
          <a:xfrm>
            <a:off x="5421078" y="3628059"/>
            <a:ext cx="2699424" cy="523220"/>
          </a:xfrm>
          <a:prstGeom prst="rect">
            <a:avLst/>
          </a:prstGeom>
          <a:solidFill>
            <a:schemeClr val="accent5">
              <a:lumMod val="20000"/>
              <a:lumOff val="80000"/>
            </a:schemeClr>
          </a:solidFill>
        </p:spPr>
        <p:txBody>
          <a:bodyPr wrap="square" rtlCol="0">
            <a:spAutoFit/>
          </a:bodyPr>
          <a:lstStyle/>
          <a:p>
            <a:r>
              <a:rPr lang="en-US" sz="1400" spc="-1" dirty="0">
                <a:solidFill>
                  <a:srgbClr val="000000"/>
                </a:solidFill>
                <a:latin typeface="Calibri" panose="020F0502020204030204" pitchFamily="34" charset="0"/>
                <a:cs typeface="Calibri" panose="020F0502020204030204" pitchFamily="34" charset="0"/>
              </a:rPr>
              <a:t>Continuation as attractive option for Europe and for the US</a:t>
            </a:r>
            <a:endParaRPr lang="en-CH" sz="1400" dirty="0"/>
          </a:p>
        </p:txBody>
      </p:sp>
    </p:spTree>
    <p:extLst>
      <p:ext uri="{BB962C8B-B14F-4D97-AF65-F5344CB8AC3E}">
        <p14:creationId xmlns:p14="http://schemas.microsoft.com/office/powerpoint/2010/main" val="15719087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a:t>D. Schulte, Muon Collider, INFN, May 2024</a:t>
            </a:r>
            <a:endParaRPr lang="en-GB" dirty="0"/>
          </a:p>
        </p:txBody>
      </p:sp>
      <p:sp>
        <p:nvSpPr>
          <p:cNvPr id="5" name="Title 4"/>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Time-critical Developments</a:t>
            </a:r>
            <a:endParaRPr lang="en-US" sz="3200" dirty="0">
              <a:latin typeface="Calibri"/>
              <a:cs typeface="Calibri"/>
            </a:endParaRPr>
          </a:p>
        </p:txBody>
      </p:sp>
      <p:sp>
        <p:nvSpPr>
          <p:cNvPr id="8" name="TextBox 4">
            <a:extLst>
              <a:ext uri="{FF2B5EF4-FFF2-40B4-BE49-F238E27FC236}">
                <a16:creationId xmlns:a16="http://schemas.microsoft.com/office/drawing/2014/main" id="{F2A0F830-781A-9F66-8314-A5BB76104D29}"/>
              </a:ext>
            </a:extLst>
          </p:cNvPr>
          <p:cNvSpPr/>
          <p:nvPr/>
        </p:nvSpPr>
        <p:spPr>
          <a:xfrm>
            <a:off x="235182" y="1172136"/>
            <a:ext cx="3760754" cy="1367546"/>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b="1" spc="-1" dirty="0">
                <a:solidFill>
                  <a:srgbClr val="000000"/>
                </a:solidFill>
                <a:latin typeface="Calibri" panose="020F0502020204030204" pitchFamily="34" charset="0"/>
                <a:cs typeface="Calibri" panose="020F0502020204030204" pitchFamily="34" charset="0"/>
              </a:rPr>
              <a:t>Muon cooling technology</a:t>
            </a:r>
          </a:p>
          <a:p>
            <a:pPr marL="285750" indent="-2857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RF test stand </a:t>
            </a:r>
            <a:r>
              <a:rPr lang="en-US" sz="1400" spc="-1" dirty="0">
                <a:solidFill>
                  <a:srgbClr val="000000"/>
                </a:solidFill>
                <a:latin typeface="Calibri" panose="020F0502020204030204" pitchFamily="34" charset="0"/>
                <a:cs typeface="Calibri" panose="020F0502020204030204" pitchFamily="34" charset="0"/>
              </a:rPr>
              <a:t>to test cavities in magnetic field</a:t>
            </a:r>
          </a:p>
          <a:p>
            <a:pPr marL="285750" indent="-2857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Muon cooling cell </a:t>
            </a:r>
            <a:r>
              <a:rPr lang="en-US" sz="1400" spc="-1" dirty="0">
                <a:solidFill>
                  <a:srgbClr val="000000"/>
                </a:solidFill>
                <a:latin typeface="Calibri" panose="020F0502020204030204" pitchFamily="34" charset="0"/>
                <a:cs typeface="Calibri" panose="020F0502020204030204" pitchFamily="34" charset="0"/>
              </a:rPr>
              <a:t>test infrastructure</a:t>
            </a:r>
          </a:p>
          <a:p>
            <a:pPr marL="285750" indent="-285750">
              <a:buFont typeface="Arial" panose="020B0604020202020204" pitchFamily="34" charset="0"/>
              <a:buChar char="•"/>
            </a:pPr>
            <a:r>
              <a:rPr lang="en-US" sz="1400" b="1" spc="-1" dirty="0">
                <a:solidFill>
                  <a:srgbClr val="000000"/>
                </a:solidFill>
                <a:latin typeface="Calibri" panose="020F0502020204030204" pitchFamily="34" charset="0"/>
                <a:cs typeface="Calibri" panose="020F0502020204030204" pitchFamily="34" charset="0"/>
              </a:rPr>
              <a:t>Demonstrator</a:t>
            </a:r>
          </a:p>
          <a:p>
            <a:pPr marL="742950" lvl="1"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Muon beam production and cooling in several cells</a:t>
            </a:r>
          </a:p>
        </p:txBody>
      </p:sp>
      <p:sp>
        <p:nvSpPr>
          <p:cNvPr id="4" name="Slide Number Placeholder 3">
            <a:extLst>
              <a:ext uri="{FF2B5EF4-FFF2-40B4-BE49-F238E27FC236}">
                <a16:creationId xmlns:a16="http://schemas.microsoft.com/office/drawing/2014/main" id="{56716F66-B1CA-3FBF-7FA0-725221B5BC70}"/>
              </a:ext>
            </a:extLst>
          </p:cNvPr>
          <p:cNvSpPr>
            <a:spLocks noGrp="1"/>
          </p:cNvSpPr>
          <p:nvPr>
            <p:ph type="sldNum" sz="quarter" idx="4"/>
          </p:nvPr>
        </p:nvSpPr>
        <p:spPr/>
        <p:txBody>
          <a:bodyPr/>
          <a:lstStyle/>
          <a:p>
            <a:fld id="{974172A1-1CBF-0B40-9234-7D4D80EC19EA}" type="slidenum">
              <a:rPr lang="en-GB" smtClean="0"/>
              <a:pPr/>
              <a:t>24</a:t>
            </a:fld>
            <a:endParaRPr lang="en-GB" dirty="0"/>
          </a:p>
        </p:txBody>
      </p:sp>
      <p:pic>
        <p:nvPicPr>
          <p:cNvPr id="6" name="Picture 5" descr="A picture containing LEGO&#10;&#10;Description automatically generated">
            <a:extLst>
              <a:ext uri="{FF2B5EF4-FFF2-40B4-BE49-F238E27FC236}">
                <a16:creationId xmlns:a16="http://schemas.microsoft.com/office/drawing/2014/main" id="{904FBCBF-22CD-2DFB-D5CA-1BD9C2A265F9}"/>
              </a:ext>
            </a:extLst>
          </p:cNvPr>
          <p:cNvPicPr>
            <a:picLocks noChangeAspect="1"/>
          </p:cNvPicPr>
          <p:nvPr/>
        </p:nvPicPr>
        <p:blipFill rotWithShape="1">
          <a:blip r:embed="rId2"/>
          <a:srcRect l="13299" t="12532" r="18337" b="13339"/>
          <a:stretch/>
        </p:blipFill>
        <p:spPr>
          <a:xfrm>
            <a:off x="4122795" y="739158"/>
            <a:ext cx="1106603" cy="959932"/>
          </a:xfrm>
          <a:prstGeom prst="rect">
            <a:avLst/>
          </a:prstGeom>
        </p:spPr>
      </p:pic>
      <p:pic>
        <p:nvPicPr>
          <p:cNvPr id="7" name="Picture 6" descr="p0.tiff">
            <a:extLst>
              <a:ext uri="{FF2B5EF4-FFF2-40B4-BE49-F238E27FC236}">
                <a16:creationId xmlns:a16="http://schemas.microsoft.com/office/drawing/2014/main" id="{1BB21983-CBE5-58A4-9C72-1176FF72BB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7984" y="1851670"/>
            <a:ext cx="3926273" cy="1304933"/>
          </a:xfrm>
          <a:prstGeom prst="rect">
            <a:avLst/>
          </a:prstGeom>
        </p:spPr>
      </p:pic>
      <p:sp>
        <p:nvSpPr>
          <p:cNvPr id="9" name="TextBox 4">
            <a:extLst>
              <a:ext uri="{FF2B5EF4-FFF2-40B4-BE49-F238E27FC236}">
                <a16:creationId xmlns:a16="http://schemas.microsoft.com/office/drawing/2014/main" id="{6343F7FC-1B19-8B12-96CC-6D233071A225}"/>
              </a:ext>
            </a:extLst>
          </p:cNvPr>
          <p:cNvSpPr/>
          <p:nvPr/>
        </p:nvSpPr>
        <p:spPr>
          <a:xfrm>
            <a:off x="235182" y="2571750"/>
            <a:ext cx="8657297" cy="1582989"/>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b="1" spc="-1" dirty="0">
                <a:solidFill>
                  <a:srgbClr val="000000"/>
                </a:solidFill>
                <a:latin typeface="Calibri" panose="020F0502020204030204" pitchFamily="34" charset="0"/>
                <a:cs typeface="Calibri" panose="020F0502020204030204" pitchFamily="34" charset="0"/>
              </a:rPr>
              <a:t>Magnet technology</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HTS solenoids</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Collider ring magnets with Nb3Sn or HTS</a:t>
            </a:r>
          </a:p>
          <a:p>
            <a:endParaRPr lang="en-US" sz="1400" spc="-1" dirty="0">
              <a:solidFill>
                <a:srgbClr val="000000"/>
              </a:solidFill>
              <a:latin typeface="Calibri" panose="020F0502020204030204" pitchFamily="34" charset="0"/>
              <a:cs typeface="Calibri" panose="020F0502020204030204" pitchFamily="34" charset="0"/>
            </a:endParaRPr>
          </a:p>
          <a:p>
            <a:r>
              <a:rPr lang="en-US" sz="1400" b="1" spc="-1" dirty="0">
                <a:solidFill>
                  <a:srgbClr val="000000"/>
                </a:solidFill>
                <a:latin typeface="Calibri" panose="020F0502020204030204" pitchFamily="34" charset="0"/>
                <a:cs typeface="Calibri" panose="020F0502020204030204" pitchFamily="34" charset="0"/>
              </a:rPr>
              <a:t>Detector technology and design</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Can do the important physics with near-term technology</a:t>
            </a:r>
          </a:p>
          <a:p>
            <a:pPr marL="285750" indent="-2857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But available time will allow to improve further and exploit AI, MI and new technologies</a:t>
            </a:r>
          </a:p>
        </p:txBody>
      </p:sp>
      <p:pic>
        <p:nvPicPr>
          <p:cNvPr id="10" name="Picture 9" descr="p0.pdf">
            <a:extLst>
              <a:ext uri="{FF2B5EF4-FFF2-40B4-BE49-F238E27FC236}">
                <a16:creationId xmlns:a16="http://schemas.microsoft.com/office/drawing/2014/main" id="{B5614AA9-8E00-8CC6-636C-AAE4D2400856}"/>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l="2305" t="51848" r="54572" b="4036"/>
          <a:stretch/>
        </p:blipFill>
        <p:spPr>
          <a:xfrm rot="16200000">
            <a:off x="6369635" y="192921"/>
            <a:ext cx="1356123" cy="1961374"/>
          </a:xfrm>
          <a:prstGeom prst="rect">
            <a:avLst/>
          </a:prstGeom>
        </p:spPr>
      </p:pic>
      <p:sp>
        <p:nvSpPr>
          <p:cNvPr id="2" name="TextBox 1">
            <a:extLst>
              <a:ext uri="{FF2B5EF4-FFF2-40B4-BE49-F238E27FC236}">
                <a16:creationId xmlns:a16="http://schemas.microsoft.com/office/drawing/2014/main" id="{2B33FB48-B340-0827-E36A-1F178ECD6E2F}"/>
              </a:ext>
            </a:extLst>
          </p:cNvPr>
          <p:cNvSpPr txBox="1"/>
          <p:nvPr/>
        </p:nvSpPr>
        <p:spPr>
          <a:xfrm>
            <a:off x="815012" y="544637"/>
            <a:ext cx="3258968" cy="523220"/>
          </a:xfrm>
          <a:prstGeom prst="rect">
            <a:avLst/>
          </a:prstGeom>
          <a:noFill/>
        </p:spPr>
        <p:txBody>
          <a:bodyPr wrap="square" rtlCol="0">
            <a:spAutoFit/>
          </a:bodyPr>
          <a:lstStyle/>
          <a:p>
            <a:r>
              <a:rPr lang="en-CH" sz="1400" dirty="0">
                <a:latin typeface="Calibri" panose="020F0502020204030204" pitchFamily="34" charset="0"/>
                <a:cs typeface="Calibri" panose="020F0502020204030204" pitchFamily="34" charset="0"/>
              </a:rPr>
              <a:t>Identified three main technologies that can limit the timeline</a:t>
            </a:r>
          </a:p>
        </p:txBody>
      </p:sp>
    </p:spTree>
    <p:extLst>
      <p:ext uri="{BB962C8B-B14F-4D97-AF65-F5344CB8AC3E}">
        <p14:creationId xmlns:p14="http://schemas.microsoft.com/office/powerpoint/2010/main" val="28919143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a:t>D. Schulte, Muon Collider, INFN, May 2024</a:t>
            </a:r>
            <a:endParaRPr lang="en-GB" dirty="0"/>
          </a:p>
        </p:txBody>
      </p:sp>
      <p:sp>
        <p:nvSpPr>
          <p:cNvPr id="4" name="Title 3"/>
          <p:cNvSpPr>
            <a:spLocks noGrp="1"/>
          </p:cNvSpPr>
          <p:nvPr>
            <p:ph type="title"/>
          </p:nvPr>
        </p:nvSpPr>
        <p:spPr>
          <a:xfrm>
            <a:off x="755576" y="-20538"/>
            <a:ext cx="7321624" cy="565175"/>
          </a:xfrm>
        </p:spPr>
        <p:txBody>
          <a:bodyPr/>
          <a:lstStyle/>
          <a:p>
            <a:r>
              <a:rPr lang="en-US" sz="3200" dirty="0">
                <a:latin typeface="Calibri"/>
                <a:cs typeface="Calibri"/>
              </a:rPr>
              <a:t>CDR Phase, R&amp;D and Demonstrator Facility</a:t>
            </a:r>
          </a:p>
        </p:txBody>
      </p:sp>
      <p:sp>
        <p:nvSpPr>
          <p:cNvPr id="23" name="TextBox 22"/>
          <p:cNvSpPr txBox="1"/>
          <p:nvPr/>
        </p:nvSpPr>
        <p:spPr>
          <a:xfrm>
            <a:off x="143322" y="826715"/>
            <a:ext cx="4498042" cy="1169551"/>
          </a:xfrm>
          <a:prstGeom prst="rect">
            <a:avLst/>
          </a:prstGeom>
          <a:noFill/>
        </p:spPr>
        <p:txBody>
          <a:bodyPr wrap="square" rtlCol="0">
            <a:spAutoFit/>
          </a:bodyPr>
          <a:lstStyle/>
          <a:p>
            <a:r>
              <a:rPr lang="en-US" sz="1400" b="1" dirty="0">
                <a:latin typeface="Calibri"/>
                <a:cs typeface="Calibri"/>
              </a:rPr>
              <a:t>Broad R&amp;D </a:t>
            </a:r>
            <a:r>
              <a:rPr lang="en-US" sz="1400" b="1" dirty="0" err="1">
                <a:latin typeface="Calibri"/>
                <a:cs typeface="Calibri"/>
              </a:rPr>
              <a:t>programme</a:t>
            </a:r>
            <a:r>
              <a:rPr lang="en-US" sz="1400" b="1" dirty="0">
                <a:latin typeface="Calibri"/>
                <a:cs typeface="Calibri"/>
              </a:rPr>
              <a:t> </a:t>
            </a:r>
            <a:r>
              <a:rPr lang="en-US" sz="1400" dirty="0">
                <a:latin typeface="Calibri"/>
                <a:cs typeface="Calibri"/>
              </a:rPr>
              <a:t>can be distributed world-wide</a:t>
            </a:r>
          </a:p>
          <a:p>
            <a:pPr marL="285750" indent="-285750">
              <a:buFont typeface="Arial" panose="020B0604020202020204" pitchFamily="34" charset="0"/>
              <a:buChar char="•"/>
            </a:pPr>
            <a:r>
              <a:rPr lang="en-US" sz="1400" b="1" dirty="0">
                <a:latin typeface="Calibri"/>
                <a:cs typeface="Calibri"/>
              </a:rPr>
              <a:t>Models</a:t>
            </a:r>
            <a:r>
              <a:rPr lang="en-US" sz="1400" dirty="0">
                <a:latin typeface="Calibri"/>
                <a:cs typeface="Calibri"/>
              </a:rPr>
              <a:t> and </a:t>
            </a:r>
            <a:r>
              <a:rPr lang="en-US" sz="1400" b="1" dirty="0">
                <a:latin typeface="Calibri"/>
                <a:cs typeface="Calibri"/>
              </a:rPr>
              <a:t>prototypes</a:t>
            </a:r>
          </a:p>
          <a:p>
            <a:pPr marL="742950" lvl="1" indent="-285750">
              <a:buFont typeface="Arial" panose="020B0604020202020204" pitchFamily="34" charset="0"/>
              <a:buChar char="•"/>
            </a:pPr>
            <a:r>
              <a:rPr lang="en-US" sz="1400" dirty="0">
                <a:latin typeface="Calibri"/>
                <a:cs typeface="Calibri"/>
              </a:rPr>
              <a:t>Magnets, Target, RF systems, Absorbers, …</a:t>
            </a:r>
          </a:p>
          <a:p>
            <a:pPr marL="285750" indent="-285750">
              <a:buFont typeface="Arial" panose="020B0604020202020204" pitchFamily="34" charset="0"/>
              <a:buChar char="•"/>
            </a:pPr>
            <a:r>
              <a:rPr lang="en-US" sz="1400" b="1" dirty="0">
                <a:latin typeface="Calibri"/>
                <a:cs typeface="Calibri"/>
              </a:rPr>
              <a:t>CDR</a:t>
            </a:r>
            <a:r>
              <a:rPr lang="en-US" sz="1400" dirty="0">
                <a:latin typeface="Calibri"/>
                <a:cs typeface="Calibri"/>
              </a:rPr>
              <a:t> development</a:t>
            </a:r>
          </a:p>
          <a:p>
            <a:pPr marL="285750" indent="-285750">
              <a:buFont typeface="Arial" panose="020B0604020202020204" pitchFamily="34" charset="0"/>
              <a:buChar char="•"/>
            </a:pPr>
            <a:r>
              <a:rPr lang="en-US" sz="1400" b="1" dirty="0">
                <a:latin typeface="Calibri"/>
                <a:cs typeface="Calibri"/>
              </a:rPr>
              <a:t>Integrated tests</a:t>
            </a:r>
            <a:r>
              <a:rPr lang="en-US" sz="1400" dirty="0">
                <a:latin typeface="Calibri"/>
                <a:cs typeface="Calibri"/>
              </a:rPr>
              <a:t>, also with beam</a:t>
            </a:r>
          </a:p>
        </p:txBody>
      </p:sp>
      <p:sp>
        <p:nvSpPr>
          <p:cNvPr id="27" name="TextBox 26">
            <a:extLst>
              <a:ext uri="{FF2B5EF4-FFF2-40B4-BE49-F238E27FC236}">
                <a16:creationId xmlns:a16="http://schemas.microsoft.com/office/drawing/2014/main" id="{2ABF533A-59DF-283A-CE08-B21494D00DFD}"/>
              </a:ext>
            </a:extLst>
          </p:cNvPr>
          <p:cNvSpPr txBox="1"/>
          <p:nvPr/>
        </p:nvSpPr>
        <p:spPr>
          <a:xfrm>
            <a:off x="171386" y="2211710"/>
            <a:ext cx="3016305" cy="2677656"/>
          </a:xfrm>
          <a:prstGeom prst="rect">
            <a:avLst/>
          </a:prstGeom>
          <a:noFill/>
        </p:spPr>
        <p:txBody>
          <a:bodyPr wrap="square" rtlCol="0">
            <a:spAutoFit/>
          </a:bodyPr>
          <a:lstStyle/>
          <a:p>
            <a:r>
              <a:rPr lang="en-US" sz="1400" b="1" dirty="0">
                <a:latin typeface="Calibri"/>
                <a:cs typeface="Calibri"/>
              </a:rPr>
              <a:t>Cooling demonstrator </a:t>
            </a:r>
            <a:r>
              <a:rPr lang="en-US" sz="1400" dirty="0">
                <a:latin typeface="Calibri"/>
                <a:cs typeface="Calibri"/>
              </a:rPr>
              <a:t>is a key facility</a:t>
            </a:r>
          </a:p>
          <a:p>
            <a:pPr marL="285750" indent="-285750">
              <a:buFont typeface="Arial" panose="020B0604020202020204" pitchFamily="34" charset="0"/>
              <a:buChar char="•"/>
            </a:pPr>
            <a:r>
              <a:rPr lang="en-US" sz="1400" dirty="0">
                <a:latin typeface="Calibri"/>
                <a:cs typeface="Calibri"/>
              </a:rPr>
              <a:t>look for an existing proton beam with significant power</a:t>
            </a:r>
          </a:p>
          <a:p>
            <a:endParaRPr lang="en-US" sz="1400" dirty="0">
              <a:latin typeface="Calibri"/>
              <a:cs typeface="Calibri"/>
            </a:endParaRPr>
          </a:p>
          <a:p>
            <a:r>
              <a:rPr lang="en-US" sz="1400" dirty="0">
                <a:latin typeface="Calibri"/>
                <a:cs typeface="Calibri"/>
              </a:rPr>
              <a:t>Different sites are being considered</a:t>
            </a:r>
          </a:p>
          <a:p>
            <a:pPr marL="285750" indent="-285750">
              <a:buFont typeface="Arial"/>
              <a:buChar char="•"/>
            </a:pPr>
            <a:r>
              <a:rPr lang="en-US" sz="1400" dirty="0">
                <a:latin typeface="Calibri"/>
                <a:cs typeface="Calibri"/>
              </a:rPr>
              <a:t>CERN, FNAL, ESS …</a:t>
            </a:r>
          </a:p>
          <a:p>
            <a:pPr marL="285750" indent="-285750">
              <a:buFont typeface="Arial"/>
              <a:buChar char="•"/>
            </a:pPr>
            <a:r>
              <a:rPr lang="en-US" sz="1400" dirty="0">
                <a:latin typeface="Calibri"/>
                <a:cs typeface="Calibri"/>
              </a:rPr>
              <a:t>Two site options at CERN</a:t>
            </a:r>
          </a:p>
          <a:p>
            <a:pPr marL="285750" indent="-285750">
              <a:buFont typeface="Arial"/>
              <a:buChar char="•"/>
            </a:pPr>
            <a:endParaRPr lang="en-US" sz="1400" b="1" dirty="0">
              <a:latin typeface="Calibri"/>
              <a:cs typeface="Calibri"/>
            </a:endParaRPr>
          </a:p>
          <a:p>
            <a:r>
              <a:rPr lang="en-US" sz="1400" dirty="0">
                <a:latin typeface="Calibri"/>
                <a:cs typeface="Calibri"/>
              </a:rPr>
              <a:t>Muon cooling module test is important </a:t>
            </a:r>
          </a:p>
          <a:p>
            <a:pPr marL="285750" indent="-285750">
              <a:buFont typeface="Arial" panose="020B0604020202020204" pitchFamily="34" charset="0"/>
              <a:buChar char="•"/>
            </a:pPr>
            <a:r>
              <a:rPr lang="en-US" sz="1400" dirty="0">
                <a:latin typeface="Calibri"/>
                <a:cs typeface="Calibri"/>
              </a:rPr>
              <a:t>INFN is driving the work</a:t>
            </a:r>
          </a:p>
          <a:p>
            <a:pPr marL="285750" indent="-285750">
              <a:buFont typeface="Arial" panose="020B0604020202020204" pitchFamily="34" charset="0"/>
              <a:buChar char="•"/>
            </a:pPr>
            <a:r>
              <a:rPr lang="en-US" sz="1400" dirty="0">
                <a:latin typeface="Calibri"/>
                <a:cs typeface="Calibri"/>
              </a:rPr>
              <a:t>Could test it at CERN with proton beam</a:t>
            </a:r>
          </a:p>
        </p:txBody>
      </p:sp>
      <p:pic>
        <p:nvPicPr>
          <p:cNvPr id="33" name="Picture 32">
            <a:extLst>
              <a:ext uri="{FF2B5EF4-FFF2-40B4-BE49-F238E27FC236}">
                <a16:creationId xmlns:a16="http://schemas.microsoft.com/office/drawing/2014/main" id="{6521B364-EA15-7420-C7AB-C2B3C044DB74}"/>
              </a:ext>
            </a:extLst>
          </p:cNvPr>
          <p:cNvPicPr>
            <a:picLocks noChangeAspect="1"/>
          </p:cNvPicPr>
          <p:nvPr/>
        </p:nvPicPr>
        <p:blipFill>
          <a:blip r:embed="rId2"/>
          <a:stretch>
            <a:fillRect/>
          </a:stretch>
        </p:blipFill>
        <p:spPr>
          <a:xfrm>
            <a:off x="3131840" y="3131975"/>
            <a:ext cx="2635534" cy="1528007"/>
          </a:xfrm>
          <a:prstGeom prst="rect">
            <a:avLst/>
          </a:prstGeom>
        </p:spPr>
      </p:pic>
      <p:sp>
        <p:nvSpPr>
          <p:cNvPr id="5" name="Slide Number Placeholder 4">
            <a:extLst>
              <a:ext uri="{FF2B5EF4-FFF2-40B4-BE49-F238E27FC236}">
                <a16:creationId xmlns:a16="http://schemas.microsoft.com/office/drawing/2014/main" id="{E46BC81C-A4C6-B160-F3C5-951DEEDA8942}"/>
              </a:ext>
            </a:extLst>
          </p:cNvPr>
          <p:cNvSpPr>
            <a:spLocks noGrp="1"/>
          </p:cNvSpPr>
          <p:nvPr>
            <p:ph type="sldNum" sz="quarter" idx="4"/>
          </p:nvPr>
        </p:nvSpPr>
        <p:spPr/>
        <p:txBody>
          <a:bodyPr/>
          <a:lstStyle/>
          <a:p>
            <a:fld id="{974172A1-1CBF-0B40-9234-7D4D80EC19EA}" type="slidenum">
              <a:rPr lang="en-GB" smtClean="0"/>
              <a:pPr/>
              <a:t>25</a:t>
            </a:fld>
            <a:endParaRPr lang="en-GB" dirty="0"/>
          </a:p>
        </p:txBody>
      </p:sp>
      <p:pic>
        <p:nvPicPr>
          <p:cNvPr id="6" name="Picture 5">
            <a:extLst>
              <a:ext uri="{FF2B5EF4-FFF2-40B4-BE49-F238E27FC236}">
                <a16:creationId xmlns:a16="http://schemas.microsoft.com/office/drawing/2014/main" id="{D8FB7FB4-269C-9A98-2858-9D6C4985A830}"/>
              </a:ext>
            </a:extLst>
          </p:cNvPr>
          <p:cNvPicPr>
            <a:picLocks noChangeAspect="1"/>
          </p:cNvPicPr>
          <p:nvPr/>
        </p:nvPicPr>
        <p:blipFill>
          <a:blip r:embed="rId3"/>
          <a:stretch>
            <a:fillRect/>
          </a:stretch>
        </p:blipFill>
        <p:spPr>
          <a:xfrm>
            <a:off x="4427984" y="674374"/>
            <a:ext cx="3107182" cy="1825368"/>
          </a:xfrm>
          <a:prstGeom prst="rect">
            <a:avLst/>
          </a:prstGeom>
        </p:spPr>
      </p:pic>
      <p:sp>
        <p:nvSpPr>
          <p:cNvPr id="7" name="TextBox 6">
            <a:extLst>
              <a:ext uri="{FF2B5EF4-FFF2-40B4-BE49-F238E27FC236}">
                <a16:creationId xmlns:a16="http://schemas.microsoft.com/office/drawing/2014/main" id="{7E6B1A90-66F6-7135-C6C7-6CFC28F1673B}"/>
              </a:ext>
            </a:extLst>
          </p:cNvPr>
          <p:cNvSpPr txBox="1"/>
          <p:nvPr/>
        </p:nvSpPr>
        <p:spPr>
          <a:xfrm>
            <a:off x="6254293" y="666818"/>
            <a:ext cx="1310431" cy="400110"/>
          </a:xfrm>
          <a:prstGeom prst="rect">
            <a:avLst/>
          </a:prstGeom>
          <a:solidFill>
            <a:schemeClr val="tx2">
              <a:lumMod val="20000"/>
              <a:lumOff val="80000"/>
            </a:schemeClr>
          </a:solidFill>
        </p:spPr>
        <p:txBody>
          <a:bodyPr wrap="square" rtlCol="0">
            <a:spAutoFit/>
          </a:bodyPr>
          <a:lstStyle/>
          <a:p>
            <a:r>
              <a:rPr lang="en-US" sz="1000" dirty="0">
                <a:latin typeface="Calibri" panose="020F0502020204030204" pitchFamily="34" charset="0"/>
                <a:cs typeface="Calibri" panose="020F0502020204030204" pitchFamily="34" charset="0"/>
              </a:rPr>
              <a:t>M. </a:t>
            </a:r>
            <a:r>
              <a:rPr lang="en-US" sz="1000" dirty="0" err="1">
                <a:latin typeface="Calibri" panose="020F0502020204030204" pitchFamily="34" charset="0"/>
                <a:cs typeface="Calibri" panose="020F0502020204030204" pitchFamily="34" charset="0"/>
              </a:rPr>
              <a:t>Calviani</a:t>
            </a:r>
            <a:r>
              <a:rPr lang="en-US" sz="1000" dirty="0">
                <a:latin typeface="Calibri" panose="020F0502020204030204" pitchFamily="34" charset="0"/>
                <a:cs typeface="Calibri" panose="020F0502020204030204" pitchFamily="34" charset="0"/>
              </a:rPr>
              <a:t>, R. </a:t>
            </a:r>
            <a:r>
              <a:rPr lang="en-US" sz="1000" dirty="0" err="1">
                <a:latin typeface="Calibri" panose="020F0502020204030204" pitchFamily="34" charset="0"/>
                <a:cs typeface="Calibri" panose="020F0502020204030204" pitchFamily="34" charset="0"/>
              </a:rPr>
              <a:t>Losito</a:t>
            </a:r>
            <a:r>
              <a:rPr lang="en-US" sz="1000" dirty="0">
                <a:latin typeface="Calibri" panose="020F0502020204030204" pitchFamily="34" charset="0"/>
                <a:cs typeface="Calibri" panose="020F0502020204030204" pitchFamily="34" charset="0"/>
              </a:rPr>
              <a:t>, J. Osborn et al.</a:t>
            </a:r>
          </a:p>
        </p:txBody>
      </p:sp>
      <p:pic>
        <p:nvPicPr>
          <p:cNvPr id="2" name="Picture 1" descr="A picture containing LEGO&#10;&#10;Description automatically generated">
            <a:extLst>
              <a:ext uri="{FF2B5EF4-FFF2-40B4-BE49-F238E27FC236}">
                <a16:creationId xmlns:a16="http://schemas.microsoft.com/office/drawing/2014/main" id="{3F400AA9-B4EC-3DBF-7FB4-D7D5FE3BC97E}"/>
              </a:ext>
            </a:extLst>
          </p:cNvPr>
          <p:cNvPicPr>
            <a:picLocks noChangeAspect="1"/>
          </p:cNvPicPr>
          <p:nvPr/>
        </p:nvPicPr>
        <p:blipFill rotWithShape="1">
          <a:blip r:embed="rId4"/>
          <a:srcRect l="13299" t="12532" r="18337" b="13339"/>
          <a:stretch/>
        </p:blipFill>
        <p:spPr>
          <a:xfrm>
            <a:off x="6290559" y="2849218"/>
            <a:ext cx="2010281" cy="1743835"/>
          </a:xfrm>
          <a:prstGeom prst="rect">
            <a:avLst/>
          </a:prstGeom>
        </p:spPr>
      </p:pic>
      <p:sp>
        <p:nvSpPr>
          <p:cNvPr id="8" name="TextBox 7">
            <a:extLst>
              <a:ext uri="{FF2B5EF4-FFF2-40B4-BE49-F238E27FC236}">
                <a16:creationId xmlns:a16="http://schemas.microsoft.com/office/drawing/2014/main" id="{9FDD0892-7685-00C3-757E-F0AC20B8DAAD}"/>
              </a:ext>
            </a:extLst>
          </p:cNvPr>
          <p:cNvSpPr txBox="1"/>
          <p:nvPr/>
        </p:nvSpPr>
        <p:spPr>
          <a:xfrm>
            <a:off x="5088510" y="2651181"/>
            <a:ext cx="1168269" cy="307777"/>
          </a:xfrm>
          <a:prstGeom prst="rect">
            <a:avLst/>
          </a:prstGeom>
          <a:noFill/>
        </p:spPr>
        <p:txBody>
          <a:bodyPr wrap="none" rtlCol="0">
            <a:spAutoFit/>
          </a:bodyPr>
          <a:lstStyle/>
          <a:p>
            <a:pPr algn="l"/>
            <a:r>
              <a:rPr lang="en-US" sz="1400" dirty="0">
                <a:latin typeface="Calibri" panose="020F0502020204030204" pitchFamily="34" charset="0"/>
                <a:cs typeface="Calibri" panose="020F0502020204030204" pitchFamily="34" charset="0"/>
              </a:rPr>
              <a:t>With cryostat</a:t>
            </a:r>
          </a:p>
        </p:txBody>
      </p:sp>
      <p:sp>
        <p:nvSpPr>
          <p:cNvPr id="9" name="TextBox 8">
            <a:extLst>
              <a:ext uri="{FF2B5EF4-FFF2-40B4-BE49-F238E27FC236}">
                <a16:creationId xmlns:a16="http://schemas.microsoft.com/office/drawing/2014/main" id="{17F40EAA-9B30-714D-FF43-72DDE67DA783}"/>
              </a:ext>
            </a:extLst>
          </p:cNvPr>
          <p:cNvSpPr txBox="1"/>
          <p:nvPr/>
        </p:nvSpPr>
        <p:spPr>
          <a:xfrm>
            <a:off x="6284234" y="4423492"/>
            <a:ext cx="926407" cy="276999"/>
          </a:xfrm>
          <a:prstGeom prst="rect">
            <a:avLst/>
          </a:prstGeom>
          <a:noFill/>
        </p:spPr>
        <p:txBody>
          <a:bodyPr wrap="none" rtlCol="0">
            <a:spAutoFit/>
          </a:bodyPr>
          <a:lstStyle/>
          <a:p>
            <a:pPr algn="l"/>
            <a:r>
              <a:rPr lang="en-US" sz="1200" dirty="0">
                <a:solidFill>
                  <a:srgbClr val="C83964"/>
                </a:solidFill>
                <a:latin typeface="Calibri" panose="020F0502020204030204" pitchFamily="34" charset="0"/>
                <a:cs typeface="Calibri" panose="020F0502020204030204" pitchFamily="34" charset="0"/>
              </a:rPr>
              <a:t>SC HTS coils</a:t>
            </a:r>
          </a:p>
        </p:txBody>
      </p:sp>
      <p:cxnSp>
        <p:nvCxnSpPr>
          <p:cNvPr id="10" name="Straight Arrow Connector 9">
            <a:extLst>
              <a:ext uri="{FF2B5EF4-FFF2-40B4-BE49-F238E27FC236}">
                <a16:creationId xmlns:a16="http://schemas.microsoft.com/office/drawing/2014/main" id="{66437FB6-AEF7-4AF2-7986-9662EC6A5243}"/>
              </a:ext>
            </a:extLst>
          </p:cNvPr>
          <p:cNvCxnSpPr>
            <a:cxnSpLocks/>
          </p:cNvCxnSpPr>
          <p:nvPr/>
        </p:nvCxnSpPr>
        <p:spPr>
          <a:xfrm flipV="1">
            <a:off x="6754562" y="4004710"/>
            <a:ext cx="337718" cy="42758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83166587-3445-5C0D-BEA7-71E3A0C5C7FD}"/>
              </a:ext>
            </a:extLst>
          </p:cNvPr>
          <p:cNvSpPr txBox="1"/>
          <p:nvPr/>
        </p:nvSpPr>
        <p:spPr>
          <a:xfrm>
            <a:off x="7567628" y="2427734"/>
            <a:ext cx="1542379" cy="276999"/>
          </a:xfrm>
          <a:prstGeom prst="rect">
            <a:avLst/>
          </a:prstGeom>
          <a:noFill/>
        </p:spPr>
        <p:txBody>
          <a:bodyPr wrap="square" rtlCol="0">
            <a:spAutoFit/>
          </a:bodyPr>
          <a:lstStyle/>
          <a:p>
            <a:pPr algn="l"/>
            <a:r>
              <a:rPr lang="en-US" sz="1200" dirty="0">
                <a:solidFill>
                  <a:schemeClr val="tx2">
                    <a:lumMod val="60000"/>
                    <a:lumOff val="40000"/>
                  </a:schemeClr>
                </a:solidFill>
                <a:latin typeface="Calibri" panose="020F0502020204030204" pitchFamily="34" charset="0"/>
                <a:cs typeface="Calibri" panose="020F0502020204030204" pitchFamily="34" charset="0"/>
              </a:rPr>
              <a:t>Two stage cryocooler</a:t>
            </a:r>
          </a:p>
        </p:txBody>
      </p:sp>
      <p:cxnSp>
        <p:nvCxnSpPr>
          <p:cNvPr id="12" name="Straight Arrow Connector 11">
            <a:extLst>
              <a:ext uri="{FF2B5EF4-FFF2-40B4-BE49-F238E27FC236}">
                <a16:creationId xmlns:a16="http://schemas.microsoft.com/office/drawing/2014/main" id="{B16EC0FC-C1FA-66B7-0E28-1E4F8CE93A93}"/>
              </a:ext>
            </a:extLst>
          </p:cNvPr>
          <p:cNvCxnSpPr>
            <a:cxnSpLocks/>
          </p:cNvCxnSpPr>
          <p:nvPr/>
        </p:nvCxnSpPr>
        <p:spPr>
          <a:xfrm flipH="1">
            <a:off x="7354581" y="2643500"/>
            <a:ext cx="320479" cy="36058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3" name="TextBox 12">
            <a:extLst>
              <a:ext uri="{FF2B5EF4-FFF2-40B4-BE49-F238E27FC236}">
                <a16:creationId xmlns:a16="http://schemas.microsoft.com/office/drawing/2014/main" id="{E213C303-EF96-B973-012B-35EF3E6D4378}"/>
              </a:ext>
            </a:extLst>
          </p:cNvPr>
          <p:cNvSpPr txBox="1"/>
          <p:nvPr/>
        </p:nvSpPr>
        <p:spPr>
          <a:xfrm>
            <a:off x="7893281" y="2814278"/>
            <a:ext cx="1106393" cy="276999"/>
          </a:xfrm>
          <a:prstGeom prst="rect">
            <a:avLst/>
          </a:prstGeom>
          <a:noFill/>
        </p:spPr>
        <p:txBody>
          <a:bodyPr wrap="none" rtlCol="0">
            <a:spAutoFit/>
          </a:bodyPr>
          <a:lstStyle/>
          <a:p>
            <a:pPr algn="l"/>
            <a:r>
              <a:rPr lang="en-US" sz="1200" dirty="0">
                <a:solidFill>
                  <a:schemeClr val="tx2">
                    <a:lumMod val="75000"/>
                  </a:schemeClr>
                </a:solidFill>
                <a:latin typeface="Calibri" panose="020F0502020204030204" pitchFamily="34" charset="0"/>
                <a:cs typeface="Calibri" panose="020F0502020204030204" pitchFamily="34" charset="0"/>
              </a:rPr>
              <a:t>Thermal shield</a:t>
            </a:r>
          </a:p>
        </p:txBody>
      </p:sp>
      <p:cxnSp>
        <p:nvCxnSpPr>
          <p:cNvPr id="14" name="Straight Arrow Connector 13">
            <a:extLst>
              <a:ext uri="{FF2B5EF4-FFF2-40B4-BE49-F238E27FC236}">
                <a16:creationId xmlns:a16="http://schemas.microsoft.com/office/drawing/2014/main" id="{E442097A-D9FF-065A-6AC0-82F9F37934F2}"/>
              </a:ext>
            </a:extLst>
          </p:cNvPr>
          <p:cNvCxnSpPr>
            <a:cxnSpLocks/>
          </p:cNvCxnSpPr>
          <p:nvPr/>
        </p:nvCxnSpPr>
        <p:spPr>
          <a:xfrm flipH="1">
            <a:off x="7542020" y="2995088"/>
            <a:ext cx="366086" cy="385013"/>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5" name="Straight Arrow Connector 14">
            <a:extLst>
              <a:ext uri="{FF2B5EF4-FFF2-40B4-BE49-F238E27FC236}">
                <a16:creationId xmlns:a16="http://schemas.microsoft.com/office/drawing/2014/main" id="{4AE64F3C-8C3D-C436-0F65-985539CD28C9}"/>
              </a:ext>
            </a:extLst>
          </p:cNvPr>
          <p:cNvCxnSpPr>
            <a:cxnSpLocks/>
          </p:cNvCxnSpPr>
          <p:nvPr/>
        </p:nvCxnSpPr>
        <p:spPr>
          <a:xfrm flipH="1">
            <a:off x="7976829" y="3513071"/>
            <a:ext cx="488359" cy="80367"/>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6" name="TextBox 15">
            <a:extLst>
              <a:ext uri="{FF2B5EF4-FFF2-40B4-BE49-F238E27FC236}">
                <a16:creationId xmlns:a16="http://schemas.microsoft.com/office/drawing/2014/main" id="{2C3E4548-9996-F6F1-1723-6FCD8D851517}"/>
              </a:ext>
            </a:extLst>
          </p:cNvPr>
          <p:cNvSpPr txBox="1"/>
          <p:nvPr/>
        </p:nvSpPr>
        <p:spPr>
          <a:xfrm>
            <a:off x="4727362" y="3156169"/>
            <a:ext cx="1583232" cy="276999"/>
          </a:xfrm>
          <a:prstGeom prst="rect">
            <a:avLst/>
          </a:prstGeom>
          <a:noFill/>
        </p:spPr>
        <p:txBody>
          <a:bodyPr wrap="square" rtlCol="0">
            <a:spAutoFit/>
          </a:bodyPr>
          <a:lstStyle/>
          <a:p>
            <a:pPr algn="l"/>
            <a:r>
              <a:rPr lang="en-US" sz="1200" dirty="0">
                <a:solidFill>
                  <a:srgbClr val="C83964"/>
                </a:solidFill>
                <a:latin typeface="Calibri" panose="020F0502020204030204" pitchFamily="34" charset="0"/>
                <a:cs typeface="Calibri" panose="020F0502020204030204" pitchFamily="34" charset="0"/>
              </a:rPr>
              <a:t>Coil support structure</a:t>
            </a:r>
          </a:p>
        </p:txBody>
      </p:sp>
      <p:cxnSp>
        <p:nvCxnSpPr>
          <p:cNvPr id="17" name="Straight Arrow Connector 16">
            <a:extLst>
              <a:ext uri="{FF2B5EF4-FFF2-40B4-BE49-F238E27FC236}">
                <a16:creationId xmlns:a16="http://schemas.microsoft.com/office/drawing/2014/main" id="{20669E99-AAB4-CC50-B9C6-A4ABE7015746}"/>
              </a:ext>
            </a:extLst>
          </p:cNvPr>
          <p:cNvCxnSpPr>
            <a:cxnSpLocks/>
          </p:cNvCxnSpPr>
          <p:nvPr/>
        </p:nvCxnSpPr>
        <p:spPr>
          <a:xfrm>
            <a:off x="6061153" y="3401187"/>
            <a:ext cx="456411" cy="19225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4EA50117-0250-08A6-2CF5-7A033B5ABDDB}"/>
              </a:ext>
            </a:extLst>
          </p:cNvPr>
          <p:cNvSpPr txBox="1"/>
          <p:nvPr/>
        </p:nvSpPr>
        <p:spPr>
          <a:xfrm>
            <a:off x="4717910" y="3950676"/>
            <a:ext cx="1656183" cy="461665"/>
          </a:xfrm>
          <a:prstGeom prst="rect">
            <a:avLst/>
          </a:prstGeom>
          <a:noFill/>
        </p:spPr>
        <p:txBody>
          <a:bodyPr wrap="square" rtlCol="0">
            <a:spAutoFit/>
          </a:bodyPr>
          <a:lstStyle/>
          <a:p>
            <a:pPr algn="l"/>
            <a:r>
              <a:rPr lang="en-US" sz="1200" dirty="0">
                <a:solidFill>
                  <a:schemeClr val="tx2">
                    <a:lumMod val="75000"/>
                  </a:schemeClr>
                </a:solidFill>
                <a:latin typeface="Calibri" panose="020F0502020204030204" pitchFamily="34" charset="0"/>
                <a:cs typeface="Calibri" panose="020F0502020204030204" pitchFamily="34" charset="0"/>
              </a:rPr>
              <a:t>Tie rods for repulsion and compression forces</a:t>
            </a:r>
          </a:p>
        </p:txBody>
      </p:sp>
      <p:cxnSp>
        <p:nvCxnSpPr>
          <p:cNvPr id="19" name="Straight Arrow Connector 18">
            <a:extLst>
              <a:ext uri="{FF2B5EF4-FFF2-40B4-BE49-F238E27FC236}">
                <a16:creationId xmlns:a16="http://schemas.microsoft.com/office/drawing/2014/main" id="{27E93D9F-3668-F984-9C72-70EC2B04DB75}"/>
              </a:ext>
            </a:extLst>
          </p:cNvPr>
          <p:cNvCxnSpPr>
            <a:cxnSpLocks/>
            <a:stCxn id="18" idx="3"/>
          </p:cNvCxnSpPr>
          <p:nvPr/>
        </p:nvCxnSpPr>
        <p:spPr>
          <a:xfrm flipV="1">
            <a:off x="6374093" y="3933424"/>
            <a:ext cx="380469" cy="24808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590894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dirty="0">
                <a:latin typeface="Calibri"/>
                <a:cs typeface="Calibri"/>
              </a:rPr>
              <a:t>Synergies and Outreach</a:t>
            </a:r>
            <a:endParaRPr lang="en-GB" sz="3200" b="0" dirty="0">
              <a:latin typeface="Calibri"/>
              <a:cs typeface="Calibri"/>
            </a:endParaRP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26</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r>
              <a:rPr lang="en-US">
                <a:latin typeface="Calibri"/>
                <a:cs typeface="Calibri"/>
              </a:rPr>
              <a:t>D. Schulte                        Muon Collider Implementation, IAC, January 2024</a:t>
            </a:r>
            <a:endParaRPr lang="en-GB" dirty="0">
              <a:latin typeface="Calibri"/>
              <a:cs typeface="Calibri"/>
            </a:endParaRPr>
          </a:p>
        </p:txBody>
      </p:sp>
      <p:sp>
        <p:nvSpPr>
          <p:cNvPr id="6" name="Content Placeholder 2"/>
          <p:cNvSpPr>
            <a:spLocks noGrp="1"/>
          </p:cNvSpPr>
          <p:nvPr>
            <p:ph idx="4294967295"/>
          </p:nvPr>
        </p:nvSpPr>
        <p:spPr>
          <a:xfrm>
            <a:off x="146845" y="555526"/>
            <a:ext cx="6153347" cy="2664296"/>
          </a:xfrm>
          <a:prstGeom prst="rect">
            <a:avLst/>
          </a:prstGeom>
        </p:spPr>
        <p:txBody>
          <a:bodyPr>
            <a:noAutofit/>
          </a:bodyPr>
          <a:lstStyle/>
          <a:p>
            <a:pPr marL="0" indent="0">
              <a:buNone/>
            </a:pPr>
            <a:endParaRPr lang="en-US" sz="1400" dirty="0">
              <a:latin typeface="Calibri"/>
              <a:cs typeface="Calibri"/>
            </a:endParaRPr>
          </a:p>
          <a:p>
            <a:pPr marL="0" indent="0">
              <a:buClr>
                <a:schemeClr val="tx1"/>
              </a:buClr>
              <a:buNone/>
            </a:pPr>
            <a:endParaRPr lang="en-US" sz="1400" dirty="0">
              <a:latin typeface="Calibri"/>
              <a:cs typeface="Calibri"/>
            </a:endParaRPr>
          </a:p>
        </p:txBody>
      </p:sp>
      <p:sp>
        <p:nvSpPr>
          <p:cNvPr id="2" name="Slide Number Placeholder 1">
            <a:extLst>
              <a:ext uri="{FF2B5EF4-FFF2-40B4-BE49-F238E27FC236}">
                <a16:creationId xmlns:a16="http://schemas.microsoft.com/office/drawing/2014/main" id="{4E2FBC4E-FA9B-1491-9238-B463DCCDE031}"/>
              </a:ext>
            </a:extLst>
          </p:cNvPr>
          <p:cNvSpPr>
            <a:spLocks noGrp="1"/>
          </p:cNvSpPr>
          <p:nvPr>
            <p:ph type="sldNum" sz="quarter" idx="4"/>
          </p:nvPr>
        </p:nvSpPr>
        <p:spPr/>
        <p:txBody>
          <a:bodyPr/>
          <a:lstStyle/>
          <a:p>
            <a:fld id="{974172A1-1CBF-0B40-9234-7D4D80EC19EA}" type="slidenum">
              <a:rPr lang="en-GB" smtClean="0"/>
              <a:pPr/>
              <a:t>26</a:t>
            </a:fld>
            <a:endParaRPr lang="en-GB" dirty="0"/>
          </a:p>
        </p:txBody>
      </p:sp>
      <p:sp>
        <p:nvSpPr>
          <p:cNvPr id="7" name="Rectangle 1">
            <a:extLst>
              <a:ext uri="{FF2B5EF4-FFF2-40B4-BE49-F238E27FC236}">
                <a16:creationId xmlns:a16="http://schemas.microsoft.com/office/drawing/2014/main" id="{5EB9B3E3-9222-BA50-0E70-E8356704E5E0}"/>
              </a:ext>
            </a:extLst>
          </p:cNvPr>
          <p:cNvSpPr>
            <a:spLocks noChangeArrowheads="1"/>
          </p:cNvSpPr>
          <p:nvPr/>
        </p:nvSpPr>
        <p:spPr bwMode="auto">
          <a:xfrm>
            <a:off x="258194" y="834261"/>
            <a:ext cx="8850310" cy="4185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tabLst/>
            </a:pPr>
            <a:r>
              <a:rPr lang="en-US" sz="1400" b="1" dirty="0">
                <a:latin typeface="Calibri" panose="020F0502020204030204" pitchFamily="34" charset="0"/>
                <a:cs typeface="Calibri" panose="020F0502020204030204" pitchFamily="34" charset="0"/>
              </a:rPr>
              <a:t>Training of young people</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Novel concept is particularly challenging and motivating for them</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US" sz="1400" dirty="0">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tabLst/>
            </a:pPr>
            <a:r>
              <a:rPr lang="en-US" sz="1400" b="1" dirty="0">
                <a:latin typeface="Calibri" panose="020F0502020204030204" pitchFamily="34" charset="0"/>
                <a:cs typeface="Calibri" panose="020F0502020204030204" pitchFamily="34" charset="0"/>
              </a:rPr>
              <a:t>Technologies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effectLst/>
                <a:latin typeface="Calibri" panose="020F0502020204030204" pitchFamily="34" charset="0"/>
                <a:cs typeface="Calibri" panose="020F0502020204030204" pitchFamily="34" charset="0"/>
              </a:rPr>
              <a:t>Muon collider needs HTS, in particular solenoids</a:t>
            </a:r>
          </a:p>
          <a:p>
            <a:pPr marL="285750" indent="-285750" defTabSz="914400" eaLnBrk="0" fontAlgn="base" hangingPunct="0">
              <a:spcBef>
                <a:spcPct val="0"/>
              </a:spcBef>
              <a:spcAft>
                <a:spcPct val="0"/>
              </a:spcAft>
              <a:buFont typeface="Arial" panose="020B0604020202020204" pitchFamily="34" charset="0"/>
              <a:buChar char="•"/>
            </a:pPr>
            <a:r>
              <a:rPr lang="en-US" sz="1400" dirty="0">
                <a:latin typeface="Calibri" panose="020F0502020204030204" pitchFamily="34" charset="0"/>
                <a:cs typeface="Calibri" panose="020F0502020204030204" pitchFamily="34" charset="0"/>
              </a:rPr>
              <a:t>Fusion reactors</a:t>
            </a:r>
          </a:p>
          <a:p>
            <a:pPr marL="285750" indent="-285750" defTabSz="914400" eaLnBrk="0" fontAlgn="base" hangingPunct="0">
              <a:spcBef>
                <a:spcPct val="0"/>
              </a:spcBef>
              <a:spcAft>
                <a:spcPct val="0"/>
              </a:spcAft>
              <a:buFont typeface="Arial" panose="020B0604020202020204" pitchFamily="34" charset="0"/>
              <a:buChar char="•"/>
            </a:pPr>
            <a:r>
              <a:rPr lang="en-US" sz="1400" dirty="0">
                <a:latin typeface="Calibri" panose="020F0502020204030204" pitchFamily="34" charset="0"/>
                <a:cs typeface="Calibri" panose="020F0502020204030204" pitchFamily="34" charset="0"/>
              </a:rPr>
              <a:t>Power generators</a:t>
            </a:r>
          </a:p>
          <a:p>
            <a:pPr marL="285750" indent="-285750" defTabSz="914400" eaLnBrk="0" fontAlgn="base" hangingPunct="0">
              <a:spcBef>
                <a:spcPct val="0"/>
              </a:spcBef>
              <a:spcAft>
                <a:spcPct val="0"/>
              </a:spcAft>
              <a:buFont typeface="Arial" panose="020B0604020202020204" pitchFamily="34" charset="0"/>
              <a:buChar char="•"/>
            </a:pPr>
            <a:r>
              <a:rPr lang="en-US" sz="1400" dirty="0">
                <a:latin typeface="Calibri" panose="020F0502020204030204" pitchFamily="34" charset="0"/>
                <a:cs typeface="Calibri" panose="020F0502020204030204" pitchFamily="34" charset="0"/>
              </a:rPr>
              <a:t>Nuclear Magnetic Resonance (NMR)</a:t>
            </a:r>
          </a:p>
          <a:p>
            <a:pPr marL="285750" indent="-285750" defTabSz="914400" eaLnBrk="0" fontAlgn="base" hangingPunct="0">
              <a:spcBef>
                <a:spcPct val="0"/>
              </a:spcBef>
              <a:spcAft>
                <a:spcPct val="0"/>
              </a:spcAft>
              <a:buFont typeface="Arial" panose="020B0604020202020204" pitchFamily="34" charset="0"/>
              <a:buChar char="•"/>
            </a:pPr>
            <a:r>
              <a:rPr lang="en-US" sz="1400" dirty="0">
                <a:latin typeface="Calibri" panose="020F0502020204030204" pitchFamily="34" charset="0"/>
                <a:cs typeface="Calibri" panose="020F0502020204030204" pitchFamily="34" charset="0"/>
              </a:rPr>
              <a:t>Magnetic Resonance Imaging (MRI)</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Magnets for other uses (neutron spectroscopy, detector solenoids, hadron collider magnets)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Target is synergetic with neutron spallation sources, in particular liquid metal target (also FCC-</a:t>
            </a:r>
            <a:r>
              <a:rPr lang="en-US" sz="1400" dirty="0" err="1">
                <a:latin typeface="Calibri" panose="020F0502020204030204" pitchFamily="34" charset="0"/>
                <a:cs typeface="Calibri" panose="020F0502020204030204" pitchFamily="34" charset="0"/>
              </a:rPr>
              <a:t>ee</a:t>
            </a:r>
            <a:r>
              <a:rPr lang="en-US" sz="1400" dirty="0">
                <a:latin typeface="Calibri" panose="020F0502020204030204" pitchFamily="34" charset="0"/>
                <a:cs typeface="Calibri" panose="020F0502020204030204" pitchFamily="34" charset="0"/>
              </a:rPr>
              <a:t>)</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High-efficiency RF power sources and power converter</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RF in magnetic field can be relevant for some fusion reactors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High-power proton facility</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Facilities such as </a:t>
            </a:r>
            <a:r>
              <a:rPr lang="en-US" sz="1400" dirty="0" err="1">
                <a:latin typeface="Calibri" panose="020F0502020204030204" pitchFamily="34" charset="0"/>
                <a:cs typeface="Calibri" panose="020F0502020204030204" pitchFamily="34" charset="0"/>
              </a:rPr>
              <a:t>NuStorm</a:t>
            </a:r>
            <a:r>
              <a:rPr lang="en-US" sz="1400" dirty="0">
                <a:latin typeface="Calibri" panose="020F0502020204030204" pitchFamily="34" charset="0"/>
                <a:cs typeface="Calibri" panose="020F0502020204030204" pitchFamily="34" charset="0"/>
              </a:rPr>
              <a:t>, mu2e, COMET, highly polarized low-energy muon beams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Detector technologies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a:latin typeface="Calibri" panose="020F0502020204030204" pitchFamily="34" charset="0"/>
                <a:cs typeface="Calibri" panose="020F0502020204030204" pitchFamily="34" charset="0"/>
              </a:rPr>
              <a:t>AI and MI</a:t>
            </a:r>
          </a:p>
          <a:p>
            <a:pPr marR="0" lvl="0" algn="l" defTabSz="914400" rtl="0" eaLnBrk="0" fontAlgn="base" latinLnBrk="0" hangingPunct="0">
              <a:lnSpc>
                <a:spcPct val="100000"/>
              </a:lnSpc>
              <a:spcBef>
                <a:spcPct val="0"/>
              </a:spcBef>
              <a:spcAft>
                <a:spcPct val="0"/>
              </a:spcAft>
              <a:buClrTx/>
              <a:buSzTx/>
              <a:tabLst/>
            </a:pPr>
            <a:endParaRPr lang="en-US" sz="1400" dirty="0">
              <a:latin typeface="Calibri" panose="020F0502020204030204" pitchFamily="34" charset="0"/>
              <a:cs typeface="Calibri" panose="020F0502020204030204" pitchFamily="34" charset="0"/>
            </a:endParaRPr>
          </a:p>
          <a:p>
            <a:pPr marR="0" lvl="0" algn="l" defTabSz="914400" rtl="0" eaLnBrk="0" fontAlgn="base" latinLnBrk="0" hangingPunct="0">
              <a:lnSpc>
                <a:spcPct val="100000"/>
              </a:lnSpc>
              <a:spcBef>
                <a:spcPct val="0"/>
              </a:spcBef>
              <a:spcAft>
                <a:spcPct val="0"/>
              </a:spcAft>
              <a:buClrTx/>
              <a:buSzTx/>
              <a:tabLst/>
            </a:pPr>
            <a:r>
              <a:rPr lang="en-US" sz="1400" b="1" dirty="0">
                <a:latin typeface="Calibri" panose="020F0502020204030204" pitchFamily="34" charset="0"/>
                <a:cs typeface="Calibri" panose="020F0502020204030204" pitchFamily="34" charset="0"/>
              </a:rPr>
              <a:t>Physics</a:t>
            </a:r>
          </a:p>
        </p:txBody>
      </p:sp>
    </p:spTree>
    <p:extLst>
      <p:ext uri="{BB962C8B-B14F-4D97-AF65-F5344CB8AC3E}">
        <p14:creationId xmlns:p14="http://schemas.microsoft.com/office/powerpoint/2010/main" val="10110265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a:t>D. Schulte, Muon Collider, INFN, May 2024</a:t>
            </a:r>
            <a:endParaRPr lang="en-GB" dirty="0"/>
          </a:p>
        </p:txBody>
      </p:sp>
      <p:sp>
        <p:nvSpPr>
          <p:cNvPr id="5" name="Title 4"/>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Conclusion</a:t>
            </a:r>
            <a:endParaRPr lang="en-US" sz="3200" dirty="0">
              <a:latin typeface="Calibri"/>
              <a:cs typeface="Calibri"/>
            </a:endParaRPr>
          </a:p>
        </p:txBody>
      </p:sp>
      <p:sp>
        <p:nvSpPr>
          <p:cNvPr id="8" name="TextBox 4">
            <a:extLst>
              <a:ext uri="{FF2B5EF4-FFF2-40B4-BE49-F238E27FC236}">
                <a16:creationId xmlns:a16="http://schemas.microsoft.com/office/drawing/2014/main" id="{F2A0F830-781A-9F66-8314-A5BB76104D29}"/>
              </a:ext>
            </a:extLst>
          </p:cNvPr>
          <p:cNvSpPr/>
          <p:nvPr/>
        </p:nvSpPr>
        <p:spPr>
          <a:xfrm>
            <a:off x="179512" y="915566"/>
            <a:ext cx="8712968" cy="3521982"/>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600" spc="-1" dirty="0">
                <a:solidFill>
                  <a:srgbClr val="000000"/>
                </a:solidFill>
                <a:latin typeface="Calibri" panose="020F0502020204030204" pitchFamily="34" charset="0"/>
                <a:cs typeface="Calibri" panose="020F0502020204030204" pitchFamily="34" charset="0"/>
              </a:rPr>
              <a:t>Muon collider has a compelling physics case</a:t>
            </a:r>
          </a:p>
          <a:p>
            <a:endParaRPr lang="en-US" sz="1600" spc="-1" dirty="0">
              <a:solidFill>
                <a:srgbClr val="000000"/>
              </a:solidFill>
              <a:latin typeface="Calibri" panose="020F0502020204030204" pitchFamily="34" charset="0"/>
              <a:cs typeface="Calibri" panose="020F0502020204030204" pitchFamily="34" charset="0"/>
            </a:endParaRPr>
          </a:p>
          <a:p>
            <a:r>
              <a:rPr lang="en-US" sz="1600" spc="-1" dirty="0">
                <a:solidFill>
                  <a:srgbClr val="000000"/>
                </a:solidFill>
                <a:latin typeface="Calibri" panose="020F0502020204030204" pitchFamily="34" charset="0"/>
                <a:cs typeface="Calibri" panose="020F0502020204030204" pitchFamily="34" charset="0"/>
              </a:rPr>
              <a:t>R&amp;D progress is increasing confidence that the collider is a unique, sustainable path to the future </a:t>
            </a:r>
          </a:p>
          <a:p>
            <a:endParaRPr lang="en-US" sz="1600" spc="-1" dirty="0">
              <a:solidFill>
                <a:srgbClr val="000000"/>
              </a:solidFill>
              <a:latin typeface="Calibri" panose="020F0502020204030204" pitchFamily="34" charset="0"/>
              <a:cs typeface="Calibri" panose="020F0502020204030204" pitchFamily="34" charset="0"/>
            </a:endParaRPr>
          </a:p>
          <a:p>
            <a:r>
              <a:rPr lang="en-US" sz="1600" spc="-1" dirty="0">
                <a:solidFill>
                  <a:srgbClr val="000000"/>
                </a:solidFill>
                <a:latin typeface="Calibri" panose="020F0502020204030204" pitchFamily="34" charset="0"/>
                <a:cs typeface="Calibri" panose="020F0502020204030204" pitchFamily="34" charset="0"/>
              </a:rPr>
              <a:t>We expect that a first collider stage can be operational by 2050</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If the resources ramp up sufficiently</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If decision-making processes are efficient</a:t>
            </a:r>
          </a:p>
          <a:p>
            <a:endParaRPr lang="en-US" sz="1600" spc="-1" dirty="0">
              <a:solidFill>
                <a:srgbClr val="000000"/>
              </a:solidFill>
              <a:latin typeface="Calibri" panose="020F0502020204030204" pitchFamily="34" charset="0"/>
              <a:cs typeface="Calibri" panose="020F0502020204030204" pitchFamily="34" charset="0"/>
            </a:endParaRPr>
          </a:p>
          <a:p>
            <a:r>
              <a:rPr lang="en-US" sz="1600" spc="-1" dirty="0">
                <a:solidFill>
                  <a:srgbClr val="000000"/>
                </a:solidFill>
                <a:latin typeface="Calibri" panose="020F0502020204030204" pitchFamily="34" charset="0"/>
                <a:cs typeface="Calibri" panose="020F0502020204030204" pitchFamily="34" charset="0"/>
              </a:rPr>
              <a:t>The muon collider collaboration has grown since the last ESPPU</a:t>
            </a:r>
          </a:p>
          <a:p>
            <a:pPr marL="285750" indent="-285750">
              <a:buFont typeface="Arial" panose="020B0604020202020204" pitchFamily="34" charset="0"/>
              <a:buChar char="•"/>
            </a:pPr>
            <a:r>
              <a:rPr lang="en-US" sz="1600" spc="-1" dirty="0">
                <a:solidFill>
                  <a:srgbClr val="000000"/>
                </a:solidFill>
                <a:latin typeface="Calibri" panose="020F0502020204030204" pitchFamily="34" charset="0"/>
                <a:cs typeface="Calibri" panose="020F0502020204030204" pitchFamily="34" charset="0"/>
              </a:rPr>
              <a:t>See it will grow even more</a:t>
            </a:r>
          </a:p>
          <a:p>
            <a:pPr marL="285750" indent="-285750">
              <a:buFont typeface="Arial" panose="020B0604020202020204" pitchFamily="34" charset="0"/>
              <a:buChar char="•"/>
            </a:pPr>
            <a:endParaRPr lang="en-US" sz="1600" spc="-1" dirty="0">
              <a:solidFill>
                <a:srgbClr val="000000"/>
              </a:solidFill>
              <a:latin typeface="Calibri" panose="020F0502020204030204" pitchFamily="34" charset="0"/>
              <a:cs typeface="Calibri" panose="020F0502020204030204" pitchFamily="34" charset="0"/>
            </a:endParaRPr>
          </a:p>
          <a:p>
            <a:r>
              <a:rPr lang="en-US" sz="1600" spc="-1" dirty="0">
                <a:solidFill>
                  <a:srgbClr val="000000"/>
                </a:solidFill>
                <a:latin typeface="Calibri" panose="020F0502020204030204" pitchFamily="34" charset="0"/>
                <a:cs typeface="Calibri" panose="020F0502020204030204" pitchFamily="34" charset="0"/>
              </a:rPr>
              <a:t>Strong synergies with other fields ranging from particle physics to societal application</a:t>
            </a:r>
          </a:p>
          <a:p>
            <a:endParaRPr lang="en-US" sz="1600" spc="-1" dirty="0">
              <a:solidFill>
                <a:srgbClr val="000000"/>
              </a:solidFill>
              <a:latin typeface="Calibri" panose="020F0502020204030204" pitchFamily="34" charset="0"/>
              <a:cs typeface="Calibri" panose="020F0502020204030204" pitchFamily="34" charset="0"/>
            </a:endParaRPr>
          </a:p>
          <a:p>
            <a:r>
              <a:rPr lang="en-US" sz="1600" spc="-1" dirty="0">
                <a:solidFill>
                  <a:srgbClr val="000000"/>
                </a:solidFill>
                <a:latin typeface="Calibri" panose="020F0502020204030204" pitchFamily="34" charset="0"/>
                <a:cs typeface="Calibri" panose="020F0502020204030204" pitchFamily="34" charset="0"/>
              </a:rPr>
              <a:t>Need to continue ramping up the momentum</a:t>
            </a:r>
          </a:p>
        </p:txBody>
      </p:sp>
      <p:sp>
        <p:nvSpPr>
          <p:cNvPr id="6" name="Slide Number Placeholder 5">
            <a:extLst>
              <a:ext uri="{FF2B5EF4-FFF2-40B4-BE49-F238E27FC236}">
                <a16:creationId xmlns:a16="http://schemas.microsoft.com/office/drawing/2014/main" id="{45DA7526-9E9E-48BD-FB5C-623A024934A1}"/>
              </a:ext>
            </a:extLst>
          </p:cNvPr>
          <p:cNvSpPr>
            <a:spLocks noGrp="1"/>
          </p:cNvSpPr>
          <p:nvPr>
            <p:ph type="sldNum" sz="quarter" idx="4"/>
          </p:nvPr>
        </p:nvSpPr>
        <p:spPr/>
        <p:txBody>
          <a:bodyPr/>
          <a:lstStyle/>
          <a:p>
            <a:fld id="{974172A1-1CBF-0B40-9234-7D4D80EC19EA}" type="slidenum">
              <a:rPr lang="en-GB" smtClean="0"/>
              <a:pPr/>
              <a:t>27</a:t>
            </a:fld>
            <a:endParaRPr lang="en-GB" dirty="0"/>
          </a:p>
        </p:txBody>
      </p:sp>
      <p:sp>
        <p:nvSpPr>
          <p:cNvPr id="2" name="TextBox 1">
            <a:extLst>
              <a:ext uri="{FF2B5EF4-FFF2-40B4-BE49-F238E27FC236}">
                <a16:creationId xmlns:a16="http://schemas.microsoft.com/office/drawing/2014/main" id="{382A22A3-612B-67BD-32CB-7CE65204F21C}"/>
              </a:ext>
            </a:extLst>
          </p:cNvPr>
          <p:cNvSpPr txBox="1"/>
          <p:nvPr/>
        </p:nvSpPr>
        <p:spPr>
          <a:xfrm>
            <a:off x="4968552" y="4105152"/>
            <a:ext cx="3923928" cy="738664"/>
          </a:xfrm>
          <a:prstGeom prst="rect">
            <a:avLst/>
          </a:prstGeom>
          <a:noFill/>
        </p:spPr>
        <p:txBody>
          <a:bodyPr wrap="square" rtlCol="0">
            <a:spAutoFit/>
          </a:bodyPr>
          <a:lstStyle/>
          <a:p>
            <a:r>
              <a:rPr lang="en-US" sz="1400" dirty="0">
                <a:solidFill>
                  <a:srgbClr val="0000FF"/>
                </a:solidFill>
                <a:latin typeface="Calibri"/>
                <a:cs typeface="Calibri"/>
              </a:rPr>
              <a:t>Many thanks to the collaboration for all the work</a:t>
            </a:r>
          </a:p>
          <a:p>
            <a:endParaRPr lang="en-US" sz="1400" dirty="0">
              <a:solidFill>
                <a:srgbClr val="0000FF"/>
              </a:solidFill>
              <a:latin typeface="Calibri"/>
              <a:cs typeface="Calibri"/>
            </a:endParaRPr>
          </a:p>
          <a:p>
            <a:r>
              <a:rPr lang="en-US" sz="1400" dirty="0">
                <a:solidFill>
                  <a:srgbClr val="0000FF"/>
                </a:solidFill>
                <a:latin typeface="Calibri"/>
                <a:cs typeface="Calibri"/>
              </a:rPr>
              <a:t>To join contact </a:t>
            </a:r>
            <a:r>
              <a:rPr lang="en-US" sz="1400" dirty="0" err="1">
                <a:solidFill>
                  <a:srgbClr val="0000FF"/>
                </a:solidFill>
                <a:latin typeface="Calibri"/>
                <a:cs typeface="Calibri"/>
              </a:rPr>
              <a:t>muon.collider.secretariat@cern.ch</a:t>
            </a:r>
            <a:endParaRPr lang="en-CH" sz="1400" dirty="0"/>
          </a:p>
        </p:txBody>
      </p:sp>
    </p:spTree>
    <p:extLst>
      <p:ext uri="{BB962C8B-B14F-4D97-AF65-F5344CB8AC3E}">
        <p14:creationId xmlns:p14="http://schemas.microsoft.com/office/powerpoint/2010/main" val="5091403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a:t>D. Schulte, Muon Collider, INFN, May 2024</a:t>
            </a:r>
            <a:endParaRPr lang="en-GB" dirty="0"/>
          </a:p>
        </p:txBody>
      </p:sp>
      <p:sp>
        <p:nvSpPr>
          <p:cNvPr id="5" name="Title 4"/>
          <p:cNvSpPr>
            <a:spLocks noGrp="1"/>
          </p:cNvSpPr>
          <p:nvPr>
            <p:ph type="title"/>
          </p:nvPr>
        </p:nvSpPr>
        <p:spPr>
          <a:xfrm>
            <a:off x="1295400" y="-20538"/>
            <a:ext cx="6781800" cy="565175"/>
          </a:xfrm>
        </p:spPr>
        <p:txBody>
          <a:bodyPr/>
          <a:lstStyle/>
          <a:p>
            <a:pPr algn="ctr"/>
            <a:r>
              <a:rPr lang="en-US" sz="3200" b="0" strike="noStrike" spc="-1" dirty="0">
                <a:solidFill>
                  <a:srgbClr val="000000"/>
                </a:solidFill>
                <a:latin typeface="Calibri" panose="020F0502020204030204" pitchFamily="34" charset="0"/>
                <a:cs typeface="Calibri" panose="020F0502020204030204" pitchFamily="34" charset="0"/>
              </a:rPr>
              <a:t>Reserve</a:t>
            </a:r>
            <a:endParaRPr lang="en-US" sz="3200" dirty="0">
              <a:latin typeface="Calibri"/>
              <a:cs typeface="Calibri"/>
            </a:endParaRPr>
          </a:p>
        </p:txBody>
      </p:sp>
      <p:sp>
        <p:nvSpPr>
          <p:cNvPr id="4" name="Slide Number Placeholder 3">
            <a:extLst>
              <a:ext uri="{FF2B5EF4-FFF2-40B4-BE49-F238E27FC236}">
                <a16:creationId xmlns:a16="http://schemas.microsoft.com/office/drawing/2014/main" id="{80A5B172-FA2A-0C16-A680-B198E132FBFD}"/>
              </a:ext>
            </a:extLst>
          </p:cNvPr>
          <p:cNvSpPr>
            <a:spLocks noGrp="1"/>
          </p:cNvSpPr>
          <p:nvPr>
            <p:ph type="sldNum" sz="quarter" idx="4"/>
          </p:nvPr>
        </p:nvSpPr>
        <p:spPr/>
        <p:txBody>
          <a:bodyPr/>
          <a:lstStyle/>
          <a:p>
            <a:fld id="{974172A1-1CBF-0B40-9234-7D4D80EC19EA}" type="slidenum">
              <a:rPr lang="en-GB" smtClean="0"/>
              <a:pPr/>
              <a:t>28</a:t>
            </a:fld>
            <a:endParaRPr lang="en-GB" dirty="0"/>
          </a:p>
        </p:txBody>
      </p:sp>
    </p:spTree>
    <p:extLst>
      <p:ext uri="{BB962C8B-B14F-4D97-AF65-F5344CB8AC3E}">
        <p14:creationId xmlns:p14="http://schemas.microsoft.com/office/powerpoint/2010/main" val="14321988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a:t>D. Schulte, Muon Collider, INFN, May 2024</a:t>
            </a:r>
            <a:endParaRPr lang="en-GB" dirty="0"/>
          </a:p>
        </p:txBody>
      </p:sp>
      <p:sp>
        <p:nvSpPr>
          <p:cNvPr id="5" name="Title 4"/>
          <p:cNvSpPr>
            <a:spLocks noGrp="1"/>
          </p:cNvSpPr>
          <p:nvPr>
            <p:ph type="title"/>
          </p:nvPr>
        </p:nvSpPr>
        <p:spPr>
          <a:xfrm>
            <a:off x="1295400" y="-20538"/>
            <a:ext cx="6781800" cy="565175"/>
          </a:xfrm>
        </p:spPr>
        <p:txBody>
          <a:bodyPr/>
          <a:lstStyle/>
          <a:p>
            <a:pPr algn="ctr"/>
            <a:r>
              <a:rPr lang="en-US" sz="3200" dirty="0">
                <a:latin typeface="Calibri"/>
                <a:cs typeface="Calibri"/>
              </a:rPr>
              <a:t>Recent Results: Interim Report</a:t>
            </a:r>
          </a:p>
        </p:txBody>
      </p:sp>
      <p:sp>
        <p:nvSpPr>
          <p:cNvPr id="8" name="TextBox 4">
            <a:extLst>
              <a:ext uri="{FF2B5EF4-FFF2-40B4-BE49-F238E27FC236}">
                <a16:creationId xmlns:a16="http://schemas.microsoft.com/office/drawing/2014/main" id="{4C4AB211-B1A5-2674-E6AB-9A3AA64AC1E0}"/>
              </a:ext>
            </a:extLst>
          </p:cNvPr>
          <p:cNvSpPr/>
          <p:nvPr/>
        </p:nvSpPr>
        <p:spPr>
          <a:xfrm>
            <a:off x="107504" y="994565"/>
            <a:ext cx="3456384" cy="3737425"/>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r>
              <a:rPr lang="en-US" sz="1400" b="1" dirty="0">
                <a:effectLst/>
                <a:latin typeface="Calibri" panose="020F0502020204030204" pitchFamily="34" charset="0"/>
                <a:cs typeface="Calibri" panose="020F0502020204030204" pitchFamily="34" charset="0"/>
              </a:rPr>
              <a:t>IAC regular members:</a:t>
            </a:r>
          </a:p>
          <a:p>
            <a:r>
              <a:rPr lang="en-US" sz="1400" dirty="0">
                <a:effectLst/>
                <a:latin typeface="Calibri" panose="020F0502020204030204" pitchFamily="34" charset="0"/>
                <a:cs typeface="Calibri" panose="020F0502020204030204" pitchFamily="34" charset="0"/>
              </a:rPr>
              <a:t>Ursula </a:t>
            </a:r>
            <a:r>
              <a:rPr lang="en-US" sz="1400" dirty="0" err="1">
                <a:effectLst/>
                <a:latin typeface="Calibri" panose="020F0502020204030204" pitchFamily="34" charset="0"/>
                <a:cs typeface="Calibri" panose="020F0502020204030204" pitchFamily="34" charset="0"/>
              </a:rPr>
              <a:t>Bassler</a:t>
            </a:r>
            <a:r>
              <a:rPr lang="en-US" sz="1400" dirty="0">
                <a:effectLst/>
                <a:latin typeface="Calibri" panose="020F0502020204030204" pitchFamily="34" charset="0"/>
                <a:cs typeface="Calibri" panose="020F0502020204030204" pitchFamily="34" charset="0"/>
              </a:rPr>
              <a:t> (IN2P3, interim Chair)</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Mauro </a:t>
            </a:r>
            <a:r>
              <a:rPr lang="en-US" sz="1400" dirty="0" err="1">
                <a:effectLst/>
                <a:latin typeface="Calibri" panose="020F0502020204030204" pitchFamily="34" charset="0"/>
                <a:cs typeface="Calibri" panose="020F0502020204030204" pitchFamily="34" charset="0"/>
              </a:rPr>
              <a:t>Mezzetto</a:t>
            </a:r>
            <a:r>
              <a:rPr lang="en-US" sz="1400" dirty="0">
                <a:effectLst/>
                <a:latin typeface="Calibri" panose="020F0502020204030204" pitchFamily="34" charset="0"/>
                <a:cs typeface="Calibri" panose="020F0502020204030204" pitchFamily="34" charset="0"/>
              </a:rPr>
              <a:t> (INFN)</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Hongwei Zhao (Inst. of Modern Physics, IMP)</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Akira Yamamoto (KEK)</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Maurizio </a:t>
            </a:r>
            <a:r>
              <a:rPr lang="en-US" sz="1400" dirty="0" err="1">
                <a:effectLst/>
                <a:latin typeface="Calibri" panose="020F0502020204030204" pitchFamily="34" charset="0"/>
                <a:cs typeface="Calibri" panose="020F0502020204030204" pitchFamily="34" charset="0"/>
              </a:rPr>
              <a:t>Vretenar</a:t>
            </a:r>
            <a:r>
              <a:rPr lang="en-US" sz="1400" dirty="0">
                <a:effectLst/>
                <a:latin typeface="Calibri" panose="020F0502020204030204" pitchFamily="34" charset="0"/>
                <a:cs typeface="Calibri" panose="020F0502020204030204" pitchFamily="34" charset="0"/>
              </a:rPr>
              <a:t> (CERN)</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Stewart </a:t>
            </a:r>
            <a:r>
              <a:rPr lang="en-US" sz="1400" dirty="0" err="1">
                <a:effectLst/>
                <a:latin typeface="Calibri" panose="020F0502020204030204" pitchFamily="34" charset="0"/>
                <a:cs typeface="Calibri" panose="020F0502020204030204" pitchFamily="34" charset="0"/>
              </a:rPr>
              <a:t>Boogert</a:t>
            </a:r>
            <a:r>
              <a:rPr lang="en-US" sz="1400" dirty="0">
                <a:effectLst/>
                <a:latin typeface="Calibri" panose="020F0502020204030204" pitchFamily="34" charset="0"/>
                <a:cs typeface="Calibri" panose="020F0502020204030204" pitchFamily="34" charset="0"/>
              </a:rPr>
              <a:t> (Cockcroft)</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Sarah Demers (Yale)</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Giorgio </a:t>
            </a:r>
            <a:r>
              <a:rPr lang="en-US" sz="1400" dirty="0" err="1">
                <a:effectLst/>
                <a:latin typeface="Calibri" panose="020F0502020204030204" pitchFamily="34" charset="0"/>
                <a:cs typeface="Calibri" panose="020F0502020204030204" pitchFamily="34" charset="0"/>
              </a:rPr>
              <a:t>Apollinari</a:t>
            </a:r>
            <a:r>
              <a:rPr lang="en-US" sz="1400" dirty="0">
                <a:effectLst/>
                <a:latin typeface="Calibri" panose="020F0502020204030204" pitchFamily="34" charset="0"/>
                <a:cs typeface="Calibri" panose="020F0502020204030204" pitchFamily="34" charset="0"/>
              </a:rPr>
              <a:t> (FNAL)</a:t>
            </a:r>
          </a:p>
          <a:p>
            <a:endParaRPr lang="en-US" sz="1400" dirty="0">
              <a:latin typeface="Calibri" panose="020F0502020204030204" pitchFamily="34" charset="0"/>
              <a:cs typeface="Calibri" panose="020F0502020204030204" pitchFamily="34" charset="0"/>
            </a:endParaRPr>
          </a:p>
          <a:p>
            <a:r>
              <a:rPr lang="en-US" sz="1400" b="1" dirty="0">
                <a:effectLst/>
                <a:latin typeface="Calibri" panose="020F0502020204030204" pitchFamily="34" charset="0"/>
                <a:cs typeface="Calibri" panose="020F0502020204030204" pitchFamily="34" charset="0"/>
              </a:rPr>
              <a:t>Experts for this review</a:t>
            </a:r>
          </a:p>
          <a:p>
            <a:r>
              <a:rPr lang="en-US" sz="1400" dirty="0">
                <a:effectLst/>
                <a:latin typeface="Calibri" panose="020F0502020204030204" pitchFamily="34" charset="0"/>
                <a:cs typeface="Calibri" panose="020F0502020204030204" pitchFamily="34" charset="0"/>
              </a:rPr>
              <a:t>Marica </a:t>
            </a:r>
            <a:r>
              <a:rPr lang="en-US" sz="1400" dirty="0" err="1">
                <a:effectLst/>
                <a:latin typeface="Calibri" panose="020F0502020204030204" pitchFamily="34" charset="0"/>
                <a:cs typeface="Calibri" panose="020F0502020204030204" pitchFamily="34" charset="0"/>
              </a:rPr>
              <a:t>Biagini</a:t>
            </a:r>
            <a:r>
              <a:rPr lang="en-US" sz="1400" dirty="0">
                <a:effectLst/>
                <a:latin typeface="Calibri" panose="020F0502020204030204" pitchFamily="34" charset="0"/>
                <a:cs typeface="Calibri" panose="020F0502020204030204" pitchFamily="34" charset="0"/>
              </a:rPr>
              <a:t> (INFN)</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Luis </a:t>
            </a:r>
            <a:r>
              <a:rPr lang="en-US" sz="1400" dirty="0" err="1">
                <a:effectLst/>
                <a:latin typeface="Calibri" panose="020F0502020204030204" pitchFamily="34" charset="0"/>
                <a:cs typeface="Calibri" panose="020F0502020204030204" pitchFamily="34" charset="0"/>
              </a:rPr>
              <a:t>Tabarez</a:t>
            </a:r>
            <a:r>
              <a:rPr lang="en-US" sz="1400" dirty="0">
                <a:effectLst/>
                <a:latin typeface="Calibri" panose="020F0502020204030204" pitchFamily="34" charset="0"/>
                <a:cs typeface="Calibri" panose="020F0502020204030204" pitchFamily="34" charset="0"/>
              </a:rPr>
              <a:t> (CIEMAT)</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Giovanni </a:t>
            </a:r>
            <a:r>
              <a:rPr lang="en-US" sz="1400" dirty="0" err="1">
                <a:effectLst/>
                <a:latin typeface="Calibri" panose="020F0502020204030204" pitchFamily="34" charset="0"/>
                <a:cs typeface="Calibri" panose="020F0502020204030204" pitchFamily="34" charset="0"/>
              </a:rPr>
              <a:t>Bisoffi</a:t>
            </a:r>
            <a:r>
              <a:rPr lang="en-US" sz="1400" dirty="0">
                <a:effectLst/>
                <a:latin typeface="Calibri" panose="020F0502020204030204" pitchFamily="34" charset="0"/>
                <a:cs typeface="Calibri" panose="020F0502020204030204" pitchFamily="34" charset="0"/>
              </a:rPr>
              <a:t> (INFN)</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Jenny List (DESY)</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Halina </a:t>
            </a:r>
            <a:r>
              <a:rPr lang="en-US" sz="1400" dirty="0" err="1">
                <a:effectLst/>
                <a:latin typeface="Calibri" panose="020F0502020204030204" pitchFamily="34" charset="0"/>
                <a:cs typeface="Calibri" panose="020F0502020204030204" pitchFamily="34" charset="0"/>
              </a:rPr>
              <a:t>Abramowicz</a:t>
            </a:r>
            <a:r>
              <a:rPr lang="en-US" sz="1400" dirty="0">
                <a:effectLst/>
                <a:latin typeface="Calibri" panose="020F0502020204030204" pitchFamily="34" charset="0"/>
                <a:cs typeface="Calibri" panose="020F0502020204030204" pitchFamily="34" charset="0"/>
              </a:rPr>
              <a:t> (Tel Aviv)</a:t>
            </a:r>
            <a:br>
              <a:rPr lang="en-US" sz="1400" dirty="0">
                <a:latin typeface="Calibri" panose="020F0502020204030204" pitchFamily="34" charset="0"/>
                <a:cs typeface="Calibri" panose="020F0502020204030204" pitchFamily="34" charset="0"/>
              </a:rPr>
            </a:br>
            <a:r>
              <a:rPr lang="en-US" sz="1400" dirty="0">
                <a:effectLst/>
                <a:latin typeface="Calibri" panose="020F0502020204030204" pitchFamily="34" charset="0"/>
                <a:cs typeface="Calibri" panose="020F0502020204030204" pitchFamily="34" charset="0"/>
              </a:rPr>
              <a:t>Lyn Evans (CERN)</a:t>
            </a:r>
            <a:endParaRPr lang="en-US" sz="1400" spc="-1" dirty="0">
              <a:solidFill>
                <a:srgbClr val="000000"/>
              </a:solidFill>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148FF281-0427-9D81-3C20-47C6B59AD601}"/>
              </a:ext>
            </a:extLst>
          </p:cNvPr>
          <p:cNvSpPr txBox="1"/>
          <p:nvPr/>
        </p:nvSpPr>
        <p:spPr>
          <a:xfrm>
            <a:off x="3528392" y="1038671"/>
            <a:ext cx="5508104" cy="646331"/>
          </a:xfrm>
          <a:prstGeom prst="rect">
            <a:avLst/>
          </a:prstGeom>
          <a:noFill/>
        </p:spPr>
        <p:txBody>
          <a:bodyPr wrap="square" rtlCol="0">
            <a:spAutoFit/>
          </a:bodyPr>
          <a:lstStyle/>
          <a:p>
            <a:r>
              <a:rPr lang="en-CH" dirty="0">
                <a:latin typeface="Calibri" panose="020F0502020204030204" pitchFamily="34" charset="0"/>
                <a:cs typeface="Calibri" panose="020F0502020204030204" pitchFamily="34" charset="0"/>
              </a:rPr>
              <a:t>T</a:t>
            </a:r>
            <a:r>
              <a:rPr lang="en-US" dirty="0">
                <a:latin typeface="Calibri" panose="020F0502020204030204" pitchFamily="34" charset="0"/>
                <a:cs typeface="Calibri" panose="020F0502020204030204" pitchFamily="34" charset="0"/>
              </a:rPr>
              <a:t>h</a:t>
            </a:r>
            <a:r>
              <a:rPr lang="en-CH" dirty="0">
                <a:latin typeface="Calibri" panose="020F0502020204030204" pitchFamily="34" charset="0"/>
                <a:cs typeface="Calibri" panose="020F0502020204030204" pitchFamily="34" charset="0"/>
              </a:rPr>
              <a:t>e IAC reviewed the Interim Report and prepared an excellent report on their findings</a:t>
            </a:r>
          </a:p>
        </p:txBody>
      </p:sp>
      <p:pic>
        <p:nvPicPr>
          <p:cNvPr id="4" name="Picture 3">
            <a:extLst>
              <a:ext uri="{FF2B5EF4-FFF2-40B4-BE49-F238E27FC236}">
                <a16:creationId xmlns:a16="http://schemas.microsoft.com/office/drawing/2014/main" id="{F52AD6A1-CB33-F84B-CAB4-6E7EE96321A8}"/>
              </a:ext>
            </a:extLst>
          </p:cNvPr>
          <p:cNvPicPr>
            <a:picLocks noChangeAspect="1"/>
          </p:cNvPicPr>
          <p:nvPr/>
        </p:nvPicPr>
        <p:blipFill>
          <a:blip r:embed="rId2"/>
          <a:stretch>
            <a:fillRect/>
          </a:stretch>
        </p:blipFill>
        <p:spPr>
          <a:xfrm>
            <a:off x="4578385" y="1853740"/>
            <a:ext cx="2081847" cy="2946075"/>
          </a:xfrm>
          <a:prstGeom prst="rect">
            <a:avLst/>
          </a:prstGeom>
        </p:spPr>
      </p:pic>
      <p:pic>
        <p:nvPicPr>
          <p:cNvPr id="6" name="Picture 5">
            <a:extLst>
              <a:ext uri="{FF2B5EF4-FFF2-40B4-BE49-F238E27FC236}">
                <a16:creationId xmlns:a16="http://schemas.microsoft.com/office/drawing/2014/main" id="{A7B4AA88-14C4-F645-21F0-36EDA6FA2F77}"/>
              </a:ext>
            </a:extLst>
          </p:cNvPr>
          <p:cNvPicPr>
            <a:picLocks noChangeAspect="1"/>
          </p:cNvPicPr>
          <p:nvPr/>
        </p:nvPicPr>
        <p:blipFill>
          <a:blip r:embed="rId3"/>
          <a:stretch>
            <a:fillRect/>
          </a:stretch>
        </p:blipFill>
        <p:spPr>
          <a:xfrm>
            <a:off x="6746667" y="1859430"/>
            <a:ext cx="2073805" cy="2934695"/>
          </a:xfrm>
          <a:prstGeom prst="rect">
            <a:avLst/>
          </a:prstGeom>
        </p:spPr>
      </p:pic>
      <p:sp>
        <p:nvSpPr>
          <p:cNvPr id="7" name="Slide Number Placeholder 6">
            <a:extLst>
              <a:ext uri="{FF2B5EF4-FFF2-40B4-BE49-F238E27FC236}">
                <a16:creationId xmlns:a16="http://schemas.microsoft.com/office/drawing/2014/main" id="{CF239486-5620-3590-FE60-B8CAF7AA4B19}"/>
              </a:ext>
            </a:extLst>
          </p:cNvPr>
          <p:cNvSpPr>
            <a:spLocks noGrp="1"/>
          </p:cNvSpPr>
          <p:nvPr>
            <p:ph type="sldNum" sz="quarter" idx="4"/>
          </p:nvPr>
        </p:nvSpPr>
        <p:spPr/>
        <p:txBody>
          <a:bodyPr/>
          <a:lstStyle/>
          <a:p>
            <a:fld id="{974172A1-1CBF-0B40-9234-7D4D80EC19EA}" type="slidenum">
              <a:rPr lang="en-GB" smtClean="0"/>
              <a:pPr/>
              <a:t>29</a:t>
            </a:fld>
            <a:endParaRPr lang="en-GB" dirty="0"/>
          </a:p>
        </p:txBody>
      </p:sp>
    </p:spTree>
    <p:extLst>
      <p:ext uri="{BB962C8B-B14F-4D97-AF65-F5344CB8AC3E}">
        <p14:creationId xmlns:p14="http://schemas.microsoft.com/office/powerpoint/2010/main" val="24823875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dirty="0">
                <a:latin typeface="Calibri"/>
                <a:cs typeface="Calibri"/>
              </a:rPr>
              <a:t>Motivation</a:t>
            </a:r>
            <a:endParaRPr lang="en-GB" sz="3200" b="0" dirty="0">
              <a:latin typeface="Calibri"/>
              <a:cs typeface="Calibri"/>
            </a:endParaRP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3</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r>
              <a:rPr lang="en-US">
                <a:latin typeface="Calibri"/>
                <a:cs typeface="Calibri"/>
              </a:rPr>
              <a:t>D. Schulte, Muon Collider, INFN, May 2024</a:t>
            </a:r>
            <a:endParaRPr lang="en-GB" dirty="0">
              <a:latin typeface="Calibri"/>
              <a:cs typeface="Calibri"/>
            </a:endParaRPr>
          </a:p>
        </p:txBody>
      </p:sp>
      <p:sp>
        <p:nvSpPr>
          <p:cNvPr id="21" name="TextBox 20"/>
          <p:cNvSpPr txBox="1"/>
          <p:nvPr/>
        </p:nvSpPr>
        <p:spPr>
          <a:xfrm>
            <a:off x="251520" y="925145"/>
            <a:ext cx="6048672" cy="2308324"/>
          </a:xfrm>
          <a:prstGeom prst="rect">
            <a:avLst/>
          </a:prstGeom>
          <a:noFill/>
        </p:spPr>
        <p:txBody>
          <a:bodyPr wrap="square" rtlCol="0">
            <a:spAutoFit/>
          </a:bodyPr>
          <a:lstStyle/>
          <a:p>
            <a:r>
              <a:rPr lang="en-US" sz="1600" dirty="0">
                <a:latin typeface="Calibri"/>
                <a:cs typeface="Calibri"/>
              </a:rPr>
              <a:t>New strong interest in </a:t>
            </a:r>
            <a:r>
              <a:rPr lang="en-US" sz="1600" b="1" dirty="0">
                <a:latin typeface="Calibri"/>
                <a:cs typeface="Calibri"/>
              </a:rPr>
              <a:t>high-energy, high-luminosity lepton collider</a:t>
            </a:r>
          </a:p>
          <a:p>
            <a:pPr marL="285750" indent="-285750">
              <a:buFont typeface="Arial"/>
              <a:buChar char="•"/>
            </a:pPr>
            <a:r>
              <a:rPr lang="en-US" sz="1600" dirty="0">
                <a:latin typeface="Calibri"/>
                <a:cs typeface="Calibri"/>
              </a:rPr>
              <a:t>Combines</a:t>
            </a:r>
            <a:r>
              <a:rPr lang="en-US" sz="1600" b="1" dirty="0">
                <a:latin typeface="Calibri"/>
                <a:cs typeface="Calibri"/>
              </a:rPr>
              <a:t> precision physics </a:t>
            </a:r>
            <a:r>
              <a:rPr lang="en-US" sz="1600" dirty="0">
                <a:latin typeface="Calibri"/>
                <a:cs typeface="Calibri"/>
              </a:rPr>
              <a:t>and</a:t>
            </a:r>
            <a:r>
              <a:rPr lang="en-US" sz="1600" b="1" dirty="0">
                <a:latin typeface="Calibri"/>
                <a:cs typeface="Calibri"/>
              </a:rPr>
              <a:t> discovery reach</a:t>
            </a:r>
          </a:p>
          <a:p>
            <a:pPr marL="285750" indent="-285750">
              <a:buFont typeface="Arial"/>
              <a:buChar char="•"/>
            </a:pPr>
            <a:r>
              <a:rPr lang="en-US" sz="1600" dirty="0">
                <a:latin typeface="Calibri"/>
                <a:cs typeface="Calibri"/>
              </a:rPr>
              <a:t>Application of hadron collider technology to a lepton collider</a:t>
            </a:r>
          </a:p>
          <a:p>
            <a:pPr marL="285750" indent="-285750">
              <a:buFont typeface="Arial"/>
              <a:buChar char="•"/>
            </a:pPr>
            <a:endParaRPr lang="en-US" sz="1600" b="1" dirty="0">
              <a:latin typeface="Calibri"/>
              <a:cs typeface="Calibri"/>
            </a:endParaRPr>
          </a:p>
          <a:p>
            <a:r>
              <a:rPr lang="en-US" sz="1600" dirty="0" err="1">
                <a:latin typeface="Calibri"/>
                <a:cs typeface="Calibri"/>
              </a:rPr>
              <a:t>Muon</a:t>
            </a:r>
            <a:r>
              <a:rPr lang="en-US" sz="1600" dirty="0">
                <a:latin typeface="Calibri"/>
                <a:cs typeface="Calibri"/>
              </a:rPr>
              <a:t> collider promises </a:t>
            </a:r>
            <a:r>
              <a:rPr lang="en-US" sz="1600" b="1" dirty="0">
                <a:latin typeface="Calibri"/>
                <a:cs typeface="Calibri"/>
              </a:rPr>
              <a:t>sustainable</a:t>
            </a:r>
            <a:r>
              <a:rPr lang="en-US" sz="1600" dirty="0">
                <a:latin typeface="Calibri"/>
                <a:cs typeface="Calibri"/>
              </a:rPr>
              <a:t> approach to the </a:t>
            </a:r>
            <a:r>
              <a:rPr lang="en-US" sz="1600" b="1" dirty="0">
                <a:latin typeface="Calibri"/>
                <a:cs typeface="Calibri"/>
              </a:rPr>
              <a:t>energy frontier</a:t>
            </a:r>
          </a:p>
          <a:p>
            <a:pPr marL="285750" indent="-285750">
              <a:buFont typeface="Arial"/>
              <a:buChar char="•"/>
            </a:pPr>
            <a:r>
              <a:rPr lang="en-US" sz="1600" dirty="0">
                <a:latin typeface="Calibri"/>
                <a:cs typeface="Calibri"/>
              </a:rPr>
              <a:t>limited power consumption, cost and land use</a:t>
            </a:r>
          </a:p>
          <a:p>
            <a:pPr marL="285750" indent="-285750">
              <a:buFont typeface="Arial"/>
              <a:buChar char="•"/>
            </a:pPr>
            <a:endParaRPr lang="en-US" sz="1600" b="1" dirty="0">
              <a:latin typeface="Calibri"/>
              <a:cs typeface="Calibri"/>
            </a:endParaRPr>
          </a:p>
          <a:p>
            <a:r>
              <a:rPr lang="en-US" sz="1600" b="1" dirty="0">
                <a:latin typeface="Calibri"/>
                <a:cs typeface="Calibri"/>
              </a:rPr>
              <a:t>Technology</a:t>
            </a:r>
            <a:r>
              <a:rPr lang="en-US" sz="1600" dirty="0">
                <a:latin typeface="Calibri"/>
                <a:cs typeface="Calibri"/>
              </a:rPr>
              <a:t> and </a:t>
            </a:r>
            <a:r>
              <a:rPr lang="en-US" sz="1600" b="1" dirty="0">
                <a:latin typeface="Calibri"/>
                <a:cs typeface="Calibri"/>
              </a:rPr>
              <a:t>design advances </a:t>
            </a:r>
            <a:r>
              <a:rPr lang="en-US" sz="1600" dirty="0">
                <a:latin typeface="Calibri"/>
                <a:cs typeface="Calibri"/>
              </a:rPr>
              <a:t>in past years</a:t>
            </a:r>
          </a:p>
          <a:p>
            <a:pPr marL="285750" indent="-285750">
              <a:buFont typeface="Arial"/>
              <a:buChar char="•"/>
            </a:pPr>
            <a:r>
              <a:rPr lang="en-US" sz="1600" dirty="0">
                <a:latin typeface="Calibri"/>
                <a:cs typeface="Calibri"/>
              </a:rPr>
              <a:t>reviews did not find any showstoppers</a:t>
            </a:r>
          </a:p>
        </p:txBody>
      </p:sp>
      <p:sp>
        <p:nvSpPr>
          <p:cNvPr id="3" name="Slide Number Placeholder 2">
            <a:extLst>
              <a:ext uri="{FF2B5EF4-FFF2-40B4-BE49-F238E27FC236}">
                <a16:creationId xmlns:a16="http://schemas.microsoft.com/office/drawing/2014/main" id="{1EA7FE38-3148-21B5-8E04-9B3ABAA1F9CD}"/>
              </a:ext>
            </a:extLst>
          </p:cNvPr>
          <p:cNvSpPr>
            <a:spLocks noGrp="1"/>
          </p:cNvSpPr>
          <p:nvPr>
            <p:ph type="sldNum" sz="quarter" idx="4"/>
          </p:nvPr>
        </p:nvSpPr>
        <p:spPr/>
        <p:txBody>
          <a:bodyPr/>
          <a:lstStyle/>
          <a:p>
            <a:fld id="{974172A1-1CBF-0B40-9234-7D4D80EC19EA}" type="slidenum">
              <a:rPr lang="en-GB" smtClean="0"/>
              <a:pPr/>
              <a:t>3</a:t>
            </a:fld>
            <a:endParaRPr lang="en-GB" dirty="0"/>
          </a:p>
        </p:txBody>
      </p:sp>
      <p:sp>
        <p:nvSpPr>
          <p:cNvPr id="2" name="TextBox 1">
            <a:extLst>
              <a:ext uri="{FF2B5EF4-FFF2-40B4-BE49-F238E27FC236}">
                <a16:creationId xmlns:a16="http://schemas.microsoft.com/office/drawing/2014/main" id="{4B9E71DB-5032-5426-0F37-36163A0A7140}"/>
              </a:ext>
            </a:extLst>
          </p:cNvPr>
          <p:cNvSpPr txBox="1"/>
          <p:nvPr/>
        </p:nvSpPr>
        <p:spPr>
          <a:xfrm>
            <a:off x="251520" y="3651870"/>
            <a:ext cx="5975263" cy="830997"/>
          </a:xfrm>
          <a:prstGeom prst="rect">
            <a:avLst/>
          </a:prstGeom>
          <a:noFill/>
        </p:spPr>
        <p:txBody>
          <a:bodyPr wrap="square" rtlCol="0">
            <a:spAutoFit/>
          </a:bodyPr>
          <a:lstStyle/>
          <a:p>
            <a:pPr marL="0" indent="0">
              <a:buClr>
                <a:schemeClr val="tx1"/>
              </a:buClr>
              <a:buNone/>
            </a:pPr>
            <a:r>
              <a:rPr lang="en-US" sz="1600" dirty="0">
                <a:latin typeface="Calibri"/>
                <a:cs typeface="Calibri"/>
              </a:rPr>
              <a:t>Reviews of the muon collider concept in Europe and US found</a:t>
            </a:r>
          </a:p>
          <a:p>
            <a:pPr marL="0" indent="0">
              <a:buClr>
                <a:schemeClr val="tx1"/>
              </a:buClr>
              <a:buNone/>
            </a:pPr>
            <a:r>
              <a:rPr lang="en-US" sz="1600" b="1" dirty="0">
                <a:latin typeface="Calibri"/>
                <a:cs typeface="Calibri"/>
              </a:rPr>
              <a:t>no insurmountable obstacle</a:t>
            </a:r>
          </a:p>
          <a:p>
            <a:pPr>
              <a:buClr>
                <a:schemeClr val="tx1"/>
              </a:buClr>
              <a:buFont typeface="Arial" panose="020B0604020202020204" pitchFamily="34" charset="0"/>
              <a:buChar char="•"/>
            </a:pPr>
            <a:r>
              <a:rPr lang="en-US" sz="1600" dirty="0">
                <a:latin typeface="Calibri"/>
                <a:cs typeface="Calibri"/>
              </a:rPr>
              <a:t> Identified required R&amp;D, documented in accelerator R&amp;D Roadmap</a:t>
            </a:r>
          </a:p>
        </p:txBody>
      </p:sp>
      <p:pic>
        <p:nvPicPr>
          <p:cNvPr id="6" name="Picture 5" descr="p0.tiff">
            <a:extLst>
              <a:ext uri="{FF2B5EF4-FFF2-40B4-BE49-F238E27FC236}">
                <a16:creationId xmlns:a16="http://schemas.microsoft.com/office/drawing/2014/main" id="{F9129260-7D89-C52E-198F-444251C51FD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804248" y="1905094"/>
            <a:ext cx="1862993" cy="1040340"/>
          </a:xfrm>
          <a:prstGeom prst="rect">
            <a:avLst/>
          </a:prstGeom>
        </p:spPr>
      </p:pic>
      <p:sp>
        <p:nvSpPr>
          <p:cNvPr id="7" name="TextBox 6">
            <a:extLst>
              <a:ext uri="{FF2B5EF4-FFF2-40B4-BE49-F238E27FC236}">
                <a16:creationId xmlns:a16="http://schemas.microsoft.com/office/drawing/2014/main" id="{02BA7CCF-B4AC-046F-26FE-A62B2A61EFC9}"/>
              </a:ext>
            </a:extLst>
          </p:cNvPr>
          <p:cNvSpPr txBox="1"/>
          <p:nvPr/>
        </p:nvSpPr>
        <p:spPr>
          <a:xfrm>
            <a:off x="6588224" y="3057222"/>
            <a:ext cx="2376263" cy="738664"/>
          </a:xfrm>
          <a:prstGeom prst="rect">
            <a:avLst/>
          </a:prstGeom>
          <a:noFill/>
        </p:spPr>
        <p:txBody>
          <a:bodyPr wrap="square" rtlCol="0">
            <a:spAutoFit/>
          </a:bodyPr>
          <a:lstStyle/>
          <a:p>
            <a:r>
              <a:rPr lang="en-CH" sz="1400" dirty="0">
                <a:latin typeface="Calibri" panose="020F0502020204030204" pitchFamily="34" charset="0"/>
                <a:cs typeface="Calibri" panose="020F0502020204030204" pitchFamily="34" charset="0"/>
              </a:rPr>
              <a:t>Target integrated luminosities are based on physics</a:t>
            </a:r>
          </a:p>
          <a:p>
            <a:r>
              <a:rPr lang="en-US" sz="1400" dirty="0">
                <a:latin typeface="Calibri" panose="020F0502020204030204" pitchFamily="34" charset="0"/>
                <a:cs typeface="Calibri" panose="020F0502020204030204" pitchFamily="34" charset="0"/>
              </a:rPr>
              <a:t>I</a:t>
            </a:r>
            <a:r>
              <a:rPr lang="en-CH" sz="1400" dirty="0">
                <a:latin typeface="Calibri" panose="020F0502020204030204" pitchFamily="34" charset="0"/>
                <a:cs typeface="Calibri" panose="020F0502020204030204" pitchFamily="34" charset="0"/>
              </a:rPr>
              <a:t>ncrease as E</a:t>
            </a:r>
            <a:r>
              <a:rPr lang="en-CH" sz="1400" baseline="-25000" dirty="0">
                <a:latin typeface="Calibri" panose="020F0502020204030204" pitchFamily="34" charset="0"/>
                <a:cs typeface="Calibri" panose="020F0502020204030204" pitchFamily="34" charset="0"/>
              </a:rPr>
              <a:t>cm</a:t>
            </a:r>
            <a:r>
              <a:rPr lang="en-CH" sz="1400" baseline="30000" dirty="0">
                <a:latin typeface="Calibri" panose="020F0502020204030204" pitchFamily="34" charset="0"/>
                <a:cs typeface="Calibri" panose="020F0502020204030204" pitchFamily="34" charset="0"/>
              </a:rPr>
              <a:t>2</a:t>
            </a:r>
            <a:endParaRPr lang="en-CH" sz="1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520221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PlaceHolder 1"/>
          <p:cNvSpPr>
            <a:spLocks noGrp="1"/>
          </p:cNvSpPr>
          <p:nvPr>
            <p:ph type="title"/>
          </p:nvPr>
        </p:nvSpPr>
        <p:spPr>
          <a:prstGeom prst="rect">
            <a:avLst/>
          </a:prstGeom>
          <a:noFill/>
          <a:ln w="0">
            <a:noFill/>
          </a:ln>
        </p:spPr>
        <p:txBody>
          <a:bodyPr lIns="74160" tIns="37080" rIns="74160" bIns="37080" anchor="t">
            <a:noAutofit/>
          </a:bodyPr>
          <a:lstStyle/>
          <a:p>
            <a:pPr indent="0" algn="ctr">
              <a:lnSpc>
                <a:spcPct val="100000"/>
              </a:lnSpc>
              <a:buNone/>
            </a:pPr>
            <a:r>
              <a:rPr lang="en-GB" sz="32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Proposal: </a:t>
            </a:r>
            <a:r>
              <a:rPr lang="en-GB" sz="3200" dirty="0" err="1">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EuMAHTS</a:t>
            </a:r>
            <a:endParaRPr lang="en-US" sz="3200" b="0" strike="noStrike" spc="-1" dirty="0">
              <a:solidFill>
                <a:srgbClr val="000000"/>
              </a:solidFill>
              <a:latin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6FC5FCBD-2A02-A667-A8C5-E3FAFB1638ED}"/>
              </a:ext>
            </a:extLst>
          </p:cNvPr>
          <p:cNvSpPr>
            <a:spLocks noGrp="1"/>
          </p:cNvSpPr>
          <p:nvPr>
            <p:ph type="ftr" sz="quarter" idx="11"/>
          </p:nvPr>
        </p:nvSpPr>
        <p:spPr/>
        <p:txBody>
          <a:bodyPr/>
          <a:lstStyle/>
          <a:p>
            <a:r>
              <a:rPr lang="en-US"/>
              <a:t>D. Schulte, Muon Collider, INFN, May 2024</a:t>
            </a:r>
            <a:endParaRPr lang="en-US" dirty="0"/>
          </a:p>
        </p:txBody>
      </p:sp>
      <p:pic>
        <p:nvPicPr>
          <p:cNvPr id="7" name="Picture 6" descr="A picture containing text, font, graphics, design&#10;&#10;Description automatically generated">
            <a:extLst>
              <a:ext uri="{FF2B5EF4-FFF2-40B4-BE49-F238E27FC236}">
                <a16:creationId xmlns:a16="http://schemas.microsoft.com/office/drawing/2014/main" id="{9E0C430E-E6D8-2ABE-01FA-DAA488A65F6E}"/>
              </a:ext>
            </a:extLst>
          </p:cNvPr>
          <p:cNvPicPr>
            <a:picLocks noChangeAspect="1"/>
          </p:cNvPicPr>
          <p:nvPr/>
        </p:nvPicPr>
        <p:blipFill>
          <a:blip r:embed="rId2"/>
          <a:stretch>
            <a:fillRect/>
          </a:stretch>
        </p:blipFill>
        <p:spPr>
          <a:xfrm>
            <a:off x="35497" y="36001"/>
            <a:ext cx="792088" cy="909994"/>
          </a:xfrm>
          <a:prstGeom prst="rect">
            <a:avLst/>
          </a:prstGeom>
        </p:spPr>
      </p:pic>
      <p:sp>
        <p:nvSpPr>
          <p:cNvPr id="2" name="TextBox 1">
            <a:extLst>
              <a:ext uri="{FF2B5EF4-FFF2-40B4-BE49-F238E27FC236}">
                <a16:creationId xmlns:a16="http://schemas.microsoft.com/office/drawing/2014/main" id="{72381068-02AB-0016-E932-147975A3FEC0}"/>
              </a:ext>
            </a:extLst>
          </p:cNvPr>
          <p:cNvSpPr/>
          <p:nvPr/>
        </p:nvSpPr>
        <p:spPr>
          <a:xfrm>
            <a:off x="2944736" y="699542"/>
            <a:ext cx="2923408" cy="290328"/>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pPr>
              <a:lnSpc>
                <a:spcPct val="100000"/>
              </a:lnSpc>
            </a:pPr>
            <a:r>
              <a:rPr lang="en-CH" sz="1400" dirty="0">
                <a:latin typeface="Calibri" panose="020F0502020204030204" pitchFamily="34" charset="0"/>
                <a:cs typeface="Calibri" panose="020F0502020204030204" pitchFamily="34" charset="0"/>
              </a:rPr>
              <a:t>Submitted to INFRA-2024-TECH-01-01</a:t>
            </a:r>
          </a:p>
        </p:txBody>
      </p:sp>
      <p:pic>
        <p:nvPicPr>
          <p:cNvPr id="6" name="Picture 5" descr="A blue circle with a circle and lines&#10;&#10;Description automatically generated">
            <a:extLst>
              <a:ext uri="{FF2B5EF4-FFF2-40B4-BE49-F238E27FC236}">
                <a16:creationId xmlns:a16="http://schemas.microsoft.com/office/drawing/2014/main" id="{66C4A925-C97D-62DE-AAE6-5151F63F17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0929" y="-3160"/>
            <a:ext cx="792088" cy="726815"/>
          </a:xfrm>
          <a:prstGeom prst="rect">
            <a:avLst/>
          </a:prstGeom>
        </p:spPr>
      </p:pic>
      <p:graphicFrame>
        <p:nvGraphicFramePr>
          <p:cNvPr id="11" name="Table 10">
            <a:extLst>
              <a:ext uri="{FF2B5EF4-FFF2-40B4-BE49-F238E27FC236}">
                <a16:creationId xmlns:a16="http://schemas.microsoft.com/office/drawing/2014/main" id="{B7F27579-4083-2B70-E29E-97D731A2D9ED}"/>
              </a:ext>
            </a:extLst>
          </p:cNvPr>
          <p:cNvGraphicFramePr>
            <a:graphicFrameLocks noGrp="1"/>
          </p:cNvGraphicFramePr>
          <p:nvPr/>
        </p:nvGraphicFramePr>
        <p:xfrm>
          <a:off x="6373879" y="869533"/>
          <a:ext cx="2734625" cy="4294505"/>
        </p:xfrm>
        <a:graphic>
          <a:graphicData uri="http://schemas.openxmlformats.org/drawingml/2006/table">
            <a:tbl>
              <a:tblPr firstRow="1">
                <a:tableStyleId>{073A0DAA-6AF3-43AB-8588-CEC1D06C72B9}</a:tableStyleId>
              </a:tblPr>
              <a:tblGrid>
                <a:gridCol w="925392">
                  <a:extLst>
                    <a:ext uri="{9D8B030D-6E8A-4147-A177-3AD203B41FA5}">
                      <a16:colId xmlns:a16="http://schemas.microsoft.com/office/drawing/2014/main" val="76734762"/>
                    </a:ext>
                  </a:extLst>
                </a:gridCol>
                <a:gridCol w="1266931">
                  <a:extLst>
                    <a:ext uri="{9D8B030D-6E8A-4147-A177-3AD203B41FA5}">
                      <a16:colId xmlns:a16="http://schemas.microsoft.com/office/drawing/2014/main" val="2273697862"/>
                    </a:ext>
                  </a:extLst>
                </a:gridCol>
                <a:gridCol w="542302">
                  <a:extLst>
                    <a:ext uri="{9D8B030D-6E8A-4147-A177-3AD203B41FA5}">
                      <a16:colId xmlns:a16="http://schemas.microsoft.com/office/drawing/2014/main" val="4211255257"/>
                    </a:ext>
                  </a:extLst>
                </a:gridCol>
              </a:tblGrid>
              <a:tr h="124395">
                <a:tc>
                  <a:txBody>
                    <a:bodyPr/>
                    <a:lstStyle/>
                    <a:p>
                      <a:pPr algn="ctr"/>
                      <a:r>
                        <a:rPr lang="en-GB" sz="1200" dirty="0">
                          <a:effectLst/>
                          <a:latin typeface="Calibri" panose="020F0502020204030204" pitchFamily="34" charset="0"/>
                          <a:cs typeface="Calibri" panose="020F0502020204030204" pitchFamily="34" charset="0"/>
                        </a:rPr>
                        <a:t>Short name</a:t>
                      </a:r>
                      <a:endParaRPr lang="en-CH"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dirty="0">
                          <a:effectLst/>
                          <a:latin typeface="Calibri" panose="020F0502020204030204" pitchFamily="34" charset="0"/>
                          <a:cs typeface="Calibri" panose="020F0502020204030204" pitchFamily="34" charset="0"/>
                        </a:rPr>
                        <a:t>Country</a:t>
                      </a:r>
                      <a:endParaRPr lang="en-CH"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dirty="0">
                          <a:effectLst/>
                          <a:latin typeface="Calibri" panose="020F0502020204030204" pitchFamily="34" charset="0"/>
                          <a:cs typeface="Calibri" panose="020F0502020204030204" pitchFamily="34" charset="0"/>
                        </a:rPr>
                        <a:t>Status</a:t>
                      </a:r>
                      <a:endParaRPr lang="en-CH" sz="12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734747398"/>
                  </a:ext>
                </a:extLst>
              </a:tr>
              <a:tr h="43815">
                <a:tc>
                  <a:txBody>
                    <a:bodyPr/>
                    <a:lstStyle/>
                    <a:p>
                      <a:pPr algn="ctr"/>
                      <a:r>
                        <a:rPr lang="en-GB" sz="1200" b="1" u="none" dirty="0">
                          <a:effectLst/>
                          <a:latin typeface="Calibri" panose="020F0502020204030204" pitchFamily="34" charset="0"/>
                          <a:cs typeface="Calibri" panose="020F0502020204030204" pitchFamily="34" charset="0"/>
                        </a:rPr>
                        <a:t>CERN</a:t>
                      </a:r>
                      <a:endParaRPr lang="en-CH" sz="1200" b="1"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IERO</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538902123"/>
                  </a:ext>
                </a:extLst>
              </a:tr>
              <a:tr h="43815">
                <a:tc>
                  <a:txBody>
                    <a:bodyPr/>
                    <a:lstStyle/>
                    <a:p>
                      <a:pPr algn="ctr"/>
                      <a:r>
                        <a:rPr lang="en-GB" sz="1200" b="1" u="none" dirty="0">
                          <a:effectLst/>
                          <a:latin typeface="Calibri" panose="020F0502020204030204" pitchFamily="34" charset="0"/>
                          <a:cs typeface="Calibri" panose="020F0502020204030204" pitchFamily="34" charset="0"/>
                        </a:rPr>
                        <a:t>EMFL</a:t>
                      </a:r>
                      <a:endParaRPr lang="en-CH" sz="1200" b="1"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a:effectLst/>
                          <a:latin typeface="Calibri" panose="020F0502020204030204" pitchFamily="34" charset="0"/>
                          <a:cs typeface="Calibri" panose="020F0502020204030204" pitchFamily="34" charset="0"/>
                        </a:rPr>
                        <a:t>Belgium</a:t>
                      </a:r>
                      <a:endParaRPr lang="en-CH" sz="1200" u="none">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2897609053"/>
                  </a:ext>
                </a:extLst>
              </a:tr>
              <a:tr h="43815">
                <a:tc>
                  <a:txBody>
                    <a:bodyPr/>
                    <a:lstStyle/>
                    <a:p>
                      <a:pPr algn="ctr"/>
                      <a:r>
                        <a:rPr lang="en-GB" sz="1200" u="none">
                          <a:effectLst/>
                          <a:latin typeface="Calibri" panose="020F0502020204030204" pitchFamily="34" charset="0"/>
                          <a:cs typeface="Calibri" panose="020F0502020204030204" pitchFamily="34" charset="0"/>
                        </a:rPr>
                        <a:t>TAU</a:t>
                      </a:r>
                      <a:endParaRPr lang="en-CH" sz="1200" u="none">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a:effectLst/>
                          <a:latin typeface="Calibri" panose="020F0502020204030204" pitchFamily="34" charset="0"/>
                          <a:cs typeface="Calibri" panose="020F0502020204030204" pitchFamily="34" charset="0"/>
                        </a:rPr>
                        <a:t>Finland</a:t>
                      </a:r>
                      <a:endParaRPr lang="en-CH" sz="1200" u="none">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3851210996"/>
                  </a:ext>
                </a:extLst>
              </a:tr>
              <a:tr h="168910">
                <a:tc>
                  <a:txBody>
                    <a:bodyPr/>
                    <a:lstStyle/>
                    <a:p>
                      <a:pPr algn="ctr"/>
                      <a:r>
                        <a:rPr lang="en-GB" sz="1200" u="none" dirty="0">
                          <a:effectLst/>
                          <a:latin typeface="Calibri" panose="020F0502020204030204" pitchFamily="34" charset="0"/>
                          <a:cs typeface="Calibri" panose="020F0502020204030204" pitchFamily="34" charset="0"/>
                        </a:rPr>
                        <a:t>CEA</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a:effectLst/>
                          <a:latin typeface="Calibri" panose="020F0502020204030204" pitchFamily="34" charset="0"/>
                          <a:cs typeface="Calibri" panose="020F0502020204030204" pitchFamily="34" charset="0"/>
                        </a:rPr>
                        <a:t>France</a:t>
                      </a:r>
                      <a:endParaRPr lang="en-CH" sz="1200" u="none">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2964973449"/>
                  </a:ext>
                </a:extLst>
              </a:tr>
              <a:tr h="168910">
                <a:tc>
                  <a:txBody>
                    <a:bodyPr/>
                    <a:lstStyle/>
                    <a:p>
                      <a:pPr algn="ctr"/>
                      <a:r>
                        <a:rPr lang="en-GB" sz="1200" b="1" u="none" dirty="0">
                          <a:effectLst/>
                          <a:latin typeface="Calibri" panose="020F0502020204030204" pitchFamily="34" charset="0"/>
                          <a:cs typeface="Calibri" panose="020F0502020204030204" pitchFamily="34" charset="0"/>
                        </a:rPr>
                        <a:t>ESRF</a:t>
                      </a:r>
                      <a:endParaRPr lang="en-CH" sz="1200" b="1"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France</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3794631420"/>
                  </a:ext>
                </a:extLst>
              </a:tr>
              <a:tr h="168910">
                <a:tc>
                  <a:txBody>
                    <a:bodyPr/>
                    <a:lstStyle/>
                    <a:p>
                      <a:pPr algn="ctr"/>
                      <a:r>
                        <a:rPr lang="en-GB" sz="1200" b="1" u="none" dirty="0">
                          <a:effectLst/>
                          <a:latin typeface="Calibri" panose="020F0502020204030204" pitchFamily="34" charset="0"/>
                          <a:cs typeface="Calibri" panose="020F0502020204030204" pitchFamily="34" charset="0"/>
                        </a:rPr>
                        <a:t>EUXFEL</a:t>
                      </a:r>
                      <a:endParaRPr lang="en-CH" sz="1200" b="1"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a:effectLst/>
                          <a:latin typeface="Calibri" panose="020F0502020204030204" pitchFamily="34" charset="0"/>
                          <a:cs typeface="Calibri" panose="020F0502020204030204" pitchFamily="34" charset="0"/>
                        </a:rPr>
                        <a:t>Germany</a:t>
                      </a:r>
                      <a:endParaRPr lang="en-CH" sz="1200" u="none">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675064120"/>
                  </a:ext>
                </a:extLst>
              </a:tr>
              <a:tr h="221615">
                <a:tc>
                  <a:txBody>
                    <a:bodyPr/>
                    <a:lstStyle/>
                    <a:p>
                      <a:pPr algn="ctr"/>
                      <a:r>
                        <a:rPr lang="en-GB" sz="1200" b="1" u="none" dirty="0">
                          <a:effectLst/>
                          <a:latin typeface="Calibri" panose="020F0502020204030204" pitchFamily="34" charset="0"/>
                          <a:cs typeface="Calibri" panose="020F0502020204030204" pitchFamily="34" charset="0"/>
                        </a:rPr>
                        <a:t>GSI</a:t>
                      </a:r>
                      <a:endParaRPr lang="en-CH" sz="1200" b="1"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Germany</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042767826"/>
                  </a:ext>
                </a:extLst>
              </a:tr>
              <a:tr h="221615">
                <a:tc>
                  <a:txBody>
                    <a:bodyPr/>
                    <a:lstStyle/>
                    <a:p>
                      <a:pPr algn="ctr"/>
                      <a:r>
                        <a:rPr lang="en-GB" sz="1200" u="none" dirty="0">
                          <a:effectLst/>
                          <a:latin typeface="Calibri" panose="020F0502020204030204" pitchFamily="34" charset="0"/>
                          <a:cs typeface="Calibri" panose="020F0502020204030204" pitchFamily="34" charset="0"/>
                        </a:rPr>
                        <a:t>KIT</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a:effectLst/>
                          <a:latin typeface="Calibri" panose="020F0502020204030204" pitchFamily="34" charset="0"/>
                          <a:cs typeface="Calibri" panose="020F0502020204030204" pitchFamily="34" charset="0"/>
                        </a:rPr>
                        <a:t>Germany</a:t>
                      </a:r>
                      <a:endParaRPr lang="en-CH" sz="1200" u="none">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3469805931"/>
                  </a:ext>
                </a:extLst>
              </a:tr>
              <a:tr h="221615">
                <a:tc>
                  <a:txBody>
                    <a:bodyPr/>
                    <a:lstStyle/>
                    <a:p>
                      <a:pPr algn="ctr"/>
                      <a:r>
                        <a:rPr lang="en-GB" sz="1200" u="none" dirty="0">
                          <a:effectLst/>
                          <a:latin typeface="Calibri" panose="020F0502020204030204" pitchFamily="34" charset="0"/>
                          <a:cs typeface="Calibri" panose="020F0502020204030204" pitchFamily="34" charset="0"/>
                        </a:rPr>
                        <a:t>INFN</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a:effectLst/>
                          <a:latin typeface="Calibri" panose="020F0502020204030204" pitchFamily="34" charset="0"/>
                          <a:cs typeface="Calibri" panose="020F0502020204030204" pitchFamily="34" charset="0"/>
                        </a:rPr>
                        <a:t>Italy</a:t>
                      </a:r>
                      <a:endParaRPr lang="en-CH" sz="1200" u="none">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4280817656"/>
                  </a:ext>
                </a:extLst>
              </a:tr>
              <a:tr h="221615">
                <a:tc>
                  <a:txBody>
                    <a:bodyPr/>
                    <a:lstStyle/>
                    <a:p>
                      <a:pPr algn="ctr"/>
                      <a:r>
                        <a:rPr lang="en-GB" sz="1200" u="none" dirty="0">
                          <a:effectLst/>
                          <a:latin typeface="Calibri" panose="020F0502020204030204" pitchFamily="34" charset="0"/>
                          <a:cs typeface="Calibri" panose="020F0502020204030204" pitchFamily="34" charset="0"/>
                        </a:rPr>
                        <a:t>UMIL</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a:effectLst/>
                          <a:latin typeface="Calibri" panose="020F0502020204030204" pitchFamily="34" charset="0"/>
                          <a:cs typeface="Calibri" panose="020F0502020204030204" pitchFamily="34" charset="0"/>
                        </a:rPr>
                        <a:t>Italy</a:t>
                      </a:r>
                      <a:endParaRPr lang="en-CH" sz="1200" u="none">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879142"/>
                  </a:ext>
                </a:extLst>
              </a:tr>
              <a:tr h="221615">
                <a:tc>
                  <a:txBody>
                    <a:bodyPr/>
                    <a:lstStyle/>
                    <a:p>
                      <a:pPr algn="ctr"/>
                      <a:r>
                        <a:rPr lang="en-GB" sz="1200" u="none" dirty="0">
                          <a:effectLst/>
                          <a:latin typeface="Calibri" panose="020F0502020204030204" pitchFamily="34" charset="0"/>
                          <a:cs typeface="Calibri" panose="020F0502020204030204" pitchFamily="34" charset="0"/>
                        </a:rPr>
                        <a:t>UTWENTE</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Netherlands</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689941165"/>
                  </a:ext>
                </a:extLst>
              </a:tr>
              <a:tr h="221615">
                <a:tc>
                  <a:txBody>
                    <a:bodyPr/>
                    <a:lstStyle/>
                    <a:p>
                      <a:pPr algn="ctr"/>
                      <a:r>
                        <a:rPr lang="en-GB" sz="1200" u="none" dirty="0">
                          <a:effectLst/>
                          <a:latin typeface="Calibri" panose="020F0502020204030204" pitchFamily="34" charset="0"/>
                          <a:cs typeface="Calibri" panose="020F0502020204030204" pitchFamily="34" charset="0"/>
                        </a:rPr>
                        <a:t>IFJ-PAN</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Poland</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547702324"/>
                  </a:ext>
                </a:extLst>
              </a:tr>
              <a:tr h="221615">
                <a:tc>
                  <a:txBody>
                    <a:bodyPr/>
                    <a:lstStyle/>
                    <a:p>
                      <a:pPr algn="ctr"/>
                      <a:r>
                        <a:rPr lang="en-GB" sz="1200" u="none" dirty="0">
                          <a:effectLst/>
                          <a:latin typeface="Calibri" panose="020F0502020204030204" pitchFamily="34" charset="0"/>
                          <a:cs typeface="Calibri" panose="020F0502020204030204" pitchFamily="34" charset="0"/>
                        </a:rPr>
                        <a:t>PK</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Poland</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2231276887"/>
                  </a:ext>
                </a:extLst>
              </a:tr>
              <a:tr h="168910">
                <a:tc>
                  <a:txBody>
                    <a:bodyPr/>
                    <a:lstStyle/>
                    <a:p>
                      <a:pPr algn="ctr"/>
                      <a:r>
                        <a:rPr lang="en-GB" sz="1200" u="none" dirty="0">
                          <a:effectLst/>
                          <a:latin typeface="Calibri" panose="020F0502020204030204" pitchFamily="34" charset="0"/>
                          <a:cs typeface="Calibri" panose="020F0502020204030204" pitchFamily="34" charset="0"/>
                        </a:rPr>
                        <a:t>CIEMAT</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Spain</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522506951"/>
                  </a:ext>
                </a:extLst>
              </a:tr>
              <a:tr h="168910">
                <a:tc>
                  <a:txBody>
                    <a:bodyPr/>
                    <a:lstStyle/>
                    <a:p>
                      <a:pPr algn="ctr"/>
                      <a:r>
                        <a:rPr lang="en-GB" sz="1200" u="none">
                          <a:effectLst/>
                          <a:latin typeface="Calibri" panose="020F0502020204030204" pitchFamily="34" charset="0"/>
                          <a:cs typeface="Calibri" panose="020F0502020204030204" pitchFamily="34" charset="0"/>
                        </a:rPr>
                        <a:t>CSIC</a:t>
                      </a:r>
                      <a:endParaRPr lang="en-CH" sz="1200" u="none">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Spain</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B</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709016120"/>
                  </a:ext>
                </a:extLst>
              </a:tr>
              <a:tr h="168910">
                <a:tc>
                  <a:txBody>
                    <a:bodyPr/>
                    <a:lstStyle/>
                    <a:p>
                      <a:pPr algn="ctr"/>
                      <a:r>
                        <a:rPr lang="en-GB" sz="1200" u="none" dirty="0">
                          <a:effectLst/>
                          <a:latin typeface="Calibri" panose="020F0502020204030204" pitchFamily="34" charset="0"/>
                          <a:cs typeface="Calibri" panose="020F0502020204030204" pitchFamily="34" charset="0"/>
                        </a:rPr>
                        <a:t>PSI</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Switzerland</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A</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3441275153"/>
                  </a:ext>
                </a:extLst>
              </a:tr>
              <a:tr h="168910">
                <a:tc>
                  <a:txBody>
                    <a:bodyPr/>
                    <a:lstStyle/>
                    <a:p>
                      <a:pPr algn="ctr"/>
                      <a:r>
                        <a:rPr lang="en-GB" sz="1200" u="none">
                          <a:effectLst/>
                          <a:latin typeface="Calibri" panose="020F0502020204030204" pitchFamily="34" charset="0"/>
                          <a:cs typeface="Calibri" panose="020F0502020204030204" pitchFamily="34" charset="0"/>
                        </a:rPr>
                        <a:t>TERA-CARE</a:t>
                      </a:r>
                      <a:endParaRPr lang="en-CH" sz="1200" u="none">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Switzerland</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A</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4142923962"/>
                  </a:ext>
                </a:extLst>
              </a:tr>
              <a:tr h="168910">
                <a:tc>
                  <a:txBody>
                    <a:bodyPr/>
                    <a:lstStyle/>
                    <a:p>
                      <a:pPr algn="ctr"/>
                      <a:r>
                        <a:rPr lang="en-GB" sz="1200" u="none" dirty="0">
                          <a:effectLst/>
                          <a:latin typeface="Calibri" panose="020F0502020204030204" pitchFamily="34" charset="0"/>
                          <a:cs typeface="Calibri" panose="020F0502020204030204" pitchFamily="34" charset="0"/>
                        </a:rPr>
                        <a:t>UNIGE</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Switzerland</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A</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960854829"/>
                  </a:ext>
                </a:extLst>
              </a:tr>
              <a:tr h="178435">
                <a:tc>
                  <a:txBody>
                    <a:bodyPr/>
                    <a:lstStyle/>
                    <a:p>
                      <a:pPr algn="ctr"/>
                      <a:r>
                        <a:rPr lang="en-GB" sz="1200" u="none" dirty="0">
                          <a:effectLst/>
                          <a:latin typeface="Calibri" panose="020F0502020204030204" pitchFamily="34" charset="0"/>
                          <a:cs typeface="Calibri" panose="020F0502020204030204" pitchFamily="34" charset="0"/>
                        </a:rPr>
                        <a:t>CNRS</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France</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A</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120644468"/>
                  </a:ext>
                </a:extLst>
              </a:tr>
              <a:tr h="178435">
                <a:tc>
                  <a:txBody>
                    <a:bodyPr/>
                    <a:lstStyle/>
                    <a:p>
                      <a:pPr algn="ctr"/>
                      <a:r>
                        <a:rPr lang="en-GB" sz="1200" u="none" dirty="0">
                          <a:effectLst/>
                          <a:latin typeface="Calibri" panose="020F0502020204030204" pitchFamily="34" charset="0"/>
                          <a:cs typeface="Calibri" panose="020F0502020204030204" pitchFamily="34" charset="0"/>
                        </a:rPr>
                        <a:t>HZDR</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Germany</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A</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1550701229"/>
                  </a:ext>
                </a:extLst>
              </a:tr>
              <a:tr h="178435">
                <a:tc>
                  <a:txBody>
                    <a:bodyPr/>
                    <a:lstStyle/>
                    <a:p>
                      <a:pPr algn="ctr"/>
                      <a:r>
                        <a:rPr lang="en-GB" sz="1200" u="none" dirty="0">
                          <a:effectLst/>
                          <a:latin typeface="Calibri" panose="020F0502020204030204" pitchFamily="34" charset="0"/>
                          <a:cs typeface="Calibri" panose="020F0502020204030204" pitchFamily="34" charset="0"/>
                        </a:rPr>
                        <a:t>RU-NWO</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Netherlands</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tc>
                  <a:txBody>
                    <a:bodyPr/>
                    <a:lstStyle/>
                    <a:p>
                      <a:pPr algn="ctr"/>
                      <a:r>
                        <a:rPr lang="en-GB" sz="1200" u="none" dirty="0">
                          <a:effectLst/>
                          <a:latin typeface="Calibri" panose="020F0502020204030204" pitchFamily="34" charset="0"/>
                          <a:cs typeface="Calibri" panose="020F0502020204030204" pitchFamily="34" charset="0"/>
                        </a:rPr>
                        <a:t>A</a:t>
                      </a:r>
                      <a:endParaRPr lang="en-CH" sz="1200" u="none"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783370613"/>
                  </a:ext>
                </a:extLst>
              </a:tr>
            </a:tbl>
          </a:graphicData>
        </a:graphic>
      </p:graphicFrame>
      <p:graphicFrame>
        <p:nvGraphicFramePr>
          <p:cNvPr id="12" name="Diagram 11">
            <a:extLst>
              <a:ext uri="{FF2B5EF4-FFF2-40B4-BE49-F238E27FC236}">
                <a16:creationId xmlns:a16="http://schemas.microsoft.com/office/drawing/2014/main" id="{F7D40845-4751-C423-B5B8-A83BAA11392E}"/>
              </a:ext>
            </a:extLst>
          </p:cNvPr>
          <p:cNvGraphicFramePr/>
          <p:nvPr/>
        </p:nvGraphicFramePr>
        <p:xfrm>
          <a:off x="560892" y="985797"/>
          <a:ext cx="5739300" cy="453828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TextBox 12">
            <a:extLst>
              <a:ext uri="{FF2B5EF4-FFF2-40B4-BE49-F238E27FC236}">
                <a16:creationId xmlns:a16="http://schemas.microsoft.com/office/drawing/2014/main" id="{3D87AC94-3E78-402F-E17A-4AA84A822B98}"/>
              </a:ext>
            </a:extLst>
          </p:cNvPr>
          <p:cNvSpPr txBox="1"/>
          <p:nvPr/>
        </p:nvSpPr>
        <p:spPr>
          <a:xfrm>
            <a:off x="107504" y="985797"/>
            <a:ext cx="2442528" cy="584775"/>
          </a:xfrm>
          <a:prstGeom prst="rect">
            <a:avLst/>
          </a:prstGeom>
          <a:noFill/>
        </p:spPr>
        <p:txBody>
          <a:bodyPr wrap="none" rtlCol="0">
            <a:spAutoFit/>
          </a:bodyPr>
          <a:lstStyle/>
          <a:p>
            <a:r>
              <a:rPr lang="en-CH" sz="1600" dirty="0">
                <a:latin typeface="Calibri" panose="020F0502020204030204" pitchFamily="34" charset="0"/>
                <a:cs typeface="Calibri" panose="020F0502020204030204" pitchFamily="34" charset="0"/>
              </a:rPr>
              <a:t>Focus on HTS development</a:t>
            </a:r>
          </a:p>
          <a:p>
            <a:r>
              <a:rPr lang="en-CH" sz="1600" dirty="0">
                <a:latin typeface="Calibri" panose="020F0502020204030204" pitchFamily="34" charset="0"/>
                <a:cs typeface="Calibri" panose="020F0502020204030204" pitchFamily="34" charset="0"/>
              </a:rPr>
              <a:t>O(10 M</a:t>
            </a:r>
            <a:r>
              <a:rPr lang="en-US" sz="1600" dirty="0">
                <a:latin typeface="Calibri" panose="020F0502020204030204" pitchFamily="34" charset="0"/>
                <a:cs typeface="Calibri" panose="020F0502020204030204" pitchFamily="34" charset="0"/>
              </a:rPr>
              <a:t>e</a:t>
            </a:r>
            <a:r>
              <a:rPr lang="en-CH" sz="1600" dirty="0">
                <a:latin typeface="Calibri" panose="020F0502020204030204" pitchFamily="34" charset="0"/>
                <a:cs typeface="Calibri" panose="020F0502020204030204" pitchFamily="34" charset="0"/>
              </a:rPr>
              <a:t>ur) request</a:t>
            </a:r>
          </a:p>
        </p:txBody>
      </p:sp>
      <p:sp>
        <p:nvSpPr>
          <p:cNvPr id="14" name="TextBox 13">
            <a:extLst>
              <a:ext uri="{FF2B5EF4-FFF2-40B4-BE49-F238E27FC236}">
                <a16:creationId xmlns:a16="http://schemas.microsoft.com/office/drawing/2014/main" id="{5A6C9052-757F-3DAE-4657-BB4A1576BE82}"/>
              </a:ext>
            </a:extLst>
          </p:cNvPr>
          <p:cNvSpPr txBox="1"/>
          <p:nvPr/>
        </p:nvSpPr>
        <p:spPr>
          <a:xfrm>
            <a:off x="115719" y="3263726"/>
            <a:ext cx="3051285" cy="1077218"/>
          </a:xfrm>
          <a:prstGeom prst="rect">
            <a:avLst/>
          </a:prstGeom>
          <a:noFill/>
        </p:spPr>
        <p:txBody>
          <a:bodyPr wrap="none" rtlCol="0">
            <a:spAutoFit/>
          </a:bodyPr>
          <a:lstStyle/>
          <a:p>
            <a:r>
              <a:rPr lang="en-CH" sz="1600" dirty="0">
                <a:ln>
                  <a:solidFill>
                    <a:srgbClr val="FF0000"/>
                  </a:solidFill>
                </a:ln>
                <a:latin typeface="Calibri" panose="020F0502020204030204" pitchFamily="34" charset="0"/>
                <a:cs typeface="Calibri" panose="020F0502020204030204" pitchFamily="34" charset="0"/>
              </a:rPr>
              <a:t>Three core components (6 MEUR) </a:t>
            </a:r>
          </a:p>
          <a:p>
            <a:pPr marL="285750" indent="-285750">
              <a:buFont typeface="Arial" panose="020B0604020202020204" pitchFamily="34" charset="0"/>
              <a:buChar char="•"/>
            </a:pPr>
            <a:r>
              <a:rPr lang="en-CH" sz="1600" dirty="0">
                <a:ln>
                  <a:solidFill>
                    <a:srgbClr val="FF0000"/>
                  </a:solidFill>
                </a:ln>
                <a:latin typeface="Calibri" panose="020F0502020204030204" pitchFamily="34" charset="0"/>
                <a:cs typeface="Calibri" panose="020F0502020204030204" pitchFamily="34" charset="0"/>
              </a:rPr>
              <a:t>40 T solenoid, 50 mm bore</a:t>
            </a:r>
          </a:p>
          <a:p>
            <a:pPr marL="285750" indent="-285750">
              <a:buFont typeface="Arial" panose="020B0604020202020204" pitchFamily="34" charset="0"/>
              <a:buChar char="•"/>
            </a:pPr>
            <a:r>
              <a:rPr lang="en-CH" sz="1600" dirty="0">
                <a:ln>
                  <a:solidFill>
                    <a:srgbClr val="FF0000"/>
                  </a:solidFill>
                </a:ln>
                <a:latin typeface="Calibri" panose="020F0502020204030204" pitchFamily="34" charset="0"/>
                <a:cs typeface="Calibri" panose="020F0502020204030204" pitchFamily="34" charset="0"/>
              </a:rPr>
              <a:t>10 T/10 MJ/300 mm solenoid</a:t>
            </a:r>
          </a:p>
          <a:p>
            <a:pPr marL="285750" indent="-285750">
              <a:buFont typeface="Arial" panose="020B0604020202020204" pitchFamily="34" charset="0"/>
              <a:buChar char="•"/>
            </a:pPr>
            <a:r>
              <a:rPr lang="en-CH" sz="1600" dirty="0">
                <a:ln>
                  <a:solidFill>
                    <a:srgbClr val="FF0000"/>
                  </a:solidFill>
                </a:ln>
                <a:latin typeface="Calibri" panose="020F0502020204030204" pitchFamily="34" charset="0"/>
                <a:cs typeface="Calibri" panose="020F0502020204030204" pitchFamily="34" charset="0"/>
              </a:rPr>
              <a:t>HTS undulator </a:t>
            </a:r>
          </a:p>
        </p:txBody>
      </p:sp>
      <p:sp>
        <p:nvSpPr>
          <p:cNvPr id="15" name="Frame 14">
            <a:extLst>
              <a:ext uri="{FF2B5EF4-FFF2-40B4-BE49-F238E27FC236}">
                <a16:creationId xmlns:a16="http://schemas.microsoft.com/office/drawing/2014/main" id="{6F133ACF-902E-33FB-90E8-BE6122BAC503}"/>
              </a:ext>
            </a:extLst>
          </p:cNvPr>
          <p:cNvSpPr/>
          <p:nvPr/>
        </p:nvSpPr>
        <p:spPr>
          <a:xfrm>
            <a:off x="3419872" y="3219822"/>
            <a:ext cx="2907269" cy="1296144"/>
          </a:xfrm>
          <a:prstGeom prst="frame">
            <a:avLst>
              <a:gd name="adj1" fmla="val 2125"/>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tx1"/>
              </a:solidFill>
            </a:endParaRPr>
          </a:p>
        </p:txBody>
      </p:sp>
      <p:sp>
        <p:nvSpPr>
          <p:cNvPr id="16" name="TextBox 15">
            <a:extLst>
              <a:ext uri="{FF2B5EF4-FFF2-40B4-BE49-F238E27FC236}">
                <a16:creationId xmlns:a16="http://schemas.microsoft.com/office/drawing/2014/main" id="{C879FD0D-B181-7E9C-8DBF-A2E934F09957}"/>
              </a:ext>
            </a:extLst>
          </p:cNvPr>
          <p:cNvSpPr txBox="1"/>
          <p:nvPr/>
        </p:nvSpPr>
        <p:spPr>
          <a:xfrm>
            <a:off x="146300" y="1839087"/>
            <a:ext cx="1899238" cy="338554"/>
          </a:xfrm>
          <a:prstGeom prst="rect">
            <a:avLst/>
          </a:prstGeom>
          <a:noFill/>
        </p:spPr>
        <p:txBody>
          <a:bodyPr wrap="none" rtlCol="0">
            <a:spAutoFit/>
          </a:bodyPr>
          <a:lstStyle/>
          <a:p>
            <a:r>
              <a:rPr lang="en-CH" sz="1600" dirty="0">
                <a:ln>
                  <a:solidFill>
                    <a:srgbClr val="00B050"/>
                  </a:solidFill>
                </a:ln>
                <a:latin typeface="Calibri" panose="020F0502020204030204" pitchFamily="34" charset="0"/>
                <a:cs typeface="Calibri" panose="020F0502020204030204" pitchFamily="34" charset="0"/>
              </a:rPr>
              <a:t>Strategy and context</a:t>
            </a:r>
          </a:p>
        </p:txBody>
      </p:sp>
      <p:sp>
        <p:nvSpPr>
          <p:cNvPr id="17" name="TextBox 16">
            <a:extLst>
              <a:ext uri="{FF2B5EF4-FFF2-40B4-BE49-F238E27FC236}">
                <a16:creationId xmlns:a16="http://schemas.microsoft.com/office/drawing/2014/main" id="{DECFBD46-7578-B932-603A-0188923ADCF1}"/>
              </a:ext>
            </a:extLst>
          </p:cNvPr>
          <p:cNvSpPr txBox="1"/>
          <p:nvPr/>
        </p:nvSpPr>
        <p:spPr>
          <a:xfrm>
            <a:off x="146300" y="2714131"/>
            <a:ext cx="2217402" cy="338554"/>
          </a:xfrm>
          <a:prstGeom prst="rect">
            <a:avLst/>
          </a:prstGeom>
          <a:noFill/>
          <a:ln>
            <a:solidFill>
              <a:schemeClr val="accent2">
                <a:lumMod val="60000"/>
                <a:lumOff val="40000"/>
              </a:schemeClr>
            </a:solidFill>
          </a:ln>
        </p:spPr>
        <p:txBody>
          <a:bodyPr wrap="none" rtlCol="0">
            <a:spAutoFit/>
          </a:bodyPr>
          <a:lstStyle/>
          <a:p>
            <a:r>
              <a:rPr lang="en-CH" sz="1600" dirty="0">
                <a:ln>
                  <a:solidFill>
                    <a:schemeClr val="accent3">
                      <a:lumMod val="60000"/>
                      <a:lumOff val="40000"/>
                    </a:schemeClr>
                  </a:solidFill>
                </a:ln>
                <a:latin typeface="Calibri" panose="020F0502020204030204" pitchFamily="34" charset="0"/>
                <a:cs typeface="Calibri" panose="020F0502020204030204" pitchFamily="34" charset="0"/>
              </a:rPr>
              <a:t>Material and technology</a:t>
            </a:r>
          </a:p>
        </p:txBody>
      </p:sp>
      <p:sp>
        <p:nvSpPr>
          <p:cNvPr id="18" name="TextBox 17">
            <a:extLst>
              <a:ext uri="{FF2B5EF4-FFF2-40B4-BE49-F238E27FC236}">
                <a16:creationId xmlns:a16="http://schemas.microsoft.com/office/drawing/2014/main" id="{D7341A19-0CD4-936E-6DC5-5102B0AE867E}"/>
              </a:ext>
            </a:extLst>
          </p:cNvPr>
          <p:cNvSpPr txBox="1"/>
          <p:nvPr/>
        </p:nvSpPr>
        <p:spPr>
          <a:xfrm>
            <a:off x="146300" y="4515966"/>
            <a:ext cx="1703800" cy="338554"/>
          </a:xfrm>
          <a:prstGeom prst="rect">
            <a:avLst/>
          </a:prstGeom>
          <a:noFill/>
        </p:spPr>
        <p:txBody>
          <a:bodyPr wrap="none" rtlCol="0">
            <a:spAutoFit/>
          </a:bodyPr>
          <a:lstStyle/>
          <a:p>
            <a:r>
              <a:rPr lang="en-CH" sz="1600" dirty="0">
                <a:ln>
                  <a:solidFill>
                    <a:srgbClr val="0070C0"/>
                  </a:solidFill>
                </a:ln>
                <a:latin typeface="Calibri" panose="020F0502020204030204" pitchFamily="34" charset="0"/>
                <a:cs typeface="Calibri" panose="020F0502020204030204" pitchFamily="34" charset="0"/>
              </a:rPr>
              <a:t>Test infrastructure</a:t>
            </a:r>
          </a:p>
        </p:txBody>
      </p:sp>
      <p:sp>
        <p:nvSpPr>
          <p:cNvPr id="19" name="Frame 18">
            <a:extLst>
              <a:ext uri="{FF2B5EF4-FFF2-40B4-BE49-F238E27FC236}">
                <a16:creationId xmlns:a16="http://schemas.microsoft.com/office/drawing/2014/main" id="{13C38A94-6465-AF7E-9A5B-0D36D1A43E84}"/>
              </a:ext>
            </a:extLst>
          </p:cNvPr>
          <p:cNvSpPr/>
          <p:nvPr/>
        </p:nvSpPr>
        <p:spPr>
          <a:xfrm>
            <a:off x="3419872" y="4515966"/>
            <a:ext cx="2907269" cy="432048"/>
          </a:xfrm>
          <a:prstGeom prst="frame">
            <a:avLst>
              <a:gd name="adj1" fmla="val 7047"/>
            </a:avLst>
          </a:prstGeom>
          <a:solidFill>
            <a:schemeClr val="accent5">
              <a:lumMod val="60000"/>
              <a:lumOff val="40000"/>
            </a:schemeClr>
          </a:solidFill>
          <a:ln>
            <a:solidFill>
              <a:schemeClr val="accent5">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tx1"/>
              </a:solidFill>
            </a:endParaRPr>
          </a:p>
        </p:txBody>
      </p:sp>
      <p:sp>
        <p:nvSpPr>
          <p:cNvPr id="20" name="Frame 19">
            <a:extLst>
              <a:ext uri="{FF2B5EF4-FFF2-40B4-BE49-F238E27FC236}">
                <a16:creationId xmlns:a16="http://schemas.microsoft.com/office/drawing/2014/main" id="{2CE99438-5DB8-9312-6FE5-B5BB6F10538A}"/>
              </a:ext>
            </a:extLst>
          </p:cNvPr>
          <p:cNvSpPr/>
          <p:nvPr/>
        </p:nvSpPr>
        <p:spPr>
          <a:xfrm>
            <a:off x="3406397" y="2811880"/>
            <a:ext cx="2907269" cy="432048"/>
          </a:xfrm>
          <a:prstGeom prst="frame">
            <a:avLst>
              <a:gd name="adj1" fmla="val 7047"/>
            </a:avLst>
          </a:prstGeom>
          <a:solidFill>
            <a:schemeClr val="accent3">
              <a:lumMod val="60000"/>
              <a:lumOff val="40000"/>
            </a:schemeClr>
          </a:solidFill>
          <a:ln>
            <a:solidFill>
              <a:schemeClr val="accent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tx1"/>
              </a:solidFill>
            </a:endParaRPr>
          </a:p>
        </p:txBody>
      </p:sp>
      <p:sp>
        <p:nvSpPr>
          <p:cNvPr id="21" name="Frame 20">
            <a:extLst>
              <a:ext uri="{FF2B5EF4-FFF2-40B4-BE49-F238E27FC236}">
                <a16:creationId xmlns:a16="http://schemas.microsoft.com/office/drawing/2014/main" id="{0A8A424B-DB9A-E50A-5744-DE78323BF587}"/>
              </a:ext>
            </a:extLst>
          </p:cNvPr>
          <p:cNvSpPr/>
          <p:nvPr/>
        </p:nvSpPr>
        <p:spPr>
          <a:xfrm>
            <a:off x="3413134" y="1570572"/>
            <a:ext cx="2907269" cy="1241308"/>
          </a:xfrm>
          <a:prstGeom prst="frame">
            <a:avLst>
              <a:gd name="adj1" fmla="val 2125"/>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tx1"/>
              </a:solidFill>
            </a:endParaRPr>
          </a:p>
        </p:txBody>
      </p:sp>
      <p:sp>
        <p:nvSpPr>
          <p:cNvPr id="22" name="TextBox 21">
            <a:extLst>
              <a:ext uri="{FF2B5EF4-FFF2-40B4-BE49-F238E27FC236}">
                <a16:creationId xmlns:a16="http://schemas.microsoft.com/office/drawing/2014/main" id="{51525604-B439-A3AB-982C-8AAB8E1AC674}"/>
              </a:ext>
            </a:extLst>
          </p:cNvPr>
          <p:cNvSpPr txBox="1"/>
          <p:nvPr/>
        </p:nvSpPr>
        <p:spPr>
          <a:xfrm>
            <a:off x="1015947" y="579135"/>
            <a:ext cx="1514197" cy="307777"/>
          </a:xfrm>
          <a:prstGeom prst="rect">
            <a:avLst/>
          </a:prstGeom>
          <a:solidFill>
            <a:schemeClr val="bg2"/>
          </a:solidFill>
        </p:spPr>
        <p:txBody>
          <a:bodyPr wrap="none" rtlCol="0">
            <a:spAutoFit/>
          </a:bodyPr>
          <a:lstStyle/>
          <a:p>
            <a:r>
              <a:rPr lang="en-CH" sz="1400" dirty="0">
                <a:latin typeface="Calibri" panose="020F0502020204030204" pitchFamily="34" charset="0"/>
                <a:cs typeface="Calibri" panose="020F0502020204030204" pitchFamily="34" charset="0"/>
              </a:rPr>
              <a:t>Luca Botture et al.</a:t>
            </a:r>
          </a:p>
        </p:txBody>
      </p:sp>
      <p:sp>
        <p:nvSpPr>
          <p:cNvPr id="3" name="Slide Number Placeholder 2">
            <a:extLst>
              <a:ext uri="{FF2B5EF4-FFF2-40B4-BE49-F238E27FC236}">
                <a16:creationId xmlns:a16="http://schemas.microsoft.com/office/drawing/2014/main" id="{31178451-DE31-21F1-3F1A-39F24D54E673}"/>
              </a:ext>
            </a:extLst>
          </p:cNvPr>
          <p:cNvSpPr>
            <a:spLocks noGrp="1"/>
          </p:cNvSpPr>
          <p:nvPr>
            <p:ph type="sldNum" sz="quarter" idx="12"/>
          </p:nvPr>
        </p:nvSpPr>
        <p:spPr/>
        <p:txBody>
          <a:bodyPr/>
          <a:lstStyle/>
          <a:p>
            <a:fld id="{3478A56A-6164-B14D-A8F7-980D09C4DD92}" type="slidenum">
              <a:rPr lang="en-US" smtClean="0"/>
              <a:pPr/>
              <a:t>30</a:t>
            </a:fld>
            <a:endParaRPr lang="en-US" dirty="0"/>
          </a:p>
        </p:txBody>
      </p:sp>
    </p:spTree>
    <p:extLst>
      <p:ext uri="{BB962C8B-B14F-4D97-AF65-F5344CB8AC3E}">
        <p14:creationId xmlns:p14="http://schemas.microsoft.com/office/powerpoint/2010/main" val="15834972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pied de page 4"/>
          <p:cNvSpPr>
            <a:spLocks noGrp="1"/>
          </p:cNvSpPr>
          <p:nvPr>
            <p:ph type="ftr" sz="quarter" idx="4294967295"/>
          </p:nvPr>
        </p:nvSpPr>
        <p:spPr>
          <a:xfrm>
            <a:off x="4038600" y="6356350"/>
            <a:ext cx="4114800" cy="365125"/>
          </a:xfrm>
          <a:prstGeom prst="rect">
            <a:avLst/>
          </a:prstGeom>
        </p:spPr>
        <p:txBody>
          <a:bodyPr vert="horz" lIns="91440" tIns="45720" rIns="91440" bIns="45720" rtlCol="0" anchor="ctr"/>
          <a:lstStyle>
            <a:defPPr>
              <a:defRPr lang="en-CH"/>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a:latin typeface="Calibri"/>
                <a:cs typeface="Calibri"/>
              </a:rPr>
              <a:t>D. Schulte, Muon Collider, INFN, May 2024</a:t>
            </a:r>
            <a:endParaRPr lang="en-GB" dirty="0">
              <a:latin typeface="Calibri"/>
              <a:cs typeface="Calibri"/>
            </a:endParaRPr>
          </a:p>
        </p:txBody>
      </p:sp>
      <p:sp>
        <p:nvSpPr>
          <p:cNvPr id="8" name="TextBox 7"/>
          <p:cNvSpPr txBox="1"/>
          <p:nvPr/>
        </p:nvSpPr>
        <p:spPr>
          <a:xfrm>
            <a:off x="72231" y="923038"/>
            <a:ext cx="4643786" cy="4168411"/>
          </a:xfrm>
          <a:prstGeom prst="rect">
            <a:avLst/>
          </a:prstGeom>
          <a:solidFill>
            <a:schemeClr val="bg1"/>
          </a:solidFill>
        </p:spPr>
        <p:txBody>
          <a:bodyPr wrap="square" lIns="74258" tIns="37129" rIns="74258" bIns="37129" rtlCol="0">
            <a:spAutoFit/>
          </a:bodyPr>
          <a:lstStyle/>
          <a:p>
            <a:r>
              <a:rPr lang="en-US" sz="1400" b="1" dirty="0">
                <a:latin typeface="Calibri"/>
                <a:cs typeface="Calibri"/>
              </a:rPr>
              <a:t>Collaboration Board (ICB)</a:t>
            </a:r>
          </a:p>
          <a:p>
            <a:pPr marL="285743" indent="-285743">
              <a:buFont typeface="Arial"/>
              <a:buChar char="•"/>
            </a:pPr>
            <a:r>
              <a:rPr lang="en-US" sz="1400" dirty="0">
                <a:latin typeface="Calibri"/>
                <a:cs typeface="Calibri"/>
              </a:rPr>
              <a:t>Elected chair: </a:t>
            </a:r>
            <a:r>
              <a:rPr lang="en-US" sz="1400" b="1" dirty="0">
                <a:latin typeface="Calibri"/>
                <a:cs typeface="Calibri"/>
              </a:rPr>
              <a:t>Nadia </a:t>
            </a:r>
            <a:r>
              <a:rPr lang="en-US" sz="1400" b="1" dirty="0" err="1">
                <a:latin typeface="Calibri"/>
                <a:cs typeface="Calibri"/>
              </a:rPr>
              <a:t>Pastrone</a:t>
            </a:r>
            <a:endParaRPr lang="en-US" sz="1400" b="1" dirty="0">
              <a:latin typeface="Calibri"/>
              <a:cs typeface="Calibri"/>
            </a:endParaRPr>
          </a:p>
          <a:p>
            <a:pPr marL="285743" indent="-285743">
              <a:buFont typeface="Arial"/>
              <a:buChar char="•"/>
            </a:pPr>
            <a:r>
              <a:rPr lang="en-US" sz="1400" b="1" dirty="0">
                <a:latin typeface="Calibri"/>
                <a:cs typeface="Calibri"/>
              </a:rPr>
              <a:t>50 full members, 60+ total</a:t>
            </a:r>
          </a:p>
          <a:p>
            <a:pPr marL="742931" lvl="1" indent="-285743">
              <a:buFont typeface="Arial"/>
              <a:buChar char="•"/>
            </a:pPr>
            <a:endParaRPr lang="en-US" sz="1400" dirty="0">
              <a:latin typeface="Calibri"/>
              <a:cs typeface="Calibri"/>
            </a:endParaRPr>
          </a:p>
          <a:p>
            <a:r>
              <a:rPr lang="en-US" sz="1400" b="1" dirty="0">
                <a:latin typeface="Calibri"/>
                <a:cs typeface="Calibri"/>
              </a:rPr>
              <a:t>Steering Board (ISB)</a:t>
            </a:r>
            <a:endParaRPr lang="en-US" sz="1400" dirty="0">
              <a:latin typeface="Calibri"/>
              <a:cs typeface="Calibri"/>
            </a:endParaRPr>
          </a:p>
          <a:p>
            <a:pPr marL="285743" indent="-285743">
              <a:buFont typeface="Arial"/>
              <a:buChar char="•"/>
            </a:pPr>
            <a:r>
              <a:rPr lang="en-US" sz="1400" dirty="0">
                <a:latin typeface="Calibri"/>
                <a:cs typeface="Calibri"/>
              </a:rPr>
              <a:t>Chair </a:t>
            </a:r>
            <a:r>
              <a:rPr lang="en-US" sz="1400" b="1" dirty="0">
                <a:latin typeface="Calibri"/>
                <a:cs typeface="Calibri"/>
              </a:rPr>
              <a:t>Steinar </a:t>
            </a:r>
            <a:r>
              <a:rPr lang="en-US" sz="1400" b="1" dirty="0" err="1">
                <a:latin typeface="Calibri"/>
                <a:cs typeface="Calibri"/>
              </a:rPr>
              <a:t>Stapnes</a:t>
            </a:r>
            <a:endParaRPr lang="en-US" sz="1400" b="1" dirty="0">
              <a:latin typeface="Calibri"/>
              <a:cs typeface="Calibri"/>
            </a:endParaRPr>
          </a:p>
          <a:p>
            <a:pPr marL="285743" indent="-285743">
              <a:buFont typeface="Arial"/>
              <a:buChar char="•"/>
            </a:pPr>
            <a:r>
              <a:rPr lang="en-US" sz="1400" dirty="0">
                <a:latin typeface="Calibri"/>
                <a:cs typeface="Calibri"/>
              </a:rPr>
              <a:t>CERN members: Mike Lamont, Gianluigi </a:t>
            </a:r>
            <a:r>
              <a:rPr lang="en-US" sz="1400" dirty="0" err="1">
                <a:latin typeface="Calibri"/>
                <a:cs typeface="Calibri"/>
              </a:rPr>
              <a:t>Arduini</a:t>
            </a:r>
            <a:endParaRPr lang="en-US" sz="1400" dirty="0">
              <a:latin typeface="Calibri"/>
              <a:cs typeface="Calibri"/>
            </a:endParaRPr>
          </a:p>
          <a:p>
            <a:pPr marL="285743" indent="-285743">
              <a:buFont typeface="Arial"/>
              <a:buChar char="•"/>
            </a:pPr>
            <a:r>
              <a:rPr lang="en-US" sz="1400" dirty="0">
                <a:latin typeface="Calibri"/>
                <a:cs typeface="Calibri"/>
              </a:rPr>
              <a:t>ICB members: </a:t>
            </a:r>
            <a:r>
              <a:rPr lang="en-US" sz="1400" dirty="0">
                <a:latin typeface="Calibri" panose="020F0502020204030204" pitchFamily="34" charset="0"/>
                <a:cs typeface="Calibri" panose="020F0502020204030204" pitchFamily="34" charset="0"/>
              </a:rPr>
              <a:t>Dave Newbold (STFC), Mats </a:t>
            </a:r>
            <a:r>
              <a:rPr lang="en-US" sz="1400" dirty="0" err="1">
                <a:latin typeface="Calibri" panose="020F0502020204030204" pitchFamily="34" charset="0"/>
                <a:cs typeface="Calibri" panose="020F0502020204030204" pitchFamily="34" charset="0"/>
              </a:rPr>
              <a:t>Lindroos</a:t>
            </a:r>
            <a:r>
              <a:rPr lang="en-US" sz="1400" dirty="0">
                <a:latin typeface="Calibri" panose="020F0502020204030204" pitchFamily="34" charset="0"/>
                <a:cs typeface="Calibri" panose="020F0502020204030204" pitchFamily="34" charset="0"/>
              </a:rPr>
              <a:t> (ESS), Pierre Vedrine (CEA), N. </a:t>
            </a:r>
            <a:r>
              <a:rPr lang="en-US" sz="1400" dirty="0" err="1">
                <a:latin typeface="Calibri" panose="020F0502020204030204" pitchFamily="34" charset="0"/>
                <a:cs typeface="Calibri" panose="020F0502020204030204" pitchFamily="34" charset="0"/>
              </a:rPr>
              <a:t>Pastrone</a:t>
            </a:r>
            <a:r>
              <a:rPr lang="en-US" sz="1400" dirty="0">
                <a:latin typeface="Calibri" panose="020F0502020204030204" pitchFamily="34" charset="0"/>
                <a:cs typeface="Calibri" panose="020F0502020204030204" pitchFamily="34" charset="0"/>
              </a:rPr>
              <a:t> (INFN), </a:t>
            </a:r>
            <a:r>
              <a:rPr lang="en-US" sz="1400" dirty="0" err="1">
                <a:latin typeface="Calibri" panose="020F0502020204030204" pitchFamily="34" charset="0"/>
                <a:cs typeface="Calibri" panose="020F0502020204030204" pitchFamily="34" charset="0"/>
              </a:rPr>
              <a:t>Beate</a:t>
            </a:r>
            <a:r>
              <a:rPr lang="en-US" sz="1400" dirty="0">
                <a:latin typeface="Calibri" panose="020F0502020204030204" pitchFamily="34" charset="0"/>
                <a:cs typeface="Calibri" panose="020F0502020204030204" pitchFamily="34" charset="0"/>
              </a:rPr>
              <a:t> Heinemann (DESY)</a:t>
            </a:r>
            <a:endParaRPr lang="en-US" sz="1400" dirty="0">
              <a:latin typeface="Calibri"/>
              <a:cs typeface="Calibri"/>
            </a:endParaRPr>
          </a:p>
          <a:p>
            <a:pPr marL="285743" indent="-285743">
              <a:buFont typeface="Arial"/>
              <a:buChar char="•"/>
            </a:pPr>
            <a:r>
              <a:rPr lang="en-US" sz="1400" dirty="0">
                <a:latin typeface="Calibri"/>
                <a:cs typeface="Calibri"/>
              </a:rPr>
              <a:t>Study members: SL and deputies</a:t>
            </a:r>
          </a:p>
          <a:p>
            <a:pPr marL="742931" lvl="1" indent="-285743">
              <a:buFont typeface="Arial"/>
              <a:buChar char="•"/>
            </a:pPr>
            <a:endParaRPr lang="en-US" sz="1400" dirty="0">
              <a:latin typeface="Calibri"/>
              <a:cs typeface="Calibri"/>
            </a:endParaRPr>
          </a:p>
          <a:p>
            <a:r>
              <a:rPr lang="en-US" sz="1400" b="1" dirty="0">
                <a:latin typeface="Calibri"/>
                <a:cs typeface="Calibri"/>
              </a:rPr>
              <a:t>Advisory Committee</a:t>
            </a:r>
          </a:p>
          <a:p>
            <a:pPr marL="457189" lvl="1"/>
            <a:endParaRPr lang="en-US" sz="1400" b="1" dirty="0">
              <a:latin typeface="Calibri"/>
              <a:cs typeface="Calibri"/>
            </a:endParaRPr>
          </a:p>
          <a:p>
            <a:r>
              <a:rPr lang="en-US" sz="1400" b="1" dirty="0">
                <a:latin typeface="Calibri"/>
                <a:cs typeface="Calibri"/>
              </a:rPr>
              <a:t>Coordination committee (CC)</a:t>
            </a:r>
            <a:endParaRPr lang="en-US" sz="1400" dirty="0">
              <a:latin typeface="Calibri"/>
              <a:cs typeface="Calibri"/>
            </a:endParaRPr>
          </a:p>
          <a:p>
            <a:pPr marL="285743" indent="-285743">
              <a:buFont typeface="Arial"/>
              <a:buChar char="•"/>
            </a:pPr>
            <a:r>
              <a:rPr lang="en-US" sz="1400" dirty="0">
                <a:latin typeface="Calibri"/>
                <a:cs typeface="Calibri"/>
              </a:rPr>
              <a:t>Study Leader: </a:t>
            </a:r>
            <a:r>
              <a:rPr lang="en-US" sz="1400" b="1" dirty="0">
                <a:latin typeface="Calibri"/>
                <a:cs typeface="Calibri"/>
              </a:rPr>
              <a:t>Daniel Schulte</a:t>
            </a:r>
          </a:p>
          <a:p>
            <a:pPr marL="285743" indent="-285743">
              <a:buFont typeface="Arial"/>
              <a:buChar char="•"/>
            </a:pPr>
            <a:r>
              <a:rPr lang="en-US" sz="1400" dirty="0">
                <a:latin typeface="Calibri"/>
                <a:cs typeface="Calibri"/>
              </a:rPr>
              <a:t>Deputies: Andrea </a:t>
            </a:r>
            <a:r>
              <a:rPr lang="en-US" sz="1400" dirty="0" err="1">
                <a:latin typeface="Calibri"/>
                <a:cs typeface="Calibri"/>
              </a:rPr>
              <a:t>Wulzer</a:t>
            </a:r>
            <a:r>
              <a:rPr lang="en-US" sz="1400" dirty="0">
                <a:latin typeface="Calibri"/>
                <a:cs typeface="Calibri"/>
              </a:rPr>
              <a:t>, Donatella </a:t>
            </a:r>
            <a:r>
              <a:rPr lang="en-US" sz="1400" dirty="0" err="1">
                <a:latin typeface="Calibri"/>
                <a:cs typeface="Calibri"/>
              </a:rPr>
              <a:t>Lucchesi</a:t>
            </a:r>
            <a:r>
              <a:rPr lang="en-US" sz="1400" dirty="0">
                <a:latin typeface="Calibri"/>
                <a:cs typeface="Calibri"/>
              </a:rPr>
              <a:t>, Chris Rogers</a:t>
            </a:r>
          </a:p>
          <a:p>
            <a:pPr marL="285743" indent="-285743">
              <a:buFont typeface="Arial"/>
              <a:buChar char="•"/>
            </a:pPr>
            <a:endParaRPr lang="en-US" sz="1400" dirty="0">
              <a:latin typeface="Calibri"/>
              <a:cs typeface="Calibri"/>
            </a:endParaRPr>
          </a:p>
          <a:p>
            <a:r>
              <a:rPr lang="en-US" sz="1400" b="1" dirty="0">
                <a:latin typeface="Calibri"/>
                <a:cs typeface="Calibri"/>
              </a:rPr>
              <a:t>Will integrated the US also in the leadership</a:t>
            </a:r>
          </a:p>
        </p:txBody>
      </p:sp>
      <p:sp>
        <p:nvSpPr>
          <p:cNvPr id="9" name="Titre 11"/>
          <p:cNvSpPr>
            <a:spLocks noGrp="1"/>
          </p:cNvSpPr>
          <p:nvPr>
            <p:ph type="title"/>
          </p:nvPr>
        </p:nvSpPr>
        <p:spPr>
          <a:xfrm>
            <a:off x="1295400" y="-5839"/>
            <a:ext cx="6781800" cy="432048"/>
          </a:xfrm>
        </p:spPr>
        <p:txBody>
          <a:bodyPr>
            <a:noAutofit/>
          </a:bodyPr>
          <a:lstStyle/>
          <a:p>
            <a:pPr algn="ctr"/>
            <a:r>
              <a:rPr lang="en-GB" dirty="0">
                <a:latin typeface="Calibri"/>
                <a:cs typeface="Calibri"/>
              </a:rPr>
              <a:t>IMCC Organisation</a:t>
            </a:r>
          </a:p>
        </p:txBody>
      </p:sp>
      <p:pic>
        <p:nvPicPr>
          <p:cNvPr id="3" name="Picture 2">
            <a:extLst>
              <a:ext uri="{FF2B5EF4-FFF2-40B4-BE49-F238E27FC236}">
                <a16:creationId xmlns:a16="http://schemas.microsoft.com/office/drawing/2014/main" id="{3BF3DF5B-7009-01BA-87DA-8509C85A0968}"/>
              </a:ext>
            </a:extLst>
          </p:cNvPr>
          <p:cNvPicPr>
            <a:picLocks noChangeAspect="1"/>
          </p:cNvPicPr>
          <p:nvPr/>
        </p:nvPicPr>
        <p:blipFill rotWithShape="1">
          <a:blip r:embed="rId2"/>
          <a:srcRect l="10347" t="3722" r="10583" b="7192"/>
          <a:stretch/>
        </p:blipFill>
        <p:spPr>
          <a:xfrm>
            <a:off x="4705672" y="915566"/>
            <a:ext cx="4114800" cy="4011738"/>
          </a:xfrm>
          <a:prstGeom prst="rect">
            <a:avLst/>
          </a:prstGeom>
        </p:spPr>
      </p:pic>
      <p:sp>
        <p:nvSpPr>
          <p:cNvPr id="6" name="Slide Number Placeholder 5">
            <a:extLst>
              <a:ext uri="{FF2B5EF4-FFF2-40B4-BE49-F238E27FC236}">
                <a16:creationId xmlns:a16="http://schemas.microsoft.com/office/drawing/2014/main" id="{CF690D73-B46E-C23B-64DB-E157B42F8DDB}"/>
              </a:ext>
            </a:extLst>
          </p:cNvPr>
          <p:cNvSpPr>
            <a:spLocks noGrp="1"/>
          </p:cNvSpPr>
          <p:nvPr>
            <p:ph type="sldNum" sz="quarter" idx="12"/>
          </p:nvPr>
        </p:nvSpPr>
        <p:spPr/>
        <p:txBody>
          <a:bodyPr/>
          <a:lstStyle/>
          <a:p>
            <a:fld id="{3478A56A-6164-B14D-A8F7-980D09C4DD92}" type="slidenum">
              <a:rPr lang="en-US" smtClean="0"/>
              <a:pPr/>
              <a:t>31</a:t>
            </a:fld>
            <a:endParaRPr lang="en-US" dirty="0"/>
          </a:p>
        </p:txBody>
      </p:sp>
    </p:spTree>
    <p:extLst>
      <p:ext uri="{BB962C8B-B14F-4D97-AF65-F5344CB8AC3E}">
        <p14:creationId xmlns:p14="http://schemas.microsoft.com/office/powerpoint/2010/main" val="19943042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PlaceHolder 1"/>
          <p:cNvSpPr>
            <a:spLocks noGrp="1"/>
          </p:cNvSpPr>
          <p:nvPr>
            <p:ph type="title"/>
          </p:nvPr>
        </p:nvSpPr>
        <p:spPr>
          <a:prstGeom prst="rect">
            <a:avLst/>
          </a:prstGeom>
          <a:noFill/>
          <a:ln w="0">
            <a:noFill/>
          </a:ln>
        </p:spPr>
        <p:txBody>
          <a:bodyPr lIns="74160" tIns="37080" rIns="74160" bIns="37080" anchor="t">
            <a:noAutofit/>
          </a:bodyPr>
          <a:lstStyle/>
          <a:p>
            <a:pPr indent="0" algn="ctr">
              <a:lnSpc>
                <a:spcPct val="100000"/>
              </a:lnSpc>
              <a:buNone/>
            </a:pPr>
            <a:r>
              <a:rPr lang="en-US" sz="3200" b="0" spc="-1" dirty="0">
                <a:solidFill>
                  <a:srgbClr val="000000"/>
                </a:solidFill>
                <a:latin typeface="Calibri" panose="020F0502020204030204" pitchFamily="34" charset="0"/>
                <a:cs typeface="Calibri" panose="020F0502020204030204" pitchFamily="34" charset="0"/>
              </a:rPr>
              <a:t>Magnet Roadmap</a:t>
            </a:r>
            <a:endParaRPr lang="en-US" sz="3200" b="0" strike="noStrike" spc="-1" dirty="0">
              <a:solidFill>
                <a:srgbClr val="000000"/>
              </a:solidFill>
              <a:latin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6FC5FCBD-2A02-A667-A8C5-E3FAFB1638ED}"/>
              </a:ext>
            </a:extLst>
          </p:cNvPr>
          <p:cNvSpPr>
            <a:spLocks noGrp="1"/>
          </p:cNvSpPr>
          <p:nvPr>
            <p:ph type="ftr" sz="quarter" idx="11"/>
          </p:nvPr>
        </p:nvSpPr>
        <p:spPr/>
        <p:txBody>
          <a:bodyPr/>
          <a:lstStyle/>
          <a:p>
            <a:r>
              <a:rPr lang="en-US"/>
              <a:t>D. Schulte, Muon Collider, INFN, May 2024</a:t>
            </a:r>
            <a:endParaRPr lang="en-US" dirty="0"/>
          </a:p>
        </p:txBody>
      </p:sp>
      <p:pic>
        <p:nvPicPr>
          <p:cNvPr id="7" name="Picture 6" descr="A picture containing text, font, graphics, design&#10;&#10;Description automatically generated">
            <a:extLst>
              <a:ext uri="{FF2B5EF4-FFF2-40B4-BE49-F238E27FC236}">
                <a16:creationId xmlns:a16="http://schemas.microsoft.com/office/drawing/2014/main" id="{9E0C430E-E6D8-2ABE-01FA-DAA488A65F6E}"/>
              </a:ext>
            </a:extLst>
          </p:cNvPr>
          <p:cNvPicPr>
            <a:picLocks noChangeAspect="1"/>
          </p:cNvPicPr>
          <p:nvPr/>
        </p:nvPicPr>
        <p:blipFill>
          <a:blip r:embed="rId2"/>
          <a:stretch>
            <a:fillRect/>
          </a:stretch>
        </p:blipFill>
        <p:spPr>
          <a:xfrm>
            <a:off x="35497" y="36001"/>
            <a:ext cx="792088" cy="909994"/>
          </a:xfrm>
          <a:prstGeom prst="rect">
            <a:avLst/>
          </a:prstGeom>
        </p:spPr>
      </p:pic>
      <p:sp>
        <p:nvSpPr>
          <p:cNvPr id="2" name="Slide Number Placeholder 1">
            <a:extLst>
              <a:ext uri="{FF2B5EF4-FFF2-40B4-BE49-F238E27FC236}">
                <a16:creationId xmlns:a16="http://schemas.microsoft.com/office/drawing/2014/main" id="{C277071A-2926-5EA3-51CC-E5AF4259C889}"/>
              </a:ext>
            </a:extLst>
          </p:cNvPr>
          <p:cNvSpPr>
            <a:spLocks noGrp="1"/>
          </p:cNvSpPr>
          <p:nvPr>
            <p:ph type="sldNum" sz="quarter" idx="12"/>
          </p:nvPr>
        </p:nvSpPr>
        <p:spPr/>
        <p:txBody>
          <a:bodyPr/>
          <a:lstStyle/>
          <a:p>
            <a:fld id="{3478A56A-6164-B14D-A8F7-980D09C4DD92}" type="slidenum">
              <a:rPr lang="en-US" smtClean="0"/>
              <a:pPr/>
              <a:t>32</a:t>
            </a:fld>
            <a:endParaRPr lang="en-US" dirty="0"/>
          </a:p>
        </p:txBody>
      </p:sp>
      <p:sp>
        <p:nvSpPr>
          <p:cNvPr id="4" name="TextBox 1">
            <a:extLst>
              <a:ext uri="{FF2B5EF4-FFF2-40B4-BE49-F238E27FC236}">
                <a16:creationId xmlns:a16="http://schemas.microsoft.com/office/drawing/2014/main" id="{EEA0D707-6106-EEB4-F0C9-E605DDF4D549}"/>
              </a:ext>
            </a:extLst>
          </p:cNvPr>
          <p:cNvSpPr/>
          <p:nvPr/>
        </p:nvSpPr>
        <p:spPr>
          <a:xfrm>
            <a:off x="179512" y="931250"/>
            <a:ext cx="5040560" cy="2875651"/>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pPr>
              <a:lnSpc>
                <a:spcPct val="100000"/>
              </a:lnSpc>
            </a:pPr>
            <a:r>
              <a:rPr lang="en-US" sz="1400" spc="-1" dirty="0">
                <a:solidFill>
                  <a:srgbClr val="000000"/>
                </a:solidFill>
                <a:latin typeface="Calibri" panose="020F0502020204030204" pitchFamily="34" charset="0"/>
                <a:ea typeface="DejaVu Sans"/>
                <a:cs typeface="Calibri" panose="020F0502020204030204" pitchFamily="34" charset="0"/>
              </a:rPr>
              <a:t>Assume: Need prototype of magnets by decision process</a:t>
            </a:r>
          </a:p>
          <a:p>
            <a:pPr>
              <a:lnSpc>
                <a:spcPct val="100000"/>
              </a:lnSpc>
            </a:pPr>
            <a:endParaRPr lang="en-US" sz="1400" spc="-1" dirty="0">
              <a:solidFill>
                <a:srgbClr val="000000"/>
              </a:solidFill>
              <a:latin typeface="Calibri" panose="020F0502020204030204" pitchFamily="34" charset="0"/>
              <a:ea typeface="DejaVu Sans"/>
              <a:cs typeface="Calibri" panose="020F0502020204030204" pitchFamily="34" charset="0"/>
            </a:endParaRPr>
          </a:p>
          <a:p>
            <a:pPr>
              <a:lnSpc>
                <a:spcPct val="100000"/>
              </a:lnSpc>
            </a:pPr>
            <a:r>
              <a:rPr lang="en-US" sz="1400" spc="-1" dirty="0">
                <a:solidFill>
                  <a:srgbClr val="000000"/>
                </a:solidFill>
                <a:latin typeface="Calibri" panose="020F0502020204030204" pitchFamily="34" charset="0"/>
                <a:ea typeface="DejaVu Sans"/>
                <a:cs typeface="Calibri" panose="020F0502020204030204" pitchFamily="34" charset="0"/>
              </a:rPr>
              <a:t>Consensus of experts (review panel):</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Anticipate technology to be </a:t>
            </a:r>
            <a:r>
              <a:rPr lang="en-US" sz="1400" b="1" spc="-1" dirty="0">
                <a:solidFill>
                  <a:srgbClr val="000000"/>
                </a:solidFill>
                <a:latin typeface="Calibri" panose="020F0502020204030204" pitchFamily="34" charset="0"/>
                <a:ea typeface="DejaVu Sans"/>
                <a:cs typeface="Calibri" panose="020F0502020204030204" pitchFamily="34" charset="0"/>
              </a:rPr>
              <a:t>mature in O(15 years):</a:t>
            </a:r>
          </a:p>
          <a:p>
            <a:pPr marL="628650" lvl="1" indent="-171450">
              <a:buFont typeface="Arial" panose="020B0604020202020204" pitchFamily="34" charset="0"/>
              <a:buChar char="•"/>
            </a:pPr>
            <a:r>
              <a:rPr lang="en-US" sz="1400" b="1" spc="-1" dirty="0">
                <a:solidFill>
                  <a:srgbClr val="000000"/>
                </a:solidFill>
                <a:latin typeface="Calibri" panose="020F0502020204030204" pitchFamily="34" charset="0"/>
                <a:ea typeface="DejaVu Sans"/>
                <a:cs typeface="Calibri" panose="020F0502020204030204" pitchFamily="34" charset="0"/>
              </a:rPr>
              <a:t>HTS solenoids </a:t>
            </a:r>
            <a:r>
              <a:rPr lang="en-US" sz="1400" spc="-1" dirty="0">
                <a:solidFill>
                  <a:srgbClr val="000000"/>
                </a:solidFill>
                <a:latin typeface="Calibri" panose="020F0502020204030204" pitchFamily="34" charset="0"/>
                <a:ea typeface="DejaVu Sans"/>
                <a:cs typeface="Calibri" panose="020F0502020204030204" pitchFamily="34" charset="0"/>
              </a:rPr>
              <a:t>in muon production target, 6D cooling and final cooling</a:t>
            </a:r>
          </a:p>
          <a:p>
            <a:pPr marL="1085850" lvl="2" indent="-1714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HTS tape can be applied more easily in solenoids</a:t>
            </a:r>
          </a:p>
          <a:p>
            <a:pPr marL="1085850" lvl="2" indent="-1714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Strong synergy with society, e.g. fusion reactors</a:t>
            </a:r>
          </a:p>
          <a:p>
            <a:pPr marL="628650" lvl="1" indent="-171450">
              <a:buFont typeface="Arial" panose="020B0604020202020204" pitchFamily="34" charset="0"/>
              <a:buChar char="•"/>
            </a:pPr>
            <a:r>
              <a:rPr lang="en-US" sz="1400" b="1" spc="-1" dirty="0">
                <a:solidFill>
                  <a:srgbClr val="000000"/>
                </a:solidFill>
                <a:latin typeface="Calibri" panose="020F0502020204030204" pitchFamily="34" charset="0"/>
                <a:ea typeface="DejaVu Sans"/>
                <a:cs typeface="Calibri" panose="020F0502020204030204" pitchFamily="34" charset="0"/>
              </a:rPr>
              <a:t>Nb</a:t>
            </a:r>
            <a:r>
              <a:rPr lang="en-US" sz="1400" b="1" spc="-1" baseline="-25000" dirty="0">
                <a:solidFill>
                  <a:srgbClr val="000000"/>
                </a:solidFill>
                <a:latin typeface="Calibri" panose="020F0502020204030204" pitchFamily="34" charset="0"/>
                <a:ea typeface="DejaVu Sans"/>
                <a:cs typeface="Calibri" panose="020F0502020204030204" pitchFamily="34" charset="0"/>
              </a:rPr>
              <a:t>3</a:t>
            </a:r>
            <a:r>
              <a:rPr lang="en-US" sz="1400" b="1" spc="-1" dirty="0">
                <a:solidFill>
                  <a:srgbClr val="000000"/>
                </a:solidFill>
                <a:latin typeface="Calibri" panose="020F0502020204030204" pitchFamily="34" charset="0"/>
                <a:ea typeface="DejaVu Sans"/>
                <a:cs typeface="Calibri" panose="020F0502020204030204" pitchFamily="34" charset="0"/>
              </a:rPr>
              <a:t>Sn 11 T magnets </a:t>
            </a:r>
            <a:r>
              <a:rPr lang="en-US" sz="1400" spc="-1" dirty="0">
                <a:solidFill>
                  <a:srgbClr val="000000"/>
                </a:solidFill>
                <a:latin typeface="Calibri" panose="020F0502020204030204" pitchFamily="34" charset="0"/>
                <a:ea typeface="DejaVu Sans"/>
                <a:cs typeface="Calibri" panose="020F0502020204030204" pitchFamily="34" charset="0"/>
              </a:rPr>
              <a:t>for collider ring (or HTS if available): 150mm aperture, 4K</a:t>
            </a:r>
          </a:p>
          <a:p>
            <a:pPr marL="171450" indent="-1714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This corresponds to 3 </a:t>
            </a:r>
            <a:r>
              <a:rPr lang="en-US" sz="1400" spc="-1" dirty="0" err="1">
                <a:solidFill>
                  <a:srgbClr val="000000"/>
                </a:solidFill>
                <a:latin typeface="Calibri" panose="020F0502020204030204" pitchFamily="34" charset="0"/>
                <a:ea typeface="DejaVu Sans"/>
                <a:cs typeface="Calibri" panose="020F0502020204030204" pitchFamily="34" charset="0"/>
              </a:rPr>
              <a:t>TeV</a:t>
            </a:r>
            <a:r>
              <a:rPr lang="en-US" sz="1400" spc="-1" dirty="0">
                <a:solidFill>
                  <a:srgbClr val="000000"/>
                </a:solidFill>
                <a:latin typeface="Calibri" panose="020F0502020204030204" pitchFamily="34" charset="0"/>
                <a:ea typeface="DejaVu Sans"/>
                <a:cs typeface="Calibri" panose="020F0502020204030204" pitchFamily="34" charset="0"/>
              </a:rPr>
              <a:t> design</a:t>
            </a:r>
          </a:p>
          <a:p>
            <a:pPr marL="171450" indent="-1714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Could build 10 </a:t>
            </a:r>
            <a:r>
              <a:rPr lang="en-US" sz="1400" spc="-1" dirty="0" err="1">
                <a:solidFill>
                  <a:srgbClr val="000000"/>
                </a:solidFill>
                <a:latin typeface="Calibri" panose="020F0502020204030204" pitchFamily="34" charset="0"/>
                <a:ea typeface="DejaVu Sans"/>
                <a:cs typeface="Calibri" panose="020F0502020204030204" pitchFamily="34" charset="0"/>
              </a:rPr>
              <a:t>TeV</a:t>
            </a:r>
            <a:r>
              <a:rPr lang="en-US" sz="1400" spc="-1" dirty="0">
                <a:solidFill>
                  <a:srgbClr val="000000"/>
                </a:solidFill>
                <a:latin typeface="Calibri" panose="020F0502020204030204" pitchFamily="34" charset="0"/>
                <a:ea typeface="DejaVu Sans"/>
                <a:cs typeface="Calibri" panose="020F0502020204030204" pitchFamily="34" charset="0"/>
              </a:rPr>
              <a:t> with reduced luminosity performance</a:t>
            </a:r>
          </a:p>
          <a:p>
            <a:pPr marL="628650" lvl="1" indent="-1714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Can recover some but not all luminosity later</a:t>
            </a:r>
          </a:p>
        </p:txBody>
      </p:sp>
      <p:sp>
        <p:nvSpPr>
          <p:cNvPr id="6" name="TextBox 5">
            <a:extLst>
              <a:ext uri="{FF2B5EF4-FFF2-40B4-BE49-F238E27FC236}">
                <a16:creationId xmlns:a16="http://schemas.microsoft.com/office/drawing/2014/main" id="{81DB5EDC-8FB1-05AA-777C-2488D28E2A81}"/>
              </a:ext>
            </a:extLst>
          </p:cNvPr>
          <p:cNvSpPr txBox="1"/>
          <p:nvPr/>
        </p:nvSpPr>
        <p:spPr>
          <a:xfrm>
            <a:off x="5367265" y="3706455"/>
            <a:ext cx="3527569" cy="1169551"/>
          </a:xfrm>
          <a:prstGeom prst="rect">
            <a:avLst/>
          </a:prstGeom>
          <a:solidFill>
            <a:schemeClr val="accent5">
              <a:lumMod val="20000"/>
              <a:lumOff val="80000"/>
            </a:schemeClr>
          </a:solidFill>
        </p:spPr>
        <p:txBody>
          <a:bodyPr wrap="none" rtlCol="0">
            <a:spAutoFit/>
          </a:bodyPr>
          <a:lstStyle/>
          <a:p>
            <a:r>
              <a:rPr lang="en-CH" sz="1400" dirty="0">
                <a:latin typeface="Calibri" panose="020F0502020204030204" pitchFamily="34" charset="0"/>
                <a:cs typeface="Calibri" panose="020F0502020204030204" pitchFamily="34" charset="0"/>
              </a:rPr>
              <a:t>Strategy:</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HTS solenoids</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Nb</a:t>
            </a:r>
            <a:r>
              <a:rPr lang="en-CH" sz="1400" baseline="-25000" dirty="0">
                <a:latin typeface="Calibri" panose="020F0502020204030204" pitchFamily="34" charset="0"/>
                <a:cs typeface="Calibri" panose="020F0502020204030204" pitchFamily="34" charset="0"/>
              </a:rPr>
              <a:t>3</a:t>
            </a:r>
            <a:r>
              <a:rPr lang="en-CH" sz="1400" dirty="0">
                <a:latin typeface="Calibri" panose="020F0502020204030204" pitchFamily="34" charset="0"/>
                <a:cs typeface="Calibri" panose="020F0502020204030204" pitchFamily="34" charset="0"/>
              </a:rPr>
              <a:t>Sn accelerator magnets</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HTS accelerator magnets</a:t>
            </a:r>
          </a:p>
          <a:p>
            <a:r>
              <a:rPr lang="en-US" sz="1400" dirty="0">
                <a:latin typeface="Calibri" panose="020F0502020204030204" pitchFamily="34" charset="0"/>
                <a:cs typeface="Calibri" panose="020F0502020204030204" pitchFamily="34" charset="0"/>
              </a:rPr>
              <a:t>S</a:t>
            </a:r>
            <a:r>
              <a:rPr lang="en-CH" sz="1400" dirty="0">
                <a:latin typeface="Calibri" panose="020F0502020204030204" pitchFamily="34" charset="0"/>
                <a:cs typeface="Calibri" panose="020F0502020204030204" pitchFamily="34" charset="0"/>
              </a:rPr>
              <a:t>eems technically good for any future project </a:t>
            </a:r>
          </a:p>
        </p:txBody>
      </p:sp>
      <p:sp>
        <p:nvSpPr>
          <p:cNvPr id="8" name="TextBox 1">
            <a:extLst>
              <a:ext uri="{FF2B5EF4-FFF2-40B4-BE49-F238E27FC236}">
                <a16:creationId xmlns:a16="http://schemas.microsoft.com/office/drawing/2014/main" id="{B0135DE0-4B85-EFF6-632F-556458F1CAFF}"/>
              </a:ext>
            </a:extLst>
          </p:cNvPr>
          <p:cNvSpPr/>
          <p:nvPr/>
        </p:nvSpPr>
        <p:spPr>
          <a:xfrm>
            <a:off x="185591" y="3651870"/>
            <a:ext cx="4779522" cy="967436"/>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pPr>
              <a:lnSpc>
                <a:spcPct val="100000"/>
              </a:lnSpc>
            </a:pPr>
            <a:endParaRPr lang="en-US" sz="1600" spc="-1" dirty="0">
              <a:solidFill>
                <a:srgbClr val="000000"/>
              </a:solidFill>
              <a:latin typeface="Calibri" panose="020F0502020204030204" pitchFamily="34" charset="0"/>
              <a:ea typeface="DejaVu Sans"/>
              <a:cs typeface="Calibri" panose="020F0502020204030204" pitchFamily="34" charset="0"/>
            </a:endParaRPr>
          </a:p>
          <a:p>
            <a:pPr>
              <a:lnSpc>
                <a:spcPct val="100000"/>
              </a:lnSpc>
            </a:pPr>
            <a:r>
              <a:rPr lang="en-US" sz="1400" spc="-1" dirty="0">
                <a:solidFill>
                  <a:srgbClr val="000000"/>
                </a:solidFill>
                <a:latin typeface="Calibri" panose="020F0502020204030204" pitchFamily="34" charset="0"/>
                <a:ea typeface="DejaVu Sans"/>
                <a:cs typeface="Calibri" panose="020F0502020204030204" pitchFamily="34" charset="0"/>
              </a:rPr>
              <a:t>Still under discussion:</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Timescale for 10 </a:t>
            </a:r>
            <a:r>
              <a:rPr lang="en-US" sz="1400" spc="-1" dirty="0" err="1">
                <a:solidFill>
                  <a:srgbClr val="000000"/>
                </a:solidFill>
                <a:latin typeface="Calibri" panose="020F0502020204030204" pitchFamily="34" charset="0"/>
                <a:ea typeface="DejaVu Sans"/>
                <a:cs typeface="Calibri" panose="020F0502020204030204" pitchFamily="34" charset="0"/>
              </a:rPr>
              <a:t>TeV</a:t>
            </a:r>
            <a:r>
              <a:rPr lang="en-US" sz="1400" spc="-1" dirty="0">
                <a:solidFill>
                  <a:srgbClr val="000000"/>
                </a:solidFill>
                <a:latin typeface="Calibri" panose="020F0502020204030204" pitchFamily="34" charset="0"/>
                <a:ea typeface="DejaVu Sans"/>
                <a:cs typeface="Calibri" panose="020F0502020204030204" pitchFamily="34" charset="0"/>
              </a:rPr>
              <a:t> HTS/hybrid collider ring magnets</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For second stage can use </a:t>
            </a:r>
            <a:r>
              <a:rPr lang="en-US" sz="1400" b="1" spc="-1" dirty="0">
                <a:solidFill>
                  <a:srgbClr val="000000"/>
                </a:solidFill>
                <a:latin typeface="Calibri" panose="020F0502020204030204" pitchFamily="34" charset="0"/>
                <a:ea typeface="DejaVu Sans"/>
                <a:cs typeface="Calibri" panose="020F0502020204030204" pitchFamily="34" charset="0"/>
              </a:rPr>
              <a:t>HTS or hybrid collider ring magnets</a:t>
            </a:r>
          </a:p>
        </p:txBody>
      </p:sp>
      <p:pic>
        <p:nvPicPr>
          <p:cNvPr id="10" name="Picture 9">
            <a:extLst>
              <a:ext uri="{FF2B5EF4-FFF2-40B4-BE49-F238E27FC236}">
                <a16:creationId xmlns:a16="http://schemas.microsoft.com/office/drawing/2014/main" id="{6DB35A3E-3B94-365C-247A-DAD32244D845}"/>
              </a:ext>
            </a:extLst>
          </p:cNvPr>
          <p:cNvPicPr>
            <a:picLocks noChangeAspect="1"/>
          </p:cNvPicPr>
          <p:nvPr/>
        </p:nvPicPr>
        <p:blipFill rotWithShape="1">
          <a:blip r:embed="rId3"/>
          <a:srcRect r="39476"/>
          <a:stretch/>
        </p:blipFill>
        <p:spPr>
          <a:xfrm>
            <a:off x="5328084" y="784283"/>
            <a:ext cx="2952328" cy="2344008"/>
          </a:xfrm>
          <a:prstGeom prst="rect">
            <a:avLst/>
          </a:prstGeom>
        </p:spPr>
      </p:pic>
      <p:cxnSp>
        <p:nvCxnSpPr>
          <p:cNvPr id="11" name="Straight Arrow Connector 10">
            <a:extLst>
              <a:ext uri="{FF2B5EF4-FFF2-40B4-BE49-F238E27FC236}">
                <a16:creationId xmlns:a16="http://schemas.microsoft.com/office/drawing/2014/main" id="{7B71E379-E7EA-2D78-1F5A-6A0F33EA018C}"/>
              </a:ext>
            </a:extLst>
          </p:cNvPr>
          <p:cNvCxnSpPr>
            <a:cxnSpLocks/>
          </p:cNvCxnSpPr>
          <p:nvPr/>
        </p:nvCxnSpPr>
        <p:spPr>
          <a:xfrm flipV="1">
            <a:off x="4572000" y="2944520"/>
            <a:ext cx="2071044" cy="113939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B9270374-AAD9-C6DC-4EC3-C7D2E1230A29}"/>
              </a:ext>
            </a:extLst>
          </p:cNvPr>
          <p:cNvCxnSpPr>
            <a:cxnSpLocks/>
          </p:cNvCxnSpPr>
          <p:nvPr/>
        </p:nvCxnSpPr>
        <p:spPr>
          <a:xfrm flipV="1">
            <a:off x="5201193" y="1983281"/>
            <a:ext cx="666951" cy="207708"/>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69C87399-466A-1EE8-38AD-AC28E93D29BC}"/>
              </a:ext>
            </a:extLst>
          </p:cNvPr>
          <p:cNvCxnSpPr>
            <a:cxnSpLocks/>
          </p:cNvCxnSpPr>
          <p:nvPr/>
        </p:nvCxnSpPr>
        <p:spPr>
          <a:xfrm>
            <a:off x="6732240" y="674732"/>
            <a:ext cx="0" cy="2617098"/>
          </a:xfrm>
          <a:prstGeom prst="line">
            <a:avLst/>
          </a:prstGeom>
          <a:ln>
            <a:solidFill>
              <a:schemeClr val="accent6">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14" name="Donut 13">
            <a:extLst>
              <a:ext uri="{FF2B5EF4-FFF2-40B4-BE49-F238E27FC236}">
                <a16:creationId xmlns:a16="http://schemas.microsoft.com/office/drawing/2014/main" id="{639520ED-84D8-85FB-D3AD-6A1BEE354E79}"/>
              </a:ext>
            </a:extLst>
          </p:cNvPr>
          <p:cNvSpPr/>
          <p:nvPr/>
        </p:nvSpPr>
        <p:spPr>
          <a:xfrm>
            <a:off x="6012160" y="699542"/>
            <a:ext cx="914400" cy="2201499"/>
          </a:xfrm>
          <a:prstGeom prst="donut">
            <a:avLst>
              <a:gd name="adj" fmla="val 4261"/>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tx1"/>
              </a:solidFill>
            </a:endParaRPr>
          </a:p>
        </p:txBody>
      </p:sp>
      <p:sp>
        <p:nvSpPr>
          <p:cNvPr id="15" name="TextBox 14">
            <a:extLst>
              <a:ext uri="{FF2B5EF4-FFF2-40B4-BE49-F238E27FC236}">
                <a16:creationId xmlns:a16="http://schemas.microsoft.com/office/drawing/2014/main" id="{6556D6AE-2AE3-963C-B7B3-66D3A0549C01}"/>
              </a:ext>
            </a:extLst>
          </p:cNvPr>
          <p:cNvSpPr txBox="1"/>
          <p:nvPr/>
        </p:nvSpPr>
        <p:spPr>
          <a:xfrm>
            <a:off x="5724128" y="3416101"/>
            <a:ext cx="2243243" cy="307777"/>
          </a:xfrm>
          <a:prstGeom prst="rect">
            <a:avLst/>
          </a:prstGeom>
          <a:noFill/>
          <a:ln>
            <a:solidFill>
              <a:srgbClr val="0070C0"/>
            </a:solidFill>
          </a:ln>
        </p:spPr>
        <p:txBody>
          <a:bodyPr wrap="none" rtlCol="0">
            <a:spAutoFit/>
          </a:bodyPr>
          <a:lstStyle/>
          <a:p>
            <a:r>
              <a:rPr lang="en-CH" sz="1400" dirty="0">
                <a:ln>
                  <a:solidFill>
                    <a:srgbClr val="0070C0"/>
                  </a:solidFill>
                </a:ln>
                <a:latin typeface="Calibri" panose="020F0502020204030204" pitchFamily="34" charset="0"/>
                <a:cs typeface="Calibri" panose="020F0502020204030204" pitchFamily="34" charset="0"/>
              </a:rPr>
              <a:t>2036+2037 decision process</a:t>
            </a:r>
          </a:p>
        </p:txBody>
      </p:sp>
      <p:cxnSp>
        <p:nvCxnSpPr>
          <p:cNvPr id="16" name="Straight Connector 15">
            <a:extLst>
              <a:ext uri="{FF2B5EF4-FFF2-40B4-BE49-F238E27FC236}">
                <a16:creationId xmlns:a16="http://schemas.microsoft.com/office/drawing/2014/main" id="{BBE76726-50F3-8731-37E6-2B7798616C13}"/>
              </a:ext>
            </a:extLst>
          </p:cNvPr>
          <p:cNvCxnSpPr>
            <a:cxnSpLocks/>
          </p:cNvCxnSpPr>
          <p:nvPr/>
        </p:nvCxnSpPr>
        <p:spPr>
          <a:xfrm>
            <a:off x="6948264" y="674732"/>
            <a:ext cx="0" cy="2617098"/>
          </a:xfrm>
          <a:prstGeom prst="line">
            <a:avLst/>
          </a:prstGeom>
          <a:ln>
            <a:solidFill>
              <a:schemeClr val="accent6">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17" name="Donut 16">
            <a:extLst>
              <a:ext uri="{FF2B5EF4-FFF2-40B4-BE49-F238E27FC236}">
                <a16:creationId xmlns:a16="http://schemas.microsoft.com/office/drawing/2014/main" id="{90E2E441-6DFA-B69D-A791-DDA1C2B8E7E6}"/>
              </a:ext>
            </a:extLst>
          </p:cNvPr>
          <p:cNvSpPr/>
          <p:nvPr/>
        </p:nvSpPr>
        <p:spPr>
          <a:xfrm>
            <a:off x="6732240" y="2439942"/>
            <a:ext cx="914400" cy="481691"/>
          </a:xfrm>
          <a:prstGeom prst="donut">
            <a:avLst>
              <a:gd name="adj" fmla="val 7579"/>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solidFill>
                <a:schemeClr val="tx1"/>
              </a:solidFill>
            </a:endParaRPr>
          </a:p>
        </p:txBody>
      </p:sp>
      <p:cxnSp>
        <p:nvCxnSpPr>
          <p:cNvPr id="18" name="Straight Connector 17">
            <a:extLst>
              <a:ext uri="{FF2B5EF4-FFF2-40B4-BE49-F238E27FC236}">
                <a16:creationId xmlns:a16="http://schemas.microsoft.com/office/drawing/2014/main" id="{B25972E7-0191-5FC9-C441-1C4733F03EF8}"/>
              </a:ext>
            </a:extLst>
          </p:cNvPr>
          <p:cNvCxnSpPr>
            <a:cxnSpLocks/>
          </p:cNvCxnSpPr>
          <p:nvPr/>
        </p:nvCxnSpPr>
        <p:spPr>
          <a:xfrm>
            <a:off x="8244408" y="674732"/>
            <a:ext cx="0" cy="240107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53F83776-8B68-EA8D-9641-5D7358602CB9}"/>
              </a:ext>
            </a:extLst>
          </p:cNvPr>
          <p:cNvSpPr txBox="1"/>
          <p:nvPr/>
        </p:nvSpPr>
        <p:spPr>
          <a:xfrm>
            <a:off x="7596336" y="3056061"/>
            <a:ext cx="1300484" cy="307777"/>
          </a:xfrm>
          <a:prstGeom prst="rect">
            <a:avLst/>
          </a:prstGeom>
          <a:noFill/>
          <a:ln>
            <a:solidFill>
              <a:srgbClr val="FF0000"/>
            </a:solidFill>
          </a:ln>
        </p:spPr>
        <p:txBody>
          <a:bodyPr wrap="none" rtlCol="0">
            <a:spAutoFit/>
          </a:bodyPr>
          <a:lstStyle/>
          <a:p>
            <a:r>
              <a:rPr lang="en-CH" sz="1400" dirty="0">
                <a:ln>
                  <a:solidFill>
                    <a:srgbClr val="FF0000"/>
                  </a:solidFill>
                </a:ln>
                <a:latin typeface="Calibri" panose="020F0502020204030204" pitchFamily="34" charset="0"/>
                <a:cs typeface="Calibri" panose="020F0502020204030204" pitchFamily="34" charset="0"/>
              </a:rPr>
              <a:t>Operation start</a:t>
            </a:r>
          </a:p>
        </p:txBody>
      </p:sp>
    </p:spTree>
    <p:extLst>
      <p:ext uri="{BB962C8B-B14F-4D97-AF65-F5344CB8AC3E}">
        <p14:creationId xmlns:p14="http://schemas.microsoft.com/office/powerpoint/2010/main" val="41260583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311CCD89-F493-E4E8-B1A7-82D70476E87D}"/>
              </a:ext>
            </a:extLst>
          </p:cNvPr>
          <p:cNvGrpSpPr>
            <a:grpSpLocks noChangeAspect="1"/>
          </p:cNvGrpSpPr>
          <p:nvPr/>
        </p:nvGrpSpPr>
        <p:grpSpPr>
          <a:xfrm rot="21288596">
            <a:off x="-3389" y="4139144"/>
            <a:ext cx="2600452" cy="850183"/>
            <a:chOff x="-548699" y="2659897"/>
            <a:chExt cx="9720000" cy="3177823"/>
          </a:xfrm>
        </p:grpSpPr>
        <p:pic>
          <p:nvPicPr>
            <p:cNvPr id="17" name="Picture 16" descr="A picture containing chart&#10;&#10;Description automatically generated">
              <a:extLst>
                <a:ext uri="{FF2B5EF4-FFF2-40B4-BE49-F238E27FC236}">
                  <a16:creationId xmlns:a16="http://schemas.microsoft.com/office/drawing/2014/main" id="{4499CFC6-B450-2502-930B-9B77DAE81566}"/>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48699" y="2659897"/>
              <a:ext cx="9720000" cy="3102659"/>
            </a:xfrm>
            <a:prstGeom prst="rect">
              <a:avLst/>
            </a:prstGeom>
          </p:spPr>
        </p:pic>
        <p:pic>
          <p:nvPicPr>
            <p:cNvPr id="16" name="Picture 15">
              <a:extLst>
                <a:ext uri="{FF2B5EF4-FFF2-40B4-BE49-F238E27FC236}">
                  <a16:creationId xmlns:a16="http://schemas.microsoft.com/office/drawing/2014/main" id="{0B17B8B6-2538-F733-01F2-3ED4179E01D4}"/>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1120" y="2778034"/>
              <a:ext cx="9198223" cy="3059686"/>
            </a:xfrm>
            <a:prstGeom prst="rect">
              <a:avLst/>
            </a:prstGeom>
          </p:spPr>
        </p:pic>
      </p:grpSp>
      <p:sp>
        <p:nvSpPr>
          <p:cNvPr id="2" name="Titolo 1">
            <a:extLst>
              <a:ext uri="{FF2B5EF4-FFF2-40B4-BE49-F238E27FC236}">
                <a16:creationId xmlns:a16="http://schemas.microsoft.com/office/drawing/2014/main" id="{2D0A4C64-95B5-45B6-D692-426874FA2275}"/>
              </a:ext>
            </a:extLst>
          </p:cNvPr>
          <p:cNvSpPr>
            <a:spLocks noGrp="1"/>
          </p:cNvSpPr>
          <p:nvPr>
            <p:ph type="title"/>
          </p:nvPr>
        </p:nvSpPr>
        <p:spPr>
          <a:xfrm>
            <a:off x="457201" y="-20538"/>
            <a:ext cx="8229600" cy="857250"/>
          </a:xfrm>
        </p:spPr>
        <p:txBody>
          <a:bodyPr>
            <a:normAutofit/>
          </a:bodyPr>
          <a:lstStyle/>
          <a:p>
            <a:r>
              <a:rPr lang="en-CH" sz="3200" b="0" dirty="0">
                <a:latin typeface="Calibri" panose="020F0502020204030204" pitchFamily="34" charset="0"/>
                <a:cs typeface="Calibri" panose="020F0502020204030204" pitchFamily="34" charset="0"/>
              </a:rPr>
              <a:t>Solenoid R&amp;D</a:t>
            </a:r>
            <a:endParaRPr lang="it-IT" sz="3200" b="0" dirty="0">
              <a:latin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093C0696-64B4-6C04-7BC7-0CD7DC12FC78}"/>
              </a:ext>
            </a:extLst>
          </p:cNvPr>
          <p:cNvSpPr txBox="1"/>
          <p:nvPr/>
        </p:nvSpPr>
        <p:spPr>
          <a:xfrm>
            <a:off x="924356" y="4207490"/>
            <a:ext cx="2029082" cy="300082"/>
          </a:xfrm>
          <a:prstGeom prst="rect">
            <a:avLst/>
          </a:prstGeom>
          <a:noFill/>
        </p:spPr>
        <p:txBody>
          <a:bodyPr wrap="none" rtlCol="0">
            <a:spAutoFit/>
          </a:bodyPr>
          <a:lstStyle/>
          <a:p>
            <a:pPr defTabSz="623461">
              <a:defRPr/>
            </a:pPr>
            <a:r>
              <a:rPr lang="en-CH" sz="1350" b="1" dirty="0">
                <a:latin typeface="Calibri" panose="020F0502020204030204"/>
              </a:rPr>
              <a:t>Target solenoid, </a:t>
            </a:r>
            <a:r>
              <a:rPr lang="en-CH" sz="1350" dirty="0">
                <a:latin typeface="Calibri" panose="020F0502020204030204"/>
              </a:rPr>
              <a:t>20 T, 20 K</a:t>
            </a:r>
          </a:p>
        </p:txBody>
      </p:sp>
      <p:pic>
        <p:nvPicPr>
          <p:cNvPr id="110" name="Picture 109">
            <a:extLst>
              <a:ext uri="{FF2B5EF4-FFF2-40B4-BE49-F238E27FC236}">
                <a16:creationId xmlns:a16="http://schemas.microsoft.com/office/drawing/2014/main" id="{C6319CCC-75E1-D3F7-D797-AE807BC7D4AC}"/>
              </a:ext>
            </a:extLst>
          </p:cNvPr>
          <p:cNvPicPr>
            <a:picLocks noChangeAspect="1"/>
          </p:cNvPicPr>
          <p:nvPr/>
        </p:nvPicPr>
        <p:blipFill rotWithShape="1">
          <a:blip r:embed="rId4"/>
          <a:srcRect l="2065" t="1184" b="-444"/>
          <a:stretch/>
        </p:blipFill>
        <p:spPr>
          <a:xfrm>
            <a:off x="3132109" y="2520638"/>
            <a:ext cx="1652220" cy="1218460"/>
          </a:xfrm>
          <a:prstGeom prst="rect">
            <a:avLst/>
          </a:prstGeom>
        </p:spPr>
      </p:pic>
      <p:sp>
        <p:nvSpPr>
          <p:cNvPr id="113" name="TextBox 112">
            <a:extLst>
              <a:ext uri="{FF2B5EF4-FFF2-40B4-BE49-F238E27FC236}">
                <a16:creationId xmlns:a16="http://schemas.microsoft.com/office/drawing/2014/main" id="{9617E6B4-E190-E717-80EE-549068EEB601}"/>
              </a:ext>
            </a:extLst>
          </p:cNvPr>
          <p:cNvSpPr txBox="1"/>
          <p:nvPr/>
        </p:nvSpPr>
        <p:spPr>
          <a:xfrm>
            <a:off x="3059832" y="2759960"/>
            <a:ext cx="1808893" cy="281167"/>
          </a:xfrm>
          <a:prstGeom prst="rect">
            <a:avLst/>
          </a:prstGeom>
          <a:noFill/>
        </p:spPr>
        <p:txBody>
          <a:bodyPr wrap="none" rtlCol="0">
            <a:spAutoFit/>
          </a:bodyPr>
          <a:lstStyle/>
          <a:p>
            <a:pPr algn="ctr"/>
            <a:r>
              <a:rPr lang="en-CH" sz="1227" dirty="0">
                <a:solidFill>
                  <a:srgbClr val="FFFF00"/>
                </a:solidFill>
              </a:rPr>
              <a:t>MIT “VIPER” conductor</a:t>
            </a:r>
          </a:p>
        </p:txBody>
      </p:sp>
      <p:sp>
        <p:nvSpPr>
          <p:cNvPr id="10" name="TextBox 9">
            <a:extLst>
              <a:ext uri="{FF2B5EF4-FFF2-40B4-BE49-F238E27FC236}">
                <a16:creationId xmlns:a16="http://schemas.microsoft.com/office/drawing/2014/main" id="{F61D9300-A14F-3214-7256-C38AF3027074}"/>
              </a:ext>
            </a:extLst>
          </p:cNvPr>
          <p:cNvSpPr txBox="1"/>
          <p:nvPr/>
        </p:nvSpPr>
        <p:spPr>
          <a:xfrm>
            <a:off x="2608033" y="1418263"/>
            <a:ext cx="1592773" cy="461665"/>
          </a:xfrm>
          <a:prstGeom prst="rect">
            <a:avLst/>
          </a:prstGeom>
          <a:solidFill>
            <a:schemeClr val="bg2"/>
          </a:solidFill>
        </p:spPr>
        <p:txBody>
          <a:bodyPr wrap="square" rtlCol="0">
            <a:spAutoFit/>
          </a:bodyPr>
          <a:lstStyle/>
          <a:p>
            <a:r>
              <a:rPr lang="en-CH" sz="1200" dirty="0">
                <a:latin typeface="Calibri" panose="020F0502020204030204" pitchFamily="34" charset="0"/>
                <a:cs typeface="Calibri" panose="020F0502020204030204" pitchFamily="34" charset="0"/>
              </a:rPr>
              <a:t>A Portone, P. Testoni, J. Lorenzo Gomez, F4E</a:t>
            </a:r>
          </a:p>
        </p:txBody>
      </p:sp>
      <p:pic>
        <p:nvPicPr>
          <p:cNvPr id="13" name="Picture 12">
            <a:extLst>
              <a:ext uri="{FF2B5EF4-FFF2-40B4-BE49-F238E27FC236}">
                <a16:creationId xmlns:a16="http://schemas.microsoft.com/office/drawing/2014/main" id="{B54F7DC7-4A4A-9984-3088-C9B732599BD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32109" y="3707163"/>
            <a:ext cx="1646929" cy="1096835"/>
          </a:xfrm>
          <a:prstGeom prst="rect">
            <a:avLst/>
          </a:prstGeom>
        </p:spPr>
      </p:pic>
      <p:sp>
        <p:nvSpPr>
          <p:cNvPr id="19" name="TextBox 18">
            <a:extLst>
              <a:ext uri="{FF2B5EF4-FFF2-40B4-BE49-F238E27FC236}">
                <a16:creationId xmlns:a16="http://schemas.microsoft.com/office/drawing/2014/main" id="{6390DF88-C5EF-C384-95D5-FEBCE97B4A6D}"/>
              </a:ext>
            </a:extLst>
          </p:cNvPr>
          <p:cNvSpPr txBox="1"/>
          <p:nvPr/>
        </p:nvSpPr>
        <p:spPr>
          <a:xfrm>
            <a:off x="3071641" y="3965034"/>
            <a:ext cx="1736374" cy="465833"/>
          </a:xfrm>
          <a:prstGeom prst="rect">
            <a:avLst/>
          </a:prstGeom>
          <a:noFill/>
        </p:spPr>
        <p:txBody>
          <a:bodyPr wrap="none" rtlCol="0">
            <a:spAutoFit/>
          </a:bodyPr>
          <a:lstStyle/>
          <a:p>
            <a:pPr algn="ctr"/>
            <a:r>
              <a:rPr lang="en-CH" sz="1227" dirty="0">
                <a:solidFill>
                  <a:srgbClr val="FFFF00"/>
                </a:solidFill>
              </a:rPr>
              <a:t>MuCol HTS conductor</a:t>
            </a:r>
          </a:p>
          <a:p>
            <a:pPr algn="ctr"/>
            <a:r>
              <a:rPr lang="en-CH" sz="1200" dirty="0">
                <a:solidFill>
                  <a:srgbClr val="FFFF00"/>
                </a:solidFill>
                <a:latin typeface="Calibri" panose="020F0502020204030204"/>
              </a:rPr>
              <a:t>Operating current: 61 kA</a:t>
            </a:r>
          </a:p>
        </p:txBody>
      </p:sp>
      <p:pic>
        <p:nvPicPr>
          <p:cNvPr id="42" name="Picture 41">
            <a:extLst>
              <a:ext uri="{FF2B5EF4-FFF2-40B4-BE49-F238E27FC236}">
                <a16:creationId xmlns:a16="http://schemas.microsoft.com/office/drawing/2014/main" id="{D9BF4AC0-6C00-B6CE-808D-B28E9B5420DB}"/>
              </a:ext>
            </a:extLst>
          </p:cNvPr>
          <p:cNvPicPr>
            <a:picLocks noChangeAspect="1"/>
          </p:cNvPicPr>
          <p:nvPr/>
        </p:nvPicPr>
        <p:blipFill>
          <a:blip r:embed="rId6"/>
          <a:stretch>
            <a:fillRect/>
          </a:stretch>
        </p:blipFill>
        <p:spPr>
          <a:xfrm>
            <a:off x="7049610" y="1071851"/>
            <a:ext cx="2202909" cy="3084075"/>
          </a:xfrm>
          <a:prstGeom prst="rect">
            <a:avLst/>
          </a:prstGeom>
        </p:spPr>
      </p:pic>
      <p:grpSp>
        <p:nvGrpSpPr>
          <p:cNvPr id="43" name="Group 42">
            <a:extLst>
              <a:ext uri="{FF2B5EF4-FFF2-40B4-BE49-F238E27FC236}">
                <a16:creationId xmlns:a16="http://schemas.microsoft.com/office/drawing/2014/main" id="{054791ED-1686-D90A-3188-DD91F6E239C8}"/>
              </a:ext>
            </a:extLst>
          </p:cNvPr>
          <p:cNvGrpSpPr>
            <a:grpSpLocks noChangeAspect="1"/>
          </p:cNvGrpSpPr>
          <p:nvPr/>
        </p:nvGrpSpPr>
        <p:grpSpPr>
          <a:xfrm>
            <a:off x="5429953" y="2584123"/>
            <a:ext cx="2238391" cy="2291883"/>
            <a:chOff x="7806675" y="1838042"/>
            <a:chExt cx="4356295" cy="4460400"/>
          </a:xfrm>
        </p:grpSpPr>
        <p:grpSp>
          <p:nvGrpSpPr>
            <p:cNvPr id="44" name="Group 43">
              <a:extLst>
                <a:ext uri="{FF2B5EF4-FFF2-40B4-BE49-F238E27FC236}">
                  <a16:creationId xmlns:a16="http://schemas.microsoft.com/office/drawing/2014/main" id="{977F1576-FDDB-E9EC-375E-D8753726A141}"/>
                </a:ext>
              </a:extLst>
            </p:cNvPr>
            <p:cNvGrpSpPr/>
            <p:nvPr/>
          </p:nvGrpSpPr>
          <p:grpSpPr>
            <a:xfrm>
              <a:off x="7806675" y="1838042"/>
              <a:ext cx="4356295" cy="4460400"/>
              <a:chOff x="7806675" y="1838042"/>
              <a:chExt cx="4356295" cy="4460400"/>
            </a:xfrm>
          </p:grpSpPr>
          <p:grpSp>
            <p:nvGrpSpPr>
              <p:cNvPr id="49" name="Group 48">
                <a:extLst>
                  <a:ext uri="{FF2B5EF4-FFF2-40B4-BE49-F238E27FC236}">
                    <a16:creationId xmlns:a16="http://schemas.microsoft.com/office/drawing/2014/main" id="{519456FB-456C-DE2E-4538-A3F588BFD972}"/>
                  </a:ext>
                </a:extLst>
              </p:cNvPr>
              <p:cNvGrpSpPr/>
              <p:nvPr/>
            </p:nvGrpSpPr>
            <p:grpSpPr>
              <a:xfrm>
                <a:off x="7806675" y="1838042"/>
                <a:ext cx="4356295" cy="4460400"/>
                <a:chOff x="7972146" y="2116716"/>
                <a:chExt cx="4356295" cy="4460400"/>
              </a:xfrm>
            </p:grpSpPr>
            <p:pic>
              <p:nvPicPr>
                <p:cNvPr id="56" name="Picture 55">
                  <a:extLst>
                    <a:ext uri="{FF2B5EF4-FFF2-40B4-BE49-F238E27FC236}">
                      <a16:creationId xmlns:a16="http://schemas.microsoft.com/office/drawing/2014/main" id="{5D5E8CC2-6698-288A-4958-78898721D701}"/>
                    </a:ext>
                  </a:extLst>
                </p:cNvPr>
                <p:cNvPicPr>
                  <a:picLocks noChangeAspect="1"/>
                </p:cNvPicPr>
                <p:nvPr/>
              </p:nvPicPr>
              <p:blipFill rotWithShape="1">
                <a:blip r:embed="rId7"/>
                <a:srcRect r="2334"/>
                <a:stretch/>
              </p:blipFill>
              <p:spPr>
                <a:xfrm>
                  <a:off x="7972146" y="2116716"/>
                  <a:ext cx="4356295" cy="4460400"/>
                </a:xfrm>
                <a:prstGeom prst="rect">
                  <a:avLst/>
                </a:prstGeom>
                <a:ln>
                  <a:solidFill>
                    <a:schemeClr val="tx1"/>
                  </a:solidFill>
                  <a:prstDash val="sysDash"/>
                </a:ln>
              </p:spPr>
            </p:pic>
            <p:grpSp>
              <p:nvGrpSpPr>
                <p:cNvPr id="57" name="Group 56">
                  <a:extLst>
                    <a:ext uri="{FF2B5EF4-FFF2-40B4-BE49-F238E27FC236}">
                      <a16:creationId xmlns:a16="http://schemas.microsoft.com/office/drawing/2014/main" id="{9D5F2D9C-AB90-B5BF-EAA6-30CCCF209E1F}"/>
                    </a:ext>
                  </a:extLst>
                </p:cNvPr>
                <p:cNvGrpSpPr/>
                <p:nvPr/>
              </p:nvGrpSpPr>
              <p:grpSpPr>
                <a:xfrm>
                  <a:off x="8405482" y="2465429"/>
                  <a:ext cx="764995" cy="846485"/>
                  <a:chOff x="8319069" y="2479380"/>
                  <a:chExt cx="764995" cy="846485"/>
                </a:xfrm>
              </p:grpSpPr>
              <p:sp>
                <p:nvSpPr>
                  <p:cNvPr id="67" name="TextBox 66">
                    <a:extLst>
                      <a:ext uri="{FF2B5EF4-FFF2-40B4-BE49-F238E27FC236}">
                        <a16:creationId xmlns:a16="http://schemas.microsoft.com/office/drawing/2014/main" id="{0DC6613D-50F7-E202-C465-609E4CDB1D50}"/>
                      </a:ext>
                    </a:extLst>
                  </p:cNvPr>
                  <p:cNvSpPr txBox="1"/>
                  <p:nvPr/>
                </p:nvSpPr>
                <p:spPr>
                  <a:xfrm rot="16200000">
                    <a:off x="8140062" y="2658387"/>
                    <a:ext cx="846485" cy="488471"/>
                  </a:xfrm>
                  <a:prstGeom prst="rect">
                    <a:avLst/>
                  </a:prstGeom>
                  <a:noFill/>
                  <a:ln>
                    <a:noFill/>
                    <a:prstDash val="solid"/>
                  </a:ln>
                </p:spPr>
                <p:txBody>
                  <a:bodyPr wrap="square" rtlCol="0">
                    <a:spAutoFit/>
                  </a:bodyPr>
                  <a:lstStyle/>
                  <a:p>
                    <a:r>
                      <a:rPr lang="en-US" sz="818" dirty="0"/>
                      <a:t>Inner Ring</a:t>
                    </a:r>
                    <a:endParaRPr lang="en-GB" sz="818" dirty="0"/>
                  </a:p>
                </p:txBody>
              </p:sp>
              <p:cxnSp>
                <p:nvCxnSpPr>
                  <p:cNvPr id="68" name="Straight Arrow Connector 67">
                    <a:extLst>
                      <a:ext uri="{FF2B5EF4-FFF2-40B4-BE49-F238E27FC236}">
                        <a16:creationId xmlns:a16="http://schemas.microsoft.com/office/drawing/2014/main" id="{5B8F95CF-C91A-8221-572B-D5F05783DA7D}"/>
                      </a:ext>
                    </a:extLst>
                  </p:cNvPr>
                  <p:cNvCxnSpPr>
                    <a:cxnSpLocks/>
                    <a:stCxn id="67" idx="2"/>
                  </p:cNvCxnSpPr>
                  <p:nvPr/>
                </p:nvCxnSpPr>
                <p:spPr bwMode="auto">
                  <a:xfrm>
                    <a:off x="8807540" y="2902623"/>
                    <a:ext cx="276524" cy="125432"/>
                  </a:xfrm>
                  <a:prstGeom prst="straightConnector1">
                    <a:avLst/>
                  </a:prstGeom>
                  <a:solidFill>
                    <a:srgbClr val="FFFFFF"/>
                  </a:solidFill>
                  <a:ln w="9525" cap="flat" cmpd="sng" algn="ctr">
                    <a:solidFill>
                      <a:schemeClr val="tx1"/>
                    </a:solidFill>
                    <a:prstDash val="solid"/>
                    <a:round/>
                    <a:headEnd type="none" w="med" len="med"/>
                    <a:tailEnd type="oval" w="sm" len="sm"/>
                  </a:ln>
                  <a:effectLst/>
                </p:spPr>
              </p:cxnSp>
            </p:grpSp>
            <p:grpSp>
              <p:nvGrpSpPr>
                <p:cNvPr id="58" name="Group 57">
                  <a:extLst>
                    <a:ext uri="{FF2B5EF4-FFF2-40B4-BE49-F238E27FC236}">
                      <a16:creationId xmlns:a16="http://schemas.microsoft.com/office/drawing/2014/main" id="{27F0783F-778D-7BEC-97F4-EBB91CB9C821}"/>
                    </a:ext>
                  </a:extLst>
                </p:cNvPr>
                <p:cNvGrpSpPr/>
                <p:nvPr/>
              </p:nvGrpSpPr>
              <p:grpSpPr>
                <a:xfrm rot="10800000">
                  <a:off x="10124321" y="2972563"/>
                  <a:ext cx="1119217" cy="910211"/>
                  <a:chOff x="8527242" y="2596056"/>
                  <a:chExt cx="1119217" cy="910211"/>
                </a:xfrm>
              </p:grpSpPr>
              <p:sp>
                <p:nvSpPr>
                  <p:cNvPr id="65" name="TextBox 64">
                    <a:extLst>
                      <a:ext uri="{FF2B5EF4-FFF2-40B4-BE49-F238E27FC236}">
                        <a16:creationId xmlns:a16="http://schemas.microsoft.com/office/drawing/2014/main" id="{210B64C4-E560-D4E0-FA9B-310A37B1005F}"/>
                      </a:ext>
                    </a:extLst>
                  </p:cNvPr>
                  <p:cNvSpPr txBox="1"/>
                  <p:nvPr/>
                </p:nvSpPr>
                <p:spPr>
                  <a:xfrm rot="16200000">
                    <a:off x="8316371" y="2806927"/>
                    <a:ext cx="910211" cy="488470"/>
                  </a:xfrm>
                  <a:prstGeom prst="rect">
                    <a:avLst/>
                  </a:prstGeom>
                  <a:noFill/>
                  <a:ln>
                    <a:noFill/>
                    <a:prstDash val="sysDash"/>
                  </a:ln>
                </p:spPr>
                <p:txBody>
                  <a:bodyPr wrap="square" rtlCol="0">
                    <a:spAutoFit/>
                  </a:bodyPr>
                  <a:lstStyle/>
                  <a:p>
                    <a:r>
                      <a:rPr lang="en-US" sz="818" dirty="0"/>
                      <a:t>Outer Ring</a:t>
                    </a:r>
                    <a:endParaRPr lang="en-GB" sz="818" dirty="0"/>
                  </a:p>
                </p:txBody>
              </p:sp>
              <p:cxnSp>
                <p:nvCxnSpPr>
                  <p:cNvPr id="66" name="Straight Arrow Connector 65">
                    <a:extLst>
                      <a:ext uri="{FF2B5EF4-FFF2-40B4-BE49-F238E27FC236}">
                        <a16:creationId xmlns:a16="http://schemas.microsoft.com/office/drawing/2014/main" id="{A39C3640-BBDD-4016-77E2-86A03543FF46}"/>
                      </a:ext>
                    </a:extLst>
                  </p:cNvPr>
                  <p:cNvCxnSpPr>
                    <a:cxnSpLocks/>
                    <a:stCxn id="65" idx="2"/>
                  </p:cNvCxnSpPr>
                  <p:nvPr/>
                </p:nvCxnSpPr>
                <p:spPr bwMode="auto">
                  <a:xfrm rot="10800000" flipH="1" flipV="1">
                    <a:off x="9015712" y="3051161"/>
                    <a:ext cx="630747" cy="100751"/>
                  </a:xfrm>
                  <a:prstGeom prst="straightConnector1">
                    <a:avLst/>
                  </a:prstGeom>
                  <a:solidFill>
                    <a:srgbClr val="FFFFFF"/>
                  </a:solidFill>
                  <a:ln w="9525" cap="flat" cmpd="sng" algn="ctr">
                    <a:solidFill>
                      <a:schemeClr val="tx1"/>
                    </a:solidFill>
                    <a:prstDash val="solid"/>
                    <a:round/>
                    <a:headEnd type="none" w="med" len="med"/>
                    <a:tailEnd type="oval" w="sm" len="sm"/>
                  </a:ln>
                  <a:effectLst/>
                </p:spPr>
              </p:cxnSp>
            </p:grpSp>
            <p:grpSp>
              <p:nvGrpSpPr>
                <p:cNvPr id="59" name="Group 58">
                  <a:extLst>
                    <a:ext uri="{FF2B5EF4-FFF2-40B4-BE49-F238E27FC236}">
                      <a16:creationId xmlns:a16="http://schemas.microsoft.com/office/drawing/2014/main" id="{8271CE34-BDA1-A6DD-4F84-5BE09A5D0965}"/>
                    </a:ext>
                  </a:extLst>
                </p:cNvPr>
                <p:cNvGrpSpPr/>
                <p:nvPr/>
              </p:nvGrpSpPr>
              <p:grpSpPr>
                <a:xfrm rot="10800000">
                  <a:off x="9701357" y="4063500"/>
                  <a:ext cx="1452832" cy="1183430"/>
                  <a:chOff x="8533254" y="2307323"/>
                  <a:chExt cx="1452832" cy="1183430"/>
                </a:xfrm>
              </p:grpSpPr>
              <p:sp>
                <p:nvSpPr>
                  <p:cNvPr id="63" name="TextBox 62">
                    <a:extLst>
                      <a:ext uri="{FF2B5EF4-FFF2-40B4-BE49-F238E27FC236}">
                        <a16:creationId xmlns:a16="http://schemas.microsoft.com/office/drawing/2014/main" id="{84D5C843-3B54-B05C-68FE-9B16F64ADA70}"/>
                      </a:ext>
                    </a:extLst>
                  </p:cNvPr>
                  <p:cNvSpPr txBox="1"/>
                  <p:nvPr/>
                </p:nvSpPr>
                <p:spPr>
                  <a:xfrm rot="16200000">
                    <a:off x="8096428" y="2744149"/>
                    <a:ext cx="1183430" cy="309777"/>
                  </a:xfrm>
                  <a:prstGeom prst="rect">
                    <a:avLst/>
                  </a:prstGeom>
                  <a:noFill/>
                  <a:ln>
                    <a:noFill/>
                    <a:prstDash val="sysDash"/>
                  </a:ln>
                </p:spPr>
                <p:txBody>
                  <a:bodyPr wrap="square" rtlCol="0">
                    <a:spAutoFit/>
                  </a:bodyPr>
                  <a:lstStyle/>
                  <a:p>
                    <a:r>
                      <a:rPr lang="en-US" sz="818" dirty="0"/>
                      <a:t>‘Modular’ Coil</a:t>
                    </a:r>
                    <a:endParaRPr lang="en-GB" sz="818" dirty="0"/>
                  </a:p>
                </p:txBody>
              </p:sp>
              <p:cxnSp>
                <p:nvCxnSpPr>
                  <p:cNvPr id="64" name="Straight Arrow Connector 63">
                    <a:extLst>
                      <a:ext uri="{FF2B5EF4-FFF2-40B4-BE49-F238E27FC236}">
                        <a16:creationId xmlns:a16="http://schemas.microsoft.com/office/drawing/2014/main" id="{226C5EE1-2441-6CCF-0B4F-7A51A0EEA730}"/>
                      </a:ext>
                    </a:extLst>
                  </p:cNvPr>
                  <p:cNvCxnSpPr>
                    <a:cxnSpLocks/>
                    <a:stCxn id="63" idx="2"/>
                  </p:cNvCxnSpPr>
                  <p:nvPr/>
                </p:nvCxnSpPr>
                <p:spPr bwMode="auto">
                  <a:xfrm rot="10800000" flipH="1" flipV="1">
                    <a:off x="8843031" y="2899037"/>
                    <a:ext cx="1143055" cy="313637"/>
                  </a:xfrm>
                  <a:prstGeom prst="straightConnector1">
                    <a:avLst/>
                  </a:prstGeom>
                  <a:solidFill>
                    <a:srgbClr val="FFFFFF"/>
                  </a:solidFill>
                  <a:ln w="9525" cap="flat" cmpd="sng" algn="ctr">
                    <a:solidFill>
                      <a:srgbClr val="FFC000"/>
                    </a:solidFill>
                    <a:prstDash val="solid"/>
                    <a:round/>
                    <a:headEnd type="none" w="med" len="med"/>
                    <a:tailEnd type="oval" w="sm" len="sm"/>
                  </a:ln>
                  <a:effectLst/>
                </p:spPr>
              </p:cxnSp>
            </p:grpSp>
            <p:grpSp>
              <p:nvGrpSpPr>
                <p:cNvPr id="60" name="Group 59">
                  <a:extLst>
                    <a:ext uri="{FF2B5EF4-FFF2-40B4-BE49-F238E27FC236}">
                      <a16:creationId xmlns:a16="http://schemas.microsoft.com/office/drawing/2014/main" id="{CD7F3F8F-8401-87C9-7347-88CB1A481D61}"/>
                    </a:ext>
                  </a:extLst>
                </p:cNvPr>
                <p:cNvGrpSpPr/>
                <p:nvPr/>
              </p:nvGrpSpPr>
              <p:grpSpPr>
                <a:xfrm>
                  <a:off x="8494828" y="4276635"/>
                  <a:ext cx="457580" cy="1961205"/>
                  <a:chOff x="8399029" y="4276635"/>
                  <a:chExt cx="457580" cy="1961205"/>
                </a:xfrm>
              </p:grpSpPr>
              <p:sp>
                <p:nvSpPr>
                  <p:cNvPr id="61" name="TextBox 60">
                    <a:extLst>
                      <a:ext uri="{FF2B5EF4-FFF2-40B4-BE49-F238E27FC236}">
                        <a16:creationId xmlns:a16="http://schemas.microsoft.com/office/drawing/2014/main" id="{3FBDEA13-282A-BAFD-0691-59B05E0CD304}"/>
                      </a:ext>
                    </a:extLst>
                  </p:cNvPr>
                  <p:cNvSpPr txBox="1"/>
                  <p:nvPr/>
                </p:nvSpPr>
                <p:spPr>
                  <a:xfrm rot="16200000">
                    <a:off x="7573315" y="5102349"/>
                    <a:ext cx="1961205" cy="309777"/>
                  </a:xfrm>
                  <a:prstGeom prst="rect">
                    <a:avLst/>
                  </a:prstGeom>
                  <a:noFill/>
                  <a:ln>
                    <a:noFill/>
                    <a:prstDash val="solid"/>
                  </a:ln>
                </p:spPr>
                <p:txBody>
                  <a:bodyPr wrap="square" rtlCol="0">
                    <a:spAutoFit/>
                  </a:bodyPr>
                  <a:lstStyle/>
                  <a:p>
                    <a:r>
                      <a:rPr lang="en-US" sz="818" dirty="0"/>
                      <a:t>1 %  Field Homogeneity</a:t>
                    </a:r>
                    <a:endParaRPr lang="en-GB" sz="818" dirty="0"/>
                  </a:p>
                </p:txBody>
              </p:sp>
              <p:cxnSp>
                <p:nvCxnSpPr>
                  <p:cNvPr id="62" name="Straight Arrow Connector 61">
                    <a:extLst>
                      <a:ext uri="{FF2B5EF4-FFF2-40B4-BE49-F238E27FC236}">
                        <a16:creationId xmlns:a16="http://schemas.microsoft.com/office/drawing/2014/main" id="{121038EB-ABF5-F73B-59C9-9D0B91E4CA41}"/>
                      </a:ext>
                    </a:extLst>
                  </p:cNvPr>
                  <p:cNvCxnSpPr>
                    <a:cxnSpLocks/>
                    <a:stCxn id="61" idx="2"/>
                  </p:cNvCxnSpPr>
                  <p:nvPr/>
                </p:nvCxnSpPr>
                <p:spPr bwMode="auto">
                  <a:xfrm flipV="1">
                    <a:off x="8708807" y="5042261"/>
                    <a:ext cx="147802" cy="214978"/>
                  </a:xfrm>
                  <a:prstGeom prst="straightConnector1">
                    <a:avLst/>
                  </a:prstGeom>
                  <a:solidFill>
                    <a:srgbClr val="FFFFFF"/>
                  </a:solidFill>
                  <a:ln w="9525" cap="flat" cmpd="sng" algn="ctr">
                    <a:solidFill>
                      <a:schemeClr val="tx1"/>
                    </a:solidFill>
                    <a:prstDash val="solid"/>
                    <a:round/>
                    <a:headEnd type="none" w="med" len="med"/>
                    <a:tailEnd type="oval" w="sm" len="sm"/>
                  </a:ln>
                  <a:effectLst/>
                </p:spPr>
              </p:cxnSp>
            </p:grpSp>
          </p:grpSp>
          <p:grpSp>
            <p:nvGrpSpPr>
              <p:cNvPr id="50" name="Group 49">
                <a:extLst>
                  <a:ext uri="{FF2B5EF4-FFF2-40B4-BE49-F238E27FC236}">
                    <a16:creationId xmlns:a16="http://schemas.microsoft.com/office/drawing/2014/main" id="{A86638E1-3861-1CB2-7970-DF8650E2B916}"/>
                  </a:ext>
                </a:extLst>
              </p:cNvPr>
              <p:cNvGrpSpPr/>
              <p:nvPr/>
            </p:nvGrpSpPr>
            <p:grpSpPr>
              <a:xfrm>
                <a:off x="8322343" y="3077791"/>
                <a:ext cx="507528" cy="781779"/>
                <a:chOff x="8426850" y="3365184"/>
                <a:chExt cx="507528" cy="781779"/>
              </a:xfrm>
            </p:grpSpPr>
            <p:sp>
              <p:nvSpPr>
                <p:cNvPr id="53" name="TextBox 52">
                  <a:extLst>
                    <a:ext uri="{FF2B5EF4-FFF2-40B4-BE49-F238E27FC236}">
                      <a16:creationId xmlns:a16="http://schemas.microsoft.com/office/drawing/2014/main" id="{A7571454-93EF-38F4-6D27-D5774DBEE2B7}"/>
                    </a:ext>
                  </a:extLst>
                </p:cNvPr>
                <p:cNvSpPr txBox="1"/>
                <p:nvPr/>
              </p:nvSpPr>
              <p:spPr>
                <a:xfrm rot="16200000">
                  <a:off x="8274364" y="3684699"/>
                  <a:ext cx="614750" cy="309777"/>
                </a:xfrm>
                <a:prstGeom prst="rect">
                  <a:avLst/>
                </a:prstGeom>
                <a:noFill/>
              </p:spPr>
              <p:txBody>
                <a:bodyPr wrap="square" rtlCol="0">
                  <a:spAutoFit/>
                </a:bodyPr>
                <a:lstStyle/>
                <a:p>
                  <a:r>
                    <a:rPr lang="en-GB" sz="818" dirty="0"/>
                    <a:t>Bore</a:t>
                  </a:r>
                </a:p>
              </p:txBody>
            </p:sp>
            <p:cxnSp>
              <p:nvCxnSpPr>
                <p:cNvPr id="54" name="Straight Arrow Connector 53">
                  <a:extLst>
                    <a:ext uri="{FF2B5EF4-FFF2-40B4-BE49-F238E27FC236}">
                      <a16:creationId xmlns:a16="http://schemas.microsoft.com/office/drawing/2014/main" id="{3AD2FFD4-5B45-7C61-3297-FE9C10688D99}"/>
                    </a:ext>
                  </a:extLst>
                </p:cNvPr>
                <p:cNvCxnSpPr>
                  <a:cxnSpLocks/>
                  <a:stCxn id="53" idx="2"/>
                </p:cNvCxnSpPr>
                <p:nvPr/>
              </p:nvCxnSpPr>
              <p:spPr bwMode="auto">
                <a:xfrm flipV="1">
                  <a:off x="8736628" y="3365184"/>
                  <a:ext cx="197750" cy="474404"/>
                </a:xfrm>
                <a:prstGeom prst="straightConnector1">
                  <a:avLst/>
                </a:prstGeom>
                <a:solidFill>
                  <a:srgbClr val="FFFFFF"/>
                </a:solidFill>
                <a:ln w="9525" cap="flat" cmpd="sng" algn="ctr">
                  <a:solidFill>
                    <a:schemeClr val="tx1"/>
                  </a:solidFill>
                  <a:prstDash val="solid"/>
                  <a:round/>
                  <a:headEnd type="none" w="med" len="med"/>
                  <a:tailEnd type="oval" w="sm" len="sm"/>
                </a:ln>
                <a:effectLst/>
              </p:spPr>
            </p:cxnSp>
            <p:cxnSp>
              <p:nvCxnSpPr>
                <p:cNvPr id="55" name="Straight Arrow Connector 54">
                  <a:extLst>
                    <a:ext uri="{FF2B5EF4-FFF2-40B4-BE49-F238E27FC236}">
                      <a16:creationId xmlns:a16="http://schemas.microsoft.com/office/drawing/2014/main" id="{31B8C8C1-3361-800C-51A7-C770B58AECDF}"/>
                    </a:ext>
                  </a:extLst>
                </p:cNvPr>
                <p:cNvCxnSpPr>
                  <a:cxnSpLocks/>
                  <a:stCxn id="53" idx="2"/>
                </p:cNvCxnSpPr>
                <p:nvPr/>
              </p:nvCxnSpPr>
              <p:spPr bwMode="auto">
                <a:xfrm>
                  <a:off x="8736628" y="3839588"/>
                  <a:ext cx="197750" cy="147335"/>
                </a:xfrm>
                <a:prstGeom prst="straightConnector1">
                  <a:avLst/>
                </a:prstGeom>
                <a:solidFill>
                  <a:srgbClr val="FFFFFF"/>
                </a:solidFill>
                <a:ln w="9525" cap="flat" cmpd="sng" algn="ctr">
                  <a:solidFill>
                    <a:schemeClr val="tx1"/>
                  </a:solidFill>
                  <a:prstDash val="solid"/>
                  <a:round/>
                  <a:headEnd type="none" w="med" len="med"/>
                  <a:tailEnd type="oval" w="sm" len="sm"/>
                </a:ln>
                <a:effectLst/>
              </p:spPr>
            </p:cxnSp>
          </p:grpSp>
          <p:sp>
            <p:nvSpPr>
              <p:cNvPr id="51" name="TextBox 50">
                <a:extLst>
                  <a:ext uri="{FF2B5EF4-FFF2-40B4-BE49-F238E27FC236}">
                    <a16:creationId xmlns:a16="http://schemas.microsoft.com/office/drawing/2014/main" id="{C2E1BD5F-9754-2200-389C-D8AC411BE4A7}"/>
                  </a:ext>
                </a:extLst>
              </p:cNvPr>
              <p:cNvSpPr txBox="1"/>
              <p:nvPr/>
            </p:nvSpPr>
            <p:spPr>
              <a:xfrm rot="5400000">
                <a:off x="10312865" y="5275935"/>
                <a:ext cx="1041930" cy="488470"/>
              </a:xfrm>
              <a:prstGeom prst="rect">
                <a:avLst/>
              </a:prstGeom>
              <a:noFill/>
              <a:ln>
                <a:noFill/>
                <a:prstDash val="sysDash"/>
              </a:ln>
            </p:spPr>
            <p:txBody>
              <a:bodyPr wrap="square" rtlCol="0">
                <a:spAutoFit/>
              </a:bodyPr>
              <a:lstStyle/>
              <a:p>
                <a:r>
                  <a:rPr lang="en-US" sz="818" dirty="0"/>
                  <a:t>Support Plate</a:t>
                </a:r>
                <a:endParaRPr lang="en-GB" sz="818" dirty="0"/>
              </a:p>
            </p:txBody>
          </p:sp>
          <p:cxnSp>
            <p:nvCxnSpPr>
              <p:cNvPr id="52" name="Straight Arrow Connector 51">
                <a:extLst>
                  <a:ext uri="{FF2B5EF4-FFF2-40B4-BE49-F238E27FC236}">
                    <a16:creationId xmlns:a16="http://schemas.microsoft.com/office/drawing/2014/main" id="{435F845B-8A9B-1814-BA8D-FB017417351C}"/>
                  </a:ext>
                </a:extLst>
              </p:cNvPr>
              <p:cNvCxnSpPr>
                <a:cxnSpLocks/>
                <a:stCxn id="51" idx="2"/>
              </p:cNvCxnSpPr>
              <p:nvPr/>
            </p:nvCxnSpPr>
            <p:spPr bwMode="auto">
              <a:xfrm flipH="1" flipV="1">
                <a:off x="10026140" y="5111712"/>
                <a:ext cx="563454" cy="408458"/>
              </a:xfrm>
              <a:prstGeom prst="straightConnector1">
                <a:avLst/>
              </a:prstGeom>
              <a:solidFill>
                <a:srgbClr val="FFFFFF"/>
              </a:solidFill>
              <a:ln w="9525" cap="flat" cmpd="sng" algn="ctr">
                <a:solidFill>
                  <a:schemeClr val="tx1"/>
                </a:solidFill>
                <a:prstDash val="solid"/>
                <a:round/>
                <a:headEnd type="none" w="med" len="med"/>
                <a:tailEnd type="oval" w="sm" len="sm"/>
              </a:ln>
              <a:effectLst/>
            </p:spPr>
          </p:cxnSp>
        </p:grpSp>
        <p:sp>
          <p:nvSpPr>
            <p:cNvPr id="45" name="TextBox 44">
              <a:extLst>
                <a:ext uri="{FF2B5EF4-FFF2-40B4-BE49-F238E27FC236}">
                  <a16:creationId xmlns:a16="http://schemas.microsoft.com/office/drawing/2014/main" id="{57894ADD-9D35-BAA8-5B5A-34597E9DD9E8}"/>
                </a:ext>
              </a:extLst>
            </p:cNvPr>
            <p:cNvSpPr txBox="1"/>
            <p:nvPr/>
          </p:nvSpPr>
          <p:spPr>
            <a:xfrm rot="5400000">
              <a:off x="10809923" y="2365763"/>
              <a:ext cx="1269645" cy="488470"/>
            </a:xfrm>
            <a:prstGeom prst="rect">
              <a:avLst/>
            </a:prstGeom>
            <a:noFill/>
            <a:ln>
              <a:noFill/>
              <a:prstDash val="sysDash"/>
            </a:ln>
          </p:spPr>
          <p:txBody>
            <a:bodyPr wrap="square" rtlCol="0">
              <a:spAutoFit/>
            </a:bodyPr>
            <a:lstStyle/>
            <a:p>
              <a:r>
                <a:rPr lang="en-US" sz="818" dirty="0"/>
                <a:t>‘Correction’ Coil</a:t>
              </a:r>
              <a:endParaRPr lang="en-GB" sz="818" dirty="0"/>
            </a:p>
          </p:txBody>
        </p:sp>
        <p:cxnSp>
          <p:nvCxnSpPr>
            <p:cNvPr id="46" name="Straight Arrow Connector 45">
              <a:extLst>
                <a:ext uri="{FF2B5EF4-FFF2-40B4-BE49-F238E27FC236}">
                  <a16:creationId xmlns:a16="http://schemas.microsoft.com/office/drawing/2014/main" id="{144105BA-0E3E-A6AA-BC1C-3689EC1EE592}"/>
                </a:ext>
              </a:extLst>
            </p:cNvPr>
            <p:cNvCxnSpPr>
              <a:cxnSpLocks/>
              <a:stCxn id="45" idx="2"/>
            </p:cNvCxnSpPr>
            <p:nvPr/>
          </p:nvCxnSpPr>
          <p:spPr bwMode="auto">
            <a:xfrm flipH="1" flipV="1">
              <a:off x="9535885" y="2472084"/>
              <a:ext cx="1664625" cy="137914"/>
            </a:xfrm>
            <a:prstGeom prst="straightConnector1">
              <a:avLst/>
            </a:prstGeom>
            <a:solidFill>
              <a:srgbClr val="FFFFFF"/>
            </a:solidFill>
            <a:ln w="9525" cap="flat" cmpd="sng" algn="ctr">
              <a:solidFill>
                <a:schemeClr val="accent4"/>
              </a:solidFill>
              <a:prstDash val="solid"/>
              <a:round/>
              <a:headEnd type="none" w="med" len="med"/>
              <a:tailEnd type="oval" w="sm" len="sm"/>
            </a:ln>
            <a:effectLst/>
          </p:spPr>
        </p:cxnSp>
        <p:cxnSp>
          <p:nvCxnSpPr>
            <p:cNvPr id="47" name="Straight Arrow Connector 46">
              <a:extLst>
                <a:ext uri="{FF2B5EF4-FFF2-40B4-BE49-F238E27FC236}">
                  <a16:creationId xmlns:a16="http://schemas.microsoft.com/office/drawing/2014/main" id="{17F0DACC-F2F5-3CEF-8F73-44CDAD839699}"/>
                </a:ext>
              </a:extLst>
            </p:cNvPr>
            <p:cNvCxnSpPr>
              <a:cxnSpLocks/>
              <a:stCxn id="45" idx="2"/>
            </p:cNvCxnSpPr>
            <p:nvPr/>
          </p:nvCxnSpPr>
          <p:spPr bwMode="auto">
            <a:xfrm flipH="1" flipV="1">
              <a:off x="9535885" y="2337140"/>
              <a:ext cx="1664625" cy="272858"/>
            </a:xfrm>
            <a:prstGeom prst="straightConnector1">
              <a:avLst/>
            </a:prstGeom>
            <a:solidFill>
              <a:srgbClr val="FFFFFF"/>
            </a:solidFill>
            <a:ln w="9525" cap="flat" cmpd="sng" algn="ctr">
              <a:solidFill>
                <a:schemeClr val="accent4"/>
              </a:solidFill>
              <a:prstDash val="solid"/>
              <a:round/>
              <a:headEnd type="none" w="med" len="med"/>
              <a:tailEnd type="oval" w="sm" len="sm"/>
            </a:ln>
            <a:effectLst/>
          </p:spPr>
        </p:cxnSp>
        <p:cxnSp>
          <p:nvCxnSpPr>
            <p:cNvPr id="48" name="Straight Arrow Connector 47">
              <a:extLst>
                <a:ext uri="{FF2B5EF4-FFF2-40B4-BE49-F238E27FC236}">
                  <a16:creationId xmlns:a16="http://schemas.microsoft.com/office/drawing/2014/main" id="{CE05FA91-D448-4400-D8CF-1DF7B2D181C0}"/>
                </a:ext>
              </a:extLst>
            </p:cNvPr>
            <p:cNvCxnSpPr>
              <a:cxnSpLocks/>
              <a:stCxn id="45" idx="2"/>
            </p:cNvCxnSpPr>
            <p:nvPr/>
          </p:nvCxnSpPr>
          <p:spPr bwMode="auto">
            <a:xfrm flipH="1">
              <a:off x="9493830" y="2609999"/>
              <a:ext cx="1706680" cy="10306"/>
            </a:xfrm>
            <a:prstGeom prst="straightConnector1">
              <a:avLst/>
            </a:prstGeom>
            <a:solidFill>
              <a:srgbClr val="FFFFFF"/>
            </a:solidFill>
            <a:ln w="9525" cap="flat" cmpd="sng" algn="ctr">
              <a:solidFill>
                <a:schemeClr val="accent4"/>
              </a:solidFill>
              <a:prstDash val="solid"/>
              <a:round/>
              <a:headEnd type="none" w="med" len="med"/>
              <a:tailEnd type="oval" w="sm" len="sm"/>
            </a:ln>
            <a:effectLst/>
          </p:spPr>
        </p:cxnSp>
      </p:grpSp>
      <p:pic>
        <p:nvPicPr>
          <p:cNvPr id="69" name="Picture 68">
            <a:extLst>
              <a:ext uri="{FF2B5EF4-FFF2-40B4-BE49-F238E27FC236}">
                <a16:creationId xmlns:a16="http://schemas.microsoft.com/office/drawing/2014/main" id="{E5A0F381-291F-CE67-9C11-F0755B222B47}"/>
              </a:ext>
            </a:extLst>
          </p:cNvPr>
          <p:cNvPicPr>
            <a:picLocks noChangeAspect="1"/>
          </p:cNvPicPr>
          <p:nvPr/>
        </p:nvPicPr>
        <p:blipFill rotWithShape="1">
          <a:blip r:embed="rId8"/>
          <a:srcRect l="21160" t="10050" r="37329" b="6573"/>
          <a:stretch/>
        </p:blipFill>
        <p:spPr>
          <a:xfrm>
            <a:off x="6136246" y="315197"/>
            <a:ext cx="1452060" cy="2184545"/>
          </a:xfrm>
          <a:prstGeom prst="rect">
            <a:avLst/>
          </a:prstGeom>
        </p:spPr>
      </p:pic>
      <p:sp>
        <p:nvSpPr>
          <p:cNvPr id="71" name="TextBox 70">
            <a:extLst>
              <a:ext uri="{FF2B5EF4-FFF2-40B4-BE49-F238E27FC236}">
                <a16:creationId xmlns:a16="http://schemas.microsoft.com/office/drawing/2014/main" id="{37B176C5-770C-0FC8-02CF-A96DEEDC05FD}"/>
              </a:ext>
            </a:extLst>
          </p:cNvPr>
          <p:cNvSpPr txBox="1"/>
          <p:nvPr/>
        </p:nvSpPr>
        <p:spPr>
          <a:xfrm>
            <a:off x="4125956" y="699542"/>
            <a:ext cx="1814920" cy="307777"/>
          </a:xfrm>
          <a:prstGeom prst="rect">
            <a:avLst/>
          </a:prstGeom>
          <a:noFill/>
        </p:spPr>
        <p:txBody>
          <a:bodyPr wrap="none" rtlCol="0">
            <a:spAutoFit/>
          </a:bodyPr>
          <a:lstStyle/>
          <a:p>
            <a:pPr defTabSz="623461">
              <a:defRPr/>
            </a:pPr>
            <a:r>
              <a:rPr lang="en-CH" sz="1400" b="1" dirty="0">
                <a:latin typeface="Calibri" panose="020F0502020204030204"/>
              </a:rPr>
              <a:t>Final Cooling solenoid</a:t>
            </a:r>
          </a:p>
        </p:txBody>
      </p:sp>
      <p:sp>
        <p:nvSpPr>
          <p:cNvPr id="72" name="TextBox 71">
            <a:extLst>
              <a:ext uri="{FF2B5EF4-FFF2-40B4-BE49-F238E27FC236}">
                <a16:creationId xmlns:a16="http://schemas.microsoft.com/office/drawing/2014/main" id="{E34ED394-6854-E241-169E-586007A5D8A5}"/>
              </a:ext>
            </a:extLst>
          </p:cNvPr>
          <p:cNvSpPr txBox="1"/>
          <p:nvPr/>
        </p:nvSpPr>
        <p:spPr>
          <a:xfrm>
            <a:off x="4870140" y="2312877"/>
            <a:ext cx="2821863" cy="276999"/>
          </a:xfrm>
          <a:prstGeom prst="rect">
            <a:avLst/>
          </a:prstGeom>
          <a:solidFill>
            <a:schemeClr val="bg2"/>
          </a:solidFill>
        </p:spPr>
        <p:txBody>
          <a:bodyPr wrap="none" rtlCol="0">
            <a:spAutoFit/>
          </a:bodyPr>
          <a:lstStyle/>
          <a:p>
            <a:r>
              <a:rPr lang="en-CH" sz="1200" dirty="0">
                <a:latin typeface="Calibri" panose="020F0502020204030204" pitchFamily="34" charset="0"/>
                <a:cs typeface="Calibri" panose="020F0502020204030204" pitchFamily="34" charset="0"/>
              </a:rPr>
              <a:t>A. Dudarev</a:t>
            </a:r>
            <a:r>
              <a:rPr lang="en-CH" sz="1200" dirty="0"/>
              <a:t>, </a:t>
            </a:r>
            <a:r>
              <a:rPr lang="en-CH" sz="1200" dirty="0">
                <a:latin typeface="Calibri" panose="020F0502020204030204" pitchFamily="34" charset="0"/>
                <a:cs typeface="Calibri" panose="020F0502020204030204" pitchFamily="34" charset="0"/>
              </a:rPr>
              <a:t>B. Bordini, T. Mulder, </a:t>
            </a:r>
            <a:r>
              <a:rPr lang="en-US" sz="1200" dirty="0">
                <a:latin typeface="Calibri" panose="020F0502020204030204" pitchFamily="34" charset="0"/>
                <a:cs typeface="Calibri" panose="020F0502020204030204" pitchFamily="34" charset="0"/>
              </a:rPr>
              <a:t>S. </a:t>
            </a:r>
            <a:r>
              <a:rPr lang="en-US" sz="1200" dirty="0" err="1">
                <a:latin typeface="Calibri" panose="020F0502020204030204" pitchFamily="34" charset="0"/>
                <a:cs typeface="Calibri" panose="020F0502020204030204" pitchFamily="34" charset="0"/>
              </a:rPr>
              <a:t>Fabbri</a:t>
            </a:r>
            <a:endParaRPr lang="en-CH" sz="1200" dirty="0">
              <a:latin typeface="Calibri" panose="020F0502020204030204" pitchFamily="34" charset="0"/>
              <a:cs typeface="Calibri" panose="020F0502020204030204" pitchFamily="34" charset="0"/>
            </a:endParaRPr>
          </a:p>
        </p:txBody>
      </p:sp>
      <p:pic>
        <p:nvPicPr>
          <p:cNvPr id="74" name="Picture 73" descr="A picture containing text, clipart&#10;&#10;Description automatically generated">
            <a:extLst>
              <a:ext uri="{FF2B5EF4-FFF2-40B4-BE49-F238E27FC236}">
                <a16:creationId xmlns:a16="http://schemas.microsoft.com/office/drawing/2014/main" id="{39E88CB4-705F-F813-0EEF-3E9DA44A973B}"/>
              </a:ext>
            </a:extLst>
          </p:cNvPr>
          <p:cNvPicPr>
            <a:picLocks noChangeAspect="1"/>
          </p:cNvPicPr>
          <p:nvPr/>
        </p:nvPicPr>
        <p:blipFill>
          <a:blip r:embed="rId9"/>
          <a:stretch>
            <a:fillRect/>
          </a:stretch>
        </p:blipFill>
        <p:spPr>
          <a:xfrm>
            <a:off x="4181997" y="974485"/>
            <a:ext cx="1721980" cy="408970"/>
          </a:xfrm>
          <a:prstGeom prst="rect">
            <a:avLst/>
          </a:prstGeom>
        </p:spPr>
      </p:pic>
      <p:pic>
        <p:nvPicPr>
          <p:cNvPr id="75" name="Picture 74" descr="Logo, company name&#10;&#10;Description automatically generated">
            <a:extLst>
              <a:ext uri="{FF2B5EF4-FFF2-40B4-BE49-F238E27FC236}">
                <a16:creationId xmlns:a16="http://schemas.microsoft.com/office/drawing/2014/main" id="{A1ECA758-F86A-243B-3A36-227815151D64}"/>
              </a:ext>
            </a:extLst>
          </p:cNvPr>
          <p:cNvPicPr>
            <a:picLocks noChangeAspect="1"/>
          </p:cNvPicPr>
          <p:nvPr/>
        </p:nvPicPr>
        <p:blipFill>
          <a:blip r:embed="rId10"/>
          <a:stretch>
            <a:fillRect/>
          </a:stretch>
        </p:blipFill>
        <p:spPr>
          <a:xfrm>
            <a:off x="4268388" y="1707579"/>
            <a:ext cx="1323377" cy="457930"/>
          </a:xfrm>
          <a:prstGeom prst="rect">
            <a:avLst/>
          </a:prstGeom>
        </p:spPr>
      </p:pic>
      <p:sp>
        <p:nvSpPr>
          <p:cNvPr id="76" name="TextBox 75">
            <a:extLst>
              <a:ext uri="{FF2B5EF4-FFF2-40B4-BE49-F238E27FC236}">
                <a16:creationId xmlns:a16="http://schemas.microsoft.com/office/drawing/2014/main" id="{1F1B1BC5-03E6-F610-7281-F224C1B7763C}"/>
              </a:ext>
            </a:extLst>
          </p:cNvPr>
          <p:cNvSpPr txBox="1"/>
          <p:nvPr/>
        </p:nvSpPr>
        <p:spPr>
          <a:xfrm>
            <a:off x="4174845" y="1415028"/>
            <a:ext cx="1287532" cy="281167"/>
          </a:xfrm>
          <a:prstGeom prst="rect">
            <a:avLst/>
          </a:prstGeom>
          <a:noFill/>
        </p:spPr>
        <p:txBody>
          <a:bodyPr wrap="none" rtlCol="0">
            <a:spAutoFit/>
          </a:bodyPr>
          <a:lstStyle/>
          <a:p>
            <a:r>
              <a:rPr lang="en-US" sz="1227" dirty="0">
                <a:latin typeface="Symbol" pitchFamily="2" charset="2"/>
              </a:rPr>
              <a:t>s</a:t>
            </a:r>
            <a:r>
              <a:rPr lang="en-CH" sz="1227" baseline="-25000" dirty="0"/>
              <a:t>max</a:t>
            </a:r>
            <a:r>
              <a:rPr lang="en-CH" sz="1227" dirty="0"/>
              <a:t> = 600 MPa</a:t>
            </a:r>
          </a:p>
        </p:txBody>
      </p:sp>
      <p:sp>
        <p:nvSpPr>
          <p:cNvPr id="77" name="Footer Placeholder 76">
            <a:extLst>
              <a:ext uri="{FF2B5EF4-FFF2-40B4-BE49-F238E27FC236}">
                <a16:creationId xmlns:a16="http://schemas.microsoft.com/office/drawing/2014/main" id="{3379BA91-115F-1FF0-2DE2-C4BB3926ABFD}"/>
              </a:ext>
            </a:extLst>
          </p:cNvPr>
          <p:cNvSpPr>
            <a:spLocks noGrp="1"/>
          </p:cNvSpPr>
          <p:nvPr>
            <p:ph type="ftr" sz="quarter" idx="11"/>
          </p:nvPr>
        </p:nvSpPr>
        <p:spPr>
          <a:xfrm>
            <a:off x="399349" y="4957394"/>
            <a:ext cx="5764238" cy="206644"/>
          </a:xfrm>
        </p:spPr>
        <p:txBody>
          <a:bodyPr/>
          <a:lstStyle/>
          <a:p>
            <a:r>
              <a:rPr lang="en-US"/>
              <a:t>D. Schulte, Muon Collider, INFN, May 2024</a:t>
            </a:r>
            <a:endParaRPr lang="en-US" dirty="0"/>
          </a:p>
        </p:txBody>
      </p:sp>
      <p:sp>
        <p:nvSpPr>
          <p:cNvPr id="3" name="TextBox 2">
            <a:extLst>
              <a:ext uri="{FF2B5EF4-FFF2-40B4-BE49-F238E27FC236}">
                <a16:creationId xmlns:a16="http://schemas.microsoft.com/office/drawing/2014/main" id="{2C55205F-3D5A-8158-E66D-8C224EB5086F}"/>
              </a:ext>
            </a:extLst>
          </p:cNvPr>
          <p:cNvSpPr txBox="1"/>
          <p:nvPr/>
        </p:nvSpPr>
        <p:spPr>
          <a:xfrm>
            <a:off x="39232" y="896982"/>
            <a:ext cx="3740680" cy="738664"/>
          </a:xfrm>
          <a:prstGeom prst="rect">
            <a:avLst/>
          </a:prstGeom>
          <a:noFill/>
        </p:spPr>
        <p:txBody>
          <a:bodyPr wrap="square" rtlCol="0">
            <a:spAutoFit/>
          </a:bodyPr>
          <a:lstStyle/>
          <a:p>
            <a:r>
              <a:rPr lang="en-CH" sz="1400" dirty="0">
                <a:latin typeface="Calibri" panose="020F0502020204030204" pitchFamily="34" charset="0"/>
                <a:cs typeface="Calibri" panose="020F0502020204030204" pitchFamily="34" charset="0"/>
              </a:rPr>
              <a:t>Started </a:t>
            </a:r>
            <a:r>
              <a:rPr lang="en-CH" sz="1400" b="1" dirty="0">
                <a:latin typeface="Calibri" panose="020F0502020204030204" pitchFamily="34" charset="0"/>
                <a:cs typeface="Calibri" panose="020F0502020204030204" pitchFamily="34" charset="0"/>
              </a:rPr>
              <a:t>HTS solenoid </a:t>
            </a:r>
            <a:r>
              <a:rPr lang="en-CH" sz="1400" dirty="0">
                <a:latin typeface="Calibri" panose="020F0502020204030204" pitchFamily="34" charset="0"/>
                <a:cs typeface="Calibri" panose="020F0502020204030204" pitchFamily="34" charset="0"/>
              </a:rPr>
              <a:t>development for high fields</a:t>
            </a:r>
          </a:p>
          <a:p>
            <a:r>
              <a:rPr lang="en-US" sz="1400" dirty="0">
                <a:latin typeface="Calibri" panose="020F0502020204030204" pitchFamily="34" charset="0"/>
                <a:cs typeface="Calibri" panose="020F0502020204030204" pitchFamily="34" charset="0"/>
              </a:rPr>
              <a:t>S</a:t>
            </a:r>
            <a:r>
              <a:rPr lang="en-CH" sz="1400" dirty="0">
                <a:latin typeface="Calibri" panose="020F0502020204030204" pitchFamily="34" charset="0"/>
                <a:cs typeface="Calibri" panose="020F0502020204030204" pitchFamily="34" charset="0"/>
              </a:rPr>
              <a:t>ynergies with fusion reactors, NRI, power generators for windmills, …</a:t>
            </a:r>
          </a:p>
        </p:txBody>
      </p:sp>
      <p:pic>
        <p:nvPicPr>
          <p:cNvPr id="6" name="Picture 5">
            <a:extLst>
              <a:ext uri="{FF2B5EF4-FFF2-40B4-BE49-F238E27FC236}">
                <a16:creationId xmlns:a16="http://schemas.microsoft.com/office/drawing/2014/main" id="{60C1D5E3-5267-C0ED-3ED7-AF40E94F05FF}"/>
              </a:ext>
            </a:extLst>
          </p:cNvPr>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336447" y="1779662"/>
            <a:ext cx="1196514" cy="2430697"/>
          </a:xfrm>
          <a:prstGeom prst="rect">
            <a:avLst/>
          </a:prstGeom>
        </p:spPr>
      </p:pic>
      <p:sp>
        <p:nvSpPr>
          <p:cNvPr id="8" name="TextBox 7">
            <a:extLst>
              <a:ext uri="{FF2B5EF4-FFF2-40B4-BE49-F238E27FC236}">
                <a16:creationId xmlns:a16="http://schemas.microsoft.com/office/drawing/2014/main" id="{2D17E16D-81E0-3B3C-110B-D66226DFCEE2}"/>
              </a:ext>
            </a:extLst>
          </p:cNvPr>
          <p:cNvSpPr txBox="1"/>
          <p:nvPr/>
        </p:nvSpPr>
        <p:spPr>
          <a:xfrm>
            <a:off x="1532961" y="2046475"/>
            <a:ext cx="1215296" cy="738664"/>
          </a:xfrm>
          <a:prstGeom prst="rect">
            <a:avLst/>
          </a:prstGeom>
          <a:noFill/>
        </p:spPr>
        <p:txBody>
          <a:bodyPr wrap="square" rtlCol="0">
            <a:spAutoFit/>
          </a:bodyPr>
          <a:lstStyle/>
          <a:p>
            <a:r>
              <a:rPr lang="en-CH" sz="1400" dirty="0">
                <a:latin typeface="Calibri" panose="020F0502020204030204" pitchFamily="34" charset="0"/>
                <a:cs typeface="Calibri" panose="020F0502020204030204" pitchFamily="34" charset="0"/>
              </a:rPr>
              <a:t>32 T LTS/HTS solenoid demonstrated</a:t>
            </a:r>
          </a:p>
        </p:txBody>
      </p:sp>
      <p:sp>
        <p:nvSpPr>
          <p:cNvPr id="9" name="TextBox 8">
            <a:extLst>
              <a:ext uri="{FF2B5EF4-FFF2-40B4-BE49-F238E27FC236}">
                <a16:creationId xmlns:a16="http://schemas.microsoft.com/office/drawing/2014/main" id="{AE63625B-C21D-3B10-A87E-F7C5DACE4207}"/>
              </a:ext>
            </a:extLst>
          </p:cNvPr>
          <p:cNvSpPr txBox="1"/>
          <p:nvPr/>
        </p:nvSpPr>
        <p:spPr>
          <a:xfrm>
            <a:off x="293346" y="3543975"/>
            <a:ext cx="1262018" cy="747772"/>
          </a:xfrm>
          <a:prstGeom prst="rect">
            <a:avLst/>
          </a:prstGeom>
          <a:noFill/>
        </p:spPr>
        <p:txBody>
          <a:bodyPr wrap="square" lIns="100459" tIns="50230" rIns="100459" bIns="50230" rtlCol="0">
            <a:spAutoFit/>
          </a:bodyPr>
          <a:lstStyle/>
          <a:p>
            <a:pPr lvl="0"/>
            <a:r>
              <a:rPr lang="en-US" sz="1400" b="1" dirty="0">
                <a:solidFill>
                  <a:srgbClr val="FFFF00"/>
                </a:solidFill>
                <a:latin typeface="Calibri"/>
                <a:cs typeface="Calibri"/>
              </a:rPr>
              <a:t>NHFML</a:t>
            </a:r>
          </a:p>
          <a:p>
            <a:r>
              <a:rPr lang="en-US" sz="1400" dirty="0">
                <a:solidFill>
                  <a:srgbClr val="FFFF00"/>
                </a:solidFill>
                <a:latin typeface="Calibri"/>
                <a:cs typeface="Calibri"/>
              </a:rPr>
              <a:t>32 T solenoid with HTS</a:t>
            </a:r>
          </a:p>
        </p:txBody>
      </p:sp>
      <p:sp>
        <p:nvSpPr>
          <p:cNvPr id="4" name="Slide Number Placeholder 3">
            <a:extLst>
              <a:ext uri="{FF2B5EF4-FFF2-40B4-BE49-F238E27FC236}">
                <a16:creationId xmlns:a16="http://schemas.microsoft.com/office/drawing/2014/main" id="{D9AF2B4C-7E97-0C47-3AA9-02AA90A6BA63}"/>
              </a:ext>
            </a:extLst>
          </p:cNvPr>
          <p:cNvSpPr>
            <a:spLocks noGrp="1"/>
          </p:cNvSpPr>
          <p:nvPr>
            <p:ph type="sldNum" sz="quarter" idx="12"/>
          </p:nvPr>
        </p:nvSpPr>
        <p:spPr/>
        <p:txBody>
          <a:bodyPr/>
          <a:lstStyle/>
          <a:p>
            <a:fld id="{3478A56A-6164-B14D-A8F7-980D09C4DD92}" type="slidenum">
              <a:rPr lang="en-US" smtClean="0"/>
              <a:pPr/>
              <a:t>33</a:t>
            </a:fld>
            <a:endParaRPr lang="en-US" dirty="0"/>
          </a:p>
        </p:txBody>
      </p:sp>
    </p:spTree>
    <p:extLst>
      <p:ext uri="{BB962C8B-B14F-4D97-AF65-F5344CB8AC3E}">
        <p14:creationId xmlns:p14="http://schemas.microsoft.com/office/powerpoint/2010/main" val="14959709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PlaceHolder 1"/>
          <p:cNvSpPr>
            <a:spLocks noGrp="1"/>
          </p:cNvSpPr>
          <p:nvPr>
            <p:ph type="title"/>
          </p:nvPr>
        </p:nvSpPr>
        <p:spPr>
          <a:prstGeom prst="rect">
            <a:avLst/>
          </a:prstGeom>
          <a:noFill/>
          <a:ln w="0">
            <a:noFill/>
          </a:ln>
        </p:spPr>
        <p:txBody>
          <a:bodyPr lIns="74160" tIns="37080" rIns="74160" bIns="37080" anchor="t">
            <a:noAutofit/>
          </a:bodyPr>
          <a:lstStyle/>
          <a:p>
            <a:pPr indent="0" algn="ctr">
              <a:lnSpc>
                <a:spcPct val="100000"/>
              </a:lnSpc>
              <a:buNone/>
            </a:pPr>
            <a:r>
              <a:rPr lang="en-US" sz="3200" b="0" spc="-1" dirty="0">
                <a:solidFill>
                  <a:srgbClr val="000000"/>
                </a:solidFill>
                <a:latin typeface="Calibri" panose="020F0502020204030204" pitchFamily="34" charset="0"/>
                <a:cs typeface="Calibri" panose="020F0502020204030204" pitchFamily="34" charset="0"/>
              </a:rPr>
              <a:t>Staging</a:t>
            </a:r>
            <a:endParaRPr lang="en-US" sz="3200" b="0" strike="noStrike" spc="-1" dirty="0">
              <a:solidFill>
                <a:srgbClr val="000000"/>
              </a:solidFill>
              <a:latin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6FC5FCBD-2A02-A667-A8C5-E3FAFB1638ED}"/>
              </a:ext>
            </a:extLst>
          </p:cNvPr>
          <p:cNvSpPr>
            <a:spLocks noGrp="1"/>
          </p:cNvSpPr>
          <p:nvPr>
            <p:ph type="ftr" sz="quarter" idx="11"/>
          </p:nvPr>
        </p:nvSpPr>
        <p:spPr/>
        <p:txBody>
          <a:bodyPr/>
          <a:lstStyle/>
          <a:p>
            <a:r>
              <a:rPr lang="en-US"/>
              <a:t>D. Schulte, Muon Collider, INFN, May 2024</a:t>
            </a:r>
            <a:endParaRPr lang="en-US" dirty="0"/>
          </a:p>
        </p:txBody>
      </p:sp>
      <p:pic>
        <p:nvPicPr>
          <p:cNvPr id="7" name="Picture 6" descr="A picture containing text, font, graphics, design&#10;&#10;Description automatically generated">
            <a:extLst>
              <a:ext uri="{FF2B5EF4-FFF2-40B4-BE49-F238E27FC236}">
                <a16:creationId xmlns:a16="http://schemas.microsoft.com/office/drawing/2014/main" id="{9E0C430E-E6D8-2ABE-01FA-DAA488A65F6E}"/>
              </a:ext>
            </a:extLst>
          </p:cNvPr>
          <p:cNvPicPr>
            <a:picLocks noChangeAspect="1"/>
          </p:cNvPicPr>
          <p:nvPr/>
        </p:nvPicPr>
        <p:blipFill>
          <a:blip r:embed="rId2"/>
          <a:stretch>
            <a:fillRect/>
          </a:stretch>
        </p:blipFill>
        <p:spPr>
          <a:xfrm>
            <a:off x="35497" y="36001"/>
            <a:ext cx="792088" cy="909994"/>
          </a:xfrm>
          <a:prstGeom prst="rect">
            <a:avLst/>
          </a:prstGeom>
        </p:spPr>
      </p:pic>
      <p:pic>
        <p:nvPicPr>
          <p:cNvPr id="3" name="Picture 2">
            <a:extLst>
              <a:ext uri="{FF2B5EF4-FFF2-40B4-BE49-F238E27FC236}">
                <a16:creationId xmlns:a16="http://schemas.microsoft.com/office/drawing/2014/main" id="{8E42D949-B901-E469-ACBA-08BFF54E5F1A}"/>
              </a:ext>
            </a:extLst>
          </p:cNvPr>
          <p:cNvPicPr>
            <a:picLocks noChangeAspect="1"/>
          </p:cNvPicPr>
          <p:nvPr/>
        </p:nvPicPr>
        <p:blipFill>
          <a:blip r:embed="rId3"/>
          <a:stretch>
            <a:fillRect/>
          </a:stretch>
        </p:blipFill>
        <p:spPr>
          <a:xfrm>
            <a:off x="4716016" y="1909371"/>
            <a:ext cx="4544309" cy="3029539"/>
          </a:xfrm>
          <a:prstGeom prst="rect">
            <a:avLst/>
          </a:prstGeom>
        </p:spPr>
      </p:pic>
      <p:sp>
        <p:nvSpPr>
          <p:cNvPr id="9" name="TextBox 1">
            <a:extLst>
              <a:ext uri="{FF2B5EF4-FFF2-40B4-BE49-F238E27FC236}">
                <a16:creationId xmlns:a16="http://schemas.microsoft.com/office/drawing/2014/main" id="{65E241F0-5453-590D-8466-A5193971E9F7}"/>
              </a:ext>
            </a:extLst>
          </p:cNvPr>
          <p:cNvSpPr/>
          <p:nvPr/>
        </p:nvSpPr>
        <p:spPr>
          <a:xfrm>
            <a:off x="107504" y="2574678"/>
            <a:ext cx="4896544" cy="2229320"/>
          </a:xfrm>
          <a:prstGeom prst="rect">
            <a:avLst/>
          </a:prstGeom>
          <a:noFill/>
          <a:ln w="0">
            <a:noFill/>
          </a:ln>
        </p:spPr>
        <p:style>
          <a:lnRef idx="0">
            <a:scrgbClr r="0" g="0" b="0"/>
          </a:lnRef>
          <a:fillRef idx="0">
            <a:scrgbClr r="0" g="0" b="0"/>
          </a:fillRef>
          <a:effectRef idx="0">
            <a:scrgbClr r="0" g="0" b="0"/>
          </a:effectRef>
          <a:fontRef idx="minor"/>
        </p:style>
        <p:txBody>
          <a:bodyPr wrap="square" lIns="74160" tIns="37080" rIns="74160" bIns="37080" anchor="t">
            <a:spAutoFit/>
          </a:bodyPr>
          <a:lstStyle/>
          <a:p>
            <a:pPr>
              <a:lnSpc>
                <a:spcPct val="100000"/>
              </a:lnSpc>
            </a:pPr>
            <a:r>
              <a:rPr lang="en-US" sz="1400" b="1" spc="-1" dirty="0">
                <a:solidFill>
                  <a:srgbClr val="000000"/>
                </a:solidFill>
                <a:latin typeface="Calibri" panose="020F0502020204030204" pitchFamily="34" charset="0"/>
                <a:ea typeface="DejaVu Sans"/>
                <a:cs typeface="Calibri" panose="020F0502020204030204" pitchFamily="34" charset="0"/>
              </a:rPr>
              <a:t>Energy staging</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Start at lower energy (e.g. 3 </a:t>
            </a:r>
            <a:r>
              <a:rPr lang="en-US" sz="1400" spc="-1" dirty="0" err="1">
                <a:solidFill>
                  <a:srgbClr val="000000"/>
                </a:solidFill>
                <a:latin typeface="Calibri" panose="020F0502020204030204" pitchFamily="34" charset="0"/>
                <a:ea typeface="DejaVu Sans"/>
                <a:cs typeface="Calibri" panose="020F0502020204030204" pitchFamily="34" charset="0"/>
              </a:rPr>
              <a:t>TeV</a:t>
            </a:r>
            <a:r>
              <a:rPr lang="en-US" sz="1400" spc="-1" dirty="0">
                <a:solidFill>
                  <a:srgbClr val="000000"/>
                </a:solidFill>
                <a:latin typeface="Calibri" panose="020F0502020204030204" pitchFamily="34" charset="0"/>
                <a:ea typeface="DejaVu Sans"/>
                <a:cs typeface="Calibri" panose="020F0502020204030204" pitchFamily="34" charset="0"/>
              </a:rPr>
              <a:t>)</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Build additional accelerator and collider ring later</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3 </a:t>
            </a:r>
            <a:r>
              <a:rPr lang="en-US" sz="1400" spc="-1" dirty="0" err="1">
                <a:solidFill>
                  <a:srgbClr val="000000"/>
                </a:solidFill>
                <a:latin typeface="Calibri" panose="020F0502020204030204" pitchFamily="34" charset="0"/>
                <a:ea typeface="DejaVu Sans"/>
                <a:cs typeface="Calibri" panose="020F0502020204030204" pitchFamily="34" charset="0"/>
              </a:rPr>
              <a:t>TeV</a:t>
            </a:r>
            <a:r>
              <a:rPr lang="en-US" sz="1400" spc="-1" dirty="0">
                <a:solidFill>
                  <a:srgbClr val="000000"/>
                </a:solidFill>
                <a:latin typeface="Calibri" panose="020F0502020204030204" pitchFamily="34" charset="0"/>
                <a:ea typeface="DejaVu Sans"/>
                <a:cs typeface="Calibri" panose="020F0502020204030204" pitchFamily="34" charset="0"/>
              </a:rPr>
              <a:t> design takes lower performance into account</a:t>
            </a:r>
          </a:p>
          <a:p>
            <a:pPr>
              <a:lnSpc>
                <a:spcPct val="100000"/>
              </a:lnSpc>
            </a:pPr>
            <a:endParaRPr lang="en-US" sz="1400" spc="-1" dirty="0">
              <a:solidFill>
                <a:srgbClr val="000000"/>
              </a:solidFill>
              <a:latin typeface="Calibri" panose="020F0502020204030204" pitchFamily="34" charset="0"/>
              <a:ea typeface="DejaVu Sans"/>
              <a:cs typeface="Calibri" panose="020F0502020204030204" pitchFamily="34" charset="0"/>
            </a:endParaRPr>
          </a:p>
          <a:p>
            <a:pPr>
              <a:lnSpc>
                <a:spcPct val="100000"/>
              </a:lnSpc>
            </a:pPr>
            <a:r>
              <a:rPr lang="en-US" sz="1400" b="1" spc="-1" dirty="0">
                <a:solidFill>
                  <a:srgbClr val="000000"/>
                </a:solidFill>
                <a:latin typeface="Calibri" panose="020F0502020204030204" pitchFamily="34" charset="0"/>
                <a:ea typeface="DejaVu Sans"/>
                <a:cs typeface="Calibri" panose="020F0502020204030204" pitchFamily="34" charset="0"/>
              </a:rPr>
              <a:t>Luminosity staging</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Start at with full energy, but less luminosity collider ring magnets</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Main luminosity loss sources are  arcs and interaction region</a:t>
            </a:r>
          </a:p>
          <a:p>
            <a:pPr marL="628650" lvl="1" indent="-1714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Can later upgrade interaction region (as in HL-LHC</a:t>
            </a:r>
            <a:r>
              <a:rPr lang="en-US" sz="1200" spc="-1" dirty="0">
                <a:solidFill>
                  <a:srgbClr val="000000"/>
                </a:solidFill>
                <a:latin typeface="Calibri" panose="020F0502020204030204" pitchFamily="34" charset="0"/>
                <a:ea typeface="DejaVu Sans"/>
                <a:cs typeface="Calibri" panose="020F0502020204030204" pitchFamily="34" charset="0"/>
              </a:rPr>
              <a:t>)</a:t>
            </a:r>
          </a:p>
        </p:txBody>
      </p:sp>
      <p:sp>
        <p:nvSpPr>
          <p:cNvPr id="6" name="TextBox 5">
            <a:extLst>
              <a:ext uri="{FF2B5EF4-FFF2-40B4-BE49-F238E27FC236}">
                <a16:creationId xmlns:a16="http://schemas.microsoft.com/office/drawing/2014/main" id="{EDCC3BA1-647D-2B4D-C759-AD23E7AA123D}"/>
              </a:ext>
            </a:extLst>
          </p:cNvPr>
          <p:cNvSpPr txBox="1"/>
          <p:nvPr/>
        </p:nvSpPr>
        <p:spPr>
          <a:xfrm>
            <a:off x="899592" y="555526"/>
            <a:ext cx="3619211" cy="1815882"/>
          </a:xfrm>
          <a:prstGeom prst="rect">
            <a:avLst/>
          </a:prstGeom>
          <a:noFill/>
        </p:spPr>
        <p:txBody>
          <a:bodyPr wrap="square" rtlCol="0">
            <a:spAutoFit/>
          </a:bodyPr>
          <a:lstStyle/>
          <a:p>
            <a:pPr>
              <a:lnSpc>
                <a:spcPct val="100000"/>
              </a:lnSpc>
            </a:pPr>
            <a:r>
              <a:rPr lang="en-US" sz="1400" spc="-1" dirty="0">
                <a:solidFill>
                  <a:srgbClr val="000000"/>
                </a:solidFill>
                <a:latin typeface="Calibri" panose="020F0502020204030204" pitchFamily="34" charset="0"/>
                <a:ea typeface="DejaVu Sans"/>
                <a:cs typeface="Calibri" panose="020F0502020204030204" pitchFamily="34" charset="0"/>
              </a:rPr>
              <a:t>Important timeline drivers:</a:t>
            </a:r>
          </a:p>
          <a:p>
            <a:pPr>
              <a:lnSpc>
                <a:spcPct val="100000"/>
              </a:lnSpc>
            </a:pPr>
            <a:r>
              <a:rPr lang="en-US" sz="1400" b="1" spc="-1" dirty="0">
                <a:solidFill>
                  <a:srgbClr val="000000"/>
                </a:solidFill>
                <a:latin typeface="Calibri" panose="020F0502020204030204" pitchFamily="34" charset="0"/>
                <a:ea typeface="DejaVu Sans"/>
                <a:cs typeface="Calibri" panose="020F0502020204030204" pitchFamily="34" charset="0"/>
              </a:rPr>
              <a:t>Magnets:</a:t>
            </a:r>
          </a:p>
          <a:p>
            <a:pPr marL="171450" indent="-171450">
              <a:lnSpc>
                <a:spcPct val="100000"/>
              </a:lnSpc>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In O(15 years):</a:t>
            </a:r>
          </a:p>
          <a:p>
            <a:pPr marL="628650" lvl="1" indent="-1714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HTS technology available for solenoids</a:t>
            </a:r>
          </a:p>
          <a:p>
            <a:pPr marL="628650" lvl="1" indent="-1714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Nb</a:t>
            </a:r>
            <a:r>
              <a:rPr lang="en-US" sz="1400" spc="-1" baseline="-25000" dirty="0">
                <a:solidFill>
                  <a:srgbClr val="000000"/>
                </a:solidFill>
                <a:latin typeface="Calibri" panose="020F0502020204030204" pitchFamily="34" charset="0"/>
                <a:ea typeface="DejaVu Sans"/>
                <a:cs typeface="Calibri" panose="020F0502020204030204" pitchFamily="34" charset="0"/>
              </a:rPr>
              <a:t>3</a:t>
            </a:r>
            <a:r>
              <a:rPr lang="en-US" sz="1400" spc="-1" dirty="0">
                <a:solidFill>
                  <a:srgbClr val="000000"/>
                </a:solidFill>
                <a:latin typeface="Calibri" panose="020F0502020204030204" pitchFamily="34" charset="0"/>
                <a:ea typeface="DejaVu Sans"/>
                <a:cs typeface="Calibri" panose="020F0502020204030204" pitchFamily="34" charset="0"/>
              </a:rPr>
              <a:t>Sn available for collider ring, maybe lower performance HTS</a:t>
            </a:r>
          </a:p>
          <a:p>
            <a:pPr marL="171450" indent="-1714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In O(25 years):</a:t>
            </a:r>
          </a:p>
          <a:p>
            <a:pPr marL="628650" lvl="1" indent="-171450">
              <a:buFont typeface="Arial" panose="020B0604020202020204" pitchFamily="34" charset="0"/>
              <a:buChar char="•"/>
            </a:pPr>
            <a:r>
              <a:rPr lang="en-US" sz="1400" spc="-1" dirty="0">
                <a:solidFill>
                  <a:srgbClr val="000000"/>
                </a:solidFill>
                <a:latin typeface="Calibri" panose="020F0502020204030204" pitchFamily="34" charset="0"/>
                <a:ea typeface="DejaVu Sans"/>
                <a:cs typeface="Calibri" panose="020F0502020204030204" pitchFamily="34" charset="0"/>
              </a:rPr>
              <a:t>HTS available for collider ring</a:t>
            </a:r>
          </a:p>
        </p:txBody>
      </p:sp>
      <p:sp>
        <p:nvSpPr>
          <p:cNvPr id="2" name="Slide Number Placeholder 1">
            <a:extLst>
              <a:ext uri="{FF2B5EF4-FFF2-40B4-BE49-F238E27FC236}">
                <a16:creationId xmlns:a16="http://schemas.microsoft.com/office/drawing/2014/main" id="{9485117D-8511-C9D8-8119-9132681140E4}"/>
              </a:ext>
            </a:extLst>
          </p:cNvPr>
          <p:cNvSpPr>
            <a:spLocks noGrp="1"/>
          </p:cNvSpPr>
          <p:nvPr>
            <p:ph type="sldNum" sz="quarter" idx="12"/>
          </p:nvPr>
        </p:nvSpPr>
        <p:spPr/>
        <p:txBody>
          <a:bodyPr/>
          <a:lstStyle/>
          <a:p>
            <a:fld id="{3478A56A-6164-B14D-A8F7-980D09C4DD92}" type="slidenum">
              <a:rPr lang="en-US" smtClean="0"/>
              <a:pPr/>
              <a:t>34</a:t>
            </a:fld>
            <a:endParaRPr lang="en-US" dirty="0"/>
          </a:p>
        </p:txBody>
      </p:sp>
      <p:sp>
        <p:nvSpPr>
          <p:cNvPr id="4" name="TextBox 3">
            <a:extLst>
              <a:ext uri="{FF2B5EF4-FFF2-40B4-BE49-F238E27FC236}">
                <a16:creationId xmlns:a16="http://schemas.microsoft.com/office/drawing/2014/main" id="{9549BBD2-F9DA-8789-467A-56807F875129}"/>
              </a:ext>
            </a:extLst>
          </p:cNvPr>
          <p:cNvSpPr txBox="1"/>
          <p:nvPr/>
        </p:nvSpPr>
        <p:spPr>
          <a:xfrm>
            <a:off x="4484046" y="749533"/>
            <a:ext cx="3675529" cy="1169551"/>
          </a:xfrm>
          <a:prstGeom prst="rect">
            <a:avLst/>
          </a:prstGeom>
          <a:noFill/>
        </p:spPr>
        <p:txBody>
          <a:bodyPr wrap="square" rtlCol="0">
            <a:spAutoFit/>
          </a:bodyPr>
          <a:lstStyle/>
          <a:p>
            <a:r>
              <a:rPr lang="en-US" sz="1400" b="1" spc="-1" dirty="0">
                <a:latin typeface="Calibri" panose="020F0502020204030204" pitchFamily="34" charset="0"/>
                <a:ea typeface="DejaVu Sans"/>
                <a:cs typeface="Calibri" panose="020F0502020204030204" pitchFamily="34" charset="0"/>
              </a:rPr>
              <a:t>Muon cooling technologies </a:t>
            </a:r>
            <a:r>
              <a:rPr lang="en-US" sz="1400" spc="-1" dirty="0">
                <a:latin typeface="Calibri" panose="020F0502020204030204" pitchFamily="34" charset="0"/>
                <a:ea typeface="DejaVu Sans"/>
                <a:cs typeface="Calibri" panose="020F0502020204030204" pitchFamily="34" charset="0"/>
              </a:rPr>
              <a:t>and integration</a:t>
            </a:r>
          </a:p>
          <a:p>
            <a:pPr marL="171450" indent="-171450">
              <a:buFont typeface="Arial" panose="020B0604020202020204" pitchFamily="34" charset="0"/>
              <a:buChar char="•"/>
            </a:pPr>
            <a:r>
              <a:rPr lang="en-US" sz="1400" spc="-1" dirty="0">
                <a:latin typeface="Calibri" panose="020F0502020204030204" pitchFamily="34" charset="0"/>
                <a:ea typeface="DejaVu Sans"/>
                <a:cs typeface="Calibri" panose="020F0502020204030204" pitchFamily="34" charset="0"/>
              </a:rPr>
              <a:t>Expect to be able  with enough resources</a:t>
            </a:r>
          </a:p>
          <a:p>
            <a:r>
              <a:rPr lang="en-US" sz="1400" b="1" spc="-1" dirty="0">
                <a:solidFill>
                  <a:srgbClr val="000000"/>
                </a:solidFill>
                <a:latin typeface="Calibri" panose="020F0502020204030204" pitchFamily="34" charset="0"/>
                <a:ea typeface="DejaVu Sans"/>
                <a:cs typeface="Calibri" panose="020F0502020204030204" pitchFamily="34" charset="0"/>
              </a:rPr>
              <a:t>Detector technologies and design</a:t>
            </a:r>
          </a:p>
          <a:p>
            <a:pPr marL="171450" indent="-171450">
              <a:buFont typeface="Arial" panose="020B0604020202020204" pitchFamily="34" charset="0"/>
              <a:buChar char="•"/>
            </a:pPr>
            <a:r>
              <a:rPr lang="en-US" sz="1400" spc="-1" dirty="0">
                <a:solidFill>
                  <a:srgbClr val="000000"/>
                </a:solidFill>
                <a:latin typeface="Calibri" panose="020F0502020204030204" pitchFamily="34" charset="0"/>
                <a:cs typeface="Calibri" panose="020F0502020204030204" pitchFamily="34" charset="0"/>
              </a:rPr>
              <a:t>Can do the important physics with near-term technology</a:t>
            </a:r>
          </a:p>
        </p:txBody>
      </p:sp>
    </p:spTree>
    <p:extLst>
      <p:ext uri="{BB962C8B-B14F-4D97-AF65-F5344CB8AC3E}">
        <p14:creationId xmlns:p14="http://schemas.microsoft.com/office/powerpoint/2010/main" val="42393552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115616" y="51470"/>
            <a:ext cx="7190184" cy="432048"/>
          </a:xfrm>
        </p:spPr>
        <p:txBody>
          <a:bodyPr/>
          <a:lstStyle/>
          <a:p>
            <a:r>
              <a:rPr lang="en-GB" sz="2800" dirty="0">
                <a:latin typeface="Calibri"/>
                <a:cs typeface="Calibri"/>
              </a:rPr>
              <a:t>International Muon Collider Collaboration (IMCC)</a:t>
            </a:r>
            <a:endParaRPr lang="en-GB" sz="2800" b="0" dirty="0">
              <a:latin typeface="Calibri"/>
              <a:cs typeface="Calibri"/>
            </a:endParaRP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4</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r>
              <a:rPr lang="en-US">
                <a:latin typeface="Calibri"/>
                <a:cs typeface="Calibri"/>
              </a:rPr>
              <a:t>D. Schulte, Muon Collider, INFN, May 2024</a:t>
            </a:r>
            <a:endParaRPr lang="en-GB" dirty="0">
              <a:latin typeface="Calibri"/>
              <a:cs typeface="Calibri"/>
            </a:endParaRPr>
          </a:p>
        </p:txBody>
      </p:sp>
      <p:sp>
        <p:nvSpPr>
          <p:cNvPr id="6" name="Content Placeholder 2"/>
          <p:cNvSpPr>
            <a:spLocks noGrp="1"/>
          </p:cNvSpPr>
          <p:nvPr>
            <p:ph idx="4294967295"/>
          </p:nvPr>
        </p:nvSpPr>
        <p:spPr>
          <a:xfrm>
            <a:off x="53595" y="915566"/>
            <a:ext cx="5670533" cy="1440159"/>
          </a:xfrm>
          <a:prstGeom prst="rect">
            <a:avLst/>
          </a:prstGeom>
        </p:spPr>
        <p:txBody>
          <a:bodyPr>
            <a:noAutofit/>
          </a:bodyPr>
          <a:lstStyle/>
          <a:p>
            <a:pPr marL="0" indent="0">
              <a:buNone/>
            </a:pPr>
            <a:r>
              <a:rPr lang="en-US" sz="1600" dirty="0">
                <a:latin typeface="Calibri"/>
                <a:cs typeface="Calibri"/>
              </a:rPr>
              <a:t>IMCC was founded in 2021 </a:t>
            </a:r>
          </a:p>
          <a:p>
            <a:pPr marL="285750" indent="-285750">
              <a:buClr>
                <a:schemeClr val="tx1"/>
              </a:buClr>
              <a:buFont typeface="Arial" panose="020B0604020202020204" pitchFamily="34" charset="0"/>
              <a:buChar char="•"/>
            </a:pPr>
            <a:r>
              <a:rPr lang="en-US" sz="1600" dirty="0">
                <a:latin typeface="Calibri"/>
                <a:cs typeface="Calibri"/>
              </a:rPr>
              <a:t>Reports to CERN Council</a:t>
            </a:r>
          </a:p>
          <a:p>
            <a:pPr marL="285750" indent="-285750">
              <a:buClr>
                <a:schemeClr val="tx1"/>
              </a:buClr>
              <a:buFont typeface="Arial" panose="020B0604020202020204" pitchFamily="34" charset="0"/>
              <a:buChar char="•"/>
            </a:pPr>
            <a:r>
              <a:rPr lang="en-US" sz="1600" dirty="0">
                <a:latin typeface="Calibri"/>
                <a:cs typeface="Calibri"/>
              </a:rPr>
              <a:t>Anticipate it will also report to DoE and other funding agencies</a:t>
            </a:r>
          </a:p>
          <a:p>
            <a:pPr marL="285750" indent="-285750">
              <a:buClr>
                <a:schemeClr val="tx1"/>
              </a:buClr>
              <a:buFont typeface="Arial" panose="020B0604020202020204" pitchFamily="34" charset="0"/>
              <a:buChar char="•"/>
            </a:pPr>
            <a:r>
              <a:rPr lang="en-US" sz="1600" dirty="0">
                <a:latin typeface="Calibri"/>
                <a:cs typeface="Calibri"/>
              </a:rPr>
              <a:t>50 full members, a few additional contributors</a:t>
            </a:r>
          </a:p>
          <a:p>
            <a:pPr marL="0" indent="0">
              <a:buClr>
                <a:schemeClr val="tx1"/>
              </a:buClr>
              <a:buNone/>
            </a:pPr>
            <a:endParaRPr lang="en-US" sz="1400" dirty="0">
              <a:latin typeface="Calibri"/>
              <a:cs typeface="Calibri"/>
            </a:endParaRPr>
          </a:p>
        </p:txBody>
      </p:sp>
      <p:sp>
        <p:nvSpPr>
          <p:cNvPr id="4" name="Slide Number Placeholder 3">
            <a:extLst>
              <a:ext uri="{FF2B5EF4-FFF2-40B4-BE49-F238E27FC236}">
                <a16:creationId xmlns:a16="http://schemas.microsoft.com/office/drawing/2014/main" id="{FB29FD8E-D72D-4D29-C415-7D3746114FF1}"/>
              </a:ext>
            </a:extLst>
          </p:cNvPr>
          <p:cNvSpPr>
            <a:spLocks noGrp="1"/>
          </p:cNvSpPr>
          <p:nvPr>
            <p:ph type="sldNum" sz="quarter" idx="4"/>
          </p:nvPr>
        </p:nvSpPr>
        <p:spPr/>
        <p:txBody>
          <a:bodyPr/>
          <a:lstStyle/>
          <a:p>
            <a:fld id="{974172A1-1CBF-0B40-9234-7D4D80EC19EA}" type="slidenum">
              <a:rPr lang="en-GB" smtClean="0"/>
              <a:pPr/>
              <a:t>4</a:t>
            </a:fld>
            <a:endParaRPr lang="en-GB" dirty="0"/>
          </a:p>
        </p:txBody>
      </p:sp>
      <p:pic>
        <p:nvPicPr>
          <p:cNvPr id="8" name="Picture 7">
            <a:extLst>
              <a:ext uri="{FF2B5EF4-FFF2-40B4-BE49-F238E27FC236}">
                <a16:creationId xmlns:a16="http://schemas.microsoft.com/office/drawing/2014/main" id="{AA7E2464-F19D-EE83-5A4F-AE29E4B5E20E}"/>
              </a:ext>
            </a:extLst>
          </p:cNvPr>
          <p:cNvPicPr>
            <a:picLocks noChangeAspect="1"/>
          </p:cNvPicPr>
          <p:nvPr/>
        </p:nvPicPr>
        <p:blipFill rotWithShape="1">
          <a:blip r:embed="rId2"/>
          <a:srcRect l="10347" t="3722" r="10583" b="7192"/>
          <a:stretch/>
        </p:blipFill>
        <p:spPr>
          <a:xfrm>
            <a:off x="5815295" y="714748"/>
            <a:ext cx="2357105" cy="2298068"/>
          </a:xfrm>
          <a:prstGeom prst="rect">
            <a:avLst/>
          </a:prstGeom>
        </p:spPr>
      </p:pic>
      <p:pic>
        <p:nvPicPr>
          <p:cNvPr id="10" name="Picture 9" descr="p0.pdf">
            <a:extLst>
              <a:ext uri="{FF2B5EF4-FFF2-40B4-BE49-F238E27FC236}">
                <a16:creationId xmlns:a16="http://schemas.microsoft.com/office/drawing/2014/main" id="{220E17F1-9DA3-BB13-6CE9-A3C8B26FAB34}"/>
              </a:ext>
            </a:extLst>
          </p:cNvPr>
          <p:cNvPicPr>
            <a:picLocks noChangeAspect="1"/>
          </p:cNvPicPr>
          <p:nvPr/>
        </p:nvPicPr>
        <p:blipFill rotWithShape="1">
          <a:blip r:embed="rId3">
            <a:extLst>
              <a:ext uri="{28A0092B-C50C-407E-A947-70E740481C1C}">
                <a14:useLocalDpi xmlns:a14="http://schemas.microsoft.com/office/drawing/2010/main" val="0"/>
              </a:ext>
            </a:extLst>
          </a:blip>
          <a:srcRect l="14220" t="17551" r="8731" b="16902"/>
          <a:stretch/>
        </p:blipFill>
        <p:spPr>
          <a:xfrm>
            <a:off x="313873" y="2508758"/>
            <a:ext cx="2085984" cy="2511264"/>
          </a:xfrm>
          <a:prstGeom prst="rect">
            <a:avLst/>
          </a:prstGeom>
        </p:spPr>
      </p:pic>
      <p:sp>
        <p:nvSpPr>
          <p:cNvPr id="11" name="Content Placeholder 2">
            <a:extLst>
              <a:ext uri="{FF2B5EF4-FFF2-40B4-BE49-F238E27FC236}">
                <a16:creationId xmlns:a16="http://schemas.microsoft.com/office/drawing/2014/main" id="{12EBBB6A-E41C-7EF2-C0A5-713A1C51BA5D}"/>
              </a:ext>
            </a:extLst>
          </p:cNvPr>
          <p:cNvSpPr txBox="1">
            <a:spLocks/>
          </p:cNvSpPr>
          <p:nvPr/>
        </p:nvSpPr>
        <p:spPr>
          <a:xfrm>
            <a:off x="2573259" y="2710509"/>
            <a:ext cx="6175205" cy="1844798"/>
          </a:xfrm>
          <a:prstGeom prst="rect">
            <a:avLst/>
          </a:prstGeom>
        </p:spPr>
        <p:txBody>
          <a:bodyPr>
            <a:noAutofit/>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400" dirty="0">
                <a:latin typeface="Calibri"/>
                <a:cs typeface="Calibri"/>
              </a:rPr>
              <a:t>IMCC goals</a:t>
            </a:r>
          </a:p>
          <a:p>
            <a:pPr>
              <a:buClr>
                <a:schemeClr val="tx1"/>
              </a:buClr>
              <a:buFont typeface="Arial" panose="020B0604020202020204" pitchFamily="34" charset="0"/>
              <a:buChar char="•"/>
            </a:pPr>
            <a:r>
              <a:rPr lang="en-US" sz="1400" dirty="0">
                <a:latin typeface="Calibri"/>
                <a:cs typeface="Calibri"/>
              </a:rPr>
              <a:t>10 </a:t>
            </a:r>
            <a:r>
              <a:rPr lang="en-US" sz="1400" dirty="0" err="1">
                <a:latin typeface="Calibri"/>
                <a:cs typeface="Calibri"/>
              </a:rPr>
              <a:t>TeV</a:t>
            </a:r>
            <a:r>
              <a:rPr lang="en-US" sz="1400" dirty="0">
                <a:latin typeface="Calibri"/>
                <a:cs typeface="Calibri"/>
              </a:rPr>
              <a:t> high-luminosity collider</a:t>
            </a:r>
          </a:p>
          <a:p>
            <a:pPr lvl="1">
              <a:buClr>
                <a:schemeClr val="tx1"/>
              </a:buClr>
              <a:buFont typeface="Arial" panose="020B0604020202020204" pitchFamily="34" charset="0"/>
              <a:buChar char="•"/>
            </a:pPr>
            <a:r>
              <a:rPr lang="en-US" sz="1400" dirty="0">
                <a:latin typeface="Calibri"/>
                <a:cs typeface="Calibri"/>
              </a:rPr>
              <a:t>Higher energies to be explored later</a:t>
            </a:r>
          </a:p>
          <a:p>
            <a:pPr>
              <a:buClr>
                <a:schemeClr val="tx1"/>
              </a:buClr>
              <a:buFont typeface="Arial" panose="020B0604020202020204" pitchFamily="34" charset="0"/>
              <a:buChar char="•"/>
            </a:pPr>
            <a:r>
              <a:rPr lang="en-US" sz="1400" dirty="0">
                <a:latin typeface="Calibri"/>
                <a:cs typeface="Calibri"/>
              </a:rPr>
              <a:t>Develop initial stage to start operation by 2050</a:t>
            </a:r>
          </a:p>
          <a:p>
            <a:pPr lvl="1">
              <a:buClr>
                <a:schemeClr val="tx1"/>
              </a:buClr>
              <a:buFont typeface="Arial" panose="020B0604020202020204" pitchFamily="34" charset="0"/>
              <a:buChar char="•"/>
            </a:pPr>
            <a:r>
              <a:rPr lang="en-US" sz="1400" dirty="0">
                <a:latin typeface="Calibri"/>
                <a:cs typeface="Calibri"/>
              </a:rPr>
              <a:t>Lower energy or luminosity</a:t>
            </a:r>
          </a:p>
          <a:p>
            <a:pPr>
              <a:buClr>
                <a:schemeClr val="tx1"/>
              </a:buClr>
              <a:buFont typeface="Arial" panose="020B0604020202020204" pitchFamily="34" charset="0"/>
              <a:buChar char="•"/>
            </a:pPr>
            <a:r>
              <a:rPr lang="en-US" sz="1400" dirty="0">
                <a:latin typeface="Calibri"/>
                <a:cs typeface="Calibri"/>
              </a:rPr>
              <a:t>Identify potential sites </a:t>
            </a:r>
          </a:p>
          <a:p>
            <a:pPr>
              <a:buClr>
                <a:schemeClr val="tx1"/>
              </a:buClr>
              <a:buFont typeface="Arial" panose="020B0604020202020204" pitchFamily="34" charset="0"/>
              <a:buChar char="•"/>
            </a:pPr>
            <a:r>
              <a:rPr lang="en-US" sz="1400" dirty="0">
                <a:latin typeface="Calibri"/>
                <a:cs typeface="Calibri"/>
              </a:rPr>
              <a:t>Implementing workplan following priorities from Roadmap</a:t>
            </a:r>
          </a:p>
        </p:txBody>
      </p:sp>
      <p:sp>
        <p:nvSpPr>
          <p:cNvPr id="13" name="Rectangle 12">
            <a:extLst>
              <a:ext uri="{FF2B5EF4-FFF2-40B4-BE49-F238E27FC236}">
                <a16:creationId xmlns:a16="http://schemas.microsoft.com/office/drawing/2014/main" id="{0FC6E836-54B7-F86E-FB61-95CD1F3000CD}"/>
              </a:ext>
            </a:extLst>
          </p:cNvPr>
          <p:cNvSpPr/>
          <p:nvPr/>
        </p:nvSpPr>
        <p:spPr>
          <a:xfrm>
            <a:off x="319334" y="4743023"/>
            <a:ext cx="2236442" cy="276999"/>
          </a:xfrm>
          <a:prstGeom prst="rect">
            <a:avLst/>
          </a:prstGeom>
          <a:solidFill>
            <a:schemeClr val="bg1"/>
          </a:solidFill>
          <a:ln>
            <a:noFill/>
          </a:ln>
        </p:spPr>
        <p:txBody>
          <a:bodyPr wrap="square">
            <a:spAutoFit/>
          </a:bodyPr>
          <a:lstStyle/>
          <a:p>
            <a:r>
              <a:rPr lang="en-US" sz="1200" u="sng" dirty="0">
                <a:solidFill>
                  <a:srgbClr val="276FFF"/>
                </a:solidFill>
                <a:latin typeface="Calibri" panose="020F0502020204030204" pitchFamily="34" charset="0"/>
                <a:cs typeface="Calibri" panose="020F0502020204030204" pitchFamily="34" charset="0"/>
                <a:hlinkClick r:id="rId4"/>
              </a:rPr>
              <a:t>http://arxiv.org/abs/2201.07895</a:t>
            </a:r>
          </a:p>
        </p:txBody>
      </p:sp>
    </p:spTree>
    <p:extLst>
      <p:ext uri="{BB962C8B-B14F-4D97-AF65-F5344CB8AC3E}">
        <p14:creationId xmlns:p14="http://schemas.microsoft.com/office/powerpoint/2010/main" val="29886764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5162"/>
            <a:ext cx="6781800" cy="432048"/>
          </a:xfrm>
        </p:spPr>
        <p:txBody>
          <a:bodyPr/>
          <a:lstStyle/>
          <a:p>
            <a:r>
              <a:rPr lang="en-GB" sz="3200" dirty="0" err="1">
                <a:latin typeface="Calibri"/>
                <a:cs typeface="Calibri"/>
              </a:rPr>
              <a:t>MoC</a:t>
            </a:r>
            <a:r>
              <a:rPr lang="en-GB" sz="3200" dirty="0">
                <a:latin typeface="Calibri"/>
                <a:cs typeface="Calibri"/>
              </a:rPr>
              <a:t> and Design Study Partners</a:t>
            </a:r>
            <a:endParaRPr lang="en-GB" sz="3200" b="0" dirty="0">
              <a:latin typeface="Calibri"/>
              <a:cs typeface="Calibri"/>
            </a:endParaRP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5</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INFN, May 2024</a:t>
            </a:r>
            <a:endParaRPr lang="en-GB" dirty="0">
              <a:latin typeface="Calibri"/>
              <a:cs typeface="Calibri"/>
            </a:endParaRPr>
          </a:p>
        </p:txBody>
      </p:sp>
      <p:graphicFrame>
        <p:nvGraphicFramePr>
          <p:cNvPr id="6" name="Table 5"/>
          <p:cNvGraphicFramePr>
            <a:graphicFrameLocks noGrp="1"/>
          </p:cNvGraphicFramePr>
          <p:nvPr/>
        </p:nvGraphicFramePr>
        <p:xfrm>
          <a:off x="107504" y="885507"/>
          <a:ext cx="2160240" cy="3849147"/>
        </p:xfrm>
        <a:graphic>
          <a:graphicData uri="http://schemas.openxmlformats.org/drawingml/2006/table">
            <a:tbl>
              <a:tblPr bandRow="1">
                <a:tableStyleId>{5C22544A-7EE6-4342-B048-85BDC9FD1C3A}</a:tableStyleId>
              </a:tblPr>
              <a:tblGrid>
                <a:gridCol w="420047">
                  <a:extLst>
                    <a:ext uri="{9D8B030D-6E8A-4147-A177-3AD203B41FA5}">
                      <a16:colId xmlns:a16="http://schemas.microsoft.com/office/drawing/2014/main" val="20000"/>
                    </a:ext>
                  </a:extLst>
                </a:gridCol>
                <a:gridCol w="1740193">
                  <a:extLst>
                    <a:ext uri="{9D8B030D-6E8A-4147-A177-3AD203B41FA5}">
                      <a16:colId xmlns:a16="http://schemas.microsoft.com/office/drawing/2014/main" val="20001"/>
                    </a:ext>
                  </a:extLst>
                </a:gridCol>
              </a:tblGrid>
              <a:tr h="203689">
                <a:tc>
                  <a:txBody>
                    <a:bodyPr/>
                    <a:lstStyle/>
                    <a:p>
                      <a:r>
                        <a:rPr lang="en-US" sz="800" dirty="0">
                          <a:latin typeface="Calibri"/>
                          <a:cs typeface="Calibri"/>
                        </a:rPr>
                        <a:t>IEIO</a:t>
                      </a:r>
                    </a:p>
                  </a:txBody>
                  <a:tcPr/>
                </a:tc>
                <a:tc>
                  <a:txBody>
                    <a:bodyPr/>
                    <a:lstStyle/>
                    <a:p>
                      <a:r>
                        <a:rPr lang="en-US" sz="800" b="1" dirty="0">
                          <a:latin typeface="Calibri"/>
                          <a:cs typeface="Calibri"/>
                        </a:rPr>
                        <a:t>CERN</a:t>
                      </a:r>
                    </a:p>
                  </a:txBody>
                  <a:tcPr/>
                </a:tc>
                <a:extLst>
                  <a:ext uri="{0D108BD9-81ED-4DB2-BD59-A6C34878D82A}">
                    <a16:rowId xmlns:a16="http://schemas.microsoft.com/office/drawing/2014/main" val="10000"/>
                  </a:ext>
                </a:extLst>
              </a:tr>
              <a:tr h="203689">
                <a:tc>
                  <a:txBody>
                    <a:bodyPr/>
                    <a:lstStyle/>
                    <a:p>
                      <a:r>
                        <a:rPr lang="en-US" sz="800" dirty="0">
                          <a:latin typeface="Calibri"/>
                          <a:cs typeface="Calibri"/>
                        </a:rPr>
                        <a:t>FR</a:t>
                      </a:r>
                    </a:p>
                  </a:txBody>
                  <a:tcPr/>
                </a:tc>
                <a:tc>
                  <a:txBody>
                    <a:bodyPr/>
                    <a:lstStyle/>
                    <a:p>
                      <a:r>
                        <a:rPr lang="en-US" sz="800" b="1" dirty="0">
                          <a:latin typeface="Calibri"/>
                          <a:cs typeface="Calibri"/>
                        </a:rPr>
                        <a:t>CEA-IRFU</a:t>
                      </a:r>
                    </a:p>
                  </a:txBody>
                  <a:tcPr/>
                </a:tc>
                <a:extLst>
                  <a:ext uri="{0D108BD9-81ED-4DB2-BD59-A6C34878D82A}">
                    <a16:rowId xmlns:a16="http://schemas.microsoft.com/office/drawing/2014/main" val="10001"/>
                  </a:ext>
                </a:extLst>
              </a:tr>
              <a:tr h="203689">
                <a:tc>
                  <a:txBody>
                    <a:bodyPr/>
                    <a:lstStyle/>
                    <a:p>
                      <a:endParaRPr lang="en-US" sz="800" dirty="0">
                        <a:latin typeface="Calibri"/>
                        <a:cs typeface="Calibri"/>
                      </a:endParaRPr>
                    </a:p>
                  </a:txBody>
                  <a:tcPr/>
                </a:tc>
                <a:tc>
                  <a:txBody>
                    <a:bodyPr/>
                    <a:lstStyle/>
                    <a:p>
                      <a:r>
                        <a:rPr lang="en-US" sz="800" dirty="0">
                          <a:latin typeface="Calibri"/>
                          <a:cs typeface="Calibri"/>
                        </a:rPr>
                        <a:t>CNRS-LNCMI</a:t>
                      </a:r>
                    </a:p>
                  </a:txBody>
                  <a:tcPr/>
                </a:tc>
                <a:extLst>
                  <a:ext uri="{0D108BD9-81ED-4DB2-BD59-A6C34878D82A}">
                    <a16:rowId xmlns:a16="http://schemas.microsoft.com/office/drawing/2014/main" val="10002"/>
                  </a:ext>
                </a:extLst>
              </a:tr>
              <a:tr h="203689">
                <a:tc>
                  <a:txBody>
                    <a:bodyPr/>
                    <a:lstStyle/>
                    <a:p>
                      <a:r>
                        <a:rPr lang="en-US" sz="800" dirty="0">
                          <a:latin typeface="Calibri"/>
                          <a:cs typeface="Calibri"/>
                        </a:rPr>
                        <a:t>DE</a:t>
                      </a:r>
                    </a:p>
                  </a:txBody>
                  <a:tcPr/>
                </a:tc>
                <a:tc>
                  <a:txBody>
                    <a:bodyPr/>
                    <a:lstStyle/>
                    <a:p>
                      <a:r>
                        <a:rPr lang="en-US" sz="800" dirty="0">
                          <a:latin typeface="Calibri"/>
                          <a:cs typeface="Calibri"/>
                        </a:rPr>
                        <a:t>DESY</a:t>
                      </a:r>
                    </a:p>
                  </a:txBody>
                  <a:tcPr/>
                </a:tc>
                <a:extLst>
                  <a:ext uri="{0D108BD9-81ED-4DB2-BD59-A6C34878D82A}">
                    <a16:rowId xmlns:a16="http://schemas.microsoft.com/office/drawing/2014/main" val="10003"/>
                  </a:ext>
                </a:extLst>
              </a:tr>
              <a:tr h="222027">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latin typeface="Calibri"/>
                          <a:cs typeface="Calibri"/>
                        </a:rPr>
                        <a:t>Technical University of Darmstadt</a:t>
                      </a:r>
                    </a:p>
                  </a:txBody>
                  <a:tcPr/>
                </a:tc>
                <a:extLst>
                  <a:ext uri="{0D108BD9-81ED-4DB2-BD59-A6C34878D82A}">
                    <a16:rowId xmlns:a16="http://schemas.microsoft.com/office/drawing/2014/main" val="10004"/>
                  </a:ext>
                </a:extLst>
              </a:tr>
              <a:tr h="203689">
                <a:tc>
                  <a:txBody>
                    <a:bodyPr/>
                    <a:lstStyle/>
                    <a:p>
                      <a:endParaRPr lang="en-US" sz="800" dirty="0">
                        <a:latin typeface="Calibri"/>
                        <a:cs typeface="Calibri"/>
                      </a:endParaRPr>
                    </a:p>
                  </a:txBody>
                  <a:tcPr/>
                </a:tc>
                <a:tc>
                  <a:txBody>
                    <a:bodyPr/>
                    <a:lstStyle/>
                    <a:p>
                      <a:r>
                        <a:rPr lang="en-US" sz="800" b="1" dirty="0">
                          <a:latin typeface="Calibri"/>
                          <a:cs typeface="Calibri"/>
                        </a:rPr>
                        <a:t>University</a:t>
                      </a:r>
                      <a:r>
                        <a:rPr lang="en-US" sz="800" b="1" baseline="0" dirty="0">
                          <a:latin typeface="Calibri"/>
                          <a:cs typeface="Calibri"/>
                        </a:rPr>
                        <a:t> of Rostock</a:t>
                      </a:r>
                    </a:p>
                  </a:txBody>
                  <a:tcPr/>
                </a:tc>
                <a:extLst>
                  <a:ext uri="{0D108BD9-81ED-4DB2-BD59-A6C34878D82A}">
                    <a16:rowId xmlns:a16="http://schemas.microsoft.com/office/drawing/2014/main" val="10005"/>
                  </a:ext>
                </a:extLst>
              </a:tr>
              <a:tr h="203689">
                <a:tc>
                  <a:txBody>
                    <a:bodyPr/>
                    <a:lstStyle/>
                    <a:p>
                      <a:endParaRPr lang="en-US" sz="800" dirty="0">
                        <a:latin typeface="Calibri"/>
                        <a:cs typeface="Calibri"/>
                      </a:endParaRPr>
                    </a:p>
                  </a:txBody>
                  <a:tcPr/>
                </a:tc>
                <a:tc>
                  <a:txBody>
                    <a:bodyPr/>
                    <a:lstStyle/>
                    <a:p>
                      <a:r>
                        <a:rPr lang="en-US" sz="800" baseline="0" dirty="0">
                          <a:latin typeface="Calibri"/>
                          <a:cs typeface="Calibri"/>
                        </a:rPr>
                        <a:t>KIT</a:t>
                      </a:r>
                    </a:p>
                  </a:txBody>
                  <a:tcPr/>
                </a:tc>
                <a:extLst>
                  <a:ext uri="{0D108BD9-81ED-4DB2-BD59-A6C34878D82A}">
                    <a16:rowId xmlns:a16="http://schemas.microsoft.com/office/drawing/2014/main" val="10006"/>
                  </a:ext>
                </a:extLst>
              </a:tr>
              <a:tr h="203689">
                <a:tc>
                  <a:txBody>
                    <a:bodyPr/>
                    <a:lstStyle/>
                    <a:p>
                      <a:r>
                        <a:rPr lang="en-US" sz="800" dirty="0">
                          <a:latin typeface="Calibri"/>
                          <a:cs typeface="Calibri"/>
                        </a:rPr>
                        <a:t>SE</a:t>
                      </a:r>
                    </a:p>
                  </a:txBody>
                  <a:tcPr/>
                </a:tc>
                <a:tc>
                  <a:txBody>
                    <a:bodyPr/>
                    <a:lstStyle/>
                    <a:p>
                      <a:r>
                        <a:rPr lang="en-US" sz="800" b="1" i="0" dirty="0">
                          <a:latin typeface="Calibri"/>
                          <a:cs typeface="Calibri"/>
                        </a:rPr>
                        <a:t>ESS</a:t>
                      </a:r>
                    </a:p>
                  </a:txBody>
                  <a:tcPr/>
                </a:tc>
                <a:extLst>
                  <a:ext uri="{0D108BD9-81ED-4DB2-BD59-A6C34878D82A}">
                    <a16:rowId xmlns:a16="http://schemas.microsoft.com/office/drawing/2014/main" val="10007"/>
                  </a:ext>
                </a:extLst>
              </a:tr>
              <a:tr h="203689">
                <a:tc>
                  <a:txBody>
                    <a:bodyPr/>
                    <a:lstStyle/>
                    <a:p>
                      <a:endParaRPr lang="en-US" sz="800" dirty="0">
                        <a:latin typeface="Calibri"/>
                        <a:cs typeface="Calibri"/>
                      </a:endParaRPr>
                    </a:p>
                  </a:txBody>
                  <a:tcPr/>
                </a:tc>
                <a:tc>
                  <a:txBody>
                    <a:bodyPr/>
                    <a:lstStyle/>
                    <a:p>
                      <a:r>
                        <a:rPr lang="en-US" sz="800" b="1" dirty="0">
                          <a:latin typeface="Calibri"/>
                          <a:cs typeface="Calibri"/>
                        </a:rPr>
                        <a:t>University</a:t>
                      </a:r>
                      <a:r>
                        <a:rPr lang="en-US" sz="800" b="1" baseline="0" dirty="0">
                          <a:latin typeface="Calibri"/>
                          <a:cs typeface="Calibri"/>
                        </a:rPr>
                        <a:t> of Uppsala</a:t>
                      </a:r>
                    </a:p>
                  </a:txBody>
                  <a:tcPr/>
                </a:tc>
                <a:extLst>
                  <a:ext uri="{0D108BD9-81ED-4DB2-BD59-A6C34878D82A}">
                    <a16:rowId xmlns:a16="http://schemas.microsoft.com/office/drawing/2014/main" val="10008"/>
                  </a:ext>
                </a:extLst>
              </a:tr>
              <a:tr h="203689">
                <a:tc>
                  <a:txBody>
                    <a:bodyPr/>
                    <a:lstStyle/>
                    <a:p>
                      <a:r>
                        <a:rPr lang="en-US" sz="800" dirty="0">
                          <a:latin typeface="Calibri"/>
                          <a:cs typeface="Calibri"/>
                        </a:rPr>
                        <a:t>PT</a:t>
                      </a:r>
                    </a:p>
                  </a:txBody>
                  <a:tcPr/>
                </a:tc>
                <a:tc>
                  <a:txBody>
                    <a:bodyPr/>
                    <a:lstStyle/>
                    <a:p>
                      <a:r>
                        <a:rPr lang="en-US" sz="800" b="1" i="0" dirty="0">
                          <a:latin typeface="Calibri"/>
                          <a:cs typeface="Calibri"/>
                        </a:rPr>
                        <a:t>LIP</a:t>
                      </a:r>
                    </a:p>
                  </a:txBody>
                  <a:tcPr/>
                </a:tc>
                <a:extLst>
                  <a:ext uri="{0D108BD9-81ED-4DB2-BD59-A6C34878D82A}">
                    <a16:rowId xmlns:a16="http://schemas.microsoft.com/office/drawing/2014/main" val="10009"/>
                  </a:ext>
                </a:extLst>
              </a:tr>
              <a:tr h="203689">
                <a:tc>
                  <a:txBody>
                    <a:bodyPr/>
                    <a:lstStyle/>
                    <a:p>
                      <a:r>
                        <a:rPr lang="en-US" sz="800" dirty="0">
                          <a:latin typeface="Calibri"/>
                          <a:cs typeface="Calibri"/>
                        </a:rPr>
                        <a:t>NL</a:t>
                      </a:r>
                    </a:p>
                  </a:txBody>
                  <a:tcPr/>
                </a:tc>
                <a:tc>
                  <a:txBody>
                    <a:bodyPr/>
                    <a:lstStyle/>
                    <a:p>
                      <a:r>
                        <a:rPr lang="en-US" sz="800" b="1" dirty="0">
                          <a:latin typeface="Calibri"/>
                          <a:cs typeface="Calibri"/>
                        </a:rPr>
                        <a:t>University of Twente</a:t>
                      </a:r>
                    </a:p>
                  </a:txBody>
                  <a:tcPr/>
                </a:tc>
                <a:extLst>
                  <a:ext uri="{0D108BD9-81ED-4DB2-BD59-A6C34878D82A}">
                    <a16:rowId xmlns:a16="http://schemas.microsoft.com/office/drawing/2014/main" val="10010"/>
                  </a:ext>
                </a:extLst>
              </a:tr>
              <a:tr h="203689">
                <a:tc>
                  <a:txBody>
                    <a:bodyPr/>
                    <a:lstStyle/>
                    <a:p>
                      <a:r>
                        <a:rPr lang="en-US" sz="800" dirty="0">
                          <a:latin typeface="Calibri"/>
                          <a:cs typeface="Calibri"/>
                        </a:rPr>
                        <a:t>FI</a:t>
                      </a:r>
                    </a:p>
                  </a:txBody>
                  <a:tcPr/>
                </a:tc>
                <a:tc>
                  <a:txBody>
                    <a:bodyPr/>
                    <a:lstStyle/>
                    <a:p>
                      <a:r>
                        <a:rPr lang="en-US" sz="800" b="1" dirty="0">
                          <a:latin typeface="Calibri"/>
                          <a:cs typeface="Calibri"/>
                        </a:rPr>
                        <a:t>Tampere</a:t>
                      </a:r>
                      <a:r>
                        <a:rPr lang="en-US" sz="800" b="1" baseline="0" dirty="0">
                          <a:latin typeface="Calibri"/>
                          <a:cs typeface="Calibri"/>
                        </a:rPr>
                        <a:t> University</a:t>
                      </a:r>
                      <a:endParaRPr lang="en-US" sz="800" b="1" dirty="0">
                        <a:latin typeface="Calibri"/>
                        <a:cs typeface="Calibri"/>
                      </a:endParaRPr>
                    </a:p>
                  </a:txBody>
                  <a:tcPr/>
                </a:tc>
                <a:extLst>
                  <a:ext uri="{0D108BD9-81ED-4DB2-BD59-A6C34878D82A}">
                    <a16:rowId xmlns:a16="http://schemas.microsoft.com/office/drawing/2014/main" val="10011"/>
                  </a:ext>
                </a:extLst>
              </a:tr>
              <a:tr h="203689">
                <a:tc>
                  <a:txBody>
                    <a:bodyPr/>
                    <a:lstStyle/>
                    <a:p>
                      <a:r>
                        <a:rPr lang="en-US" sz="800" dirty="0">
                          <a:latin typeface="Calibri"/>
                          <a:cs typeface="Calibri"/>
                        </a:rPr>
                        <a:t>LAT</a:t>
                      </a:r>
                    </a:p>
                  </a:txBody>
                  <a:tcPr/>
                </a:tc>
                <a:tc>
                  <a:txBody>
                    <a:bodyPr/>
                    <a:lstStyle/>
                    <a:p>
                      <a:r>
                        <a:rPr lang="en-US" sz="800" b="1" i="0" dirty="0">
                          <a:latin typeface="Calibri"/>
                          <a:cs typeface="Calibri"/>
                        </a:rPr>
                        <a:t>Riga Technical </a:t>
                      </a:r>
                      <a:r>
                        <a:rPr lang="en-US" sz="800" b="1" i="0" dirty="0" err="1">
                          <a:latin typeface="Calibri"/>
                          <a:cs typeface="Calibri"/>
                        </a:rPr>
                        <a:t>Univers</a:t>
                      </a:r>
                      <a:r>
                        <a:rPr lang="en-US" sz="800" b="1" i="0" dirty="0">
                          <a:latin typeface="Calibri"/>
                          <a:cs typeface="Calibri"/>
                        </a:rPr>
                        <a:t>.</a:t>
                      </a:r>
                    </a:p>
                  </a:txBody>
                  <a:tcPr/>
                </a:tc>
                <a:extLst>
                  <a:ext uri="{0D108BD9-81ED-4DB2-BD59-A6C34878D82A}">
                    <a16:rowId xmlns:a16="http://schemas.microsoft.com/office/drawing/2014/main" val="10012"/>
                  </a:ext>
                </a:extLst>
              </a:tr>
              <a:tr h="203689">
                <a:tc>
                  <a:txBody>
                    <a:bodyPr/>
                    <a:lstStyle/>
                    <a:p>
                      <a:r>
                        <a:rPr lang="en-US" sz="800" dirty="0">
                          <a:latin typeface="Calibri"/>
                          <a:cs typeface="Calibri"/>
                        </a:rPr>
                        <a:t>CH</a:t>
                      </a:r>
                    </a:p>
                  </a:txBody>
                  <a:tcPr/>
                </a:tc>
                <a:tc>
                  <a:txBody>
                    <a:bodyPr/>
                    <a:lstStyle/>
                    <a:p>
                      <a:r>
                        <a:rPr lang="en-US" sz="800" b="1" i="0" dirty="0">
                          <a:latin typeface="Calibri"/>
                          <a:cs typeface="Calibri"/>
                        </a:rPr>
                        <a:t>PSI</a:t>
                      </a:r>
                    </a:p>
                  </a:txBody>
                  <a:tcPr/>
                </a:tc>
                <a:extLst>
                  <a:ext uri="{0D108BD9-81ED-4DB2-BD59-A6C34878D82A}">
                    <a16:rowId xmlns:a16="http://schemas.microsoft.com/office/drawing/2014/main" val="10013"/>
                  </a:ext>
                </a:extLst>
              </a:tr>
              <a:tr h="203689">
                <a:tc>
                  <a:txBody>
                    <a:bodyPr/>
                    <a:lstStyle/>
                    <a:p>
                      <a:endParaRPr lang="en-US" sz="800" dirty="0">
                        <a:latin typeface="Calibri"/>
                        <a:cs typeface="Calibri"/>
                      </a:endParaRPr>
                    </a:p>
                  </a:txBody>
                  <a:tcPr/>
                </a:tc>
                <a:tc>
                  <a:txBody>
                    <a:bodyPr/>
                    <a:lstStyle/>
                    <a:p>
                      <a:r>
                        <a:rPr lang="en-US" sz="800" b="1" i="0" dirty="0">
                          <a:latin typeface="Calibri"/>
                          <a:cs typeface="Calibri"/>
                        </a:rPr>
                        <a:t>University of Geneva</a:t>
                      </a:r>
                    </a:p>
                  </a:txBody>
                  <a:tcPr/>
                </a:tc>
                <a:extLst>
                  <a:ext uri="{0D108BD9-81ED-4DB2-BD59-A6C34878D82A}">
                    <a16:rowId xmlns:a16="http://schemas.microsoft.com/office/drawing/2014/main" val="10014"/>
                  </a:ext>
                </a:extLst>
              </a:tr>
              <a:tr h="203689">
                <a:tc>
                  <a:txBody>
                    <a:bodyPr/>
                    <a:lstStyle/>
                    <a:p>
                      <a:endParaRPr lang="en-US" sz="800" dirty="0">
                        <a:latin typeface="Calibri"/>
                        <a:cs typeface="Calibri"/>
                      </a:endParaRPr>
                    </a:p>
                  </a:txBody>
                  <a:tcPr/>
                </a:tc>
                <a:tc>
                  <a:txBody>
                    <a:bodyPr/>
                    <a:lstStyle/>
                    <a:p>
                      <a:r>
                        <a:rPr lang="en-US" sz="800" b="0" i="0" dirty="0">
                          <a:latin typeface="Calibri"/>
                          <a:cs typeface="Calibri"/>
                        </a:rPr>
                        <a:t>EPFL</a:t>
                      </a:r>
                    </a:p>
                  </a:txBody>
                  <a:tcPr/>
                </a:tc>
                <a:extLst>
                  <a:ext uri="{0D108BD9-81ED-4DB2-BD59-A6C34878D82A}">
                    <a16:rowId xmlns:a16="http://schemas.microsoft.com/office/drawing/2014/main" val="10015"/>
                  </a:ext>
                </a:extLst>
              </a:tr>
              <a:tr h="203689">
                <a:tc>
                  <a:txBody>
                    <a:bodyPr/>
                    <a:lstStyle/>
                    <a:p>
                      <a:r>
                        <a:rPr lang="en-US" sz="800" dirty="0">
                          <a:latin typeface="Calibri"/>
                          <a:cs typeface="Calibri"/>
                        </a:rPr>
                        <a:t>EST</a:t>
                      </a:r>
                    </a:p>
                  </a:txBody>
                  <a:tcPr/>
                </a:tc>
                <a:tc>
                  <a:txBody>
                    <a:bodyPr/>
                    <a:lstStyle/>
                    <a:p>
                      <a:r>
                        <a:rPr lang="en-US" sz="800" b="1" i="1" dirty="0">
                          <a:latin typeface="Calibri"/>
                          <a:cs typeface="Calibri"/>
                        </a:rPr>
                        <a:t>Tartu University</a:t>
                      </a:r>
                    </a:p>
                  </a:txBody>
                  <a:tcPr/>
                </a:tc>
                <a:extLst>
                  <a:ext uri="{0D108BD9-81ED-4DB2-BD59-A6C34878D82A}">
                    <a16:rowId xmlns:a16="http://schemas.microsoft.com/office/drawing/2014/main" val="10016"/>
                  </a:ext>
                </a:extLst>
              </a:tr>
              <a:tr h="203689">
                <a:tc>
                  <a:txBody>
                    <a:bodyPr/>
                    <a:lstStyle/>
                    <a:p>
                      <a:r>
                        <a:rPr lang="en-US" sz="800" dirty="0">
                          <a:latin typeface="Calibri"/>
                          <a:cs typeface="Calibri"/>
                        </a:rPr>
                        <a:t>BE</a:t>
                      </a:r>
                    </a:p>
                  </a:txBody>
                  <a:tcPr/>
                </a:tc>
                <a:tc>
                  <a:txBody>
                    <a:bodyPr/>
                    <a:lstStyle/>
                    <a:p>
                      <a:r>
                        <a:rPr lang="en-US" sz="800" b="1" i="0" baseline="0" dirty="0">
                          <a:solidFill>
                            <a:schemeClr val="tx1"/>
                          </a:solidFill>
                          <a:latin typeface="Calibri"/>
                          <a:cs typeface="Calibri"/>
                        </a:rPr>
                        <a:t>Univ. Louvain</a:t>
                      </a:r>
                    </a:p>
                  </a:txBody>
                  <a:tcPr/>
                </a:tc>
                <a:extLst>
                  <a:ext uri="{0D108BD9-81ED-4DB2-BD59-A6C34878D82A}">
                    <a16:rowId xmlns:a16="http://schemas.microsoft.com/office/drawing/2014/main" val="1248444713"/>
                  </a:ext>
                </a:extLst>
              </a:tr>
            </a:tbl>
          </a:graphicData>
        </a:graphic>
      </p:graphicFrame>
      <p:graphicFrame>
        <p:nvGraphicFramePr>
          <p:cNvPr id="10" name="Table 9"/>
          <p:cNvGraphicFramePr>
            <a:graphicFrameLocks noGrp="1"/>
          </p:cNvGraphicFramePr>
          <p:nvPr/>
        </p:nvGraphicFramePr>
        <p:xfrm>
          <a:off x="2339752" y="536248"/>
          <a:ext cx="2160240" cy="4339758"/>
        </p:xfrm>
        <a:graphic>
          <a:graphicData uri="http://schemas.openxmlformats.org/drawingml/2006/table">
            <a:tbl>
              <a:tblPr bandRow="1">
                <a:tableStyleId>{5C22544A-7EE6-4342-B048-85BDC9FD1C3A}</a:tableStyleId>
              </a:tblPr>
              <a:tblGrid>
                <a:gridCol w="432048">
                  <a:extLst>
                    <a:ext uri="{9D8B030D-6E8A-4147-A177-3AD203B41FA5}">
                      <a16:colId xmlns:a16="http://schemas.microsoft.com/office/drawing/2014/main" val="20000"/>
                    </a:ext>
                  </a:extLst>
                </a:gridCol>
                <a:gridCol w="1728192">
                  <a:extLst>
                    <a:ext uri="{9D8B030D-6E8A-4147-A177-3AD203B41FA5}">
                      <a16:colId xmlns:a16="http://schemas.microsoft.com/office/drawing/2014/main" val="20001"/>
                    </a:ext>
                  </a:extLst>
                </a:gridCol>
              </a:tblGrid>
              <a:tr h="191102">
                <a:tc>
                  <a:txBody>
                    <a:bodyPr/>
                    <a:lstStyle/>
                    <a:p>
                      <a:r>
                        <a:rPr lang="en-US" sz="800" dirty="0">
                          <a:latin typeface="Calibri"/>
                          <a:cs typeface="Calibri"/>
                        </a:rPr>
                        <a:t>UK</a:t>
                      </a:r>
                    </a:p>
                  </a:txBody>
                  <a:tcPr/>
                </a:tc>
                <a:tc>
                  <a:txBody>
                    <a:bodyPr/>
                    <a:lstStyle/>
                    <a:p>
                      <a:r>
                        <a:rPr lang="en-US" sz="800" b="1" i="0" dirty="0">
                          <a:latin typeface="Calibri"/>
                          <a:cs typeface="Calibri"/>
                        </a:rPr>
                        <a:t>RAL</a:t>
                      </a:r>
                    </a:p>
                  </a:txBody>
                  <a:tcPr/>
                </a:tc>
                <a:extLst>
                  <a:ext uri="{0D108BD9-81ED-4DB2-BD59-A6C34878D82A}">
                    <a16:rowId xmlns:a16="http://schemas.microsoft.com/office/drawing/2014/main" val="10000"/>
                  </a:ext>
                </a:extLst>
              </a:tr>
              <a:tr h="214535">
                <a:tc>
                  <a:txBody>
                    <a:bodyPr/>
                    <a:lstStyle/>
                    <a:p>
                      <a:endParaRPr lang="en-US" sz="800" dirty="0">
                        <a:latin typeface="Calibri"/>
                        <a:cs typeface="Calibri"/>
                      </a:endParaRPr>
                    </a:p>
                  </a:txBody>
                  <a:tcPr/>
                </a:tc>
                <a:tc>
                  <a:txBody>
                    <a:bodyPr/>
                    <a:lstStyle/>
                    <a:p>
                      <a:r>
                        <a:rPr lang="en-US" sz="800" baseline="0" dirty="0">
                          <a:latin typeface="Calibri"/>
                          <a:cs typeface="Calibri"/>
                        </a:rPr>
                        <a:t>UK Research and Innovation</a:t>
                      </a:r>
                    </a:p>
                  </a:txBody>
                  <a:tcPr/>
                </a:tc>
                <a:extLst>
                  <a:ext uri="{0D108BD9-81ED-4DB2-BD59-A6C34878D82A}">
                    <a16:rowId xmlns:a16="http://schemas.microsoft.com/office/drawing/2014/main" val="10001"/>
                  </a:ext>
                </a:extLst>
              </a:tr>
              <a:tr h="214535">
                <a:tc>
                  <a:txBody>
                    <a:bodyPr/>
                    <a:lstStyle/>
                    <a:p>
                      <a:endParaRPr lang="en-US" sz="800" dirty="0">
                        <a:latin typeface="Calibri"/>
                        <a:cs typeface="Calibri"/>
                      </a:endParaRPr>
                    </a:p>
                  </a:txBody>
                  <a:tcPr/>
                </a:tc>
                <a:tc>
                  <a:txBody>
                    <a:bodyPr/>
                    <a:lstStyle/>
                    <a:p>
                      <a:r>
                        <a:rPr lang="en-US" sz="800" b="1" i="1" baseline="0" dirty="0">
                          <a:latin typeface="Calibri"/>
                          <a:cs typeface="Calibri"/>
                        </a:rPr>
                        <a:t>University of Lancaster</a:t>
                      </a:r>
                    </a:p>
                  </a:txBody>
                  <a:tcPr/>
                </a:tc>
                <a:extLst>
                  <a:ext uri="{0D108BD9-81ED-4DB2-BD59-A6C34878D82A}">
                    <a16:rowId xmlns:a16="http://schemas.microsoft.com/office/drawing/2014/main" val="10002"/>
                  </a:ext>
                </a:extLst>
              </a:tr>
              <a:tr h="264768">
                <a:tc>
                  <a:txBody>
                    <a:bodyPr/>
                    <a:lstStyle/>
                    <a:p>
                      <a:endParaRPr lang="en-US" sz="800" dirty="0">
                        <a:latin typeface="Calibri"/>
                        <a:cs typeface="Calibri"/>
                      </a:endParaRPr>
                    </a:p>
                  </a:txBody>
                  <a:tcPr/>
                </a:tc>
                <a:tc>
                  <a:txBody>
                    <a:bodyPr/>
                    <a:lstStyle/>
                    <a:p>
                      <a:r>
                        <a:rPr lang="en-US" sz="800" b="1" baseline="0" dirty="0">
                          <a:latin typeface="Calibri"/>
                          <a:cs typeface="Calibri"/>
                        </a:rPr>
                        <a:t>University of Southampton</a:t>
                      </a:r>
                    </a:p>
                  </a:txBody>
                  <a:tcPr/>
                </a:tc>
                <a:extLst>
                  <a:ext uri="{0D108BD9-81ED-4DB2-BD59-A6C34878D82A}">
                    <a16:rowId xmlns:a16="http://schemas.microsoft.com/office/drawing/2014/main" val="10003"/>
                  </a:ext>
                </a:extLst>
              </a:tr>
              <a:tr h="214535">
                <a:tc>
                  <a:txBody>
                    <a:bodyPr/>
                    <a:lstStyle/>
                    <a:p>
                      <a:endParaRPr lang="en-US" sz="800" dirty="0">
                        <a:latin typeface="Calibri"/>
                        <a:cs typeface="Calibri"/>
                      </a:endParaRPr>
                    </a:p>
                  </a:txBody>
                  <a:tcPr/>
                </a:tc>
                <a:tc>
                  <a:txBody>
                    <a:bodyPr/>
                    <a:lstStyle/>
                    <a:p>
                      <a:r>
                        <a:rPr lang="en-US" sz="800" b="1" i="0" baseline="0" dirty="0">
                          <a:latin typeface="Calibri"/>
                          <a:cs typeface="Calibri"/>
                        </a:rPr>
                        <a:t>University of </a:t>
                      </a:r>
                      <a:r>
                        <a:rPr lang="en-US" sz="800" b="1" i="0" baseline="0" dirty="0" err="1">
                          <a:latin typeface="Calibri"/>
                          <a:cs typeface="Calibri"/>
                        </a:rPr>
                        <a:t>Strathclyde</a:t>
                      </a:r>
                      <a:endParaRPr lang="en-US" sz="800" b="1" i="0" baseline="0" dirty="0">
                        <a:latin typeface="Calibri"/>
                        <a:cs typeface="Calibri"/>
                      </a:endParaRPr>
                    </a:p>
                  </a:txBody>
                  <a:tcPr/>
                </a:tc>
                <a:extLst>
                  <a:ext uri="{0D108BD9-81ED-4DB2-BD59-A6C34878D82A}">
                    <a16:rowId xmlns:a16="http://schemas.microsoft.com/office/drawing/2014/main" val="10004"/>
                  </a:ext>
                </a:extLst>
              </a:tr>
              <a:tr h="214535">
                <a:tc>
                  <a:txBody>
                    <a:bodyPr/>
                    <a:lstStyle/>
                    <a:p>
                      <a:endParaRPr lang="en-US" sz="800" dirty="0">
                        <a:latin typeface="Calibri"/>
                        <a:cs typeface="Calibri"/>
                      </a:endParaRPr>
                    </a:p>
                  </a:txBody>
                  <a:tcPr/>
                </a:tc>
                <a:tc>
                  <a:txBody>
                    <a:bodyPr/>
                    <a:lstStyle/>
                    <a:p>
                      <a:r>
                        <a:rPr lang="en-US" sz="800" b="1" baseline="0" dirty="0">
                          <a:latin typeface="Calibri"/>
                          <a:cs typeface="Calibri"/>
                        </a:rPr>
                        <a:t>University of Sussex</a:t>
                      </a:r>
                    </a:p>
                  </a:txBody>
                  <a:tcPr/>
                </a:tc>
                <a:extLst>
                  <a:ext uri="{0D108BD9-81ED-4DB2-BD59-A6C34878D82A}">
                    <a16:rowId xmlns:a16="http://schemas.microsoft.com/office/drawing/2014/main" val="10005"/>
                  </a:ext>
                </a:extLst>
              </a:tr>
              <a:tr h="214535">
                <a:tc>
                  <a:txBody>
                    <a:bodyPr/>
                    <a:lstStyle/>
                    <a:p>
                      <a:endParaRPr lang="en-US" sz="800">
                        <a:latin typeface="Calibri"/>
                        <a:cs typeface="Calibri"/>
                      </a:endParaRPr>
                    </a:p>
                  </a:txBody>
                  <a:tcPr/>
                </a:tc>
                <a:tc>
                  <a:txBody>
                    <a:bodyPr/>
                    <a:lstStyle/>
                    <a:p>
                      <a:r>
                        <a:rPr lang="en-US" sz="800" b="1" baseline="0" dirty="0">
                          <a:latin typeface="Calibri"/>
                          <a:cs typeface="Calibri"/>
                        </a:rPr>
                        <a:t>Imperial College London</a:t>
                      </a:r>
                    </a:p>
                  </a:txBody>
                  <a:tcPr/>
                </a:tc>
                <a:extLst>
                  <a:ext uri="{0D108BD9-81ED-4DB2-BD59-A6C34878D82A}">
                    <a16:rowId xmlns:a16="http://schemas.microsoft.com/office/drawing/2014/main" val="10006"/>
                  </a:ext>
                </a:extLst>
              </a:tr>
              <a:tr h="214535">
                <a:tc>
                  <a:txBody>
                    <a:bodyPr/>
                    <a:lstStyle/>
                    <a:p>
                      <a:endParaRPr lang="en-US" sz="800">
                        <a:latin typeface="Calibri"/>
                        <a:cs typeface="Calibri"/>
                      </a:endParaRPr>
                    </a:p>
                  </a:txBody>
                  <a:tcPr/>
                </a:tc>
                <a:tc>
                  <a:txBody>
                    <a:bodyPr/>
                    <a:lstStyle/>
                    <a:p>
                      <a:r>
                        <a:rPr lang="en-US" sz="800" b="1" dirty="0">
                          <a:solidFill>
                            <a:schemeClr val="tx1"/>
                          </a:solidFill>
                          <a:latin typeface="Calibri"/>
                          <a:cs typeface="Calibri"/>
                        </a:rPr>
                        <a:t>Royal Holloway</a:t>
                      </a:r>
                    </a:p>
                  </a:txBody>
                  <a:tcPr/>
                </a:tc>
                <a:extLst>
                  <a:ext uri="{0D108BD9-81ED-4DB2-BD59-A6C34878D82A}">
                    <a16:rowId xmlns:a16="http://schemas.microsoft.com/office/drawing/2014/main" val="10007"/>
                  </a:ext>
                </a:extLst>
              </a:tr>
              <a:tr h="214535">
                <a:tc>
                  <a:txBody>
                    <a:bodyPr/>
                    <a:lstStyle/>
                    <a:p>
                      <a:endParaRPr lang="en-US" sz="800">
                        <a:latin typeface="Calibri"/>
                        <a:cs typeface="Calibri"/>
                      </a:endParaRPr>
                    </a:p>
                  </a:txBody>
                  <a:tcPr/>
                </a:tc>
                <a:tc>
                  <a:txBody>
                    <a:bodyPr/>
                    <a:lstStyle/>
                    <a:p>
                      <a:r>
                        <a:rPr lang="en-US" sz="800" b="1" dirty="0">
                          <a:latin typeface="Calibri"/>
                          <a:cs typeface="Calibri"/>
                        </a:rPr>
                        <a:t>University of </a:t>
                      </a:r>
                      <a:r>
                        <a:rPr lang="en-US" sz="800" b="1" dirty="0" err="1">
                          <a:latin typeface="Calibri"/>
                          <a:cs typeface="Calibri"/>
                        </a:rPr>
                        <a:t>Huddersfield</a:t>
                      </a:r>
                      <a:endParaRPr lang="en-US" sz="800" b="1" dirty="0">
                        <a:latin typeface="Calibri"/>
                        <a:cs typeface="Calibri"/>
                      </a:endParaRPr>
                    </a:p>
                  </a:txBody>
                  <a:tcPr/>
                </a:tc>
                <a:extLst>
                  <a:ext uri="{0D108BD9-81ED-4DB2-BD59-A6C34878D82A}">
                    <a16:rowId xmlns:a16="http://schemas.microsoft.com/office/drawing/2014/main" val="10008"/>
                  </a:ext>
                </a:extLst>
              </a:tr>
              <a:tr h="214535">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latin typeface="Calibri"/>
                          <a:cs typeface="Calibri"/>
                        </a:rPr>
                        <a:t>University of Oxford</a:t>
                      </a:r>
                    </a:p>
                  </a:txBody>
                  <a:tcPr/>
                </a:tc>
                <a:extLst>
                  <a:ext uri="{0D108BD9-81ED-4DB2-BD59-A6C34878D82A}">
                    <a16:rowId xmlns:a16="http://schemas.microsoft.com/office/drawing/2014/main" val="10009"/>
                  </a:ext>
                </a:extLst>
              </a:tr>
              <a:tr h="214535">
                <a:tc>
                  <a:txBody>
                    <a:bodyPr/>
                    <a:lstStyle/>
                    <a:p>
                      <a:endParaRPr lang="en-US" sz="800">
                        <a:latin typeface="Calibri"/>
                        <a:cs typeface="Calibri"/>
                      </a:endParaRPr>
                    </a:p>
                  </a:txBody>
                  <a:tcPr/>
                </a:tc>
                <a:tc>
                  <a:txBody>
                    <a:bodyPr/>
                    <a:lstStyle/>
                    <a:p>
                      <a:r>
                        <a:rPr lang="en-US" sz="800" b="1" dirty="0">
                          <a:latin typeface="Calibri"/>
                          <a:cs typeface="Calibri"/>
                        </a:rPr>
                        <a:t>University of</a:t>
                      </a:r>
                      <a:r>
                        <a:rPr lang="en-US" sz="800" b="1" baseline="0" dirty="0">
                          <a:latin typeface="Calibri"/>
                          <a:cs typeface="Calibri"/>
                        </a:rPr>
                        <a:t> Warwick</a:t>
                      </a:r>
                      <a:endParaRPr lang="en-US" sz="800" b="1" dirty="0">
                        <a:latin typeface="Calibri"/>
                        <a:cs typeface="Calibri"/>
                      </a:endParaRPr>
                    </a:p>
                  </a:txBody>
                  <a:tcPr/>
                </a:tc>
                <a:extLst>
                  <a:ext uri="{0D108BD9-81ED-4DB2-BD59-A6C34878D82A}">
                    <a16:rowId xmlns:a16="http://schemas.microsoft.com/office/drawing/2014/main" val="10010"/>
                  </a:ext>
                </a:extLst>
              </a:tr>
              <a:tr h="214535">
                <a:tc>
                  <a:txBody>
                    <a:bodyPr/>
                    <a:lstStyle/>
                    <a:p>
                      <a:endParaRPr lang="en-US" sz="800">
                        <a:latin typeface="Calibri"/>
                        <a:cs typeface="Calibri"/>
                      </a:endParaRPr>
                    </a:p>
                  </a:txBody>
                  <a:tcPr/>
                </a:tc>
                <a:tc>
                  <a:txBody>
                    <a:bodyPr/>
                    <a:lstStyle/>
                    <a:p>
                      <a:r>
                        <a:rPr lang="en-US" sz="800" b="1" i="0" dirty="0">
                          <a:latin typeface="Calibri"/>
                          <a:cs typeface="Calibri"/>
                        </a:rPr>
                        <a:t>University of Durham</a:t>
                      </a:r>
                    </a:p>
                  </a:txBody>
                  <a:tcPr/>
                </a:tc>
                <a:extLst>
                  <a:ext uri="{0D108BD9-81ED-4DB2-BD59-A6C34878D82A}">
                    <a16:rowId xmlns:a16="http://schemas.microsoft.com/office/drawing/2014/main" val="10011"/>
                  </a:ext>
                </a:extLst>
              </a:tr>
              <a:tr h="214535">
                <a:tc>
                  <a:txBody>
                    <a:bodyPr/>
                    <a:lstStyle/>
                    <a:p>
                      <a:r>
                        <a:rPr lang="en-US" sz="800" dirty="0">
                          <a:latin typeface="Calibri"/>
                          <a:cs typeface="Calibri"/>
                        </a:rPr>
                        <a:t>US</a:t>
                      </a:r>
                    </a:p>
                  </a:txBody>
                  <a:tcPr/>
                </a:tc>
                <a:tc>
                  <a:txBody>
                    <a:bodyPr/>
                    <a:lstStyle/>
                    <a:p>
                      <a:r>
                        <a:rPr lang="en-US" sz="800" b="1" dirty="0">
                          <a:latin typeface="Calibri"/>
                          <a:cs typeface="Calibri"/>
                        </a:rPr>
                        <a:t>Iowa State University</a:t>
                      </a:r>
                    </a:p>
                  </a:txBody>
                  <a:tcPr/>
                </a:tc>
                <a:extLst>
                  <a:ext uri="{0D108BD9-81ED-4DB2-BD59-A6C34878D82A}">
                    <a16:rowId xmlns:a16="http://schemas.microsoft.com/office/drawing/2014/main" val="10012"/>
                  </a:ext>
                </a:extLst>
              </a:tr>
              <a:tr h="214535">
                <a:tc>
                  <a:txBody>
                    <a:bodyPr/>
                    <a:lstStyle/>
                    <a:p>
                      <a:endParaRPr lang="en-US" sz="800" dirty="0">
                        <a:latin typeface="Calibri"/>
                        <a:cs typeface="Calibri"/>
                      </a:endParaRPr>
                    </a:p>
                  </a:txBody>
                  <a:tcPr/>
                </a:tc>
                <a:tc>
                  <a:txBody>
                    <a:bodyPr/>
                    <a:lstStyle/>
                    <a:p>
                      <a:r>
                        <a:rPr lang="en-US" sz="800" b="1" dirty="0">
                          <a:latin typeface="Calibri"/>
                          <a:cs typeface="Calibri"/>
                        </a:rPr>
                        <a:t>Wisconsin-Madison</a:t>
                      </a:r>
                    </a:p>
                  </a:txBody>
                  <a:tcPr/>
                </a:tc>
                <a:extLst>
                  <a:ext uri="{0D108BD9-81ED-4DB2-BD59-A6C34878D82A}">
                    <a16:rowId xmlns:a16="http://schemas.microsoft.com/office/drawing/2014/main" val="3751643874"/>
                  </a:ext>
                </a:extLst>
              </a:tr>
              <a:tr h="214535">
                <a:tc>
                  <a:txBody>
                    <a:bodyPr/>
                    <a:lstStyle/>
                    <a:p>
                      <a:endParaRPr lang="en-US" sz="800" dirty="0">
                        <a:latin typeface="Calibri"/>
                        <a:cs typeface="Calibri"/>
                      </a:endParaRPr>
                    </a:p>
                  </a:txBody>
                  <a:tcPr/>
                </a:tc>
                <a:tc>
                  <a:txBody>
                    <a:bodyPr/>
                    <a:lstStyle/>
                    <a:p>
                      <a:r>
                        <a:rPr lang="en-US" sz="800" b="1" i="1" dirty="0">
                          <a:latin typeface="Calibri"/>
                          <a:cs typeface="Calibri"/>
                        </a:rPr>
                        <a:t>Pittsburg University</a:t>
                      </a:r>
                    </a:p>
                  </a:txBody>
                  <a:tcPr/>
                </a:tc>
                <a:extLst>
                  <a:ext uri="{0D108BD9-81ED-4DB2-BD59-A6C34878D82A}">
                    <a16:rowId xmlns:a16="http://schemas.microsoft.com/office/drawing/2014/main" val="1256246276"/>
                  </a:ext>
                </a:extLst>
              </a:tr>
              <a:tr h="214535">
                <a:tc>
                  <a:txBody>
                    <a:bodyPr/>
                    <a:lstStyle/>
                    <a:p>
                      <a:endParaRPr lang="en-US" sz="800" dirty="0">
                        <a:latin typeface="Calibri"/>
                        <a:cs typeface="Calibri"/>
                      </a:endParaRPr>
                    </a:p>
                  </a:txBody>
                  <a:tcPr/>
                </a:tc>
                <a:tc>
                  <a:txBody>
                    <a:bodyPr/>
                    <a:lstStyle/>
                    <a:p>
                      <a:r>
                        <a:rPr lang="en-US" sz="800" b="1" i="0" dirty="0">
                          <a:latin typeface="Calibri"/>
                          <a:cs typeface="Calibri"/>
                        </a:rPr>
                        <a:t>Old Dominion</a:t>
                      </a:r>
                    </a:p>
                  </a:txBody>
                  <a:tcPr/>
                </a:tc>
                <a:extLst>
                  <a:ext uri="{0D108BD9-81ED-4DB2-BD59-A6C34878D82A}">
                    <a16:rowId xmlns:a16="http://schemas.microsoft.com/office/drawing/2014/main" val="10013"/>
                  </a:ext>
                </a:extLst>
              </a:tr>
              <a:tr h="214535">
                <a:tc>
                  <a:txBody>
                    <a:bodyPr/>
                    <a:lstStyle/>
                    <a:p>
                      <a:endParaRPr lang="en-US" sz="800" dirty="0">
                        <a:latin typeface="Calibri"/>
                        <a:cs typeface="Calibri"/>
                      </a:endParaRPr>
                    </a:p>
                  </a:txBody>
                  <a:tcPr/>
                </a:tc>
                <a:tc>
                  <a:txBody>
                    <a:bodyPr/>
                    <a:lstStyle/>
                    <a:p>
                      <a:r>
                        <a:rPr lang="en-US" sz="800" b="0" dirty="0">
                          <a:latin typeface="Calibri"/>
                          <a:cs typeface="Calibri"/>
                        </a:rPr>
                        <a:t>BNL</a:t>
                      </a:r>
                    </a:p>
                  </a:txBody>
                  <a:tcPr/>
                </a:tc>
                <a:extLst>
                  <a:ext uri="{0D108BD9-81ED-4DB2-BD59-A6C34878D82A}">
                    <a16:rowId xmlns:a16="http://schemas.microsoft.com/office/drawing/2014/main" val="10014"/>
                  </a:ext>
                </a:extLst>
              </a:tr>
              <a:tr h="214535">
                <a:tc>
                  <a:txBody>
                    <a:bodyPr/>
                    <a:lstStyle/>
                    <a:p>
                      <a:endParaRPr lang="en-US" sz="800" dirty="0">
                        <a:latin typeface="Calibri"/>
                        <a:cs typeface="Calibri"/>
                      </a:endParaRPr>
                    </a:p>
                  </a:txBody>
                  <a:tcPr/>
                </a:tc>
                <a:tc>
                  <a:txBody>
                    <a:bodyPr/>
                    <a:lstStyle/>
                    <a:p>
                      <a:r>
                        <a:rPr lang="en-US" sz="800" b="1" dirty="0">
                          <a:solidFill>
                            <a:schemeClr val="tx1"/>
                          </a:solidFill>
                          <a:latin typeface="Calibri"/>
                          <a:cs typeface="Calibri"/>
                        </a:rPr>
                        <a:t>Florida State University</a:t>
                      </a:r>
                    </a:p>
                  </a:txBody>
                  <a:tcPr/>
                </a:tc>
                <a:extLst>
                  <a:ext uri="{0D108BD9-81ED-4DB2-BD59-A6C34878D82A}">
                    <a16:rowId xmlns:a16="http://schemas.microsoft.com/office/drawing/2014/main" val="10015"/>
                  </a:ext>
                </a:extLst>
              </a:tr>
              <a:tr h="214535">
                <a:tc>
                  <a:txBody>
                    <a:bodyPr/>
                    <a:lstStyle/>
                    <a:p>
                      <a:endParaRPr lang="en-US" sz="800" dirty="0">
                        <a:latin typeface="Calibri"/>
                        <a:cs typeface="Calibri"/>
                      </a:endParaRPr>
                    </a:p>
                  </a:txBody>
                  <a:tcPr/>
                </a:tc>
                <a:tc>
                  <a:txBody>
                    <a:bodyPr/>
                    <a:lstStyle/>
                    <a:p>
                      <a:r>
                        <a:rPr lang="en-US" sz="800" b="1" dirty="0">
                          <a:solidFill>
                            <a:schemeClr val="tx1"/>
                          </a:solidFill>
                          <a:latin typeface="Calibri"/>
                          <a:cs typeface="Calibri"/>
                        </a:rPr>
                        <a:t>RICE University</a:t>
                      </a:r>
                    </a:p>
                  </a:txBody>
                  <a:tcPr/>
                </a:tc>
                <a:extLst>
                  <a:ext uri="{0D108BD9-81ED-4DB2-BD59-A6C34878D82A}">
                    <a16:rowId xmlns:a16="http://schemas.microsoft.com/office/drawing/2014/main" val="2146632228"/>
                  </a:ext>
                </a:extLst>
              </a:tr>
              <a:tr h="214535">
                <a:tc>
                  <a:txBody>
                    <a:bodyPr/>
                    <a:lstStyle/>
                    <a:p>
                      <a:endParaRPr lang="en-US" sz="800" dirty="0">
                        <a:latin typeface="Calibri"/>
                        <a:cs typeface="Calibri"/>
                      </a:endParaRPr>
                    </a:p>
                  </a:txBody>
                  <a:tcPr/>
                </a:tc>
                <a:tc>
                  <a:txBody>
                    <a:bodyPr/>
                    <a:lstStyle/>
                    <a:p>
                      <a:r>
                        <a:rPr lang="en-US" sz="800" b="1" i="1" dirty="0">
                          <a:solidFill>
                            <a:schemeClr val="tx1"/>
                          </a:solidFill>
                          <a:latin typeface="Calibri"/>
                          <a:cs typeface="Calibri"/>
                        </a:rPr>
                        <a:t>Tennessee University</a:t>
                      </a:r>
                    </a:p>
                  </a:txBody>
                  <a:tcPr/>
                </a:tc>
                <a:extLst>
                  <a:ext uri="{0D108BD9-81ED-4DB2-BD59-A6C34878D82A}">
                    <a16:rowId xmlns:a16="http://schemas.microsoft.com/office/drawing/2014/main" val="2821263420"/>
                  </a:ext>
                </a:extLst>
              </a:tr>
            </a:tbl>
          </a:graphicData>
        </a:graphic>
      </p:graphicFrame>
      <p:graphicFrame>
        <p:nvGraphicFramePr>
          <p:cNvPr id="11" name="Table 10"/>
          <p:cNvGraphicFramePr>
            <a:graphicFrameLocks noGrp="1"/>
          </p:cNvGraphicFramePr>
          <p:nvPr/>
        </p:nvGraphicFramePr>
        <p:xfrm>
          <a:off x="6876256" y="1016878"/>
          <a:ext cx="2160240" cy="2346960"/>
        </p:xfrm>
        <a:graphic>
          <a:graphicData uri="http://schemas.openxmlformats.org/drawingml/2006/table">
            <a:tbl>
              <a:tblPr bandRow="1">
                <a:tableStyleId>{5C22544A-7EE6-4342-B048-85BDC9FD1C3A}</a:tableStyleId>
              </a:tblPr>
              <a:tblGrid>
                <a:gridCol w="551123">
                  <a:extLst>
                    <a:ext uri="{9D8B030D-6E8A-4147-A177-3AD203B41FA5}">
                      <a16:colId xmlns:a16="http://schemas.microsoft.com/office/drawing/2014/main" val="20000"/>
                    </a:ext>
                  </a:extLst>
                </a:gridCol>
                <a:gridCol w="1609117">
                  <a:extLst>
                    <a:ext uri="{9D8B030D-6E8A-4147-A177-3AD203B41FA5}">
                      <a16:colId xmlns:a16="http://schemas.microsoft.com/office/drawing/2014/main" val="20001"/>
                    </a:ext>
                  </a:extLst>
                </a:gridCol>
              </a:tblGrid>
              <a:tr h="211384">
                <a:tc>
                  <a:txBody>
                    <a:bodyPr/>
                    <a:lstStyle/>
                    <a:p>
                      <a:r>
                        <a:rPr lang="en-US" sz="800" dirty="0">
                          <a:latin typeface="Calibri"/>
                          <a:cs typeface="Calibri"/>
                        </a:rPr>
                        <a:t>China</a:t>
                      </a:r>
                    </a:p>
                  </a:txBody>
                  <a:tcPr/>
                </a:tc>
                <a:tc>
                  <a:txBody>
                    <a:bodyPr/>
                    <a:lstStyle/>
                    <a:p>
                      <a:r>
                        <a:rPr lang="en-US" sz="800" b="1" i="1" dirty="0">
                          <a:latin typeface="Calibri"/>
                          <a:cs typeface="Calibri"/>
                        </a:rPr>
                        <a:t>Sun </a:t>
                      </a:r>
                      <a:r>
                        <a:rPr lang="en-US" sz="800" b="1" i="1" dirty="0" err="1">
                          <a:latin typeface="Calibri"/>
                          <a:cs typeface="Calibri"/>
                        </a:rPr>
                        <a:t>Yat-sen</a:t>
                      </a:r>
                      <a:r>
                        <a:rPr lang="en-US" sz="800" b="1" i="1" dirty="0">
                          <a:latin typeface="Calibri"/>
                          <a:cs typeface="Calibri"/>
                        </a:rPr>
                        <a:t> University</a:t>
                      </a:r>
                    </a:p>
                  </a:txBody>
                  <a:tcPr/>
                </a:tc>
                <a:extLst>
                  <a:ext uri="{0D108BD9-81ED-4DB2-BD59-A6C34878D82A}">
                    <a16:rowId xmlns:a16="http://schemas.microsoft.com/office/drawing/2014/main" val="10005"/>
                  </a:ext>
                </a:extLst>
              </a:tr>
              <a:tr h="211384">
                <a:tc>
                  <a:txBody>
                    <a:bodyPr/>
                    <a:lstStyle/>
                    <a:p>
                      <a:endParaRPr lang="en-US" sz="800" dirty="0">
                        <a:latin typeface="Calibri"/>
                        <a:cs typeface="Calibri"/>
                      </a:endParaRPr>
                    </a:p>
                  </a:txBody>
                  <a:tcPr/>
                </a:tc>
                <a:tc>
                  <a:txBody>
                    <a:bodyPr/>
                    <a:lstStyle/>
                    <a:p>
                      <a:r>
                        <a:rPr lang="en-US" sz="800" b="1" dirty="0">
                          <a:latin typeface="Calibri"/>
                          <a:cs typeface="Calibri"/>
                        </a:rPr>
                        <a:t>IHEP</a:t>
                      </a:r>
                    </a:p>
                  </a:txBody>
                  <a:tcPr/>
                </a:tc>
                <a:extLst>
                  <a:ext uri="{0D108BD9-81ED-4DB2-BD59-A6C34878D82A}">
                    <a16:rowId xmlns:a16="http://schemas.microsoft.com/office/drawing/2014/main" val="10006"/>
                  </a:ext>
                </a:extLst>
              </a:tr>
              <a:tr h="211384">
                <a:tc>
                  <a:txBody>
                    <a:bodyPr/>
                    <a:lstStyle/>
                    <a:p>
                      <a:endParaRPr lang="en-US" sz="800" dirty="0">
                        <a:latin typeface="Calibri"/>
                        <a:cs typeface="Calibri"/>
                      </a:endParaRPr>
                    </a:p>
                  </a:txBody>
                  <a:tcPr/>
                </a:tc>
                <a:tc>
                  <a:txBody>
                    <a:bodyPr/>
                    <a:lstStyle/>
                    <a:p>
                      <a:r>
                        <a:rPr lang="en-US" sz="800" b="1" i="0" dirty="0">
                          <a:latin typeface="Calibri"/>
                          <a:cs typeface="Calibri"/>
                        </a:rPr>
                        <a:t>Peking University</a:t>
                      </a:r>
                    </a:p>
                  </a:txBody>
                  <a:tcPr/>
                </a:tc>
                <a:extLst>
                  <a:ext uri="{0D108BD9-81ED-4DB2-BD59-A6C34878D82A}">
                    <a16:rowId xmlns:a16="http://schemas.microsoft.com/office/drawing/2014/main" val="10007"/>
                  </a:ext>
                </a:extLst>
              </a:tr>
              <a:tr h="211384">
                <a:tc>
                  <a:txBody>
                    <a:bodyPr/>
                    <a:lstStyle/>
                    <a:p>
                      <a:r>
                        <a:rPr lang="en-US" sz="800" dirty="0">
                          <a:latin typeface="Calibri"/>
                          <a:cs typeface="Calibri"/>
                        </a:rPr>
                        <a:t>AU</a:t>
                      </a:r>
                    </a:p>
                  </a:txBody>
                  <a:tcPr/>
                </a:tc>
                <a:tc>
                  <a:txBody>
                    <a:bodyPr/>
                    <a:lstStyle/>
                    <a:p>
                      <a:r>
                        <a:rPr lang="en-US" sz="800" b="1" i="0" dirty="0">
                          <a:latin typeface="Calibri"/>
                          <a:cs typeface="Calibri"/>
                        </a:rPr>
                        <a:t>HEPHY</a:t>
                      </a:r>
                    </a:p>
                  </a:txBody>
                  <a:tcPr/>
                </a:tc>
                <a:extLst>
                  <a:ext uri="{0D108BD9-81ED-4DB2-BD59-A6C34878D82A}">
                    <a16:rowId xmlns:a16="http://schemas.microsoft.com/office/drawing/2014/main" val="10010"/>
                  </a:ext>
                </a:extLst>
              </a:tr>
              <a:tr h="211384">
                <a:tc>
                  <a:txBody>
                    <a:bodyPr/>
                    <a:lstStyle/>
                    <a:p>
                      <a:endParaRPr lang="en-US" sz="800" dirty="0">
                        <a:latin typeface="Calibri"/>
                        <a:cs typeface="Calibri"/>
                      </a:endParaRPr>
                    </a:p>
                  </a:txBody>
                  <a:tcPr/>
                </a:tc>
                <a:tc>
                  <a:txBody>
                    <a:bodyPr/>
                    <a:lstStyle/>
                    <a:p>
                      <a:r>
                        <a:rPr lang="en-US" sz="800" b="1" i="1" dirty="0">
                          <a:latin typeface="Calibri"/>
                          <a:cs typeface="Calibri"/>
                        </a:rPr>
                        <a:t>TU Wien</a:t>
                      </a:r>
                    </a:p>
                  </a:txBody>
                  <a:tcPr/>
                </a:tc>
                <a:extLst>
                  <a:ext uri="{0D108BD9-81ED-4DB2-BD59-A6C34878D82A}">
                    <a16:rowId xmlns:a16="http://schemas.microsoft.com/office/drawing/2014/main" val="10011"/>
                  </a:ext>
                </a:extLst>
              </a:tr>
              <a:tr h="211384">
                <a:tc>
                  <a:txBody>
                    <a:bodyPr/>
                    <a:lstStyle/>
                    <a:p>
                      <a:r>
                        <a:rPr lang="en-US" sz="800" dirty="0">
                          <a:latin typeface="Calibri"/>
                          <a:cs typeface="Calibri"/>
                        </a:rPr>
                        <a:t>ES</a:t>
                      </a:r>
                    </a:p>
                  </a:txBody>
                  <a:tcPr/>
                </a:tc>
                <a:tc>
                  <a:txBody>
                    <a:bodyPr/>
                    <a:lstStyle/>
                    <a:p>
                      <a:r>
                        <a:rPr lang="en-US" sz="800" b="1" i="0" dirty="0">
                          <a:latin typeface="Calibri"/>
                          <a:cs typeface="Calibri"/>
                        </a:rPr>
                        <a:t>I3M</a:t>
                      </a:r>
                    </a:p>
                  </a:txBody>
                  <a:tcPr/>
                </a:tc>
                <a:extLst>
                  <a:ext uri="{0D108BD9-81ED-4DB2-BD59-A6C34878D82A}">
                    <a16:rowId xmlns:a16="http://schemas.microsoft.com/office/drawing/2014/main" val="10012"/>
                  </a:ext>
                </a:extLst>
              </a:tr>
              <a:tr h="211384">
                <a:tc>
                  <a:txBody>
                    <a:bodyPr/>
                    <a:lstStyle/>
                    <a:p>
                      <a:endParaRPr lang="en-US" sz="800" dirty="0">
                        <a:latin typeface="Calibri"/>
                        <a:cs typeface="Calibri"/>
                      </a:endParaRPr>
                    </a:p>
                  </a:txBody>
                  <a:tcPr/>
                </a:tc>
                <a:tc>
                  <a:txBody>
                    <a:bodyPr/>
                    <a:lstStyle/>
                    <a:p>
                      <a:r>
                        <a:rPr lang="en-US" sz="800" b="1" i="1" dirty="0">
                          <a:latin typeface="Calibri"/>
                          <a:cs typeface="Calibri"/>
                        </a:rPr>
                        <a:t>CIEMAT</a:t>
                      </a:r>
                    </a:p>
                  </a:txBody>
                  <a:tcPr/>
                </a:tc>
                <a:extLst>
                  <a:ext uri="{0D108BD9-81ED-4DB2-BD59-A6C34878D82A}">
                    <a16:rowId xmlns:a16="http://schemas.microsoft.com/office/drawing/2014/main" val="2550055002"/>
                  </a:ext>
                </a:extLst>
              </a:tr>
              <a:tr h="211384">
                <a:tc>
                  <a:txBody>
                    <a:bodyPr/>
                    <a:lstStyle/>
                    <a:p>
                      <a:endParaRPr lang="en-US" sz="800" dirty="0">
                        <a:latin typeface="Calibri"/>
                        <a:cs typeface="Calibri"/>
                      </a:endParaRPr>
                    </a:p>
                  </a:txBody>
                  <a:tcPr/>
                </a:tc>
                <a:tc>
                  <a:txBody>
                    <a:bodyPr/>
                    <a:lstStyle/>
                    <a:p>
                      <a:r>
                        <a:rPr lang="en-US" sz="800" b="1" i="0" dirty="0">
                          <a:solidFill>
                            <a:schemeClr val="tx1"/>
                          </a:solidFill>
                          <a:latin typeface="Calibri"/>
                          <a:cs typeface="Calibri"/>
                        </a:rPr>
                        <a:t>ICMAB</a:t>
                      </a:r>
                    </a:p>
                  </a:txBody>
                  <a:tcPr/>
                </a:tc>
                <a:extLst>
                  <a:ext uri="{0D108BD9-81ED-4DB2-BD59-A6C34878D82A}">
                    <a16:rowId xmlns:a16="http://schemas.microsoft.com/office/drawing/2014/main" val="1654320342"/>
                  </a:ext>
                </a:extLst>
              </a:tr>
              <a:tr h="211384">
                <a:tc>
                  <a:txBody>
                    <a:bodyPr/>
                    <a:lstStyle/>
                    <a:p>
                      <a:r>
                        <a:rPr lang="en-US" sz="800" dirty="0">
                          <a:latin typeface="Calibri"/>
                          <a:cs typeface="Calibri"/>
                        </a:rPr>
                        <a:t>KO</a:t>
                      </a:r>
                    </a:p>
                  </a:txBody>
                  <a:tcPr/>
                </a:tc>
                <a:tc>
                  <a:txBody>
                    <a:bodyPr/>
                    <a:lstStyle/>
                    <a:p>
                      <a:r>
                        <a:rPr lang="en-US" sz="800" b="1" dirty="0">
                          <a:latin typeface="Calibri"/>
                          <a:cs typeface="Calibri"/>
                        </a:rPr>
                        <a:t>KEU</a:t>
                      </a:r>
                    </a:p>
                  </a:txBody>
                  <a:tcPr/>
                </a:tc>
                <a:extLst>
                  <a:ext uri="{0D108BD9-81ED-4DB2-BD59-A6C34878D82A}">
                    <a16:rowId xmlns:a16="http://schemas.microsoft.com/office/drawing/2014/main" val="3861876254"/>
                  </a:ext>
                </a:extLst>
              </a:tr>
              <a:tr h="211384">
                <a:tc>
                  <a:txBody>
                    <a:bodyPr/>
                    <a:lstStyle/>
                    <a:p>
                      <a:endParaRPr lang="en-US" sz="800" dirty="0">
                        <a:latin typeface="Calibri"/>
                        <a:cs typeface="Calibri"/>
                      </a:endParaRPr>
                    </a:p>
                  </a:txBody>
                  <a:tcPr/>
                </a:tc>
                <a:tc>
                  <a:txBody>
                    <a:bodyPr/>
                    <a:lstStyle/>
                    <a:p>
                      <a:r>
                        <a:rPr lang="en-US" sz="800" b="1" dirty="0">
                          <a:latin typeface="Calibri"/>
                          <a:cs typeface="Calibri"/>
                        </a:rPr>
                        <a:t>Yonsei University</a:t>
                      </a:r>
                    </a:p>
                  </a:txBody>
                  <a:tcPr/>
                </a:tc>
                <a:extLst>
                  <a:ext uri="{0D108BD9-81ED-4DB2-BD59-A6C34878D82A}">
                    <a16:rowId xmlns:a16="http://schemas.microsoft.com/office/drawing/2014/main" val="883181929"/>
                  </a:ext>
                </a:extLst>
              </a:tr>
              <a:tr h="211384">
                <a:tc>
                  <a:txBody>
                    <a:bodyPr/>
                    <a:lstStyle/>
                    <a:p>
                      <a:r>
                        <a:rPr lang="en-US" sz="800" dirty="0">
                          <a:latin typeface="Calibri"/>
                          <a:cs typeface="Calibri"/>
                        </a:rPr>
                        <a:t>India</a:t>
                      </a:r>
                    </a:p>
                  </a:txBody>
                  <a:tcPr/>
                </a:tc>
                <a:tc>
                  <a:txBody>
                    <a:bodyPr/>
                    <a:lstStyle/>
                    <a:p>
                      <a:r>
                        <a:rPr lang="en-US" sz="800" b="1" i="1" dirty="0">
                          <a:latin typeface="Calibri"/>
                          <a:cs typeface="Calibri"/>
                        </a:rPr>
                        <a:t>CHEP</a:t>
                      </a:r>
                    </a:p>
                  </a:txBody>
                  <a:tcPr/>
                </a:tc>
                <a:extLst>
                  <a:ext uri="{0D108BD9-81ED-4DB2-BD59-A6C34878D82A}">
                    <a16:rowId xmlns:a16="http://schemas.microsoft.com/office/drawing/2014/main" val="776689500"/>
                  </a:ext>
                </a:extLst>
              </a:tr>
            </a:tbl>
          </a:graphicData>
        </a:graphic>
      </p:graphicFrame>
      <p:graphicFrame>
        <p:nvGraphicFramePr>
          <p:cNvPr id="9" name="Table 8"/>
          <p:cNvGraphicFramePr>
            <a:graphicFrameLocks noGrp="1"/>
          </p:cNvGraphicFramePr>
          <p:nvPr/>
        </p:nvGraphicFramePr>
        <p:xfrm>
          <a:off x="6876256" y="3518510"/>
          <a:ext cx="2160240" cy="853440"/>
        </p:xfrm>
        <a:graphic>
          <a:graphicData uri="http://schemas.openxmlformats.org/drawingml/2006/table">
            <a:tbl>
              <a:tblPr bandRow="1">
                <a:tableStyleId>{7DF18680-E054-41AD-8BC1-D1AEF772440D}</a:tableStyleId>
              </a:tblPr>
              <a:tblGrid>
                <a:gridCol w="576064">
                  <a:extLst>
                    <a:ext uri="{9D8B030D-6E8A-4147-A177-3AD203B41FA5}">
                      <a16:colId xmlns:a16="http://schemas.microsoft.com/office/drawing/2014/main" val="20000"/>
                    </a:ext>
                  </a:extLst>
                </a:gridCol>
                <a:gridCol w="1584176">
                  <a:extLst>
                    <a:ext uri="{9D8B030D-6E8A-4147-A177-3AD203B41FA5}">
                      <a16:colId xmlns:a16="http://schemas.microsoft.com/office/drawing/2014/main" val="20001"/>
                    </a:ext>
                  </a:extLst>
                </a:gridCol>
              </a:tblGrid>
              <a:tr h="190242">
                <a:tc>
                  <a:txBody>
                    <a:bodyPr/>
                    <a:lstStyle/>
                    <a:p>
                      <a:r>
                        <a:rPr lang="en-US" sz="800" dirty="0">
                          <a:latin typeface="Calibri"/>
                          <a:cs typeface="Calibri"/>
                        </a:rPr>
                        <a:t>US</a:t>
                      </a:r>
                    </a:p>
                  </a:txBody>
                  <a:tcPr/>
                </a:tc>
                <a:tc>
                  <a:txBody>
                    <a:bodyPr/>
                    <a:lstStyle/>
                    <a:p>
                      <a:r>
                        <a:rPr lang="en-US" sz="800" dirty="0">
                          <a:latin typeface="Calibri"/>
                          <a:cs typeface="Calibri"/>
                        </a:rPr>
                        <a:t>FNAL</a:t>
                      </a:r>
                    </a:p>
                  </a:txBody>
                  <a:tcPr/>
                </a:tc>
                <a:extLst>
                  <a:ext uri="{0D108BD9-81ED-4DB2-BD59-A6C34878D82A}">
                    <a16:rowId xmlns:a16="http://schemas.microsoft.com/office/drawing/2014/main" val="10008"/>
                  </a:ext>
                </a:extLst>
              </a:tr>
              <a:tr h="190242">
                <a:tc>
                  <a:txBody>
                    <a:bodyPr/>
                    <a:lstStyle/>
                    <a:p>
                      <a:endParaRPr lang="en-US" sz="800" dirty="0">
                        <a:latin typeface="Calibri"/>
                        <a:cs typeface="Calibri"/>
                      </a:endParaRPr>
                    </a:p>
                  </a:txBody>
                  <a:tcPr/>
                </a:tc>
                <a:tc>
                  <a:txBody>
                    <a:bodyPr/>
                    <a:lstStyle/>
                    <a:p>
                      <a:r>
                        <a:rPr lang="en-US" sz="800" dirty="0">
                          <a:latin typeface="Calibri"/>
                          <a:cs typeface="Calibri"/>
                        </a:rPr>
                        <a:t>LBL</a:t>
                      </a:r>
                    </a:p>
                  </a:txBody>
                  <a:tcPr/>
                </a:tc>
                <a:extLst>
                  <a:ext uri="{0D108BD9-81ED-4DB2-BD59-A6C34878D82A}">
                    <a16:rowId xmlns:a16="http://schemas.microsoft.com/office/drawing/2014/main" val="10009"/>
                  </a:ext>
                </a:extLst>
              </a:tr>
              <a:tr h="190242">
                <a:tc>
                  <a:txBody>
                    <a:bodyPr/>
                    <a:lstStyle/>
                    <a:p>
                      <a:endParaRPr lang="en-US" sz="800" dirty="0">
                        <a:latin typeface="Calibri"/>
                        <a:cs typeface="Calibri"/>
                      </a:endParaRPr>
                    </a:p>
                  </a:txBody>
                  <a:tcPr/>
                </a:tc>
                <a:tc>
                  <a:txBody>
                    <a:bodyPr/>
                    <a:lstStyle/>
                    <a:p>
                      <a:r>
                        <a:rPr lang="en-US" sz="800" dirty="0">
                          <a:latin typeface="Calibri"/>
                          <a:cs typeface="Calibri"/>
                        </a:rPr>
                        <a:t>JLAB</a:t>
                      </a:r>
                    </a:p>
                  </a:txBody>
                  <a:tcPr/>
                </a:tc>
                <a:extLst>
                  <a:ext uri="{0D108BD9-81ED-4DB2-BD59-A6C34878D82A}">
                    <a16:rowId xmlns:a16="http://schemas.microsoft.com/office/drawing/2014/main" val="10010"/>
                  </a:ext>
                </a:extLst>
              </a:tr>
              <a:tr h="190242">
                <a:tc>
                  <a:txBody>
                    <a:bodyPr/>
                    <a:lstStyle/>
                    <a:p>
                      <a:endParaRPr lang="en-US" sz="800" dirty="0">
                        <a:latin typeface="Calibri"/>
                        <a:cs typeface="Calibri"/>
                      </a:endParaRPr>
                    </a:p>
                  </a:txBody>
                  <a:tcPr/>
                </a:tc>
                <a:tc>
                  <a:txBody>
                    <a:bodyPr/>
                    <a:lstStyle/>
                    <a:p>
                      <a:r>
                        <a:rPr lang="en-US" sz="800" b="1" i="1" dirty="0">
                          <a:latin typeface="Calibri"/>
                          <a:cs typeface="Calibri"/>
                        </a:rPr>
                        <a:t>Chicago</a:t>
                      </a:r>
                    </a:p>
                  </a:txBody>
                  <a:tcPr/>
                </a:tc>
                <a:extLst>
                  <a:ext uri="{0D108BD9-81ED-4DB2-BD59-A6C34878D82A}">
                    <a16:rowId xmlns:a16="http://schemas.microsoft.com/office/drawing/2014/main" val="10011"/>
                  </a:ext>
                </a:extLst>
              </a:tr>
            </a:tbl>
          </a:graphicData>
        </a:graphic>
      </p:graphicFrame>
      <p:graphicFrame>
        <p:nvGraphicFramePr>
          <p:cNvPr id="4" name="Table 3">
            <a:extLst>
              <a:ext uri="{FF2B5EF4-FFF2-40B4-BE49-F238E27FC236}">
                <a16:creationId xmlns:a16="http://schemas.microsoft.com/office/drawing/2014/main" id="{8D52FE5D-6A85-A114-226B-1FE4C7D40F26}"/>
              </a:ext>
            </a:extLst>
          </p:cNvPr>
          <p:cNvGraphicFramePr>
            <a:graphicFrameLocks noGrp="1"/>
          </p:cNvGraphicFramePr>
          <p:nvPr/>
        </p:nvGraphicFramePr>
        <p:xfrm>
          <a:off x="4607564" y="651510"/>
          <a:ext cx="2160240" cy="4053840"/>
        </p:xfrm>
        <a:graphic>
          <a:graphicData uri="http://schemas.openxmlformats.org/drawingml/2006/table">
            <a:tbl>
              <a:tblPr bandRow="1">
                <a:tableStyleId>{5C22544A-7EE6-4342-B048-85BDC9FD1C3A}</a:tableStyleId>
              </a:tblPr>
              <a:tblGrid>
                <a:gridCol w="551123">
                  <a:extLst>
                    <a:ext uri="{9D8B030D-6E8A-4147-A177-3AD203B41FA5}">
                      <a16:colId xmlns:a16="http://schemas.microsoft.com/office/drawing/2014/main" val="20000"/>
                    </a:ext>
                  </a:extLst>
                </a:gridCol>
                <a:gridCol w="1609117">
                  <a:extLst>
                    <a:ext uri="{9D8B030D-6E8A-4147-A177-3AD203B41FA5}">
                      <a16:colId xmlns:a16="http://schemas.microsoft.com/office/drawing/2014/main" val="20001"/>
                    </a:ext>
                  </a:extLst>
                </a:gridCol>
              </a:tblGrid>
              <a:tr h="156391">
                <a:tc>
                  <a:txBody>
                    <a:bodyPr/>
                    <a:lstStyle/>
                    <a:p>
                      <a:r>
                        <a:rPr lang="en-US" sz="800" dirty="0">
                          <a:latin typeface="Calibri"/>
                          <a:cs typeface="Calibri"/>
                        </a:rPr>
                        <a:t>IT</a:t>
                      </a:r>
                    </a:p>
                  </a:txBody>
                  <a:tcPr/>
                </a:tc>
                <a:tc>
                  <a:txBody>
                    <a:bodyPr/>
                    <a:lstStyle/>
                    <a:p>
                      <a:r>
                        <a:rPr lang="en-US" sz="800" b="1" baseline="0" dirty="0">
                          <a:latin typeface="Calibri"/>
                          <a:cs typeface="Calibri"/>
                        </a:rPr>
                        <a:t>INFN</a:t>
                      </a:r>
                    </a:p>
                  </a:txBody>
                  <a:tcPr/>
                </a:tc>
                <a:extLst>
                  <a:ext uri="{0D108BD9-81ED-4DB2-BD59-A6C34878D82A}">
                    <a16:rowId xmlns:a16="http://schemas.microsoft.com/office/drawing/2014/main" val="10014"/>
                  </a:ext>
                </a:extLst>
              </a:tr>
              <a:tr h="156391">
                <a:tc>
                  <a:txBody>
                    <a:bodyPr/>
                    <a:lstStyle/>
                    <a:p>
                      <a:endParaRPr lang="en-US" sz="800" dirty="0">
                        <a:latin typeface="Calibri"/>
                        <a:cs typeface="Calibri"/>
                      </a:endParaRPr>
                    </a:p>
                  </a:txBody>
                  <a:tcPr/>
                </a:tc>
                <a:tc>
                  <a:txBody>
                    <a:bodyPr/>
                    <a:lstStyle/>
                    <a:p>
                      <a:r>
                        <a:rPr lang="en-US" sz="800" b="1" baseline="0" dirty="0">
                          <a:latin typeface="Calibri"/>
                          <a:cs typeface="Calibri"/>
                        </a:rPr>
                        <a:t>INFN, Univ., Polit. Torino</a:t>
                      </a:r>
                    </a:p>
                  </a:txBody>
                  <a:tcPr/>
                </a:tc>
                <a:extLst>
                  <a:ext uri="{0D108BD9-81ED-4DB2-BD59-A6C34878D82A}">
                    <a16:rowId xmlns:a16="http://schemas.microsoft.com/office/drawing/2014/main" val="1466787135"/>
                  </a:ext>
                </a:extLst>
              </a:tr>
              <a:tr h="156391">
                <a:tc>
                  <a:txBody>
                    <a:bodyPr/>
                    <a:lstStyle/>
                    <a:p>
                      <a:endParaRPr lang="en-US" sz="800" dirty="0">
                        <a:latin typeface="Calibri"/>
                        <a:cs typeface="Calibri"/>
                      </a:endParaRPr>
                    </a:p>
                  </a:txBody>
                  <a:tcPr/>
                </a:tc>
                <a:tc>
                  <a:txBody>
                    <a:bodyPr/>
                    <a:lstStyle/>
                    <a:p>
                      <a:r>
                        <a:rPr lang="en-US" sz="800" b="1" baseline="0" dirty="0">
                          <a:latin typeface="Calibri"/>
                          <a:cs typeface="Calibri"/>
                        </a:rPr>
                        <a:t>INFN, Univ. Milano</a:t>
                      </a:r>
                    </a:p>
                  </a:txBody>
                  <a:tcPr/>
                </a:tc>
                <a:extLst>
                  <a:ext uri="{0D108BD9-81ED-4DB2-BD59-A6C34878D82A}">
                    <a16:rowId xmlns:a16="http://schemas.microsoft.com/office/drawing/2014/main" val="596251503"/>
                  </a:ext>
                </a:extLst>
              </a:tr>
              <a:tr h="156391">
                <a:tc>
                  <a:txBody>
                    <a:bodyPr/>
                    <a:lstStyle/>
                    <a:p>
                      <a:endParaRPr lang="en-US" sz="800" dirty="0">
                        <a:latin typeface="Calibri"/>
                        <a:cs typeface="Calibri"/>
                      </a:endParaRPr>
                    </a:p>
                  </a:txBody>
                  <a:tcPr/>
                </a:tc>
                <a:tc>
                  <a:txBody>
                    <a:bodyPr/>
                    <a:lstStyle/>
                    <a:p>
                      <a:r>
                        <a:rPr lang="en-US" sz="800" b="1" i="0" baseline="0" dirty="0">
                          <a:latin typeface="Calibri"/>
                          <a:cs typeface="Calibri"/>
                        </a:rPr>
                        <a:t>INFN, Univ. </a:t>
                      </a:r>
                      <a:r>
                        <a:rPr lang="en-US" sz="800" b="1" i="0" baseline="0" dirty="0" err="1">
                          <a:latin typeface="Calibri"/>
                          <a:cs typeface="Calibri"/>
                        </a:rPr>
                        <a:t>Padova</a:t>
                      </a:r>
                      <a:endParaRPr lang="en-US" sz="800" b="1" i="0" baseline="0" dirty="0">
                        <a:latin typeface="Calibri"/>
                        <a:cs typeface="Calibri"/>
                      </a:endParaRPr>
                    </a:p>
                  </a:txBody>
                  <a:tcPr/>
                </a:tc>
                <a:extLst>
                  <a:ext uri="{0D108BD9-81ED-4DB2-BD59-A6C34878D82A}">
                    <a16:rowId xmlns:a16="http://schemas.microsoft.com/office/drawing/2014/main" val="2749660043"/>
                  </a:ext>
                </a:extLst>
              </a:tr>
              <a:tr h="156391">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dirty="0">
                          <a:latin typeface="Calibri"/>
                          <a:cs typeface="Calibri"/>
                        </a:rPr>
                        <a:t>INFN,</a:t>
                      </a:r>
                      <a:r>
                        <a:rPr lang="en-US" sz="800" b="1" baseline="0" dirty="0">
                          <a:latin typeface="Calibri"/>
                          <a:cs typeface="Calibri"/>
                        </a:rPr>
                        <a:t> </a:t>
                      </a:r>
                      <a:r>
                        <a:rPr lang="en-US" sz="800" b="1" dirty="0">
                          <a:latin typeface="Calibri"/>
                          <a:cs typeface="Calibri"/>
                        </a:rPr>
                        <a:t>Univ. Pavia</a:t>
                      </a:r>
                    </a:p>
                  </a:txBody>
                  <a:tcPr/>
                </a:tc>
                <a:extLst>
                  <a:ext uri="{0D108BD9-81ED-4DB2-BD59-A6C34878D82A}">
                    <a16:rowId xmlns:a16="http://schemas.microsoft.com/office/drawing/2014/main" val="2397572815"/>
                  </a:ext>
                </a:extLst>
              </a:tr>
              <a:tr h="156391">
                <a:tc>
                  <a:txBody>
                    <a:bodyPr/>
                    <a:lstStyle/>
                    <a:p>
                      <a:endParaRPr lang="en-US" sz="800" dirty="0">
                        <a:latin typeface="Calibri"/>
                        <a:cs typeface="Calibri"/>
                      </a:endParaRPr>
                    </a:p>
                  </a:txBody>
                  <a:tcPr/>
                </a:tc>
                <a:tc>
                  <a:txBody>
                    <a:bodyPr/>
                    <a:lstStyle/>
                    <a:p>
                      <a:r>
                        <a:rPr lang="en-US" sz="800" b="1" baseline="0" dirty="0">
                          <a:latin typeface="Calibri"/>
                          <a:cs typeface="Calibri"/>
                        </a:rPr>
                        <a:t>INFN, Univ. Bologna</a:t>
                      </a:r>
                    </a:p>
                  </a:txBody>
                  <a:tcPr/>
                </a:tc>
                <a:extLst>
                  <a:ext uri="{0D108BD9-81ED-4DB2-BD59-A6C34878D82A}">
                    <a16:rowId xmlns:a16="http://schemas.microsoft.com/office/drawing/2014/main" val="864121970"/>
                  </a:ext>
                </a:extLst>
              </a:tr>
              <a:tr h="156391">
                <a:tc>
                  <a:txBody>
                    <a:bodyPr/>
                    <a:lstStyle/>
                    <a:p>
                      <a:endParaRPr lang="en-US" sz="800" dirty="0">
                        <a:latin typeface="Calibri"/>
                        <a:cs typeface="Calibri"/>
                      </a:endParaRPr>
                    </a:p>
                  </a:txBody>
                  <a:tcPr/>
                </a:tc>
                <a:tc>
                  <a:txBody>
                    <a:bodyPr/>
                    <a:lstStyle/>
                    <a:p>
                      <a:r>
                        <a:rPr lang="en-US" sz="800" b="1" baseline="0" dirty="0">
                          <a:latin typeface="Calibri"/>
                          <a:cs typeface="Calibri"/>
                        </a:rPr>
                        <a:t>INFN Trieste</a:t>
                      </a:r>
                    </a:p>
                  </a:txBody>
                  <a:tcPr/>
                </a:tc>
                <a:extLst>
                  <a:ext uri="{0D108BD9-81ED-4DB2-BD59-A6C34878D82A}">
                    <a16:rowId xmlns:a16="http://schemas.microsoft.com/office/drawing/2014/main" val="1780186167"/>
                  </a:ext>
                </a:extLst>
              </a:tr>
              <a:tr h="156391">
                <a:tc>
                  <a:txBody>
                    <a:bodyPr/>
                    <a:lstStyle/>
                    <a:p>
                      <a:endParaRPr lang="en-US" sz="800" dirty="0">
                        <a:latin typeface="Calibri"/>
                        <a:cs typeface="Calibri"/>
                      </a:endParaRPr>
                    </a:p>
                  </a:txBody>
                  <a:tcPr/>
                </a:tc>
                <a:tc>
                  <a:txBody>
                    <a:bodyPr/>
                    <a:lstStyle/>
                    <a:p>
                      <a:r>
                        <a:rPr lang="en-US" sz="800" b="1" baseline="0" dirty="0">
                          <a:latin typeface="Calibri"/>
                          <a:cs typeface="Calibri"/>
                        </a:rPr>
                        <a:t>INFN, Univ. Bari</a:t>
                      </a:r>
                    </a:p>
                  </a:txBody>
                  <a:tcPr/>
                </a:tc>
                <a:extLst>
                  <a:ext uri="{0D108BD9-81ED-4DB2-BD59-A6C34878D82A}">
                    <a16:rowId xmlns:a16="http://schemas.microsoft.com/office/drawing/2014/main" val="3366357214"/>
                  </a:ext>
                </a:extLst>
              </a:tr>
              <a:tr h="156391">
                <a:tc>
                  <a:txBody>
                    <a:bodyPr/>
                    <a:lstStyle/>
                    <a:p>
                      <a:endParaRPr lang="en-US" sz="800" dirty="0">
                        <a:latin typeface="Calibri"/>
                        <a:cs typeface="Calibri"/>
                      </a:endParaRPr>
                    </a:p>
                  </a:txBody>
                  <a:tcPr/>
                </a:tc>
                <a:tc>
                  <a:txBody>
                    <a:bodyPr/>
                    <a:lstStyle/>
                    <a:p>
                      <a:r>
                        <a:rPr lang="en-US" sz="800" b="1" baseline="0" dirty="0">
                          <a:latin typeface="Calibri"/>
                          <a:cs typeface="Calibri"/>
                        </a:rPr>
                        <a:t>INFN, Univ. Roma 1</a:t>
                      </a:r>
                    </a:p>
                  </a:txBody>
                  <a:tcPr/>
                </a:tc>
                <a:extLst>
                  <a:ext uri="{0D108BD9-81ED-4DB2-BD59-A6C34878D82A}">
                    <a16:rowId xmlns:a16="http://schemas.microsoft.com/office/drawing/2014/main" val="10015"/>
                  </a:ext>
                </a:extLst>
              </a:tr>
              <a:tr h="156391">
                <a:tc>
                  <a:txBody>
                    <a:bodyPr/>
                    <a:lstStyle/>
                    <a:p>
                      <a:endParaRPr lang="en-US" sz="800" dirty="0">
                        <a:latin typeface="Calibri"/>
                        <a:cs typeface="Calibri"/>
                      </a:endParaRPr>
                    </a:p>
                  </a:txBody>
                  <a:tcPr/>
                </a:tc>
                <a:tc>
                  <a:txBody>
                    <a:bodyPr/>
                    <a:lstStyle/>
                    <a:p>
                      <a:r>
                        <a:rPr lang="en-US" sz="800" b="1" i="1" baseline="0" dirty="0">
                          <a:latin typeface="Calibri"/>
                          <a:cs typeface="Calibri"/>
                        </a:rPr>
                        <a:t>ENEA</a:t>
                      </a:r>
                    </a:p>
                  </a:txBody>
                  <a:tcPr/>
                </a:tc>
                <a:extLst>
                  <a:ext uri="{0D108BD9-81ED-4DB2-BD59-A6C34878D82A}">
                    <a16:rowId xmlns:a16="http://schemas.microsoft.com/office/drawing/2014/main" val="1371950143"/>
                  </a:ext>
                </a:extLst>
              </a:tr>
              <a:tr h="156391">
                <a:tc>
                  <a:txBody>
                    <a:bodyPr/>
                    <a:lstStyle/>
                    <a:p>
                      <a:endParaRPr lang="en-US" sz="800" dirty="0">
                        <a:latin typeface="Calibri"/>
                        <a:cs typeface="Calibri"/>
                      </a:endParaRPr>
                    </a:p>
                  </a:txBody>
                  <a:tcPr/>
                </a:tc>
                <a:tc>
                  <a:txBody>
                    <a:bodyPr/>
                    <a:lstStyle/>
                    <a:p>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Frascati</a:t>
                      </a:r>
                      <a:endParaRPr lang="en-US" sz="800" b="1" baseline="0" dirty="0">
                        <a:solidFill>
                          <a:schemeClr val="tx1"/>
                        </a:solidFill>
                        <a:latin typeface="Calibri"/>
                        <a:cs typeface="Calibri"/>
                      </a:endParaRPr>
                    </a:p>
                  </a:txBody>
                  <a:tcPr/>
                </a:tc>
                <a:extLst>
                  <a:ext uri="{0D108BD9-81ED-4DB2-BD59-A6C34878D82A}">
                    <a16:rowId xmlns:a16="http://schemas.microsoft.com/office/drawing/2014/main" val="3770034224"/>
                  </a:ext>
                </a:extLst>
              </a:tr>
              <a:tr h="156391">
                <a:tc>
                  <a:txBody>
                    <a:bodyPr/>
                    <a:lstStyle/>
                    <a:p>
                      <a:endParaRPr lang="en-US" sz="800" dirty="0">
                        <a:latin typeface="Calibri"/>
                        <a:cs typeface="Calibri"/>
                      </a:endParaRPr>
                    </a:p>
                  </a:txBody>
                  <a:tcPr/>
                </a:tc>
                <a:tc>
                  <a:txBody>
                    <a:bodyPr/>
                    <a:lstStyle/>
                    <a:p>
                      <a:r>
                        <a:rPr lang="en-US" sz="800" b="1" baseline="0" dirty="0">
                          <a:solidFill>
                            <a:schemeClr val="tx1"/>
                          </a:solidFill>
                          <a:latin typeface="Calibri"/>
                          <a:cs typeface="Calibri"/>
                        </a:rPr>
                        <a:t>INFN, Univ. Ferrara</a:t>
                      </a:r>
                    </a:p>
                  </a:txBody>
                  <a:tcPr/>
                </a:tc>
                <a:extLst>
                  <a:ext uri="{0D108BD9-81ED-4DB2-BD59-A6C34878D82A}">
                    <a16:rowId xmlns:a16="http://schemas.microsoft.com/office/drawing/2014/main" val="3207987716"/>
                  </a:ext>
                </a:extLst>
              </a:tr>
              <a:tr h="156391">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Univ. Roma 3</a:t>
                      </a:r>
                    </a:p>
                  </a:txBody>
                  <a:tcPr/>
                </a:tc>
                <a:extLst>
                  <a:ext uri="{0D108BD9-81ED-4DB2-BD59-A6C34878D82A}">
                    <a16:rowId xmlns:a16="http://schemas.microsoft.com/office/drawing/2014/main" val="1610294006"/>
                  </a:ext>
                </a:extLst>
              </a:tr>
              <a:tr h="156391">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aseline="0" dirty="0">
                          <a:latin typeface="Calibri"/>
                          <a:cs typeface="Calibri"/>
                        </a:rPr>
                        <a:t>INFN </a:t>
                      </a:r>
                      <a:r>
                        <a:rPr lang="en-US" sz="800" baseline="0" dirty="0" err="1">
                          <a:latin typeface="Calibri"/>
                          <a:cs typeface="Calibri"/>
                        </a:rPr>
                        <a:t>Legnaro</a:t>
                      </a:r>
                      <a:endParaRPr lang="en-US" sz="800" b="0" baseline="0" dirty="0">
                        <a:latin typeface="Calibri"/>
                        <a:cs typeface="Calibri"/>
                      </a:endParaRPr>
                    </a:p>
                  </a:txBody>
                  <a:tcPr/>
                </a:tc>
                <a:extLst>
                  <a:ext uri="{0D108BD9-81ED-4DB2-BD59-A6C34878D82A}">
                    <a16:rowId xmlns:a16="http://schemas.microsoft.com/office/drawing/2014/main" val="2334309705"/>
                  </a:ext>
                </a:extLst>
              </a:tr>
              <a:tr h="156391">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Univ. Milano </a:t>
                      </a:r>
                      <a:r>
                        <a:rPr lang="en-US" sz="800" b="1" baseline="0" dirty="0" err="1">
                          <a:solidFill>
                            <a:schemeClr val="tx1"/>
                          </a:solidFill>
                          <a:latin typeface="Calibri"/>
                          <a:cs typeface="Calibri"/>
                        </a:rPr>
                        <a:t>Bicocca</a:t>
                      </a:r>
                      <a:endParaRPr lang="en-US" sz="800" b="1" baseline="0" dirty="0">
                        <a:solidFill>
                          <a:schemeClr val="tx1"/>
                        </a:solidFill>
                        <a:latin typeface="Calibri"/>
                        <a:cs typeface="Calibri"/>
                      </a:endParaRPr>
                    </a:p>
                  </a:txBody>
                  <a:tcPr/>
                </a:tc>
                <a:extLst>
                  <a:ext uri="{0D108BD9-81ED-4DB2-BD59-A6C34878D82A}">
                    <a16:rowId xmlns:a16="http://schemas.microsoft.com/office/drawing/2014/main" val="70602899"/>
                  </a:ext>
                </a:extLst>
              </a:tr>
              <a:tr h="156391">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Genova</a:t>
                      </a:r>
                      <a:endParaRPr lang="en-US" sz="800" b="1" baseline="0" dirty="0">
                        <a:solidFill>
                          <a:schemeClr val="tx1"/>
                        </a:solidFill>
                        <a:latin typeface="Calibri"/>
                        <a:cs typeface="Calibri"/>
                      </a:endParaRPr>
                    </a:p>
                  </a:txBody>
                  <a:tcPr/>
                </a:tc>
                <a:extLst>
                  <a:ext uri="{0D108BD9-81ED-4DB2-BD59-A6C34878D82A}">
                    <a16:rowId xmlns:a16="http://schemas.microsoft.com/office/drawing/2014/main" val="2089963396"/>
                  </a:ext>
                </a:extLst>
              </a:tr>
              <a:tr h="156391">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1" baseline="0" dirty="0">
                          <a:solidFill>
                            <a:schemeClr val="tx1"/>
                          </a:solidFill>
                          <a:latin typeface="Calibri"/>
                          <a:cs typeface="Calibri"/>
                        </a:rPr>
                        <a:t>INFN </a:t>
                      </a:r>
                      <a:r>
                        <a:rPr lang="en-US" sz="800" b="1" baseline="0" dirty="0" err="1">
                          <a:solidFill>
                            <a:schemeClr val="tx1"/>
                          </a:solidFill>
                          <a:latin typeface="Calibri"/>
                          <a:cs typeface="Calibri"/>
                        </a:rPr>
                        <a:t>Laboratori</a:t>
                      </a:r>
                      <a:r>
                        <a:rPr lang="en-US" sz="800" b="1" baseline="0" dirty="0">
                          <a:solidFill>
                            <a:schemeClr val="tx1"/>
                          </a:solidFill>
                          <a:latin typeface="Calibri"/>
                          <a:cs typeface="Calibri"/>
                        </a:rPr>
                        <a:t> del </a:t>
                      </a:r>
                      <a:r>
                        <a:rPr lang="en-US" sz="800" b="1" baseline="0" dirty="0" err="1">
                          <a:solidFill>
                            <a:schemeClr val="tx1"/>
                          </a:solidFill>
                          <a:latin typeface="Calibri"/>
                          <a:cs typeface="Calibri"/>
                        </a:rPr>
                        <a:t>Sud</a:t>
                      </a:r>
                      <a:endParaRPr lang="en-US" sz="800" b="1" baseline="0" dirty="0">
                        <a:solidFill>
                          <a:schemeClr val="tx1"/>
                        </a:solidFill>
                        <a:latin typeface="Calibri"/>
                        <a:cs typeface="Calibri"/>
                      </a:endParaRPr>
                    </a:p>
                  </a:txBody>
                  <a:tcPr/>
                </a:tc>
                <a:extLst>
                  <a:ext uri="{0D108BD9-81ED-4DB2-BD59-A6C34878D82A}">
                    <a16:rowId xmlns:a16="http://schemas.microsoft.com/office/drawing/2014/main" val="2296806218"/>
                  </a:ext>
                </a:extLst>
              </a:tr>
              <a:tr h="156391">
                <a:tc>
                  <a:txBody>
                    <a:bodyPr/>
                    <a:lstStyle/>
                    <a:p>
                      <a:endParaRPr lang="en-US" sz="800" dirty="0">
                        <a:latin typeface="Calibri"/>
                        <a:cs typeface="Calibri"/>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baseline="0" dirty="0">
                          <a:latin typeface="Calibri"/>
                          <a:cs typeface="Calibri"/>
                        </a:rPr>
                        <a:t>INFN Napoli</a:t>
                      </a:r>
                      <a:endParaRPr lang="en-US" sz="800" b="0" baseline="0" dirty="0">
                        <a:latin typeface="Calibri"/>
                        <a:cs typeface="Calibri"/>
                      </a:endParaRPr>
                    </a:p>
                  </a:txBody>
                  <a:tcPr/>
                </a:tc>
                <a:extLst>
                  <a:ext uri="{0D108BD9-81ED-4DB2-BD59-A6C34878D82A}">
                    <a16:rowId xmlns:a16="http://schemas.microsoft.com/office/drawing/2014/main" val="2313380880"/>
                  </a:ext>
                </a:extLst>
              </a:tr>
              <a:tr h="156391">
                <a:tc>
                  <a:txBody>
                    <a:bodyPr/>
                    <a:lstStyle/>
                    <a:p>
                      <a:r>
                        <a:rPr lang="en-US" sz="800" dirty="0">
                          <a:latin typeface="Calibri"/>
                          <a:cs typeface="Calibri"/>
                        </a:rPr>
                        <a:t>Mal</a:t>
                      </a:r>
                    </a:p>
                  </a:txBody>
                  <a:tcPr/>
                </a:tc>
                <a:tc>
                  <a:txBody>
                    <a:bodyPr/>
                    <a:lstStyle/>
                    <a:p>
                      <a:r>
                        <a:rPr lang="en-US" sz="800" b="1" i="0" baseline="0" dirty="0">
                          <a:latin typeface="Calibri"/>
                          <a:cs typeface="Calibri"/>
                        </a:rPr>
                        <a:t>Univ. of Malta</a:t>
                      </a:r>
                    </a:p>
                  </a:txBody>
                  <a:tcPr/>
                </a:tc>
                <a:extLst>
                  <a:ext uri="{0D108BD9-81ED-4DB2-BD59-A6C34878D82A}">
                    <a16:rowId xmlns:a16="http://schemas.microsoft.com/office/drawing/2014/main" val="993831096"/>
                  </a:ext>
                </a:extLst>
              </a:tr>
            </a:tbl>
          </a:graphicData>
        </a:graphic>
      </p:graphicFrame>
      <p:sp>
        <p:nvSpPr>
          <p:cNvPr id="2" name="Slide Number Placeholder 1">
            <a:extLst>
              <a:ext uri="{FF2B5EF4-FFF2-40B4-BE49-F238E27FC236}">
                <a16:creationId xmlns:a16="http://schemas.microsoft.com/office/drawing/2014/main" id="{164B21CD-0890-89E8-FBB9-DFD9F2AA1791}"/>
              </a:ext>
            </a:extLst>
          </p:cNvPr>
          <p:cNvSpPr>
            <a:spLocks noGrp="1"/>
          </p:cNvSpPr>
          <p:nvPr>
            <p:ph type="sldNum" sz="quarter" idx="4"/>
          </p:nvPr>
        </p:nvSpPr>
        <p:spPr/>
        <p:txBody>
          <a:bodyPr/>
          <a:lstStyle/>
          <a:p>
            <a:fld id="{974172A1-1CBF-0B40-9234-7D4D80EC19EA}" type="slidenum">
              <a:rPr lang="en-GB" smtClean="0"/>
              <a:pPr/>
              <a:t>5</a:t>
            </a:fld>
            <a:endParaRPr lang="en-GB" dirty="0"/>
          </a:p>
        </p:txBody>
      </p:sp>
    </p:spTree>
    <p:extLst>
      <p:ext uri="{BB962C8B-B14F-4D97-AF65-F5344CB8AC3E}">
        <p14:creationId xmlns:p14="http://schemas.microsoft.com/office/powerpoint/2010/main" val="31827710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p:txBody>
          <a:bodyPr/>
          <a:lstStyle/>
          <a:p>
            <a:r>
              <a:rPr lang="en-US"/>
              <a:t>D. Schulte, Muon Collider, INFN, May 2024</a:t>
            </a:r>
            <a:endParaRPr lang="en-GB" dirty="0"/>
          </a:p>
        </p:txBody>
      </p:sp>
      <p:sp>
        <p:nvSpPr>
          <p:cNvPr id="5" name="Title 4"/>
          <p:cNvSpPr>
            <a:spLocks noGrp="1"/>
          </p:cNvSpPr>
          <p:nvPr>
            <p:ph type="title"/>
          </p:nvPr>
        </p:nvSpPr>
        <p:spPr>
          <a:xfrm>
            <a:off x="1295400" y="-20538"/>
            <a:ext cx="6781800" cy="565175"/>
          </a:xfrm>
        </p:spPr>
        <p:txBody>
          <a:bodyPr/>
          <a:lstStyle/>
          <a:p>
            <a:r>
              <a:rPr lang="en-US" sz="3200" dirty="0" err="1">
                <a:latin typeface="Calibri"/>
                <a:cs typeface="Calibri"/>
              </a:rPr>
              <a:t>MuCol</a:t>
            </a:r>
            <a:r>
              <a:rPr lang="en-US" sz="3200" dirty="0">
                <a:latin typeface="Calibri"/>
                <a:cs typeface="Calibri"/>
              </a:rPr>
              <a:t> (EU co-funded)</a:t>
            </a:r>
          </a:p>
        </p:txBody>
      </p:sp>
      <p:sp>
        <p:nvSpPr>
          <p:cNvPr id="6" name="TextBox 5">
            <a:extLst>
              <a:ext uri="{FF2B5EF4-FFF2-40B4-BE49-F238E27FC236}">
                <a16:creationId xmlns:a16="http://schemas.microsoft.com/office/drawing/2014/main" id="{BC21A27B-44AD-40FF-A734-A3B6277BAF3E}"/>
              </a:ext>
            </a:extLst>
          </p:cNvPr>
          <p:cNvSpPr txBox="1"/>
          <p:nvPr/>
        </p:nvSpPr>
        <p:spPr>
          <a:xfrm>
            <a:off x="3851920" y="627534"/>
            <a:ext cx="5288481" cy="1815882"/>
          </a:xfrm>
          <a:prstGeom prst="rect">
            <a:avLst/>
          </a:prstGeom>
          <a:noFill/>
        </p:spPr>
        <p:txBody>
          <a:bodyPr wrap="square" rtlCol="0">
            <a:spAutoFit/>
          </a:bodyPr>
          <a:lstStyle/>
          <a:p>
            <a:r>
              <a:rPr lang="en-CH" sz="1600" dirty="0">
                <a:latin typeface="Calibri" panose="020F0502020204030204" pitchFamily="34" charset="0"/>
                <a:cs typeface="Calibri" panose="020F0502020204030204" pitchFamily="34" charset="0"/>
              </a:rPr>
              <a:t>Started March 2023, lasts until early 2027</a:t>
            </a:r>
          </a:p>
          <a:p>
            <a:endParaRPr lang="en-CH" sz="1600" dirty="0">
              <a:latin typeface="Calibri" panose="020F0502020204030204" pitchFamily="34" charset="0"/>
              <a:cs typeface="Calibri" panose="020F0502020204030204" pitchFamily="34" charset="0"/>
            </a:endParaRPr>
          </a:p>
          <a:p>
            <a:r>
              <a:rPr lang="en-CH" sz="1600" dirty="0">
                <a:latin typeface="Calibri" panose="020F0502020204030204" pitchFamily="34" charset="0"/>
                <a:cs typeface="Calibri" panose="020F0502020204030204" pitchFamily="34" charset="0"/>
              </a:rPr>
              <a:t>3 MEUR from the EU, the UK and Switzerland, about 4 MEUR from the partners, CERN leads and contributes</a:t>
            </a:r>
          </a:p>
          <a:p>
            <a:endParaRPr lang="en-CH" sz="1600" dirty="0">
              <a:latin typeface="Calibri" panose="020F0502020204030204" pitchFamily="34" charset="0"/>
              <a:cs typeface="Calibri" panose="020F0502020204030204" pitchFamily="34" charset="0"/>
            </a:endParaRPr>
          </a:p>
          <a:p>
            <a:r>
              <a:rPr lang="en-CH" sz="1600" dirty="0">
                <a:latin typeface="Calibri" panose="020F0502020204030204" pitchFamily="34" charset="0"/>
                <a:cs typeface="Calibri" panose="020F0502020204030204" pitchFamily="34" charset="0"/>
              </a:rPr>
              <a:t>Final deliverable is a report on the full IMCC R&amp;D results</a:t>
            </a:r>
          </a:p>
          <a:p>
            <a:r>
              <a:rPr lang="en-CH" sz="1600" dirty="0">
                <a:latin typeface="Calibri" panose="020F0502020204030204" pitchFamily="34" charset="0"/>
                <a:cs typeface="Calibri" panose="020F0502020204030204" pitchFamily="34" charset="0"/>
              </a:rPr>
              <a:t>EU officer will come on 19th June.</a:t>
            </a:r>
          </a:p>
        </p:txBody>
      </p:sp>
      <p:pic>
        <p:nvPicPr>
          <p:cNvPr id="7" name="Picture 6">
            <a:extLst>
              <a:ext uri="{FF2B5EF4-FFF2-40B4-BE49-F238E27FC236}">
                <a16:creationId xmlns:a16="http://schemas.microsoft.com/office/drawing/2014/main" id="{51C023F5-AC95-2856-1DFF-4D61E69CDA6C}"/>
              </a:ext>
            </a:extLst>
          </p:cNvPr>
          <p:cNvPicPr>
            <a:picLocks noChangeAspect="1"/>
          </p:cNvPicPr>
          <p:nvPr/>
        </p:nvPicPr>
        <p:blipFill rotWithShape="1">
          <a:blip r:embed="rId2"/>
          <a:srcRect t="27033" b="27391"/>
          <a:stretch/>
        </p:blipFill>
        <p:spPr>
          <a:xfrm>
            <a:off x="179512" y="2514259"/>
            <a:ext cx="8568952" cy="2292656"/>
          </a:xfrm>
          <a:prstGeom prst="rect">
            <a:avLst/>
          </a:prstGeom>
        </p:spPr>
      </p:pic>
      <p:pic>
        <p:nvPicPr>
          <p:cNvPr id="10" name="Picture 9" descr="A picture containing text, font, diagram, rectangle&#10;&#10;Description automatically generated">
            <a:extLst>
              <a:ext uri="{FF2B5EF4-FFF2-40B4-BE49-F238E27FC236}">
                <a16:creationId xmlns:a16="http://schemas.microsoft.com/office/drawing/2014/main" id="{7C60CE2D-F743-B892-971B-065703B3924F}"/>
              </a:ext>
            </a:extLst>
          </p:cNvPr>
          <p:cNvPicPr>
            <a:picLocks noChangeAspect="1"/>
          </p:cNvPicPr>
          <p:nvPr/>
        </p:nvPicPr>
        <p:blipFill>
          <a:blip r:embed="rId3"/>
          <a:stretch>
            <a:fillRect/>
          </a:stretch>
        </p:blipFill>
        <p:spPr>
          <a:xfrm>
            <a:off x="107504" y="845080"/>
            <a:ext cx="3752630" cy="1788601"/>
          </a:xfrm>
          <a:prstGeom prst="rect">
            <a:avLst/>
          </a:prstGeom>
        </p:spPr>
      </p:pic>
      <p:sp>
        <p:nvSpPr>
          <p:cNvPr id="8" name="Slide Number Placeholder 7">
            <a:extLst>
              <a:ext uri="{FF2B5EF4-FFF2-40B4-BE49-F238E27FC236}">
                <a16:creationId xmlns:a16="http://schemas.microsoft.com/office/drawing/2014/main" id="{1300D8EA-687A-25EE-629A-BF08A105B6D8}"/>
              </a:ext>
            </a:extLst>
          </p:cNvPr>
          <p:cNvSpPr>
            <a:spLocks noGrp="1"/>
          </p:cNvSpPr>
          <p:nvPr>
            <p:ph type="sldNum" sz="quarter" idx="4"/>
          </p:nvPr>
        </p:nvSpPr>
        <p:spPr/>
        <p:txBody>
          <a:bodyPr/>
          <a:lstStyle/>
          <a:p>
            <a:fld id="{974172A1-1CBF-0B40-9234-7D4D80EC19EA}" type="slidenum">
              <a:rPr lang="en-GB" smtClean="0"/>
              <a:pPr/>
              <a:t>6</a:t>
            </a:fld>
            <a:endParaRPr lang="en-GB" dirty="0"/>
          </a:p>
        </p:txBody>
      </p:sp>
    </p:spTree>
    <p:extLst>
      <p:ext uri="{BB962C8B-B14F-4D97-AF65-F5344CB8AC3E}">
        <p14:creationId xmlns:p14="http://schemas.microsoft.com/office/powerpoint/2010/main" val="2049270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251520" y="-20538"/>
            <a:ext cx="8064896" cy="432048"/>
          </a:xfrm>
        </p:spPr>
        <p:txBody>
          <a:bodyPr/>
          <a:lstStyle/>
          <a:p>
            <a:r>
              <a:rPr lang="en-GB" sz="3200" b="0" dirty="0">
                <a:latin typeface="Calibri"/>
                <a:cs typeface="Calibri"/>
              </a:rPr>
              <a:t>US P5: The Muon Shot</a:t>
            </a: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7</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INFN, May 2024</a:t>
            </a:r>
            <a:endParaRPr lang="en-GB" dirty="0">
              <a:latin typeface="Calibri"/>
              <a:cs typeface="Calibri"/>
            </a:endParaRPr>
          </a:p>
        </p:txBody>
      </p:sp>
      <p:sp>
        <p:nvSpPr>
          <p:cNvPr id="10" name="TextBox 9">
            <a:extLst>
              <a:ext uri="{FF2B5EF4-FFF2-40B4-BE49-F238E27FC236}">
                <a16:creationId xmlns:a16="http://schemas.microsoft.com/office/drawing/2014/main" id="{FB1847DE-6622-E367-0852-B78414544E6C}"/>
              </a:ext>
            </a:extLst>
          </p:cNvPr>
          <p:cNvSpPr txBox="1"/>
          <p:nvPr/>
        </p:nvSpPr>
        <p:spPr>
          <a:xfrm>
            <a:off x="3779912" y="2355726"/>
            <a:ext cx="5299152" cy="2462213"/>
          </a:xfrm>
          <a:prstGeom prst="rect">
            <a:avLst/>
          </a:prstGeom>
          <a:solidFill>
            <a:schemeClr val="accent2">
              <a:lumMod val="20000"/>
              <a:lumOff val="80000"/>
            </a:schemeClr>
          </a:solidFill>
        </p:spPr>
        <p:txBody>
          <a:bodyPr wrap="square" rtlCol="0">
            <a:spAutoFit/>
          </a:bodyPr>
          <a:lstStyle/>
          <a:p>
            <a:r>
              <a:rPr lang="en-US" sz="1400" dirty="0">
                <a:latin typeface="Calibri" panose="020F0502020204030204" pitchFamily="34" charset="0"/>
                <a:cs typeface="Calibri" panose="020F0502020204030204" pitchFamily="34" charset="0"/>
              </a:rPr>
              <a:t>US ambition:</a:t>
            </a:r>
          </a:p>
          <a:p>
            <a:pPr marL="285750" indent="-285750">
              <a:buFont typeface="Arial" panose="020B0604020202020204" pitchFamily="34" charset="0"/>
              <a:buChar char="•"/>
            </a:pPr>
            <a:r>
              <a:rPr lang="en-US" sz="1400" dirty="0">
                <a:latin typeface="Calibri" panose="020F0502020204030204" pitchFamily="34" charset="0"/>
                <a:cs typeface="Calibri" panose="020F0502020204030204" pitchFamily="34" charset="0"/>
              </a:rPr>
              <a:t>W</a:t>
            </a:r>
            <a:r>
              <a:rPr lang="en-CH" sz="1400" dirty="0">
                <a:latin typeface="Calibri" panose="020F0502020204030204" pitchFamily="34" charset="0"/>
                <a:cs typeface="Calibri" panose="020F0502020204030204" pitchFamily="34" charset="0"/>
              </a:rPr>
              <a:t>ant to reach a 10 TeV parton level collisions</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Timeline aro</a:t>
            </a:r>
            <a:r>
              <a:rPr lang="en-US" sz="1400" dirty="0">
                <a:latin typeface="Calibri" panose="020F0502020204030204" pitchFamily="34" charset="0"/>
                <a:cs typeface="Calibri" panose="020F0502020204030204" pitchFamily="34" charset="0"/>
              </a:rPr>
              <a:t>u</a:t>
            </a:r>
            <a:r>
              <a:rPr lang="en-CH" sz="1400" dirty="0">
                <a:latin typeface="Calibri" panose="020F0502020204030204" pitchFamily="34" charset="0"/>
                <a:cs typeface="Calibri" panose="020F0502020204030204" pitchFamily="34" charset="0"/>
              </a:rPr>
              <a:t>nd 2050</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Fermilab option for demonstator and hosting  </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Reference design in a “few” years</a:t>
            </a:r>
          </a:p>
          <a:p>
            <a:r>
              <a:rPr lang="en-CH" sz="1400" dirty="0">
                <a:latin typeface="Calibri" panose="020F0502020204030204" pitchFamily="34" charset="0"/>
                <a:cs typeface="Calibri" panose="020F0502020204030204" pitchFamily="34" charset="0"/>
              </a:rPr>
              <a:t> </a:t>
            </a:r>
          </a:p>
          <a:p>
            <a:r>
              <a:rPr lang="en-CH" sz="1400" dirty="0">
                <a:latin typeface="Calibri" panose="020F0502020204030204" pitchFamily="34" charset="0"/>
                <a:cs typeface="Calibri" panose="020F0502020204030204" pitchFamily="34" charset="0"/>
              </a:rPr>
              <a:t>Discussion with DoE (Regina Rameika, A. Patwa):</a:t>
            </a:r>
          </a:p>
          <a:p>
            <a:pPr marL="285750" indent="-285750">
              <a:buFont typeface="Arial" panose="020B0604020202020204" pitchFamily="34" charset="0"/>
              <a:buChar char="•"/>
            </a:pPr>
            <a:r>
              <a:rPr lang="en-CH" sz="1400" dirty="0">
                <a:latin typeface="Calibri" panose="020F0502020204030204" pitchFamily="34" charset="0"/>
                <a:cs typeface="Calibri" panose="020F0502020204030204" pitchFamily="34" charset="0"/>
              </a:rPr>
              <a:t>DoE wants to maintain IMCC as a </a:t>
            </a:r>
            <a:r>
              <a:rPr lang="en-CH" sz="1400" b="1" dirty="0">
                <a:latin typeface="Calibri" panose="020F0502020204030204" pitchFamily="34" charset="0"/>
                <a:cs typeface="Calibri" panose="020F0502020204030204" pitchFamily="34" charset="0"/>
              </a:rPr>
              <a:t>global collaboration</a:t>
            </a:r>
          </a:p>
          <a:p>
            <a:pPr marL="285750" indent="-285750">
              <a:buFont typeface="Arial" panose="020B0604020202020204" pitchFamily="34" charset="0"/>
              <a:buChar char="•"/>
            </a:pPr>
            <a:r>
              <a:rPr lang="en-CH" sz="1400" b="1" dirty="0">
                <a:latin typeface="Calibri" panose="020F0502020204030204" pitchFamily="34" charset="0"/>
                <a:cs typeface="Calibri" panose="020F0502020204030204" pitchFamily="34" charset="0"/>
              </a:rPr>
              <a:t>Addendum to CERN-DoE-NSF agreement </a:t>
            </a:r>
            <a:r>
              <a:rPr lang="en-CH" sz="1400" dirty="0">
                <a:latin typeface="Calibri" panose="020F0502020204030204" pitchFamily="34" charset="0"/>
                <a:cs typeface="Calibri" panose="020F0502020204030204" pitchFamily="34" charset="0"/>
              </a:rPr>
              <a:t>is in preparation</a:t>
            </a:r>
          </a:p>
          <a:p>
            <a:pPr marL="285750" indent="-285750">
              <a:buFont typeface="Arial" panose="020B0604020202020204" pitchFamily="34" charset="0"/>
              <a:buChar char="•"/>
            </a:pPr>
            <a:endParaRPr lang="en-CH" sz="1400" dirty="0">
              <a:latin typeface="Calibri" panose="020F0502020204030204" pitchFamily="34" charset="0"/>
              <a:cs typeface="Calibri" panose="020F0502020204030204" pitchFamily="34" charset="0"/>
            </a:endParaRPr>
          </a:p>
          <a:p>
            <a:r>
              <a:rPr lang="en-CH" sz="1400" b="1" dirty="0">
                <a:latin typeface="Calibri" panose="020F0502020204030204" pitchFamily="34" charset="0"/>
                <a:cs typeface="Calibri" panose="020F0502020204030204" pitchFamily="34" charset="0"/>
              </a:rPr>
              <a:t>IMCC prepares plan B for Europe and plan A for the US in parallel </a:t>
            </a:r>
          </a:p>
        </p:txBody>
      </p:sp>
      <p:pic>
        <p:nvPicPr>
          <p:cNvPr id="3" name="Picture 2" descr="A newspaper article with black text&#10;&#10;Description automatically generated">
            <a:extLst>
              <a:ext uri="{FF2B5EF4-FFF2-40B4-BE49-F238E27FC236}">
                <a16:creationId xmlns:a16="http://schemas.microsoft.com/office/drawing/2014/main" id="{10856859-02C9-7DB7-4520-904A7514391E}"/>
              </a:ext>
            </a:extLst>
          </p:cNvPr>
          <p:cNvPicPr>
            <a:picLocks noChangeAspect="1"/>
          </p:cNvPicPr>
          <p:nvPr/>
        </p:nvPicPr>
        <p:blipFill>
          <a:blip r:embed="rId2"/>
          <a:stretch>
            <a:fillRect/>
          </a:stretch>
        </p:blipFill>
        <p:spPr>
          <a:xfrm>
            <a:off x="5464907" y="897135"/>
            <a:ext cx="3494553" cy="1487619"/>
          </a:xfrm>
          <a:prstGeom prst="rect">
            <a:avLst/>
          </a:prstGeom>
        </p:spPr>
      </p:pic>
      <p:pic>
        <p:nvPicPr>
          <p:cNvPr id="6" name="Picture 5" descr="A screenshot of a web page&#10;&#10;Description automatically generated">
            <a:extLst>
              <a:ext uri="{FF2B5EF4-FFF2-40B4-BE49-F238E27FC236}">
                <a16:creationId xmlns:a16="http://schemas.microsoft.com/office/drawing/2014/main" id="{059E8044-9B8B-8725-5713-767A9BAA42A6}"/>
              </a:ext>
            </a:extLst>
          </p:cNvPr>
          <p:cNvPicPr>
            <a:picLocks noChangeAspect="1"/>
          </p:cNvPicPr>
          <p:nvPr/>
        </p:nvPicPr>
        <p:blipFill>
          <a:blip r:embed="rId3"/>
          <a:stretch>
            <a:fillRect/>
          </a:stretch>
        </p:blipFill>
        <p:spPr>
          <a:xfrm>
            <a:off x="27002" y="1830406"/>
            <a:ext cx="3575063" cy="866031"/>
          </a:xfrm>
          <a:prstGeom prst="rect">
            <a:avLst/>
          </a:prstGeom>
        </p:spPr>
      </p:pic>
      <p:pic>
        <p:nvPicPr>
          <p:cNvPr id="13" name="Picture 12" descr="A screenshot of a news article&#10;&#10;Description automatically generated">
            <a:extLst>
              <a:ext uri="{FF2B5EF4-FFF2-40B4-BE49-F238E27FC236}">
                <a16:creationId xmlns:a16="http://schemas.microsoft.com/office/drawing/2014/main" id="{A260CD8C-F4A7-966E-0345-B5EE9E6C72E8}"/>
              </a:ext>
            </a:extLst>
          </p:cNvPr>
          <p:cNvPicPr>
            <a:picLocks noChangeAspect="1"/>
          </p:cNvPicPr>
          <p:nvPr/>
        </p:nvPicPr>
        <p:blipFill>
          <a:blip r:embed="rId4"/>
          <a:stretch>
            <a:fillRect/>
          </a:stretch>
        </p:blipFill>
        <p:spPr>
          <a:xfrm>
            <a:off x="64936" y="2705695"/>
            <a:ext cx="3384376" cy="2102096"/>
          </a:xfrm>
          <a:prstGeom prst="rect">
            <a:avLst/>
          </a:prstGeom>
        </p:spPr>
      </p:pic>
      <p:sp>
        <p:nvSpPr>
          <p:cNvPr id="2" name="Slide Number Placeholder 1">
            <a:extLst>
              <a:ext uri="{FF2B5EF4-FFF2-40B4-BE49-F238E27FC236}">
                <a16:creationId xmlns:a16="http://schemas.microsoft.com/office/drawing/2014/main" id="{5B7E5D08-7AAD-6AAB-CFAC-DE3A00F72DD5}"/>
              </a:ext>
            </a:extLst>
          </p:cNvPr>
          <p:cNvSpPr>
            <a:spLocks noGrp="1"/>
          </p:cNvSpPr>
          <p:nvPr>
            <p:ph type="sldNum" sz="quarter" idx="4"/>
          </p:nvPr>
        </p:nvSpPr>
        <p:spPr/>
        <p:txBody>
          <a:bodyPr/>
          <a:lstStyle/>
          <a:p>
            <a:fld id="{974172A1-1CBF-0B40-9234-7D4D80EC19EA}" type="slidenum">
              <a:rPr lang="en-GB" smtClean="0"/>
              <a:pPr/>
              <a:t>7</a:t>
            </a:fld>
            <a:endParaRPr lang="en-GB" dirty="0"/>
          </a:p>
        </p:txBody>
      </p:sp>
      <p:sp>
        <p:nvSpPr>
          <p:cNvPr id="4" name="TextBox 3">
            <a:extLst>
              <a:ext uri="{FF2B5EF4-FFF2-40B4-BE49-F238E27FC236}">
                <a16:creationId xmlns:a16="http://schemas.microsoft.com/office/drawing/2014/main" id="{D806EE38-50C7-2807-7EE8-3CF36FC3B7D4}"/>
              </a:ext>
            </a:extLst>
          </p:cNvPr>
          <p:cNvSpPr txBox="1"/>
          <p:nvPr/>
        </p:nvSpPr>
        <p:spPr>
          <a:xfrm>
            <a:off x="827583" y="648007"/>
            <a:ext cx="4714353" cy="1384995"/>
          </a:xfrm>
          <a:prstGeom prst="rect">
            <a:avLst/>
          </a:prstGeom>
          <a:solidFill>
            <a:schemeClr val="accent6">
              <a:lumMod val="20000"/>
              <a:lumOff val="80000"/>
            </a:schemeClr>
          </a:solidFill>
        </p:spPr>
        <p:txBody>
          <a:bodyPr wrap="square" rtlCol="0">
            <a:spAutoFit/>
          </a:bodyPr>
          <a:lstStyle/>
          <a:p>
            <a:r>
              <a:rPr lang="en-CH" sz="1400" dirty="0">
                <a:latin typeface="Calibri" panose="020F0502020204030204" pitchFamily="34" charset="0"/>
                <a:cs typeface="Calibri" panose="020F0502020204030204" pitchFamily="34" charset="0"/>
              </a:rPr>
              <a:t>Particle Physics Project Prioritisation Panel (P5) endorses muon collider R&amp;D: </a:t>
            </a:r>
            <a:r>
              <a:rPr lang="en-US" sz="1400" dirty="0">
                <a:latin typeface="Calibri" panose="020F0502020204030204" pitchFamily="34" charset="0"/>
                <a:cs typeface="Calibri" panose="020F0502020204030204" pitchFamily="34" charset="0"/>
              </a:rPr>
              <a:t>”This is our muon shot”</a:t>
            </a:r>
          </a:p>
          <a:p>
            <a:endParaRPr lang="en-CH" sz="1400" dirty="0">
              <a:latin typeface="Calibri" panose="020F0502020204030204" pitchFamily="34" charset="0"/>
              <a:cs typeface="Calibri" panose="020F0502020204030204" pitchFamily="34" charset="0"/>
            </a:endParaRPr>
          </a:p>
          <a:p>
            <a:r>
              <a:rPr lang="en-CH" sz="1400" dirty="0">
                <a:latin typeface="Calibri" panose="020F0502020204030204" pitchFamily="34" charset="0"/>
                <a:cs typeface="Calibri" panose="020F0502020204030204" pitchFamily="34" charset="0"/>
              </a:rPr>
              <a:t>Recommend joining the IMCC</a:t>
            </a:r>
          </a:p>
          <a:p>
            <a:r>
              <a:rPr lang="en-CH" sz="1400" dirty="0">
                <a:latin typeface="Calibri" panose="020F0502020204030204" pitchFamily="34" charset="0"/>
                <a:cs typeface="Calibri" panose="020F0502020204030204" pitchFamily="34" charset="0"/>
              </a:rPr>
              <a:t>Consider FNAL as a host candidate</a:t>
            </a:r>
          </a:p>
          <a:p>
            <a:r>
              <a:rPr lang="en-CH" sz="1400" dirty="0">
                <a:latin typeface="Calibri" panose="020F0502020204030204" pitchFamily="34" charset="0"/>
                <a:cs typeface="Calibri" panose="020F0502020204030204" pitchFamily="34" charset="0"/>
              </a:rPr>
              <a:t>US is already particpating to the collaboration </a:t>
            </a:r>
          </a:p>
        </p:txBody>
      </p:sp>
    </p:spTree>
    <p:extLst>
      <p:ext uri="{BB962C8B-B14F-4D97-AF65-F5344CB8AC3E}">
        <p14:creationId xmlns:p14="http://schemas.microsoft.com/office/powerpoint/2010/main" val="4301957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dirty="0">
                <a:latin typeface="Calibri"/>
                <a:cs typeface="Calibri"/>
              </a:rPr>
              <a:t>Tentative</a:t>
            </a:r>
            <a:r>
              <a:rPr lang="en-GB" sz="3200" b="0" dirty="0">
                <a:latin typeface="Calibri"/>
                <a:cs typeface="Calibri"/>
              </a:rPr>
              <a:t> Staged Target Parameters</a:t>
            </a:r>
          </a:p>
        </p:txBody>
      </p:sp>
      <p:sp>
        <p:nvSpPr>
          <p:cNvPr id="5" name="Espace réservé du numéro de diapositive 3"/>
          <p:cNvSpPr txBox="1">
            <a:spLocks/>
          </p:cNvSpPr>
          <p:nvPr/>
        </p:nvSpPr>
        <p:spPr>
          <a:xfrm>
            <a:off x="7632576" y="4627315"/>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8</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pPr algn="l"/>
            <a:r>
              <a:rPr lang="en-US">
                <a:latin typeface="Calibri"/>
                <a:cs typeface="Calibri"/>
              </a:rPr>
              <a:t>D. Schulte, Muon Collider, INFN, May 2024</a:t>
            </a:r>
            <a:endParaRPr lang="en-GB" dirty="0">
              <a:latin typeface="Calibri"/>
              <a:cs typeface="Calibri"/>
            </a:endParaRPr>
          </a:p>
        </p:txBody>
      </p:sp>
      <p:graphicFrame>
        <p:nvGraphicFramePr>
          <p:cNvPr id="6" name="Table 5"/>
          <p:cNvGraphicFramePr>
            <a:graphicFrameLocks noGrp="1"/>
          </p:cNvGraphicFramePr>
          <p:nvPr/>
        </p:nvGraphicFramePr>
        <p:xfrm>
          <a:off x="3143563" y="771550"/>
          <a:ext cx="5369062" cy="4081272"/>
        </p:xfrm>
        <a:graphic>
          <a:graphicData uri="http://schemas.openxmlformats.org/drawingml/2006/table">
            <a:tbl>
              <a:tblPr firstRow="1" bandRow="1">
                <a:tableStyleId>{5C22544A-7EE6-4342-B048-85BDC9FD1C3A}</a:tableStyleId>
              </a:tblPr>
              <a:tblGrid>
                <a:gridCol w="1008112">
                  <a:extLst>
                    <a:ext uri="{9D8B030D-6E8A-4147-A177-3AD203B41FA5}">
                      <a16:colId xmlns:a16="http://schemas.microsoft.com/office/drawing/2014/main" val="20000"/>
                    </a:ext>
                  </a:extLst>
                </a:gridCol>
                <a:gridCol w="1080120">
                  <a:extLst>
                    <a:ext uri="{9D8B030D-6E8A-4147-A177-3AD203B41FA5}">
                      <a16:colId xmlns:a16="http://schemas.microsoft.com/office/drawing/2014/main" val="20001"/>
                    </a:ext>
                  </a:extLst>
                </a:gridCol>
                <a:gridCol w="864096">
                  <a:extLst>
                    <a:ext uri="{9D8B030D-6E8A-4147-A177-3AD203B41FA5}">
                      <a16:colId xmlns:a16="http://schemas.microsoft.com/office/drawing/2014/main" val="20002"/>
                    </a:ext>
                  </a:extLst>
                </a:gridCol>
                <a:gridCol w="726948">
                  <a:extLst>
                    <a:ext uri="{9D8B030D-6E8A-4147-A177-3AD203B41FA5}">
                      <a16:colId xmlns:a16="http://schemas.microsoft.com/office/drawing/2014/main" val="20003"/>
                    </a:ext>
                  </a:extLst>
                </a:gridCol>
                <a:gridCol w="887671">
                  <a:extLst>
                    <a:ext uri="{9D8B030D-6E8A-4147-A177-3AD203B41FA5}">
                      <a16:colId xmlns:a16="http://schemas.microsoft.com/office/drawing/2014/main" val="20004"/>
                    </a:ext>
                  </a:extLst>
                </a:gridCol>
                <a:gridCol w="802115">
                  <a:extLst>
                    <a:ext uri="{9D8B030D-6E8A-4147-A177-3AD203B41FA5}">
                      <a16:colId xmlns:a16="http://schemas.microsoft.com/office/drawing/2014/main" val="2833354472"/>
                    </a:ext>
                  </a:extLst>
                </a:gridCol>
              </a:tblGrid>
              <a:tr h="0">
                <a:tc>
                  <a:txBody>
                    <a:bodyPr/>
                    <a:lstStyle/>
                    <a:p>
                      <a:pPr algn="ctr"/>
                      <a:r>
                        <a:rPr lang="en-US" sz="1400" dirty="0">
                          <a:latin typeface="Calibri"/>
                          <a:cs typeface="Calibri"/>
                        </a:rPr>
                        <a:t>Parameter</a:t>
                      </a:r>
                    </a:p>
                  </a:txBody>
                  <a:tcPr marL="100489" marR="100489" marT="50292" marB="50292"/>
                </a:tc>
                <a:tc>
                  <a:txBody>
                    <a:bodyPr/>
                    <a:lstStyle/>
                    <a:p>
                      <a:pPr algn="ctr"/>
                      <a:r>
                        <a:rPr lang="en-US" sz="1400" dirty="0">
                          <a:latin typeface="Calibri"/>
                          <a:cs typeface="Calibri"/>
                        </a:rPr>
                        <a:t>Unit</a:t>
                      </a:r>
                    </a:p>
                  </a:txBody>
                  <a:tcPr marL="100489" marR="100489" marT="50292" marB="50292"/>
                </a:tc>
                <a:tc>
                  <a:txBody>
                    <a:bodyPr/>
                    <a:lstStyle/>
                    <a:p>
                      <a:pPr algn="ctr"/>
                      <a:r>
                        <a:rPr lang="en-US" sz="1400" dirty="0">
                          <a:solidFill>
                            <a:srgbClr val="000000"/>
                          </a:solidFill>
                          <a:latin typeface="Calibri"/>
                          <a:cs typeface="Calibri"/>
                        </a:rPr>
                        <a:t>3 </a:t>
                      </a:r>
                      <a:r>
                        <a:rPr lang="en-US" sz="1400" dirty="0" err="1">
                          <a:solidFill>
                            <a:srgbClr val="000000"/>
                          </a:solidFill>
                          <a:latin typeface="Calibri"/>
                          <a:cs typeface="Calibri"/>
                        </a:rPr>
                        <a:t>TeV</a:t>
                      </a:r>
                      <a:endParaRPr lang="en-US" sz="1400" dirty="0">
                        <a:solidFill>
                          <a:srgbClr val="000000"/>
                        </a:solidFill>
                        <a:latin typeface="Calibri"/>
                        <a:cs typeface="Calibri"/>
                      </a:endParaRP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10 </a:t>
                      </a:r>
                      <a:r>
                        <a:rPr lang="en-US" sz="1400" dirty="0" err="1">
                          <a:solidFill>
                            <a:srgbClr val="000000"/>
                          </a:solidFill>
                          <a:latin typeface="Calibri"/>
                          <a:cs typeface="Calibri"/>
                        </a:rPr>
                        <a:t>TeV</a:t>
                      </a:r>
                      <a:endParaRPr lang="en-US" sz="1400" dirty="0">
                        <a:solidFill>
                          <a:srgbClr val="000000"/>
                        </a:solidFill>
                        <a:latin typeface="Calibri"/>
                        <a:cs typeface="Calibri"/>
                      </a:endParaRP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10 </a:t>
                      </a:r>
                      <a:r>
                        <a:rPr lang="en-US" sz="1400" dirty="0" err="1">
                          <a:solidFill>
                            <a:srgbClr val="000000"/>
                          </a:solidFill>
                          <a:latin typeface="Calibri"/>
                          <a:cs typeface="Calibri"/>
                        </a:rPr>
                        <a:t>TeV</a:t>
                      </a:r>
                      <a:endParaRPr lang="en-US" sz="1400" dirty="0">
                        <a:solidFill>
                          <a:srgbClr val="000000"/>
                        </a:solidFill>
                        <a:latin typeface="Calibri"/>
                        <a:cs typeface="Calibri"/>
                      </a:endParaRPr>
                    </a:p>
                  </a:txBody>
                  <a:tcPr marL="100489" marR="100489" marT="50292" marB="50292">
                    <a:solidFill>
                      <a:srgbClr val="C8FCF4"/>
                    </a:solidFill>
                  </a:tcPr>
                </a:tc>
                <a:tc>
                  <a:txBody>
                    <a:bodyPr/>
                    <a:lstStyle/>
                    <a:p>
                      <a:pPr algn="ctr"/>
                      <a:r>
                        <a:rPr lang="en-US" sz="1400" dirty="0">
                          <a:solidFill>
                            <a:srgbClr val="000000"/>
                          </a:solidFill>
                          <a:latin typeface="Calibri"/>
                          <a:cs typeface="Calibri"/>
                        </a:rPr>
                        <a:t>10 </a:t>
                      </a:r>
                      <a:r>
                        <a:rPr lang="en-US" sz="1400" dirty="0" err="1">
                          <a:solidFill>
                            <a:srgbClr val="000000"/>
                          </a:solidFill>
                          <a:latin typeface="Calibri"/>
                          <a:cs typeface="Calibri"/>
                        </a:rPr>
                        <a:t>TeV</a:t>
                      </a:r>
                      <a:endParaRPr lang="en-US" sz="1400" dirty="0">
                        <a:solidFill>
                          <a:srgbClr val="000000"/>
                        </a:solidFill>
                        <a:latin typeface="Calibri"/>
                        <a:cs typeface="Calibri"/>
                      </a:endParaRPr>
                    </a:p>
                  </a:txBody>
                  <a:tcPr marL="100489" marR="100489" marT="50292" marB="50292">
                    <a:solidFill>
                      <a:srgbClr val="C8FCF4"/>
                    </a:solidFill>
                  </a:tcPr>
                </a:tc>
                <a:extLst>
                  <a:ext uri="{0D108BD9-81ED-4DB2-BD59-A6C34878D82A}">
                    <a16:rowId xmlns:a16="http://schemas.microsoft.com/office/drawing/2014/main" val="10000"/>
                  </a:ext>
                </a:extLst>
              </a:tr>
              <a:tr h="288032">
                <a:tc>
                  <a:txBody>
                    <a:bodyPr/>
                    <a:lstStyle/>
                    <a:p>
                      <a:pPr algn="ctr"/>
                      <a:r>
                        <a:rPr lang="en-US" sz="1400" b="1" dirty="0">
                          <a:latin typeface="Calibri"/>
                          <a:cs typeface="Calibri"/>
                        </a:rPr>
                        <a:t>L</a:t>
                      </a:r>
                    </a:p>
                  </a:txBody>
                  <a:tcPr marL="100489" marR="100489" marT="50292" marB="50292"/>
                </a:tc>
                <a:tc>
                  <a:txBody>
                    <a:bodyPr/>
                    <a:lstStyle/>
                    <a:p>
                      <a:pPr algn="ctr"/>
                      <a:r>
                        <a:rPr lang="en-US" sz="1400" b="1" dirty="0">
                          <a:latin typeface="Calibri"/>
                          <a:cs typeface="Calibri"/>
                        </a:rPr>
                        <a:t>10</a:t>
                      </a:r>
                      <a:r>
                        <a:rPr lang="en-US" sz="1400" b="1" baseline="30000" dirty="0">
                          <a:latin typeface="Calibri"/>
                          <a:cs typeface="Calibri"/>
                        </a:rPr>
                        <a:t>34</a:t>
                      </a:r>
                      <a:r>
                        <a:rPr lang="en-US" sz="1400" b="1" baseline="0" dirty="0">
                          <a:latin typeface="Calibri"/>
                          <a:cs typeface="Calibri"/>
                        </a:rPr>
                        <a:t> cm</a:t>
                      </a:r>
                      <a:r>
                        <a:rPr lang="en-US" sz="1400" b="1" baseline="30000" dirty="0">
                          <a:latin typeface="Calibri"/>
                          <a:cs typeface="Calibri"/>
                        </a:rPr>
                        <a:t>-2</a:t>
                      </a:r>
                      <a:r>
                        <a:rPr lang="en-US" sz="1400" b="1" baseline="0" dirty="0">
                          <a:latin typeface="Calibri"/>
                          <a:cs typeface="Calibri"/>
                        </a:rPr>
                        <a:t>s</a:t>
                      </a:r>
                      <a:r>
                        <a:rPr lang="en-US" sz="1400" b="1" baseline="30000" dirty="0">
                          <a:latin typeface="Calibri"/>
                          <a:cs typeface="Calibri"/>
                        </a:rPr>
                        <a:t>-1</a:t>
                      </a:r>
                      <a:endParaRPr lang="en-US" sz="1400" b="1" dirty="0">
                        <a:latin typeface="Calibri"/>
                        <a:cs typeface="Calibri"/>
                      </a:endParaRPr>
                    </a:p>
                  </a:txBody>
                  <a:tcPr marL="100489" marR="100489" marT="50292" marB="50292"/>
                </a:tc>
                <a:tc>
                  <a:txBody>
                    <a:bodyPr/>
                    <a:lstStyle/>
                    <a:p>
                      <a:pPr algn="ctr"/>
                      <a:r>
                        <a:rPr lang="en-US" sz="1400" b="1" dirty="0">
                          <a:latin typeface="Calibri"/>
                          <a:cs typeface="Calibri"/>
                        </a:rPr>
                        <a:t>1.8</a:t>
                      </a:r>
                    </a:p>
                  </a:txBody>
                  <a:tcPr marL="100489" marR="100489" marT="50292" marB="50292">
                    <a:solidFill>
                      <a:srgbClr val="FDEADA"/>
                    </a:solidFill>
                  </a:tcPr>
                </a:tc>
                <a:tc>
                  <a:txBody>
                    <a:bodyPr/>
                    <a:lstStyle/>
                    <a:p>
                      <a:pPr algn="ctr"/>
                      <a:r>
                        <a:rPr lang="en-US" sz="1400" b="1" dirty="0">
                          <a:latin typeface="Calibri"/>
                          <a:cs typeface="Calibri"/>
                        </a:rPr>
                        <a:t>20</a:t>
                      </a:r>
                    </a:p>
                  </a:txBody>
                  <a:tcPr marL="100489" marR="100489" marT="50292" marB="50292">
                    <a:solidFill>
                      <a:srgbClr val="FDEADA"/>
                    </a:solidFill>
                  </a:tcPr>
                </a:tc>
                <a:tc>
                  <a:txBody>
                    <a:bodyPr/>
                    <a:lstStyle/>
                    <a:p>
                      <a:pPr algn="ctr"/>
                      <a:r>
                        <a:rPr lang="en-US" sz="1400" b="1" dirty="0" err="1">
                          <a:latin typeface="Calibri"/>
                          <a:cs typeface="Calibri"/>
                        </a:rPr>
                        <a:t>tbd</a:t>
                      </a:r>
                      <a:endParaRPr lang="en-US" sz="1400" b="1" dirty="0">
                        <a:latin typeface="Calibri"/>
                        <a:cs typeface="Calibri"/>
                      </a:endParaRPr>
                    </a:p>
                  </a:txBody>
                  <a:tcPr marL="100489" marR="100489" marT="50292" marB="50292">
                    <a:solidFill>
                      <a:srgbClr val="C8FCF4"/>
                    </a:solidFill>
                  </a:tcPr>
                </a:tc>
                <a:tc>
                  <a:txBody>
                    <a:bodyPr/>
                    <a:lstStyle/>
                    <a:p>
                      <a:pPr algn="ctr"/>
                      <a:r>
                        <a:rPr lang="en-US" sz="1400" b="1" dirty="0">
                          <a:latin typeface="Calibri"/>
                          <a:cs typeface="Calibri"/>
                        </a:rPr>
                        <a:t>13</a:t>
                      </a:r>
                    </a:p>
                  </a:txBody>
                  <a:tcPr marL="100489" marR="100489" marT="50292" marB="50292">
                    <a:solidFill>
                      <a:srgbClr val="C8FCF4"/>
                    </a:solidFill>
                  </a:tcPr>
                </a:tc>
                <a:extLst>
                  <a:ext uri="{0D108BD9-81ED-4DB2-BD59-A6C34878D82A}">
                    <a16:rowId xmlns:a16="http://schemas.microsoft.com/office/drawing/2014/main" val="10001"/>
                  </a:ext>
                </a:extLst>
              </a:tr>
              <a:tr h="288032">
                <a:tc>
                  <a:txBody>
                    <a:bodyPr/>
                    <a:lstStyle/>
                    <a:p>
                      <a:pPr algn="ctr"/>
                      <a:r>
                        <a:rPr lang="en-US" sz="1400" dirty="0">
                          <a:solidFill>
                            <a:srgbClr val="0000FF"/>
                          </a:solidFill>
                          <a:latin typeface="Calibri"/>
                          <a:cs typeface="Calibri"/>
                        </a:rPr>
                        <a:t>N</a:t>
                      </a:r>
                    </a:p>
                  </a:txBody>
                  <a:tcPr marL="100489" marR="100489" marT="50292" marB="50292"/>
                </a:tc>
                <a:tc>
                  <a:txBody>
                    <a:bodyPr/>
                    <a:lstStyle/>
                    <a:p>
                      <a:pPr algn="ctr"/>
                      <a:r>
                        <a:rPr lang="en-US" sz="1400" dirty="0">
                          <a:solidFill>
                            <a:srgbClr val="0000FF"/>
                          </a:solidFill>
                          <a:latin typeface="Calibri"/>
                          <a:cs typeface="Calibri"/>
                        </a:rPr>
                        <a:t>10</a:t>
                      </a:r>
                      <a:r>
                        <a:rPr lang="en-US" sz="1400" baseline="30000" dirty="0">
                          <a:solidFill>
                            <a:srgbClr val="0000FF"/>
                          </a:solidFill>
                          <a:latin typeface="Calibri"/>
                          <a:cs typeface="Calibri"/>
                        </a:rPr>
                        <a:t>12</a:t>
                      </a:r>
                      <a:endParaRPr lang="en-US" sz="1400" dirty="0">
                        <a:solidFill>
                          <a:srgbClr val="0000FF"/>
                        </a:solidFill>
                        <a:latin typeface="Calibri"/>
                        <a:cs typeface="Calibri"/>
                      </a:endParaRPr>
                    </a:p>
                  </a:txBody>
                  <a:tcPr marL="100489" marR="100489" marT="50292" marB="50292"/>
                </a:tc>
                <a:tc>
                  <a:txBody>
                    <a:bodyPr/>
                    <a:lstStyle/>
                    <a:p>
                      <a:pPr algn="ctr"/>
                      <a:r>
                        <a:rPr lang="en-US" sz="1400" dirty="0">
                          <a:solidFill>
                            <a:srgbClr val="0000FF"/>
                          </a:solidFill>
                          <a:latin typeface="Calibri"/>
                          <a:cs typeface="Calibri"/>
                        </a:rPr>
                        <a:t>2.2</a:t>
                      </a:r>
                    </a:p>
                  </a:txBody>
                  <a:tcPr marL="100489" marR="100489" marT="50292" marB="50292">
                    <a:solidFill>
                      <a:srgbClr val="FDEADA"/>
                    </a:solidFill>
                  </a:tcPr>
                </a:tc>
                <a:tc>
                  <a:txBody>
                    <a:bodyPr/>
                    <a:lstStyle/>
                    <a:p>
                      <a:pPr algn="ctr"/>
                      <a:r>
                        <a:rPr lang="en-US" sz="1400" dirty="0">
                          <a:solidFill>
                            <a:srgbClr val="0000FF"/>
                          </a:solidFill>
                          <a:latin typeface="Calibri"/>
                          <a:cs typeface="Calibri"/>
                        </a:rPr>
                        <a:t>1.8</a:t>
                      </a:r>
                    </a:p>
                  </a:txBody>
                  <a:tcPr marL="100489" marR="100489" marT="50292" marB="50292">
                    <a:solidFill>
                      <a:srgbClr val="FDEADA"/>
                    </a:solidFill>
                  </a:tcPr>
                </a:tc>
                <a:tc>
                  <a:txBody>
                    <a:bodyPr/>
                    <a:lstStyle/>
                    <a:p>
                      <a:pPr algn="ctr"/>
                      <a:r>
                        <a:rPr lang="en-US" sz="1400" dirty="0">
                          <a:solidFill>
                            <a:srgbClr val="0000FF"/>
                          </a:solidFill>
                          <a:latin typeface="Calibri"/>
                          <a:cs typeface="Calibri"/>
                        </a:rPr>
                        <a:t>1.8</a:t>
                      </a:r>
                    </a:p>
                  </a:txBody>
                  <a:tcPr marL="100489" marR="100489" marT="50292" marB="50292">
                    <a:solidFill>
                      <a:srgbClr val="C8FCF4"/>
                    </a:solidFill>
                  </a:tcPr>
                </a:tc>
                <a:tc>
                  <a:txBody>
                    <a:bodyPr/>
                    <a:lstStyle/>
                    <a:p>
                      <a:pPr algn="ctr"/>
                      <a:r>
                        <a:rPr lang="en-US" sz="1400" dirty="0">
                          <a:solidFill>
                            <a:srgbClr val="0000FF"/>
                          </a:solidFill>
                          <a:latin typeface="Calibri"/>
                          <a:cs typeface="Calibri"/>
                        </a:rPr>
                        <a:t>1.8</a:t>
                      </a:r>
                    </a:p>
                  </a:txBody>
                  <a:tcPr marL="100489" marR="100489" marT="50292" marB="50292">
                    <a:solidFill>
                      <a:srgbClr val="C8FCF4"/>
                    </a:solidFill>
                  </a:tcPr>
                </a:tc>
                <a:extLst>
                  <a:ext uri="{0D108BD9-81ED-4DB2-BD59-A6C34878D82A}">
                    <a16:rowId xmlns:a16="http://schemas.microsoft.com/office/drawing/2014/main" val="10002"/>
                  </a:ext>
                </a:extLst>
              </a:tr>
              <a:tr h="288032">
                <a:tc>
                  <a:txBody>
                    <a:bodyPr/>
                    <a:lstStyle/>
                    <a:p>
                      <a:pPr algn="ctr"/>
                      <a:r>
                        <a:rPr lang="en-US" sz="1400" dirty="0" err="1">
                          <a:solidFill>
                            <a:srgbClr val="0000FF"/>
                          </a:solidFill>
                          <a:latin typeface="Calibri"/>
                          <a:cs typeface="Calibri"/>
                        </a:rPr>
                        <a:t>f</a:t>
                      </a:r>
                      <a:r>
                        <a:rPr lang="en-US" sz="1400" baseline="-25000" dirty="0" err="1">
                          <a:solidFill>
                            <a:srgbClr val="0000FF"/>
                          </a:solidFill>
                          <a:latin typeface="Calibri"/>
                          <a:cs typeface="Calibri"/>
                        </a:rPr>
                        <a:t>r</a:t>
                      </a:r>
                      <a:endParaRPr lang="en-US" sz="1400" dirty="0">
                        <a:solidFill>
                          <a:srgbClr val="0000FF"/>
                        </a:solidFill>
                        <a:latin typeface="Calibri"/>
                        <a:cs typeface="Calibri"/>
                      </a:endParaRPr>
                    </a:p>
                  </a:txBody>
                  <a:tcPr marL="100489" marR="100489" marT="50292" marB="50292"/>
                </a:tc>
                <a:tc>
                  <a:txBody>
                    <a:bodyPr/>
                    <a:lstStyle/>
                    <a:p>
                      <a:pPr algn="ctr"/>
                      <a:r>
                        <a:rPr lang="en-US" sz="1400" dirty="0">
                          <a:solidFill>
                            <a:srgbClr val="0000FF"/>
                          </a:solidFill>
                          <a:latin typeface="Calibri"/>
                          <a:cs typeface="Calibri"/>
                        </a:rPr>
                        <a:t>Hz</a:t>
                      </a:r>
                    </a:p>
                  </a:txBody>
                  <a:tcPr marL="100489" marR="100489" marT="50292" marB="50292"/>
                </a:tc>
                <a:tc>
                  <a:txBody>
                    <a:bodyPr/>
                    <a:lstStyle/>
                    <a:p>
                      <a:pPr algn="ctr"/>
                      <a:r>
                        <a:rPr lang="en-US" sz="1400" strike="noStrike" baseline="0" dirty="0">
                          <a:solidFill>
                            <a:srgbClr val="0000FF"/>
                          </a:solidFill>
                          <a:latin typeface="Calibri"/>
                          <a:cs typeface="Calibri"/>
                        </a:rPr>
                        <a:t>5</a:t>
                      </a:r>
                      <a:endParaRPr lang="en-US" sz="1400" strike="sngStrike" dirty="0">
                        <a:solidFill>
                          <a:srgbClr val="0000FF"/>
                        </a:solidFill>
                        <a:latin typeface="Calibri"/>
                        <a:cs typeface="Calibri"/>
                      </a:endParaRPr>
                    </a:p>
                  </a:txBody>
                  <a:tcPr marL="100489" marR="100489" marT="50292" marB="50292">
                    <a:solidFill>
                      <a:srgbClr val="FDEADA"/>
                    </a:solidFill>
                  </a:tcPr>
                </a:tc>
                <a:tc>
                  <a:txBody>
                    <a:bodyPr/>
                    <a:lstStyle/>
                    <a:p>
                      <a:pPr algn="ctr"/>
                      <a:r>
                        <a:rPr lang="en-US" sz="1400" dirty="0">
                          <a:solidFill>
                            <a:srgbClr val="0000FF"/>
                          </a:solidFill>
                          <a:latin typeface="Calibri"/>
                          <a:cs typeface="Calibri"/>
                        </a:rPr>
                        <a:t>5</a:t>
                      </a:r>
                    </a:p>
                  </a:txBody>
                  <a:tcPr marL="100489" marR="100489" marT="50292" marB="50292">
                    <a:solidFill>
                      <a:srgbClr val="FDEADA"/>
                    </a:solidFill>
                  </a:tcPr>
                </a:tc>
                <a:tc>
                  <a:txBody>
                    <a:bodyPr/>
                    <a:lstStyle/>
                    <a:p>
                      <a:pPr algn="ctr"/>
                      <a:r>
                        <a:rPr lang="en-US" sz="1400" dirty="0">
                          <a:solidFill>
                            <a:srgbClr val="0000FF"/>
                          </a:solidFill>
                          <a:latin typeface="Calibri"/>
                          <a:cs typeface="Calibri"/>
                        </a:rPr>
                        <a:t>5</a:t>
                      </a:r>
                    </a:p>
                  </a:txBody>
                  <a:tcPr marL="100489" marR="100489" marT="50292" marB="50292">
                    <a:solidFill>
                      <a:srgbClr val="C8FCF4"/>
                    </a:solidFill>
                  </a:tcPr>
                </a:tc>
                <a:tc>
                  <a:txBody>
                    <a:bodyPr/>
                    <a:lstStyle/>
                    <a:p>
                      <a:pPr algn="ctr"/>
                      <a:r>
                        <a:rPr lang="en-US" sz="1400" dirty="0">
                          <a:solidFill>
                            <a:srgbClr val="0000FF"/>
                          </a:solidFill>
                          <a:latin typeface="Calibri"/>
                          <a:cs typeface="Calibri"/>
                        </a:rPr>
                        <a:t>5</a:t>
                      </a:r>
                    </a:p>
                  </a:txBody>
                  <a:tcPr marL="100489" marR="100489" marT="50292" marB="50292">
                    <a:solidFill>
                      <a:srgbClr val="C8FCF4"/>
                    </a:solidFill>
                  </a:tcPr>
                </a:tc>
                <a:extLst>
                  <a:ext uri="{0D108BD9-81ED-4DB2-BD59-A6C34878D82A}">
                    <a16:rowId xmlns:a16="http://schemas.microsoft.com/office/drawing/2014/main" val="10003"/>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err="1">
                          <a:solidFill>
                            <a:srgbClr val="0000FF"/>
                          </a:solidFill>
                          <a:latin typeface="Calibri"/>
                          <a:cs typeface="Calibri"/>
                        </a:rPr>
                        <a:t>P</a:t>
                      </a:r>
                      <a:r>
                        <a:rPr lang="en-US" sz="1400" b="1" baseline="-25000" dirty="0" err="1">
                          <a:solidFill>
                            <a:srgbClr val="0000FF"/>
                          </a:solidFill>
                          <a:latin typeface="Calibri"/>
                          <a:cs typeface="Calibri"/>
                        </a:rPr>
                        <a:t>beam</a:t>
                      </a:r>
                      <a:endParaRPr lang="en-US" sz="1400" b="1" dirty="0">
                        <a:solidFill>
                          <a:srgbClr val="0000FF"/>
                        </a:solidFill>
                        <a:latin typeface="Calibri"/>
                        <a:cs typeface="Calibri"/>
                      </a:endParaRPr>
                    </a:p>
                  </a:txBody>
                  <a:tcPr marL="100489" marR="100489" marT="50292" marB="50292"/>
                </a:tc>
                <a:tc>
                  <a:txBody>
                    <a:bodyPr/>
                    <a:lstStyle/>
                    <a:p>
                      <a:pPr algn="ctr"/>
                      <a:r>
                        <a:rPr lang="en-US" sz="1400" b="1" dirty="0">
                          <a:solidFill>
                            <a:srgbClr val="0000FF"/>
                          </a:solidFill>
                          <a:latin typeface="Calibri"/>
                          <a:cs typeface="Calibri"/>
                        </a:rPr>
                        <a:t>MW</a:t>
                      </a:r>
                    </a:p>
                  </a:txBody>
                  <a:tcPr marL="100489" marR="100489" marT="50292" marB="50292"/>
                </a:tc>
                <a:tc>
                  <a:txBody>
                    <a:bodyPr/>
                    <a:lstStyle/>
                    <a:p>
                      <a:pPr algn="ctr"/>
                      <a:r>
                        <a:rPr lang="en-US" sz="1400" b="1" dirty="0">
                          <a:solidFill>
                            <a:srgbClr val="0000FF"/>
                          </a:solidFill>
                          <a:latin typeface="Calibri"/>
                          <a:cs typeface="Calibri"/>
                        </a:rPr>
                        <a:t>5.3</a:t>
                      </a:r>
                    </a:p>
                  </a:txBody>
                  <a:tcPr marL="100489" marR="100489" marT="50292" marB="50292">
                    <a:solidFill>
                      <a:srgbClr val="FDEADA"/>
                    </a:solidFill>
                  </a:tcPr>
                </a:tc>
                <a:tc>
                  <a:txBody>
                    <a:bodyPr/>
                    <a:lstStyle/>
                    <a:p>
                      <a:pPr algn="ctr"/>
                      <a:r>
                        <a:rPr lang="en-US" sz="1400" b="1" strike="noStrike" dirty="0">
                          <a:solidFill>
                            <a:srgbClr val="0000FF"/>
                          </a:solidFill>
                          <a:latin typeface="Calibri"/>
                          <a:cs typeface="Calibri"/>
                        </a:rPr>
                        <a:t>14.4</a:t>
                      </a:r>
                      <a:endParaRPr lang="en-US" sz="1400" b="1" strike="sngStrike" dirty="0">
                        <a:solidFill>
                          <a:srgbClr val="0000FF"/>
                        </a:solidFill>
                        <a:latin typeface="Calibri"/>
                        <a:cs typeface="Calibri"/>
                      </a:endParaRPr>
                    </a:p>
                  </a:txBody>
                  <a:tcPr marL="100489" marR="100489" marT="50292" marB="50292">
                    <a:solidFill>
                      <a:srgbClr val="FDEADA"/>
                    </a:solidFill>
                  </a:tcPr>
                </a:tc>
                <a:tc>
                  <a:txBody>
                    <a:bodyPr/>
                    <a:lstStyle/>
                    <a:p>
                      <a:pPr algn="ctr"/>
                      <a:r>
                        <a:rPr lang="en-US" sz="1400" b="1" strike="noStrike" dirty="0">
                          <a:solidFill>
                            <a:srgbClr val="0000FF"/>
                          </a:solidFill>
                          <a:latin typeface="Calibri"/>
                          <a:cs typeface="Calibri"/>
                        </a:rPr>
                        <a:t>14.4</a:t>
                      </a:r>
                      <a:endParaRPr lang="en-US" sz="1400" b="1" strike="sngStrike" dirty="0">
                        <a:solidFill>
                          <a:srgbClr val="0000FF"/>
                        </a:solidFill>
                        <a:latin typeface="Calibri"/>
                        <a:cs typeface="Calibri"/>
                      </a:endParaRPr>
                    </a:p>
                  </a:txBody>
                  <a:tcPr marL="100489" marR="100489" marT="50292" marB="50292">
                    <a:solidFill>
                      <a:srgbClr val="C8FCF4"/>
                    </a:solidFill>
                  </a:tcPr>
                </a:tc>
                <a:tc>
                  <a:txBody>
                    <a:bodyPr/>
                    <a:lstStyle/>
                    <a:p>
                      <a:pPr algn="ctr"/>
                      <a:r>
                        <a:rPr lang="en-US" sz="1400" b="1" strike="noStrike" dirty="0">
                          <a:solidFill>
                            <a:srgbClr val="0000FF"/>
                          </a:solidFill>
                          <a:latin typeface="Calibri"/>
                          <a:cs typeface="Calibri"/>
                        </a:rPr>
                        <a:t>14.4</a:t>
                      </a:r>
                    </a:p>
                  </a:txBody>
                  <a:tcPr marL="100489" marR="100489" marT="50292" marB="50292">
                    <a:solidFill>
                      <a:srgbClr val="C8FCF4"/>
                    </a:solidFill>
                  </a:tcPr>
                </a:tc>
                <a:extLst>
                  <a:ext uri="{0D108BD9-81ED-4DB2-BD59-A6C34878D82A}">
                    <a16:rowId xmlns:a16="http://schemas.microsoft.com/office/drawing/2014/main" val="10004"/>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solidFill>
                            <a:srgbClr val="000000"/>
                          </a:solidFill>
                          <a:latin typeface="Calibri"/>
                          <a:cs typeface="Calibri"/>
                        </a:rPr>
                        <a:t>C</a:t>
                      </a:r>
                    </a:p>
                  </a:txBody>
                  <a:tcPr marL="100489" marR="100489" marT="50292" marB="50292"/>
                </a:tc>
                <a:tc>
                  <a:txBody>
                    <a:bodyPr/>
                    <a:lstStyle/>
                    <a:p>
                      <a:pPr algn="ctr"/>
                      <a:r>
                        <a:rPr lang="en-US" sz="1400" dirty="0">
                          <a:solidFill>
                            <a:srgbClr val="000000"/>
                          </a:solidFill>
                          <a:latin typeface="Calibri"/>
                          <a:cs typeface="Calibri"/>
                        </a:rPr>
                        <a:t>km</a:t>
                      </a:r>
                    </a:p>
                  </a:txBody>
                  <a:tcPr marL="100489" marR="100489" marT="50292" marB="50292"/>
                </a:tc>
                <a:tc>
                  <a:txBody>
                    <a:bodyPr/>
                    <a:lstStyle/>
                    <a:p>
                      <a:pPr algn="ctr"/>
                      <a:r>
                        <a:rPr lang="en-US" sz="1400" dirty="0">
                          <a:solidFill>
                            <a:srgbClr val="000000"/>
                          </a:solidFill>
                          <a:latin typeface="Calibri"/>
                          <a:cs typeface="Calibri"/>
                        </a:rPr>
                        <a:t>4.5</a:t>
                      </a: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10</a:t>
                      </a: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15</a:t>
                      </a:r>
                    </a:p>
                  </a:txBody>
                  <a:tcPr marL="100489" marR="100489" marT="50292" marB="50292">
                    <a:solidFill>
                      <a:srgbClr val="C8FCF4"/>
                    </a:solidFill>
                  </a:tcPr>
                </a:tc>
                <a:tc>
                  <a:txBody>
                    <a:bodyPr/>
                    <a:lstStyle/>
                    <a:p>
                      <a:pPr algn="ctr"/>
                      <a:r>
                        <a:rPr lang="en-US" sz="1400" dirty="0">
                          <a:solidFill>
                            <a:srgbClr val="000000"/>
                          </a:solidFill>
                          <a:latin typeface="Calibri"/>
                          <a:cs typeface="Calibri"/>
                        </a:rPr>
                        <a:t>15</a:t>
                      </a:r>
                    </a:p>
                  </a:txBody>
                  <a:tcPr marL="100489" marR="100489" marT="50292" marB="50292">
                    <a:solidFill>
                      <a:srgbClr val="C8FCF4"/>
                    </a:solidFill>
                  </a:tcPr>
                </a:tc>
                <a:extLst>
                  <a:ext uri="{0D108BD9-81ED-4DB2-BD59-A6C34878D82A}">
                    <a16:rowId xmlns:a16="http://schemas.microsoft.com/office/drawing/2014/main" val="10005"/>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a:solidFill>
                            <a:srgbClr val="000000"/>
                          </a:solidFill>
                          <a:latin typeface="Calibri"/>
                          <a:cs typeface="Calibri"/>
                        </a:rPr>
                        <a:t>&lt;B&gt;</a:t>
                      </a:r>
                    </a:p>
                  </a:txBody>
                  <a:tcPr marL="100489" marR="100489" marT="50292" marB="50292"/>
                </a:tc>
                <a:tc>
                  <a:txBody>
                    <a:bodyPr/>
                    <a:lstStyle/>
                    <a:p>
                      <a:pPr algn="ctr"/>
                      <a:r>
                        <a:rPr lang="en-US" sz="1400" dirty="0">
                          <a:solidFill>
                            <a:srgbClr val="000000"/>
                          </a:solidFill>
                          <a:latin typeface="Calibri"/>
                          <a:cs typeface="Calibri"/>
                        </a:rPr>
                        <a:t>T</a:t>
                      </a:r>
                    </a:p>
                  </a:txBody>
                  <a:tcPr marL="100489" marR="100489" marT="50292" marB="50292"/>
                </a:tc>
                <a:tc>
                  <a:txBody>
                    <a:bodyPr/>
                    <a:lstStyle/>
                    <a:p>
                      <a:pPr algn="ctr"/>
                      <a:r>
                        <a:rPr lang="en-US" sz="1400" dirty="0">
                          <a:solidFill>
                            <a:srgbClr val="000000"/>
                          </a:solidFill>
                          <a:latin typeface="Calibri"/>
                          <a:cs typeface="Calibri"/>
                        </a:rPr>
                        <a:t>7</a:t>
                      </a: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10.5</a:t>
                      </a:r>
                    </a:p>
                  </a:txBody>
                  <a:tcPr marL="100489" marR="100489" marT="50292" marB="50292">
                    <a:solidFill>
                      <a:srgbClr val="FDEADA"/>
                    </a:solidFill>
                  </a:tcPr>
                </a:tc>
                <a:tc>
                  <a:txBody>
                    <a:bodyPr/>
                    <a:lstStyle/>
                    <a:p>
                      <a:pPr algn="ctr"/>
                      <a:r>
                        <a:rPr lang="en-US" sz="1400" dirty="0">
                          <a:solidFill>
                            <a:srgbClr val="000000"/>
                          </a:solidFill>
                          <a:latin typeface="Calibri"/>
                          <a:cs typeface="Calibri"/>
                        </a:rPr>
                        <a:t>7</a:t>
                      </a:r>
                    </a:p>
                  </a:txBody>
                  <a:tcPr marL="100489" marR="100489" marT="50292" marB="50292">
                    <a:solidFill>
                      <a:srgbClr val="C8FCF4"/>
                    </a:solidFill>
                  </a:tcPr>
                </a:tc>
                <a:tc>
                  <a:txBody>
                    <a:bodyPr/>
                    <a:lstStyle/>
                    <a:p>
                      <a:pPr algn="ctr"/>
                      <a:r>
                        <a:rPr lang="en-US" sz="1400" dirty="0">
                          <a:solidFill>
                            <a:srgbClr val="000000"/>
                          </a:solidFill>
                          <a:latin typeface="Calibri"/>
                          <a:cs typeface="Calibri"/>
                        </a:rPr>
                        <a:t>7</a:t>
                      </a:r>
                    </a:p>
                  </a:txBody>
                  <a:tcPr marL="100489" marR="100489" marT="50292" marB="50292">
                    <a:solidFill>
                      <a:srgbClr val="C8FCF4"/>
                    </a:solidFill>
                  </a:tcPr>
                </a:tc>
                <a:extLst>
                  <a:ext uri="{0D108BD9-81ED-4DB2-BD59-A6C34878D82A}">
                    <a16:rowId xmlns:a16="http://schemas.microsoft.com/office/drawing/2014/main" val="10006"/>
                  </a:ext>
                </a:extLst>
              </a:tr>
              <a:tr h="288032">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dirty="0" err="1">
                          <a:solidFill>
                            <a:srgbClr val="FF0000"/>
                          </a:solidFill>
                          <a:latin typeface="Calibri"/>
                          <a:cs typeface="Calibri"/>
                        </a:rPr>
                        <a:t>ε</a:t>
                      </a:r>
                      <a:r>
                        <a:rPr lang="en-US" sz="1400" baseline="-25000" dirty="0" err="1">
                          <a:solidFill>
                            <a:srgbClr val="FF0000"/>
                          </a:solidFill>
                          <a:latin typeface="Calibri"/>
                          <a:cs typeface="Calibri"/>
                        </a:rPr>
                        <a:t>L</a:t>
                      </a:r>
                      <a:endParaRPr lang="en-US" sz="1400" dirty="0">
                        <a:solidFill>
                          <a:srgbClr val="FF0000"/>
                        </a:solidFill>
                        <a:latin typeface="Calibri"/>
                        <a:cs typeface="Calibri"/>
                      </a:endParaRPr>
                    </a:p>
                  </a:txBody>
                  <a:tcPr marL="100489" marR="100489" marT="50292" marB="50292"/>
                </a:tc>
                <a:tc>
                  <a:txBody>
                    <a:bodyPr/>
                    <a:lstStyle/>
                    <a:p>
                      <a:pPr algn="ctr"/>
                      <a:r>
                        <a:rPr lang="en-US" sz="1400" dirty="0">
                          <a:solidFill>
                            <a:srgbClr val="FF0000"/>
                          </a:solidFill>
                          <a:latin typeface="Calibri"/>
                          <a:cs typeface="Calibri"/>
                        </a:rPr>
                        <a:t>MeV m</a:t>
                      </a:r>
                    </a:p>
                  </a:txBody>
                  <a:tcPr marL="100489" marR="100489" marT="50292" marB="50292"/>
                </a:tc>
                <a:tc>
                  <a:txBody>
                    <a:bodyPr/>
                    <a:lstStyle/>
                    <a:p>
                      <a:pPr algn="ctr"/>
                      <a:r>
                        <a:rPr lang="en-US" sz="1400" dirty="0">
                          <a:solidFill>
                            <a:srgbClr val="FF0000"/>
                          </a:solidFill>
                          <a:latin typeface="Calibri"/>
                          <a:cs typeface="Calibri"/>
                        </a:rPr>
                        <a:t>7.5</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7.5</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7.5</a:t>
                      </a:r>
                    </a:p>
                  </a:txBody>
                  <a:tcPr marL="100489" marR="100489" marT="50292" marB="50292">
                    <a:solidFill>
                      <a:srgbClr val="C8FCF4"/>
                    </a:solidFill>
                  </a:tcPr>
                </a:tc>
                <a:tc>
                  <a:txBody>
                    <a:bodyPr/>
                    <a:lstStyle/>
                    <a:p>
                      <a:pPr algn="ctr"/>
                      <a:r>
                        <a:rPr lang="en-US" sz="1400" dirty="0">
                          <a:solidFill>
                            <a:srgbClr val="FF0000"/>
                          </a:solidFill>
                          <a:latin typeface="Calibri"/>
                          <a:cs typeface="Calibri"/>
                        </a:rPr>
                        <a:t>7.5</a:t>
                      </a:r>
                    </a:p>
                  </a:txBody>
                  <a:tcPr marL="100489" marR="100489" marT="50292" marB="50292">
                    <a:solidFill>
                      <a:srgbClr val="C8FCF4"/>
                    </a:solidFill>
                  </a:tcPr>
                </a:tc>
                <a:extLst>
                  <a:ext uri="{0D108BD9-81ED-4DB2-BD59-A6C34878D82A}">
                    <a16:rowId xmlns:a16="http://schemas.microsoft.com/office/drawing/2014/main" val="10007"/>
                  </a:ext>
                </a:extLst>
              </a:tr>
              <a:tr h="288032">
                <a:tc>
                  <a:txBody>
                    <a:bodyPr/>
                    <a:lstStyle/>
                    <a:p>
                      <a:pPr algn="ctr"/>
                      <a:r>
                        <a:rPr lang="en-US" sz="1400" dirty="0" err="1">
                          <a:solidFill>
                            <a:srgbClr val="FF0000"/>
                          </a:solidFill>
                          <a:latin typeface="Calibri"/>
                          <a:cs typeface="Calibri"/>
                        </a:rPr>
                        <a:t>σ</a:t>
                      </a:r>
                      <a:r>
                        <a:rPr lang="en-US" sz="1400" baseline="-25000" dirty="0" err="1">
                          <a:solidFill>
                            <a:srgbClr val="FF0000"/>
                          </a:solidFill>
                          <a:latin typeface="Calibri"/>
                          <a:cs typeface="Calibri"/>
                        </a:rPr>
                        <a:t>E</a:t>
                      </a:r>
                      <a:r>
                        <a:rPr lang="en-US" sz="1400" baseline="0" dirty="0">
                          <a:solidFill>
                            <a:srgbClr val="FF0000"/>
                          </a:solidFill>
                          <a:latin typeface="Calibri"/>
                          <a:cs typeface="Calibri"/>
                        </a:rPr>
                        <a:t> / E</a:t>
                      </a:r>
                      <a:endParaRPr lang="en-US" sz="1400" dirty="0">
                        <a:solidFill>
                          <a:srgbClr val="FF0000"/>
                        </a:solidFill>
                        <a:latin typeface="Calibri"/>
                        <a:cs typeface="Calibri"/>
                      </a:endParaRPr>
                    </a:p>
                  </a:txBody>
                  <a:tcPr marL="100489" marR="100489" marT="50292" marB="50292"/>
                </a:tc>
                <a:tc>
                  <a:txBody>
                    <a:bodyPr/>
                    <a:lstStyle/>
                    <a:p>
                      <a:pPr algn="ctr"/>
                      <a:r>
                        <a:rPr lang="en-US" sz="1400" dirty="0">
                          <a:solidFill>
                            <a:srgbClr val="FF0000"/>
                          </a:solidFill>
                          <a:latin typeface="Calibri"/>
                          <a:cs typeface="Calibri"/>
                        </a:rPr>
                        <a:t>%</a:t>
                      </a:r>
                    </a:p>
                  </a:txBody>
                  <a:tcPr marL="100489" marR="100489" marT="50292" marB="50292"/>
                </a:tc>
                <a:tc>
                  <a:txBody>
                    <a:bodyPr/>
                    <a:lstStyle/>
                    <a:p>
                      <a:pPr algn="ctr"/>
                      <a:r>
                        <a:rPr lang="en-US" sz="1400" dirty="0">
                          <a:solidFill>
                            <a:srgbClr val="FF0000"/>
                          </a:solidFill>
                          <a:latin typeface="Calibri"/>
                          <a:cs typeface="Calibri"/>
                        </a:rPr>
                        <a:t>0.1</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0.1</a:t>
                      </a:r>
                    </a:p>
                  </a:txBody>
                  <a:tcPr marL="100489" marR="100489" marT="50292" marB="50292">
                    <a:solidFill>
                      <a:srgbClr val="FDEADA"/>
                    </a:solidFill>
                  </a:tcPr>
                </a:tc>
                <a:tc>
                  <a:txBody>
                    <a:bodyPr/>
                    <a:lstStyle/>
                    <a:p>
                      <a:pPr algn="ctr"/>
                      <a:r>
                        <a:rPr lang="en-US" sz="1400" dirty="0" err="1">
                          <a:solidFill>
                            <a:srgbClr val="FF0000"/>
                          </a:solidFill>
                          <a:latin typeface="Calibri"/>
                          <a:cs typeface="Calibri"/>
                        </a:rPr>
                        <a:t>tbd</a:t>
                      </a:r>
                      <a:endParaRPr lang="en-US" sz="1400" dirty="0">
                        <a:solidFill>
                          <a:srgbClr val="FF0000"/>
                        </a:solidFill>
                        <a:latin typeface="Calibri"/>
                        <a:cs typeface="Calibri"/>
                      </a:endParaRPr>
                    </a:p>
                  </a:txBody>
                  <a:tcPr marL="100489" marR="100489" marT="50292" marB="50292">
                    <a:solidFill>
                      <a:srgbClr val="C8FCF4"/>
                    </a:solidFill>
                  </a:tcPr>
                </a:tc>
                <a:tc>
                  <a:txBody>
                    <a:bodyPr/>
                    <a:lstStyle/>
                    <a:p>
                      <a:pPr algn="ctr"/>
                      <a:r>
                        <a:rPr lang="en-US" sz="1400" dirty="0">
                          <a:solidFill>
                            <a:srgbClr val="FF0000"/>
                          </a:solidFill>
                          <a:latin typeface="Calibri"/>
                          <a:cs typeface="Calibri"/>
                        </a:rPr>
                        <a:t>0.1</a:t>
                      </a:r>
                    </a:p>
                  </a:txBody>
                  <a:tcPr marL="100489" marR="100489" marT="50292" marB="50292">
                    <a:solidFill>
                      <a:srgbClr val="C8FCF4"/>
                    </a:solidFill>
                  </a:tcPr>
                </a:tc>
                <a:extLst>
                  <a:ext uri="{0D108BD9-81ED-4DB2-BD59-A6C34878D82A}">
                    <a16:rowId xmlns:a16="http://schemas.microsoft.com/office/drawing/2014/main" val="10008"/>
                  </a:ext>
                </a:extLst>
              </a:tr>
              <a:tr h="288032">
                <a:tc>
                  <a:txBody>
                    <a:bodyPr/>
                    <a:lstStyle/>
                    <a:p>
                      <a:pPr algn="ctr"/>
                      <a:r>
                        <a:rPr lang="en-US" sz="1400" dirty="0" err="1">
                          <a:solidFill>
                            <a:srgbClr val="FF0000"/>
                          </a:solidFill>
                          <a:latin typeface="Calibri"/>
                          <a:cs typeface="Calibri"/>
                        </a:rPr>
                        <a:t>σ</a:t>
                      </a:r>
                      <a:r>
                        <a:rPr lang="en-US" sz="1400" baseline="-25000" dirty="0" err="1">
                          <a:solidFill>
                            <a:srgbClr val="FF0000"/>
                          </a:solidFill>
                          <a:latin typeface="Calibri"/>
                          <a:cs typeface="Calibri"/>
                        </a:rPr>
                        <a:t>z</a:t>
                      </a:r>
                      <a:endParaRPr lang="en-US" sz="1400" dirty="0">
                        <a:solidFill>
                          <a:srgbClr val="FF0000"/>
                        </a:solidFill>
                        <a:latin typeface="Calibri"/>
                        <a:cs typeface="Calibri"/>
                      </a:endParaRPr>
                    </a:p>
                  </a:txBody>
                  <a:tcPr marL="100489" marR="100489" marT="50292" marB="50292"/>
                </a:tc>
                <a:tc>
                  <a:txBody>
                    <a:bodyPr/>
                    <a:lstStyle/>
                    <a:p>
                      <a:pPr algn="ctr"/>
                      <a:r>
                        <a:rPr lang="en-US" sz="1400" dirty="0">
                          <a:solidFill>
                            <a:srgbClr val="FF0000"/>
                          </a:solidFill>
                          <a:latin typeface="Calibri"/>
                          <a:cs typeface="Calibri"/>
                        </a:rPr>
                        <a:t>mm</a:t>
                      </a:r>
                    </a:p>
                  </a:txBody>
                  <a:tcPr marL="100489" marR="100489" marT="50292" marB="50292"/>
                </a:tc>
                <a:tc>
                  <a:txBody>
                    <a:bodyPr/>
                    <a:lstStyle/>
                    <a:p>
                      <a:pPr algn="ctr"/>
                      <a:r>
                        <a:rPr lang="en-US" sz="1400" dirty="0">
                          <a:solidFill>
                            <a:srgbClr val="FF0000"/>
                          </a:solidFill>
                          <a:latin typeface="Calibri"/>
                          <a:cs typeface="Calibri"/>
                        </a:rPr>
                        <a:t>5</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1.5</a:t>
                      </a:r>
                    </a:p>
                  </a:txBody>
                  <a:tcPr marL="100489" marR="100489" marT="50292" marB="50292">
                    <a:solidFill>
                      <a:srgbClr val="FDEADA"/>
                    </a:solidFill>
                  </a:tcPr>
                </a:tc>
                <a:tc>
                  <a:txBody>
                    <a:bodyPr/>
                    <a:lstStyle/>
                    <a:p>
                      <a:pPr algn="ctr"/>
                      <a:r>
                        <a:rPr lang="en-US" sz="1400" dirty="0" err="1">
                          <a:solidFill>
                            <a:srgbClr val="FF0000"/>
                          </a:solidFill>
                          <a:latin typeface="Calibri"/>
                          <a:cs typeface="Calibri"/>
                        </a:rPr>
                        <a:t>tbd</a:t>
                      </a:r>
                      <a:endParaRPr lang="en-US" sz="1400" dirty="0">
                        <a:solidFill>
                          <a:srgbClr val="FF0000"/>
                        </a:solidFill>
                        <a:latin typeface="Calibri"/>
                        <a:cs typeface="Calibri"/>
                      </a:endParaRPr>
                    </a:p>
                  </a:txBody>
                  <a:tcPr marL="100489" marR="100489" marT="50292" marB="50292">
                    <a:solidFill>
                      <a:srgbClr val="C8FCF4"/>
                    </a:solidFill>
                  </a:tcPr>
                </a:tc>
                <a:tc>
                  <a:txBody>
                    <a:bodyPr/>
                    <a:lstStyle/>
                    <a:p>
                      <a:pPr algn="ctr"/>
                      <a:r>
                        <a:rPr lang="en-US" sz="1400" dirty="0">
                          <a:solidFill>
                            <a:srgbClr val="FF0000"/>
                          </a:solidFill>
                          <a:latin typeface="Calibri"/>
                          <a:cs typeface="Calibri"/>
                        </a:rPr>
                        <a:t>1.5</a:t>
                      </a:r>
                    </a:p>
                  </a:txBody>
                  <a:tcPr marL="100489" marR="100489" marT="50292" marB="50292">
                    <a:solidFill>
                      <a:srgbClr val="C8FCF4"/>
                    </a:solidFill>
                  </a:tcPr>
                </a:tc>
                <a:extLst>
                  <a:ext uri="{0D108BD9-81ED-4DB2-BD59-A6C34878D82A}">
                    <a16:rowId xmlns:a16="http://schemas.microsoft.com/office/drawing/2014/main" val="10009"/>
                  </a:ext>
                </a:extLst>
              </a:tr>
              <a:tr h="288032">
                <a:tc>
                  <a:txBody>
                    <a:bodyPr/>
                    <a:lstStyle/>
                    <a:p>
                      <a:pPr algn="ctr"/>
                      <a:r>
                        <a:rPr lang="en-US" sz="1400" dirty="0">
                          <a:solidFill>
                            <a:srgbClr val="FF0000"/>
                          </a:solidFill>
                          <a:latin typeface="Calibri"/>
                          <a:cs typeface="Calibri"/>
                        </a:rPr>
                        <a:t>β</a:t>
                      </a:r>
                    </a:p>
                  </a:txBody>
                  <a:tcPr marL="100489" marR="100489" marT="50292" marB="50292"/>
                </a:tc>
                <a:tc>
                  <a:txBody>
                    <a:bodyPr/>
                    <a:lstStyle/>
                    <a:p>
                      <a:pPr algn="ctr"/>
                      <a:r>
                        <a:rPr lang="en-US" sz="1400" dirty="0">
                          <a:solidFill>
                            <a:srgbClr val="FF0000"/>
                          </a:solidFill>
                          <a:latin typeface="Calibri"/>
                          <a:cs typeface="Calibri"/>
                        </a:rPr>
                        <a:t>mm</a:t>
                      </a:r>
                    </a:p>
                  </a:txBody>
                  <a:tcPr marL="100489" marR="100489" marT="50292" marB="50292"/>
                </a:tc>
                <a:tc>
                  <a:txBody>
                    <a:bodyPr/>
                    <a:lstStyle/>
                    <a:p>
                      <a:pPr algn="ctr"/>
                      <a:r>
                        <a:rPr lang="en-US" sz="1400" dirty="0">
                          <a:solidFill>
                            <a:srgbClr val="FF0000"/>
                          </a:solidFill>
                          <a:latin typeface="Calibri"/>
                          <a:cs typeface="Calibri"/>
                        </a:rPr>
                        <a:t>5</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1.5</a:t>
                      </a:r>
                    </a:p>
                  </a:txBody>
                  <a:tcPr marL="100489" marR="100489" marT="50292" marB="50292">
                    <a:solidFill>
                      <a:srgbClr val="FDEADA"/>
                    </a:solidFill>
                  </a:tcPr>
                </a:tc>
                <a:tc>
                  <a:txBody>
                    <a:bodyPr/>
                    <a:lstStyle/>
                    <a:p>
                      <a:pPr algn="ctr"/>
                      <a:r>
                        <a:rPr lang="en-US" sz="1400" dirty="0" err="1">
                          <a:solidFill>
                            <a:srgbClr val="FF0000"/>
                          </a:solidFill>
                          <a:latin typeface="Calibri"/>
                          <a:cs typeface="Calibri"/>
                        </a:rPr>
                        <a:t>tbd</a:t>
                      </a:r>
                      <a:endParaRPr lang="en-US" sz="1400" dirty="0">
                        <a:solidFill>
                          <a:srgbClr val="FF0000"/>
                        </a:solidFill>
                        <a:latin typeface="Calibri"/>
                        <a:cs typeface="Calibri"/>
                      </a:endParaRPr>
                    </a:p>
                  </a:txBody>
                  <a:tcPr marL="100489" marR="100489" marT="50292" marB="50292">
                    <a:solidFill>
                      <a:srgbClr val="C8FCF4"/>
                    </a:solidFill>
                  </a:tcPr>
                </a:tc>
                <a:tc>
                  <a:txBody>
                    <a:bodyPr/>
                    <a:lstStyle/>
                    <a:p>
                      <a:pPr algn="ctr"/>
                      <a:r>
                        <a:rPr lang="en-US" sz="1400" dirty="0">
                          <a:solidFill>
                            <a:srgbClr val="FF0000"/>
                          </a:solidFill>
                          <a:latin typeface="Calibri"/>
                          <a:cs typeface="Calibri"/>
                        </a:rPr>
                        <a:t>1.5</a:t>
                      </a:r>
                    </a:p>
                  </a:txBody>
                  <a:tcPr marL="100489" marR="100489" marT="50292" marB="50292">
                    <a:solidFill>
                      <a:srgbClr val="C8FCF4"/>
                    </a:solidFill>
                  </a:tcPr>
                </a:tc>
                <a:extLst>
                  <a:ext uri="{0D108BD9-81ED-4DB2-BD59-A6C34878D82A}">
                    <a16:rowId xmlns:a16="http://schemas.microsoft.com/office/drawing/2014/main" val="10010"/>
                  </a:ext>
                </a:extLst>
              </a:tr>
              <a:tr h="288032">
                <a:tc>
                  <a:txBody>
                    <a:bodyPr/>
                    <a:lstStyle/>
                    <a:p>
                      <a:pPr algn="ctr"/>
                      <a:r>
                        <a:rPr lang="en-US" sz="1400" dirty="0" err="1">
                          <a:solidFill>
                            <a:srgbClr val="FF0000"/>
                          </a:solidFill>
                          <a:latin typeface="Calibri"/>
                          <a:cs typeface="Calibri"/>
                        </a:rPr>
                        <a:t>ε</a:t>
                      </a:r>
                      <a:endParaRPr lang="en-US" sz="1400" dirty="0">
                        <a:solidFill>
                          <a:srgbClr val="FF0000"/>
                        </a:solidFill>
                        <a:latin typeface="Calibri"/>
                        <a:cs typeface="Calibri"/>
                      </a:endParaRPr>
                    </a:p>
                  </a:txBody>
                  <a:tcPr marL="100489" marR="100489" marT="50292" marB="50292"/>
                </a:tc>
                <a:tc>
                  <a:txBody>
                    <a:bodyPr/>
                    <a:lstStyle/>
                    <a:p>
                      <a:pPr algn="ctr"/>
                      <a:r>
                        <a:rPr lang="en-US" sz="1400" dirty="0" err="1">
                          <a:solidFill>
                            <a:srgbClr val="FF0000"/>
                          </a:solidFill>
                          <a:latin typeface="Calibri"/>
                          <a:cs typeface="Calibri"/>
                        </a:rPr>
                        <a:t>μm</a:t>
                      </a:r>
                      <a:endParaRPr lang="en-US" sz="1400" dirty="0">
                        <a:solidFill>
                          <a:srgbClr val="FF0000"/>
                        </a:solidFill>
                        <a:latin typeface="Calibri"/>
                        <a:cs typeface="Calibri"/>
                      </a:endParaRPr>
                    </a:p>
                  </a:txBody>
                  <a:tcPr marL="100489" marR="100489" marT="50292" marB="50292"/>
                </a:tc>
                <a:tc>
                  <a:txBody>
                    <a:bodyPr/>
                    <a:lstStyle/>
                    <a:p>
                      <a:pPr algn="ctr"/>
                      <a:r>
                        <a:rPr lang="en-US" sz="1400" dirty="0">
                          <a:solidFill>
                            <a:srgbClr val="FF0000"/>
                          </a:solidFill>
                          <a:latin typeface="Calibri"/>
                          <a:cs typeface="Calibri"/>
                        </a:rPr>
                        <a:t>25</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25</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25</a:t>
                      </a:r>
                    </a:p>
                  </a:txBody>
                  <a:tcPr marL="100489" marR="100489" marT="50292" marB="50292">
                    <a:solidFill>
                      <a:srgbClr val="C8FCF4"/>
                    </a:solidFill>
                  </a:tcPr>
                </a:tc>
                <a:tc>
                  <a:txBody>
                    <a:bodyPr/>
                    <a:lstStyle/>
                    <a:p>
                      <a:pPr algn="ctr"/>
                      <a:r>
                        <a:rPr lang="en-US" sz="1400" dirty="0">
                          <a:solidFill>
                            <a:srgbClr val="FF0000"/>
                          </a:solidFill>
                          <a:latin typeface="Calibri"/>
                          <a:cs typeface="Calibri"/>
                        </a:rPr>
                        <a:t>25</a:t>
                      </a:r>
                    </a:p>
                  </a:txBody>
                  <a:tcPr marL="100489" marR="100489" marT="50292" marB="50292">
                    <a:solidFill>
                      <a:srgbClr val="C8FCF4"/>
                    </a:solidFill>
                  </a:tcPr>
                </a:tc>
                <a:extLst>
                  <a:ext uri="{0D108BD9-81ED-4DB2-BD59-A6C34878D82A}">
                    <a16:rowId xmlns:a16="http://schemas.microsoft.com/office/drawing/2014/main" val="10011"/>
                  </a:ext>
                </a:extLst>
              </a:tr>
              <a:tr h="288032">
                <a:tc>
                  <a:txBody>
                    <a:bodyPr/>
                    <a:lstStyle/>
                    <a:p>
                      <a:pPr algn="ctr"/>
                      <a:r>
                        <a:rPr lang="en-US" sz="1400" baseline="0" dirty="0" err="1">
                          <a:solidFill>
                            <a:srgbClr val="FF0000"/>
                          </a:solidFill>
                          <a:latin typeface="Calibri"/>
                          <a:cs typeface="Calibri"/>
                        </a:rPr>
                        <a:t>σ</a:t>
                      </a:r>
                      <a:r>
                        <a:rPr lang="en-US" sz="1400" baseline="-25000" dirty="0" err="1">
                          <a:solidFill>
                            <a:srgbClr val="FF0000"/>
                          </a:solidFill>
                          <a:latin typeface="Calibri"/>
                          <a:cs typeface="Calibri"/>
                        </a:rPr>
                        <a:t>x,y</a:t>
                      </a:r>
                      <a:endParaRPr lang="en-US" sz="1400" dirty="0">
                        <a:solidFill>
                          <a:srgbClr val="FF0000"/>
                        </a:solidFill>
                        <a:latin typeface="Calibri"/>
                        <a:cs typeface="Calibri"/>
                      </a:endParaRPr>
                    </a:p>
                  </a:txBody>
                  <a:tcPr marL="100489" marR="100489" marT="50292" marB="50292"/>
                </a:tc>
                <a:tc>
                  <a:txBody>
                    <a:bodyPr/>
                    <a:lstStyle/>
                    <a:p>
                      <a:pPr algn="ctr"/>
                      <a:r>
                        <a:rPr lang="en-US" sz="1400" dirty="0" err="1">
                          <a:solidFill>
                            <a:srgbClr val="FF0000"/>
                          </a:solidFill>
                          <a:latin typeface="Calibri"/>
                          <a:cs typeface="Calibri"/>
                        </a:rPr>
                        <a:t>μm</a:t>
                      </a:r>
                      <a:endParaRPr lang="en-US" sz="1400" dirty="0">
                        <a:solidFill>
                          <a:srgbClr val="FF0000"/>
                        </a:solidFill>
                        <a:latin typeface="Calibri"/>
                        <a:cs typeface="Calibri"/>
                      </a:endParaRPr>
                    </a:p>
                  </a:txBody>
                  <a:tcPr marL="100489" marR="100489" marT="50292" marB="50292"/>
                </a:tc>
                <a:tc>
                  <a:txBody>
                    <a:bodyPr/>
                    <a:lstStyle/>
                    <a:p>
                      <a:pPr algn="ctr"/>
                      <a:r>
                        <a:rPr lang="en-US" sz="1400" dirty="0">
                          <a:solidFill>
                            <a:srgbClr val="FF0000"/>
                          </a:solidFill>
                          <a:latin typeface="Calibri"/>
                          <a:cs typeface="Calibri"/>
                        </a:rPr>
                        <a:t>3.0</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0.9</a:t>
                      </a:r>
                    </a:p>
                  </a:txBody>
                  <a:tcPr marL="100489" marR="100489" marT="50292" marB="50292">
                    <a:solidFill>
                      <a:srgbClr val="FDEADA"/>
                    </a:solidFill>
                  </a:tcPr>
                </a:tc>
                <a:tc>
                  <a:txBody>
                    <a:bodyPr/>
                    <a:lstStyle/>
                    <a:p>
                      <a:pPr algn="ctr"/>
                      <a:r>
                        <a:rPr lang="en-US" sz="1400" dirty="0">
                          <a:solidFill>
                            <a:srgbClr val="FF0000"/>
                          </a:solidFill>
                          <a:latin typeface="Calibri"/>
                          <a:cs typeface="Calibri"/>
                        </a:rPr>
                        <a:t>1.3</a:t>
                      </a:r>
                    </a:p>
                  </a:txBody>
                  <a:tcPr marL="100489" marR="100489" marT="50292" marB="50292">
                    <a:solidFill>
                      <a:srgbClr val="C8FCF4"/>
                    </a:solidFill>
                  </a:tcPr>
                </a:tc>
                <a:tc>
                  <a:txBody>
                    <a:bodyPr/>
                    <a:lstStyle/>
                    <a:p>
                      <a:pPr algn="ctr"/>
                      <a:r>
                        <a:rPr lang="en-US" sz="1400" dirty="0">
                          <a:solidFill>
                            <a:srgbClr val="FF0000"/>
                          </a:solidFill>
                          <a:latin typeface="Calibri"/>
                          <a:cs typeface="Calibri"/>
                        </a:rPr>
                        <a:t>0.9</a:t>
                      </a:r>
                    </a:p>
                  </a:txBody>
                  <a:tcPr marL="100489" marR="100489" marT="50292" marB="50292">
                    <a:solidFill>
                      <a:srgbClr val="C8FCF4"/>
                    </a:solidFill>
                  </a:tcPr>
                </a:tc>
                <a:extLst>
                  <a:ext uri="{0D108BD9-81ED-4DB2-BD59-A6C34878D82A}">
                    <a16:rowId xmlns:a16="http://schemas.microsoft.com/office/drawing/2014/main" val="10012"/>
                  </a:ext>
                </a:extLst>
              </a:tr>
            </a:tbl>
          </a:graphicData>
        </a:graphic>
      </p:graphicFrame>
      <p:sp>
        <p:nvSpPr>
          <p:cNvPr id="7" name="TextBox 6"/>
          <p:cNvSpPr txBox="1"/>
          <p:nvPr/>
        </p:nvSpPr>
        <p:spPr>
          <a:xfrm>
            <a:off x="167789" y="1182871"/>
            <a:ext cx="2820035" cy="3117651"/>
          </a:xfrm>
          <a:prstGeom prst="rect">
            <a:avLst/>
          </a:prstGeom>
          <a:solidFill>
            <a:schemeClr val="accent5">
              <a:lumMod val="20000"/>
              <a:lumOff val="80000"/>
            </a:schemeClr>
          </a:solidFill>
        </p:spPr>
        <p:txBody>
          <a:bodyPr wrap="square" lIns="100459" tIns="50230" rIns="100459" bIns="50230" rtlCol="0">
            <a:spAutoFit/>
          </a:bodyPr>
          <a:lstStyle/>
          <a:p>
            <a:pPr algn="ctr"/>
            <a:r>
              <a:rPr lang="en-US" sz="1400" b="1" dirty="0">
                <a:latin typeface="Calibri"/>
                <a:cs typeface="Calibri"/>
              </a:rPr>
              <a:t>Target integrated luminosities</a:t>
            </a: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dirty="0">
              <a:latin typeface="Calibri"/>
              <a:cs typeface="Calibri"/>
            </a:endParaRPr>
          </a:p>
          <a:p>
            <a:endParaRPr lang="en-US" sz="1400" b="1" dirty="0">
              <a:latin typeface="Calibri"/>
              <a:cs typeface="Calibri"/>
            </a:endParaRPr>
          </a:p>
          <a:p>
            <a:r>
              <a:rPr lang="en-US" sz="1400" b="1" dirty="0">
                <a:latin typeface="Calibri"/>
                <a:cs typeface="Calibri"/>
              </a:rPr>
              <a:t>Need to spell out scenarios</a:t>
            </a:r>
          </a:p>
          <a:p>
            <a:endParaRPr lang="en-US" sz="1400" b="1" dirty="0">
              <a:latin typeface="Calibri"/>
              <a:cs typeface="Calibri"/>
            </a:endParaRPr>
          </a:p>
          <a:p>
            <a:r>
              <a:rPr lang="en-US" sz="1400" b="1" dirty="0">
                <a:latin typeface="Calibri"/>
                <a:cs typeface="Calibri"/>
              </a:rPr>
              <a:t>Need to integrate potential performance limitations for technical risk, cost, power, …</a:t>
            </a:r>
            <a:endParaRPr lang="en-US" sz="1400" dirty="0">
              <a:latin typeface="Calibri"/>
              <a:cs typeface="Calibri"/>
            </a:endParaRPr>
          </a:p>
        </p:txBody>
      </p:sp>
      <p:pic>
        <p:nvPicPr>
          <p:cNvPr id="8" name="Picture 7" descr="p0.tiff"/>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23528" y="1540414"/>
            <a:ext cx="2454495" cy="1370649"/>
          </a:xfrm>
          <a:prstGeom prst="rect">
            <a:avLst/>
          </a:prstGeom>
        </p:spPr>
      </p:pic>
      <p:sp>
        <p:nvSpPr>
          <p:cNvPr id="3" name="TextBox 2">
            <a:extLst>
              <a:ext uri="{FF2B5EF4-FFF2-40B4-BE49-F238E27FC236}">
                <a16:creationId xmlns:a16="http://schemas.microsoft.com/office/drawing/2014/main" id="{1DB7D35E-96EC-F47A-DAC3-F6C602157919}"/>
              </a:ext>
            </a:extLst>
          </p:cNvPr>
          <p:cNvSpPr txBox="1"/>
          <p:nvPr/>
        </p:nvSpPr>
        <p:spPr>
          <a:xfrm rot="2700000">
            <a:off x="4489757" y="2372455"/>
            <a:ext cx="4769832" cy="1077218"/>
          </a:xfrm>
          <a:prstGeom prst="rect">
            <a:avLst/>
          </a:prstGeom>
          <a:noFill/>
        </p:spPr>
        <p:txBody>
          <a:bodyPr wrap="none" rtlCol="0">
            <a:spAutoFit/>
          </a:bodyPr>
          <a:lstStyle/>
          <a:p>
            <a:pPr algn="ctr"/>
            <a:r>
              <a:rPr lang="en-CH" sz="3200" dirty="0">
                <a:solidFill>
                  <a:schemeClr val="accent2">
                    <a:lumMod val="40000"/>
                    <a:lumOff val="60000"/>
                  </a:schemeClr>
                </a:solidFill>
                <a:latin typeface="Calibri" panose="020F0502020204030204" pitchFamily="34" charset="0"/>
                <a:cs typeface="Calibri" panose="020F0502020204030204" pitchFamily="34" charset="0"/>
              </a:rPr>
              <a:t>Example as discussion basis</a:t>
            </a:r>
          </a:p>
          <a:p>
            <a:pPr algn="ctr"/>
            <a:r>
              <a:rPr lang="en-US" sz="3200" dirty="0">
                <a:solidFill>
                  <a:schemeClr val="accent2">
                    <a:lumMod val="40000"/>
                    <a:lumOff val="60000"/>
                  </a:schemeClr>
                </a:solidFill>
                <a:latin typeface="Calibri" panose="020F0502020204030204" pitchFamily="34" charset="0"/>
                <a:cs typeface="Calibri" panose="020F0502020204030204" pitchFamily="34" charset="0"/>
              </a:rPr>
              <a:t>n</a:t>
            </a:r>
            <a:r>
              <a:rPr lang="en-CH" sz="3200" dirty="0">
                <a:solidFill>
                  <a:schemeClr val="accent2">
                    <a:lumMod val="40000"/>
                    <a:lumOff val="60000"/>
                  </a:schemeClr>
                </a:solidFill>
                <a:latin typeface="Calibri" panose="020F0502020204030204" pitchFamily="34" charset="0"/>
                <a:cs typeface="Calibri" panose="020F0502020204030204" pitchFamily="34" charset="0"/>
              </a:rPr>
              <a:t>umbers will change</a:t>
            </a:r>
          </a:p>
        </p:txBody>
      </p:sp>
      <p:sp>
        <p:nvSpPr>
          <p:cNvPr id="4" name="Slide Number Placeholder 3">
            <a:extLst>
              <a:ext uri="{FF2B5EF4-FFF2-40B4-BE49-F238E27FC236}">
                <a16:creationId xmlns:a16="http://schemas.microsoft.com/office/drawing/2014/main" id="{121B67F2-73A1-EEFE-C0E1-6E9498996EB4}"/>
              </a:ext>
            </a:extLst>
          </p:cNvPr>
          <p:cNvSpPr>
            <a:spLocks noGrp="1"/>
          </p:cNvSpPr>
          <p:nvPr>
            <p:ph type="sldNum" sz="quarter" idx="4"/>
          </p:nvPr>
        </p:nvSpPr>
        <p:spPr/>
        <p:txBody>
          <a:bodyPr/>
          <a:lstStyle/>
          <a:p>
            <a:fld id="{974172A1-1CBF-0B40-9234-7D4D80EC19EA}" type="slidenum">
              <a:rPr lang="en-GB" smtClean="0"/>
              <a:pPr/>
              <a:t>8</a:t>
            </a:fld>
            <a:endParaRPr lang="en-GB" dirty="0"/>
          </a:p>
        </p:txBody>
      </p:sp>
    </p:spTree>
    <p:extLst>
      <p:ext uri="{BB962C8B-B14F-4D97-AF65-F5344CB8AC3E}">
        <p14:creationId xmlns:p14="http://schemas.microsoft.com/office/powerpoint/2010/main" val="21529884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p:cNvSpPr>
            <a:spLocks noGrp="1"/>
          </p:cNvSpPr>
          <p:nvPr>
            <p:ph type="title"/>
          </p:nvPr>
        </p:nvSpPr>
        <p:spPr>
          <a:xfrm>
            <a:off x="1295400" y="-20538"/>
            <a:ext cx="6781800" cy="432048"/>
          </a:xfrm>
        </p:spPr>
        <p:txBody>
          <a:bodyPr/>
          <a:lstStyle/>
          <a:p>
            <a:r>
              <a:rPr lang="en-GB" sz="3200" b="0" dirty="0">
                <a:latin typeface="Calibri"/>
                <a:cs typeface="Calibri"/>
              </a:rPr>
              <a:t>Key Challenges</a:t>
            </a:r>
          </a:p>
        </p:txBody>
      </p:sp>
      <p:sp>
        <p:nvSpPr>
          <p:cNvPr id="5" name="Espace réservé du numéro de diapositive 3"/>
          <p:cNvSpPr txBox="1">
            <a:spLocks/>
          </p:cNvSpPr>
          <p:nvPr/>
        </p:nvSpPr>
        <p:spPr>
          <a:xfrm>
            <a:off x="7632576" y="4555307"/>
            <a:ext cx="457200" cy="273844"/>
          </a:xfrm>
          <a:prstGeom prst="rect">
            <a:avLst/>
          </a:prstGeom>
        </p:spPr>
        <p:txBody>
          <a:bodyPr vert="horz" lIns="91440" tIns="45720" rIns="91440" bIns="45720" rtlCol="0" anchor="ctr"/>
          <a:lstStyle>
            <a:defPPr>
              <a:defRPr lang="fr-FR"/>
            </a:defPPr>
            <a:lvl1pPr marL="0" algn="r" defTabSz="457200" rtl="0" eaLnBrk="1" latinLnBrk="0" hangingPunct="1">
              <a:defRPr sz="1200" b="1" kern="1200">
                <a:solidFill>
                  <a:schemeClr val="bg1"/>
                </a:solidFill>
                <a:latin typeface="Arial Narrow"/>
                <a:ea typeface="+mn-ea"/>
                <a:cs typeface="Arial Narrow"/>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974172A1-1CBF-0B40-9234-7D4D80EC19EA}" type="slidenum">
              <a:rPr lang="en-GB" smtClean="0"/>
              <a:pPr/>
              <a:t>9</a:t>
            </a:fld>
            <a:endParaRPr lang="en-GB" dirty="0"/>
          </a:p>
        </p:txBody>
      </p:sp>
      <p:sp>
        <p:nvSpPr>
          <p:cNvPr id="52" name="Espace réservé du pied de page 4"/>
          <p:cNvSpPr>
            <a:spLocks noGrp="1"/>
          </p:cNvSpPr>
          <p:nvPr>
            <p:ph type="ftr" sz="quarter" idx="3"/>
          </p:nvPr>
        </p:nvSpPr>
        <p:spPr>
          <a:xfrm>
            <a:off x="395536" y="4948014"/>
            <a:ext cx="7416824" cy="245664"/>
          </a:xfrm>
          <a:prstGeom prst="rect">
            <a:avLst/>
          </a:prstGeom>
        </p:spPr>
        <p:txBody>
          <a:bodyPr lIns="0" tIns="0" rIns="0" bIns="0"/>
          <a:lstStyle>
            <a:lvl1pPr algn="ctr">
              <a:defRPr sz="1200">
                <a:latin typeface="Arial Narrow"/>
                <a:cs typeface="Arial Narrow"/>
              </a:defRPr>
            </a:lvl1pPr>
          </a:lstStyle>
          <a:p>
            <a:r>
              <a:rPr lang="en-US">
                <a:latin typeface="Calibri"/>
                <a:cs typeface="Calibri"/>
              </a:rPr>
              <a:t>D. Schulte, Muon Collider, INFN, May 2024</a:t>
            </a:r>
            <a:endParaRPr lang="en-GB" dirty="0">
              <a:latin typeface="Calibri"/>
              <a:cs typeface="Calibri"/>
            </a:endParaRPr>
          </a:p>
        </p:txBody>
      </p:sp>
      <p:pic>
        <p:nvPicPr>
          <p:cNvPr id="7" name="image2.png">
            <a:extLst>
              <a:ext uri="{FF2B5EF4-FFF2-40B4-BE49-F238E27FC236}">
                <a16:creationId xmlns:a16="http://schemas.microsoft.com/office/drawing/2014/main" id="{460D35FC-A939-0F44-99A1-EF13C47784B9}"/>
              </a:ext>
            </a:extLst>
          </p:cNvPr>
          <p:cNvPicPr/>
          <p:nvPr/>
        </p:nvPicPr>
        <p:blipFill>
          <a:blip r:embed="rId2"/>
          <a:srcRect/>
          <a:stretch>
            <a:fillRect/>
          </a:stretch>
        </p:blipFill>
        <p:spPr>
          <a:xfrm>
            <a:off x="668974" y="627534"/>
            <a:ext cx="6855354" cy="3221222"/>
          </a:xfrm>
          <a:prstGeom prst="rect">
            <a:avLst/>
          </a:prstGeom>
          <a:ln/>
        </p:spPr>
      </p:pic>
      <p:sp>
        <p:nvSpPr>
          <p:cNvPr id="8" name="TextBox 7"/>
          <p:cNvSpPr txBox="1"/>
          <p:nvPr/>
        </p:nvSpPr>
        <p:spPr>
          <a:xfrm>
            <a:off x="69784" y="4155926"/>
            <a:ext cx="4574224" cy="840175"/>
          </a:xfrm>
          <a:prstGeom prst="rect">
            <a:avLst/>
          </a:prstGeom>
          <a:solidFill>
            <a:schemeClr val="accent5">
              <a:lumMod val="20000"/>
              <a:lumOff val="80000"/>
            </a:schemeClr>
          </a:solidFill>
        </p:spPr>
        <p:txBody>
          <a:bodyPr wrap="square" lIns="100529" tIns="50265" rIns="100529" bIns="50265" rtlCol="0">
            <a:spAutoFit/>
          </a:bodyPr>
          <a:lstStyle/>
          <a:p>
            <a:r>
              <a:rPr lang="en-US" sz="1600" b="1" dirty="0"/>
              <a:t>3</a:t>
            </a:r>
            <a:r>
              <a:rPr lang="en-US" sz="1600" b="1" dirty="0">
                <a:latin typeface="Calibri"/>
                <a:cs typeface="Calibri"/>
              </a:rPr>
              <a:t>) Cost</a:t>
            </a:r>
            <a:r>
              <a:rPr lang="en-US" sz="1600" dirty="0">
                <a:latin typeface="Calibri"/>
                <a:cs typeface="Calibri"/>
              </a:rPr>
              <a:t> and </a:t>
            </a:r>
            <a:r>
              <a:rPr lang="en-US" sz="1600" b="1" dirty="0">
                <a:latin typeface="Calibri"/>
                <a:cs typeface="Calibri"/>
              </a:rPr>
              <a:t>power</a:t>
            </a:r>
            <a:r>
              <a:rPr lang="en-US" sz="1600" dirty="0">
                <a:latin typeface="Calibri"/>
                <a:cs typeface="Calibri"/>
              </a:rPr>
              <a:t> consumption limit energy reach</a:t>
            </a:r>
          </a:p>
          <a:p>
            <a:r>
              <a:rPr lang="en-US" sz="1600" dirty="0">
                <a:latin typeface="Calibri"/>
                <a:cs typeface="Calibri"/>
              </a:rPr>
              <a:t>e.g. 35 km accelerator for 10 </a:t>
            </a:r>
            <a:r>
              <a:rPr lang="en-US" sz="1600" dirty="0" err="1">
                <a:latin typeface="Calibri"/>
                <a:cs typeface="Calibri"/>
              </a:rPr>
              <a:t>TeV</a:t>
            </a:r>
            <a:r>
              <a:rPr lang="en-US" sz="1600" dirty="0">
                <a:latin typeface="Calibri"/>
                <a:cs typeface="Calibri"/>
              </a:rPr>
              <a:t>, 10 km collider ring</a:t>
            </a:r>
          </a:p>
          <a:p>
            <a:r>
              <a:rPr lang="en-US" sz="1600" dirty="0">
                <a:latin typeface="Calibri"/>
                <a:cs typeface="Calibri"/>
              </a:rPr>
              <a:t>Also impacts </a:t>
            </a:r>
            <a:r>
              <a:rPr lang="en-US" sz="1600" b="1" dirty="0">
                <a:latin typeface="Calibri"/>
                <a:cs typeface="Calibri"/>
              </a:rPr>
              <a:t>beam quality</a:t>
            </a:r>
          </a:p>
        </p:txBody>
      </p:sp>
      <p:sp>
        <p:nvSpPr>
          <p:cNvPr id="9" name="TextBox 8"/>
          <p:cNvSpPr txBox="1"/>
          <p:nvPr/>
        </p:nvSpPr>
        <p:spPr>
          <a:xfrm>
            <a:off x="429824" y="1083503"/>
            <a:ext cx="2990048" cy="840175"/>
          </a:xfrm>
          <a:prstGeom prst="rect">
            <a:avLst/>
          </a:prstGeom>
          <a:solidFill>
            <a:srgbClr val="FCD5B5"/>
          </a:solidFill>
        </p:spPr>
        <p:txBody>
          <a:bodyPr wrap="square" lIns="100529" tIns="50265" rIns="100529" bIns="50265" rtlCol="0">
            <a:spAutoFit/>
          </a:bodyPr>
          <a:lstStyle/>
          <a:p>
            <a:r>
              <a:rPr lang="en-US" sz="1600" dirty="0">
                <a:latin typeface="Calibri"/>
                <a:cs typeface="Calibri"/>
              </a:rPr>
              <a:t>4) Drives the </a:t>
            </a:r>
            <a:r>
              <a:rPr lang="en-US" sz="1600" b="1" dirty="0">
                <a:latin typeface="Calibri"/>
                <a:cs typeface="Calibri"/>
              </a:rPr>
              <a:t>beam quality</a:t>
            </a:r>
          </a:p>
          <a:p>
            <a:r>
              <a:rPr lang="en-US" sz="1600" dirty="0">
                <a:latin typeface="Calibri"/>
                <a:cs typeface="Calibri"/>
              </a:rPr>
              <a:t>MAP put much effort in design</a:t>
            </a:r>
          </a:p>
          <a:p>
            <a:r>
              <a:rPr lang="en-US" sz="1600" i="1" dirty="0" err="1">
                <a:latin typeface="Calibri"/>
                <a:cs typeface="Calibri"/>
              </a:rPr>
              <a:t>optimise</a:t>
            </a:r>
            <a:r>
              <a:rPr lang="en-US" sz="1600" i="1" dirty="0">
                <a:latin typeface="Calibri"/>
                <a:cs typeface="Calibri"/>
              </a:rPr>
              <a:t> as much as possible</a:t>
            </a:r>
          </a:p>
        </p:txBody>
      </p:sp>
      <p:cxnSp>
        <p:nvCxnSpPr>
          <p:cNvPr id="10" name="Straight Arrow Connector 9"/>
          <p:cNvCxnSpPr/>
          <p:nvPr/>
        </p:nvCxnSpPr>
        <p:spPr>
          <a:xfrm>
            <a:off x="1907704" y="1923678"/>
            <a:ext cx="648072" cy="36004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a:stCxn id="8" idx="0"/>
          </p:cNvCxnSpPr>
          <p:nvPr/>
        </p:nvCxnSpPr>
        <p:spPr>
          <a:xfrm flipV="1">
            <a:off x="2356896" y="3573848"/>
            <a:ext cx="2431128" cy="58207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a:stCxn id="8" idx="0"/>
          </p:cNvCxnSpPr>
          <p:nvPr/>
        </p:nvCxnSpPr>
        <p:spPr>
          <a:xfrm flipV="1">
            <a:off x="2356896" y="3795888"/>
            <a:ext cx="3295224" cy="3600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6476008" y="3795886"/>
            <a:ext cx="2661716" cy="840175"/>
          </a:xfrm>
          <a:prstGeom prst="rect">
            <a:avLst/>
          </a:prstGeom>
          <a:solidFill>
            <a:schemeClr val="accent1">
              <a:lumMod val="40000"/>
              <a:lumOff val="60000"/>
            </a:schemeClr>
          </a:solidFill>
        </p:spPr>
        <p:txBody>
          <a:bodyPr wrap="square" lIns="100529" tIns="50265" rIns="100529" bIns="50265" rtlCol="0">
            <a:spAutoFit/>
          </a:bodyPr>
          <a:lstStyle/>
          <a:p>
            <a:r>
              <a:rPr lang="en-US" sz="1600" b="1" dirty="0">
                <a:latin typeface="Calibri"/>
                <a:cs typeface="Calibri"/>
              </a:rPr>
              <a:t>1) Dense neutrino flux</a:t>
            </a:r>
          </a:p>
          <a:p>
            <a:r>
              <a:rPr lang="en-US" sz="1600" dirty="0">
                <a:latin typeface="Calibri"/>
                <a:cs typeface="Calibri"/>
              </a:rPr>
              <a:t>mitigated by mover system and </a:t>
            </a:r>
            <a:r>
              <a:rPr lang="en-US" sz="1600" b="1" dirty="0">
                <a:latin typeface="Calibri"/>
                <a:cs typeface="Calibri"/>
              </a:rPr>
              <a:t>site selection</a:t>
            </a:r>
          </a:p>
        </p:txBody>
      </p:sp>
      <p:sp>
        <p:nvSpPr>
          <p:cNvPr id="15" name="TextBox 14"/>
          <p:cNvSpPr txBox="1"/>
          <p:nvPr/>
        </p:nvSpPr>
        <p:spPr>
          <a:xfrm>
            <a:off x="7164288" y="1041692"/>
            <a:ext cx="1938429" cy="593954"/>
          </a:xfrm>
          <a:prstGeom prst="rect">
            <a:avLst/>
          </a:prstGeom>
          <a:solidFill>
            <a:schemeClr val="accent3">
              <a:lumMod val="40000"/>
              <a:lumOff val="60000"/>
            </a:schemeClr>
          </a:solidFill>
        </p:spPr>
        <p:txBody>
          <a:bodyPr wrap="square" lIns="100529" tIns="50265" rIns="100529" bIns="50265" rtlCol="0">
            <a:spAutoFit/>
          </a:bodyPr>
          <a:lstStyle/>
          <a:p>
            <a:r>
              <a:rPr lang="en-US" sz="1600" b="1" dirty="0">
                <a:latin typeface="Calibri"/>
                <a:cs typeface="Calibri"/>
              </a:rPr>
              <a:t>2) Beam-induced background</a:t>
            </a:r>
          </a:p>
        </p:txBody>
      </p:sp>
      <p:cxnSp>
        <p:nvCxnSpPr>
          <p:cNvPr id="16" name="Straight Arrow Connector 15"/>
          <p:cNvCxnSpPr/>
          <p:nvPr/>
        </p:nvCxnSpPr>
        <p:spPr>
          <a:xfrm flipH="1" flipV="1">
            <a:off x="5436096" y="3291830"/>
            <a:ext cx="1039912" cy="51417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stCxn id="15" idx="1"/>
          </p:cNvCxnSpPr>
          <p:nvPr/>
        </p:nvCxnSpPr>
        <p:spPr>
          <a:xfrm flipH="1" flipV="1">
            <a:off x="5436096" y="1131592"/>
            <a:ext cx="1728192" cy="20707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1259632" y="537638"/>
            <a:ext cx="1938429" cy="347733"/>
          </a:xfrm>
          <a:prstGeom prst="rect">
            <a:avLst/>
          </a:prstGeom>
          <a:solidFill>
            <a:schemeClr val="accent4">
              <a:lumMod val="40000"/>
              <a:lumOff val="60000"/>
            </a:schemeClr>
          </a:solidFill>
        </p:spPr>
        <p:txBody>
          <a:bodyPr wrap="square" lIns="100529" tIns="50265" rIns="100529" bIns="50265" rtlCol="0">
            <a:spAutoFit/>
          </a:bodyPr>
          <a:lstStyle/>
          <a:p>
            <a:r>
              <a:rPr lang="en-US" sz="1600" b="1" dirty="0">
                <a:latin typeface="Calibri"/>
                <a:cs typeface="Calibri"/>
              </a:rPr>
              <a:t>0) Physics case</a:t>
            </a:r>
          </a:p>
        </p:txBody>
      </p:sp>
      <p:sp>
        <p:nvSpPr>
          <p:cNvPr id="2" name="Slide Number Placeholder 1">
            <a:extLst>
              <a:ext uri="{FF2B5EF4-FFF2-40B4-BE49-F238E27FC236}">
                <a16:creationId xmlns:a16="http://schemas.microsoft.com/office/drawing/2014/main" id="{A1007575-53E5-9D90-8B98-1506CC9BEE77}"/>
              </a:ext>
            </a:extLst>
          </p:cNvPr>
          <p:cNvSpPr>
            <a:spLocks noGrp="1"/>
          </p:cNvSpPr>
          <p:nvPr>
            <p:ph type="sldNum" sz="quarter" idx="4"/>
          </p:nvPr>
        </p:nvSpPr>
        <p:spPr/>
        <p:txBody>
          <a:bodyPr/>
          <a:lstStyle/>
          <a:p>
            <a:fld id="{974172A1-1CBF-0B40-9234-7D4D80EC19EA}" type="slidenum">
              <a:rPr lang="en-GB" smtClean="0"/>
              <a:pPr/>
              <a:t>9</a:t>
            </a:fld>
            <a:endParaRPr lang="en-GB" dirty="0"/>
          </a:p>
        </p:txBody>
      </p:sp>
    </p:spTree>
    <p:extLst>
      <p:ext uri="{BB962C8B-B14F-4D97-AF65-F5344CB8AC3E}">
        <p14:creationId xmlns:p14="http://schemas.microsoft.com/office/powerpoint/2010/main" val="914306628"/>
      </p:ext>
    </p:extLst>
  </p:cSld>
  <p:clrMapOvr>
    <a:masterClrMapping/>
  </p:clrMapOvr>
</p:sld>
</file>

<file path=ppt/theme/theme1.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460558</TotalTime>
  <Words>4104</Words>
  <Application>Microsoft Macintosh PowerPoint</Application>
  <PresentationFormat>On-screen Show (16:9)</PresentationFormat>
  <Paragraphs>866</Paragraphs>
  <Slides>34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34</vt:i4>
      </vt:variant>
    </vt:vector>
  </HeadingPairs>
  <TitlesOfParts>
    <vt:vector size="42" baseType="lpstr">
      <vt:lpstr>Arial</vt:lpstr>
      <vt:lpstr>Arial Narrow</vt:lpstr>
      <vt:lpstr>Calibri</vt:lpstr>
      <vt:lpstr>Fira Sans</vt:lpstr>
      <vt:lpstr>Montserrat</vt:lpstr>
      <vt:lpstr>Symbol</vt:lpstr>
      <vt:lpstr>Wingdings</vt:lpstr>
      <vt:lpstr>IMCC - 1</vt:lpstr>
      <vt:lpstr>PowerPoint Presentation</vt:lpstr>
      <vt:lpstr>Muon Collider Overview</vt:lpstr>
      <vt:lpstr>Motivation</vt:lpstr>
      <vt:lpstr>International Muon Collider Collaboration (IMCC)</vt:lpstr>
      <vt:lpstr>MoC and Design Study Partners</vt:lpstr>
      <vt:lpstr>MuCol (EU co-funded)</vt:lpstr>
      <vt:lpstr>US P5: The Muon Shot</vt:lpstr>
      <vt:lpstr>Tentative Staged Target Parameters</vt:lpstr>
      <vt:lpstr>Key Challenges</vt:lpstr>
      <vt:lpstr>Muon Decay and Neutrino Flux</vt:lpstr>
      <vt:lpstr>Site Studies</vt:lpstr>
      <vt:lpstr>Proton Complex and Target</vt:lpstr>
      <vt:lpstr>Target Technologies</vt:lpstr>
      <vt:lpstr>Muon Cooling Principle</vt:lpstr>
      <vt:lpstr>Muon Cooling Performance</vt:lpstr>
      <vt:lpstr>Cooling Cell Technologies</vt:lpstr>
      <vt:lpstr>Acceleration Complex</vt:lpstr>
      <vt:lpstr>Fast-ramping Magnet System</vt:lpstr>
      <vt:lpstr>Collider Ring</vt:lpstr>
      <vt:lpstr>Collider Ring Technologies</vt:lpstr>
      <vt:lpstr>Staging</vt:lpstr>
      <vt:lpstr>Tentative Timeline (Fast-track 10 TeV)</vt:lpstr>
      <vt:lpstr>Short-term Plan</vt:lpstr>
      <vt:lpstr>Time-critical Developments</vt:lpstr>
      <vt:lpstr>CDR Phase, R&amp;D and Demonstrator Facility</vt:lpstr>
      <vt:lpstr>Synergies and Outreach</vt:lpstr>
      <vt:lpstr>Conclusion</vt:lpstr>
      <vt:lpstr>Reserve</vt:lpstr>
      <vt:lpstr>Recent Results: Interim Report</vt:lpstr>
      <vt:lpstr>Proposal: EuMAHTS</vt:lpstr>
      <vt:lpstr>IMCC Organisation</vt:lpstr>
      <vt:lpstr>Magnet Roadmap</vt:lpstr>
      <vt:lpstr>Solenoid R&amp;D</vt:lpstr>
      <vt:lpstr>Staging</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Daniel Schulte</cp:lastModifiedBy>
  <cp:revision>562</cp:revision>
  <cp:lastPrinted>2024-05-02T07:24:30Z</cp:lastPrinted>
  <dcterms:created xsi:type="dcterms:W3CDTF">2021-05-17T12:13:58Z</dcterms:created>
  <dcterms:modified xsi:type="dcterms:W3CDTF">2024-05-08T09:58:00Z</dcterms:modified>
</cp:coreProperties>
</file>