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87" r:id="rId3"/>
    <p:sldId id="280" r:id="rId4"/>
    <p:sldId id="257" r:id="rId5"/>
    <p:sldId id="284" r:id="rId6"/>
    <p:sldId id="288" r:id="rId7"/>
    <p:sldId id="285" r:id="rId8"/>
    <p:sldId id="28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3300"/>
    <a:srgbClr val="0000FF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2" autoAdjust="0"/>
    <p:restoredTop sz="94635" autoAdjust="0"/>
  </p:normalViewPr>
  <p:slideViewPr>
    <p:cSldViewPr snapToGrid="0">
      <p:cViewPr varScale="1">
        <p:scale>
          <a:sx n="111" d="100"/>
          <a:sy n="111" d="100"/>
        </p:scale>
        <p:origin x="324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A02969-17D0-45F9-BAD5-4B5481F2ADEB}" type="datetimeFigureOut">
              <a:rPr lang="en-GB" smtClean="0"/>
              <a:t>29/05/2024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BEFAEF-3519-45F3-9210-87763A076E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9971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BF613A-68BD-8F9F-F870-AAC6373476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9F01B9-11C5-6CCC-38ED-29146D5526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3C8FB3-A32D-61FD-9BDF-18D07242B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29/05/2024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E5367F-33BF-BD9F-00DC-CDB49693E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Review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6F5C02-B73E-DF9D-B2A3-317EA7B0E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02C8E-D5B0-42E8-B480-6333AE546A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6984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0C817-D112-49E5-E6C9-488C3922B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62094E-3BDF-60B1-453E-3560A9AC08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D744EA-55E5-96AB-8341-FAFB4D29F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29/05/2024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56B4F-5E51-2F73-2260-1601A0140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Review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9A2E0D-A04E-03D1-B6BF-366CAE687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02C8E-D5B0-42E8-B480-6333AE546A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142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45F0DC-70FB-AA2F-116B-D3AA67D888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AAADAC-4DB8-9CF0-F4D5-91561D3EBC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F26429-7494-C49D-8CCC-C9D092B8F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29/05/2024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90E500-179D-2E76-4695-CFD5951B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Review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6FAD44-3F3F-1745-79D8-C0164148C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02C8E-D5B0-42E8-B480-6333AE546A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2247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54967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055D4-113D-EF6C-CED6-6DE65A378F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05D51-C2B0-83AC-543A-0B69E96F43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CE9446-C64A-0860-8E6F-CC4514B36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29/05/2024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B48F4F-9488-F36B-A926-AC7DC02F3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Review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6E3B5E-ACED-7CB1-94DE-FE5F35B59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02C8E-D5B0-42E8-B480-6333AE546A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712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F1A9B8-E43D-B94B-9F0A-1554CDC01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D69E1B-236D-BA3D-E3EE-E570E02215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08C4CC-196B-A582-54DD-8EB2EDA5A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29/05/2024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16B10F-09EF-E8B7-F8B9-ABE900519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Review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FACA5B-B110-18AD-CB3E-E4A9E9C49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02C8E-D5B0-42E8-B480-6333AE546A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221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2AA3FC-231B-C1DF-B908-4A8F8AE52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BC2775-F995-3AA4-E732-53508569E6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E08CBF-FE37-12B1-8F56-4D5330FA32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3578F7-7488-2E23-03C3-4F37751A0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29/05/2024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78AFC8-F02A-BD13-9801-9CBB84D48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Review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93199B-DBD7-85A0-5B07-5BC94A9B1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02C8E-D5B0-42E8-B480-6333AE546A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2901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4582C-0B34-3555-268D-6A094A0517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2793C4-7A14-898A-C110-84ED910760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9787EF-48C8-438D-42E0-E3A5CA2B4C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1E22E8D-BF0F-5BAC-D934-89980A7CC7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D0327C4-76E2-9751-1223-CA771C85DC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2CB7D9F-9AD3-B5B0-4B59-FD779B945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29/05/2024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268C20-0236-E30B-5594-D103D8BF7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Review 2024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B381C7-3664-24AC-8A20-E9C1B55E2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02C8E-D5B0-42E8-B480-6333AE546A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129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88E330-E772-CBDD-CAB2-360E42D4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1B7598-48E4-C940-3400-4A1DD4854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29/05/2024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DB6A2D-EA43-8E16-E50E-C7CF2B5E4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Review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D3C979-91A5-CB09-3862-566C352C1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02C8E-D5B0-42E8-B480-6333AE546A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2753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B17C05-0C6B-E80E-78E0-370D45A7C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29/05/2024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AC19AA-14FA-F8B9-8C06-19D77EF86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Review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C564F4-6C44-FB32-E0F5-C106E66D8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02C8E-D5B0-42E8-B480-6333AE546A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585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7F9DFD-0DA1-1CA0-29BB-54456288E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E01379-664A-0275-EB18-40D3B43EAA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981077-4390-29DC-02EB-13544797A6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535D7A-661D-43B1-8FCF-A678D24C1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29/05/2024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5E3B23-6DAE-544B-5C55-B9BB24D9F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Review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E85480-513E-CF06-E723-67FD6C3B43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02C8E-D5B0-42E8-B480-6333AE546A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462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A13AB-508A-0B29-3811-EF3917976A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0C2D41-7E9D-FD8A-9AC2-620C1766EF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7B446D-4968-6CAF-E02B-C63F170B16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950D1F-6384-FAAD-A050-90409B984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29/05/2024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331F72-8033-E28B-D070-F3D267865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Review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BBDCCB-2AEF-FB75-6819-161A577B4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02C8E-D5B0-42E8-B480-6333AE546A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5374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60BC3C1-286E-A6C5-9CFC-95279DDF0B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B14423-6A06-A8B2-05C1-62A2D7E2F2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6FA027-D097-D079-A63B-20AC3CF3D8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29/05/2024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AFC20D-70ED-2A7E-EF03-7F2F3FD329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CLIC Review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FF644C-BB70-DBBA-3A57-B2675E9B25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202C8E-D5B0-42E8-B480-6333AE546A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6204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1.png"/><Relationship Id="rId7" Type="http://schemas.openxmlformats.org/officeDocument/2006/relationships/image" Target="../media/image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6.jpeg"/><Relationship Id="rId7" Type="http://schemas.openxmlformats.org/officeDocument/2006/relationships/image" Target="../media/image2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image" Target="../media/image18.jpeg"/><Relationship Id="rId4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C0487-9973-CC7A-D7F6-F926219776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930787"/>
            <a:ext cx="9144000" cy="238760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Short term Upgrades</a:t>
            </a:r>
            <a:br>
              <a:rPr lang="en-GB" dirty="0">
                <a:solidFill>
                  <a:srgbClr val="C00000"/>
                </a:solidFill>
              </a:rPr>
            </a:br>
            <a:r>
              <a:rPr lang="en-GB" dirty="0">
                <a:solidFill>
                  <a:srgbClr val="C00000"/>
                </a:solidFill>
              </a:rPr>
              <a:t>2</a:t>
            </a:r>
            <a:r>
              <a:rPr lang="en-GB" baseline="30000" dirty="0">
                <a:solidFill>
                  <a:srgbClr val="C00000"/>
                </a:solidFill>
              </a:rPr>
              <a:t>nd</a:t>
            </a:r>
            <a:r>
              <a:rPr lang="en-GB" dirty="0">
                <a:solidFill>
                  <a:srgbClr val="C00000"/>
                </a:solidFill>
              </a:rPr>
              <a:t> Beam Line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CF56CE2-6466-F902-7197-0A29AEEE49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93614"/>
            <a:ext cx="9829800" cy="2133599"/>
          </a:xfrm>
        </p:spPr>
        <p:txBody>
          <a:bodyPr>
            <a:normAutofit fontScale="92500"/>
          </a:bodyPr>
          <a:lstStyle/>
          <a:p>
            <a:r>
              <a:rPr lang="en-GB" dirty="0">
                <a:solidFill>
                  <a:srgbClr val="0000FF"/>
                </a:solidFill>
              </a:rPr>
              <a:t>W. Farabolini on behalf of the CLEAR team:</a:t>
            </a:r>
          </a:p>
          <a:p>
            <a:r>
              <a:rPr lang="en-GB" dirty="0">
                <a:solidFill>
                  <a:srgbClr val="0000FF"/>
                </a:solidFill>
              </a:rPr>
              <a:t>R. Corsini – A. Aksoy – A. Malyzhenkov – P. Korysko – V. Rieker – L. Wroe – D. Gamba </a:t>
            </a:r>
          </a:p>
          <a:p>
            <a:r>
              <a:rPr lang="en-GB" dirty="0">
                <a:solidFill>
                  <a:srgbClr val="0000FF"/>
                </a:solidFill>
              </a:rPr>
              <a:t>E. Granados – M. Calderon – R. </a:t>
            </a:r>
            <a:r>
              <a:rPr lang="en-GB" dirty="0" err="1">
                <a:solidFill>
                  <a:srgbClr val="0000FF"/>
                </a:solidFill>
              </a:rPr>
              <a:t>Rossel</a:t>
            </a:r>
            <a:r>
              <a:rPr lang="en-GB" dirty="0">
                <a:solidFill>
                  <a:srgbClr val="0000FF"/>
                </a:solidFill>
              </a:rPr>
              <a:t> (Laser and Photocathode experts)</a:t>
            </a:r>
          </a:p>
          <a:p>
            <a:r>
              <a:rPr lang="en-GB" dirty="0">
                <a:solidFill>
                  <a:srgbClr val="0000FF"/>
                </a:solidFill>
              </a:rPr>
              <a:t>S. Doebert - S. Curt – A. Chauchet (RF experts)</a:t>
            </a:r>
          </a:p>
          <a:p>
            <a:r>
              <a:rPr lang="en-GB" dirty="0">
                <a:solidFill>
                  <a:srgbClr val="0000FF"/>
                </a:solidFill>
              </a:rPr>
              <a:t>K. Sjobaek (remotely from Oslo)</a:t>
            </a:r>
          </a:p>
          <a:p>
            <a:endParaRPr lang="en-GB" b="1" dirty="0"/>
          </a:p>
        </p:txBody>
      </p:sp>
      <p:pic>
        <p:nvPicPr>
          <p:cNvPr id="5" name="Picture 4" descr="CERN-logo_outline.jpg">
            <a:extLst>
              <a:ext uri="{FF2B5EF4-FFF2-40B4-BE49-F238E27FC236}">
                <a16:creationId xmlns:a16="http://schemas.microsoft.com/office/drawing/2014/main" id="{25577EBD-77D1-8CC3-10A1-3AD8309DB4F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6" name="Picture 5" descr="Screen Shot 2017-02-21 at 17.04.04.png">
            <a:extLst>
              <a:ext uri="{FF2B5EF4-FFF2-40B4-BE49-F238E27FC236}">
                <a16:creationId xmlns:a16="http://schemas.microsoft.com/office/drawing/2014/main" id="{4DB50E3B-56A9-9BE6-38F3-8687C1E1A7D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BD1CB64-55FD-E499-6874-76ED482E6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29/05/2024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4D48F8-9FB0-257A-E864-7EB9163C1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CLIC Review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8BFD6D-0137-477D-86A6-6605255C6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02C8E-D5B0-42E8-B480-6333AE546AB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562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5EADBB-61CB-2ECE-7546-2A48E7815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3242"/>
            <a:ext cx="10515600" cy="549275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C00000"/>
                </a:solidFill>
              </a:rPr>
              <a:t>Motivations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780414-95D5-6FC3-6772-C5C4D15450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7431" y="1109633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b="1" dirty="0"/>
              <a:t>CLEAR SCIENTIFIC BOARD REPORT 8/3/24</a:t>
            </a:r>
          </a:p>
          <a:p>
            <a:r>
              <a:rPr lang="en-GB" sz="1600" b="1" dirty="0"/>
              <a:t>Near-term through 2025  </a:t>
            </a:r>
          </a:p>
          <a:p>
            <a:r>
              <a:rPr lang="en-GB" sz="1600" dirty="0"/>
              <a:t>Near-term improvements to the CLEAR facility include the introduction of a second beamline. This addition enables the creation of </a:t>
            </a:r>
            <a:r>
              <a:rPr lang="en-GB" sz="1600" dirty="0">
                <a:highlight>
                  <a:srgbClr val="FFFF00"/>
                </a:highlight>
              </a:rPr>
              <a:t>more areas for in-air and in-vacuum testing, reducing the need for frequent mounting and dismounting </a:t>
            </a:r>
            <a:r>
              <a:rPr lang="en-GB" sz="1600" dirty="0"/>
              <a:t>of experiments and diagnostics equipment. Consequently, </a:t>
            </a:r>
            <a:r>
              <a:rPr lang="en-GB" sz="1600" dirty="0">
                <a:highlight>
                  <a:srgbClr val="FFFF00"/>
                </a:highlight>
              </a:rPr>
              <a:t>it increases the available beam time and operational flexibility</a:t>
            </a:r>
            <a:r>
              <a:rPr lang="en-GB" sz="1600" dirty="0"/>
              <a:t>, allowing for the </a:t>
            </a:r>
            <a:r>
              <a:rPr lang="en-GB" sz="1600" dirty="0">
                <a:highlight>
                  <a:srgbClr val="FFFF00"/>
                </a:highlight>
              </a:rPr>
              <a:t>parallel execution of ‘non-compatible’ experiments </a:t>
            </a:r>
            <a:r>
              <a:rPr lang="en-GB" sz="1600" dirty="0"/>
              <a:t>within the same week or day, with a quick turnaround. </a:t>
            </a:r>
            <a:r>
              <a:rPr lang="en-GB" sz="1600" dirty="0">
                <a:highlight>
                  <a:srgbClr val="FF9933"/>
                </a:highlight>
              </a:rPr>
              <a:t>This modification also broadens the beam parameter space, for example allowing for larger beam sizes and stronger focusing</a:t>
            </a:r>
            <a:r>
              <a:rPr lang="en-GB" sz="1600" dirty="0"/>
              <a:t>. Commissioning is scheduled for late 2024 or early 2025. </a:t>
            </a:r>
          </a:p>
          <a:p>
            <a:r>
              <a:rPr lang="en-GB" sz="1600" dirty="0"/>
              <a:t> Finding 8: The second beamline and laser-system improvements will </a:t>
            </a:r>
            <a:r>
              <a:rPr lang="en-GB" sz="1600" dirty="0">
                <a:highlight>
                  <a:srgbClr val="FFFF00"/>
                </a:highlight>
              </a:rPr>
              <a:t>enhance reliability and flexibility for operations in 2024/25, and can be executed within the existing planned resource envelope</a:t>
            </a:r>
            <a:r>
              <a:rPr lang="en-GB" sz="1600" dirty="0"/>
              <a:t>. </a:t>
            </a:r>
          </a:p>
          <a:p>
            <a:r>
              <a:rPr lang="en-GB" sz="1600" b="1" dirty="0"/>
              <a:t>Beyond 2025 </a:t>
            </a:r>
          </a:p>
          <a:p>
            <a:r>
              <a:rPr lang="en-GB" sz="1600" dirty="0"/>
              <a:t>Completion of the construction and commissioning of the new beamline will be </a:t>
            </a:r>
            <a:r>
              <a:rPr lang="en-GB" sz="1600" dirty="0">
                <a:highlight>
                  <a:srgbClr val="FFFF00"/>
                </a:highlight>
              </a:rPr>
              <a:t>crucial to support an extended programme beyond 2025</a:t>
            </a:r>
            <a:r>
              <a:rPr lang="en-GB" sz="1600" dirty="0"/>
              <a:t>. This will provide more flexibility to cope with the increasing beamtime demands and will </a:t>
            </a:r>
            <a:r>
              <a:rPr lang="en-GB" sz="1600" dirty="0">
                <a:highlight>
                  <a:srgbClr val="FF9933"/>
                </a:highlight>
              </a:rPr>
              <a:t>enlarge the technical portfolio of the CLEAR facility</a:t>
            </a:r>
            <a:r>
              <a:rPr lang="en-GB" sz="1600" dirty="0"/>
              <a:t>. Moreover, as preparations progress towards a future Higgs factory at CERN, there is growing consensus on the need for relevant electron-beam test facilities including, for example, prototypes of key system elements of the </a:t>
            </a:r>
            <a:r>
              <a:rPr lang="en-GB" sz="1600" dirty="0" err="1"/>
              <a:t>FCCee</a:t>
            </a:r>
            <a:r>
              <a:rPr lang="en-GB" sz="1600" dirty="0"/>
              <a:t> injector complex. If such future electron facilities are designed for versatile use, they could continue and expand the CLEAR programme, attracting a broad user community, in addition to serving as a foundational step towards a Higgs factory.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F2EB08-C71B-504C-1300-68C38047E2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29/05/2024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7DCEAB-EE6E-A06B-15D1-637FA3456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CLIC Review 2024</a:t>
            </a:r>
          </a:p>
        </p:txBody>
      </p:sp>
      <p:pic>
        <p:nvPicPr>
          <p:cNvPr id="7" name="Picture 6" descr="CERN-logo_outline.jpg">
            <a:extLst>
              <a:ext uri="{FF2B5EF4-FFF2-40B4-BE49-F238E27FC236}">
                <a16:creationId xmlns:a16="http://schemas.microsoft.com/office/drawing/2014/main" id="{8BA7D847-26C9-F2EF-16E3-3ECC65E7F3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8" name="Picture 7" descr="Screen Shot 2017-02-21 at 17.04.04.png">
            <a:extLst>
              <a:ext uri="{FF2B5EF4-FFF2-40B4-BE49-F238E27FC236}">
                <a16:creationId xmlns:a16="http://schemas.microsoft.com/office/drawing/2014/main" id="{6DE5A9B2-5F21-AAD4-AF42-865C014BEE4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8EFEDE-D1B8-B85B-11AB-FDBCFC8B1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02C8E-D5B0-42E8-B480-6333AE546AB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3762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7874F-DB09-CB35-7554-874A2B0E6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1417" y="193063"/>
            <a:ext cx="9952383" cy="844550"/>
          </a:xfrm>
        </p:spPr>
        <p:txBody>
          <a:bodyPr/>
          <a:lstStyle/>
          <a:p>
            <a:r>
              <a:rPr lang="en-GB" dirty="0">
                <a:solidFill>
                  <a:srgbClr val="C00000"/>
                </a:solidFill>
              </a:rPr>
              <a:t>Constraints for the second beam line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CAED24-593E-A67B-0D28-6C47F3E144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37613"/>
            <a:ext cx="10673718" cy="2296137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To fulfil </a:t>
            </a:r>
            <a:r>
              <a:rPr lang="en-GB" b="1" dirty="0">
                <a:solidFill>
                  <a:srgbClr val="FF0000"/>
                </a:solidFill>
              </a:rPr>
              <a:t>new experiments requirement </a:t>
            </a:r>
            <a:r>
              <a:rPr lang="en-GB" dirty="0"/>
              <a:t>(large beam size, bunch compression, larger experimental areas)</a:t>
            </a:r>
          </a:p>
          <a:p>
            <a:r>
              <a:rPr lang="en-GB" b="1" dirty="0">
                <a:solidFill>
                  <a:srgbClr val="FF0000"/>
                </a:solidFill>
              </a:rPr>
              <a:t>Time</a:t>
            </a:r>
            <a:r>
              <a:rPr lang="en-GB" dirty="0"/>
              <a:t>: no operations interruption apart of the usual shutdowns (summer: 3 weeks, winter: 2 months)</a:t>
            </a:r>
          </a:p>
          <a:p>
            <a:r>
              <a:rPr lang="en-GB" b="1" dirty="0">
                <a:solidFill>
                  <a:srgbClr val="FF0000"/>
                </a:solidFill>
              </a:rPr>
              <a:t>Resources</a:t>
            </a:r>
            <a:r>
              <a:rPr lang="en-GB" dirty="0"/>
              <a:t>: Only the annual material budget (+ some </a:t>
            </a:r>
            <a:r>
              <a:rPr lang="en-GB" dirty="0" err="1"/>
              <a:t>Eurolabs</a:t>
            </a:r>
            <a:r>
              <a:rPr lang="en-GB" dirty="0"/>
              <a:t> founding)</a:t>
            </a:r>
          </a:p>
          <a:p>
            <a:r>
              <a:rPr lang="en-GB" dirty="0"/>
              <a:t>Limited support availability.</a:t>
            </a:r>
          </a:p>
          <a:p>
            <a:pPr lvl="1"/>
            <a:endParaRPr lang="en-GB" dirty="0"/>
          </a:p>
          <a:p>
            <a:pPr lvl="3"/>
            <a:endParaRPr lang="en-GB" dirty="0"/>
          </a:p>
        </p:txBody>
      </p:sp>
      <p:pic>
        <p:nvPicPr>
          <p:cNvPr id="4" name="Picture 3" descr="CERN-logo_outline.jpg">
            <a:extLst>
              <a:ext uri="{FF2B5EF4-FFF2-40B4-BE49-F238E27FC236}">
                <a16:creationId xmlns:a16="http://schemas.microsoft.com/office/drawing/2014/main" id="{84946CEB-9A8B-5206-9D44-62677A6D63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5" name="Picture 4" descr="Screen Shot 2017-02-21 at 17.04.04.png">
            <a:extLst>
              <a:ext uri="{FF2B5EF4-FFF2-40B4-BE49-F238E27FC236}">
                <a16:creationId xmlns:a16="http://schemas.microsoft.com/office/drawing/2014/main" id="{9A3133AD-9E31-ABBB-BFA3-1F978F13103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165FF3B-9425-616F-0E9B-8187BA3720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29/05/2024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55111FA-1E2C-74D8-ADD0-44EC74013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Review 2024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801932-9020-3F6B-C18A-7B2F3EDA97CF}"/>
              </a:ext>
            </a:extLst>
          </p:cNvPr>
          <p:cNvSpPr txBox="1"/>
          <p:nvPr/>
        </p:nvSpPr>
        <p:spPr>
          <a:xfrm>
            <a:off x="838200" y="3321556"/>
            <a:ext cx="10673717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Solutions: </a:t>
            </a:r>
          </a:p>
          <a:p>
            <a:pPr lvl="1"/>
            <a:r>
              <a:rPr lang="en-GB" sz="2400" dirty="0">
                <a:solidFill>
                  <a:srgbClr val="FF0000"/>
                </a:solidFill>
              </a:rPr>
              <a:t>Optimize</a:t>
            </a:r>
            <a:r>
              <a:rPr lang="en-GB" sz="2400" dirty="0"/>
              <a:t> the design (accurate beam dynamic study, large chamber size, magnetic chicane, use of </a:t>
            </a:r>
            <a:r>
              <a:rPr lang="en-GB" sz="2400" dirty="0" err="1"/>
              <a:t>sextupoles</a:t>
            </a:r>
            <a:r>
              <a:rPr lang="en-GB" sz="2400" dirty="0"/>
              <a:t>)</a:t>
            </a:r>
          </a:p>
          <a:p>
            <a:pPr lvl="1"/>
            <a:r>
              <a:rPr lang="en-GB" sz="2400" dirty="0">
                <a:solidFill>
                  <a:srgbClr val="FF0000"/>
                </a:solidFill>
              </a:rPr>
              <a:t>Reuse</a:t>
            </a:r>
            <a:r>
              <a:rPr lang="en-GB" sz="2400" dirty="0"/>
              <a:t> of the existing equipment (taken from Drive Beam or DL/CR)</a:t>
            </a:r>
          </a:p>
          <a:p>
            <a:pPr lvl="1"/>
            <a:r>
              <a:rPr lang="en-GB" sz="2400" dirty="0">
                <a:solidFill>
                  <a:srgbClr val="FF0000"/>
                </a:solidFill>
              </a:rPr>
              <a:t>Reuse</a:t>
            </a:r>
            <a:r>
              <a:rPr lang="en-GB" sz="2400" dirty="0"/>
              <a:t> of the installed cables whenever possible, no general de-cabling</a:t>
            </a:r>
          </a:p>
          <a:p>
            <a:pPr lvl="1"/>
            <a:r>
              <a:rPr lang="en-GB" sz="2400" dirty="0"/>
              <a:t>Tasks driven or even </a:t>
            </a:r>
            <a:r>
              <a:rPr lang="en-GB" sz="2400" dirty="0">
                <a:solidFill>
                  <a:srgbClr val="FF0000"/>
                </a:solidFill>
              </a:rPr>
              <a:t>executed by the CLEAR team </a:t>
            </a:r>
            <a:r>
              <a:rPr lang="en-GB" sz="2400" dirty="0"/>
              <a:t>during shutdown, with the support of various groups experts.</a:t>
            </a:r>
          </a:p>
          <a:p>
            <a:pPr lvl="1"/>
            <a:r>
              <a:rPr lang="en-GB" sz="2400" dirty="0">
                <a:solidFill>
                  <a:srgbClr val="FF0000"/>
                </a:solidFill>
              </a:rPr>
              <a:t>Flexibility</a:t>
            </a:r>
            <a:r>
              <a:rPr lang="en-GB" sz="2400" dirty="0"/>
              <a:t> in the commissioning date.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233836-9107-3DC6-27B1-1557AD46D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02C8E-D5B0-42E8-B480-6333AE546AB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8426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1653155" y="149658"/>
            <a:ext cx="9490852" cy="733904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4400" b="0" strike="noStrike" spc="-1" dirty="0">
                <a:solidFill>
                  <a:srgbClr val="C00000"/>
                </a:solidFill>
                <a:latin typeface="Calibri Light"/>
              </a:rPr>
              <a:t>Proposition of Beamline Layout</a:t>
            </a:r>
            <a:endParaRPr lang="en-US" sz="4400" b="0" strike="noStrike" spc="-1" dirty="0">
              <a:solidFill>
                <a:srgbClr val="C00000"/>
              </a:solidFill>
              <a:latin typeface="Calibri"/>
            </a:endParaRPr>
          </a:p>
        </p:txBody>
      </p:sp>
      <p:pic>
        <p:nvPicPr>
          <p:cNvPr id="87" name="Picture 86"/>
          <p:cNvPicPr/>
          <p:nvPr/>
        </p:nvPicPr>
        <p:blipFill>
          <a:blip r:embed="rId2"/>
          <a:stretch/>
        </p:blipFill>
        <p:spPr>
          <a:xfrm>
            <a:off x="125640" y="1071000"/>
            <a:ext cx="11833560" cy="2514600"/>
          </a:xfrm>
          <a:prstGeom prst="rect">
            <a:avLst/>
          </a:prstGeom>
          <a:ln w="0">
            <a:noFill/>
          </a:ln>
        </p:spPr>
      </p:pic>
      <p:pic>
        <p:nvPicPr>
          <p:cNvPr id="10" name="Picture 9" descr="CERN-logo_outline.jpg">
            <a:extLst>
              <a:ext uri="{FF2B5EF4-FFF2-40B4-BE49-F238E27FC236}">
                <a16:creationId xmlns:a16="http://schemas.microsoft.com/office/drawing/2014/main" id="{26970F5D-E51C-E642-EADE-94C84D8F87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11" name="Picture 10" descr="Screen Shot 2017-02-21 at 17.04.04.png">
            <a:extLst>
              <a:ext uri="{FF2B5EF4-FFF2-40B4-BE49-F238E27FC236}">
                <a16:creationId xmlns:a16="http://schemas.microsoft.com/office/drawing/2014/main" id="{B34978D6-BB6A-8676-A388-6FE97F82279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C618D3C5-4288-6361-4FA5-D6299D1AB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29/05/2024</a:t>
            </a:r>
            <a:endParaRPr lang="en-GB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CD7966CC-931F-9102-7108-B0D4592E3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Review 2024</a:t>
            </a:r>
            <a:endParaRPr lang="en-GB" dirty="0"/>
          </a:p>
        </p:txBody>
      </p:sp>
      <p:pic>
        <p:nvPicPr>
          <p:cNvPr id="107" name="Picture 106">
            <a:extLst>
              <a:ext uri="{FF2B5EF4-FFF2-40B4-BE49-F238E27FC236}">
                <a16:creationId xmlns:a16="http://schemas.microsoft.com/office/drawing/2014/main" id="{8360186F-E51D-60AD-8A3B-C427176BED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13872" y="3866485"/>
            <a:ext cx="6448622" cy="2216377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DFDD031-BA28-3DD7-0B62-CDB35C383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02C8E-D5B0-42E8-B480-6333AE546ABF}" type="slidenum">
              <a:rPr lang="en-GB" smtClean="0"/>
              <a:t>4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2DF5347-EF80-ED36-658D-D748B4312A0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1919" t="28294" r="23777" b="56460"/>
          <a:stretch/>
        </p:blipFill>
        <p:spPr>
          <a:xfrm>
            <a:off x="333872" y="3708298"/>
            <a:ext cx="4541271" cy="2013962"/>
          </a:xfrm>
          <a:prstGeom prst="rect">
            <a:avLst/>
          </a:prstGeom>
        </p:spPr>
      </p:pic>
      <p:sp>
        <p:nvSpPr>
          <p:cNvPr id="86" name="PlaceHolder 2"/>
          <p:cNvSpPr>
            <a:spLocks noGrp="1"/>
          </p:cNvSpPr>
          <p:nvPr>
            <p:ph/>
          </p:nvPr>
        </p:nvSpPr>
        <p:spPr>
          <a:xfrm>
            <a:off x="5132423" y="5828652"/>
            <a:ext cx="1266158" cy="405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 fontScale="94980"/>
          </a:bodyPr>
          <a:lstStyle/>
          <a:p>
            <a:pPr marL="0" indent="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None/>
            </a:pPr>
            <a:r>
              <a:rPr lang="en-US" sz="2000" b="0" strike="noStrike" spc="-1" dirty="0">
                <a:solidFill>
                  <a:srgbClr val="0000FF"/>
                </a:solidFill>
                <a:latin typeface="Calibri"/>
              </a:rPr>
              <a:t>22</a:t>
            </a:r>
            <a:r>
              <a:rPr lang="en-US" sz="2000" b="0" strike="noStrike" spc="-1" baseline="30000" dirty="0">
                <a:solidFill>
                  <a:srgbClr val="0000FF"/>
                </a:solidFill>
                <a:latin typeface="Calibri"/>
              </a:rPr>
              <a:t>o</a:t>
            </a:r>
            <a:r>
              <a:rPr lang="en-US" sz="2000" b="0" strike="noStrike" spc="-1" dirty="0">
                <a:solidFill>
                  <a:srgbClr val="0000FF"/>
                </a:solidFill>
                <a:latin typeface="Calibri"/>
              </a:rPr>
              <a:t> Dogleg 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A398966-14D8-2322-A1F1-B1C2095D2D99}"/>
              </a:ext>
            </a:extLst>
          </p:cNvPr>
          <p:cNvCxnSpPr/>
          <p:nvPr/>
        </p:nvCxnSpPr>
        <p:spPr>
          <a:xfrm>
            <a:off x="603849" y="6082862"/>
            <a:ext cx="3830128" cy="0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A352AAB4-6053-A6D0-353E-7DAC01EA276A}"/>
              </a:ext>
            </a:extLst>
          </p:cNvPr>
          <p:cNvSpPr txBox="1"/>
          <p:nvPr/>
        </p:nvSpPr>
        <p:spPr>
          <a:xfrm>
            <a:off x="2197157" y="5718284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40 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AAA646-5181-D148-1B43-05AABF7C759C}"/>
              </a:ext>
            </a:extLst>
          </p:cNvPr>
          <p:cNvSpPr txBox="1"/>
          <p:nvPr/>
        </p:nvSpPr>
        <p:spPr>
          <a:xfrm rot="16200000">
            <a:off x="40841" y="4869725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6 m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7EBE8A0-50B7-9675-B7C9-5FD267E0EE3C}"/>
              </a:ext>
            </a:extLst>
          </p:cNvPr>
          <p:cNvCxnSpPr/>
          <p:nvPr/>
        </p:nvCxnSpPr>
        <p:spPr>
          <a:xfrm>
            <a:off x="616285" y="5408762"/>
            <a:ext cx="0" cy="947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A628B50-8A29-6C65-8FDC-A55713BC7F81}"/>
              </a:ext>
            </a:extLst>
          </p:cNvPr>
          <p:cNvCxnSpPr/>
          <p:nvPr/>
        </p:nvCxnSpPr>
        <p:spPr>
          <a:xfrm>
            <a:off x="4433977" y="5364042"/>
            <a:ext cx="0" cy="947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5C2BB6B-B456-957C-0FD8-F72173C59585}"/>
              </a:ext>
            </a:extLst>
          </p:cNvPr>
          <p:cNvCxnSpPr>
            <a:cxnSpLocks/>
          </p:cNvCxnSpPr>
          <p:nvPr/>
        </p:nvCxnSpPr>
        <p:spPr>
          <a:xfrm flipV="1">
            <a:off x="463731" y="4661129"/>
            <a:ext cx="0" cy="786524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DE05A33-A23B-6F5D-B041-22FF712FF4FD}"/>
              </a:ext>
            </a:extLst>
          </p:cNvPr>
          <p:cNvCxnSpPr>
            <a:cxnSpLocks/>
          </p:cNvCxnSpPr>
          <p:nvPr/>
        </p:nvCxnSpPr>
        <p:spPr>
          <a:xfrm>
            <a:off x="240354" y="4668614"/>
            <a:ext cx="5264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21D0E01-8F1B-ADF1-A73F-F78C034E8A9E}"/>
              </a:ext>
            </a:extLst>
          </p:cNvPr>
          <p:cNvCxnSpPr>
            <a:cxnSpLocks/>
          </p:cNvCxnSpPr>
          <p:nvPr/>
        </p:nvCxnSpPr>
        <p:spPr>
          <a:xfrm>
            <a:off x="241288" y="5408762"/>
            <a:ext cx="5264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1659834" y="0"/>
            <a:ext cx="9693785" cy="85149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4400" b="0" strike="noStrike" spc="-1" dirty="0">
                <a:solidFill>
                  <a:srgbClr val="C00000"/>
                </a:solidFill>
                <a:latin typeface="Calibri"/>
              </a:rPr>
              <a:t>Beam dynamic studies and optimization</a:t>
            </a: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465482" y="937331"/>
            <a:ext cx="10515240" cy="1209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053" lnSpcReduction="10000"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 dirty="0">
                <a:solidFill>
                  <a:schemeClr val="dk1"/>
                </a:solidFill>
                <a:latin typeface="Calibri"/>
              </a:rPr>
              <a:t>The dispersion is closed by side quadrupoles of a standard dogleg.</a:t>
            </a:r>
          </a:p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 dirty="0">
                <a:solidFill>
                  <a:schemeClr val="dk1"/>
                </a:solidFill>
                <a:latin typeface="Calibri"/>
              </a:rPr>
              <a:t>Flexible beam size adjustment with triplets on straight line </a:t>
            </a:r>
          </a:p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 dirty="0" err="1">
                <a:solidFill>
                  <a:srgbClr val="C00000"/>
                </a:solidFill>
                <a:latin typeface="Calibri"/>
              </a:rPr>
              <a:t>Sextupoles</a:t>
            </a:r>
            <a:r>
              <a:rPr lang="en-US" sz="2800" b="0" strike="noStrike" spc="-1" dirty="0">
                <a:solidFill>
                  <a:schemeClr val="dk1"/>
                </a:solidFill>
                <a:latin typeface="Calibri"/>
              </a:rPr>
              <a:t> are adapted to close second order dispersion when energy spread is large </a:t>
            </a:r>
          </a:p>
        </p:txBody>
      </p:sp>
      <p:pic>
        <p:nvPicPr>
          <p:cNvPr id="91" name="Picture 90"/>
          <p:cNvPicPr/>
          <p:nvPr/>
        </p:nvPicPr>
        <p:blipFill>
          <a:blip r:embed="rId2"/>
          <a:stretch/>
        </p:blipFill>
        <p:spPr>
          <a:xfrm>
            <a:off x="496956" y="2331938"/>
            <a:ext cx="5059017" cy="1912069"/>
          </a:xfrm>
          <a:prstGeom prst="rect">
            <a:avLst/>
          </a:prstGeom>
          <a:ln w="0">
            <a:noFill/>
          </a:ln>
        </p:spPr>
      </p:pic>
      <p:pic>
        <p:nvPicPr>
          <p:cNvPr id="92" name="Picture 91"/>
          <p:cNvPicPr/>
          <p:nvPr/>
        </p:nvPicPr>
        <p:blipFill>
          <a:blip r:embed="rId3"/>
          <a:stretch/>
        </p:blipFill>
        <p:spPr>
          <a:xfrm>
            <a:off x="496956" y="4292372"/>
            <a:ext cx="4800600" cy="2145522"/>
          </a:xfrm>
          <a:prstGeom prst="rect">
            <a:avLst/>
          </a:prstGeom>
          <a:ln w="0"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5095226-D80A-AD22-467C-11EE7BADB157}"/>
              </a:ext>
            </a:extLst>
          </p:cNvPr>
          <p:cNvSpPr txBox="1"/>
          <p:nvPr/>
        </p:nvSpPr>
        <p:spPr>
          <a:xfrm>
            <a:off x="9226411" y="1285155"/>
            <a:ext cx="20680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strike="noStrike" spc="-1" dirty="0">
                <a:highlight>
                  <a:srgbClr val="FFFF00"/>
                </a:highlight>
                <a:latin typeface="Arial"/>
              </a:rPr>
              <a:t>Credit: A. Aksoy</a:t>
            </a:r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679602-9641-CB77-661E-E5FF2F0D2C3A}"/>
              </a:ext>
            </a:extLst>
          </p:cNvPr>
          <p:cNvSpPr txBox="1"/>
          <p:nvPr/>
        </p:nvSpPr>
        <p:spPr>
          <a:xfrm>
            <a:off x="2606951" y="2582169"/>
            <a:ext cx="20680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strike="noStrike" spc="-1" dirty="0">
                <a:solidFill>
                  <a:srgbClr val="0000FF"/>
                </a:solidFill>
                <a:latin typeface="Arial"/>
              </a:rPr>
              <a:t>Twiss parameters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56F8C0-3863-049F-B11F-24846661237A}"/>
              </a:ext>
            </a:extLst>
          </p:cNvPr>
          <p:cNvSpPr txBox="1"/>
          <p:nvPr/>
        </p:nvSpPr>
        <p:spPr>
          <a:xfrm>
            <a:off x="2897256" y="4520928"/>
            <a:ext cx="20680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strike="noStrike" spc="-1" dirty="0">
                <a:solidFill>
                  <a:srgbClr val="0000FF"/>
                </a:solidFill>
                <a:latin typeface="Arial"/>
              </a:rPr>
              <a:t>Beam size</a:t>
            </a: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691079-53EE-3D9E-5775-BB59C3CD423D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6135755" y="2399133"/>
            <a:ext cx="4184373" cy="2026173"/>
          </a:xfrm>
          <a:prstGeom prst="rect">
            <a:avLst/>
          </a:prstGeom>
          <a:ln w="0"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46E1F63-D7A7-B75C-32CA-DAB33790A89D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6135756" y="4540866"/>
            <a:ext cx="4184374" cy="2026172"/>
          </a:xfrm>
          <a:prstGeom prst="rect">
            <a:avLst/>
          </a:prstGeom>
          <a:ln w="0"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6289BBA-DEF3-85FB-5E05-7C3CEB2F6E5F}"/>
              </a:ext>
            </a:extLst>
          </p:cNvPr>
          <p:cNvSpPr txBox="1"/>
          <p:nvPr/>
        </p:nvSpPr>
        <p:spPr>
          <a:xfrm>
            <a:off x="7193911" y="2500737"/>
            <a:ext cx="20680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pc="-1" dirty="0">
                <a:solidFill>
                  <a:srgbClr val="0000FF"/>
                </a:solidFill>
                <a:latin typeface="Arial"/>
              </a:rPr>
              <a:t>Beam o</a:t>
            </a:r>
            <a:r>
              <a:rPr lang="en-US" sz="1800" b="0" strike="noStrike" spc="-1" dirty="0">
                <a:solidFill>
                  <a:srgbClr val="0000FF"/>
                </a:solidFill>
                <a:latin typeface="Arial"/>
              </a:rPr>
              <a:t>rbit w/o</a:t>
            </a:r>
            <a:r>
              <a:rPr lang="en-GB" sz="1800" b="0" strike="noStrike" spc="-1" dirty="0">
                <a:solidFill>
                  <a:srgbClr val="0000FF"/>
                </a:solidFill>
                <a:latin typeface="Arial"/>
              </a:rPr>
              <a:t> </a:t>
            </a:r>
            <a:r>
              <a:rPr lang="en-GB" sz="1800" b="0" strike="noStrike" spc="-1" dirty="0" err="1">
                <a:solidFill>
                  <a:srgbClr val="0000FF"/>
                </a:solidFill>
                <a:latin typeface="Arial"/>
              </a:rPr>
              <a:t>sex</a:t>
            </a:r>
            <a:r>
              <a:rPr lang="en-GB" spc="-1" dirty="0" err="1">
                <a:solidFill>
                  <a:srgbClr val="0000FF"/>
                </a:solidFill>
                <a:latin typeface="Arial"/>
              </a:rPr>
              <a:t>tupoles</a:t>
            </a:r>
            <a:endParaRPr lang="en-US" sz="1800" b="0" strike="noStrike" spc="-1" dirty="0">
              <a:solidFill>
                <a:srgbClr val="0000FF"/>
              </a:solidFill>
              <a:latin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099DDB2-8D89-0FAE-1E56-E0F4AB176EFB}"/>
              </a:ext>
            </a:extLst>
          </p:cNvPr>
          <p:cNvSpPr txBox="1"/>
          <p:nvPr/>
        </p:nvSpPr>
        <p:spPr>
          <a:xfrm>
            <a:off x="7193911" y="4539443"/>
            <a:ext cx="20680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pc="-1" dirty="0">
                <a:solidFill>
                  <a:srgbClr val="0000FF"/>
                </a:solidFill>
                <a:latin typeface="Arial"/>
              </a:rPr>
              <a:t>Beam o</a:t>
            </a:r>
            <a:r>
              <a:rPr lang="en-US" sz="1800" b="0" strike="noStrike" spc="-1" dirty="0">
                <a:solidFill>
                  <a:srgbClr val="0000FF"/>
                </a:solidFill>
                <a:latin typeface="Arial"/>
              </a:rPr>
              <a:t>rbit with</a:t>
            </a:r>
            <a:r>
              <a:rPr lang="en-GB" sz="1800" b="0" strike="noStrike" spc="-1" dirty="0">
                <a:solidFill>
                  <a:srgbClr val="0000FF"/>
                </a:solidFill>
                <a:latin typeface="Arial"/>
              </a:rPr>
              <a:t> </a:t>
            </a:r>
            <a:r>
              <a:rPr lang="en-GB" sz="1800" b="0" strike="noStrike" spc="-1" dirty="0" err="1">
                <a:solidFill>
                  <a:srgbClr val="0000FF"/>
                </a:solidFill>
                <a:latin typeface="Arial"/>
              </a:rPr>
              <a:t>sex</a:t>
            </a:r>
            <a:r>
              <a:rPr lang="en-GB" spc="-1" dirty="0" err="1">
                <a:solidFill>
                  <a:srgbClr val="0000FF"/>
                </a:solidFill>
                <a:latin typeface="Arial"/>
              </a:rPr>
              <a:t>tupoles</a:t>
            </a:r>
            <a:endParaRPr lang="en-US" sz="1800" b="0" strike="noStrike" spc="-1" dirty="0">
              <a:solidFill>
                <a:srgbClr val="0000FF"/>
              </a:solidFill>
              <a:latin typeface="Arial"/>
            </a:endParaRPr>
          </a:p>
        </p:txBody>
      </p:sp>
      <p:pic>
        <p:nvPicPr>
          <p:cNvPr id="10" name="Picture 9" descr="CERN-logo_outline.jpg">
            <a:extLst>
              <a:ext uri="{FF2B5EF4-FFF2-40B4-BE49-F238E27FC236}">
                <a16:creationId xmlns:a16="http://schemas.microsoft.com/office/drawing/2014/main" id="{2DF21E5C-153B-486D-AF7C-8A06F1E89D9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11" name="Picture 10" descr="Screen Shot 2017-02-21 at 17.04.04.png">
            <a:extLst>
              <a:ext uri="{FF2B5EF4-FFF2-40B4-BE49-F238E27FC236}">
                <a16:creationId xmlns:a16="http://schemas.microsoft.com/office/drawing/2014/main" id="{3FDE4A94-D54B-4322-400D-2DE9F6D2748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BE0B7B-8D77-D1C8-6A5B-20273FDEB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C00000"/>
                </a:solidFill>
              </a:rPr>
              <a:t>Implementation and manufacturing drawings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D88D90-6E2A-83AA-3D6E-873BC0C42F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713" y="1096088"/>
            <a:ext cx="11319588" cy="238553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D26DE5A-07FB-6C3F-DD41-52E23EC05073}"/>
              </a:ext>
            </a:extLst>
          </p:cNvPr>
          <p:cNvSpPr txBox="1"/>
          <p:nvPr/>
        </p:nvSpPr>
        <p:spPr>
          <a:xfrm>
            <a:off x="9226411" y="1285155"/>
            <a:ext cx="20680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strike="noStrike" spc="-1" dirty="0">
                <a:highlight>
                  <a:srgbClr val="FFFF00"/>
                </a:highlight>
                <a:latin typeface="Arial"/>
              </a:rPr>
              <a:t>Credit: N. Chritin EN-MME</a:t>
            </a:r>
            <a:endParaRPr lang="en-GB" dirty="0">
              <a:highlight>
                <a:srgbClr val="FFFF00"/>
              </a:highlight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0327A8C-A934-4B1E-D779-756C2B1DF40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6953" t="14150" r="8672" b="34564"/>
          <a:stretch/>
        </p:blipFill>
        <p:spPr>
          <a:xfrm>
            <a:off x="750972" y="2483468"/>
            <a:ext cx="3096409" cy="144968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24AA30E-8E21-C7CD-612D-68FD65B8D62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0703" t="24855" r="4453" b="31867"/>
          <a:stretch/>
        </p:blipFill>
        <p:spPr>
          <a:xfrm>
            <a:off x="5907620" y="4133963"/>
            <a:ext cx="4272463" cy="166523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0028530-30AD-9F5E-AC3E-9BE056A82C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21479" y="4039724"/>
            <a:ext cx="2437459" cy="185371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A8F0FA2-D39E-E5B4-C731-9E8D9AFF3EC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0604"/>
          <a:stretch/>
        </p:blipFill>
        <p:spPr>
          <a:xfrm>
            <a:off x="574976" y="4699496"/>
            <a:ext cx="2961856" cy="1352841"/>
          </a:xfrm>
          <a:prstGeom prst="rect">
            <a:avLst/>
          </a:prstGeom>
        </p:spPr>
      </p:pic>
      <p:sp>
        <p:nvSpPr>
          <p:cNvPr id="7" name="TextBox 97">
            <a:extLst>
              <a:ext uri="{FF2B5EF4-FFF2-40B4-BE49-F238E27FC236}">
                <a16:creationId xmlns:a16="http://schemas.microsoft.com/office/drawing/2014/main" id="{8201246C-49F0-8375-C839-7A1C248685FA}"/>
              </a:ext>
            </a:extLst>
          </p:cNvPr>
          <p:cNvSpPr txBox="1"/>
          <p:nvPr/>
        </p:nvSpPr>
        <p:spPr>
          <a:xfrm>
            <a:off x="3279249" y="5569950"/>
            <a:ext cx="1335884" cy="646981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txBody>
          <a:bodyPr lIns="90000" tIns="45000" rIns="90000" bIns="4500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0" strike="noStrike" spc="-1" dirty="0">
                <a:solidFill>
                  <a:srgbClr val="0070C0"/>
                </a:solidFill>
                <a:latin typeface="Arial"/>
              </a:rPr>
              <a:t>New dipole chamber</a:t>
            </a:r>
          </a:p>
        </p:txBody>
      </p:sp>
      <p:pic>
        <p:nvPicPr>
          <p:cNvPr id="12" name="Picture 11" descr="CERN-logo_outline.jpg">
            <a:extLst>
              <a:ext uri="{FF2B5EF4-FFF2-40B4-BE49-F238E27FC236}">
                <a16:creationId xmlns:a16="http://schemas.microsoft.com/office/drawing/2014/main" id="{A70978CA-F25D-A727-DEFA-26636C45D8B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13" name="Picture 12" descr="Screen Shot 2017-02-21 at 17.04.04.png">
            <a:extLst>
              <a:ext uri="{FF2B5EF4-FFF2-40B4-BE49-F238E27FC236}">
                <a16:creationId xmlns:a16="http://schemas.microsoft.com/office/drawing/2014/main" id="{E4B227DA-049D-CF1B-4D9E-56CC21847BD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  <p:sp>
        <p:nvSpPr>
          <p:cNvPr id="16" name="TextBox 97">
            <a:extLst>
              <a:ext uri="{FF2B5EF4-FFF2-40B4-BE49-F238E27FC236}">
                <a16:creationId xmlns:a16="http://schemas.microsoft.com/office/drawing/2014/main" id="{A015A9CA-B8BF-7E3E-BF6C-0D990CBBFA76}"/>
              </a:ext>
            </a:extLst>
          </p:cNvPr>
          <p:cNvSpPr txBox="1"/>
          <p:nvPr/>
        </p:nvSpPr>
        <p:spPr>
          <a:xfrm>
            <a:off x="8116985" y="3312678"/>
            <a:ext cx="2589589" cy="330292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txBody>
          <a:bodyPr lIns="90000" tIns="45000" rIns="90000" bIns="4500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0" strike="noStrike" spc="-1" dirty="0">
                <a:solidFill>
                  <a:srgbClr val="0070C0"/>
                </a:solidFill>
                <a:latin typeface="Arial"/>
              </a:rPr>
              <a:t>Footprint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AF0C4F4-232D-B0EC-8AAE-0C94903601ED}"/>
              </a:ext>
            </a:extLst>
          </p:cNvPr>
          <p:cNvCxnSpPr>
            <a:cxnSpLocks/>
          </p:cNvCxnSpPr>
          <p:nvPr/>
        </p:nvCxnSpPr>
        <p:spPr>
          <a:xfrm flipV="1">
            <a:off x="2368818" y="1784888"/>
            <a:ext cx="352661" cy="698580"/>
          </a:xfrm>
          <a:prstGeom prst="straightConnector1">
            <a:avLst/>
          </a:prstGeom>
          <a:ln w="38100">
            <a:solidFill>
              <a:srgbClr val="FF3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18963B5-2204-670F-EBFC-80D90F5A070A}"/>
              </a:ext>
            </a:extLst>
          </p:cNvPr>
          <p:cNvCxnSpPr>
            <a:cxnSpLocks/>
            <a:stCxn id="9" idx="0"/>
          </p:cNvCxnSpPr>
          <p:nvPr/>
        </p:nvCxnSpPr>
        <p:spPr>
          <a:xfrm flipH="1" flipV="1">
            <a:off x="6245525" y="3090257"/>
            <a:ext cx="1798327" cy="1043706"/>
          </a:xfrm>
          <a:prstGeom prst="straightConnector1">
            <a:avLst/>
          </a:prstGeom>
          <a:ln w="38100">
            <a:solidFill>
              <a:srgbClr val="FF3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41570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1BD496-CADC-DE79-695A-62788009AA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1471" y="159727"/>
            <a:ext cx="9862930" cy="844550"/>
          </a:xfrm>
        </p:spPr>
        <p:txBody>
          <a:bodyPr/>
          <a:lstStyle/>
          <a:p>
            <a:r>
              <a:rPr lang="en-GB" dirty="0">
                <a:solidFill>
                  <a:srgbClr val="C00000"/>
                </a:solidFill>
              </a:rPr>
              <a:t>Work Progress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5B5FB4-E1C5-4C4E-B3FE-1E62F80E60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2474" y="1091717"/>
            <a:ext cx="10887075" cy="5249448"/>
          </a:xfrm>
        </p:spPr>
        <p:txBody>
          <a:bodyPr>
            <a:normAutofit fontScale="85000" lnSpcReduction="20000"/>
          </a:bodyPr>
          <a:lstStyle/>
          <a:p>
            <a:r>
              <a:rPr lang="en-GB" dirty="0">
                <a:solidFill>
                  <a:srgbClr val="0000FF"/>
                </a:solidFill>
              </a:rPr>
              <a:t>Theoretical analysis performed (Luke, Alex, Avni), equipment location validated</a:t>
            </a:r>
          </a:p>
          <a:p>
            <a:r>
              <a:rPr lang="en-GB" dirty="0">
                <a:solidFill>
                  <a:srgbClr val="0000FF"/>
                </a:solidFill>
              </a:rPr>
              <a:t>Area cleared last summer (Transport group), cables sorting done (by ourself with the support of EN-EL)</a:t>
            </a:r>
          </a:p>
          <a:p>
            <a:r>
              <a:rPr lang="en-GB" dirty="0">
                <a:solidFill>
                  <a:srgbClr val="0000FF"/>
                </a:solidFill>
              </a:rPr>
              <a:t>10 Quad and 3 </a:t>
            </a:r>
            <a:r>
              <a:rPr lang="en-GB" dirty="0" err="1">
                <a:solidFill>
                  <a:srgbClr val="0000FF"/>
                </a:solidFill>
              </a:rPr>
              <a:t>Sextupoles</a:t>
            </a:r>
            <a:r>
              <a:rPr lang="en-GB" dirty="0">
                <a:solidFill>
                  <a:srgbClr val="0000FF"/>
                </a:solidFill>
              </a:rPr>
              <a:t> taken from the CR renewed by the Magnet group TE-MSC-NCM. 2 new dipoles being prepared.</a:t>
            </a:r>
          </a:p>
          <a:p>
            <a:r>
              <a:rPr lang="en-GB" dirty="0">
                <a:solidFill>
                  <a:srgbClr val="0000FF"/>
                </a:solidFill>
              </a:rPr>
              <a:t>Available Power supplies identified in the gallery by SY/EPC (former CTF3 equipment)</a:t>
            </a:r>
          </a:p>
          <a:p>
            <a:r>
              <a:rPr lang="en-GB" dirty="0">
                <a:solidFill>
                  <a:srgbClr val="0000FF"/>
                </a:solidFill>
              </a:rPr>
              <a:t>First part of survey work achieved (positions of the existing equipment and footprint tracing) </a:t>
            </a:r>
          </a:p>
          <a:p>
            <a:r>
              <a:rPr lang="en-GB" dirty="0">
                <a:solidFill>
                  <a:srgbClr val="0000FF"/>
                </a:solidFill>
              </a:rPr>
              <a:t>Vacuum chambers identified and result transmitted to EN-MME-EDS</a:t>
            </a:r>
          </a:p>
          <a:p>
            <a:r>
              <a:rPr lang="en-GB" dirty="0">
                <a:solidFill>
                  <a:srgbClr val="0000FF"/>
                </a:solidFill>
              </a:rPr>
              <a:t>Implementation and manufacturing drawings nearly achieved </a:t>
            </a:r>
          </a:p>
          <a:p>
            <a:r>
              <a:rPr lang="en-GB" dirty="0">
                <a:solidFill>
                  <a:srgbClr val="0000FF"/>
                </a:solidFill>
              </a:rPr>
              <a:t>Vacuum layout validated by TE-VSC</a:t>
            </a:r>
          </a:p>
          <a:p>
            <a:r>
              <a:rPr lang="en-GB" dirty="0">
                <a:solidFill>
                  <a:srgbClr val="0000FF"/>
                </a:solidFill>
              </a:rPr>
              <a:t>Beam dump simulated and validated by the RP and STI</a:t>
            </a:r>
          </a:p>
          <a:p>
            <a:r>
              <a:rPr lang="en-GB" dirty="0">
                <a:solidFill>
                  <a:srgbClr val="0000FF"/>
                </a:solidFill>
              </a:rPr>
              <a:t>New RP sensors installed by HSE-RP</a:t>
            </a:r>
          </a:p>
          <a:p>
            <a:r>
              <a:rPr lang="en-GB" dirty="0">
                <a:solidFill>
                  <a:srgbClr val="0000FF"/>
                </a:solidFill>
              </a:rPr>
              <a:t>Some components already received (YAG screens, cameras, BCM, optical breadboard). Others developed: New samples handling robot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Picture 3" descr="CERN-logo_outline.jpg">
            <a:extLst>
              <a:ext uri="{FF2B5EF4-FFF2-40B4-BE49-F238E27FC236}">
                <a16:creationId xmlns:a16="http://schemas.microsoft.com/office/drawing/2014/main" id="{8DD9B849-51E5-A705-336A-29CF1A479D8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5" name="Picture 4" descr="Screen Shot 2017-02-21 at 17.04.04.png">
            <a:extLst>
              <a:ext uri="{FF2B5EF4-FFF2-40B4-BE49-F238E27FC236}">
                <a16:creationId xmlns:a16="http://schemas.microsoft.com/office/drawing/2014/main" id="{1B53620D-0FAF-5648-CE7B-0757B94E5FD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802BD66-5759-50DE-61BE-E7C084C4A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29/05/2024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FACC6C1-BF61-9F75-7F3B-49680CAB44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CLIC Review 2024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3B3527-5054-830F-D693-E34EBCCD8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02C8E-D5B0-42E8-B480-6333AE546AB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2222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DCDED5-0B2C-F93D-6424-D43426AA9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9297" y="204310"/>
            <a:ext cx="10515600" cy="748058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Some recent pictures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6BE6A12-0454-0277-162C-2E1FA13B6E90}"/>
              </a:ext>
            </a:extLst>
          </p:cNvPr>
          <p:cNvGrpSpPr/>
          <p:nvPr/>
        </p:nvGrpSpPr>
        <p:grpSpPr>
          <a:xfrm>
            <a:off x="646045" y="942429"/>
            <a:ext cx="4800128" cy="4025637"/>
            <a:chOff x="646045" y="942429"/>
            <a:chExt cx="4800128" cy="4025637"/>
          </a:xfrm>
        </p:grpSpPr>
        <p:pic>
          <p:nvPicPr>
            <p:cNvPr id="5" name="Picture 4" descr="A machine with wires and a yellow wall&#10;&#10;Description automatically generated">
              <a:extLst>
                <a:ext uri="{FF2B5EF4-FFF2-40B4-BE49-F238E27FC236}">
                  <a16:creationId xmlns:a16="http://schemas.microsoft.com/office/drawing/2014/main" id="{E9B9586D-DD0F-AD4F-B247-4B22DAD000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985" b="18631"/>
            <a:stretch/>
          </p:blipFill>
          <p:spPr>
            <a:xfrm rot="5400000">
              <a:off x="249081" y="1349333"/>
              <a:ext cx="3217924" cy="2423996"/>
            </a:xfrm>
            <a:prstGeom prst="rect">
              <a:avLst/>
            </a:prstGeom>
          </p:spPr>
        </p:pic>
        <p:pic>
          <p:nvPicPr>
            <p:cNvPr id="7" name="Picture 6" descr="A machine with wires and a glass tube&#10;&#10;Description automatically generated with medium confidence">
              <a:extLst>
                <a:ext uri="{FF2B5EF4-FFF2-40B4-BE49-F238E27FC236}">
                  <a16:creationId xmlns:a16="http://schemas.microsoft.com/office/drawing/2014/main" id="{D0CB11A0-CAC5-72CD-FCCB-D90AA462B2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26" t="17214" r="13334" b="6844"/>
            <a:stretch/>
          </p:blipFill>
          <p:spPr>
            <a:xfrm rot="5400000">
              <a:off x="2674854" y="1389033"/>
              <a:ext cx="3217924" cy="2324715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D97E741-5604-33DB-AA02-C7BB697B1F1A}"/>
                </a:ext>
              </a:extLst>
            </p:cNvPr>
            <p:cNvSpPr txBox="1"/>
            <p:nvPr/>
          </p:nvSpPr>
          <p:spPr>
            <a:xfrm>
              <a:off x="1339297" y="4321735"/>
              <a:ext cx="3563180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 b="0" strike="noStrike" spc="-1" dirty="0">
                  <a:solidFill>
                    <a:srgbClr val="0000FF"/>
                  </a:solidFill>
                  <a:latin typeface="Arial"/>
                </a:rPr>
                <a:t>Renewed quads and </a:t>
              </a:r>
              <a:r>
                <a:rPr lang="en-US" sz="1800" b="0" strike="noStrike" spc="-1" dirty="0" err="1">
                  <a:solidFill>
                    <a:srgbClr val="0000FF"/>
                  </a:solidFill>
                  <a:latin typeface="Arial"/>
                </a:rPr>
                <a:t>sextupoles</a:t>
              </a:r>
              <a:r>
                <a:rPr lang="en-US" sz="1800" b="0" strike="noStrike" spc="-1" dirty="0">
                  <a:solidFill>
                    <a:srgbClr val="0000FF"/>
                  </a:solidFill>
                  <a:latin typeface="Arial"/>
                </a:rPr>
                <a:t> with large aperture</a:t>
              </a:r>
              <a:endParaRPr lang="en-GB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AC8AEE4-28D4-EC17-E438-5727D3A576EF}"/>
              </a:ext>
            </a:extLst>
          </p:cNvPr>
          <p:cNvGrpSpPr/>
          <p:nvPr/>
        </p:nvGrpSpPr>
        <p:grpSpPr>
          <a:xfrm>
            <a:off x="5446643" y="942427"/>
            <a:ext cx="5618922" cy="3762518"/>
            <a:chOff x="5446643" y="942427"/>
            <a:chExt cx="5618922" cy="3762518"/>
          </a:xfrm>
        </p:grpSpPr>
        <p:pic>
          <p:nvPicPr>
            <p:cNvPr id="10" name="Picture 9" descr="Men smiling at the camera&#10;&#10;Description automatically generated">
              <a:extLst>
                <a:ext uri="{FF2B5EF4-FFF2-40B4-BE49-F238E27FC236}">
                  <a16:creationId xmlns:a16="http://schemas.microsoft.com/office/drawing/2014/main" id="{544E1079-C25C-BBF9-D111-21C0253EE24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377"/>
            <a:stretch/>
          </p:blipFill>
          <p:spPr>
            <a:xfrm>
              <a:off x="5700798" y="942429"/>
              <a:ext cx="2585789" cy="3227864"/>
            </a:xfrm>
            <a:prstGeom prst="rect">
              <a:avLst/>
            </a:prstGeom>
          </p:spPr>
        </p:pic>
        <p:pic>
          <p:nvPicPr>
            <p:cNvPr id="12" name="Picture 11" descr="A group of machines in a factory&#10;&#10;Description automatically generated">
              <a:extLst>
                <a:ext uri="{FF2B5EF4-FFF2-40B4-BE49-F238E27FC236}">
                  <a16:creationId xmlns:a16="http://schemas.microsoft.com/office/drawing/2014/main" id="{6144F0BD-6890-8191-8625-B660C319459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 flipV="1">
              <a:off x="7956594" y="1346427"/>
              <a:ext cx="3231997" cy="2423998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64814C5-31DB-4772-DDD1-9E527DE2E893}"/>
                </a:ext>
              </a:extLst>
            </p:cNvPr>
            <p:cNvSpPr txBox="1"/>
            <p:nvPr/>
          </p:nvSpPr>
          <p:spPr>
            <a:xfrm>
              <a:off x="5446643" y="4335613"/>
              <a:ext cx="561892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 b="0" strike="noStrike" spc="-1" dirty="0">
                  <a:solidFill>
                    <a:srgbClr val="0000FF"/>
                  </a:solidFill>
                  <a:latin typeface="Arial"/>
                </a:rPr>
                <a:t>Blank mounting and obtained solution for the dogleg.</a:t>
              </a:r>
              <a:endParaRPr lang="en-GB" dirty="0">
                <a:solidFill>
                  <a:srgbClr val="0000FF"/>
                </a:solidFill>
              </a:endParaRPr>
            </a:p>
          </p:txBody>
        </p:sp>
      </p:grp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EFA2804A-1C23-C597-95B7-D76004095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29/05/2024</a:t>
            </a:r>
            <a:endParaRPr lang="en-GB" dirty="0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AEAA8C5B-ADCA-7C22-FCCA-EEA76291B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Review 2024</a:t>
            </a:r>
            <a:endParaRPr lang="en-GB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0D8C883-006C-F0BB-201E-A412248C312A}"/>
              </a:ext>
            </a:extLst>
          </p:cNvPr>
          <p:cNvGrpSpPr/>
          <p:nvPr/>
        </p:nvGrpSpPr>
        <p:grpSpPr>
          <a:xfrm>
            <a:off x="799684" y="5158912"/>
            <a:ext cx="7210033" cy="523220"/>
            <a:chOff x="799684" y="5158912"/>
            <a:chExt cx="7210033" cy="523220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4356959-BD33-270D-01EF-1F8A9FA35352}"/>
                </a:ext>
              </a:extLst>
            </p:cNvPr>
            <p:cNvSpPr txBox="1"/>
            <p:nvPr/>
          </p:nvSpPr>
          <p:spPr>
            <a:xfrm>
              <a:off x="5111480" y="5158912"/>
              <a:ext cx="2898237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2800" dirty="0">
                  <a:solidFill>
                    <a:srgbClr val="C00000"/>
                  </a:solidFill>
                </a:rPr>
                <a:t>https://clear.cern/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861D40B-228A-0B03-7183-A2FE9678A915}"/>
                </a:ext>
              </a:extLst>
            </p:cNvPr>
            <p:cNvSpPr txBox="1"/>
            <p:nvPr/>
          </p:nvSpPr>
          <p:spPr>
            <a:xfrm>
              <a:off x="799684" y="5189690"/>
              <a:ext cx="4229515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400" b="0" strike="noStrike" spc="-1" dirty="0">
                  <a:solidFill>
                    <a:srgbClr val="0000FF"/>
                  </a:solidFill>
                  <a:latin typeface="Arial"/>
                </a:rPr>
                <a:t>Stay in touch on our website: </a:t>
              </a:r>
              <a:endParaRPr lang="en-GB" sz="2400" dirty="0">
                <a:solidFill>
                  <a:srgbClr val="0000FF"/>
                </a:solidFill>
              </a:endParaRPr>
            </a:p>
          </p:txBody>
        </p:sp>
      </p:grpSp>
      <p:pic>
        <p:nvPicPr>
          <p:cNvPr id="18" name="Picture 17" descr="CERN-logo_outline.jpg">
            <a:extLst>
              <a:ext uri="{FF2B5EF4-FFF2-40B4-BE49-F238E27FC236}">
                <a16:creationId xmlns:a16="http://schemas.microsoft.com/office/drawing/2014/main" id="{AF72ACBB-9F00-6708-B1D6-F81B179EC68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19" name="Picture 18" descr="Screen Shot 2017-02-21 at 17.04.04.png">
            <a:extLst>
              <a:ext uri="{FF2B5EF4-FFF2-40B4-BE49-F238E27FC236}">
                <a16:creationId xmlns:a16="http://schemas.microsoft.com/office/drawing/2014/main" id="{B3DD08A4-AB1E-3C33-7FE7-92400795CD1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E6C9C567-3E5E-1ECB-8E07-72C82124E885}"/>
              </a:ext>
            </a:extLst>
          </p:cNvPr>
          <p:cNvGrpSpPr/>
          <p:nvPr/>
        </p:nvGrpSpPr>
        <p:grpSpPr>
          <a:xfrm>
            <a:off x="3581400" y="4866133"/>
            <a:ext cx="6415153" cy="1721660"/>
            <a:chOff x="3581400" y="4866133"/>
            <a:chExt cx="6415153" cy="1721660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5F6B080F-D20F-1190-1597-D044D29C960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268114" y="4866133"/>
              <a:ext cx="1728439" cy="1721660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DB6F97C-C8DA-31B7-B944-6C71F1543E66}"/>
                </a:ext>
              </a:extLst>
            </p:cNvPr>
            <p:cNvSpPr txBox="1"/>
            <p:nvPr/>
          </p:nvSpPr>
          <p:spPr>
            <a:xfrm>
              <a:off x="3581400" y="5872979"/>
              <a:ext cx="4229514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400" b="0" strike="noStrike" spc="-1" dirty="0">
                  <a:solidFill>
                    <a:srgbClr val="0000FF"/>
                  </a:solidFill>
                  <a:latin typeface="Arial"/>
                </a:rPr>
                <a:t>Thank you for your attention</a:t>
              </a:r>
              <a:endParaRPr lang="en-GB" sz="2400" dirty="0">
                <a:solidFill>
                  <a:srgbClr val="0000FF"/>
                </a:solidFill>
              </a:endParaRPr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0CA4A22-F171-2CB2-FD55-1B92C79AA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02C8E-D5B0-42E8-B480-6333AE546AB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3996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5907</TotalTime>
  <Words>785</Words>
  <Application>Microsoft Office PowerPoint</Application>
  <PresentationFormat>Widescreen</PresentationFormat>
  <Paragraphs>77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Office Theme</vt:lpstr>
      <vt:lpstr>Short term Upgrades 2nd Beam Line</vt:lpstr>
      <vt:lpstr>Motivations</vt:lpstr>
      <vt:lpstr>Constraints for the second beam line </vt:lpstr>
      <vt:lpstr>Proposition of Beamline Layout</vt:lpstr>
      <vt:lpstr>Beam dynamic studies and optimization</vt:lpstr>
      <vt:lpstr>Implementation and manufacturing drawings </vt:lpstr>
      <vt:lpstr>Work Progress</vt:lpstr>
      <vt:lpstr>Some recent pictures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CLEAR 2023 - Highlights and status of the second beam line</dc:title>
  <dc:creator>Wilfrid Farabolini</dc:creator>
  <cp:lastModifiedBy>Wilfrid Farabolini</cp:lastModifiedBy>
  <cp:revision>73</cp:revision>
  <dcterms:created xsi:type="dcterms:W3CDTF">2023-12-08T14:40:34Z</dcterms:created>
  <dcterms:modified xsi:type="dcterms:W3CDTF">2024-05-29T11:30:30Z</dcterms:modified>
</cp:coreProperties>
</file>