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62" r:id="rId2"/>
    <p:sldId id="416" r:id="rId3"/>
    <p:sldId id="344" r:id="rId4"/>
    <p:sldId id="415" r:id="rId5"/>
    <p:sldId id="413" r:id="rId6"/>
    <p:sldId id="414" r:id="rId7"/>
    <p:sldId id="397" r:id="rId8"/>
    <p:sldId id="423" r:id="rId9"/>
    <p:sldId id="418" r:id="rId10"/>
    <p:sldId id="419" r:id="rId11"/>
    <p:sldId id="355" r:id="rId12"/>
    <p:sldId id="432" r:id="rId13"/>
    <p:sldId id="422" r:id="rId14"/>
    <p:sldId id="421" r:id="rId15"/>
    <p:sldId id="424" r:id="rId16"/>
    <p:sldId id="427" r:id="rId17"/>
    <p:sldId id="375" r:id="rId18"/>
    <p:sldId id="379" r:id="rId19"/>
    <p:sldId id="378" r:id="rId20"/>
    <p:sldId id="381" r:id="rId21"/>
    <p:sldId id="433" r:id="rId22"/>
    <p:sldId id="258" r:id="rId23"/>
    <p:sldId id="257" r:id="rId24"/>
    <p:sldId id="430" r:id="rId25"/>
    <p:sldId id="426" r:id="rId26"/>
    <p:sldId id="428" r:id="rId27"/>
    <p:sldId id="373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0"/>
    <a:srgbClr val="A3A3A3"/>
    <a:srgbClr val="4270C1"/>
    <a:srgbClr val="FCBD00"/>
    <a:srgbClr val="EA7C30"/>
    <a:srgbClr val="F98826"/>
    <a:srgbClr val="00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815"/>
    <p:restoredTop sz="96695"/>
  </p:normalViewPr>
  <p:slideViewPr>
    <p:cSldViewPr snapToGrid="0" snapToObjects="1">
      <p:cViewPr varScale="1">
        <p:scale>
          <a:sx n="120" d="100"/>
          <a:sy n="120" d="100"/>
        </p:scale>
        <p:origin x="208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5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5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DISTRIBUTION - ORIGIN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4E4F-504E-9C26-2018487B106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4E4F-504E-9C26-2018487B106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4E4F-504E-9C26-2018487B106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4E4F-504E-9C26-2018487B106E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CH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4E4F-504E-9C26-2018487B106E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CH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4E4F-504E-9C26-2018487B106E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CH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4E4F-504E-9C26-2018487B106E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CH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4E4F-504E-9C26-2018487B106E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Sheet1!$L$15:$L$18</c:f>
              <c:strCache>
                <c:ptCount val="4"/>
                <c:pt idx="0">
                  <c:v>CERN</c:v>
                </c:pt>
                <c:pt idx="1">
                  <c:v>Institutes</c:v>
                </c:pt>
                <c:pt idx="2">
                  <c:v>Universities</c:v>
                </c:pt>
                <c:pt idx="3">
                  <c:v>Firms</c:v>
                </c:pt>
              </c:strCache>
            </c:strRef>
          </c:cat>
          <c:val>
            <c:numRef>
              <c:f>Sheet1!$M$15:$M$18</c:f>
              <c:numCache>
                <c:formatCode>General</c:formatCode>
                <c:ptCount val="4"/>
                <c:pt idx="0">
                  <c:v>17</c:v>
                </c:pt>
                <c:pt idx="1">
                  <c:v>8</c:v>
                </c:pt>
                <c:pt idx="2">
                  <c:v>18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E4F-504E-9C26-2018487B106E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Distribution - Activities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4284438509786104"/>
          <c:y val="0.15039639701735572"/>
          <c:w val="0.83389367990273333"/>
          <c:h val="0.75619466831718374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818C-904E-A70C-0739DD96516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818C-904E-A70C-0739DD96516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818C-904E-A70C-0739DD96516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818C-904E-A70C-0739DD96516C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818C-904E-A70C-0739DD96516C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818C-904E-A70C-0739DD96516C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D-818C-904E-A70C-0739DD96516C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CH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818C-904E-A70C-0739DD96516C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CH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818C-904E-A70C-0739DD96516C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CH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818C-904E-A70C-0739DD96516C}"/>
                </c:ext>
              </c:extLst>
            </c:dLbl>
            <c:dLbl>
              <c:idx val="3"/>
              <c:layout>
                <c:manualLayout>
                  <c:x val="0"/>
                  <c:y val="-9.107858197102258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CH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18C-904E-A70C-0739DD96516C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CH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818C-904E-A70C-0739DD96516C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CH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818C-904E-A70C-0739DD96516C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CH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D-818C-904E-A70C-0739DD96516C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Sheet1!$L$5:$L$11</c:f>
              <c:strCache>
                <c:ptCount val="7"/>
                <c:pt idx="0">
                  <c:v>Medical</c:v>
                </c:pt>
                <c:pt idx="1">
                  <c:v>Beam Instrumentation</c:v>
                </c:pt>
                <c:pt idx="2">
                  <c:v>Irradiation</c:v>
                </c:pt>
                <c:pt idx="3">
                  <c:v>Physics &amp; Detectors</c:v>
                </c:pt>
                <c:pt idx="4">
                  <c:v>Advanced Acceleration</c:v>
                </c:pt>
                <c:pt idx="5">
                  <c:v>Training</c:v>
                </c:pt>
                <c:pt idx="6">
                  <c:v>MD</c:v>
                </c:pt>
              </c:strCache>
            </c:strRef>
          </c:cat>
          <c:val>
            <c:numRef>
              <c:f>Sheet1!$M$5:$M$11</c:f>
              <c:numCache>
                <c:formatCode>General</c:formatCode>
                <c:ptCount val="7"/>
                <c:pt idx="0">
                  <c:v>14</c:v>
                </c:pt>
                <c:pt idx="1">
                  <c:v>13</c:v>
                </c:pt>
                <c:pt idx="2">
                  <c:v>2</c:v>
                </c:pt>
                <c:pt idx="3">
                  <c:v>3</c:v>
                </c:pt>
                <c:pt idx="4">
                  <c:v>2</c:v>
                </c:pt>
                <c:pt idx="5">
                  <c:v>2</c:v>
                </c:pt>
                <c:pt idx="6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818C-904E-A70C-0739DD96516C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A76EAF-1F96-7947-99DA-FCDFF1E79DC2}" type="datetimeFigureOut">
              <a:rPr lang="en-US" smtClean="0"/>
              <a:t>5/28/24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34AAF1-DCF4-0A4A-A93A-A759939F88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897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267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5/28/24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831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5/28/24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73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5/28/24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732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9569218" cy="54640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590662"/>
            <a:ext cx="2743200" cy="267336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fld id="{5E221694-9A37-5746-8CB4-48D985807C4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590664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5562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5/28/24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539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5/28/24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531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5/28/24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288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0" y="6590664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38200" y="6590664"/>
            <a:ext cx="2743200" cy="26733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>
                    <a:lumMod val="50000"/>
                  </a:schemeClr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21 March 2018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4038600" y="6590664"/>
            <a:ext cx="4114800" cy="26733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>
                    <a:lumMod val="50000"/>
                  </a:schemeClr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Senior Staff Advisory Committee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10600" y="6590662"/>
            <a:ext cx="2743200" cy="26733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>
                    <a:lumMod val="50000"/>
                  </a:schemeClr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E221694-9A37-5746-8CB4-48D985807C4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051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5/28/24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232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5/28/24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32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5/28/24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09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43074" y="1"/>
            <a:ext cx="8748399" cy="5505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550549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0" y="6590664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8418" y="59056"/>
            <a:ext cx="499771" cy="491493"/>
          </a:xfrm>
          <a:prstGeom prst="rect">
            <a:avLst/>
          </a:prstGeom>
        </p:spPr>
      </p:pic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90662"/>
            <a:ext cx="2743200" cy="267336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fld id="{5E221694-9A37-5746-8CB4-48D985807C4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ACBB6E4-B71E-3245-92A6-2FC64EFF4C37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570" y="136848"/>
            <a:ext cx="873117" cy="320597"/>
          </a:xfrm>
          <a:prstGeom prst="rect">
            <a:avLst/>
          </a:prstGeom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FBFF429D-F554-3649-9A4F-4D2D7F56CFA7}"/>
              </a:ext>
            </a:extLst>
          </p:cNvPr>
          <p:cNvSpPr txBox="1">
            <a:spLocks/>
          </p:cNvSpPr>
          <p:nvPr userDrawn="1"/>
        </p:nvSpPr>
        <p:spPr>
          <a:xfrm>
            <a:off x="0" y="6590662"/>
            <a:ext cx="2834640" cy="267336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CLEAR Scientific Board Meeting – 16</a:t>
            </a:r>
            <a:r>
              <a:rPr lang="en-US" sz="8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February 2024</a:t>
            </a:r>
          </a:p>
        </p:txBody>
      </p:sp>
    </p:spTree>
    <p:extLst>
      <p:ext uri="{BB962C8B-B14F-4D97-AF65-F5344CB8AC3E}">
        <p14:creationId xmlns:p14="http://schemas.microsoft.com/office/powerpoint/2010/main" val="1892902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2060"/>
          </a:solidFill>
          <a:latin typeface="Century Gothic" charset="0"/>
          <a:ea typeface="Century Gothic" charset="0"/>
          <a:cs typeface="Century Gothic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0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4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lear.cern/content/publications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pkorysko.web.cern.ch/CLEAR/Table/CLEAR_experiments.html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image" Target="../media/image28.emf"/><Relationship Id="rId7" Type="http://schemas.openxmlformats.org/officeDocument/2006/relationships/image" Target="../media/image32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jpeg"/><Relationship Id="rId9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12" Type="http://schemas.openxmlformats.org/officeDocument/2006/relationships/image" Target="../media/image53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0" Type="http://schemas.openxmlformats.org/officeDocument/2006/relationships/image" Target="../media/image51.jpeg"/><Relationship Id="rId4" Type="http://schemas.openxmlformats.org/officeDocument/2006/relationships/image" Target="../media/image45.jpg"/><Relationship Id="rId9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A78C9EF-0B79-0A42-959E-E45C2DFF08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7167" y="912349"/>
            <a:ext cx="9637665" cy="56979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9" y="2"/>
            <a:ext cx="9144000" cy="643013"/>
          </a:xfrm>
          <a:noFill/>
        </p:spPr>
        <p:txBody>
          <a:bodyPr anchor="ctr">
            <a:norm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The CLEAR scientific program - past experience and outlook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466" y="2517036"/>
            <a:ext cx="1319646" cy="1256311"/>
          </a:xfrm>
        </p:spPr>
        <p:txBody>
          <a:bodyPr anchor="t">
            <a:normAutofit/>
          </a:bodyPr>
          <a:lstStyle/>
          <a:p>
            <a:pPr algn="l"/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R. </a:t>
            </a:r>
            <a:r>
              <a:rPr lang="en-US" sz="1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Corsini</a:t>
            </a:r>
            <a:endParaRPr lang="en-US" sz="18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/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the CLEAR team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F414D3-2554-324D-AB39-CBD82209C5A4}"/>
              </a:ext>
            </a:extLst>
          </p:cNvPr>
          <p:cNvSpPr txBox="1"/>
          <p:nvPr/>
        </p:nvSpPr>
        <p:spPr>
          <a:xfrm flipH="1">
            <a:off x="8069204" y="4645325"/>
            <a:ext cx="2845628" cy="1569660"/>
          </a:xfrm>
          <a:prstGeom prst="rect">
            <a:avLst/>
          </a:prstGeom>
          <a:solidFill>
            <a:schemeClr val="tx1">
              <a:alpha val="25000"/>
            </a:schemeClr>
          </a:solidFill>
        </p:spPr>
        <p:txBody>
          <a:bodyPr wrap="square" rtlCol="0">
            <a:spAutoFit/>
          </a:bodyPr>
          <a:lstStyle/>
          <a:p>
            <a:pPr fontAlgn="base"/>
            <a:r>
              <a:rPr lang="en-US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CERN Linear </a:t>
            </a:r>
          </a:p>
          <a:p>
            <a:pPr fontAlgn="base"/>
            <a:r>
              <a:rPr lang="en-US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Electron Accelerator </a:t>
            </a:r>
          </a:p>
          <a:p>
            <a:pPr fontAlgn="base"/>
            <a:r>
              <a:rPr lang="en-US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for Research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799DCF-6393-9C46-9616-93C743A661A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5261" y="1288496"/>
            <a:ext cx="2092549" cy="21405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57BAD59-5A4C-134C-BCAD-E0B990F6123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3" y="4174857"/>
            <a:ext cx="2544776" cy="1911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5523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255EA-0784-289E-7052-3FBA0089F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 flexibility - accesses</a:t>
            </a:r>
            <a:endParaRPr dirty="0"/>
          </a:p>
        </p:txBody>
      </p:sp>
      <p:sp>
        <p:nvSpPr>
          <p:cNvPr id="4" name="PlaceHolder 2">
            <a:extLst>
              <a:ext uri="{FF2B5EF4-FFF2-40B4-BE49-F238E27FC236}">
                <a16:creationId xmlns:a16="http://schemas.microsoft.com/office/drawing/2014/main" id="{33D04245-BCFA-184A-F357-4CAB9A6CB8AB}"/>
              </a:ext>
            </a:extLst>
          </p:cNvPr>
          <p:cNvSpPr txBox="1">
            <a:spLocks/>
          </p:cNvSpPr>
          <p:nvPr/>
        </p:nvSpPr>
        <p:spPr>
          <a:xfrm>
            <a:off x="152400" y="767520"/>
            <a:ext cx="11887200" cy="1539720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t">
            <a:normAutofit fontScale="93312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pPr marL="581025" indent="-222250" algn="l">
              <a:spcBef>
                <a:spcPts val="1001"/>
              </a:spcBef>
            </a:pPr>
            <a:r>
              <a:rPr lang="en-GB" sz="2400" spc="-1" dirty="0">
                <a:solidFill>
                  <a:schemeClr val="dk1"/>
                </a:solidFill>
                <a:latin typeface="Century Gothic" panose="020B0502020202020204" pitchFamily="34" charset="0"/>
              </a:rPr>
              <a:t>A very large number of accesses for experiment installation and user interventions.</a:t>
            </a:r>
            <a:endParaRPr lang="en-US" sz="2400" spc="-1" dirty="0">
              <a:solidFill>
                <a:schemeClr val="dk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581025" lvl="1" indent="-22225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900" spc="-1" dirty="0">
                <a:solidFill>
                  <a:schemeClr val="dk1"/>
                </a:solidFill>
                <a:latin typeface="Century Gothic" panose="020B0502020202020204" pitchFamily="34" charset="0"/>
              </a:rPr>
              <a:t>RP calls: &gt; </a:t>
            </a:r>
            <a:r>
              <a:rPr lang="en-GB" sz="1900" b="1" spc="-1" dirty="0">
                <a:solidFill>
                  <a:srgbClr val="0070C0"/>
                </a:solidFill>
                <a:latin typeface="Century Gothic" panose="020B0502020202020204" pitchFamily="34" charset="0"/>
              </a:rPr>
              <a:t>213</a:t>
            </a:r>
            <a:r>
              <a:rPr lang="en-GB" sz="1900" spc="-1" dirty="0">
                <a:solidFill>
                  <a:schemeClr val="dk1"/>
                </a:solidFill>
                <a:latin typeface="Century Gothic" panose="020B0502020202020204" pitchFamily="34" charset="0"/>
              </a:rPr>
              <a:t> (until 30/11/23) - minimum delay </a:t>
            </a:r>
            <a:r>
              <a:rPr lang="en-GB" sz="1900" spc="-1" dirty="0">
                <a:solidFill>
                  <a:srgbClr val="0070C0"/>
                </a:solidFill>
                <a:latin typeface="Century Gothic" panose="020B0502020202020204" pitchFamily="34" charset="0"/>
              </a:rPr>
              <a:t>30 min</a:t>
            </a:r>
            <a:r>
              <a:rPr lang="en-GB" sz="1900" spc="-1" dirty="0">
                <a:solidFill>
                  <a:schemeClr val="dk1"/>
                </a:solidFill>
                <a:latin typeface="Century Gothic" panose="020B0502020202020204" pitchFamily="34" charset="0"/>
              </a:rPr>
              <a:t>, require klystron stop, limited to working hours</a:t>
            </a:r>
            <a:endParaRPr lang="en-US" sz="1900" spc="-1" dirty="0">
              <a:solidFill>
                <a:schemeClr val="dk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581025" lvl="1" indent="-22225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900" spc="-1" dirty="0">
                <a:solidFill>
                  <a:schemeClr val="dk1"/>
                </a:solidFill>
                <a:latin typeface="Century Gothic" panose="020B0502020202020204" pitchFamily="34" charset="0"/>
              </a:rPr>
              <a:t>PAD accesses: </a:t>
            </a:r>
            <a:r>
              <a:rPr lang="en-GB" sz="1900" b="1" spc="-1" dirty="0">
                <a:solidFill>
                  <a:srgbClr val="0070C0"/>
                </a:solidFill>
                <a:latin typeface="Century Gothic" panose="020B0502020202020204" pitchFamily="34" charset="0"/>
              </a:rPr>
              <a:t>2802</a:t>
            </a:r>
            <a:r>
              <a:rPr lang="en-GB" sz="1900" spc="-1" dirty="0">
                <a:solidFill>
                  <a:schemeClr val="dk1"/>
                </a:solidFill>
                <a:latin typeface="Century Gothic" panose="020B0502020202020204" pitchFamily="34" charset="0"/>
              </a:rPr>
              <a:t>  (</a:t>
            </a:r>
            <a:r>
              <a:rPr lang="en-GB" sz="1900" i="1" u="sng" spc="-1" dirty="0">
                <a:solidFill>
                  <a:schemeClr val="dk1"/>
                </a:solidFill>
                <a:latin typeface="Century Gothic" panose="020B0502020202020204" pitchFamily="34" charset="0"/>
              </a:rPr>
              <a:t>D. </a:t>
            </a:r>
            <a:r>
              <a:rPr lang="en-GB" sz="1900" i="1" u="sng" spc="-1" dirty="0" err="1">
                <a:solidFill>
                  <a:schemeClr val="dk1"/>
                </a:solidFill>
                <a:latin typeface="Century Gothic" panose="020B0502020202020204" pitchFamily="34" charset="0"/>
              </a:rPr>
              <a:t>Chapuis</a:t>
            </a:r>
            <a:r>
              <a:rPr lang="en-GB" sz="1900" i="1" u="sng" spc="-1" dirty="0">
                <a:solidFill>
                  <a:schemeClr val="dk1"/>
                </a:solidFill>
                <a:latin typeface="Century Gothic" panose="020B0502020202020204" pitchFamily="34" charset="0"/>
              </a:rPr>
              <a:t>)</a:t>
            </a:r>
            <a:endParaRPr lang="en-US" sz="1900" i="1" u="sng" spc="-1" dirty="0">
              <a:solidFill>
                <a:schemeClr val="dk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Picture 10" descr="A graph of blue bars&#10;&#10;Description automatically generated">
            <a:extLst>
              <a:ext uri="{FF2B5EF4-FFF2-40B4-BE49-F238E27FC236}">
                <a16:creationId xmlns:a16="http://schemas.microsoft.com/office/drawing/2014/main" id="{7285D55B-212B-5406-67AC-3DC091527C08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5364000" y="2286000"/>
            <a:ext cx="4923000" cy="3200400"/>
          </a:xfrm>
          <a:prstGeom prst="rect">
            <a:avLst/>
          </a:prstGeom>
          <a:ln w="0">
            <a:noFill/>
          </a:ln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4CCD49AE-D7D3-5997-0C67-6BF6C14FE091}"/>
              </a:ext>
            </a:extLst>
          </p:cNvPr>
          <p:cNvSpPr/>
          <p:nvPr/>
        </p:nvSpPr>
        <p:spPr>
          <a:xfrm>
            <a:off x="10230360" y="2920862"/>
            <a:ext cx="1733040" cy="159898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GB" sz="1600" strike="noStrike" spc="-1" dirty="0">
                <a:solidFill>
                  <a:srgbClr val="0000FF"/>
                </a:solidFill>
                <a:latin typeface="Century Gothic" panose="020B0502020202020204" pitchFamily="34" charset="0"/>
              </a:rPr>
              <a:t>In average:</a:t>
            </a:r>
            <a:br>
              <a:rPr lang="en-GB" sz="1600" strike="noStrike" spc="-1" dirty="0">
                <a:solidFill>
                  <a:srgbClr val="0000FF"/>
                </a:solidFill>
                <a:latin typeface="Century Gothic" panose="020B0502020202020204" pitchFamily="34" charset="0"/>
              </a:rPr>
            </a:br>
            <a:endParaRPr lang="en-US" sz="1600" strike="noStrike" spc="-1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pPr defTabSz="914400">
              <a:lnSpc>
                <a:spcPct val="100000"/>
              </a:lnSpc>
            </a:pPr>
            <a:r>
              <a:rPr lang="en-GB" sz="1600" strike="noStrike" spc="-1" dirty="0">
                <a:solidFill>
                  <a:srgbClr val="0000FF"/>
                </a:solidFill>
                <a:latin typeface="Century Gothic" panose="020B0502020202020204" pitchFamily="34" charset="0"/>
              </a:rPr>
              <a:t>- 9 per day</a:t>
            </a:r>
            <a:endParaRPr lang="en-US" sz="1600" strike="noStrike" spc="-1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pPr defTabSz="914400">
              <a:lnSpc>
                <a:spcPct val="100000"/>
              </a:lnSpc>
            </a:pPr>
            <a:r>
              <a:rPr lang="en-GB" sz="1600" strike="noStrike" spc="-1" dirty="0">
                <a:solidFill>
                  <a:srgbClr val="0000FF"/>
                </a:solidFill>
                <a:latin typeface="Century Gothic" panose="020B0502020202020204" pitchFamily="34" charset="0"/>
              </a:rPr>
              <a:t>- 59 per week</a:t>
            </a:r>
            <a:endParaRPr lang="en-US" sz="1600" strike="noStrike" spc="-1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pPr defTabSz="914400">
              <a:lnSpc>
                <a:spcPct val="100000"/>
              </a:lnSpc>
            </a:pPr>
            <a:r>
              <a:rPr lang="en-GB" sz="1600" strike="noStrike" spc="-1" dirty="0">
                <a:solidFill>
                  <a:srgbClr val="0000FF"/>
                </a:solidFill>
                <a:latin typeface="Century Gothic" panose="020B0502020202020204" pitchFamily="34" charset="0"/>
              </a:rPr>
              <a:t>- 253 per month</a:t>
            </a:r>
            <a:endParaRPr lang="en-US" sz="1600" strike="noStrike" spc="-1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pPr defTabSz="914400">
              <a:lnSpc>
                <a:spcPct val="100000"/>
              </a:lnSpc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4DC30C24-C7AD-ADCC-414A-0F5A241F0F48}"/>
              </a:ext>
            </a:extLst>
          </p:cNvPr>
          <p:cNvGrpSpPr/>
          <p:nvPr/>
        </p:nvGrpSpPr>
        <p:grpSpPr>
          <a:xfrm>
            <a:off x="228600" y="2286000"/>
            <a:ext cx="5029200" cy="3269520"/>
            <a:chOff x="228600" y="2286000"/>
            <a:chExt cx="5029200" cy="3269520"/>
          </a:xfrm>
        </p:grpSpPr>
        <p:pic>
          <p:nvPicPr>
            <p:cNvPr id="8" name="Picture 1" descr="A graph of blue and black bars&#10;&#10;Description automatically generated">
              <a:extLst>
                <a:ext uri="{FF2B5EF4-FFF2-40B4-BE49-F238E27FC236}">
                  <a16:creationId xmlns:a16="http://schemas.microsoft.com/office/drawing/2014/main" id="{29478B69-1A96-7287-7BA4-11FD7AA5EF9A}"/>
                </a:ext>
              </a:extLst>
            </p:cNvPr>
            <p:cNvPicPr/>
            <p:nvPr/>
          </p:nvPicPr>
          <p:blipFill>
            <a:blip r:embed="rId3"/>
            <a:stretch/>
          </p:blipFill>
          <p:spPr>
            <a:xfrm>
              <a:off x="228600" y="2286000"/>
              <a:ext cx="5029200" cy="32695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9" name="TextBox 4">
              <a:extLst>
                <a:ext uri="{FF2B5EF4-FFF2-40B4-BE49-F238E27FC236}">
                  <a16:creationId xmlns:a16="http://schemas.microsoft.com/office/drawing/2014/main" id="{ECADEC2E-A7C9-4EF0-8C39-730847CCE64D}"/>
                </a:ext>
              </a:extLst>
            </p:cNvPr>
            <p:cNvSpPr/>
            <p:nvPr/>
          </p:nvSpPr>
          <p:spPr>
            <a:xfrm rot="16200000">
              <a:off x="679680" y="4266000"/>
              <a:ext cx="1249200" cy="5173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GB" sz="1400" b="1" strike="noStrike" spc="-1">
                  <a:solidFill>
                    <a:srgbClr val="FF0000"/>
                  </a:solidFill>
                  <a:latin typeface="Calibri"/>
                </a:rPr>
                <a:t>Winter shutdown</a:t>
              </a:r>
              <a:endParaRPr lang="en-US" sz="1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" name="TextBox 5">
              <a:extLst>
                <a:ext uri="{FF2B5EF4-FFF2-40B4-BE49-F238E27FC236}">
                  <a16:creationId xmlns:a16="http://schemas.microsoft.com/office/drawing/2014/main" id="{73ACA20F-5AC7-EC30-8BD0-A91531996821}"/>
                </a:ext>
              </a:extLst>
            </p:cNvPr>
            <p:cNvSpPr/>
            <p:nvPr/>
          </p:nvSpPr>
          <p:spPr>
            <a:xfrm rot="16200000">
              <a:off x="2395440" y="4025160"/>
              <a:ext cx="2086200" cy="303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GB" sz="1400" b="1" strike="noStrike" spc="-1">
                  <a:solidFill>
                    <a:srgbClr val="FF0000"/>
                  </a:solidFill>
                  <a:latin typeface="Calibri"/>
                </a:rPr>
                <a:t>Summer  shutdown</a:t>
              </a:r>
              <a:endParaRPr lang="en-US" sz="1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767AA7D7-0621-7699-E779-8E673BDB8145}"/>
              </a:ext>
            </a:extLst>
          </p:cNvPr>
          <p:cNvSpPr txBox="1"/>
          <p:nvPr/>
        </p:nvSpPr>
        <p:spPr>
          <a:xfrm>
            <a:off x="381000" y="5612580"/>
            <a:ext cx="11430000" cy="7005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GB" sz="1800" b="0" strike="noStrike" spc="-1" dirty="0">
                <a:solidFill>
                  <a:srgbClr val="C00000"/>
                </a:solidFill>
                <a:latin typeface="Century Gothic" panose="020B0502020202020204" pitchFamily="34" charset="0"/>
              </a:rPr>
              <a:t>Mutualizing accesses with two experimental beam lines will increase the overall running time and allow more experiments per week. Complex set-up could stay installed for longer time.</a:t>
            </a:r>
            <a:endParaRPr lang="en-US" sz="1800" b="0" strike="noStrike" spc="-1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9696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38B92-7B75-1C45-A7D2-E2B45CC03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693906C-9E4C-8B4D-8957-37B2B7EBD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873" y="735980"/>
            <a:ext cx="11541763" cy="587669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CLEAR is a </a:t>
            </a:r>
            <a:r>
              <a:rPr lang="en-US" dirty="0">
                <a:solidFill>
                  <a:schemeClr val="accent1"/>
                </a:solidFill>
              </a:rPr>
              <a:t>stand-alone</a:t>
            </a:r>
            <a:r>
              <a:rPr lang="en-US" dirty="0"/>
              <a:t> installation, thus operation during general stops of the global CERN accelerator complex, including </a:t>
            </a:r>
            <a:r>
              <a:rPr lang="en-US" dirty="0">
                <a:solidFill>
                  <a:schemeClr val="accent1"/>
                </a:solidFill>
              </a:rPr>
              <a:t>long shut-downs</a:t>
            </a:r>
            <a:r>
              <a:rPr lang="en-US" dirty="0"/>
              <a:t>, is possible.</a:t>
            </a:r>
          </a:p>
          <a:p>
            <a:pPr>
              <a:lnSpc>
                <a:spcPct val="110000"/>
              </a:lnSpc>
            </a:pPr>
            <a:endParaRPr lang="en-US" sz="1500" dirty="0"/>
          </a:p>
          <a:p>
            <a:pPr>
              <a:lnSpc>
                <a:spcPct val="110000"/>
              </a:lnSpc>
            </a:pPr>
            <a:r>
              <a:rPr lang="en-US" dirty="0"/>
              <a:t>CLEAR is operated for </a:t>
            </a:r>
            <a:r>
              <a:rPr lang="en-US" dirty="0">
                <a:solidFill>
                  <a:schemeClr val="accent1"/>
                </a:solidFill>
              </a:rPr>
              <a:t>30 to 40 weeks/year </a:t>
            </a:r>
            <a:r>
              <a:rPr lang="en-US" dirty="0"/>
              <a:t>– typically from March to December, </a:t>
            </a:r>
            <a:br>
              <a:rPr lang="en-US" dirty="0"/>
            </a:br>
            <a:r>
              <a:rPr lang="en-US" dirty="0"/>
              <a:t>often 2-3 weeks stop in summer.</a:t>
            </a:r>
          </a:p>
          <a:p>
            <a:pPr>
              <a:lnSpc>
                <a:spcPct val="110000"/>
              </a:lnSpc>
            </a:pPr>
            <a:endParaRPr lang="en-US" sz="900" dirty="0"/>
          </a:p>
          <a:p>
            <a:pPr lvl="1">
              <a:lnSpc>
                <a:spcPct val="110000"/>
              </a:lnSpc>
            </a:pPr>
            <a:r>
              <a:rPr lang="en-US" sz="1600" dirty="0"/>
              <a:t>Operation organized over </a:t>
            </a:r>
            <a:r>
              <a:rPr lang="en-US" sz="1600" dirty="0">
                <a:solidFill>
                  <a:schemeClr val="accent1"/>
                </a:solidFill>
              </a:rPr>
              <a:t>2 shifts</a:t>
            </a:r>
            <a:r>
              <a:rPr lang="en-US" sz="1600" dirty="0"/>
              <a:t>,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  <a:r>
              <a:rPr lang="en-US" sz="1600" dirty="0"/>
              <a:t>roughly during </a:t>
            </a:r>
            <a:r>
              <a:rPr lang="en-US" sz="1600" dirty="0">
                <a:solidFill>
                  <a:schemeClr val="accent1"/>
                </a:solidFill>
              </a:rPr>
              <a:t>working hours</a:t>
            </a:r>
            <a:r>
              <a:rPr lang="en-US" sz="1600" dirty="0"/>
              <a:t>, </a:t>
            </a:r>
            <a:r>
              <a:rPr lang="en-US" sz="1600" dirty="0">
                <a:solidFill>
                  <a:schemeClr val="accent1"/>
                </a:solidFill>
              </a:rPr>
              <a:t>5 days/week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No night shifts or week-end running (apart few exceptions)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Sometimes </a:t>
            </a:r>
            <a:r>
              <a:rPr lang="en-US" sz="1600" dirty="0">
                <a:solidFill>
                  <a:schemeClr val="accent1"/>
                </a:solidFill>
              </a:rPr>
              <a:t>remotely supervised operation </a:t>
            </a:r>
            <a:r>
              <a:rPr lang="en-US" sz="1600" dirty="0"/>
              <a:t>in nights/week-ends (low-charge irradiation – none recently)</a:t>
            </a:r>
          </a:p>
          <a:p>
            <a:pPr>
              <a:lnSpc>
                <a:spcPct val="110000"/>
              </a:lnSpc>
            </a:pPr>
            <a:endParaRPr lang="en-US" sz="1500" dirty="0"/>
          </a:p>
          <a:p>
            <a:pPr>
              <a:lnSpc>
                <a:spcPct val="110000"/>
              </a:lnSpc>
            </a:pPr>
            <a:r>
              <a:rPr lang="en-US" dirty="0"/>
              <a:t>Current operating team: </a:t>
            </a:r>
            <a:br>
              <a:rPr lang="en-US" dirty="0"/>
            </a:br>
            <a:r>
              <a:rPr lang="en-US" dirty="0">
                <a:solidFill>
                  <a:srgbClr val="0070C0"/>
                </a:solidFill>
              </a:rPr>
              <a:t>1</a:t>
            </a:r>
            <a:r>
              <a:rPr lang="en-US" dirty="0"/>
              <a:t> Staff, </a:t>
            </a:r>
            <a:r>
              <a:rPr lang="en-US" dirty="0">
                <a:solidFill>
                  <a:schemeClr val="accent1"/>
                </a:solidFill>
              </a:rPr>
              <a:t>1 ½ </a:t>
            </a:r>
            <a:r>
              <a:rPr lang="en-US" dirty="0"/>
              <a:t> associates, </a:t>
            </a:r>
            <a:r>
              <a:rPr lang="en-US" dirty="0">
                <a:solidFill>
                  <a:srgbClr val="0070C0"/>
                </a:solidFill>
              </a:rPr>
              <a:t>2</a:t>
            </a:r>
            <a:r>
              <a:rPr lang="en-US" dirty="0"/>
              <a:t> fellows, </a:t>
            </a:r>
            <a:r>
              <a:rPr lang="en-US" dirty="0">
                <a:solidFill>
                  <a:schemeClr val="accent1"/>
                </a:solidFill>
              </a:rPr>
              <a:t>1</a:t>
            </a:r>
            <a:r>
              <a:rPr lang="en-US" dirty="0"/>
              <a:t> PhD student, plus </a:t>
            </a:r>
            <a:r>
              <a:rPr lang="en-US" dirty="0">
                <a:solidFill>
                  <a:schemeClr val="accent1"/>
                </a:solidFill>
              </a:rPr>
              <a:t>1</a:t>
            </a:r>
            <a:r>
              <a:rPr lang="en-US" dirty="0"/>
              <a:t> part-time associate (in remote)</a:t>
            </a:r>
          </a:p>
          <a:p>
            <a:pPr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Support from CERN services and groups on technical systems, in general on best effort basis and subject to priorities</a:t>
            </a:r>
          </a:p>
          <a:p>
            <a:pPr marL="0" indent="0">
              <a:lnSpc>
                <a:spcPct val="110000"/>
              </a:lnSpc>
              <a:buNone/>
            </a:pPr>
            <a:endParaRPr lang="en-US" sz="1500" dirty="0"/>
          </a:p>
          <a:p>
            <a:pPr>
              <a:lnSpc>
                <a:spcPct val="110000"/>
              </a:lnSpc>
            </a:pPr>
            <a:r>
              <a:rPr lang="en-US" dirty="0"/>
              <a:t>Detailed weekly activities organized at the </a:t>
            </a:r>
            <a:r>
              <a:rPr lang="en-US" dirty="0">
                <a:solidFill>
                  <a:schemeClr val="accent1"/>
                </a:solidFill>
              </a:rPr>
              <a:t>Monday operation meeting </a:t>
            </a:r>
            <a:r>
              <a:rPr lang="en-US" dirty="0"/>
              <a:t>(often followed by access in the hall) and coordinated by a </a:t>
            </a:r>
            <a:r>
              <a:rPr lang="en-US" dirty="0">
                <a:solidFill>
                  <a:schemeClr val="accent1"/>
                </a:solidFill>
              </a:rPr>
              <a:t>weekly supervisor </a:t>
            </a:r>
            <a:r>
              <a:rPr lang="en-US" dirty="0"/>
              <a:t>(member of the operation team)</a:t>
            </a:r>
          </a:p>
        </p:txBody>
      </p:sp>
    </p:spTree>
    <p:extLst>
      <p:ext uri="{BB962C8B-B14F-4D97-AF65-F5344CB8AC3E}">
        <p14:creationId xmlns:p14="http://schemas.microsoft.com/office/powerpoint/2010/main" val="3080453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9CB1E-F62C-ADAF-7E58-7870DB34A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CLEAR operation peculiarities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D045F5-FC78-5636-A790-FCDEA2D31E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009" y="826164"/>
            <a:ext cx="11543456" cy="5659696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0070C0"/>
                </a:solidFill>
              </a:rPr>
              <a:t>Flexibility</a:t>
            </a:r>
            <a:r>
              <a:rPr lang="en-US" dirty="0"/>
              <a:t>: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flexibility of access (see previous slide),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flexibility in acceptance and scheduling of experiments,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flexibility in beam conditions (from low charge single-bunch to trains of high charge bunches, beam sizes from a few tens of microns to cm size, different energies and bunch lengths…),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flexibility in adapting hardware and experimental set-ups to evolving user requirements,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flexibility in experiment locations (in-air and in vacuum),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flexibility (not to be abused) in working after hours and week-ends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70C0"/>
                </a:solidFill>
              </a:rPr>
              <a:t>Availability</a:t>
            </a:r>
            <a:r>
              <a:rPr lang="en-US" dirty="0"/>
              <a:t>: long experimental run (March-December), run during long shut-downs.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70C0"/>
                </a:solidFill>
              </a:rPr>
              <a:t>Support</a:t>
            </a:r>
            <a:r>
              <a:rPr lang="en-US" dirty="0"/>
              <a:t>: the CLEAR team provides to the users specialized equipment, support for machining of small parts, assembly of experimental set-ups, small vacuum interventions, data acquisition, data analysis…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70C0"/>
                </a:solidFill>
              </a:rPr>
              <a:t>Collaboration</a:t>
            </a:r>
            <a:r>
              <a:rPr lang="en-US" dirty="0"/>
              <a:t>: CLEAR is a user facility but in most cases, we don’t just provide a beam following user specs, but we help - if needed - to better define the experiment, optimize methods and adapt the measurement program, analyze and interpret the results. Many of the CLEAR experiments evolve in a full two (or more) sided collaboration.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70C0"/>
                </a:solidFill>
              </a:rPr>
              <a:t>Flexibility</a:t>
            </a:r>
            <a:r>
              <a:rPr lang="en-US" dirty="0"/>
              <a:t>. Did I mention flexibility?</a:t>
            </a:r>
          </a:p>
          <a:p>
            <a:pPr>
              <a:lnSpc>
                <a:spcPct val="120000"/>
              </a:lnSpc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30550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BF748-A1D6-8359-E6A3-7F145E896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Origin of experiments</a:t>
            </a:r>
            <a:endParaRPr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6375716-0C9E-5D70-B365-097E1FB9034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4763256"/>
              </p:ext>
            </p:extLst>
          </p:nvPr>
        </p:nvGraphicFramePr>
        <p:xfrm>
          <a:off x="6096000" y="2683909"/>
          <a:ext cx="6115050" cy="376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8777047-829E-FA87-E8A5-779186CF5794}"/>
              </a:ext>
            </a:extLst>
          </p:cNvPr>
          <p:cNvSpPr txBox="1"/>
          <p:nvPr/>
        </p:nvSpPr>
        <p:spPr>
          <a:xfrm>
            <a:off x="206328" y="787085"/>
            <a:ext cx="11627709" cy="11436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15900" indent="-2159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 dirty="0">
                <a:solidFill>
                  <a:srgbClr val="0070C0"/>
                </a:solidFill>
                <a:latin typeface="Century Gothic" panose="020B0502020202020204" pitchFamily="34" charset="0"/>
              </a:rPr>
              <a:t>27</a:t>
            </a:r>
            <a:r>
              <a:rPr lang="en-GB" sz="1800" b="0" strike="noStrike" spc="-1" dirty="0">
                <a:solidFill>
                  <a:schemeClr val="dk2">
                    <a:lumMod val="50000"/>
                  </a:schemeClr>
                </a:solidFill>
                <a:latin typeface="Century Gothic" panose="020B0502020202020204" pitchFamily="34" charset="0"/>
              </a:rPr>
              <a:t> independent </a:t>
            </a:r>
            <a:r>
              <a:rPr lang="en-GB" spc="-1" dirty="0">
                <a:solidFill>
                  <a:schemeClr val="dk1"/>
                </a:solidFill>
                <a:latin typeface="Century Gothic" panose="020B0502020202020204" pitchFamily="34" charset="0"/>
              </a:rPr>
              <a:t>e</a:t>
            </a:r>
            <a:r>
              <a:rPr lang="en-GB" sz="1800" b="0" strike="noStrike" spc="-1" dirty="0">
                <a:solidFill>
                  <a:schemeClr val="dk1"/>
                </a:solidFill>
                <a:latin typeface="Century Gothic" panose="020B0502020202020204" pitchFamily="34" charset="0"/>
              </a:rPr>
              <a:t>xperiments (~ </a:t>
            </a:r>
            <a:r>
              <a:rPr lang="en-GB" sz="1800" b="0" strike="noStrike" spc="-1" dirty="0">
                <a:solidFill>
                  <a:srgbClr val="0070C0"/>
                </a:solidFill>
                <a:latin typeface="Century Gothic" panose="020B0502020202020204" pitchFamily="34" charset="0"/>
              </a:rPr>
              <a:t>35</a:t>
            </a:r>
            <a:r>
              <a:rPr lang="en-GB" sz="1800" b="0" strike="noStrike" spc="-1" dirty="0">
                <a:solidFill>
                  <a:schemeClr val="dk1"/>
                </a:solidFill>
                <a:latin typeface="Century Gothic" panose="020B0502020202020204" pitchFamily="34" charset="0"/>
              </a:rPr>
              <a:t> including repetitions, plus MDs)</a:t>
            </a:r>
            <a:endParaRPr lang="en-US" sz="1800" b="0" strike="noStrike" spc="-1" dirty="0">
              <a:solidFill>
                <a:schemeClr val="dk1"/>
              </a:solidFill>
              <a:latin typeface="Century Gothic" panose="020B0502020202020204" pitchFamily="34" charset="0"/>
            </a:endParaRPr>
          </a:p>
          <a:p>
            <a:pPr marL="215900" indent="-2159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 dirty="0">
                <a:solidFill>
                  <a:schemeClr val="dk1"/>
                </a:solidFill>
                <a:latin typeface="Century Gothic" panose="020B0502020202020204" pitchFamily="34" charset="0"/>
              </a:rPr>
              <a:t>About </a:t>
            </a:r>
            <a:r>
              <a:rPr lang="en-GB" sz="1800" b="0" strike="noStrike" spc="-1" dirty="0">
                <a:solidFill>
                  <a:srgbClr val="0070C0"/>
                </a:solidFill>
                <a:latin typeface="Century Gothic" panose="020B0502020202020204" pitchFamily="34" charset="0"/>
              </a:rPr>
              <a:t>21</a:t>
            </a:r>
            <a:r>
              <a:rPr lang="en-GB" sz="1800" b="0" strike="noStrike" spc="-1" dirty="0">
                <a:solidFill>
                  <a:schemeClr val="dk2">
                    <a:lumMod val="50000"/>
                  </a:schemeClr>
                </a:solidFill>
                <a:latin typeface="Century Gothic" panose="020B0502020202020204" pitchFamily="34" charset="0"/>
              </a:rPr>
              <a:t> User Groups </a:t>
            </a:r>
            <a:r>
              <a:rPr lang="en-GB" sz="1800" b="0" strike="noStrike" spc="-1" dirty="0">
                <a:solidFill>
                  <a:schemeClr val="dk1"/>
                </a:solidFill>
                <a:latin typeface="Century Gothic" panose="020B0502020202020204" pitchFamily="34" charset="0"/>
              </a:rPr>
              <a:t>internal/external</a:t>
            </a:r>
            <a:endParaRPr lang="en-US" sz="1800" b="0" strike="noStrike" spc="-1" dirty="0">
              <a:solidFill>
                <a:schemeClr val="dk1"/>
              </a:solidFill>
              <a:latin typeface="Century Gothic" panose="020B0502020202020204" pitchFamily="34" charset="0"/>
            </a:endParaRPr>
          </a:p>
          <a:p>
            <a:pPr marL="215900" indent="-2159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 dirty="0">
                <a:solidFill>
                  <a:schemeClr val="dk1"/>
                </a:solidFill>
                <a:latin typeface="Century Gothic" panose="020B0502020202020204" pitchFamily="34" charset="0"/>
              </a:rPr>
              <a:t>More than </a:t>
            </a:r>
            <a:r>
              <a:rPr lang="en-GB" sz="1800" b="0" strike="noStrike" spc="-1" dirty="0">
                <a:solidFill>
                  <a:srgbClr val="0070C0"/>
                </a:solidFill>
                <a:latin typeface="Century Gothic" panose="020B0502020202020204" pitchFamily="34" charset="0"/>
              </a:rPr>
              <a:t>18</a:t>
            </a:r>
            <a:r>
              <a:rPr lang="en-GB" sz="1800" b="0" strike="noStrike" spc="-1" dirty="0">
                <a:solidFill>
                  <a:schemeClr val="dk2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sz="1800" b="0" strike="noStrike" spc="-1" dirty="0">
                <a:solidFill>
                  <a:schemeClr val="dk1"/>
                </a:solidFill>
                <a:latin typeface="Century Gothic" panose="020B0502020202020204" pitchFamily="34" charset="0"/>
              </a:rPr>
              <a:t>external collaborating institutes</a:t>
            </a:r>
            <a:r>
              <a:rPr lang="en-GB" spc="-1" dirty="0">
                <a:solidFill>
                  <a:schemeClr val="dk1"/>
                </a:solidFill>
                <a:latin typeface="Century Gothic" panose="020B0502020202020204" pitchFamily="34" charset="0"/>
              </a:rPr>
              <a:t> </a:t>
            </a:r>
            <a:endParaRPr lang="en-US" sz="1800" b="0" strike="noStrike" spc="-1" dirty="0">
              <a:solidFill>
                <a:schemeClr val="dk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PlaceHolder 2">
            <a:extLst>
              <a:ext uri="{FF2B5EF4-FFF2-40B4-BE49-F238E27FC236}">
                <a16:creationId xmlns:a16="http://schemas.microsoft.com/office/drawing/2014/main" id="{680A5354-6686-1994-5227-169891CDAA37}"/>
              </a:ext>
            </a:extLst>
          </p:cNvPr>
          <p:cNvSpPr txBox="1">
            <a:spLocks/>
          </p:cNvSpPr>
          <p:nvPr/>
        </p:nvSpPr>
        <p:spPr>
          <a:xfrm>
            <a:off x="254880" y="2790000"/>
            <a:ext cx="1802520" cy="1600200"/>
          </a:xfrm>
          <a:prstGeom prst="rect">
            <a:avLst/>
          </a:prstGeom>
          <a:noFill/>
          <a:ln w="0">
            <a:noFill/>
          </a:ln>
        </p:spPr>
        <p:txBody>
          <a:bodyPr vert="horz" lIns="91440" tIns="45720" rIns="91440" bIns="45720" rtlCol="0" anchor="t">
            <a:normAutofit fontScale="97836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pPr algn="l">
              <a:buClr>
                <a:srgbClr val="0070C0"/>
              </a:buClr>
            </a:pPr>
            <a:r>
              <a:rPr lang="en-GB" sz="2000" spc="-1" dirty="0">
                <a:solidFill>
                  <a:srgbClr val="4270C1"/>
                </a:solidFill>
                <a:latin typeface="Calibri"/>
              </a:rPr>
              <a:t>CERN – ABP</a:t>
            </a:r>
            <a:endParaRPr lang="en-US" sz="2000" spc="-1" dirty="0">
              <a:solidFill>
                <a:srgbClr val="4270C1"/>
              </a:solidFill>
              <a:latin typeface="Arial"/>
            </a:endParaRPr>
          </a:p>
          <a:p>
            <a:pPr algn="l">
              <a:buClr>
                <a:srgbClr val="0070C0"/>
              </a:buClr>
            </a:pPr>
            <a:r>
              <a:rPr lang="en-GB" sz="2000" spc="-1" dirty="0">
                <a:solidFill>
                  <a:srgbClr val="4270C1"/>
                </a:solidFill>
                <a:latin typeface="Calibri"/>
              </a:rPr>
              <a:t>CERN – BI</a:t>
            </a:r>
            <a:endParaRPr lang="en-US" sz="2000" spc="-1" dirty="0">
              <a:solidFill>
                <a:srgbClr val="4270C1"/>
              </a:solidFill>
              <a:latin typeface="Arial"/>
            </a:endParaRPr>
          </a:p>
          <a:p>
            <a:pPr algn="l">
              <a:buClr>
                <a:srgbClr val="0070C0"/>
              </a:buClr>
            </a:pPr>
            <a:r>
              <a:rPr lang="en-GB" sz="2000" spc="-1" dirty="0">
                <a:solidFill>
                  <a:srgbClr val="4270C1"/>
                </a:solidFill>
                <a:latin typeface="Calibri"/>
              </a:rPr>
              <a:t>CERN – RP</a:t>
            </a:r>
            <a:endParaRPr lang="en-US" sz="2000" spc="-1" dirty="0">
              <a:solidFill>
                <a:srgbClr val="4270C1"/>
              </a:solidFill>
              <a:latin typeface="Arial"/>
            </a:endParaRPr>
          </a:p>
          <a:p>
            <a:pPr algn="l">
              <a:buClr>
                <a:srgbClr val="0070C0"/>
              </a:buClr>
            </a:pPr>
            <a:r>
              <a:rPr lang="en-GB" sz="2000" spc="-1" dirty="0">
                <a:solidFill>
                  <a:srgbClr val="4270C1"/>
                </a:solidFill>
                <a:latin typeface="Calibri"/>
              </a:rPr>
              <a:t>CERN – EP</a:t>
            </a:r>
            <a:endParaRPr lang="en-US" sz="2000" spc="-1" dirty="0">
              <a:solidFill>
                <a:srgbClr val="4270C1"/>
              </a:solidFill>
              <a:latin typeface="Arial"/>
            </a:endParaRPr>
          </a:p>
          <a:p>
            <a:pPr algn="l">
              <a:buClr>
                <a:srgbClr val="0070C0"/>
              </a:buClr>
            </a:pPr>
            <a:r>
              <a:rPr lang="en-GB" sz="2000" spc="-1" dirty="0">
                <a:solidFill>
                  <a:srgbClr val="4270C1"/>
                </a:solidFill>
                <a:latin typeface="Calibri"/>
              </a:rPr>
              <a:t>CERN – TE</a:t>
            </a:r>
            <a:endParaRPr lang="en-US" sz="2000" spc="-1" dirty="0">
              <a:solidFill>
                <a:srgbClr val="4270C1"/>
              </a:solidFill>
              <a:latin typeface="Arial"/>
            </a:endParaRPr>
          </a:p>
          <a:p>
            <a:pPr algn="l">
              <a:buClr>
                <a:srgbClr val="0070C0"/>
              </a:buClr>
            </a:pPr>
            <a:r>
              <a:rPr lang="en-GB" sz="2000" spc="-1" dirty="0">
                <a:solidFill>
                  <a:srgbClr val="4270C1"/>
                </a:solidFill>
                <a:latin typeface="Calibri"/>
              </a:rPr>
              <a:t>CERN – SY </a:t>
            </a:r>
            <a:endParaRPr lang="en-US" sz="2000" spc="-1" dirty="0">
              <a:solidFill>
                <a:srgbClr val="4270C1"/>
              </a:solidFill>
              <a:latin typeface="Arial"/>
            </a:endParaRPr>
          </a:p>
          <a:p>
            <a:pPr>
              <a:tabLst>
                <a:tab pos="0" algn="l"/>
              </a:tabLst>
            </a:pPr>
            <a:endParaRPr lang="en-US" spc="-1" dirty="0">
              <a:solidFill>
                <a:schemeClr val="dk2">
                  <a:lumMod val="50000"/>
                </a:schemeClr>
              </a:solidFill>
              <a:latin typeface="Arial"/>
            </a:endParaRPr>
          </a:p>
        </p:txBody>
      </p:sp>
      <p:sp>
        <p:nvSpPr>
          <p:cNvPr id="7" name="Content Placeholder 8">
            <a:extLst>
              <a:ext uri="{FF2B5EF4-FFF2-40B4-BE49-F238E27FC236}">
                <a16:creationId xmlns:a16="http://schemas.microsoft.com/office/drawing/2014/main" id="{786A163C-7D12-D448-1646-939340D0AD55}"/>
              </a:ext>
            </a:extLst>
          </p:cNvPr>
          <p:cNvSpPr/>
          <p:nvPr/>
        </p:nvSpPr>
        <p:spPr>
          <a:xfrm>
            <a:off x="2057400" y="2671920"/>
            <a:ext cx="2300040" cy="3210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defTabSz="914400">
              <a:lnSpc>
                <a:spcPct val="100000"/>
              </a:lnSpc>
              <a:buClr>
                <a:srgbClr val="FF3300"/>
              </a:buClr>
            </a:pPr>
            <a:r>
              <a:rPr lang="en-GB" sz="2000" b="0" strike="noStrike" spc="-1" dirty="0">
                <a:solidFill>
                  <a:srgbClr val="A3A3A3"/>
                </a:solidFill>
                <a:latin typeface="Calibri"/>
              </a:rPr>
              <a:t>Manchester U.</a:t>
            </a:r>
            <a:endParaRPr lang="en-US" sz="2000" b="0" strike="noStrike" spc="-1" dirty="0">
              <a:solidFill>
                <a:srgbClr val="A3A3A3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buClr>
                <a:srgbClr val="FF3300"/>
              </a:buClr>
            </a:pPr>
            <a:r>
              <a:rPr lang="en-GB" sz="2000" b="0" strike="noStrike" spc="-1" dirty="0">
                <a:solidFill>
                  <a:srgbClr val="A3A3A3"/>
                </a:solidFill>
                <a:latin typeface="Calibri"/>
              </a:rPr>
              <a:t>Oxford U.</a:t>
            </a:r>
            <a:endParaRPr lang="en-US" sz="2000" b="0" strike="noStrike" spc="-1" dirty="0">
              <a:solidFill>
                <a:srgbClr val="A3A3A3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buClr>
                <a:srgbClr val="FF3300"/>
              </a:buClr>
            </a:pPr>
            <a:r>
              <a:rPr lang="en-GB" sz="2000" b="0" strike="noStrike" spc="-1" dirty="0">
                <a:solidFill>
                  <a:srgbClr val="A3A3A3"/>
                </a:solidFill>
                <a:latin typeface="Calibri"/>
              </a:rPr>
              <a:t>RHUL</a:t>
            </a:r>
          </a:p>
          <a:p>
            <a:pPr defTabSz="914400">
              <a:lnSpc>
                <a:spcPct val="100000"/>
              </a:lnSpc>
              <a:buClr>
                <a:srgbClr val="FF3300"/>
              </a:buClr>
            </a:pPr>
            <a:r>
              <a:rPr lang="en-GB" sz="2000" spc="-1" dirty="0">
                <a:solidFill>
                  <a:srgbClr val="A3A3A3"/>
                </a:solidFill>
                <a:latin typeface="Calibri"/>
              </a:rPr>
              <a:t>London U.</a:t>
            </a:r>
            <a:endParaRPr lang="en-US" sz="2000" b="0" strike="noStrike" spc="-1" dirty="0">
              <a:solidFill>
                <a:srgbClr val="A3A3A3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buClr>
                <a:srgbClr val="FF3300"/>
              </a:buClr>
            </a:pPr>
            <a:r>
              <a:rPr lang="en-GB" sz="2000" b="0" strike="noStrike" spc="-1" dirty="0">
                <a:solidFill>
                  <a:srgbClr val="A3A3A3"/>
                </a:solidFill>
                <a:latin typeface="Calibri"/>
              </a:rPr>
              <a:t>Liverpool U.</a:t>
            </a:r>
            <a:endParaRPr lang="en-US" sz="2000" b="0" strike="noStrike" spc="-1" dirty="0">
              <a:solidFill>
                <a:srgbClr val="A3A3A3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buClr>
                <a:srgbClr val="FF3300"/>
              </a:buClr>
            </a:pPr>
            <a:r>
              <a:rPr lang="en-GB" sz="2000" b="0" strike="noStrike" spc="-1" dirty="0">
                <a:solidFill>
                  <a:srgbClr val="A3A3A3"/>
                </a:solidFill>
                <a:latin typeface="Calibri"/>
              </a:rPr>
              <a:t>Strathclyde U. </a:t>
            </a:r>
            <a:endParaRPr lang="en-US" sz="2000" b="0" strike="noStrike" spc="-1" dirty="0">
              <a:solidFill>
                <a:srgbClr val="A3A3A3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buClr>
                <a:srgbClr val="FF3300"/>
              </a:buClr>
            </a:pPr>
            <a:r>
              <a:rPr lang="en-GB" sz="2000" b="0" strike="noStrike" spc="-1" dirty="0">
                <a:solidFill>
                  <a:srgbClr val="A3A3A3"/>
                </a:solidFill>
                <a:latin typeface="Calibri"/>
              </a:rPr>
              <a:t>Oslo U.</a:t>
            </a:r>
            <a:endParaRPr lang="en-US" sz="2000" b="0" strike="noStrike" spc="-1" dirty="0">
              <a:solidFill>
                <a:srgbClr val="A3A3A3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buClr>
                <a:srgbClr val="FF3300"/>
              </a:buClr>
            </a:pPr>
            <a:r>
              <a:rPr lang="en-GB" sz="2000" b="0" strike="noStrike" spc="-1" dirty="0">
                <a:solidFill>
                  <a:srgbClr val="A3A3A3"/>
                </a:solidFill>
                <a:latin typeface="Calibri"/>
              </a:rPr>
              <a:t>Victoria U.</a:t>
            </a:r>
            <a:endParaRPr lang="en-US" sz="2000" b="0" strike="noStrike" spc="-1" dirty="0">
              <a:solidFill>
                <a:srgbClr val="A3A3A3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buClr>
                <a:srgbClr val="FF3300"/>
              </a:buClr>
            </a:pPr>
            <a:r>
              <a:rPr lang="en-GB" sz="2000" b="0" strike="noStrike" spc="-1" dirty="0">
                <a:solidFill>
                  <a:srgbClr val="A3A3A3"/>
                </a:solidFill>
                <a:latin typeface="Calibri"/>
              </a:rPr>
              <a:t>Kansas U.</a:t>
            </a:r>
          </a:p>
          <a:p>
            <a:pPr defTabSz="914400">
              <a:lnSpc>
                <a:spcPct val="100000"/>
              </a:lnSpc>
              <a:buClr>
                <a:srgbClr val="FF3300"/>
              </a:buClr>
            </a:pPr>
            <a:r>
              <a:rPr lang="en-GB" sz="2000" spc="-1" dirty="0" err="1">
                <a:solidFill>
                  <a:srgbClr val="A3A3A3"/>
                </a:solidFill>
                <a:latin typeface="Calibri"/>
              </a:rPr>
              <a:t>Politecnico</a:t>
            </a:r>
            <a:r>
              <a:rPr lang="en-GB" sz="2000" spc="-1" dirty="0">
                <a:solidFill>
                  <a:srgbClr val="A3A3A3"/>
                </a:solidFill>
                <a:latin typeface="Calibri"/>
              </a:rPr>
              <a:t> Milano</a:t>
            </a:r>
            <a:r>
              <a:rPr lang="en-GB" sz="2000" b="0" strike="noStrike" spc="-1" dirty="0">
                <a:solidFill>
                  <a:srgbClr val="A3A3A3"/>
                </a:solidFill>
                <a:latin typeface="Calibri"/>
              </a:rPr>
              <a:t> </a:t>
            </a:r>
            <a:endParaRPr lang="en-US" sz="2000" b="0" strike="noStrike" spc="-1" dirty="0">
              <a:solidFill>
                <a:srgbClr val="A3A3A3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pos="0" algn="l"/>
              </a:tabLst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33E64EA4-9D0B-77CE-B12E-42D6975882FD}"/>
              </a:ext>
            </a:extLst>
          </p:cNvPr>
          <p:cNvSpPr/>
          <p:nvPr/>
        </p:nvSpPr>
        <p:spPr>
          <a:xfrm>
            <a:off x="254880" y="4566684"/>
            <a:ext cx="1499400" cy="865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rmAutofit/>
          </a:bodyPr>
          <a:lstStyle/>
          <a:p>
            <a:pPr defTabSz="914400">
              <a:lnSpc>
                <a:spcPct val="90000"/>
              </a:lnSpc>
              <a:buClr>
                <a:srgbClr val="FF9933"/>
              </a:buClr>
            </a:pPr>
            <a:r>
              <a:rPr lang="en-GB" sz="2000" b="0" strike="noStrike" spc="-1" dirty="0">
                <a:solidFill>
                  <a:srgbClr val="FCBD00"/>
                </a:solidFill>
                <a:latin typeface="Calibri"/>
              </a:rPr>
              <a:t>BERGOZ</a:t>
            </a:r>
            <a:endParaRPr lang="en-US" sz="2000" b="0" strike="noStrike" spc="-1" dirty="0">
              <a:solidFill>
                <a:srgbClr val="FCBD00"/>
              </a:solidFill>
              <a:latin typeface="Arial"/>
            </a:endParaRPr>
          </a:p>
        </p:txBody>
      </p:sp>
      <p:sp>
        <p:nvSpPr>
          <p:cNvPr id="9" name="Content Placeholder 10">
            <a:extLst>
              <a:ext uri="{FF2B5EF4-FFF2-40B4-BE49-F238E27FC236}">
                <a16:creationId xmlns:a16="http://schemas.microsoft.com/office/drawing/2014/main" id="{4A1E3328-EBA2-6F29-EAEA-EBB35E3D960D}"/>
              </a:ext>
            </a:extLst>
          </p:cNvPr>
          <p:cNvSpPr/>
          <p:nvPr/>
        </p:nvSpPr>
        <p:spPr>
          <a:xfrm>
            <a:off x="4270771" y="2688413"/>
            <a:ext cx="2300040" cy="2971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defTabSz="914400">
              <a:lnSpc>
                <a:spcPct val="90000"/>
              </a:lnSpc>
              <a:buClr>
                <a:srgbClr val="3B3838"/>
              </a:buClr>
            </a:pPr>
            <a:r>
              <a:rPr lang="en-GB" sz="2000" b="0" strike="noStrike" spc="-1" dirty="0">
                <a:solidFill>
                  <a:srgbClr val="EA7C30"/>
                </a:solidFill>
                <a:latin typeface="Calibri"/>
              </a:rPr>
              <a:t>PSI</a:t>
            </a:r>
            <a:endParaRPr lang="en-US" sz="2000" b="0" strike="noStrike" spc="-1" dirty="0">
              <a:solidFill>
                <a:srgbClr val="EA7C30"/>
              </a:solidFill>
              <a:latin typeface="Arial"/>
            </a:endParaRPr>
          </a:p>
          <a:p>
            <a:pPr defTabSz="914400">
              <a:lnSpc>
                <a:spcPct val="90000"/>
              </a:lnSpc>
              <a:buClr>
                <a:srgbClr val="3B3838"/>
              </a:buClr>
            </a:pPr>
            <a:r>
              <a:rPr lang="en-GB" sz="2000" b="0" strike="noStrike" spc="-1" dirty="0">
                <a:solidFill>
                  <a:srgbClr val="EA7C30"/>
                </a:solidFill>
                <a:latin typeface="Calibri"/>
              </a:rPr>
              <a:t>CHUV</a:t>
            </a:r>
            <a:endParaRPr lang="en-US" sz="2000" b="0" strike="noStrike" spc="-1" dirty="0">
              <a:solidFill>
                <a:srgbClr val="EA7C30"/>
              </a:solidFill>
              <a:latin typeface="Arial"/>
            </a:endParaRPr>
          </a:p>
          <a:p>
            <a:pPr defTabSz="914400">
              <a:lnSpc>
                <a:spcPct val="90000"/>
              </a:lnSpc>
              <a:buClr>
                <a:srgbClr val="3B3838"/>
              </a:buClr>
            </a:pPr>
            <a:r>
              <a:rPr lang="en-GB" sz="2000" b="0" strike="noStrike" spc="-1" dirty="0">
                <a:solidFill>
                  <a:srgbClr val="EA7C30"/>
                </a:solidFill>
                <a:latin typeface="Calibri"/>
              </a:rPr>
              <a:t>EPFL</a:t>
            </a:r>
            <a:endParaRPr lang="en-US" sz="2000" b="0" strike="noStrike" spc="-1" dirty="0">
              <a:solidFill>
                <a:srgbClr val="EA7C30"/>
              </a:solidFill>
              <a:latin typeface="Arial"/>
            </a:endParaRPr>
          </a:p>
          <a:p>
            <a:pPr defTabSz="914400">
              <a:lnSpc>
                <a:spcPct val="90000"/>
              </a:lnSpc>
              <a:buClr>
                <a:srgbClr val="3B3838"/>
              </a:buClr>
            </a:pPr>
            <a:r>
              <a:rPr lang="en-GB" sz="2000" b="0" strike="noStrike" spc="-1" dirty="0">
                <a:solidFill>
                  <a:srgbClr val="EA7C30"/>
                </a:solidFill>
                <a:latin typeface="Calibri"/>
              </a:rPr>
              <a:t>INFN Bologna</a:t>
            </a:r>
            <a:endParaRPr lang="en-US" sz="2000" b="0" strike="noStrike" spc="-1" dirty="0">
              <a:solidFill>
                <a:srgbClr val="EA7C30"/>
              </a:solidFill>
              <a:latin typeface="Arial"/>
            </a:endParaRPr>
          </a:p>
          <a:p>
            <a:pPr defTabSz="914400">
              <a:lnSpc>
                <a:spcPct val="90000"/>
              </a:lnSpc>
              <a:buClr>
                <a:srgbClr val="3B3838"/>
              </a:buClr>
            </a:pPr>
            <a:r>
              <a:rPr lang="en-GB" sz="2000" b="0" strike="noStrike" spc="-1" dirty="0">
                <a:solidFill>
                  <a:srgbClr val="EA7C30"/>
                </a:solidFill>
                <a:latin typeface="Calibri"/>
              </a:rPr>
              <a:t>INFN Padova</a:t>
            </a:r>
            <a:endParaRPr lang="en-US" sz="2000" b="0" strike="noStrike" spc="-1" dirty="0">
              <a:solidFill>
                <a:srgbClr val="EA7C30"/>
              </a:solidFill>
              <a:latin typeface="Arial"/>
            </a:endParaRPr>
          </a:p>
          <a:p>
            <a:pPr defTabSz="914400">
              <a:lnSpc>
                <a:spcPct val="90000"/>
              </a:lnSpc>
              <a:buClr>
                <a:srgbClr val="3B3838"/>
              </a:buClr>
            </a:pPr>
            <a:r>
              <a:rPr lang="en-GB" sz="2000" b="0" strike="noStrike" spc="-1" dirty="0">
                <a:solidFill>
                  <a:srgbClr val="EA7C30"/>
                </a:solidFill>
                <a:latin typeface="Calibri"/>
              </a:rPr>
              <a:t>KIT</a:t>
            </a:r>
            <a:endParaRPr lang="en-US" sz="2000" b="0" strike="noStrike" spc="-1" dirty="0">
              <a:solidFill>
                <a:srgbClr val="EA7C30"/>
              </a:solidFill>
              <a:latin typeface="Arial"/>
            </a:endParaRPr>
          </a:p>
          <a:p>
            <a:pPr defTabSz="914400">
              <a:lnSpc>
                <a:spcPct val="90000"/>
              </a:lnSpc>
              <a:buClr>
                <a:srgbClr val="3B3838"/>
              </a:buClr>
            </a:pPr>
            <a:r>
              <a:rPr lang="en-GB" sz="2000" b="0" strike="noStrike" spc="-1" dirty="0">
                <a:solidFill>
                  <a:srgbClr val="EA7C30"/>
                </a:solidFill>
                <a:latin typeface="Calibri"/>
              </a:rPr>
              <a:t>Cockcroft Inst.</a:t>
            </a:r>
            <a:endParaRPr lang="en-US" sz="2000" b="0" strike="noStrike" spc="-1" dirty="0">
              <a:solidFill>
                <a:srgbClr val="EA7C30"/>
              </a:solidFill>
              <a:latin typeface="Arial"/>
            </a:endParaRPr>
          </a:p>
          <a:p>
            <a:pPr defTabSz="914400">
              <a:lnSpc>
                <a:spcPct val="90000"/>
              </a:lnSpc>
              <a:buClr>
                <a:srgbClr val="3B3838"/>
              </a:buClr>
            </a:pPr>
            <a:r>
              <a:rPr lang="en-GB" sz="2000" b="0" strike="noStrike" spc="-1" dirty="0">
                <a:solidFill>
                  <a:srgbClr val="EA7C30"/>
                </a:solidFill>
                <a:latin typeface="Calibri"/>
              </a:rPr>
              <a:t>JAI</a:t>
            </a:r>
            <a:endParaRPr lang="en-US" sz="2000" b="0" strike="noStrike" spc="-1" dirty="0">
              <a:solidFill>
                <a:srgbClr val="EA7C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990816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6FE60-C0CA-7E13-6764-9B39E885D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</a:t>
            </a:r>
            <a:endParaRPr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CE70319F-E39D-9A0D-EFF3-8D66C706344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9354034"/>
              </p:ext>
            </p:extLst>
          </p:nvPr>
        </p:nvGraphicFramePr>
        <p:xfrm>
          <a:off x="5395016" y="1443038"/>
          <a:ext cx="6796984" cy="5019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D58855A-AB24-C913-1EA9-BA04A92FED7F}"/>
              </a:ext>
            </a:extLst>
          </p:cNvPr>
          <p:cNvSpPr txBox="1"/>
          <p:nvPr/>
        </p:nvSpPr>
        <p:spPr>
          <a:xfrm>
            <a:off x="255826" y="1021001"/>
            <a:ext cx="7223172" cy="5675794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buClr>
                <a:srgbClr val="000000"/>
              </a:buClr>
              <a:buSzPct val="45000"/>
            </a:pPr>
            <a:r>
              <a:rPr lang="en-US" sz="1800" b="0" strike="noStrike" spc="-1" dirty="0">
                <a:solidFill>
                  <a:schemeClr val="dk2">
                    <a:lumMod val="50000"/>
                  </a:schemeClr>
                </a:solidFill>
                <a:latin typeface="Century Gothic" panose="020B0502020202020204" pitchFamily="34" charset="0"/>
              </a:rPr>
              <a:t>Not always straightforward to classify (and quantify), however:</a:t>
            </a:r>
            <a:endParaRPr lang="en-US" sz="1800" b="0" strike="noStrike" spc="-1" dirty="0">
              <a:solidFill>
                <a:schemeClr val="dk1"/>
              </a:solidFill>
              <a:latin typeface="Century Gothic" panose="020B0502020202020204" pitchFamily="34" charset="0"/>
            </a:endParaRPr>
          </a:p>
          <a:p>
            <a:pPr marL="215900" indent="-2159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GB" sz="1800" b="0" strike="noStrike" spc="-1" dirty="0">
              <a:solidFill>
                <a:schemeClr val="dk1"/>
              </a:solidFill>
              <a:latin typeface="Century Gothic" panose="020B0502020202020204" pitchFamily="34" charset="0"/>
            </a:endParaRPr>
          </a:p>
          <a:p>
            <a:pPr marL="215900" indent="-2159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pc="-1" dirty="0">
                <a:solidFill>
                  <a:schemeClr val="dk1"/>
                </a:solidFill>
                <a:latin typeface="Century Gothic" panose="020B0502020202020204" pitchFamily="34" charset="0"/>
              </a:rPr>
              <a:t>Two main activities: </a:t>
            </a:r>
          </a:p>
          <a:p>
            <a:pPr marL="673100" lvl="1" indent="-2159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pc="-1" dirty="0">
                <a:solidFill>
                  <a:srgbClr val="0070C0"/>
                </a:solidFill>
                <a:latin typeface="Century Gothic" panose="020B0502020202020204" pitchFamily="34" charset="0"/>
              </a:rPr>
              <a:t>medical</a:t>
            </a:r>
          </a:p>
          <a:p>
            <a:pPr marL="673100" lvl="1" indent="-2159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pc="-1" dirty="0">
                <a:solidFill>
                  <a:srgbClr val="0070C0"/>
                </a:solidFill>
                <a:latin typeface="Century Gothic" panose="020B0502020202020204" pitchFamily="34" charset="0"/>
              </a:rPr>
              <a:t>beam instrumentation R&amp;D </a:t>
            </a:r>
            <a:br>
              <a:rPr lang="en-US" spc="-1" dirty="0">
                <a:solidFill>
                  <a:schemeClr val="dk1"/>
                </a:solidFill>
                <a:latin typeface="Century Gothic" panose="020B0502020202020204" pitchFamily="34" charset="0"/>
              </a:rPr>
            </a:br>
            <a:r>
              <a:rPr lang="en-US" spc="-1" dirty="0">
                <a:solidFill>
                  <a:schemeClr val="dk1"/>
                </a:solidFill>
                <a:latin typeface="Century Gothic" panose="020B0502020202020204" pitchFamily="34" charset="0"/>
              </a:rPr>
              <a:t> </a:t>
            </a:r>
          </a:p>
          <a:p>
            <a:pPr marL="285750" indent="-285750"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pc="-1" dirty="0">
                <a:solidFill>
                  <a:schemeClr val="dk1"/>
                </a:solidFill>
                <a:latin typeface="Century Gothic" panose="020B0502020202020204" pitchFamily="34" charset="0"/>
              </a:rPr>
              <a:t>Together they constitute about </a:t>
            </a:r>
            <a:r>
              <a:rPr lang="en-US" spc="-1" dirty="0">
                <a:solidFill>
                  <a:srgbClr val="0070C0"/>
                </a:solidFill>
                <a:latin typeface="Century Gothic" panose="020B0502020202020204" pitchFamily="34" charset="0"/>
              </a:rPr>
              <a:t>2/3</a:t>
            </a:r>
            <a:r>
              <a:rPr lang="en-US" spc="-1" dirty="0">
                <a:solidFill>
                  <a:schemeClr val="dk1"/>
                </a:solidFill>
                <a:latin typeface="Century Gothic" panose="020B0502020202020204" pitchFamily="34" charset="0"/>
              </a:rPr>
              <a:t> </a:t>
            </a:r>
            <a:br>
              <a:rPr lang="en-US" spc="-1" dirty="0">
                <a:solidFill>
                  <a:schemeClr val="dk1"/>
                </a:solidFill>
                <a:latin typeface="Century Gothic" panose="020B0502020202020204" pitchFamily="34" charset="0"/>
              </a:rPr>
            </a:br>
            <a:r>
              <a:rPr lang="en-US" spc="-1" dirty="0">
                <a:solidFill>
                  <a:schemeClr val="dk1"/>
                </a:solidFill>
                <a:latin typeface="Century Gothic" panose="020B0502020202020204" pitchFamily="34" charset="0"/>
              </a:rPr>
              <a:t>of the total requests/beam time</a:t>
            </a:r>
            <a:br>
              <a:rPr lang="en-US" spc="-1" dirty="0">
                <a:solidFill>
                  <a:schemeClr val="dk1"/>
                </a:solidFill>
                <a:latin typeface="Century Gothic" panose="020B0502020202020204" pitchFamily="34" charset="0"/>
              </a:rPr>
            </a:br>
            <a:br>
              <a:rPr lang="en-US" spc="-1" dirty="0">
                <a:solidFill>
                  <a:schemeClr val="dk1"/>
                </a:solidFill>
                <a:latin typeface="Century Gothic" panose="020B0502020202020204" pitchFamily="34" charset="0"/>
              </a:rPr>
            </a:br>
            <a:endParaRPr lang="en-US" spc="-1" dirty="0">
              <a:solidFill>
                <a:schemeClr val="dk1"/>
              </a:solidFill>
              <a:latin typeface="Century Gothic" panose="020B0502020202020204" pitchFamily="34" charset="0"/>
            </a:endParaRPr>
          </a:p>
          <a:p>
            <a:pPr>
              <a:buClr>
                <a:srgbClr val="000000"/>
              </a:buClr>
              <a:buSzPct val="45000"/>
            </a:pPr>
            <a:r>
              <a:rPr lang="en-US" spc="-1" dirty="0">
                <a:solidFill>
                  <a:schemeClr val="dk1"/>
                </a:solidFill>
                <a:latin typeface="Century Gothic" panose="020B0502020202020204" pitchFamily="34" charset="0"/>
              </a:rPr>
              <a:t>In the following, I’ll give some highlights</a:t>
            </a:r>
            <a:br>
              <a:rPr lang="en-US" spc="-1" dirty="0">
                <a:solidFill>
                  <a:schemeClr val="dk1"/>
                </a:solidFill>
                <a:latin typeface="Century Gothic" panose="020B0502020202020204" pitchFamily="34" charset="0"/>
              </a:rPr>
            </a:br>
            <a:r>
              <a:rPr lang="en-US" spc="-1" dirty="0">
                <a:solidFill>
                  <a:schemeClr val="dk1"/>
                </a:solidFill>
                <a:latin typeface="Century Gothic" panose="020B0502020202020204" pitchFamily="34" charset="0"/>
              </a:rPr>
              <a:t>mainly concentrating on the other activities</a:t>
            </a:r>
            <a:br>
              <a:rPr lang="en-US" spc="-1" dirty="0">
                <a:solidFill>
                  <a:schemeClr val="dk1"/>
                </a:solidFill>
                <a:latin typeface="Century Gothic" panose="020B0502020202020204" pitchFamily="34" charset="0"/>
              </a:rPr>
            </a:br>
            <a:br>
              <a:rPr lang="en-US" spc="-1" dirty="0">
                <a:solidFill>
                  <a:schemeClr val="dk1"/>
                </a:solidFill>
                <a:latin typeface="Century Gothic" panose="020B0502020202020204" pitchFamily="34" charset="0"/>
              </a:rPr>
            </a:br>
            <a:r>
              <a:rPr lang="en-US" spc="-1" dirty="0">
                <a:solidFill>
                  <a:schemeClr val="dk1"/>
                </a:solidFill>
                <a:latin typeface="Century Gothic" panose="020B0502020202020204" pitchFamily="34" charset="0"/>
              </a:rPr>
              <a:t>see following talks for medical and </a:t>
            </a:r>
            <a:br>
              <a:rPr lang="en-US" spc="-1" dirty="0">
                <a:solidFill>
                  <a:schemeClr val="dk1"/>
                </a:solidFill>
                <a:latin typeface="Century Gothic" panose="020B0502020202020204" pitchFamily="34" charset="0"/>
              </a:rPr>
            </a:br>
            <a:r>
              <a:rPr lang="en-US" spc="-1" dirty="0">
                <a:solidFill>
                  <a:schemeClr val="dk1"/>
                </a:solidFill>
                <a:latin typeface="Century Gothic" panose="020B0502020202020204" pitchFamily="34" charset="0"/>
              </a:rPr>
              <a:t>beam instrumentation activities</a:t>
            </a:r>
          </a:p>
          <a:p>
            <a:pPr marL="215900" indent="-2159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pc="-1" dirty="0">
              <a:solidFill>
                <a:schemeClr val="dk1"/>
              </a:solidFill>
              <a:latin typeface="Century Gothic" panose="020B0502020202020204" pitchFamily="34" charset="0"/>
            </a:endParaRPr>
          </a:p>
          <a:p>
            <a:pPr marL="215900" indent="-2159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800" b="0" strike="noStrike" spc="-1" dirty="0">
              <a:solidFill>
                <a:schemeClr val="dk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1318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A5FDC-CA29-D176-9584-0C4722D05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Publications – scientific output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A69674-8C6E-685D-FFC8-1C02E3FF45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262" y="1017144"/>
            <a:ext cx="5089120" cy="49124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In </a:t>
            </a:r>
            <a:r>
              <a:rPr lang="en-US" dirty="0">
                <a:solidFill>
                  <a:srgbClr val="0070C0"/>
                </a:solidFill>
              </a:rPr>
              <a:t>6 ½ years of operation</a:t>
            </a:r>
            <a:r>
              <a:rPr lang="en-US" dirty="0"/>
              <a:t>, the experimental activities carried out in the CLEAR user facility have generated:</a:t>
            </a:r>
          </a:p>
          <a:p>
            <a:pPr marL="0" indent="0">
              <a:buNone/>
            </a:pPr>
            <a:endParaRPr lang="en-US" dirty="0"/>
          </a:p>
          <a:p>
            <a:pPr marL="496888" lvl="1" indent="-265113"/>
            <a:r>
              <a:rPr lang="en-US" sz="2000" dirty="0"/>
              <a:t> </a:t>
            </a:r>
            <a:r>
              <a:rPr lang="en-US" sz="2000" dirty="0">
                <a:solidFill>
                  <a:srgbClr val="0070C0"/>
                </a:solidFill>
              </a:rPr>
              <a:t>23</a:t>
            </a:r>
            <a:r>
              <a:rPr lang="en-US" sz="2000" dirty="0"/>
              <a:t> Journal papers</a:t>
            </a:r>
          </a:p>
          <a:p>
            <a:pPr marL="496888" lvl="1" indent="-265113"/>
            <a:endParaRPr lang="en-US" sz="2000" dirty="0"/>
          </a:p>
          <a:p>
            <a:pPr marL="496888" lvl="1" indent="-265113"/>
            <a:r>
              <a:rPr lang="en-US" sz="2000" dirty="0"/>
              <a:t> </a:t>
            </a:r>
            <a:r>
              <a:rPr lang="en-US" sz="2000" dirty="0">
                <a:solidFill>
                  <a:srgbClr val="0070C0"/>
                </a:solidFill>
              </a:rPr>
              <a:t>36</a:t>
            </a:r>
            <a:r>
              <a:rPr lang="en-US" sz="2000" dirty="0"/>
              <a:t> Conference papers</a:t>
            </a:r>
          </a:p>
          <a:p>
            <a:pPr marL="496888" lvl="1" indent="-265113"/>
            <a:endParaRPr lang="en-US" sz="2000" dirty="0"/>
          </a:p>
          <a:p>
            <a:pPr marL="496888" lvl="1" indent="-265113"/>
            <a:r>
              <a:rPr lang="en-US" sz="2000" dirty="0"/>
              <a:t>More than </a:t>
            </a:r>
            <a:r>
              <a:rPr lang="en-US" sz="2000" dirty="0">
                <a:solidFill>
                  <a:srgbClr val="0070C0"/>
                </a:solidFill>
              </a:rPr>
              <a:t>12</a:t>
            </a:r>
            <a:r>
              <a:rPr lang="en-US" sz="2000" dirty="0"/>
              <a:t> completed </a:t>
            </a:r>
            <a:br>
              <a:rPr lang="en-US" sz="2000" dirty="0"/>
            </a:br>
            <a:r>
              <a:rPr lang="en-US" sz="2000" dirty="0">
                <a:solidFill>
                  <a:srgbClr val="0070C0"/>
                </a:solidFill>
              </a:rPr>
              <a:t>PhD thesis</a:t>
            </a:r>
            <a:r>
              <a:rPr lang="en-US" sz="2000" dirty="0"/>
              <a:t>, plus several ongoing.</a:t>
            </a:r>
          </a:p>
          <a:p>
            <a:pPr marL="231775" lvl="1" indent="0">
              <a:buNone/>
            </a:pPr>
            <a:endParaRPr lang="en-US" sz="2000" dirty="0"/>
          </a:p>
          <a:p>
            <a:pPr marL="496888" lvl="1" indent="-265113"/>
            <a:r>
              <a:rPr lang="en-US" sz="2000" dirty="0"/>
              <a:t>More than </a:t>
            </a:r>
            <a:r>
              <a:rPr lang="en-US" sz="2000" dirty="0">
                <a:solidFill>
                  <a:srgbClr val="0070C0"/>
                </a:solidFill>
              </a:rPr>
              <a:t>17</a:t>
            </a:r>
            <a:r>
              <a:rPr lang="en-US" sz="2000" dirty="0"/>
              <a:t> outreach publications in specialized </a:t>
            </a:r>
            <a:br>
              <a:rPr lang="en-US" sz="2000" dirty="0"/>
            </a:br>
            <a:r>
              <a:rPr lang="en-US" sz="2000" dirty="0"/>
              <a:t>journals, press releases, …</a:t>
            </a:r>
            <a:endParaRPr sz="2000" dirty="0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3788B400-C2EF-310A-A750-C35CCED514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0806" y="928687"/>
            <a:ext cx="6720994" cy="508934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E6C665A-BDC0-9549-7690-D10FFEA21CA9}"/>
              </a:ext>
            </a:extLst>
          </p:cNvPr>
          <p:cNvSpPr txBox="1"/>
          <p:nvPr/>
        </p:nvSpPr>
        <p:spPr>
          <a:xfrm>
            <a:off x="701748" y="5996763"/>
            <a:ext cx="35087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hlinkClick r:id="rId3"/>
              </a:rPr>
              <a:t>https://clear.cern/content/publications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2024042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BAF04-0536-563E-2D25-9978EBC06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program 2017-2024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2A4CCE-583A-4696-096B-54D61A0CFA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009" y="687941"/>
            <a:ext cx="10515600" cy="4351338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138</a:t>
            </a:r>
            <a:r>
              <a:rPr lang="en-US" dirty="0"/>
              <a:t> beam time requests received from </a:t>
            </a:r>
            <a:r>
              <a:rPr lang="en-US" dirty="0">
                <a:solidFill>
                  <a:srgbClr val="0070C0"/>
                </a:solidFill>
              </a:rPr>
              <a:t>2017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0070C0"/>
                </a:solidFill>
              </a:rPr>
              <a:t>116</a:t>
            </a:r>
            <a:r>
              <a:rPr lang="en-US" dirty="0"/>
              <a:t> experiments carried out and documented in the </a:t>
            </a:r>
            <a:br>
              <a:rPr lang="en-US" dirty="0"/>
            </a:br>
            <a:r>
              <a:rPr lang="en-US" dirty="0"/>
              <a:t>experiment list:</a:t>
            </a:r>
            <a:br>
              <a:rPr lang="en-US" dirty="0"/>
            </a:br>
            <a:r>
              <a:rPr lang="en-US" dirty="0"/>
              <a:t> </a:t>
            </a:r>
            <a:r>
              <a:rPr lang="en-US" sz="1600" dirty="0"/>
              <a:t>(</a:t>
            </a:r>
            <a:r>
              <a:rPr lang="en-US" sz="1600" dirty="0">
                <a:hlinkClick r:id="rId2"/>
              </a:rPr>
              <a:t>https://pkorysko.web.cern.ch/CLEAR/Table/CLEAR_experiments.html</a:t>
            </a:r>
            <a:r>
              <a:rPr lang="en-US" sz="1600" dirty="0"/>
              <a:t>)</a:t>
            </a:r>
          </a:p>
          <a:p>
            <a:endParaRPr lang="en-US" sz="1600" dirty="0"/>
          </a:p>
          <a:p>
            <a:endParaRPr lang="en-US" sz="1600" dirty="0"/>
          </a:p>
          <a:p>
            <a:r>
              <a:rPr lang="en-US" dirty="0"/>
              <a:t>A few selected highlights </a:t>
            </a:r>
            <a:br>
              <a:rPr lang="en-US" dirty="0"/>
            </a:br>
            <a:br>
              <a:rPr lang="en-US" dirty="0"/>
            </a:br>
            <a:r>
              <a:rPr lang="en-US" sz="1800" dirty="0"/>
              <a:t>(medical applications and beam diagnostics covered in next two talks)</a:t>
            </a:r>
          </a:p>
          <a:p>
            <a:endParaRPr lang="en-US" dirty="0"/>
          </a:p>
          <a:p>
            <a:endParaRPr lang="en-US" dirty="0"/>
          </a:p>
          <a:p>
            <a:endParaRPr dirty="0"/>
          </a:p>
        </p:txBody>
      </p:sp>
      <p:pic>
        <p:nvPicPr>
          <p:cNvPr id="5" name="Picture 4" descr="A screenshot of a test&#10;&#10;Description automatically generated">
            <a:extLst>
              <a:ext uri="{FF2B5EF4-FFF2-40B4-BE49-F238E27FC236}">
                <a16:creationId xmlns:a16="http://schemas.microsoft.com/office/drawing/2014/main" id="{422EA25D-6BB4-FD4D-61EF-11750FDD5F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4269" y="687941"/>
            <a:ext cx="2963577" cy="5072277"/>
          </a:xfrm>
          <a:prstGeom prst="rect">
            <a:avLst/>
          </a:prstGeom>
        </p:spPr>
      </p:pic>
      <p:sp>
        <p:nvSpPr>
          <p:cNvPr id="6" name="Right Arrow 5">
            <a:extLst>
              <a:ext uri="{FF2B5EF4-FFF2-40B4-BE49-F238E27FC236}">
                <a16:creationId xmlns:a16="http://schemas.microsoft.com/office/drawing/2014/main" id="{42DC0872-92AF-F8DA-325C-6CFE406553B4}"/>
              </a:ext>
            </a:extLst>
          </p:cNvPr>
          <p:cNvSpPr/>
          <p:nvPr/>
        </p:nvSpPr>
        <p:spPr>
          <a:xfrm>
            <a:off x="7123814" y="818707"/>
            <a:ext cx="616688" cy="37214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E479E406-2D2E-2E86-1727-0102BE231B89}"/>
              </a:ext>
            </a:extLst>
          </p:cNvPr>
          <p:cNvSpPr/>
          <p:nvPr/>
        </p:nvSpPr>
        <p:spPr>
          <a:xfrm rot="5400000">
            <a:off x="4275164" y="5134809"/>
            <a:ext cx="616688" cy="529878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100207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20E18-D5C4-B646-9DE9-D49425437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Irradiation on electronics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B195F3-FCA9-EC4F-96D1-BE196812174F}"/>
              </a:ext>
            </a:extLst>
          </p:cNvPr>
          <p:cNvSpPr txBox="1"/>
          <p:nvPr/>
        </p:nvSpPr>
        <p:spPr bwMode="auto">
          <a:xfrm>
            <a:off x="147645" y="856357"/>
            <a:ext cx="6261891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Century Gothic" panose="020B0502020202020204" pitchFamily="34" charset="0"/>
              </a:rPr>
              <a:t>CLEAR </a:t>
            </a:r>
            <a:r>
              <a:rPr lang="it-IT" sz="1600" dirty="0" err="1">
                <a:latin typeface="Century Gothic" panose="020B0502020202020204" pitchFamily="34" charset="0"/>
              </a:rPr>
              <a:t>has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been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important</a:t>
            </a:r>
            <a:r>
              <a:rPr lang="it-IT" sz="1600" dirty="0">
                <a:latin typeface="Century Gothic" panose="020B0502020202020204" pitchFamily="34" charset="0"/>
              </a:rPr>
              <a:t> to R2E activities over the last </a:t>
            </a:r>
            <a:r>
              <a:rPr lang="it-IT" sz="1600" dirty="0" err="1">
                <a:latin typeface="Century Gothic" panose="020B0502020202020204" pitchFamily="34" charset="0"/>
              </a:rPr>
              <a:t>years</a:t>
            </a:r>
            <a:endParaRPr lang="it-IT" sz="1600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600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>
                <a:latin typeface="Century Gothic" panose="020B0502020202020204" pitchFamily="34" charset="0"/>
              </a:rPr>
              <a:t>Initial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interest</a:t>
            </a:r>
            <a:r>
              <a:rPr lang="it-IT" sz="1600" dirty="0">
                <a:latin typeface="Century Gothic" panose="020B0502020202020204" pitchFamily="34" charset="0"/>
              </a:rPr>
              <a:t> for </a:t>
            </a:r>
            <a:r>
              <a:rPr lang="it-IT" sz="1600" dirty="0" err="1">
                <a:latin typeface="Century Gothic" panose="020B0502020202020204" pitchFamily="34" charset="0"/>
              </a:rPr>
              <a:t>Jovian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environment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space</a:t>
            </a:r>
            <a:r>
              <a:rPr lang="it-IT" sz="1600" dirty="0">
                <a:latin typeface="Century Gothic" panose="020B0502020202020204" pitchFamily="34" charset="0"/>
              </a:rPr>
              <a:t> missions </a:t>
            </a:r>
            <a:br>
              <a:rPr lang="it-IT" sz="1600" dirty="0">
                <a:latin typeface="Century Gothic" panose="020B0502020202020204" pitchFamily="34" charset="0"/>
              </a:rPr>
            </a:br>
            <a:r>
              <a:rPr lang="it-IT" sz="1600" dirty="0">
                <a:latin typeface="Century Gothic" panose="020B0502020202020204" pitchFamily="34" charset="0"/>
              </a:rPr>
              <a:t>(JUICE from ESA)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600" dirty="0">
              <a:latin typeface="Century Gothic" panose="020B0502020202020204" pitchFamily="34" charset="0"/>
            </a:endParaRPr>
          </a:p>
          <a:p>
            <a:r>
              <a:rPr lang="it-IT" sz="1600" dirty="0">
                <a:latin typeface="Century Gothic" panose="020B0502020202020204" pitchFamily="34" charset="0"/>
              </a:rPr>
              <a:t>Electron-</a:t>
            </a:r>
            <a:r>
              <a:rPr lang="it-IT" sz="1600" dirty="0" err="1">
                <a:latin typeface="Century Gothic" panose="020B0502020202020204" pitchFamily="34" charset="0"/>
              </a:rPr>
              <a:t>induced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effects</a:t>
            </a:r>
            <a:r>
              <a:rPr lang="it-IT" sz="1600" dirty="0">
                <a:latin typeface="Century Gothic" panose="020B0502020202020204" pitchFamily="34" charset="0"/>
              </a:rPr>
              <a:t> in </a:t>
            </a:r>
            <a:r>
              <a:rPr lang="it-IT" sz="1600" dirty="0" err="1">
                <a:latin typeface="Century Gothic" panose="020B0502020202020204" pitchFamily="34" charset="0"/>
              </a:rPr>
              <a:t>electronics</a:t>
            </a:r>
            <a:r>
              <a:rPr lang="it-IT" sz="1600" dirty="0">
                <a:latin typeface="Century Gothic" panose="020B0502020202020204" pitchFamily="34" charset="0"/>
              </a:rPr>
              <a:t> are </a:t>
            </a:r>
            <a:r>
              <a:rPr lang="it-IT" sz="1600" b="1" dirty="0" err="1">
                <a:solidFill>
                  <a:srgbClr val="0070C0"/>
                </a:solidFill>
                <a:latin typeface="Century Gothic" panose="020B0502020202020204" pitchFamily="34" charset="0"/>
              </a:rPr>
              <a:t>not</a:t>
            </a:r>
            <a:r>
              <a:rPr lang="it-IT" sz="1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 </a:t>
            </a:r>
            <a:r>
              <a:rPr lang="it-IT" sz="1600" b="1" dirty="0" err="1">
                <a:solidFill>
                  <a:srgbClr val="0070C0"/>
                </a:solidFill>
                <a:latin typeface="Century Gothic" panose="020B0502020202020204" pitchFamily="34" charset="0"/>
              </a:rPr>
              <a:t>as</a:t>
            </a:r>
            <a:r>
              <a:rPr lang="it-IT" sz="1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 </a:t>
            </a:r>
            <a:r>
              <a:rPr lang="it-IT" sz="1600" b="1" dirty="0" err="1">
                <a:solidFill>
                  <a:srgbClr val="0070C0"/>
                </a:solidFill>
                <a:latin typeface="Century Gothic" panose="020B0502020202020204" pitchFamily="34" charset="0"/>
              </a:rPr>
              <a:t>well</a:t>
            </a:r>
            <a:r>
              <a:rPr lang="it-IT" sz="1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 </a:t>
            </a:r>
            <a:r>
              <a:rPr lang="it-IT" sz="1600" b="1" dirty="0" err="1">
                <a:solidFill>
                  <a:srgbClr val="0070C0"/>
                </a:solidFill>
                <a:latin typeface="Century Gothic" panose="020B0502020202020204" pitchFamily="34" charset="0"/>
              </a:rPr>
              <a:t>explored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as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those</a:t>
            </a:r>
            <a:r>
              <a:rPr lang="it-IT" sz="1600" dirty="0">
                <a:latin typeface="Century Gothic" panose="020B0502020202020204" pitchFamily="34" charset="0"/>
              </a:rPr>
              <a:t> from </a:t>
            </a:r>
            <a:r>
              <a:rPr lang="it-IT" sz="1600" dirty="0" err="1">
                <a:latin typeface="Century Gothic" panose="020B0502020202020204" pitchFamily="34" charset="0"/>
              </a:rPr>
              <a:t>ions</a:t>
            </a:r>
            <a:r>
              <a:rPr lang="it-IT" sz="1600" dirty="0">
                <a:latin typeface="Century Gothic" panose="020B0502020202020204" pitchFamily="34" charset="0"/>
              </a:rPr>
              <a:t>, </a:t>
            </a:r>
            <a:r>
              <a:rPr lang="it-IT" sz="1600" dirty="0" err="1">
                <a:latin typeface="Century Gothic" panose="020B0502020202020204" pitchFamily="34" charset="0"/>
              </a:rPr>
              <a:t>protons</a:t>
            </a:r>
            <a:r>
              <a:rPr lang="it-IT" sz="1600" dirty="0">
                <a:latin typeface="Century Gothic" panose="020B0502020202020204" pitchFamily="34" charset="0"/>
              </a:rPr>
              <a:t> or </a:t>
            </a:r>
            <a:r>
              <a:rPr lang="it-IT" sz="1600" dirty="0" err="1">
                <a:latin typeface="Century Gothic" panose="020B0502020202020204" pitchFamily="34" charset="0"/>
              </a:rPr>
              <a:t>neutrons</a:t>
            </a:r>
            <a:r>
              <a:rPr lang="it-IT" sz="1600" dirty="0">
                <a:latin typeface="Century Gothic" panose="020B0502020202020204" pitchFamily="34" charset="0"/>
              </a:rPr>
              <a:t>. CLEAR </a:t>
            </a:r>
            <a:r>
              <a:rPr lang="it-IT" sz="1600" dirty="0" err="1">
                <a:latin typeface="Century Gothic" panose="020B0502020202020204" pitchFamily="34" charset="0"/>
              </a:rPr>
              <a:t>is</a:t>
            </a:r>
            <a:r>
              <a:rPr lang="it-IT" sz="1600" dirty="0">
                <a:latin typeface="Century Gothic" panose="020B0502020202020204" pitchFamily="34" charset="0"/>
              </a:rPr>
              <a:t> central to the investigation of </a:t>
            </a:r>
            <a:r>
              <a:rPr lang="it-IT" sz="1600" dirty="0" err="1">
                <a:latin typeface="Century Gothic" panose="020B0502020202020204" pitchFamily="34" charset="0"/>
              </a:rPr>
              <a:t>these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effects</a:t>
            </a:r>
            <a:r>
              <a:rPr lang="it-IT" sz="1600" dirty="0">
                <a:latin typeface="Century Gothic" panose="020B0502020202020204" pitchFamily="34" charset="0"/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sz="1600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>
                <a:latin typeface="Century Gothic" panose="020B0502020202020204" pitchFamily="34" charset="0"/>
              </a:rPr>
              <a:t>It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enabled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studying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b="1" dirty="0" err="1">
                <a:solidFill>
                  <a:srgbClr val="0070C0"/>
                </a:solidFill>
                <a:latin typeface="Century Gothic" panose="020B0502020202020204" pitchFamily="34" charset="0"/>
              </a:rPr>
              <a:t>key</a:t>
            </a:r>
            <a:r>
              <a:rPr lang="it-IT" sz="1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 </a:t>
            </a:r>
            <a:r>
              <a:rPr lang="it-IT" sz="1600" b="1" dirty="0" err="1">
                <a:solidFill>
                  <a:srgbClr val="0070C0"/>
                </a:solidFill>
                <a:latin typeface="Century Gothic" panose="020B0502020202020204" pitchFamily="34" charset="0"/>
              </a:rPr>
              <a:t>radiation</a:t>
            </a:r>
            <a:r>
              <a:rPr lang="it-IT" sz="1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 </a:t>
            </a:r>
            <a:r>
              <a:rPr lang="it-IT" sz="1600" b="1" dirty="0" err="1">
                <a:solidFill>
                  <a:srgbClr val="0070C0"/>
                </a:solidFill>
                <a:latin typeface="Century Gothic" panose="020B0502020202020204" pitchFamily="34" charset="0"/>
              </a:rPr>
              <a:t>effects</a:t>
            </a:r>
            <a:r>
              <a:rPr lang="it-IT" sz="1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that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it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was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not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possible</a:t>
            </a:r>
            <a:r>
              <a:rPr lang="it-IT" sz="1600" dirty="0">
                <a:latin typeface="Century Gothic" panose="020B0502020202020204" pitchFamily="34" charset="0"/>
              </a:rPr>
              <a:t> to </a:t>
            </a:r>
            <a:r>
              <a:rPr lang="it-IT" sz="1600" dirty="0" err="1">
                <a:latin typeface="Century Gothic" panose="020B0502020202020204" pitchFamily="34" charset="0"/>
              </a:rPr>
              <a:t>study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elsewhere</a:t>
            </a:r>
            <a:endParaRPr lang="it-IT" sz="1600" dirty="0">
              <a:latin typeface="Century Gothic" panose="020B0502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sz="1600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>
                <a:latin typeface="Century Gothic" panose="020B0502020202020204" pitchFamily="34" charset="0"/>
              </a:rPr>
              <a:t>Explored</a:t>
            </a:r>
            <a:r>
              <a:rPr lang="it-IT" sz="1600" dirty="0">
                <a:latin typeface="Century Gothic" panose="020B0502020202020204" pitchFamily="34" charset="0"/>
              </a:rPr>
              <a:t> electron-</a:t>
            </a:r>
            <a:r>
              <a:rPr lang="it-IT" sz="1600" dirty="0" err="1">
                <a:latin typeface="Century Gothic" panose="020B0502020202020204" pitchFamily="34" charset="0"/>
              </a:rPr>
              <a:t>induced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single-event </a:t>
            </a:r>
            <a:r>
              <a:rPr lang="it-IT" sz="1600" b="1" dirty="0" err="1">
                <a:solidFill>
                  <a:srgbClr val="0070C0"/>
                </a:solidFill>
                <a:latin typeface="Century Gothic" panose="020B0502020202020204" pitchFamily="34" charset="0"/>
              </a:rPr>
              <a:t>effects</a:t>
            </a:r>
            <a:r>
              <a:rPr lang="it-IT" sz="1600" dirty="0">
                <a:solidFill>
                  <a:srgbClr val="0070C0"/>
                </a:solidFill>
                <a:latin typeface="Century Gothic" panose="020B0502020202020204" pitchFamily="34" charset="0"/>
              </a:rPr>
              <a:t> </a:t>
            </a:r>
            <a:r>
              <a:rPr lang="it-IT" sz="1600" dirty="0">
                <a:latin typeface="Century Gothic" panose="020B0502020202020204" pitchFamily="34" charset="0"/>
              </a:rPr>
              <a:t>over </a:t>
            </a:r>
            <a:br>
              <a:rPr lang="it-IT" sz="1600" dirty="0">
                <a:latin typeface="Century Gothic" panose="020B0502020202020204" pitchFamily="34" charset="0"/>
              </a:rPr>
            </a:br>
            <a:r>
              <a:rPr lang="it-IT" sz="1600" dirty="0">
                <a:latin typeface="Century Gothic" panose="020B0502020202020204" pitchFamily="34" charset="0"/>
              </a:rPr>
              <a:t>a </a:t>
            </a:r>
            <a:r>
              <a:rPr lang="it-IT" sz="1600" dirty="0" err="1">
                <a:latin typeface="Century Gothic" panose="020B0502020202020204" pitchFamily="34" charset="0"/>
              </a:rPr>
              <a:t>wider</a:t>
            </a:r>
            <a:r>
              <a:rPr lang="it-IT" sz="1600" dirty="0">
                <a:latin typeface="Century Gothic" panose="020B0502020202020204" pitchFamily="34" charset="0"/>
              </a:rPr>
              <a:t> range of energy </a:t>
            </a:r>
            <a:r>
              <a:rPr lang="it-IT" sz="1600" dirty="0" err="1">
                <a:latin typeface="Century Gothic" panose="020B0502020202020204" pitchFamily="34" charset="0"/>
              </a:rPr>
              <a:t>than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what</a:t>
            </a:r>
            <a:r>
              <a:rPr lang="it-IT" sz="1600" dirty="0">
                <a:latin typeface="Century Gothic" panose="020B0502020202020204" pitchFamily="34" charset="0"/>
              </a:rPr>
              <a:t> can be </a:t>
            </a:r>
            <a:r>
              <a:rPr lang="it-IT" sz="1600" dirty="0" err="1">
                <a:latin typeface="Century Gothic" panose="020B0502020202020204" pitchFamily="34" charset="0"/>
              </a:rPr>
              <a:t>achieved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br>
              <a:rPr lang="it-IT" sz="1600" dirty="0">
                <a:latin typeface="Century Gothic" panose="020B0502020202020204" pitchFamily="34" charset="0"/>
              </a:rPr>
            </a:br>
            <a:r>
              <a:rPr lang="it-IT" sz="1600" dirty="0">
                <a:latin typeface="Century Gothic" panose="020B0502020202020204" pitchFamily="34" charset="0"/>
              </a:rPr>
              <a:t>in </a:t>
            </a:r>
            <a:r>
              <a:rPr lang="it-IT" sz="1600" dirty="0" err="1">
                <a:latin typeface="Century Gothic" panose="020B0502020202020204" pitchFamily="34" charset="0"/>
              </a:rPr>
              <a:t>medical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LINACs</a:t>
            </a:r>
            <a:r>
              <a:rPr lang="it-IT" sz="1600" dirty="0">
                <a:latin typeface="Century Gothic" panose="020B0502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>
                <a:latin typeface="Century Gothic" panose="020B0502020202020204" pitchFamily="34" charset="0"/>
              </a:rPr>
              <a:t>Enabled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first </a:t>
            </a:r>
            <a:r>
              <a:rPr lang="it-IT" sz="1600" b="1" dirty="0" err="1">
                <a:solidFill>
                  <a:srgbClr val="0070C0"/>
                </a:solidFill>
                <a:latin typeface="Century Gothic" panose="020B0502020202020204" pitchFamily="34" charset="0"/>
              </a:rPr>
              <a:t>ever</a:t>
            </a:r>
            <a:r>
              <a:rPr lang="it-IT" sz="1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 </a:t>
            </a:r>
            <a:r>
              <a:rPr lang="it-IT" sz="1600" b="1" dirty="0" err="1">
                <a:solidFill>
                  <a:srgbClr val="0070C0"/>
                </a:solidFill>
                <a:latin typeface="Century Gothic" panose="020B0502020202020204" pitchFamily="34" charset="0"/>
              </a:rPr>
              <a:t>observation</a:t>
            </a:r>
            <a:r>
              <a:rPr lang="it-IT" sz="1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 </a:t>
            </a:r>
            <a:r>
              <a:rPr lang="it-IT" sz="1600" dirty="0">
                <a:latin typeface="Century Gothic" panose="020B0502020202020204" pitchFamily="34" charset="0"/>
              </a:rPr>
              <a:t>and </a:t>
            </a:r>
            <a:r>
              <a:rPr lang="it-IT" sz="1600" dirty="0" err="1">
                <a:latin typeface="Century Gothic" panose="020B0502020202020204" pitchFamily="34" charset="0"/>
              </a:rPr>
              <a:t>demonstration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that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br>
              <a:rPr lang="it-IT" sz="1600" dirty="0">
                <a:latin typeface="Century Gothic" panose="020B0502020202020204" pitchFamily="34" charset="0"/>
              </a:rPr>
            </a:br>
            <a:r>
              <a:rPr lang="it-IT" sz="1600" dirty="0">
                <a:latin typeface="Century Gothic" panose="020B0502020202020204" pitchFamily="34" charset="0"/>
              </a:rPr>
              <a:t>HEE can trigger SEL in SRAM.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>
                <a:latin typeface="Century Gothic" panose="020B0502020202020204" pitchFamily="34" charset="0"/>
              </a:rPr>
              <a:t>It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enabled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studying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b="1" dirty="0" err="1">
                <a:solidFill>
                  <a:srgbClr val="0070C0"/>
                </a:solidFill>
                <a:latin typeface="Century Gothic" panose="020B0502020202020204" pitchFamily="34" charset="0"/>
              </a:rPr>
              <a:t>displacement</a:t>
            </a:r>
            <a:r>
              <a:rPr lang="it-IT" sz="1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 </a:t>
            </a:r>
            <a:r>
              <a:rPr lang="it-IT" sz="1600" b="1" dirty="0" err="1">
                <a:solidFill>
                  <a:srgbClr val="0070C0"/>
                </a:solidFill>
                <a:latin typeface="Century Gothic" panose="020B0502020202020204" pitchFamily="34" charset="0"/>
              </a:rPr>
              <a:t>damage</a:t>
            </a:r>
            <a:r>
              <a:rPr lang="it-IT" sz="1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effects</a:t>
            </a:r>
            <a:r>
              <a:rPr lang="it-IT" sz="1600" dirty="0">
                <a:latin typeface="Century Gothic" panose="020B0502020202020204" pitchFamily="34" charset="0"/>
              </a:rPr>
              <a:t> in a short time and with </a:t>
            </a:r>
            <a:r>
              <a:rPr lang="it-IT" sz="1600" dirty="0" err="1">
                <a:latin typeface="Century Gothic" panose="020B0502020202020204" pitchFamily="34" charset="0"/>
              </a:rPr>
              <a:t>low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level</a:t>
            </a:r>
            <a:r>
              <a:rPr lang="it-IT" sz="1600" dirty="0">
                <a:latin typeface="Century Gothic" panose="020B0502020202020204" pitchFamily="34" charset="0"/>
              </a:rPr>
              <a:t> of </a:t>
            </a:r>
            <a:r>
              <a:rPr lang="it-IT" sz="1600" dirty="0" err="1">
                <a:latin typeface="Century Gothic" panose="020B0502020202020204" pitchFamily="34" charset="0"/>
              </a:rPr>
              <a:t>activation</a:t>
            </a:r>
            <a:endParaRPr lang="it-IT" sz="1600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>
                <a:latin typeface="Century Gothic" panose="020B0502020202020204" pitchFamily="34" charset="0"/>
              </a:rPr>
              <a:t>Allowed</a:t>
            </a:r>
            <a:r>
              <a:rPr lang="it-IT" sz="1600" dirty="0"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latin typeface="Century Gothic" panose="020B0502020202020204" pitchFamily="34" charset="0"/>
              </a:rPr>
              <a:t>studies</a:t>
            </a:r>
            <a:r>
              <a:rPr lang="it-IT" sz="1600" dirty="0">
                <a:latin typeface="Century Gothic" panose="020B0502020202020204" pitchFamily="34" charset="0"/>
              </a:rPr>
              <a:t> on HEE SEU, SEL, </a:t>
            </a:r>
            <a:r>
              <a:rPr lang="it-IT" sz="1600" dirty="0" err="1">
                <a:latin typeface="Century Gothic" panose="020B0502020202020204" pitchFamily="34" charset="0"/>
              </a:rPr>
              <a:t>stuck</a:t>
            </a:r>
            <a:r>
              <a:rPr lang="it-IT" sz="1600" dirty="0">
                <a:latin typeface="Century Gothic" panose="020B0502020202020204" pitchFamily="34" charset="0"/>
              </a:rPr>
              <a:t> bits…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sz="1600" dirty="0">
              <a:latin typeface="Century Gothic" panose="020B0502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sz="1600" dirty="0">
              <a:latin typeface="Century Gothic" panose="020B0502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sz="1600" dirty="0">
              <a:latin typeface="Century Gothic" panose="020B0502020202020204" pitchFamily="34" charset="0"/>
            </a:endParaRPr>
          </a:p>
          <a:p>
            <a:endParaRPr lang="en-GB" sz="1600" dirty="0">
              <a:latin typeface="Century Gothic" panose="020B0502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E25BD2A-B171-534D-8497-ADFDDB10F52D}"/>
              </a:ext>
            </a:extLst>
          </p:cNvPr>
          <p:cNvSpPr/>
          <p:nvPr/>
        </p:nvSpPr>
        <p:spPr>
          <a:xfrm>
            <a:off x="7025239" y="864306"/>
            <a:ext cx="10518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i="1" dirty="0">
                <a:latin typeface="Century Gothic" panose="020B0502020202020204" pitchFamily="34" charset="0"/>
              </a:rPr>
              <a:t>S. </a:t>
            </a:r>
            <a:r>
              <a:rPr lang="it-IT" sz="1200" i="1" dirty="0" err="1">
                <a:latin typeface="Century Gothic" panose="020B0502020202020204" pitchFamily="34" charset="0"/>
              </a:rPr>
              <a:t>Coronetti</a:t>
            </a:r>
            <a:endParaRPr lang="en-US" sz="1200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859134-7E46-5943-BF0F-D444969CF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744072" y="3356992"/>
            <a:ext cx="4809120" cy="28083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A13F236-3B67-7F4A-A172-2BE3D47481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072"/>
          <a:stretch/>
        </p:blipFill>
        <p:spPr bwMode="auto">
          <a:xfrm>
            <a:off x="8784384" y="787223"/>
            <a:ext cx="2880320" cy="22804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518B959-974E-7442-8620-CFBE0E17EE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8426" y="3356992"/>
            <a:ext cx="5880411" cy="309145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73DAE6F-870D-BC46-9B56-9E1A6229FFCE}"/>
              </a:ext>
            </a:extLst>
          </p:cNvPr>
          <p:cNvSpPr/>
          <p:nvPr/>
        </p:nvSpPr>
        <p:spPr>
          <a:xfrm>
            <a:off x="8367790" y="2947599"/>
            <a:ext cx="29623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it-IT" sz="1400" dirty="0">
                <a:latin typeface="Century Gothic" panose="020B0502020202020204" pitchFamily="34" charset="0"/>
              </a:rPr>
              <a:t>ESA Monitor </a:t>
            </a:r>
            <a:br>
              <a:rPr lang="it-IT" sz="1400" dirty="0">
                <a:latin typeface="Century Gothic" panose="020B0502020202020204" pitchFamily="34" charset="0"/>
              </a:rPr>
            </a:br>
            <a:r>
              <a:rPr lang="it-IT" sz="1400" dirty="0">
                <a:latin typeface="Century Gothic" panose="020B0502020202020204" pitchFamily="34" charset="0"/>
              </a:rPr>
              <a:t>(</a:t>
            </a:r>
            <a:r>
              <a:rPr lang="it-IT" sz="1400" dirty="0" err="1">
                <a:latin typeface="Century Gothic" panose="020B0502020202020204" pitchFamily="34" charset="0"/>
              </a:rPr>
              <a:t>reference</a:t>
            </a:r>
            <a:r>
              <a:rPr lang="it-IT" sz="1400" dirty="0">
                <a:latin typeface="Century Gothic" panose="020B0502020202020204" pitchFamily="34" charset="0"/>
              </a:rPr>
              <a:t> chip, 250 nm)</a:t>
            </a:r>
          </a:p>
        </p:txBody>
      </p:sp>
    </p:spTree>
    <p:extLst>
      <p:ext uri="{BB962C8B-B14F-4D97-AF65-F5344CB8AC3E}">
        <p14:creationId xmlns:p14="http://schemas.microsoft.com/office/powerpoint/2010/main" val="1941426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55DF3-CB1E-554D-872B-2910F5165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BA0FECD-170F-1646-887D-EC42BF37AF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975" y="625490"/>
            <a:ext cx="11445072" cy="5842299"/>
          </a:xfrm>
        </p:spPr>
      </p:pic>
      <p:pic>
        <p:nvPicPr>
          <p:cNvPr id="4" name="Picture 3" descr="A graph of different types of graphs&#10;&#10;Description automatically generated with medium confidence">
            <a:extLst>
              <a:ext uri="{FF2B5EF4-FFF2-40B4-BE49-F238E27FC236}">
                <a16:creationId xmlns:a16="http://schemas.microsoft.com/office/drawing/2014/main" id="{BE22D9EC-989F-809A-8749-7E69FEA8D9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619" y="4643693"/>
            <a:ext cx="2709679" cy="2214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2550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55DF3-CB1E-554D-872B-2910F5165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AWAKE</a:t>
            </a:r>
          </a:p>
        </p:txBody>
      </p:sp>
      <p:pic>
        <p:nvPicPr>
          <p:cNvPr id="8" name="Picture 7" descr="A picture containing device, miller, tool&#10;&#10;Description automatically generated">
            <a:extLst>
              <a:ext uri="{FF2B5EF4-FFF2-40B4-BE49-F238E27FC236}">
                <a16:creationId xmlns:a16="http://schemas.microsoft.com/office/drawing/2014/main" id="{2DD5D83D-D7ED-9843-BDFB-A9EE58EB98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001" y="1365340"/>
            <a:ext cx="2946834" cy="220874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1CD1F17-714E-DC49-953D-A46B37FCA7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835" y="1227399"/>
            <a:ext cx="3251923" cy="244070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BB8105C-63CD-1D40-A84A-FFD2CF87CE0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35923" y="4813089"/>
            <a:ext cx="2138080" cy="1652153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A5CE585F-7183-C346-B7B6-F6D1ACFB8A83}"/>
              </a:ext>
            </a:extLst>
          </p:cNvPr>
          <p:cNvSpPr txBox="1">
            <a:spLocks/>
          </p:cNvSpPr>
          <p:nvPr/>
        </p:nvSpPr>
        <p:spPr>
          <a:xfrm>
            <a:off x="2635923" y="4349094"/>
            <a:ext cx="1490029" cy="360532"/>
          </a:xfrm>
          <a:prstGeom prst="rect">
            <a:avLst/>
          </a:prstGeom>
          <a:solidFill>
            <a:srgbClr val="F0FFEE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en-US" sz="1200" dirty="0"/>
              <a:t>Cherenkov BPMs</a:t>
            </a:r>
            <a:endParaRPr lang="en-CH" sz="12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3DBC07F-1FE5-F24E-8F96-C26BF5B4BF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001" y="4033228"/>
            <a:ext cx="2339569" cy="2432014"/>
          </a:xfrm>
          <a:prstGeom prst="rect">
            <a:avLst/>
          </a:prstGeom>
        </p:spPr>
      </p:pic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59F4C3D6-C097-D34A-BA59-0B3849661431}"/>
              </a:ext>
            </a:extLst>
          </p:cNvPr>
          <p:cNvSpPr txBox="1">
            <a:spLocks/>
          </p:cNvSpPr>
          <p:nvPr/>
        </p:nvSpPr>
        <p:spPr>
          <a:xfrm>
            <a:off x="146001" y="754676"/>
            <a:ext cx="5964868" cy="510160"/>
          </a:xfrm>
          <a:prstGeom prst="rect">
            <a:avLst/>
          </a:prstGeom>
          <a:solidFill>
            <a:srgbClr val="F0FFEE"/>
          </a:solidFill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en-CH"/>
              <a:t>Charge calibration measurements of the AWAKE spectrometer scintillating screen/camera combination performed in 2017, 2018, 2019</a:t>
            </a:r>
            <a:endParaRPr lang="en-CH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E4C256D-2810-0A41-A49E-D8642F9A515D}"/>
              </a:ext>
            </a:extLst>
          </p:cNvPr>
          <p:cNvGrpSpPr/>
          <p:nvPr/>
        </p:nvGrpSpPr>
        <p:grpSpPr>
          <a:xfrm>
            <a:off x="7917503" y="588052"/>
            <a:ext cx="3917818" cy="3173883"/>
            <a:chOff x="7096350" y="2744675"/>
            <a:chExt cx="4733925" cy="3793138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A48A04D-ADD1-634B-98F2-E0C241C0C47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96350" y="2779955"/>
              <a:ext cx="4733925" cy="3757858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3C312A6-B574-9242-A2C0-072B7346D2C7}"/>
                </a:ext>
              </a:extLst>
            </p:cNvPr>
            <p:cNvSpPr/>
            <p:nvPr/>
          </p:nvSpPr>
          <p:spPr>
            <a:xfrm>
              <a:off x="7286171" y="2744675"/>
              <a:ext cx="1705429" cy="5671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5" name="Picture 24" descr="A picture containing text, case&#10;&#10;Description automatically generated">
            <a:extLst>
              <a:ext uri="{FF2B5EF4-FFF2-40B4-BE49-F238E27FC236}">
                <a16:creationId xmlns:a16="http://schemas.microsoft.com/office/drawing/2014/main" id="{5225F384-D5E0-544B-8988-E6F191972E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6435" y="2897432"/>
            <a:ext cx="2048886" cy="113579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BB8868D-524D-3F49-A642-28E63134DB0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11408" y="4333262"/>
            <a:ext cx="3001226" cy="2412561"/>
          </a:xfrm>
          <a:prstGeom prst="rect">
            <a:avLst/>
          </a:prstGeom>
        </p:spPr>
      </p:pic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D5F77099-247A-6149-B05A-75310D6CC7D1}"/>
              </a:ext>
            </a:extLst>
          </p:cNvPr>
          <p:cNvSpPr txBox="1">
            <a:spLocks/>
          </p:cNvSpPr>
          <p:nvPr/>
        </p:nvSpPr>
        <p:spPr>
          <a:xfrm>
            <a:off x="10154539" y="2067539"/>
            <a:ext cx="1958095" cy="636403"/>
          </a:xfrm>
          <a:prstGeom prst="rect">
            <a:avLst/>
          </a:prstGeom>
          <a:solidFill>
            <a:srgbClr val="F0FFEE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en-US" sz="1200" dirty="0"/>
              <a:t>Bunch length monitors: </a:t>
            </a:r>
          </a:p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en-US" sz="1200" dirty="0"/>
              <a:t>EOS and </a:t>
            </a:r>
            <a:r>
              <a:rPr lang="en-US" sz="1200" dirty="0" err="1"/>
              <a:t>ChhDR</a:t>
            </a:r>
            <a:endParaRPr lang="en-CH" sz="12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B3A7D1D-5D8D-E74B-A6F4-AA7615413BE7}"/>
              </a:ext>
            </a:extLst>
          </p:cNvPr>
          <p:cNvSpPr/>
          <p:nvPr/>
        </p:nvSpPr>
        <p:spPr>
          <a:xfrm>
            <a:off x="8104241" y="575930"/>
            <a:ext cx="1462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i="1" dirty="0">
                <a:latin typeface="Century Gothic" panose="020B0502020202020204" pitchFamily="34" charset="0"/>
              </a:rPr>
              <a:t>E. </a:t>
            </a:r>
            <a:r>
              <a:rPr lang="it-IT" sz="1200" i="1" dirty="0" err="1">
                <a:latin typeface="Century Gothic" panose="020B0502020202020204" pitchFamily="34" charset="0"/>
              </a:rPr>
              <a:t>Gschwendtner</a:t>
            </a:r>
            <a:endParaRPr lang="it-IT" sz="1200" i="1" dirty="0">
              <a:latin typeface="Century Gothic" panose="020B0502020202020204" pitchFamily="34" charset="0"/>
            </a:endParaRPr>
          </a:p>
          <a:p>
            <a:endParaRPr lang="en-US" sz="1200" i="1" dirty="0"/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DEB4AAEC-F801-1841-9F8F-CDAEA2D92495}"/>
              </a:ext>
            </a:extLst>
          </p:cNvPr>
          <p:cNvSpPr txBox="1">
            <a:spLocks/>
          </p:cNvSpPr>
          <p:nvPr/>
        </p:nvSpPr>
        <p:spPr>
          <a:xfrm>
            <a:off x="9179047" y="4867855"/>
            <a:ext cx="1262686" cy="671687"/>
          </a:xfrm>
          <a:prstGeom prst="rect">
            <a:avLst/>
          </a:prstGeom>
          <a:solidFill>
            <a:srgbClr val="F0FFEE"/>
          </a:solidFill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sz="1600" dirty="0"/>
              <a:t>Beam Screen Survival Tests in Rubidium</a:t>
            </a:r>
            <a:endParaRPr lang="en-CH" sz="1600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5C5AE50D-0798-9E4A-B14A-534F3F4AD9E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438" y="2737942"/>
            <a:ext cx="3868296" cy="2901223"/>
          </a:xfrm>
          <a:prstGeom prst="rect">
            <a:avLst/>
          </a:prstGeom>
        </p:spPr>
      </p:pic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D8E4176D-CAF2-0D4D-AE13-07D022BAF11F}"/>
              </a:ext>
            </a:extLst>
          </p:cNvPr>
          <p:cNvSpPr txBox="1">
            <a:spLocks/>
          </p:cNvSpPr>
          <p:nvPr/>
        </p:nvSpPr>
        <p:spPr>
          <a:xfrm>
            <a:off x="5033438" y="5819476"/>
            <a:ext cx="3868296" cy="695374"/>
          </a:xfrm>
          <a:prstGeom prst="rect">
            <a:avLst/>
          </a:prstGeom>
          <a:solidFill>
            <a:srgbClr val="F0FFEE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en-US" sz="1200" dirty="0"/>
              <a:t>Common development of novel electron source</a:t>
            </a:r>
          </a:p>
          <a:p>
            <a:pPr marL="0" indent="0" algn="ctr">
              <a:lnSpc>
                <a:spcPct val="120000"/>
              </a:lnSpc>
              <a:buFont typeface="Arial"/>
              <a:buNone/>
            </a:pPr>
            <a:r>
              <a:rPr lang="en-US" sz="1200" dirty="0"/>
              <a:t>CLIC-AWAKE-CLEAR</a:t>
            </a:r>
            <a:endParaRPr lang="en-CH" sz="1200" dirty="0"/>
          </a:p>
        </p:txBody>
      </p:sp>
    </p:spTree>
    <p:extLst>
      <p:ext uri="{BB962C8B-B14F-4D97-AF65-F5344CB8AC3E}">
        <p14:creationId xmlns:p14="http://schemas.microsoft.com/office/powerpoint/2010/main" val="3223033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8" grpId="0" animBg="1"/>
      <p:bldP spid="30" grpId="0" animBg="1"/>
      <p:bldP spid="3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410C76-58EC-1123-9F51-7CAF5F68E1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84" r="-1" b="-1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7ACA42-6E3C-6D14-3CB7-2DAEB10D0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917" y="281006"/>
            <a:ext cx="3822189" cy="1899912"/>
          </a:xfrm>
        </p:spPr>
        <p:txBody>
          <a:bodyPr>
            <a:normAutofit/>
          </a:bodyPr>
          <a:lstStyle/>
          <a:p>
            <a:r>
              <a:rPr lang="en-US" sz="4000" dirty="0"/>
              <a:t>Talk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E8918-036C-7C29-C7F3-5C9950CBC3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918" y="2276611"/>
            <a:ext cx="3822189" cy="3742762"/>
          </a:xfrm>
        </p:spPr>
        <p:txBody>
          <a:bodyPr>
            <a:normAutofit/>
          </a:bodyPr>
          <a:lstStyle/>
          <a:p>
            <a:r>
              <a:rPr lang="en-GB" sz="1900" dirty="0"/>
              <a:t>Introduction </a:t>
            </a:r>
          </a:p>
          <a:p>
            <a:r>
              <a:rPr lang="en-GB" sz="1900" dirty="0"/>
              <a:t>Operation statistics </a:t>
            </a:r>
            <a:br>
              <a:rPr lang="en-GB" sz="1900" dirty="0"/>
            </a:br>
            <a:r>
              <a:rPr lang="en-GB" sz="1900" dirty="0"/>
              <a:t>(users, beam time for different activities…)</a:t>
            </a:r>
          </a:p>
          <a:p>
            <a:r>
              <a:rPr lang="en-GB" sz="1900" dirty="0"/>
              <a:t>Publications, PhD thesis, outreach…</a:t>
            </a:r>
          </a:p>
          <a:p>
            <a:r>
              <a:rPr lang="en-GB" sz="1900" dirty="0"/>
              <a:t>Some experimental highlights</a:t>
            </a:r>
          </a:p>
          <a:p>
            <a:r>
              <a:rPr lang="en-GB" sz="1900" dirty="0"/>
              <a:t>Recommendations from </a:t>
            </a:r>
            <a:br>
              <a:rPr lang="en-GB" sz="1900" dirty="0"/>
            </a:br>
            <a:r>
              <a:rPr lang="en-GB" sz="1900" dirty="0"/>
              <a:t>the CLEAR Scientific Board </a:t>
            </a:r>
            <a:br>
              <a:rPr lang="en-GB" sz="1900" dirty="0"/>
            </a:br>
            <a:r>
              <a:rPr lang="en-GB" sz="1900" dirty="0"/>
              <a:t>&amp; Outlook</a:t>
            </a:r>
          </a:p>
        </p:txBody>
      </p:sp>
    </p:spTree>
    <p:extLst>
      <p:ext uri="{BB962C8B-B14F-4D97-AF65-F5344CB8AC3E}">
        <p14:creationId xmlns:p14="http://schemas.microsoft.com/office/powerpoint/2010/main" val="42797498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55DF3-CB1E-554D-872B-2910F5165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Plasma lens experiment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FE8484-5328-5845-9ADB-043639427B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520" y="1027134"/>
            <a:ext cx="3155480" cy="491257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19EE33E-EE5A-C44A-9D6D-679DE9956D3F}"/>
              </a:ext>
            </a:extLst>
          </p:cNvPr>
          <p:cNvSpPr/>
          <p:nvPr/>
        </p:nvSpPr>
        <p:spPr>
          <a:xfrm>
            <a:off x="0" y="4903993"/>
            <a:ext cx="8567803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charset="0"/>
              <a:buChar char="•"/>
            </a:pPr>
            <a:r>
              <a:rPr lang="en-US" sz="1400" dirty="0">
                <a:solidFill>
                  <a:srgbClr val="0070C0"/>
                </a:solidFill>
                <a:latin typeface="Century Gothic" charset="0"/>
                <a:ea typeface="Century Gothic" charset="0"/>
                <a:cs typeface="Century Gothic" charset="0"/>
              </a:rPr>
              <a:t>Emittance preservation </a:t>
            </a:r>
            <a:r>
              <a:rPr lang="en-US" sz="1400" dirty="0">
                <a:latin typeface="Century Gothic" charset="0"/>
                <a:ea typeface="Century Gothic" charset="0"/>
                <a:cs typeface="Century Gothic" charset="0"/>
              </a:rPr>
              <a:t>in an </a:t>
            </a:r>
            <a:r>
              <a:rPr lang="en-US" sz="1400" dirty="0">
                <a:solidFill>
                  <a:srgbClr val="C00000"/>
                </a:solidFill>
                <a:latin typeface="Century Gothic" charset="0"/>
                <a:ea typeface="Century Gothic" charset="0"/>
                <a:cs typeface="Century Gothic" charset="0"/>
              </a:rPr>
              <a:t>active plasma lens </a:t>
            </a:r>
            <a:r>
              <a:rPr lang="en-US" sz="1400" dirty="0">
                <a:latin typeface="Century Gothic" charset="0"/>
                <a:ea typeface="Century Gothic" charset="0"/>
                <a:cs typeface="Century Gothic" charset="0"/>
              </a:rPr>
              <a:t>demonstrated for the first time with the use of an </a:t>
            </a:r>
            <a:r>
              <a:rPr lang="en-US" sz="1400" dirty="0">
                <a:solidFill>
                  <a:srgbClr val="0070C0"/>
                </a:solidFill>
                <a:latin typeface="Century Gothic" charset="0"/>
                <a:ea typeface="Century Gothic" charset="0"/>
                <a:cs typeface="Century Gothic" charset="0"/>
              </a:rPr>
              <a:t>argon</a:t>
            </a:r>
            <a:r>
              <a:rPr lang="en-US" sz="1400" dirty="0">
                <a:latin typeface="Century Gothic" charset="0"/>
                <a:ea typeface="Century Gothic" charset="0"/>
                <a:cs typeface="Century Gothic" charset="0"/>
              </a:rPr>
              <a:t>-based discharge capillary. </a:t>
            </a:r>
          </a:p>
          <a:p>
            <a:pPr marL="285750" indent="-285750" algn="just">
              <a:buFont typeface="Arial" charset="0"/>
              <a:buChar char="•"/>
            </a:pPr>
            <a:endParaRPr lang="en-US" sz="10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85750" indent="-285750" algn="just">
              <a:buFont typeface="Arial" charset="0"/>
              <a:buChar char="•"/>
            </a:pPr>
            <a:r>
              <a:rPr lang="en-US" sz="1400" dirty="0">
                <a:latin typeface="Century Gothic" charset="0"/>
                <a:ea typeface="Century Gothic" charset="0"/>
                <a:cs typeface="Century Gothic" charset="0"/>
              </a:rPr>
              <a:t>Direct measurements of magnetic fields across the full aperture showed linearity in </a:t>
            </a:r>
            <a:r>
              <a:rPr lang="en-US" sz="1400" dirty="0">
                <a:solidFill>
                  <a:srgbClr val="0070C0"/>
                </a:solidFill>
                <a:latin typeface="Century Gothic" charset="0"/>
                <a:ea typeface="Century Gothic" charset="0"/>
                <a:cs typeface="Century Gothic" charset="0"/>
              </a:rPr>
              <a:t>argon</a:t>
            </a:r>
            <a:r>
              <a:rPr lang="en-US" sz="1400" dirty="0">
                <a:latin typeface="Century Gothic" charset="0"/>
                <a:ea typeface="Century Gothic" charset="0"/>
                <a:cs typeface="Century Gothic" charset="0"/>
              </a:rPr>
              <a:t> and nonlinearity in </a:t>
            </a:r>
            <a:r>
              <a:rPr lang="en-US" sz="1400" dirty="0">
                <a:solidFill>
                  <a:srgbClr val="0070C0"/>
                </a:solidFill>
                <a:latin typeface="Century Gothic" charset="0"/>
                <a:ea typeface="Century Gothic" charset="0"/>
                <a:cs typeface="Century Gothic" charset="0"/>
              </a:rPr>
              <a:t>helium</a:t>
            </a:r>
            <a:r>
              <a:rPr lang="en-US" sz="1400" dirty="0">
                <a:latin typeface="Century Gothic" charset="0"/>
                <a:ea typeface="Century Gothic" charset="0"/>
                <a:cs typeface="Century Gothic" charset="0"/>
              </a:rPr>
              <a:t>.</a:t>
            </a:r>
            <a:r>
              <a:rPr lang="en-US" sz="1400" dirty="0">
                <a:solidFill>
                  <a:srgbClr val="BFBFBF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</a:p>
          <a:p>
            <a:pPr marL="285750" indent="-285750" algn="just">
              <a:buFont typeface="Arial" charset="0"/>
              <a:buChar char="•"/>
            </a:pPr>
            <a:endParaRPr lang="en-US" sz="1000" dirty="0">
              <a:solidFill>
                <a:srgbClr val="BFBFBF"/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 marL="285750" indent="-285750" algn="just">
              <a:buFont typeface="Arial" charset="0"/>
              <a:buChar char="•"/>
            </a:pPr>
            <a:r>
              <a:rPr lang="en-US" sz="1400" dirty="0">
                <a:latin typeface="Century Gothic" charset="0"/>
                <a:ea typeface="Century Gothic" charset="0"/>
                <a:cs typeface="Century Gothic" charset="0"/>
              </a:rPr>
              <a:t>Quadrupole scans demonstrated expected emittance</a:t>
            </a:r>
            <a:r>
              <a:rPr lang="en-US" sz="1400" dirty="0">
                <a:solidFill>
                  <a:srgbClr val="BFBFBF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en-US" sz="1400" dirty="0">
                <a:latin typeface="Century Gothic" charset="0"/>
                <a:ea typeface="Century Gothic" charset="0"/>
                <a:cs typeface="Century Gothic" charset="0"/>
              </a:rPr>
              <a:t>preservation and growth (respectively) consistent with the</a:t>
            </a:r>
            <a:r>
              <a:rPr lang="en-US" sz="1400" dirty="0">
                <a:solidFill>
                  <a:srgbClr val="BFBFBF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en-US" sz="1400" dirty="0">
                <a:latin typeface="Century Gothic" charset="0"/>
                <a:ea typeface="Century Gothic" charset="0"/>
                <a:cs typeface="Century Gothic" charset="0"/>
              </a:rPr>
              <a:t>measured field profiles. </a:t>
            </a:r>
            <a:endParaRPr lang="en-US" sz="1400" dirty="0">
              <a:effectLst/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FAF084-136F-DC4B-845B-A653CC8659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999" y="931255"/>
            <a:ext cx="4429892" cy="5809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E6802FF-FB26-C34C-94BA-9A4DDEDC5E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26" y="1700436"/>
            <a:ext cx="7422083" cy="259910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26544A3-E6DD-A64F-AB18-E99E0FD9494E}"/>
              </a:ext>
            </a:extLst>
          </p:cNvPr>
          <p:cNvSpPr/>
          <p:nvPr/>
        </p:nvSpPr>
        <p:spPr>
          <a:xfrm>
            <a:off x="6432698" y="2840642"/>
            <a:ext cx="1157292" cy="13928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F37659C-DDD6-ED47-ABB4-96B5949F2A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0288" y="2936749"/>
            <a:ext cx="2435260" cy="192433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ADF5292-10E7-884F-8ECA-F2A34919821F}"/>
              </a:ext>
            </a:extLst>
          </p:cNvPr>
          <p:cNvSpPr/>
          <p:nvPr/>
        </p:nvSpPr>
        <p:spPr>
          <a:xfrm>
            <a:off x="7982619" y="4438562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Argon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31F4D21-54B0-9244-999B-FD71D7B625E2}"/>
              </a:ext>
            </a:extLst>
          </p:cNvPr>
          <p:cNvSpPr/>
          <p:nvPr/>
        </p:nvSpPr>
        <p:spPr>
          <a:xfrm>
            <a:off x="6880719" y="4458051"/>
            <a:ext cx="8579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  <a:latin typeface="Century Gothic"/>
                <a:cs typeface="Century Gothic"/>
              </a:rPr>
              <a:t>Helium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A934F7-31B8-534A-8E14-F87EA21B4472}"/>
              </a:ext>
            </a:extLst>
          </p:cNvPr>
          <p:cNvSpPr/>
          <p:nvPr/>
        </p:nvSpPr>
        <p:spPr>
          <a:xfrm>
            <a:off x="853386" y="5491244"/>
            <a:ext cx="7558479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anose="020B0502020202020204" pitchFamily="34" charset="0"/>
              </a:rPr>
              <a:t>October 2019 – record magnetic field gradient of 5.2 </a:t>
            </a:r>
            <a:r>
              <a:rPr lang="en-US" sz="2000" dirty="0" err="1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anose="020B0502020202020204" pitchFamily="34" charset="0"/>
              </a:rPr>
              <a:t>kT</a:t>
            </a:r>
            <a:r>
              <a:rPr lang="en-US" sz="2000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anose="020B0502020202020204" pitchFamily="34" charset="0"/>
              </a:rPr>
              <a:t>/m !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B7C3CEC-CD1B-6948-A4BB-B02A0E5E3440}"/>
              </a:ext>
            </a:extLst>
          </p:cNvPr>
          <p:cNvSpPr/>
          <p:nvPr/>
        </p:nvSpPr>
        <p:spPr>
          <a:xfrm>
            <a:off x="4991046" y="675001"/>
            <a:ext cx="56930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/>
                <a:cs typeface="Century Gothic"/>
              </a:rPr>
              <a:t>Lead by Univ. of Oslo, in collaboration with CERN, DESY and Oxford Univ.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6F7BFE-C34B-CB33-41AD-C07391DEEF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343" y="1133661"/>
            <a:ext cx="2098596" cy="1678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7928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0532A-BE9A-1EC9-FD90-11772B271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MDs, accelerator physics, beam dynamics</a:t>
            </a:r>
            <a:endParaRPr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383F378-0A6F-8ABE-A373-95864C28B8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658" y="696124"/>
            <a:ext cx="11504684" cy="15792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Apart from user experiments, some beam time is dedicated to Machine Development(MD) sessions, aimed at improving beam quality and expanding the beam parameter space.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In some cases, MD activities in CLEAR constitutes also a relevant contribution to the field of accelerator physics and beam dynamics.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F1C82EF-9682-4D31-CBE4-3C30D4901BAF}"/>
              </a:ext>
            </a:extLst>
          </p:cNvPr>
          <p:cNvSpPr txBox="1">
            <a:spLocks/>
          </p:cNvSpPr>
          <p:nvPr/>
        </p:nvSpPr>
        <p:spPr>
          <a:xfrm>
            <a:off x="343658" y="5858539"/>
            <a:ext cx="11504684" cy="712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/>
              <a:t>Important to preserve dedicated beam time for MDs – user pressure doesn’t always allow us to do that…</a:t>
            </a:r>
          </a:p>
          <a:p>
            <a:pPr marL="0" indent="0">
              <a:buFont typeface="Arial"/>
              <a:buNone/>
            </a:pPr>
            <a:endParaRPr lang="en-US" dirty="0"/>
          </a:p>
          <a:p>
            <a:pPr marL="0" indent="0">
              <a:buFont typeface="Arial"/>
              <a:buNone/>
            </a:pPr>
            <a:endParaRPr lang="en-US" dirty="0"/>
          </a:p>
        </p:txBody>
      </p:sp>
      <p:pic>
        <p:nvPicPr>
          <p:cNvPr id="7" name="Picture 6" descr="A diagram and a chart&#10;&#10;Description automatically generated with medium confidence">
            <a:extLst>
              <a:ext uri="{FF2B5EF4-FFF2-40B4-BE49-F238E27FC236}">
                <a16:creationId xmlns:a16="http://schemas.microsoft.com/office/drawing/2014/main" id="{8F5A95A4-C358-8D26-2CD5-3F17EDA223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7561" y="3285399"/>
            <a:ext cx="4226363" cy="1960625"/>
          </a:xfrm>
          <a:prstGeom prst="rect">
            <a:avLst/>
          </a:prstGeom>
        </p:spPr>
      </p:pic>
      <p:pic>
        <p:nvPicPr>
          <p:cNvPr id="9" name="Picture 8" descr="A diagram of a graph&#10;&#10;Description automatically generated">
            <a:extLst>
              <a:ext uri="{FF2B5EF4-FFF2-40B4-BE49-F238E27FC236}">
                <a16:creationId xmlns:a16="http://schemas.microsoft.com/office/drawing/2014/main" id="{9B9C3754-0F36-9304-5556-2BAF125D2B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4021" y="2425082"/>
            <a:ext cx="3086794" cy="2621427"/>
          </a:xfrm>
          <a:prstGeom prst="rect">
            <a:avLst/>
          </a:prstGeom>
        </p:spPr>
      </p:pic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0671243C-E507-AB30-547C-0BA64540BF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906" y="2336505"/>
            <a:ext cx="4140138" cy="115363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D354287-4D85-9278-F523-23091A681F9C}"/>
              </a:ext>
            </a:extLst>
          </p:cNvPr>
          <p:cNvSpPr txBox="1"/>
          <p:nvPr/>
        </p:nvSpPr>
        <p:spPr>
          <a:xfrm>
            <a:off x="312280" y="5275283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Century Gothic" panose="020B0502020202020204" pitchFamily="34" charset="0"/>
              </a:rPr>
              <a:t>A. </a:t>
            </a:r>
            <a:r>
              <a:rPr lang="en-US" sz="1200" i="1" dirty="0" err="1">
                <a:latin typeface="Century Gothic" panose="020B0502020202020204" pitchFamily="34" charset="0"/>
              </a:rPr>
              <a:t>Gilardi</a:t>
            </a:r>
            <a:endParaRPr sz="1200" i="1" dirty="0"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549B61-D694-8F87-AF21-ACB6D99566B5}"/>
              </a:ext>
            </a:extLst>
          </p:cNvPr>
          <p:cNvSpPr txBox="1"/>
          <p:nvPr/>
        </p:nvSpPr>
        <p:spPr>
          <a:xfrm>
            <a:off x="11061867" y="5269223"/>
            <a:ext cx="8178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Century Gothic" panose="020B0502020202020204" pitchFamily="34" charset="0"/>
              </a:rPr>
              <a:t>A. Aksoy</a:t>
            </a:r>
            <a:endParaRPr sz="1200" i="1" dirty="0">
              <a:latin typeface="Century Gothic" panose="020B0502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F16F89-3DB7-C97A-3831-C504B449767F}"/>
              </a:ext>
            </a:extLst>
          </p:cNvPr>
          <p:cNvSpPr txBox="1"/>
          <p:nvPr/>
        </p:nvSpPr>
        <p:spPr>
          <a:xfrm>
            <a:off x="6096000" y="5269222"/>
            <a:ext cx="8178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Century Gothic" panose="020B0502020202020204" pitchFamily="34" charset="0"/>
              </a:rPr>
              <a:t>A. Aksoy</a:t>
            </a:r>
            <a:endParaRPr sz="1200" i="1" dirty="0">
              <a:latin typeface="Century Gothic" panose="020B0502020202020204" pitchFamily="34" charset="0"/>
            </a:endParaRPr>
          </a:p>
        </p:txBody>
      </p:sp>
      <p:pic>
        <p:nvPicPr>
          <p:cNvPr id="16" name="Picture 15" descr="A comparison of a diagram&#10;&#10;Description automatically generated">
            <a:extLst>
              <a:ext uri="{FF2B5EF4-FFF2-40B4-BE49-F238E27FC236}">
                <a16:creationId xmlns:a16="http://schemas.microsoft.com/office/drawing/2014/main" id="{5226AE31-EB1F-9D0C-1A8B-716B8F7A5E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185" y="3631309"/>
            <a:ext cx="3788555" cy="161471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755D166-FF47-E2A7-D1A1-32ED4D6030FC}"/>
              </a:ext>
            </a:extLst>
          </p:cNvPr>
          <p:cNvSpPr txBox="1"/>
          <p:nvPr/>
        </p:nvSpPr>
        <p:spPr>
          <a:xfrm>
            <a:off x="5525125" y="2728655"/>
            <a:ext cx="1931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33A0"/>
                </a:solidFill>
              </a:rPr>
              <a:t>Beam Tomography</a:t>
            </a:r>
            <a:endParaRPr dirty="0">
              <a:solidFill>
                <a:srgbClr val="0033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4801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9AB3C90-73DA-9746-9793-E69821CADB29}"/>
              </a:ext>
            </a:extLst>
          </p:cNvPr>
          <p:cNvSpPr txBox="1">
            <a:spLocks/>
          </p:cNvSpPr>
          <p:nvPr/>
        </p:nvSpPr>
        <p:spPr>
          <a:xfrm>
            <a:off x="73399" y="719041"/>
            <a:ext cx="1557080" cy="5562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002060"/>
                </a:solidFill>
                <a:latin typeface="Century Gothic" panose="020B0502020202020204" pitchFamily="34" charset="0"/>
              </a:rPr>
              <a:t>Operation </a:t>
            </a:r>
            <a:br>
              <a:rPr lang="en-US" sz="2000" dirty="0">
                <a:solidFill>
                  <a:srgbClr val="002060"/>
                </a:solidFill>
                <a:latin typeface="Century Gothic" panose="020B0502020202020204" pitchFamily="34" charset="0"/>
              </a:rPr>
            </a:br>
            <a:r>
              <a:rPr lang="en-US" sz="2000" dirty="0">
                <a:solidFill>
                  <a:srgbClr val="002060"/>
                </a:solidFill>
                <a:latin typeface="Century Gothic" panose="020B0502020202020204" pitchFamily="34" charset="0"/>
              </a:rPr>
              <a:t>2023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56327C-2582-9642-9697-BACD104608C1}"/>
              </a:ext>
            </a:extLst>
          </p:cNvPr>
          <p:cNvSpPr txBox="1"/>
          <p:nvPr/>
        </p:nvSpPr>
        <p:spPr>
          <a:xfrm>
            <a:off x="1640714" y="134448"/>
            <a:ext cx="4653474" cy="138499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555625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C00000"/>
                </a:solidFill>
                <a:latin typeface="Century Gothic" panose="020B0502020202020204" pitchFamily="34" charset="0"/>
              </a:rPr>
              <a:t>27 </a:t>
            </a:r>
            <a:r>
              <a:rPr lang="en-GB" sz="1400" dirty="0">
                <a:latin typeface="Century Gothic" panose="020B0502020202020204" pitchFamily="34" charset="0"/>
              </a:rPr>
              <a:t>Experiments</a:t>
            </a:r>
          </a:p>
          <a:p>
            <a:pPr marL="555625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entury Gothic" panose="020B0502020202020204" pitchFamily="34" charset="0"/>
              </a:rPr>
              <a:t>About </a:t>
            </a:r>
            <a:r>
              <a:rPr lang="en-GB" sz="1400" dirty="0">
                <a:solidFill>
                  <a:srgbClr val="C00000"/>
                </a:solidFill>
                <a:latin typeface="Century Gothic" panose="020B0502020202020204" pitchFamily="34" charset="0"/>
              </a:rPr>
              <a:t>21 User Groups </a:t>
            </a:r>
            <a:r>
              <a:rPr lang="en-GB" sz="1400" dirty="0">
                <a:latin typeface="Century Gothic" panose="020B0502020202020204" pitchFamily="34" charset="0"/>
              </a:rPr>
              <a:t>internal/external</a:t>
            </a:r>
          </a:p>
          <a:p>
            <a:pPr marL="555625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entury Gothic" panose="020B0502020202020204" pitchFamily="34" charset="0"/>
              </a:rPr>
              <a:t>More than </a:t>
            </a:r>
            <a:r>
              <a:rPr lang="en-GB" sz="1400" dirty="0">
                <a:solidFill>
                  <a:srgbClr val="C00000"/>
                </a:solidFill>
                <a:latin typeface="Century Gothic" panose="020B0502020202020204" pitchFamily="34" charset="0"/>
              </a:rPr>
              <a:t>18 </a:t>
            </a:r>
            <a:r>
              <a:rPr lang="en-GB" sz="1400" dirty="0">
                <a:latin typeface="Century Gothic" panose="020B0502020202020204" pitchFamily="34" charset="0"/>
              </a:rPr>
              <a:t>external collaborating institutes </a:t>
            </a:r>
          </a:p>
          <a:p>
            <a:pPr marL="555625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entury Gothic" panose="020B0502020202020204" pitchFamily="34" charset="0"/>
              </a:rPr>
              <a:t>Beam from </a:t>
            </a:r>
            <a:r>
              <a:rPr lang="en-GB" sz="1400" dirty="0">
                <a:solidFill>
                  <a:srgbClr val="C00000"/>
                </a:solidFill>
                <a:latin typeface="Century Gothic" panose="020B0502020202020204" pitchFamily="34" charset="0"/>
              </a:rPr>
              <a:t>February 27</a:t>
            </a:r>
            <a:r>
              <a:rPr lang="en-GB" sz="1400" baseline="30000" dirty="0">
                <a:solidFill>
                  <a:srgbClr val="C00000"/>
                </a:solidFill>
                <a:latin typeface="Century Gothic" panose="020B0502020202020204" pitchFamily="34" charset="0"/>
              </a:rPr>
              <a:t>th</a:t>
            </a:r>
            <a:r>
              <a:rPr lang="en-GB" sz="1400" dirty="0">
                <a:solidFill>
                  <a:srgbClr val="C00000"/>
                </a:solidFill>
                <a:latin typeface="Century Gothic" panose="020B0502020202020204" pitchFamily="34" charset="0"/>
              </a:rPr>
              <a:t> </a:t>
            </a:r>
            <a:r>
              <a:rPr lang="en-GB" sz="1400" dirty="0">
                <a:latin typeface="Century Gothic" panose="020B0502020202020204" pitchFamily="34" charset="0"/>
              </a:rPr>
              <a:t>to </a:t>
            </a:r>
            <a:r>
              <a:rPr lang="en-GB" sz="1400" dirty="0">
                <a:solidFill>
                  <a:srgbClr val="C00000"/>
                </a:solidFill>
                <a:latin typeface="Century Gothic" panose="020B0502020202020204" pitchFamily="34" charset="0"/>
              </a:rPr>
              <a:t>December 15</a:t>
            </a:r>
            <a:r>
              <a:rPr lang="en-GB" sz="1400" baseline="30000" dirty="0">
                <a:solidFill>
                  <a:srgbClr val="C00000"/>
                </a:solidFill>
                <a:latin typeface="Century Gothic" panose="020B0502020202020204" pitchFamily="34" charset="0"/>
              </a:rPr>
              <a:t>th</a:t>
            </a:r>
            <a:r>
              <a:rPr lang="en-GB" sz="1400" dirty="0">
                <a:solidFill>
                  <a:srgbClr val="C00000"/>
                </a:solidFill>
                <a:latin typeface="Century Gothic" panose="020B0502020202020204" pitchFamily="34" charset="0"/>
              </a:rPr>
              <a:t> </a:t>
            </a:r>
            <a:br>
              <a:rPr lang="en-GB" sz="1400" dirty="0">
                <a:solidFill>
                  <a:srgbClr val="C00000"/>
                </a:solidFill>
                <a:latin typeface="Century Gothic" panose="020B0502020202020204" pitchFamily="34" charset="0"/>
              </a:rPr>
            </a:br>
            <a:r>
              <a:rPr lang="en-GB" sz="1400" dirty="0">
                <a:latin typeface="Century Gothic" panose="020B0502020202020204" pitchFamily="34" charset="0"/>
              </a:rPr>
              <a:t>(with 3 weeks summer stop)</a:t>
            </a:r>
          </a:p>
          <a:p>
            <a:pPr marL="555625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C00000"/>
                </a:solidFill>
                <a:latin typeface="Century Gothic" panose="020B0502020202020204" pitchFamily="34" charset="0"/>
              </a:rPr>
              <a:t>38 </a:t>
            </a:r>
            <a:r>
              <a:rPr lang="en-GB" sz="1400" dirty="0">
                <a:latin typeface="Century Gothic" panose="020B0502020202020204" pitchFamily="34" charset="0"/>
              </a:rPr>
              <a:t>weeks of operation in total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A572DE5-A2DE-1E47-BA12-F48335054371}"/>
              </a:ext>
            </a:extLst>
          </p:cNvPr>
          <p:cNvSpPr txBox="1">
            <a:spLocks/>
          </p:cNvSpPr>
          <p:nvPr/>
        </p:nvSpPr>
        <p:spPr>
          <a:xfrm>
            <a:off x="5546401" y="1060279"/>
            <a:ext cx="2530841" cy="5562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002060"/>
                </a:solidFill>
                <a:latin typeface="Century Gothic" panose="020B0502020202020204" pitchFamily="34" charset="0"/>
              </a:rPr>
              <a:t>A few Highlights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53A8AA6-1084-744A-A64A-38D19CE043C6}"/>
              </a:ext>
            </a:extLst>
          </p:cNvPr>
          <p:cNvSpPr txBox="1"/>
          <p:nvPr/>
        </p:nvSpPr>
        <p:spPr>
          <a:xfrm>
            <a:off x="8283389" y="11155"/>
            <a:ext cx="34699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entury Gothic" panose="020B0502020202020204" pitchFamily="34" charset="0"/>
              </a:rPr>
              <a:t>Double-scattering system for uniform beam delivery</a:t>
            </a:r>
          </a:p>
          <a:p>
            <a:r>
              <a:rPr lang="en-US" sz="1000" dirty="0">
                <a:latin typeface="Century Gothic" panose="020B0502020202020204" pitchFamily="34" charset="0"/>
              </a:rPr>
              <a:t>for </a:t>
            </a:r>
            <a:r>
              <a:rPr lang="en-US" sz="1000" dirty="0">
                <a:solidFill>
                  <a:srgbClr val="0070C0"/>
                </a:solidFill>
                <a:latin typeface="Century Gothic" panose="020B0502020202020204" pitchFamily="34" charset="0"/>
              </a:rPr>
              <a:t>VHEE radiotherapy</a:t>
            </a:r>
            <a:r>
              <a:rPr lang="en-US" sz="1000" dirty="0">
                <a:latin typeface="Century Gothic" panose="020B0502020202020204" pitchFamily="34" charset="0"/>
              </a:rPr>
              <a:t> (</a:t>
            </a:r>
            <a:r>
              <a:rPr lang="en-US" sz="1000" dirty="0">
                <a:solidFill>
                  <a:srgbClr val="0070C0"/>
                </a:solidFill>
                <a:latin typeface="Century Gothic" panose="020B0502020202020204" pitchFamily="34" charset="0"/>
              </a:rPr>
              <a:t>CERN/Oxford U.</a:t>
            </a:r>
            <a:r>
              <a:rPr lang="en-US" sz="1000" dirty="0">
                <a:latin typeface="Century Gothic" panose="020B0502020202020204" pitchFamily="34" charset="0"/>
              </a:rPr>
              <a:t>)</a:t>
            </a:r>
          </a:p>
        </p:txBody>
      </p:sp>
      <p:pic>
        <p:nvPicPr>
          <p:cNvPr id="3" name="Picture 2" descr="A close up of a machine&#10;&#10;Description automatically generated">
            <a:extLst>
              <a:ext uri="{FF2B5EF4-FFF2-40B4-BE49-F238E27FC236}">
                <a16:creationId xmlns:a16="http://schemas.microsoft.com/office/drawing/2014/main" id="{03F33FB2-DA9D-444F-B8EE-798054D813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0860" y="4264732"/>
            <a:ext cx="2177977" cy="165526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A21B101-306D-0442-9FAB-026F8590D85B}"/>
              </a:ext>
            </a:extLst>
          </p:cNvPr>
          <p:cNvSpPr txBox="1"/>
          <p:nvPr/>
        </p:nvSpPr>
        <p:spPr>
          <a:xfrm>
            <a:off x="2340549" y="5969401"/>
            <a:ext cx="20779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Broadband Pick-up for the </a:t>
            </a:r>
            <a:br>
              <a:rPr lang="en-GB" sz="1000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</a:br>
            <a:r>
              <a:rPr lang="en-GB" sz="1000" i="0" u="none" strike="noStrike" dirty="0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PSI</a:t>
            </a:r>
            <a:r>
              <a:rPr lang="en-GB" sz="1000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 Positron Production Project </a:t>
            </a:r>
            <a:r>
              <a:rPr lang="en-GB" sz="1000" dirty="0">
                <a:solidFill>
                  <a:srgbClr val="212529"/>
                </a:solidFill>
                <a:latin typeface="Century Gothic" panose="020B0502020202020204" pitchFamily="34" charset="0"/>
              </a:rPr>
              <a:t>(</a:t>
            </a:r>
            <a:r>
              <a:rPr lang="en-GB" sz="1000" dirty="0">
                <a:solidFill>
                  <a:srgbClr val="0070C0"/>
                </a:solidFill>
                <a:latin typeface="Century Gothic" panose="020B0502020202020204" pitchFamily="34" charset="0"/>
              </a:rPr>
              <a:t>FCC-</a:t>
            </a:r>
            <a:r>
              <a:rPr lang="en-GB" sz="1000" dirty="0" err="1">
                <a:solidFill>
                  <a:srgbClr val="0070C0"/>
                </a:solidFill>
                <a:latin typeface="Century Gothic" panose="020B0502020202020204" pitchFamily="34" charset="0"/>
              </a:rPr>
              <a:t>ee</a:t>
            </a:r>
            <a:r>
              <a:rPr lang="en-GB" sz="1000" dirty="0">
                <a:solidFill>
                  <a:srgbClr val="0070C0"/>
                </a:solidFill>
                <a:latin typeface="Century Gothic" panose="020B0502020202020204" pitchFamily="34" charset="0"/>
              </a:rPr>
              <a:t> </a:t>
            </a:r>
            <a:r>
              <a:rPr lang="en-GB" sz="1000" dirty="0">
                <a:solidFill>
                  <a:srgbClr val="212529"/>
                </a:solidFill>
                <a:latin typeface="Century Gothic" panose="020B0502020202020204" pitchFamily="34" charset="0"/>
              </a:rPr>
              <a:t>collaboration)</a:t>
            </a:r>
            <a:endParaRPr sz="1000" dirty="0">
              <a:latin typeface="Century Gothic" panose="020B0502020202020204" pitchFamily="34" charset="0"/>
            </a:endParaRPr>
          </a:p>
        </p:txBody>
      </p:sp>
      <p:pic>
        <p:nvPicPr>
          <p:cNvPr id="8" name="Picture 7" descr="A blue and red image of a square with a red and yellow design&#10;&#10;Description automatically generated with medium confidence">
            <a:extLst>
              <a:ext uri="{FF2B5EF4-FFF2-40B4-BE49-F238E27FC236}">
                <a16:creationId xmlns:a16="http://schemas.microsoft.com/office/drawing/2014/main" id="{B176DE96-1D79-214C-9C77-BB31388693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5776" y="1965471"/>
            <a:ext cx="2339773" cy="1463422"/>
          </a:xfrm>
          <a:prstGeom prst="rect">
            <a:avLst/>
          </a:prstGeom>
        </p:spPr>
      </p:pic>
      <p:pic>
        <p:nvPicPr>
          <p:cNvPr id="15" name="Picture 14" descr="A machine with wires and wires&#10;&#10;Description automatically generated">
            <a:extLst>
              <a:ext uri="{FF2B5EF4-FFF2-40B4-BE49-F238E27FC236}">
                <a16:creationId xmlns:a16="http://schemas.microsoft.com/office/drawing/2014/main" id="{A688827E-1808-F644-9599-3B1C1452E4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774" y="1714619"/>
            <a:ext cx="2746797" cy="1545074"/>
          </a:xfrm>
          <a:prstGeom prst="rect">
            <a:avLst/>
          </a:prstGeom>
        </p:spPr>
      </p:pic>
      <p:pic>
        <p:nvPicPr>
          <p:cNvPr id="32" name="Picture 31" descr="A green circle with a line in the middle&#10;&#10;Description automatically generated">
            <a:extLst>
              <a:ext uri="{FF2B5EF4-FFF2-40B4-BE49-F238E27FC236}">
                <a16:creationId xmlns:a16="http://schemas.microsoft.com/office/drawing/2014/main" id="{936CD284-0DA9-4F49-AD2A-FA378E39C2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21418" y="547472"/>
            <a:ext cx="2770582" cy="1675577"/>
          </a:xfrm>
          <a:prstGeom prst="rect">
            <a:avLst/>
          </a:prstGeom>
        </p:spPr>
      </p:pic>
      <p:pic>
        <p:nvPicPr>
          <p:cNvPr id="37" name="Picture 36" descr="A blue and yellow image of a camera&#10;&#10;Description automatically generated">
            <a:extLst>
              <a:ext uri="{FF2B5EF4-FFF2-40B4-BE49-F238E27FC236}">
                <a16:creationId xmlns:a16="http://schemas.microsoft.com/office/drawing/2014/main" id="{586A9C5A-00DD-E446-BD9E-6B188CCA9D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30446" y="386355"/>
            <a:ext cx="1855626" cy="1384996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850200AC-8A2F-5A4D-9D42-D248EE13FE44}"/>
              </a:ext>
            </a:extLst>
          </p:cNvPr>
          <p:cNvSpPr txBox="1"/>
          <p:nvPr/>
        </p:nvSpPr>
        <p:spPr>
          <a:xfrm>
            <a:off x="5939503" y="3441005"/>
            <a:ext cx="2259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entury Gothic" panose="020B0502020202020204" pitchFamily="34" charset="0"/>
              </a:rPr>
              <a:t>Plasma lens defocusing tests</a:t>
            </a:r>
          </a:p>
          <a:p>
            <a:r>
              <a:rPr lang="en-US" sz="1000" dirty="0">
                <a:latin typeface="Century Gothic" panose="020B0502020202020204" pitchFamily="34" charset="0"/>
              </a:rPr>
              <a:t>(</a:t>
            </a:r>
            <a:r>
              <a:rPr lang="en-US" sz="1000" dirty="0">
                <a:solidFill>
                  <a:srgbClr val="0070C0"/>
                </a:solidFill>
                <a:latin typeface="Century Gothic" panose="020B0502020202020204" pitchFamily="34" charset="0"/>
              </a:rPr>
              <a:t>Oslo U./CERN/Oxford U./DESY</a:t>
            </a:r>
            <a:r>
              <a:rPr lang="en-US" sz="1000" dirty="0"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963591A-65BB-8840-A1AC-3DB1AE495DF1}"/>
              </a:ext>
            </a:extLst>
          </p:cNvPr>
          <p:cNvSpPr txBox="1"/>
          <p:nvPr/>
        </p:nvSpPr>
        <p:spPr>
          <a:xfrm>
            <a:off x="73399" y="5981892"/>
            <a:ext cx="266099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effectLst/>
                <a:latin typeface="Century Gothic" panose="020B0502020202020204" pitchFamily="34" charset="0"/>
              </a:rPr>
              <a:t>Coherent Cherenkov diffraction radiation dielectric buttons </a:t>
            </a:r>
            <a:br>
              <a:rPr lang="en-GB" sz="1000" dirty="0">
                <a:effectLst/>
                <a:latin typeface="Century Gothic" panose="020B0502020202020204" pitchFamily="34" charset="0"/>
              </a:rPr>
            </a:br>
            <a:r>
              <a:rPr lang="en-GB" sz="1000" dirty="0">
                <a:effectLst/>
                <a:latin typeface="Century Gothic" panose="020B0502020202020204" pitchFamily="34" charset="0"/>
              </a:rPr>
              <a:t>(</a:t>
            </a:r>
            <a:r>
              <a:rPr lang="en-GB" sz="1000" dirty="0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FCC-</a:t>
            </a:r>
            <a:r>
              <a:rPr lang="en-GB" sz="1000" dirty="0" err="1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ee</a:t>
            </a:r>
            <a:r>
              <a:rPr lang="en-GB" sz="1000" dirty="0">
                <a:effectLst/>
                <a:latin typeface="Century Gothic" panose="020B0502020202020204" pitchFamily="34" charset="0"/>
              </a:rPr>
              <a:t> bunch length monitors)</a:t>
            </a:r>
            <a:endParaRPr lang="en-GB" sz="1000" dirty="0">
              <a:latin typeface="Century Gothic" panose="020B0502020202020204" pitchFamily="34" charset="0"/>
            </a:endParaRPr>
          </a:p>
        </p:txBody>
      </p:sp>
      <p:pic>
        <p:nvPicPr>
          <p:cNvPr id="44" name="Picture 43" descr="A machine with wires and a square object&#10;&#10;Description automatically generated">
            <a:extLst>
              <a:ext uri="{FF2B5EF4-FFF2-40B4-BE49-F238E27FC236}">
                <a16:creationId xmlns:a16="http://schemas.microsoft.com/office/drawing/2014/main" id="{FE3A1008-1AC2-2547-BFE8-463B9054061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8802" y="3716481"/>
            <a:ext cx="1742750" cy="2203514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B5F54A3A-CBC5-014E-8E92-725E6AB226B2}"/>
              </a:ext>
            </a:extLst>
          </p:cNvPr>
          <p:cNvSpPr txBox="1"/>
          <p:nvPr/>
        </p:nvSpPr>
        <p:spPr>
          <a:xfrm>
            <a:off x="65371" y="3330378"/>
            <a:ext cx="313463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0" u="none" strike="noStrike" dirty="0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AWAKE</a:t>
            </a:r>
            <a:r>
              <a:rPr lang="en-GB" sz="1000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 Cherenkov Diffraction Radiation BPM</a:t>
            </a:r>
            <a:endParaRPr sz="1000" dirty="0">
              <a:latin typeface="Century Gothic" panose="020B0502020202020204" pitchFamily="34" charset="0"/>
            </a:endParaRPr>
          </a:p>
        </p:txBody>
      </p:sp>
      <p:pic>
        <p:nvPicPr>
          <p:cNvPr id="47" name="Picture 46" descr="A machine on a table&#10;&#10;Description automatically generated">
            <a:extLst>
              <a:ext uri="{FF2B5EF4-FFF2-40B4-BE49-F238E27FC236}">
                <a16:creationId xmlns:a16="http://schemas.microsoft.com/office/drawing/2014/main" id="{07C51BC0-440C-4F4C-A6B1-CDE8BD74FB9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88636" y="4264732"/>
            <a:ext cx="2359418" cy="1655263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DD8AC6CE-885B-3F49-B6AB-6F7371293497}"/>
              </a:ext>
            </a:extLst>
          </p:cNvPr>
          <p:cNvSpPr txBox="1"/>
          <p:nvPr/>
        </p:nvSpPr>
        <p:spPr>
          <a:xfrm>
            <a:off x="4397952" y="5984135"/>
            <a:ext cx="225936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Bunch Profile Monitor for </a:t>
            </a:r>
            <a:r>
              <a:rPr lang="en-GB" sz="1000" i="0" u="none" strike="noStrike" dirty="0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FCC-</a:t>
            </a:r>
            <a:r>
              <a:rPr lang="en-GB" sz="1000" i="0" u="none" strike="noStrike" dirty="0" err="1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ee</a:t>
            </a:r>
            <a:r>
              <a:rPr lang="en-GB" sz="1000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 (</a:t>
            </a:r>
            <a:r>
              <a:rPr lang="en-GB" sz="1000" i="0" u="none" strike="noStrike" dirty="0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Karlsruhe</a:t>
            </a:r>
            <a:r>
              <a:rPr lang="en-GB" sz="1000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)</a:t>
            </a:r>
            <a:endParaRPr sz="1000" dirty="0">
              <a:latin typeface="Century Gothic" panose="020B0502020202020204" pitchFamily="34" charset="0"/>
            </a:endParaRPr>
          </a:p>
        </p:txBody>
      </p:sp>
      <p:pic>
        <p:nvPicPr>
          <p:cNvPr id="49" name="Picture 48" descr="A machine with many wires and a piece of metal&#10;&#10;Description automatically generated with medium confidence">
            <a:extLst>
              <a:ext uri="{FF2B5EF4-FFF2-40B4-BE49-F238E27FC236}">
                <a16:creationId xmlns:a16="http://schemas.microsoft.com/office/drawing/2014/main" id="{AC105D76-BFA9-D149-B7D5-3C72E30731B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52552" y="1713646"/>
            <a:ext cx="2359419" cy="1972424"/>
          </a:xfrm>
          <a:prstGeom prst="rect">
            <a:avLst/>
          </a:prstGeom>
        </p:spPr>
      </p:pic>
      <p:pic>
        <p:nvPicPr>
          <p:cNvPr id="50" name="Picture 49" descr="A machine with colorful plastic containers&#10;&#10;Description automatically generated with medium confidence">
            <a:extLst>
              <a:ext uri="{FF2B5EF4-FFF2-40B4-BE49-F238E27FC236}">
                <a16:creationId xmlns:a16="http://schemas.microsoft.com/office/drawing/2014/main" id="{21CE2035-EABB-6746-8154-C35BBB2B3E5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79990" y="5025410"/>
            <a:ext cx="2168658" cy="1626494"/>
          </a:xfrm>
          <a:prstGeom prst="rect">
            <a:avLst/>
          </a:prstGeom>
        </p:spPr>
      </p:pic>
      <p:pic>
        <p:nvPicPr>
          <p:cNvPr id="52" name="Picture 51" descr="A close-up of a machine&#10;&#10;Description automatically generated">
            <a:extLst>
              <a:ext uri="{FF2B5EF4-FFF2-40B4-BE49-F238E27FC236}">
                <a16:creationId xmlns:a16="http://schemas.microsoft.com/office/drawing/2014/main" id="{DBF7C569-EB1F-2546-98FB-5404115E9F4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821400" y="2406363"/>
            <a:ext cx="3129502" cy="1412710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DBAB0011-8E39-E342-8C76-77D689D54746}"/>
              </a:ext>
            </a:extLst>
          </p:cNvPr>
          <p:cNvSpPr txBox="1"/>
          <p:nvPr/>
        </p:nvSpPr>
        <p:spPr>
          <a:xfrm>
            <a:off x="8657055" y="3855335"/>
            <a:ext cx="36593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>
                <a:latin typeface="Century Gothic" panose="020B0502020202020204" pitchFamily="34" charset="0"/>
              </a:rPr>
              <a:t>Fibre</a:t>
            </a:r>
            <a:r>
              <a:rPr lang="en-US" sz="1000" dirty="0">
                <a:latin typeface="Century Gothic" panose="020B0502020202020204" pitchFamily="34" charset="0"/>
              </a:rPr>
              <a:t>-optic beam profile and dose monitor for </a:t>
            </a:r>
            <a:r>
              <a:rPr lang="en-US" sz="1000" dirty="0">
                <a:solidFill>
                  <a:srgbClr val="0070C0"/>
                </a:solidFill>
                <a:latin typeface="Century Gothic" panose="020B0502020202020204" pitchFamily="34" charset="0"/>
              </a:rPr>
              <a:t>VHEE radiotherapy</a:t>
            </a:r>
            <a:r>
              <a:rPr lang="en-US" sz="1000" dirty="0">
                <a:latin typeface="Century Gothic" panose="020B0502020202020204" pitchFamily="34" charset="0"/>
              </a:rPr>
              <a:t> at ultra-high dose dates(</a:t>
            </a:r>
            <a:r>
              <a:rPr lang="en-US" sz="1000" dirty="0">
                <a:solidFill>
                  <a:srgbClr val="0070C0"/>
                </a:solidFill>
                <a:latin typeface="Century Gothic" panose="020B0502020202020204" pitchFamily="34" charset="0"/>
              </a:rPr>
              <a:t>CERN/Oxford U.</a:t>
            </a:r>
            <a:r>
              <a:rPr lang="en-US" sz="1000" dirty="0"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4C655B3-E776-2342-A5EC-CB2D034F15EE}"/>
              </a:ext>
            </a:extLst>
          </p:cNvPr>
          <p:cNvSpPr txBox="1"/>
          <p:nvPr/>
        </p:nvSpPr>
        <p:spPr>
          <a:xfrm>
            <a:off x="9886072" y="4432508"/>
            <a:ext cx="219467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Real-time </a:t>
            </a:r>
            <a:r>
              <a:rPr lang="en-GB" sz="1000" dirty="0">
                <a:solidFill>
                  <a:srgbClr val="212529"/>
                </a:solidFill>
                <a:latin typeface="Century Gothic" panose="020B0502020202020204" pitchFamily="34" charset="0"/>
              </a:rPr>
              <a:t>d</a:t>
            </a:r>
            <a:r>
              <a:rPr lang="en-GB" sz="1000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osimetry for </a:t>
            </a:r>
            <a:r>
              <a:rPr lang="en-GB" sz="1000" i="0" u="none" strike="noStrike" dirty="0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VHEE radiotherapy</a:t>
            </a:r>
            <a:r>
              <a:rPr lang="en-GB" sz="1000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 using cuvettes (</a:t>
            </a:r>
            <a:r>
              <a:rPr lang="en-GB" sz="1000" i="0" u="none" strike="noStrike" dirty="0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Strathclyde U.</a:t>
            </a:r>
            <a:r>
              <a:rPr lang="en-GB" sz="1000" i="0" u="none" strike="noStrike" dirty="0">
                <a:effectLst/>
                <a:latin typeface="Century Gothic" panose="020B0502020202020204" pitchFamily="34" charset="0"/>
              </a:rPr>
              <a:t>)</a:t>
            </a:r>
            <a:endParaRPr sz="1000" dirty="0">
              <a:latin typeface="Century Gothic" panose="020B0502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820A100-C58F-644A-B8F8-67EF6199B957}"/>
              </a:ext>
            </a:extLst>
          </p:cNvPr>
          <p:cNvSpPr txBox="1"/>
          <p:nvPr/>
        </p:nvSpPr>
        <p:spPr>
          <a:xfrm>
            <a:off x="3073029" y="3707434"/>
            <a:ext cx="26025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Nove</a:t>
            </a:r>
            <a:r>
              <a:rPr lang="en-GB" sz="1000" dirty="0">
                <a:solidFill>
                  <a:srgbClr val="212529"/>
                </a:solidFill>
                <a:latin typeface="Century Gothic" panose="020B0502020202020204" pitchFamily="34" charset="0"/>
              </a:rPr>
              <a:t>l OTR-based emittance meas. system for </a:t>
            </a:r>
            <a:r>
              <a:rPr lang="en-GB" sz="1000" i="0" u="none" strike="noStrike" dirty="0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AWAKE </a:t>
            </a:r>
            <a:r>
              <a:rPr lang="en-GB" sz="1000" i="0" u="none" strike="noStrike" dirty="0">
                <a:effectLst/>
                <a:latin typeface="Century Gothic" panose="020B0502020202020204" pitchFamily="34" charset="0"/>
              </a:rPr>
              <a:t>(</a:t>
            </a:r>
            <a:r>
              <a:rPr lang="en-GB" sz="1000" i="0" u="none" strike="noStrike" dirty="0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Liverpool U.</a:t>
            </a:r>
            <a:r>
              <a:rPr lang="en-GB" sz="1000" i="0" u="none" strike="noStrike" dirty="0">
                <a:effectLst/>
                <a:latin typeface="Century Gothic" panose="020B0502020202020204" pitchFamily="34" charset="0"/>
              </a:rPr>
              <a:t>)</a:t>
            </a:r>
            <a:r>
              <a:rPr lang="en-GB" sz="1000" dirty="0">
                <a:solidFill>
                  <a:srgbClr val="212529"/>
                </a:solidFill>
                <a:latin typeface="Century Gothic" panose="020B0502020202020204" pitchFamily="34" charset="0"/>
              </a:rPr>
              <a:t>  </a:t>
            </a:r>
            <a:endParaRPr sz="1000" dirty="0">
              <a:latin typeface="Century Gothic" panose="020B0502020202020204" pitchFamily="34" charset="0"/>
            </a:endParaRPr>
          </a:p>
        </p:txBody>
      </p:sp>
      <p:pic>
        <p:nvPicPr>
          <p:cNvPr id="57" name="Picture 56" descr="A green circuit board with white text and black text&#10;&#10;Description automatically generated">
            <a:extLst>
              <a:ext uri="{FF2B5EF4-FFF2-40B4-BE49-F238E27FC236}">
                <a16:creationId xmlns:a16="http://schemas.microsoft.com/office/drawing/2014/main" id="{00FB279D-58DC-7445-BB96-E26B1ADE8D2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63302" y="4181931"/>
            <a:ext cx="2148923" cy="1963213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A20242F1-CADF-604C-A410-E5CA3FC799FD}"/>
              </a:ext>
            </a:extLst>
          </p:cNvPr>
          <p:cNvSpPr txBox="1"/>
          <p:nvPr/>
        </p:nvSpPr>
        <p:spPr>
          <a:xfrm>
            <a:off x="7072562" y="6145144"/>
            <a:ext cx="256621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Beam testing of PCB + detectors using different technologies </a:t>
            </a:r>
            <a:r>
              <a:rPr lang="en-GB" sz="1000" i="0" u="none" strike="noStrike" dirty="0">
                <a:effectLst/>
                <a:latin typeface="Century Gothic" panose="020B0502020202020204" pitchFamily="34" charset="0"/>
              </a:rPr>
              <a:t>(</a:t>
            </a:r>
            <a:r>
              <a:rPr lang="en-GB" sz="1000" i="0" u="none" strike="noStrike" dirty="0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Kansas U.</a:t>
            </a:r>
            <a:r>
              <a:rPr lang="en-GB" sz="1000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)</a:t>
            </a:r>
            <a:endParaRPr sz="1000" dirty="0">
              <a:latin typeface="Century Gothic" panose="020B0502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29A8C1-0074-29C8-B31A-1D5D9840CAC0}"/>
              </a:ext>
            </a:extLst>
          </p:cNvPr>
          <p:cNvSpPr/>
          <p:nvPr/>
        </p:nvSpPr>
        <p:spPr>
          <a:xfrm>
            <a:off x="11689718" y="508569"/>
            <a:ext cx="502281" cy="12050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32124293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D044A-40FE-B374-D875-9A2F056B8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VULCAN - Overview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9BEE245-BDD1-5417-E2CD-94049F767F75}"/>
              </a:ext>
            </a:extLst>
          </p:cNvPr>
          <p:cNvGrpSpPr/>
          <p:nvPr/>
        </p:nvGrpSpPr>
        <p:grpSpPr>
          <a:xfrm>
            <a:off x="3196696" y="1669312"/>
            <a:ext cx="8750333" cy="3947857"/>
            <a:chOff x="3032194" y="1983816"/>
            <a:chExt cx="8952977" cy="4039283"/>
          </a:xfrm>
        </p:grpSpPr>
        <p:pic>
          <p:nvPicPr>
            <p:cNvPr id="4" name="Image 7">
              <a:extLst>
                <a:ext uri="{FF2B5EF4-FFF2-40B4-BE49-F238E27FC236}">
                  <a16:creationId xmlns:a16="http://schemas.microsoft.com/office/drawing/2014/main" id="{E85E27D0-76EB-570D-0730-7677D95008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591" t="9100" r="2805" b="9516"/>
            <a:stretch/>
          </p:blipFill>
          <p:spPr>
            <a:xfrm>
              <a:off x="3366337" y="2414255"/>
              <a:ext cx="8618834" cy="2962513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519D7C3-C66F-7A4E-A8C0-B6A0553F0B0D}"/>
                </a:ext>
              </a:extLst>
            </p:cNvPr>
            <p:cNvSpPr txBox="1"/>
            <p:nvPr/>
          </p:nvSpPr>
          <p:spPr>
            <a:xfrm>
              <a:off x="7708411" y="1983816"/>
              <a:ext cx="19158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e</a:t>
              </a:r>
              <a:r>
                <a:rPr lang="en-US" baseline="30000" dirty="0"/>
                <a:t>-</a:t>
              </a:r>
              <a:r>
                <a:rPr lang="en-US" dirty="0"/>
                <a:t> </a:t>
              </a:r>
              <a:r>
                <a:rPr lang="en-US" dirty="0" err="1"/>
                <a:t>linac</a:t>
              </a:r>
              <a:endParaRPr lang="en-US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4195F4C-2036-7891-577F-E557987AC072}"/>
                </a:ext>
              </a:extLst>
            </p:cNvPr>
            <p:cNvSpPr txBox="1"/>
            <p:nvPr/>
          </p:nvSpPr>
          <p:spPr>
            <a:xfrm>
              <a:off x="5759869" y="1983816"/>
              <a:ext cx="19158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Klystrons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89943B4-0ECC-8217-15D1-05F2A2FFB57E}"/>
                </a:ext>
              </a:extLst>
            </p:cNvPr>
            <p:cNvSpPr txBox="1"/>
            <p:nvPr/>
          </p:nvSpPr>
          <p:spPr>
            <a:xfrm>
              <a:off x="8871857" y="5376768"/>
              <a:ext cx="31133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TMR </a:t>
              </a:r>
              <a:br>
                <a:rPr lang="en-US" dirty="0"/>
              </a:br>
              <a:r>
                <a:rPr lang="en-US" dirty="0"/>
                <a:t>(Target-Moderator-Reflector)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A0AE7B9-9797-1CF9-7F17-3F7D81854D3E}"/>
                </a:ext>
              </a:extLst>
            </p:cNvPr>
            <p:cNvSpPr txBox="1"/>
            <p:nvPr/>
          </p:nvSpPr>
          <p:spPr>
            <a:xfrm>
              <a:off x="6379029" y="5437875"/>
              <a:ext cx="31133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Neutron Guide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712720A-0DD9-162D-0593-DFA11BFC792C}"/>
                </a:ext>
              </a:extLst>
            </p:cNvPr>
            <p:cNvSpPr txBox="1"/>
            <p:nvPr/>
          </p:nvSpPr>
          <p:spPr>
            <a:xfrm>
              <a:off x="3032194" y="5437875"/>
              <a:ext cx="31133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Test Stand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B33FF75-3B57-342D-6820-70B04EDC289B}"/>
                </a:ext>
              </a:extLst>
            </p:cNvPr>
            <p:cNvCxnSpPr>
              <a:cxnSpLocks/>
              <a:stCxn id="6" idx="2"/>
            </p:cNvCxnSpPr>
            <p:nvPr/>
          </p:nvCxnSpPr>
          <p:spPr>
            <a:xfrm>
              <a:off x="6717812" y="2353148"/>
              <a:ext cx="0" cy="648000"/>
            </a:xfrm>
            <a:prstGeom prst="straightConnector1">
              <a:avLst/>
            </a:prstGeom>
            <a:ln w="34925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BB2461EE-4AD5-69EB-F985-A6C9A2032A79}"/>
                </a:ext>
              </a:extLst>
            </p:cNvPr>
            <p:cNvCxnSpPr>
              <a:cxnSpLocks/>
              <a:stCxn id="5" idx="2"/>
            </p:cNvCxnSpPr>
            <p:nvPr/>
          </p:nvCxnSpPr>
          <p:spPr>
            <a:xfrm flipH="1">
              <a:off x="8453421" y="2353148"/>
              <a:ext cx="212933" cy="810933"/>
            </a:xfrm>
            <a:prstGeom prst="straightConnector1">
              <a:avLst/>
            </a:prstGeom>
            <a:ln w="34925">
              <a:solidFill>
                <a:srgbClr val="FF0000"/>
              </a:solidFill>
              <a:headEnd w="med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24A3AEB9-4701-E1FD-06F5-72C12B41E7C8}"/>
                </a:ext>
              </a:extLst>
            </p:cNvPr>
            <p:cNvCxnSpPr>
              <a:cxnSpLocks/>
              <a:stCxn id="7" idx="0"/>
            </p:cNvCxnSpPr>
            <p:nvPr/>
          </p:nvCxnSpPr>
          <p:spPr>
            <a:xfrm flipV="1">
              <a:off x="10428514" y="4454571"/>
              <a:ext cx="0" cy="922197"/>
            </a:xfrm>
            <a:prstGeom prst="straightConnector1">
              <a:avLst/>
            </a:prstGeom>
            <a:ln w="34925">
              <a:solidFill>
                <a:srgbClr val="FF0000"/>
              </a:solidFill>
              <a:headEnd w="med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02D15AF1-E7E5-BC7E-4841-12E0DA15436D}"/>
                </a:ext>
              </a:extLst>
            </p:cNvPr>
            <p:cNvCxnSpPr>
              <a:cxnSpLocks/>
              <a:stCxn id="8" idx="0"/>
            </p:cNvCxnSpPr>
            <p:nvPr/>
          </p:nvCxnSpPr>
          <p:spPr>
            <a:xfrm flipV="1">
              <a:off x="7935686" y="4339229"/>
              <a:ext cx="0" cy="1098646"/>
            </a:xfrm>
            <a:prstGeom prst="straightConnector1">
              <a:avLst/>
            </a:prstGeom>
            <a:ln w="34925">
              <a:solidFill>
                <a:srgbClr val="FF0000"/>
              </a:solidFill>
              <a:headEnd w="med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D906DBC-392A-B899-1B3B-77A7DB96B60E}"/>
                </a:ext>
              </a:extLst>
            </p:cNvPr>
            <p:cNvCxnSpPr>
              <a:cxnSpLocks/>
              <a:stCxn id="9" idx="0"/>
            </p:cNvCxnSpPr>
            <p:nvPr/>
          </p:nvCxnSpPr>
          <p:spPr>
            <a:xfrm flipV="1">
              <a:off x="4588851" y="4454571"/>
              <a:ext cx="0" cy="983304"/>
            </a:xfrm>
            <a:prstGeom prst="straightConnector1">
              <a:avLst/>
            </a:prstGeom>
            <a:ln w="34925">
              <a:solidFill>
                <a:srgbClr val="FF0000"/>
              </a:solidFill>
              <a:headEnd w="med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D77299C-CFBD-2CB3-A141-140B167A328C}"/>
                </a:ext>
              </a:extLst>
            </p:cNvPr>
            <p:cNvSpPr txBox="1"/>
            <p:nvPr/>
          </p:nvSpPr>
          <p:spPr>
            <a:xfrm>
              <a:off x="3062897" y="1983816"/>
              <a:ext cx="31133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Neutron Detector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8A776F18-4751-AA35-A16F-57681C25793B}"/>
                </a:ext>
              </a:extLst>
            </p:cNvPr>
            <p:cNvCxnSpPr>
              <a:cxnSpLocks/>
              <a:stCxn id="25" idx="2"/>
            </p:cNvCxnSpPr>
            <p:nvPr/>
          </p:nvCxnSpPr>
          <p:spPr>
            <a:xfrm>
              <a:off x="4619554" y="2353148"/>
              <a:ext cx="0" cy="1542363"/>
            </a:xfrm>
            <a:prstGeom prst="straightConnector1">
              <a:avLst/>
            </a:prstGeom>
            <a:ln w="34925">
              <a:solidFill>
                <a:srgbClr val="FF0000"/>
              </a:solidFill>
              <a:headEnd w="med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18BDE316-FE20-EB48-0530-65DC51EB99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865" y="1844440"/>
            <a:ext cx="3314174" cy="3159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VULCAN</a:t>
            </a:r>
            <a:r>
              <a:rPr lang="en-US" dirty="0"/>
              <a:t> is a turn-key solution for generating thermal neutrons for:</a:t>
            </a:r>
          </a:p>
          <a:p>
            <a:r>
              <a:rPr lang="en-US" sz="1800" dirty="0"/>
              <a:t>Stress-strain analysis of bulk materials </a:t>
            </a:r>
          </a:p>
          <a:p>
            <a:r>
              <a:rPr lang="en-US" sz="1800" dirty="0"/>
              <a:t>Operational analysis of Li batteries and fuel cells electrodes</a:t>
            </a:r>
          </a:p>
          <a:p>
            <a:pPr marL="0" indent="0">
              <a:buNone/>
            </a:pPr>
            <a:r>
              <a:rPr lang="en-US" dirty="0" err="1"/>
              <a:t>Optimised</a:t>
            </a:r>
            <a:r>
              <a:rPr lang="en-US" dirty="0"/>
              <a:t> for industry – compact, affordable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668BB1-69B1-F57C-43C9-015BD8FA52E9}"/>
              </a:ext>
            </a:extLst>
          </p:cNvPr>
          <p:cNvSpPr txBox="1"/>
          <p:nvPr/>
        </p:nvSpPr>
        <p:spPr>
          <a:xfrm>
            <a:off x="2257271" y="650191"/>
            <a:ext cx="72107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Versatile Ultra-Compact Advanced Neutron generator</a:t>
            </a:r>
            <a:endParaRPr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4CED969-A52C-6061-D647-81B58C7F1C66}"/>
              </a:ext>
            </a:extLst>
          </p:cNvPr>
          <p:cNvSpPr txBox="1"/>
          <p:nvPr/>
        </p:nvSpPr>
        <p:spPr>
          <a:xfrm>
            <a:off x="85060" y="5755143"/>
            <a:ext cx="10322358" cy="7562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0510" algn="just">
              <a:lnSpc>
                <a:spcPct val="115000"/>
              </a:lnSpc>
              <a:spcAft>
                <a:spcPts val="300"/>
              </a:spcAft>
            </a:pPr>
            <a:r>
              <a:rPr lang="en-GB" dirty="0"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GB" sz="1800" dirty="0"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design + experimental study in CLEAR</a:t>
            </a:r>
          </a:p>
          <a:p>
            <a:pPr marL="270510" algn="just">
              <a:lnSpc>
                <a:spcPct val="115000"/>
              </a:lnSpc>
              <a:spcAft>
                <a:spcPts val="300"/>
              </a:spcAft>
            </a:pPr>
            <a:r>
              <a:rPr lang="en-GB" sz="1800" dirty="0"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- initially presented to the CERN KT initiative CIPEA in June 2022, approved and funded in 2023</a:t>
            </a:r>
          </a:p>
        </p:txBody>
      </p:sp>
    </p:spTree>
    <p:extLst>
      <p:ext uri="{BB962C8B-B14F-4D97-AF65-F5344CB8AC3E}">
        <p14:creationId xmlns:p14="http://schemas.microsoft.com/office/powerpoint/2010/main" val="17183785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4D8C6E-B0E6-4DB2-9622-BBE6A1F48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VULCAN in CLEAR</a:t>
            </a:r>
            <a:endParaRPr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F93F977-C966-448B-B0C1-24820E590AD1}"/>
              </a:ext>
            </a:extLst>
          </p:cNvPr>
          <p:cNvSpPr txBox="1">
            <a:spLocks/>
          </p:cNvSpPr>
          <p:nvPr/>
        </p:nvSpPr>
        <p:spPr>
          <a:xfrm>
            <a:off x="838200" y="546410"/>
            <a:ext cx="10515600" cy="68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en-US" dirty="0"/>
              <a:t>The Target-Moderator-Reflector (TMR)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A97AC6A-6176-BBC6-6A2F-08D60E118C34}"/>
              </a:ext>
            </a:extLst>
          </p:cNvPr>
          <p:cNvSpPr txBox="1">
            <a:spLocks/>
          </p:cNvSpPr>
          <p:nvPr/>
        </p:nvSpPr>
        <p:spPr>
          <a:xfrm>
            <a:off x="371541" y="1485383"/>
            <a:ext cx="4710821" cy="46915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/>
              <a:t>Novel TMR design is key for VULCAN </a:t>
            </a:r>
          </a:p>
          <a:p>
            <a:r>
              <a:rPr lang="en-US" dirty="0"/>
              <a:t>Converts an incoming 35 MeV electron beam into ~ MeV neutron beam</a:t>
            </a:r>
          </a:p>
          <a:p>
            <a:pPr marL="0" indent="0">
              <a:buFont typeface="Arial"/>
              <a:buNone/>
            </a:pPr>
            <a:r>
              <a:rPr lang="en-US" dirty="0"/>
              <a:t>Proof-of-concept of its performance to be undertaken in CLEAR</a:t>
            </a:r>
          </a:p>
          <a:p>
            <a:pPr marL="0" indent="0">
              <a:buFont typeface="Arial"/>
              <a:buNone/>
            </a:pPr>
            <a:r>
              <a:rPr lang="en-US" dirty="0"/>
              <a:t>Flux and time-of-flight measurements</a:t>
            </a:r>
          </a:p>
          <a:p>
            <a:pPr marL="0" indent="0">
              <a:buFont typeface="Arial"/>
              <a:buNone/>
            </a:pPr>
            <a:endParaRPr lang="en-US" dirty="0"/>
          </a:p>
          <a:p>
            <a:pPr marL="0" indent="0">
              <a:buFont typeface="Arial"/>
              <a:buNone/>
            </a:pPr>
            <a:endParaRPr lang="en-US" dirty="0"/>
          </a:p>
          <a:p>
            <a:pPr marL="0" indent="0">
              <a:buFont typeface="Arial"/>
              <a:buNone/>
            </a:pPr>
            <a:r>
              <a:rPr lang="en-US" dirty="0"/>
              <a:t>Complex experiment – issues with cryogenic – gas – safety…</a:t>
            </a:r>
          </a:p>
          <a:p>
            <a:pPr marL="0" indent="0">
              <a:buFont typeface="Arial"/>
              <a:buNone/>
            </a:pPr>
            <a:endParaRPr lang="en-US" dirty="0"/>
          </a:p>
          <a:p>
            <a:pPr marL="0" indent="0">
              <a:buFont typeface="Arial"/>
              <a:buNone/>
            </a:pPr>
            <a:r>
              <a:rPr lang="en-US" dirty="0"/>
              <a:t>Two weeks earmarked in July for </a:t>
            </a:r>
            <a:br>
              <a:rPr lang="en-US" dirty="0"/>
            </a:br>
            <a:r>
              <a:rPr lang="en-US" dirty="0"/>
              <a:t>installation and test</a:t>
            </a:r>
          </a:p>
        </p:txBody>
      </p:sp>
      <p:pic>
        <p:nvPicPr>
          <p:cNvPr id="7" name="Picture 6" descr="Diagram of a thermal beam&#10;&#10;Description automatically generated">
            <a:extLst>
              <a:ext uri="{FF2B5EF4-FFF2-40B4-BE49-F238E27FC236}">
                <a16:creationId xmlns:a16="http://schemas.microsoft.com/office/drawing/2014/main" id="{12BD10CD-E03E-BE53-B5AE-E6D22F7845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7494" y="1361746"/>
            <a:ext cx="5881619" cy="4815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2812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BD086-10CE-26FF-A28F-21B841F0C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 to end 2025</a:t>
            </a:r>
            <a:endParaRPr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76DB06-34DD-141A-4FAD-29AF5F640B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787" y="964527"/>
            <a:ext cx="5833832" cy="4287958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0C9FAD1-D03F-B17C-51AB-109924DED7DA}"/>
              </a:ext>
            </a:extLst>
          </p:cNvPr>
          <p:cNvSpPr txBox="1"/>
          <p:nvPr/>
        </p:nvSpPr>
        <p:spPr>
          <a:xfrm>
            <a:off x="2383457" y="826027"/>
            <a:ext cx="2783967" cy="276999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From CLEAR Scientific Board Report 2024 </a:t>
            </a:r>
            <a:endParaRPr sz="1200" dirty="0"/>
          </a:p>
        </p:txBody>
      </p:sp>
      <p:pic>
        <p:nvPicPr>
          <p:cNvPr id="9" name="Picture 8" descr="A close-up of black text&#10;&#10;Description automatically generated">
            <a:extLst>
              <a:ext uri="{FF2B5EF4-FFF2-40B4-BE49-F238E27FC236}">
                <a16:creationId xmlns:a16="http://schemas.microsoft.com/office/drawing/2014/main" id="{3DA86D63-7661-8C2A-320F-47F8D0721F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4526" y="5476365"/>
            <a:ext cx="6592186" cy="834216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36825140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28431-D478-D3B5-1AC3-F9AB17044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 beyond 2025</a:t>
            </a:r>
            <a:endParaRPr dirty="0"/>
          </a:p>
        </p:txBody>
      </p:sp>
      <p:pic>
        <p:nvPicPr>
          <p:cNvPr id="4" name="Picture 3" descr="A black and white text on a white background&#10;&#10;Description automatically generated">
            <a:extLst>
              <a:ext uri="{FF2B5EF4-FFF2-40B4-BE49-F238E27FC236}">
                <a16:creationId xmlns:a16="http://schemas.microsoft.com/office/drawing/2014/main" id="{26C5E321-23D8-6E8A-235D-3C0C08EC6F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471" y="888984"/>
            <a:ext cx="6136165" cy="4662365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485076-0B34-C5AD-6B98-532CF4D04AAB}"/>
              </a:ext>
            </a:extLst>
          </p:cNvPr>
          <p:cNvSpPr txBox="1"/>
          <p:nvPr/>
        </p:nvSpPr>
        <p:spPr>
          <a:xfrm>
            <a:off x="2362192" y="750485"/>
            <a:ext cx="2783967" cy="276999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From CLEAR Scientific Board Report 2024 </a:t>
            </a:r>
            <a:endParaRPr sz="1200" dirty="0"/>
          </a:p>
        </p:txBody>
      </p:sp>
      <p:pic>
        <p:nvPicPr>
          <p:cNvPr id="8" name="Picture 7" descr="A close-up of text&#10;&#10;Description automatically generated">
            <a:extLst>
              <a:ext uri="{FF2B5EF4-FFF2-40B4-BE49-F238E27FC236}">
                <a16:creationId xmlns:a16="http://schemas.microsoft.com/office/drawing/2014/main" id="{024862F6-1D03-19E3-F40A-64A658139D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7815" y="5739688"/>
            <a:ext cx="6475228" cy="969455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28358936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F31B5-AAD9-8B4C-948C-9F03B50D5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9869" y="1195530"/>
            <a:ext cx="8910535" cy="2217906"/>
          </a:xfrm>
        </p:spPr>
        <p:txBody>
          <a:bodyPr>
            <a:noAutofit/>
          </a:bodyPr>
          <a:lstStyle/>
          <a:p>
            <a:pPr algn="ctr"/>
            <a:r>
              <a:rPr lang="en-US" sz="8000" i="1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Thanks for </a:t>
            </a:r>
            <a:br>
              <a:rPr lang="en-US" sz="8000" i="1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8000" i="1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your attention</a:t>
            </a:r>
            <a:r>
              <a:rPr lang="en-US" sz="8000" i="1" dirty="0">
                <a:solidFill>
                  <a:schemeClr val="accent1">
                    <a:lumMod val="50000"/>
                  </a:schemeClr>
                </a:solidFill>
              </a:rPr>
              <a:t>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DF02A1-A14B-6641-9295-517D46B961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8749" y="4586710"/>
            <a:ext cx="1728439" cy="17216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258AF0-8F5A-6443-B43D-C8A12E7F9B8B}"/>
              </a:ext>
            </a:extLst>
          </p:cNvPr>
          <p:cNvSpPr txBox="1"/>
          <p:nvPr/>
        </p:nvSpPr>
        <p:spPr>
          <a:xfrm>
            <a:off x="1900719" y="4801209"/>
            <a:ext cx="623428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Acknowledgements to the CLEAR dream team:</a:t>
            </a:r>
          </a:p>
          <a:p>
            <a:pPr algn="l"/>
            <a:endParaRPr lang="en-US" sz="18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/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S. </a:t>
            </a:r>
            <a:r>
              <a:rPr lang="en-US" sz="1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Doebert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W. </a:t>
            </a:r>
            <a:r>
              <a:rPr lang="en-US" sz="1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Farabolini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A. </a:t>
            </a:r>
            <a:r>
              <a:rPr lang="en-US" sz="1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Ghilardi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P. </a:t>
            </a:r>
            <a:r>
              <a:rPr lang="en-US" sz="1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Korysko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A. </a:t>
            </a:r>
            <a:r>
              <a:rPr lang="en-US" sz="1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Malyzhenkov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b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A. Aksoy, K. </a:t>
            </a:r>
            <a:r>
              <a:rPr lang="en-US" sz="1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Sjobaek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L. </a:t>
            </a:r>
            <a:r>
              <a:rPr lang="en-US" sz="1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Dyks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V. </a:t>
            </a:r>
            <a:r>
              <a:rPr lang="en-US" sz="1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Rieker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J. Bateman, C. Robertson, L. Wroe, E. Granados, M. Martinez, S. Curt, D. </a:t>
            </a:r>
            <a:r>
              <a:rPr lang="en-US" sz="1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Gamba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…</a:t>
            </a:r>
          </a:p>
        </p:txBody>
      </p:sp>
    </p:spTree>
    <p:extLst>
      <p:ext uri="{BB962C8B-B14F-4D97-AF65-F5344CB8AC3E}">
        <p14:creationId xmlns:p14="http://schemas.microsoft.com/office/powerpoint/2010/main" val="619720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F10B6E0-C1D2-2B48-A02A-178B29F11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6860" y="-11430"/>
            <a:ext cx="9569218" cy="54133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The CERN Linear Electron  Accelerator for Research (CLEAR)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CEAE2C5-EC46-B64B-8620-55492432E928}"/>
              </a:ext>
            </a:extLst>
          </p:cNvPr>
          <p:cNvSpPr txBox="1">
            <a:spLocks/>
          </p:cNvSpPr>
          <p:nvPr/>
        </p:nvSpPr>
        <p:spPr>
          <a:xfrm>
            <a:off x="4831080" y="980324"/>
            <a:ext cx="7360920" cy="547496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2400" dirty="0">
                <a:solidFill>
                  <a:srgbClr val="002060"/>
                </a:solidFill>
              </a:rPr>
              <a:t>Scientific and strategic goals:</a:t>
            </a:r>
            <a:br>
              <a:rPr lang="en-GB" dirty="0">
                <a:solidFill>
                  <a:srgbClr val="002060"/>
                </a:solidFill>
              </a:rPr>
            </a:br>
            <a:endParaRPr lang="en-GB" dirty="0">
              <a:solidFill>
                <a:srgbClr val="002060"/>
              </a:solidFill>
            </a:endParaRPr>
          </a:p>
          <a:p>
            <a:r>
              <a:rPr lang="en-GB" dirty="0"/>
              <a:t>Providing a test facility at CERN with high </a:t>
            </a:r>
            <a:r>
              <a:rPr lang="en-GB" dirty="0">
                <a:solidFill>
                  <a:srgbClr val="0070C0"/>
                </a:solidFill>
              </a:rPr>
              <a:t>availability</a:t>
            </a:r>
            <a:r>
              <a:rPr lang="en-GB" dirty="0"/>
              <a:t>, easy </a:t>
            </a:r>
            <a:r>
              <a:rPr lang="en-GB" dirty="0">
                <a:solidFill>
                  <a:srgbClr val="0070C0"/>
                </a:solidFill>
              </a:rPr>
              <a:t>access</a:t>
            </a:r>
            <a:r>
              <a:rPr lang="en-GB" dirty="0"/>
              <a:t> and </a:t>
            </a:r>
            <a:r>
              <a:rPr lang="en-GB" dirty="0">
                <a:solidFill>
                  <a:srgbClr val="0070C0"/>
                </a:solidFill>
              </a:rPr>
              <a:t>high quality e- beams</a:t>
            </a:r>
            <a:r>
              <a:rPr lang="en-GB" dirty="0"/>
              <a:t>.</a:t>
            </a:r>
          </a:p>
          <a:p>
            <a:endParaRPr lang="en-GB" dirty="0"/>
          </a:p>
          <a:p>
            <a:pPr lvl="1"/>
            <a:r>
              <a:rPr lang="en-GB" dirty="0"/>
              <a:t>Performing </a:t>
            </a:r>
            <a:r>
              <a:rPr lang="en-GB" dirty="0">
                <a:solidFill>
                  <a:srgbClr val="0070C0"/>
                </a:solidFill>
              </a:rPr>
              <a:t>R&amp;D</a:t>
            </a:r>
            <a:r>
              <a:rPr lang="en-GB" dirty="0"/>
              <a:t> on </a:t>
            </a:r>
            <a:r>
              <a:rPr lang="en-GB" dirty="0">
                <a:solidFill>
                  <a:srgbClr val="0070C0"/>
                </a:solidFill>
              </a:rPr>
              <a:t>accelerator components</a:t>
            </a:r>
            <a:r>
              <a:rPr lang="en-GB" dirty="0"/>
              <a:t>, including </a:t>
            </a:r>
            <a:r>
              <a:rPr lang="en-GB" dirty="0">
                <a:solidFill>
                  <a:srgbClr val="C00000"/>
                </a:solidFill>
              </a:rPr>
              <a:t>beam instrumentation </a:t>
            </a:r>
            <a:r>
              <a:rPr lang="en-GB" dirty="0"/>
              <a:t>prototyping and </a:t>
            </a:r>
            <a:r>
              <a:rPr lang="en-GB" dirty="0">
                <a:solidFill>
                  <a:srgbClr val="C00000"/>
                </a:solidFill>
              </a:rPr>
              <a:t>high gradient RF </a:t>
            </a:r>
            <a:r>
              <a:rPr lang="en-GB" dirty="0"/>
              <a:t>technology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Providing an </a:t>
            </a:r>
            <a:r>
              <a:rPr lang="en-GB" dirty="0">
                <a:solidFill>
                  <a:srgbClr val="0070C0"/>
                </a:solidFill>
              </a:rPr>
              <a:t>irradiation facility </a:t>
            </a:r>
            <a:r>
              <a:rPr lang="en-GB" dirty="0"/>
              <a:t>with high-energy electrons, e.g. for testing electronic components in collaboration with </a:t>
            </a:r>
            <a:r>
              <a:rPr lang="en-GB" dirty="0">
                <a:solidFill>
                  <a:srgbClr val="C00000"/>
                </a:solidFill>
              </a:rPr>
              <a:t>ESA</a:t>
            </a:r>
            <a:r>
              <a:rPr lang="en-GB" dirty="0"/>
              <a:t> or for medical purposes(</a:t>
            </a:r>
            <a:r>
              <a:rPr lang="en-GB" dirty="0">
                <a:solidFill>
                  <a:srgbClr val="C00000"/>
                </a:solidFill>
              </a:rPr>
              <a:t>VHEE/FLASH</a:t>
            </a:r>
            <a:r>
              <a:rPr lang="en-GB" dirty="0"/>
              <a:t>)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Performing </a:t>
            </a:r>
            <a:r>
              <a:rPr lang="en-GB" dirty="0">
                <a:solidFill>
                  <a:srgbClr val="0070C0"/>
                </a:solidFill>
              </a:rPr>
              <a:t>R&amp;D</a:t>
            </a:r>
            <a:r>
              <a:rPr lang="en-GB" dirty="0"/>
              <a:t> on </a:t>
            </a:r>
            <a:r>
              <a:rPr lang="en-GB" dirty="0">
                <a:solidFill>
                  <a:srgbClr val="0070C0"/>
                </a:solidFill>
              </a:rPr>
              <a:t>novel accelerating techniques </a:t>
            </a:r>
            <a:r>
              <a:rPr lang="en-GB" dirty="0"/>
              <a:t>– electron driven </a:t>
            </a:r>
            <a:r>
              <a:rPr lang="en-GB" dirty="0">
                <a:solidFill>
                  <a:srgbClr val="C00000"/>
                </a:solidFill>
              </a:rPr>
              <a:t>plasma</a:t>
            </a:r>
            <a:r>
              <a:rPr lang="en-GB" dirty="0"/>
              <a:t> and </a:t>
            </a:r>
            <a:r>
              <a:rPr lang="en-GB" dirty="0">
                <a:solidFill>
                  <a:srgbClr val="C00000"/>
                </a:solidFill>
              </a:rPr>
              <a:t>THz</a:t>
            </a:r>
            <a:r>
              <a:rPr lang="en-GB" dirty="0"/>
              <a:t> acceleration. </a:t>
            </a:r>
          </a:p>
          <a:p>
            <a:pPr lvl="1"/>
            <a:endParaRPr lang="en-GB" dirty="0"/>
          </a:p>
          <a:p>
            <a:r>
              <a:rPr lang="en-GB" dirty="0"/>
              <a:t>Maintaining CERN and European </a:t>
            </a:r>
            <a:r>
              <a:rPr lang="en-GB" dirty="0">
                <a:solidFill>
                  <a:srgbClr val="0070C0"/>
                </a:solidFill>
              </a:rPr>
              <a:t>expertise for electron </a:t>
            </a:r>
            <a:r>
              <a:rPr lang="en-GB" dirty="0" err="1">
                <a:solidFill>
                  <a:srgbClr val="0070C0"/>
                </a:solidFill>
              </a:rPr>
              <a:t>linacs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/>
              <a:t>linked to future collider studies</a:t>
            </a:r>
          </a:p>
          <a:p>
            <a:r>
              <a:rPr lang="en-GB" dirty="0"/>
              <a:t>Using CLEAR as a </a:t>
            </a:r>
            <a:r>
              <a:rPr lang="en-GB" dirty="0">
                <a:solidFill>
                  <a:srgbClr val="0070C0"/>
                </a:solidFill>
              </a:rPr>
              <a:t>training</a:t>
            </a:r>
            <a:r>
              <a:rPr lang="en-GB" dirty="0"/>
              <a:t> infrastructure for the next generation of accelerator scientists and engineers.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376D2D4-907A-F542-80B1-D3E4DA2CD6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10" y="1005841"/>
            <a:ext cx="4419600" cy="353568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763C260-56BA-0440-9926-66B791675F92}"/>
              </a:ext>
            </a:extLst>
          </p:cNvPr>
          <p:cNvSpPr/>
          <p:nvPr/>
        </p:nvSpPr>
        <p:spPr>
          <a:xfrm>
            <a:off x="232410" y="5017454"/>
            <a:ext cx="4419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2060"/>
                </a:solidFill>
                <a:latin typeface="Century Gothic" panose="020B0502020202020204" pitchFamily="34" charset="0"/>
              </a:rPr>
              <a:t>CLEAR is a versatile 200 MeV electron </a:t>
            </a:r>
            <a:r>
              <a:rPr lang="en-GB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linac</a:t>
            </a:r>
            <a:r>
              <a:rPr lang="en-GB" dirty="0">
                <a:solidFill>
                  <a:srgbClr val="002060"/>
                </a:solidFill>
                <a:latin typeface="Century Gothic" panose="020B0502020202020204" pitchFamily="34" charset="0"/>
              </a:rPr>
              <a:t> + a 20 m experimental beamline, operated at CERN as a multi-purpose user facility.</a:t>
            </a:r>
          </a:p>
          <a:p>
            <a:endParaRPr lang="en-GB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28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4485D-DB89-2AEC-E6A1-1F8833DAB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BFE527-5197-1365-C99A-A1E48E4400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649" y="813062"/>
            <a:ext cx="11002701" cy="49010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Two reviews taking place in </a:t>
            </a:r>
            <a:r>
              <a:rPr lang="en-GB" dirty="0">
                <a:solidFill>
                  <a:srgbClr val="0070C0"/>
                </a:solidFill>
              </a:rPr>
              <a:t>2019</a:t>
            </a:r>
            <a:r>
              <a:rPr lang="en-GB" dirty="0"/>
              <a:t> and </a:t>
            </a:r>
            <a:r>
              <a:rPr lang="en-GB" dirty="0">
                <a:solidFill>
                  <a:srgbClr val="0070C0"/>
                </a:solidFill>
              </a:rPr>
              <a:t>2021</a:t>
            </a:r>
            <a:r>
              <a:rPr lang="en-GB" dirty="0"/>
              <a:t> confirmed and recommended the extension of CLEAR operation, currently approved until </a:t>
            </a:r>
            <a:r>
              <a:rPr lang="en-GB" dirty="0">
                <a:solidFill>
                  <a:srgbClr val="0070C0"/>
                </a:solidFill>
              </a:rPr>
              <a:t>end 2025</a:t>
            </a:r>
            <a:r>
              <a:rPr lang="en-GB" dirty="0"/>
              <a:t>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In view of the increased demand from experiments on CLEAR, its </a:t>
            </a:r>
            <a:r>
              <a:rPr lang="en-GB" dirty="0">
                <a:solidFill>
                  <a:srgbClr val="0070C0"/>
                </a:solidFill>
              </a:rPr>
              <a:t>Scientific Board</a:t>
            </a:r>
            <a:r>
              <a:rPr lang="en-GB" dirty="0"/>
              <a:t>, held in February 2024, </a:t>
            </a:r>
            <a:r>
              <a:rPr lang="en-GB" dirty="0">
                <a:solidFill>
                  <a:srgbClr val="0070C0"/>
                </a:solidFill>
              </a:rPr>
              <a:t>confirmed the scientific case to further extend</a:t>
            </a:r>
            <a:r>
              <a:rPr lang="en-GB" dirty="0"/>
              <a:t> CLEAR operation.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Future exploitation of CLEAR would profit from:</a:t>
            </a:r>
            <a:br>
              <a:rPr lang="en-GB" dirty="0"/>
            </a:br>
            <a:endParaRPr lang="en-GB" dirty="0"/>
          </a:p>
          <a:p>
            <a:pPr lvl="1"/>
            <a:r>
              <a:rPr lang="en-GB" dirty="0"/>
              <a:t>a </a:t>
            </a:r>
            <a:r>
              <a:rPr lang="en-GB" dirty="0">
                <a:solidFill>
                  <a:srgbClr val="0070C0"/>
                </a:solidFill>
              </a:rPr>
              <a:t>new beam line </a:t>
            </a:r>
            <a:r>
              <a:rPr lang="en-GB" dirty="0"/>
              <a:t>being built in CLEX to provide </a:t>
            </a:r>
            <a:br>
              <a:rPr lang="en-GB" dirty="0"/>
            </a:br>
            <a:r>
              <a:rPr lang="en-GB" dirty="0"/>
              <a:t>additional test areas for users</a:t>
            </a:r>
            <a:br>
              <a:rPr lang="en-GB" dirty="0"/>
            </a:br>
            <a:endParaRPr lang="en-GB" dirty="0"/>
          </a:p>
          <a:p>
            <a:pPr lvl="1"/>
            <a:r>
              <a:rPr lang="en-GB" dirty="0"/>
              <a:t>a planned </a:t>
            </a:r>
            <a:r>
              <a:rPr lang="en-GB" dirty="0">
                <a:solidFill>
                  <a:srgbClr val="0070C0"/>
                </a:solidFill>
              </a:rPr>
              <a:t>upgrade of the present laser system </a:t>
            </a:r>
            <a:br>
              <a:rPr lang="en-GB" dirty="0">
                <a:solidFill>
                  <a:srgbClr val="0070C0"/>
                </a:solidFill>
              </a:rPr>
            </a:br>
            <a:r>
              <a:rPr lang="en-GB" dirty="0"/>
              <a:t>including a new front end</a:t>
            </a:r>
            <a:br>
              <a:rPr lang="en-GB" dirty="0"/>
            </a:br>
            <a:endParaRPr lang="en-GB" dirty="0"/>
          </a:p>
          <a:p>
            <a:pPr lvl="1"/>
            <a:r>
              <a:rPr lang="en-GB" dirty="0"/>
              <a:t>the operation for users of the </a:t>
            </a:r>
            <a:r>
              <a:rPr lang="en-GB" dirty="0">
                <a:solidFill>
                  <a:srgbClr val="0070C0"/>
                </a:solidFill>
              </a:rPr>
              <a:t>new electron source </a:t>
            </a:r>
            <a:br>
              <a:rPr lang="en-GB" dirty="0"/>
            </a:br>
            <a:r>
              <a:rPr lang="en-GB" dirty="0"/>
              <a:t>jointly developed by CLIC/AWAKE/CLEAR</a:t>
            </a:r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BDE656-20F7-7BCC-1F0C-140E638858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649" y="5559712"/>
            <a:ext cx="6474047" cy="774373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EB2C3A2-1F03-1564-3860-2F17FEDA53F4}"/>
              </a:ext>
            </a:extLst>
          </p:cNvPr>
          <p:cNvSpPr txBox="1"/>
          <p:nvPr/>
        </p:nvSpPr>
        <p:spPr>
          <a:xfrm>
            <a:off x="3845848" y="6195585"/>
            <a:ext cx="2783967" cy="276999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From CLEAR Scientific Board Report 2024 </a:t>
            </a:r>
            <a:endParaRPr sz="1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4D8AE9-CCF4-508C-789C-4491D61121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054" y="2812895"/>
            <a:ext cx="3868296" cy="2901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649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C1C5C-9034-AC49-823E-2D346D1DA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CLEAR 2024 Review Mandate</a:t>
            </a:r>
            <a:endParaRPr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09067D0-6F15-629C-26CD-BD919CF5BC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493" y="844952"/>
            <a:ext cx="11411157" cy="5590572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The Review Panel is asked to assess whether:</a:t>
            </a:r>
            <a:br>
              <a:rPr lang="en-GB" dirty="0"/>
            </a:br>
            <a:endParaRPr lang="en-GB" sz="800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1600" dirty="0"/>
              <a:t>1. The continued operation of the CLEAR facility </a:t>
            </a:r>
            <a:r>
              <a:rPr lang="en-GB" sz="1600" dirty="0">
                <a:solidFill>
                  <a:srgbClr val="0070C0"/>
                </a:solidFill>
              </a:rPr>
              <a:t>beyond 2025 </a:t>
            </a:r>
            <a:r>
              <a:rPr lang="en-GB" sz="1600" dirty="0"/>
              <a:t>is scientifically justified based on the input provided by the </a:t>
            </a:r>
            <a:r>
              <a:rPr lang="en-GB" sz="1600" dirty="0">
                <a:solidFill>
                  <a:srgbClr val="0070C0"/>
                </a:solidFill>
              </a:rPr>
              <a:t>CLEAR Scientific Board</a:t>
            </a:r>
            <a:r>
              <a:rPr lang="en-GB" sz="1600" dirty="0"/>
              <a:t>?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600" dirty="0"/>
              <a:t>2. The current levels of </a:t>
            </a:r>
            <a:r>
              <a:rPr lang="en-GB" sz="1600" dirty="0">
                <a:solidFill>
                  <a:srgbClr val="0070C0"/>
                </a:solidFill>
              </a:rPr>
              <a:t>resources</a:t>
            </a:r>
            <a:r>
              <a:rPr lang="en-GB" sz="1600" dirty="0"/>
              <a:t>, both in terms of </a:t>
            </a:r>
            <a:r>
              <a:rPr lang="en-GB" sz="1600" dirty="0">
                <a:solidFill>
                  <a:srgbClr val="0070C0"/>
                </a:solidFill>
              </a:rPr>
              <a:t>workforce and material budget</a:t>
            </a:r>
            <a:r>
              <a:rPr lang="en-GB" sz="1600" dirty="0"/>
              <a:t>, are sufficient for ensuring the efficient operation of the facility?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600" dirty="0"/>
              <a:t>3. The </a:t>
            </a:r>
            <a:r>
              <a:rPr lang="en-GB" sz="1600" dirty="0">
                <a:solidFill>
                  <a:srgbClr val="0070C0"/>
                </a:solidFill>
              </a:rPr>
              <a:t>recommendations from the 2021 review </a:t>
            </a:r>
            <a:r>
              <a:rPr lang="en-GB" sz="1600" dirty="0"/>
              <a:t>have been effectively implemented.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600" dirty="0"/>
              <a:t>4. The proposed </a:t>
            </a:r>
            <a:r>
              <a:rPr lang="en-GB" sz="1600" dirty="0">
                <a:solidFill>
                  <a:srgbClr val="0070C0"/>
                </a:solidFill>
              </a:rPr>
              <a:t>consolidation and upgrade </a:t>
            </a:r>
            <a:r>
              <a:rPr lang="en-GB" sz="1600" dirty="0"/>
              <a:t>plans meet the following criteria: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GB" sz="1600" dirty="0"/>
              <a:t>- Are they </a:t>
            </a:r>
            <a:r>
              <a:rPr lang="en-GB" sz="1600" dirty="0">
                <a:solidFill>
                  <a:srgbClr val="0070C0"/>
                </a:solidFill>
              </a:rPr>
              <a:t>necessary</a:t>
            </a:r>
            <a:r>
              <a:rPr lang="en-GB" sz="1600" dirty="0"/>
              <a:t> for providing the required beams and reliability for researchers working in areas aligned with the global CERN strategy?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GB" sz="1600" dirty="0"/>
              <a:t>- Are they </a:t>
            </a:r>
            <a:r>
              <a:rPr lang="en-GB" sz="1600" dirty="0">
                <a:solidFill>
                  <a:srgbClr val="0070C0"/>
                </a:solidFill>
              </a:rPr>
              <a:t>adequately covered</a:t>
            </a:r>
            <a:r>
              <a:rPr lang="en-GB" sz="1600" dirty="0"/>
              <a:t> in terms of both workforce and budget?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GB" sz="1600" dirty="0"/>
              <a:t>- Are they in alignment with CLEAR’s potential </a:t>
            </a:r>
            <a:r>
              <a:rPr lang="en-GB" sz="1600" dirty="0">
                <a:solidFill>
                  <a:srgbClr val="0070C0"/>
                </a:solidFill>
              </a:rPr>
              <a:t>strategic role </a:t>
            </a:r>
            <a:r>
              <a:rPr lang="en-GB" sz="1600" dirty="0"/>
              <a:t>in providing a testbed for the construction of a </a:t>
            </a:r>
            <a:r>
              <a:rPr lang="en-GB" sz="1600" dirty="0">
                <a:solidFill>
                  <a:srgbClr val="0070C0"/>
                </a:solidFill>
              </a:rPr>
              <a:t>future </a:t>
            </a:r>
            <a:r>
              <a:rPr lang="en-GB" sz="1600" dirty="0" err="1">
                <a:solidFill>
                  <a:srgbClr val="0070C0"/>
                </a:solidFill>
              </a:rPr>
              <a:t>e+e</a:t>
            </a:r>
            <a:r>
              <a:rPr lang="en-GB" sz="1600" dirty="0">
                <a:solidFill>
                  <a:srgbClr val="0070C0"/>
                </a:solidFill>
              </a:rPr>
              <a:t>- collider</a:t>
            </a:r>
            <a:r>
              <a:rPr lang="en-GB" sz="1600" dirty="0"/>
              <a:t> at CERN?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600" dirty="0"/>
              <a:t>5. Additionally, the committee is encouraged to provide </a:t>
            </a:r>
            <a:r>
              <a:rPr lang="en-GB" sz="1600" dirty="0">
                <a:solidFill>
                  <a:srgbClr val="0070C0"/>
                </a:solidFill>
              </a:rPr>
              <a:t>recommendations</a:t>
            </a:r>
            <a:r>
              <a:rPr lang="en-GB" sz="1600" dirty="0"/>
              <a:t> for organisational and operational improvements should an operation extension be approved.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1699779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3146F-3229-0549-BED9-658CACFE3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CLEAR Review Timetable </a:t>
            </a:r>
            <a:endParaRPr dirty="0"/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EE7A00F8-A2C2-A27E-6BEC-D35D4F668A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9157" y="3130289"/>
            <a:ext cx="5741980" cy="3088901"/>
          </a:xfrm>
          <a:prstGeom prst="rect">
            <a:avLst/>
          </a:prstGeom>
        </p:spPr>
      </p:pic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095D5B90-9557-0CD5-3C08-A487B04E8B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60" y="1236586"/>
            <a:ext cx="6015655" cy="4139743"/>
          </a:xfrm>
          <a:prstGeom prst="rect">
            <a:avLst/>
          </a:prstGeom>
        </p:spPr>
      </p:pic>
      <p:sp>
        <p:nvSpPr>
          <p:cNvPr id="10" name="Chevron 9">
            <a:extLst>
              <a:ext uri="{FF2B5EF4-FFF2-40B4-BE49-F238E27FC236}">
                <a16:creationId xmlns:a16="http://schemas.microsoft.com/office/drawing/2014/main" id="{7A1A52DB-7363-6ABC-163E-478445B00822}"/>
              </a:ext>
            </a:extLst>
          </p:cNvPr>
          <p:cNvSpPr/>
          <p:nvPr/>
        </p:nvSpPr>
        <p:spPr>
          <a:xfrm rot="5400000">
            <a:off x="2768298" y="5837226"/>
            <a:ext cx="740780" cy="486137"/>
          </a:xfrm>
          <a:prstGeom prst="chevron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tx1"/>
              </a:solidFill>
            </a:endParaRPr>
          </a:p>
        </p:txBody>
      </p:sp>
      <p:sp>
        <p:nvSpPr>
          <p:cNvPr id="11" name="Chevron 10">
            <a:extLst>
              <a:ext uri="{FF2B5EF4-FFF2-40B4-BE49-F238E27FC236}">
                <a16:creationId xmlns:a16="http://schemas.microsoft.com/office/drawing/2014/main" id="{EC7CA82C-FB28-B4A4-9C25-A91E7FB02B10}"/>
              </a:ext>
            </a:extLst>
          </p:cNvPr>
          <p:cNvSpPr/>
          <p:nvPr/>
        </p:nvSpPr>
        <p:spPr>
          <a:xfrm rot="5400000">
            <a:off x="8819757" y="1422626"/>
            <a:ext cx="740780" cy="486137"/>
          </a:xfrm>
          <a:prstGeom prst="chevron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EE80CC6-A476-BE02-8471-D3DFC14D53A5}"/>
              </a:ext>
            </a:extLst>
          </p:cNvPr>
          <p:cNvSpPr txBox="1"/>
          <p:nvPr/>
        </p:nvSpPr>
        <p:spPr>
          <a:xfrm>
            <a:off x="2554324" y="695319"/>
            <a:ext cx="11687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2060"/>
                </a:solidFill>
                <a:latin typeface="Century Gothic" panose="020B0502020202020204" pitchFamily="34" charset="0"/>
              </a:rPr>
              <a:t>Morning</a:t>
            </a:r>
            <a:endParaRPr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703C8A1-7979-0B9E-696F-AE6F0C589F77}"/>
              </a:ext>
            </a:extLst>
          </p:cNvPr>
          <p:cNvSpPr txBox="1"/>
          <p:nvPr/>
        </p:nvSpPr>
        <p:spPr>
          <a:xfrm>
            <a:off x="8498563" y="2486599"/>
            <a:ext cx="13831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2060"/>
                </a:solidFill>
                <a:latin typeface="Century Gothic" panose="020B0502020202020204" pitchFamily="34" charset="0"/>
              </a:rPr>
              <a:t>Afternoon</a:t>
            </a:r>
            <a:endParaRPr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5631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0E8BD-AB3A-5044-8AFB-8A9BDD8A1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CLEAR operation &amp; resource level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37225C-1747-D740-820C-F570111E0A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869" y="802855"/>
            <a:ext cx="11075542" cy="5482198"/>
          </a:xfrm>
        </p:spPr>
        <p:txBody>
          <a:bodyPr>
            <a:normAutofit/>
          </a:bodyPr>
          <a:lstStyle/>
          <a:p>
            <a:r>
              <a:rPr lang="en-US" dirty="0"/>
              <a:t>CLEAR is a standalone installation, running also during Long Shutdowns. In a typical year </a:t>
            </a:r>
            <a:r>
              <a:rPr lang="en-US" dirty="0">
                <a:solidFill>
                  <a:srgbClr val="0070C0"/>
                </a:solidFill>
              </a:rPr>
              <a:t>30-40 weeks </a:t>
            </a:r>
            <a:r>
              <a:rPr lang="en-US" dirty="0"/>
              <a:t>of beam operation are provided, between March and December.</a:t>
            </a:r>
          </a:p>
          <a:p>
            <a:r>
              <a:rPr lang="en-US" dirty="0"/>
              <a:t>The operation team comprises on average </a:t>
            </a:r>
            <a:r>
              <a:rPr lang="en-US" dirty="0">
                <a:solidFill>
                  <a:srgbClr val="0070C0"/>
                </a:solidFill>
              </a:rPr>
              <a:t>1 staff, 1- 2 fellows and 1 associate</a:t>
            </a:r>
            <a:r>
              <a:rPr lang="en-US" dirty="0"/>
              <a:t>, plus contributions of some students and part-time associates. A total of about </a:t>
            </a:r>
            <a:r>
              <a:rPr lang="en-US" dirty="0">
                <a:solidFill>
                  <a:srgbClr val="0070C0"/>
                </a:solidFill>
              </a:rPr>
              <a:t>4 staff FTE/year</a:t>
            </a:r>
            <a:r>
              <a:rPr lang="en-US" dirty="0"/>
              <a:t> is allocated to the facility, including technical support. </a:t>
            </a:r>
          </a:p>
          <a:p>
            <a:r>
              <a:rPr lang="en-US" dirty="0"/>
              <a:t>The CLEAR </a:t>
            </a:r>
            <a:r>
              <a:rPr lang="en-US" dirty="0">
                <a:solidFill>
                  <a:srgbClr val="0070C0"/>
                </a:solidFill>
              </a:rPr>
              <a:t>material budget </a:t>
            </a:r>
            <a:r>
              <a:rPr lang="en-US" dirty="0"/>
              <a:t>is of the order of </a:t>
            </a:r>
            <a:r>
              <a:rPr lang="en-US" dirty="0">
                <a:solidFill>
                  <a:srgbClr val="0070C0"/>
                </a:solidFill>
              </a:rPr>
              <a:t>800 </a:t>
            </a:r>
            <a:r>
              <a:rPr lang="en-US" dirty="0" err="1">
                <a:solidFill>
                  <a:srgbClr val="0070C0"/>
                </a:solidFill>
              </a:rPr>
              <a:t>kCHF</a:t>
            </a:r>
            <a:r>
              <a:rPr lang="en-US" dirty="0">
                <a:solidFill>
                  <a:srgbClr val="0070C0"/>
                </a:solidFill>
              </a:rPr>
              <a:t>/year </a:t>
            </a:r>
            <a:r>
              <a:rPr lang="en-US" dirty="0"/>
              <a:t>(including M to P)</a:t>
            </a:r>
          </a:p>
          <a:p>
            <a:r>
              <a:rPr lang="en-US" dirty="0"/>
              <a:t>CLEAR operation is currently approved </a:t>
            </a:r>
            <a:br>
              <a:rPr lang="en-US" dirty="0"/>
            </a:br>
            <a:r>
              <a:rPr lang="en-US" dirty="0">
                <a:solidFill>
                  <a:srgbClr val="0070C0"/>
                </a:solidFill>
              </a:rPr>
              <a:t>until end 2025</a:t>
            </a:r>
            <a:r>
              <a:rPr lang="en-US" dirty="0"/>
              <a:t>. </a:t>
            </a:r>
          </a:p>
          <a:p>
            <a:endParaRPr lang="en-US" dirty="0"/>
          </a:p>
          <a:p>
            <a:r>
              <a:rPr lang="en-US" dirty="0"/>
              <a:t>A CLEAR </a:t>
            </a:r>
            <a:r>
              <a:rPr lang="en-US" dirty="0">
                <a:solidFill>
                  <a:srgbClr val="0070C0"/>
                </a:solidFill>
              </a:rPr>
              <a:t>budget line </a:t>
            </a:r>
            <a:r>
              <a:rPr lang="en-US" dirty="0"/>
              <a:t>(M+P) is present in </a:t>
            </a:r>
            <a:br>
              <a:rPr lang="en-US" dirty="0"/>
            </a:br>
            <a:r>
              <a:rPr lang="en-US" dirty="0"/>
              <a:t>the current MTP </a:t>
            </a:r>
            <a:r>
              <a:rPr lang="en-US" dirty="0">
                <a:solidFill>
                  <a:srgbClr val="0070C0"/>
                </a:solidFill>
              </a:rPr>
              <a:t>beyond 2025</a:t>
            </a:r>
            <a:r>
              <a:rPr lang="en-US" dirty="0"/>
              <a:t>.</a:t>
            </a:r>
          </a:p>
          <a:p>
            <a:r>
              <a:rPr lang="en-US" dirty="0"/>
              <a:t>A decision in </a:t>
            </a:r>
            <a:r>
              <a:rPr lang="en-US" dirty="0">
                <a:solidFill>
                  <a:srgbClr val="0070C0"/>
                </a:solidFill>
              </a:rPr>
              <a:t>mid 2024 </a:t>
            </a:r>
            <a:r>
              <a:rPr lang="en-US" dirty="0"/>
              <a:t>allows to better </a:t>
            </a:r>
            <a:br>
              <a:rPr lang="en-US" dirty="0"/>
            </a:br>
            <a:r>
              <a:rPr lang="en-US" dirty="0"/>
              <a:t>organize and possibly </a:t>
            </a:r>
            <a:r>
              <a:rPr lang="en-US" dirty="0">
                <a:solidFill>
                  <a:srgbClr val="0070C0"/>
                </a:solidFill>
              </a:rPr>
              <a:t>anticipate the long-term </a:t>
            </a:r>
            <a:br>
              <a:rPr lang="en-US" dirty="0">
                <a:solidFill>
                  <a:srgbClr val="0070C0"/>
                </a:solidFill>
              </a:rPr>
            </a:br>
            <a:r>
              <a:rPr lang="en-US" dirty="0">
                <a:solidFill>
                  <a:srgbClr val="0070C0"/>
                </a:solidFill>
              </a:rPr>
              <a:t>consolidation</a:t>
            </a:r>
            <a:r>
              <a:rPr lang="en-US" dirty="0"/>
              <a:t> of the infrastructure(substitution </a:t>
            </a:r>
            <a:br>
              <a:rPr lang="en-US" dirty="0"/>
            </a:br>
            <a:r>
              <a:rPr lang="en-US" dirty="0"/>
              <a:t>of obsolete material, restock of spares), </a:t>
            </a:r>
            <a:br>
              <a:rPr lang="en-US" dirty="0"/>
            </a:br>
            <a:r>
              <a:rPr lang="en-US" dirty="0"/>
              <a:t>as well as to </a:t>
            </a:r>
            <a:r>
              <a:rPr lang="en-US" dirty="0">
                <a:solidFill>
                  <a:srgbClr val="0070C0"/>
                </a:solidFill>
              </a:rPr>
              <a:t>prepare the manpower plan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0CEF54FE-C8DC-C342-A637-D41BEC3456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9745" y="3679227"/>
            <a:ext cx="5308315" cy="211947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BD33E90-8356-BA47-8F93-BA4310C42FF5}"/>
              </a:ext>
            </a:extLst>
          </p:cNvPr>
          <p:cNvSpPr txBox="1"/>
          <p:nvPr/>
        </p:nvSpPr>
        <p:spPr>
          <a:xfrm>
            <a:off x="8843058" y="6055144"/>
            <a:ext cx="308610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M. Lamont, 329</a:t>
            </a:r>
            <a:r>
              <a:rPr lang="en-US" sz="1600" baseline="30000" dirty="0"/>
              <a:t>th</a:t>
            </a:r>
            <a:r>
              <a:rPr lang="en-US" sz="1600" dirty="0"/>
              <a:t> IEFC meeting 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1086018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6A04FC00-6F11-6E7A-2477-CAA3DB2606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547" y="1508632"/>
            <a:ext cx="7628963" cy="442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00D4246-36DB-695F-2E68-B519C8CED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CLEAR Operation 2017 - 2023</a:t>
            </a:r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499D45-F386-852F-D18D-73A03EE91C4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8800" y="4563254"/>
            <a:ext cx="2618010" cy="21685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C8B7646-C236-F422-D54E-2F35E7009D7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3444" y="672160"/>
            <a:ext cx="3436861" cy="1410874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D10ACCA-DC12-770B-A730-5DB65223714A}"/>
              </a:ext>
            </a:extLst>
          </p:cNvPr>
          <p:cNvSpPr txBox="1">
            <a:spLocks/>
          </p:cNvSpPr>
          <p:nvPr/>
        </p:nvSpPr>
        <p:spPr>
          <a:xfrm>
            <a:off x="47354" y="1115098"/>
            <a:ext cx="4370594" cy="3448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dirty="0"/>
              <a:t>Start with beam </a:t>
            </a:r>
            <a:r>
              <a:rPr lang="en-GB" dirty="0">
                <a:solidFill>
                  <a:srgbClr val="0070C0"/>
                </a:solidFill>
              </a:rPr>
              <a:t>August 2017</a:t>
            </a:r>
          </a:p>
          <a:p>
            <a:pPr lvl="1"/>
            <a:endParaRPr lang="en-GB" sz="1000" dirty="0"/>
          </a:p>
          <a:p>
            <a:pPr marL="493713" lvl="1" indent="-223838"/>
            <a:r>
              <a:rPr lang="en-GB" sz="1600" dirty="0">
                <a:solidFill>
                  <a:srgbClr val="C00000"/>
                </a:solidFill>
              </a:rPr>
              <a:t>19</a:t>
            </a:r>
            <a:r>
              <a:rPr lang="en-GB" sz="1600" dirty="0"/>
              <a:t> weeks of operation in </a:t>
            </a:r>
            <a:r>
              <a:rPr lang="en-GB" sz="1600" dirty="0">
                <a:solidFill>
                  <a:srgbClr val="C00000"/>
                </a:solidFill>
              </a:rPr>
              <a:t>2017</a:t>
            </a:r>
          </a:p>
          <a:p>
            <a:pPr marL="493713" lvl="1" indent="-223838"/>
            <a:r>
              <a:rPr lang="en-GB" sz="1600" dirty="0">
                <a:solidFill>
                  <a:srgbClr val="C00000"/>
                </a:solidFill>
              </a:rPr>
              <a:t>36</a:t>
            </a:r>
            <a:r>
              <a:rPr lang="en-GB" sz="1600" dirty="0"/>
              <a:t> weeks in </a:t>
            </a:r>
            <a:r>
              <a:rPr lang="en-GB" sz="1600" dirty="0">
                <a:solidFill>
                  <a:srgbClr val="C00000"/>
                </a:solidFill>
              </a:rPr>
              <a:t>2018</a:t>
            </a:r>
          </a:p>
          <a:p>
            <a:pPr marL="493713" lvl="1" indent="-223838"/>
            <a:r>
              <a:rPr lang="en-GB" sz="1600" dirty="0">
                <a:solidFill>
                  <a:srgbClr val="C00000"/>
                </a:solidFill>
              </a:rPr>
              <a:t>38 </a:t>
            </a:r>
            <a:r>
              <a:rPr lang="en-GB" sz="1600" dirty="0"/>
              <a:t>weeks in </a:t>
            </a:r>
            <a:r>
              <a:rPr lang="en-GB" sz="1600" dirty="0">
                <a:solidFill>
                  <a:srgbClr val="C00000"/>
                </a:solidFill>
              </a:rPr>
              <a:t>2019</a:t>
            </a:r>
          </a:p>
          <a:p>
            <a:pPr marL="493713" lvl="1" indent="-223838"/>
            <a:r>
              <a:rPr lang="en-GB" sz="1600" dirty="0">
                <a:solidFill>
                  <a:srgbClr val="C00000"/>
                </a:solidFill>
              </a:rPr>
              <a:t>34 </a:t>
            </a:r>
            <a:r>
              <a:rPr lang="en-GB" sz="1600" dirty="0"/>
              <a:t>weeks</a:t>
            </a:r>
            <a:r>
              <a:rPr lang="en-GB" sz="1600" dirty="0">
                <a:solidFill>
                  <a:srgbClr val="C00000"/>
                </a:solidFill>
              </a:rPr>
              <a:t> </a:t>
            </a:r>
            <a:r>
              <a:rPr lang="en-GB" sz="1600" dirty="0"/>
              <a:t>in </a:t>
            </a:r>
            <a:r>
              <a:rPr lang="en-GB" sz="1600" dirty="0">
                <a:solidFill>
                  <a:srgbClr val="C00000"/>
                </a:solidFill>
              </a:rPr>
              <a:t>2020</a:t>
            </a:r>
          </a:p>
          <a:p>
            <a:pPr marL="493713" lvl="1" indent="-223838"/>
            <a:r>
              <a:rPr lang="en-GB" sz="1600" dirty="0">
                <a:solidFill>
                  <a:srgbClr val="C00000"/>
                </a:solidFill>
              </a:rPr>
              <a:t>35 </a:t>
            </a:r>
            <a:r>
              <a:rPr lang="en-GB" sz="1600" dirty="0"/>
              <a:t>weeks in </a:t>
            </a:r>
            <a:r>
              <a:rPr lang="en-GB" sz="1600" dirty="0">
                <a:solidFill>
                  <a:srgbClr val="C00000"/>
                </a:solidFill>
              </a:rPr>
              <a:t>2021</a:t>
            </a:r>
          </a:p>
          <a:p>
            <a:pPr marL="493713" lvl="1" indent="-223838"/>
            <a:r>
              <a:rPr lang="en-GB" sz="1600" dirty="0">
                <a:solidFill>
                  <a:srgbClr val="C00000"/>
                </a:solidFill>
              </a:rPr>
              <a:t>37 </a:t>
            </a:r>
            <a:r>
              <a:rPr lang="en-GB" sz="1600" dirty="0"/>
              <a:t>weeks in </a:t>
            </a:r>
            <a:r>
              <a:rPr lang="en-GB" sz="1600" dirty="0">
                <a:solidFill>
                  <a:srgbClr val="C00000"/>
                </a:solidFill>
              </a:rPr>
              <a:t>2022</a:t>
            </a:r>
          </a:p>
          <a:p>
            <a:pPr marL="493713" lvl="1" indent="-223838"/>
            <a:r>
              <a:rPr lang="en-GB" sz="1600" dirty="0">
                <a:solidFill>
                  <a:srgbClr val="C00000"/>
                </a:solidFill>
              </a:rPr>
              <a:t>38 </a:t>
            </a:r>
            <a:r>
              <a:rPr lang="en-GB" sz="1600" dirty="0">
                <a:solidFill>
                  <a:srgbClr val="002060"/>
                </a:solidFill>
              </a:rPr>
              <a:t>weeks in </a:t>
            </a:r>
            <a:r>
              <a:rPr lang="en-GB" sz="1600" dirty="0">
                <a:solidFill>
                  <a:srgbClr val="C00000"/>
                </a:solidFill>
              </a:rPr>
              <a:t>2023</a:t>
            </a:r>
            <a:endParaRPr lang="en-GB" sz="1400" dirty="0"/>
          </a:p>
          <a:p>
            <a:pPr marL="0" indent="0">
              <a:buNone/>
            </a:pPr>
            <a:br>
              <a:rPr lang="en-GB" sz="1400" dirty="0"/>
            </a:br>
            <a:r>
              <a:rPr lang="en-GB" sz="1400" dirty="0"/>
              <a:t>Due to Covid-19 related measures, </a:t>
            </a:r>
            <a:br>
              <a:rPr lang="en-GB" sz="1400" dirty="0"/>
            </a:br>
            <a:r>
              <a:rPr lang="en-GB" sz="1400" dirty="0"/>
              <a:t>2020-2021 activities were impacted, </a:t>
            </a:r>
            <a:br>
              <a:rPr lang="en-GB" sz="1400" dirty="0"/>
            </a:br>
            <a:r>
              <a:rPr lang="en-GB" sz="1400" dirty="0"/>
              <a:t>and mainly limited to CERN users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45D3AF1-30E2-3E86-B7AC-460FB574323F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9725" y="5078576"/>
            <a:ext cx="3492251" cy="1328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1394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0873C-7E92-3E05-F095-A2B9627DA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a “typical” year - 2023</a:t>
            </a:r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CD1980-0596-0925-0305-A8CF49C098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794" y="991343"/>
            <a:ext cx="10874412" cy="5238041"/>
          </a:xfrm>
          <a:prstGeom prst="rect">
            <a:avLst/>
          </a:prstGeom>
        </p:spPr>
      </p:pic>
      <p:sp>
        <p:nvSpPr>
          <p:cNvPr id="5" name="TextBox 6">
            <a:extLst>
              <a:ext uri="{FF2B5EF4-FFF2-40B4-BE49-F238E27FC236}">
                <a16:creationId xmlns:a16="http://schemas.microsoft.com/office/drawing/2014/main" id="{17A336B9-CE87-68EE-4BD7-DF7C58831096}"/>
              </a:ext>
            </a:extLst>
          </p:cNvPr>
          <p:cNvSpPr/>
          <p:nvPr/>
        </p:nvSpPr>
        <p:spPr>
          <a:xfrm>
            <a:off x="2938281" y="2275565"/>
            <a:ext cx="6471533" cy="23068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rgbClr val="00206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ctr">
            <a:spAutoFit/>
          </a:bodyPr>
          <a:lstStyle/>
          <a:p>
            <a:pPr marL="179388" defTabSz="914400">
              <a:lnSpc>
                <a:spcPct val="100000"/>
              </a:lnSpc>
              <a:tabLst>
                <a:tab pos="1279525" algn="l"/>
              </a:tabLst>
            </a:pPr>
            <a:r>
              <a:rPr lang="en-GB" sz="2400" b="0" strike="noStrike" spc="-1" dirty="0">
                <a:solidFill>
                  <a:srgbClr val="002060"/>
                </a:solidFill>
                <a:latin typeface="Century Gothic" panose="020B0502020202020204" pitchFamily="34" charset="0"/>
              </a:rPr>
              <a:t>-     38	weeks of beam</a:t>
            </a:r>
            <a:endParaRPr lang="en-US" sz="2400" b="0" strike="noStrike" spc="-1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marL="179388" defTabSz="914400">
              <a:lnSpc>
                <a:spcPct val="100000"/>
              </a:lnSpc>
              <a:tabLst>
                <a:tab pos="1279525" algn="l"/>
              </a:tabLst>
            </a:pPr>
            <a:r>
              <a:rPr lang="en-GB" sz="2400" b="0" strike="noStrike" spc="-1" dirty="0">
                <a:solidFill>
                  <a:srgbClr val="002060"/>
                </a:solidFill>
                <a:latin typeface="Century Gothic" panose="020B0502020202020204" pitchFamily="34" charset="0"/>
              </a:rPr>
              <a:t>-   279 	hours of set-up installation</a:t>
            </a:r>
            <a:endParaRPr lang="en-US" sz="2400" b="0" strike="noStrike" spc="-1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marL="179388" defTabSz="914400">
              <a:lnSpc>
                <a:spcPct val="100000"/>
              </a:lnSpc>
              <a:tabLst>
                <a:tab pos="1279525" algn="l"/>
              </a:tabLst>
            </a:pPr>
            <a:r>
              <a:rPr lang="en-GB" sz="2400" b="0" strike="noStrike" spc="-1" dirty="0">
                <a:solidFill>
                  <a:srgbClr val="002060"/>
                </a:solidFill>
                <a:latin typeface="Century Gothic" panose="020B0502020202020204" pitchFamily="34" charset="0"/>
              </a:rPr>
              <a:t>-   230 	accesses with radioprotection</a:t>
            </a:r>
            <a:endParaRPr lang="en-US" sz="2400" b="0" strike="noStrike" spc="-1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marL="179388" defTabSz="914400">
              <a:lnSpc>
                <a:spcPct val="100000"/>
              </a:lnSpc>
              <a:tabLst>
                <a:tab pos="1279525" algn="l"/>
              </a:tabLst>
            </a:pPr>
            <a:r>
              <a:rPr lang="en-GB" sz="2400" b="0" strike="noStrike" spc="-1" dirty="0">
                <a:solidFill>
                  <a:srgbClr val="002060"/>
                </a:solidFill>
                <a:latin typeface="Century Gothic" panose="020B0502020202020204" pitchFamily="34" charset="0"/>
              </a:rPr>
              <a:t>- 1209	hours of beam</a:t>
            </a:r>
            <a:endParaRPr lang="en-US" sz="2400" b="0" strike="noStrike" spc="-1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marL="179388" defTabSz="914400">
              <a:lnSpc>
                <a:spcPct val="100000"/>
              </a:lnSpc>
              <a:tabLst>
                <a:tab pos="1279525" algn="l"/>
              </a:tabLst>
            </a:pPr>
            <a:r>
              <a:rPr lang="en-GB" sz="2400" b="0" strike="noStrike" spc="-1" dirty="0">
                <a:solidFill>
                  <a:srgbClr val="002060"/>
                </a:solidFill>
                <a:latin typeface="Century Gothic" panose="020B0502020202020204" pitchFamily="34" charset="0"/>
              </a:rPr>
              <a:t>-     40	hours of fatal failure</a:t>
            </a:r>
            <a:endParaRPr lang="en-US" sz="2400" b="0" strike="noStrike" spc="-1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marL="179388" defTabSz="914400">
              <a:lnSpc>
                <a:spcPct val="100000"/>
              </a:lnSpc>
              <a:tabLst>
                <a:tab pos="1279525" algn="l"/>
              </a:tabLst>
            </a:pPr>
            <a:r>
              <a:rPr lang="en-GB" sz="2400" b="0" strike="noStrike" spc="-1" dirty="0">
                <a:solidFill>
                  <a:srgbClr val="002060"/>
                </a:solidFill>
                <a:latin typeface="Century Gothic" panose="020B0502020202020204" pitchFamily="34" charset="0"/>
              </a:rPr>
              <a:t>-    </a:t>
            </a:r>
            <a:r>
              <a:rPr lang="en-GB" sz="2400" b="0" strike="noStrike" spc="-1" dirty="0">
                <a:solidFill>
                  <a:srgbClr val="FF3300"/>
                </a:solidFill>
                <a:latin typeface="Century Gothic" panose="020B0502020202020204" pitchFamily="34" charset="0"/>
              </a:rPr>
              <a:t>1.9	experiments per week in average</a:t>
            </a:r>
            <a:endParaRPr lang="en-US" sz="2400" b="0" strike="noStrike" spc="-1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8384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56469</TotalTime>
  <Words>2371</Words>
  <Application>Microsoft Macintosh PowerPoint</Application>
  <PresentationFormat>Widescreen</PresentationFormat>
  <Paragraphs>279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Avenir Book</vt:lpstr>
      <vt:lpstr>Calibri</vt:lpstr>
      <vt:lpstr>Century Gothic</vt:lpstr>
      <vt:lpstr>Wingdings</vt:lpstr>
      <vt:lpstr>Office Theme</vt:lpstr>
      <vt:lpstr>The CLEAR scientific program - past experience and outlook</vt:lpstr>
      <vt:lpstr>Talk outline</vt:lpstr>
      <vt:lpstr>The CERN Linear Electron  Accelerator for Research (CLEAR)</vt:lpstr>
      <vt:lpstr>Introduction</vt:lpstr>
      <vt:lpstr>CLEAR 2024 Review Mandate</vt:lpstr>
      <vt:lpstr>CLEAR Review Timetable </vt:lpstr>
      <vt:lpstr>CLEAR operation &amp; resource level</vt:lpstr>
      <vt:lpstr>CLEAR Operation 2017 - 2023</vt:lpstr>
      <vt:lpstr>Example of a “typical” year - 2023</vt:lpstr>
      <vt:lpstr>Operation flexibility - accesses</vt:lpstr>
      <vt:lpstr>Operation</vt:lpstr>
      <vt:lpstr>CLEAR operation peculiarities</vt:lpstr>
      <vt:lpstr>Origin of experiments</vt:lpstr>
      <vt:lpstr>Activities</vt:lpstr>
      <vt:lpstr>Publications – scientific output</vt:lpstr>
      <vt:lpstr>Experimental program 2017-2024</vt:lpstr>
      <vt:lpstr>Irradiation on electronics</vt:lpstr>
      <vt:lpstr>CLIC</vt:lpstr>
      <vt:lpstr>AWAKE</vt:lpstr>
      <vt:lpstr>The Plasma lens experiment</vt:lpstr>
      <vt:lpstr>MDs, accelerator physics, beam dynamics</vt:lpstr>
      <vt:lpstr>PowerPoint Presentation</vt:lpstr>
      <vt:lpstr>VULCAN - Overview</vt:lpstr>
      <vt:lpstr>VULCAN in CLEAR</vt:lpstr>
      <vt:lpstr>Outlook to end 2025</vt:lpstr>
      <vt:lpstr>Outlook beyond 2025</vt:lpstr>
      <vt:lpstr>Thanks for 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Roberto Corsini</cp:lastModifiedBy>
  <cp:revision>501</cp:revision>
  <dcterms:created xsi:type="dcterms:W3CDTF">2018-03-20T15:42:27Z</dcterms:created>
  <dcterms:modified xsi:type="dcterms:W3CDTF">2024-05-29T07:19:38Z</dcterms:modified>
</cp:coreProperties>
</file>