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6"/>
  </p:notesMasterIdLst>
  <p:sldIdLst>
    <p:sldId id="427" r:id="rId2"/>
    <p:sldId id="588" r:id="rId3"/>
    <p:sldId id="781" r:id="rId4"/>
    <p:sldId id="587" r:id="rId5"/>
    <p:sldId id="782" r:id="rId6"/>
    <p:sldId id="414" r:id="rId7"/>
    <p:sldId id="416" r:id="rId8"/>
    <p:sldId id="589" r:id="rId9"/>
    <p:sldId id="771" r:id="rId10"/>
    <p:sldId id="774" r:id="rId11"/>
    <p:sldId id="767" r:id="rId12"/>
    <p:sldId id="586" r:id="rId13"/>
    <p:sldId id="424" r:id="rId14"/>
    <p:sldId id="778" r:id="rId15"/>
    <p:sldId id="783" r:id="rId16"/>
    <p:sldId id="772" r:id="rId17"/>
    <p:sldId id="773" r:id="rId18"/>
    <p:sldId id="784" r:id="rId19"/>
    <p:sldId id="777" r:id="rId20"/>
    <p:sldId id="373" r:id="rId21"/>
    <p:sldId id="779" r:id="rId22"/>
    <p:sldId id="415" r:id="rId23"/>
    <p:sldId id="428" r:id="rId24"/>
    <p:sldId id="77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D9BA"/>
    <a:srgbClr val="FF9469"/>
    <a:srgbClr val="ED7D31"/>
    <a:srgbClr val="D1BADD"/>
    <a:srgbClr val="F2C5C1"/>
    <a:srgbClr val="0070C0"/>
    <a:srgbClr val="F4B183"/>
    <a:srgbClr val="00FF28"/>
    <a:srgbClr val="E2F0D9"/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761"/>
    <p:restoredTop sz="76285"/>
  </p:normalViewPr>
  <p:slideViewPr>
    <p:cSldViewPr snapToGrid="0" snapToObjects="1">
      <p:cViewPr>
        <p:scale>
          <a:sx n="69" d="100"/>
          <a:sy n="69" d="100"/>
        </p:scale>
        <p:origin x="496" y="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A76EAF-1F96-7947-99DA-FCDFF1E79DC2}" type="datetimeFigureOut">
              <a:rPr lang="en-US" smtClean="0"/>
              <a:t>5/29/24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4AAF1-DCF4-0A4A-A93A-A759939F88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897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7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1307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4043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8976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1080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6842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6976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 err="1">
                <a:effectLst/>
                <a:highlight>
                  <a:srgbClr val="FFFFFF"/>
                </a:highlight>
                <a:latin typeface="MyriadPro"/>
              </a:rPr>
              <a:t>LDG</a:t>
            </a:r>
            <a:r>
              <a:rPr lang="en-US" sz="1800" dirty="0">
                <a:effectLst/>
                <a:highlight>
                  <a:srgbClr val="FFFFFF"/>
                </a:highlight>
                <a:latin typeface="MyriadPro"/>
              </a:rPr>
              <a:t>: Laboratory Directors Group </a:t>
            </a:r>
            <a:endParaRPr lang="en-US" dirty="0">
              <a:effectLst/>
              <a:highlight>
                <a:srgbClr val="FFFFFF"/>
              </a:highlight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8084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B394362-7BEE-B4B7-72E1-ED648A989BC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88372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1328AF-EB87-446E-A908-F115527203C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19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392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04418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34AAF1-DCF4-0A4A-A93A-A759939F88A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251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83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3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325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508787"/>
            <a:ext cx="11017800" cy="4578815"/>
          </a:xfrm>
        </p:spPr>
        <p:txBody>
          <a:bodyPr/>
          <a:lstStyle>
            <a:lvl1pPr marL="239994" indent="-239994">
              <a:lnSpc>
                <a:spcPct val="10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 sz="2000"/>
            </a:lvl1pPr>
            <a:lvl2pPr marL="479988" indent="-239994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867"/>
            </a:lvl2pPr>
            <a:lvl3pPr marL="719982" indent="-239994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867"/>
            </a:lvl3pPr>
            <a:lvl4pPr marL="959976" indent="-239994">
              <a:lnSpc>
                <a:spcPct val="100000"/>
              </a:lnSpc>
              <a:spcBef>
                <a:spcPts val="267"/>
              </a:spcBef>
              <a:spcAft>
                <a:spcPts val="267"/>
              </a:spcAft>
              <a:defRPr sz="1867"/>
            </a:lvl4pPr>
            <a:lvl5pPr>
              <a:spcBef>
                <a:spcPts val="800"/>
              </a:spcBef>
              <a:defRPr sz="1867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738387"/>
          </a:xfr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9F9A24C-7D35-3E62-A3A5-A4438BDD78E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03446" y="60511"/>
            <a:ext cx="9985109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33">
                <a:solidFill>
                  <a:schemeClr val="bg1"/>
                </a:solidFill>
              </a:defRPr>
            </a:lvl1pPr>
          </a:lstStyle>
          <a:p>
            <a:r>
              <a:rPr lang="en-US"/>
              <a:t>PBC Annual Workshop, 27.03.2024, CERN                           FCC-ee injector scheme                            Hannes Bartosik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4808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67240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69615" y="288001"/>
            <a:ext cx="7262823" cy="5085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4375653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1391" y="0"/>
            <a:ext cx="9569218" cy="54640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2513" y="881744"/>
            <a:ext cx="11266715" cy="544158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7312B14-67D7-CA9A-E1E0-D2B111F2C7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624285" y="6590662"/>
            <a:ext cx="1459029" cy="267336"/>
          </a:xfrm>
          <a:prstGeom prst="rect">
            <a:avLst/>
          </a:prstGeom>
        </p:spPr>
        <p:txBody>
          <a:bodyPr anchor="b"/>
          <a:lstStyle>
            <a:lvl1pPr algn="r"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5625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3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315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2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38200" y="6590664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21 March 2018</a:t>
            </a:r>
            <a:endParaRPr lang="en-US" dirty="0"/>
          </a:p>
        </p:txBody>
      </p:sp>
      <p:sp>
        <p:nvSpPr>
          <p:cNvPr id="8" name="Footer Placeholder 4"/>
          <p:cNvSpPr txBox="1">
            <a:spLocks/>
          </p:cNvSpPr>
          <p:nvPr userDrawn="1"/>
        </p:nvSpPr>
        <p:spPr>
          <a:xfrm>
            <a:off x="4038600" y="6590664"/>
            <a:ext cx="4114800" cy="26733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Senior Staff Advisory Committee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610600" y="6590662"/>
            <a:ext cx="2743200" cy="26733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800" kern="1200">
                <a:solidFill>
                  <a:schemeClr val="bg2">
                    <a:lumMod val="50000"/>
                  </a:schemeClr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10519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232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BF5510-8938-8647-BD96-77E9E453D0D5}" type="datetimeFigureOut">
              <a:rPr lang="en-US" smtClean="0"/>
              <a:t>5/29/24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221694-9A37-5746-8CB4-48D985807C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09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tif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43074" y="1"/>
            <a:ext cx="8748399" cy="5505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0" y="550549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0" y="6590664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8418" y="59056"/>
            <a:ext cx="499771" cy="491493"/>
          </a:xfrm>
          <a:prstGeom prst="rect">
            <a:avLst/>
          </a:prstGeom>
        </p:spPr>
      </p:pic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24285" y="6590662"/>
            <a:ext cx="1459029" cy="267336"/>
          </a:xfrm>
          <a:prstGeom prst="rect">
            <a:avLst/>
          </a:prstGeom>
        </p:spPr>
        <p:txBody>
          <a:bodyPr anchor="b"/>
          <a:lstStyle>
            <a:lvl1pPr algn="r">
              <a:defRPr sz="800">
                <a:latin typeface="Century Gothic" charset="0"/>
                <a:ea typeface="Century Gothic" charset="0"/>
                <a:cs typeface="Century Gothic" charset="0"/>
              </a:defRPr>
            </a:lvl1pPr>
          </a:lstStyle>
          <a:p>
            <a:fld id="{5E221694-9A37-5746-8CB4-48D985807C4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ACBB6E4-B71E-3245-92A6-2FC64EFF4C37}"/>
              </a:ext>
            </a:extLst>
          </p:cNvPr>
          <p:cNvPicPr>
            <a:picLocks noChangeAspect="1"/>
          </p:cNvPicPr>
          <p:nvPr userDrawn="1"/>
        </p:nvPicPr>
        <p:blipFill>
          <a:blip r:embed="rId1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570" y="136848"/>
            <a:ext cx="873117" cy="320597"/>
          </a:xfrm>
          <a:prstGeom prst="rect">
            <a:avLst/>
          </a:prstGeom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FBFF429D-F554-3649-9A4F-4D2D7F56CFA7}"/>
              </a:ext>
            </a:extLst>
          </p:cNvPr>
          <p:cNvSpPr txBox="1">
            <a:spLocks/>
          </p:cNvSpPr>
          <p:nvPr userDrawn="1"/>
        </p:nvSpPr>
        <p:spPr>
          <a:xfrm>
            <a:off x="0" y="6590662"/>
            <a:ext cx="2834640" cy="267336"/>
          </a:xfrm>
          <a:prstGeom prst="rect">
            <a:avLst/>
          </a:prstGeom>
        </p:spPr>
        <p:txBody>
          <a:bodyPr anchor="b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CLEAR Review 2024 – 29th May 2024</a:t>
            </a:r>
          </a:p>
        </p:txBody>
      </p:sp>
    </p:spTree>
    <p:extLst>
      <p:ext uri="{BB962C8B-B14F-4D97-AF65-F5344CB8AC3E}">
        <p14:creationId xmlns:p14="http://schemas.microsoft.com/office/powerpoint/2010/main" val="1892902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2060"/>
          </a:solidFill>
          <a:latin typeface="Century Gothic" charset="0"/>
          <a:ea typeface="Century Gothic" charset="0"/>
          <a:cs typeface="Century Gothic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0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400" kern="1200">
          <a:solidFill>
            <a:schemeClr val="tx1"/>
          </a:solidFill>
          <a:latin typeface="Century Gothic" charset="0"/>
          <a:ea typeface="Century Gothic" charset="0"/>
          <a:cs typeface="Century Gothic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418402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80059/contributions/5656633/attachments/2747518/4781856/20231107_FCCeeInjector_CERN_CO84_talk.pptx" TargetMode="External"/><Relationship Id="rId7" Type="http://schemas.openxmlformats.org/officeDocument/2006/relationships/hyperlink" Target="https://indico.cern.ch/event/1202105/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02105/contributions/5384834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43931/timetable/#all.detailed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7.png"/><Relationship Id="rId5" Type="http://schemas.openxmlformats.org/officeDocument/2006/relationships/hyperlink" Target="https://cern.ch/international-facilities" TargetMode="External"/><Relationship Id="rId4" Type="http://schemas.openxmlformats.org/officeDocument/2006/relationships/hyperlink" Target="https://indico.cern.ch/event/1323113/overview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cern.ch/display/TIMING/White+Rabbit+Tim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spirehep.net/files/dc2374a1f6551aeffe3634555cf37630" TargetMode="External"/><Relationship Id="rId4" Type="http://schemas.openxmlformats.org/officeDocument/2006/relationships/hyperlink" Target="https://its.cern.ch/jira/browse/AOS-3601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-publishing.cern.ch/index.php/CYRM/issue/view/125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69776/contributions/5795149/attachments/2827607/4940440/2024.03.27_FCCee_Injector_scheme.pptx" TargetMode="External"/><Relationship Id="rId4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69776/contributions/5795149/attachments/2827607/4940440/2024.03.27_FCCee_Injector_scheme.pptx" TargetMode="External"/><Relationship Id="rId4" Type="http://schemas.openxmlformats.org/officeDocument/2006/relationships/image" Target="../media/image2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74893/attachments/2822708/4929843/CLEAR_SB_Feb2024_v5.pdf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4893/attachments/2822708/4929843/CLEAR_SB_Feb2024_v5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02105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indico.cern.ch/event/1369776/contributions/5795149/attachments/2827607/4940440/2024.03.27_FCCee_Injector_scheme.pptx" TargetMode="Externa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C8253F9-558B-F4D2-6033-595CE070480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CLEAR: a Long-Term Outlook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E36F91E9-C652-0323-28AF-755CB87D34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2000" i="1" dirty="0"/>
              <a:t>R. </a:t>
            </a:r>
            <a:r>
              <a:rPr lang="en-GB" sz="2000" i="1" dirty="0" err="1"/>
              <a:t>Corsini</a:t>
            </a:r>
            <a:r>
              <a:rPr lang="en-GB" sz="2000" i="1" dirty="0"/>
              <a:t>, </a:t>
            </a:r>
            <a:r>
              <a:rPr lang="en-GB" sz="2000" i="1" u="sng" dirty="0"/>
              <a:t>D. Gamba</a:t>
            </a:r>
            <a:r>
              <a:rPr lang="en-GB" sz="2000" i="1" dirty="0"/>
              <a:t> for the CLEAR Team</a:t>
            </a:r>
          </a:p>
          <a:p>
            <a:endParaRPr lang="en-GB" sz="2000" i="1" dirty="0"/>
          </a:p>
          <a:p>
            <a:endParaRPr lang="en-GB" sz="2000" i="1" dirty="0"/>
          </a:p>
          <a:p>
            <a:r>
              <a:rPr lang="en-GB" dirty="0">
                <a:hlinkClick r:id="rId2"/>
              </a:rPr>
              <a:t>CLEAR Review 2024</a:t>
            </a:r>
            <a:r>
              <a:rPr lang="en-GB" dirty="0"/>
              <a:t> – 29</a:t>
            </a:r>
            <a:r>
              <a:rPr lang="en-GB" baseline="30000" dirty="0"/>
              <a:t>th</a:t>
            </a:r>
            <a:r>
              <a:rPr lang="en-GB" dirty="0"/>
              <a:t> May 2024 - CERN</a:t>
            </a:r>
          </a:p>
        </p:txBody>
      </p:sp>
    </p:spTree>
    <p:extLst>
      <p:ext uri="{BB962C8B-B14F-4D97-AF65-F5344CB8AC3E}">
        <p14:creationId xmlns:p14="http://schemas.microsoft.com/office/powerpoint/2010/main" val="2185493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C2D4-FC88-184E-A498-D4E22BC7E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Selected FCC-</a:t>
            </a:r>
            <a:r>
              <a:rPr lang="en-US" dirty="0" err="1"/>
              <a:t>ee</a:t>
            </a:r>
            <a:r>
              <a:rPr lang="en-US" dirty="0"/>
              <a:t> challenges/considerations </a:t>
            </a:r>
            <a:endParaRPr dirty="0"/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129D3CAE-C1AD-1939-01B8-121BE0F74C6D}"/>
              </a:ext>
            </a:extLst>
          </p:cNvPr>
          <p:cNvGrpSpPr/>
          <p:nvPr/>
        </p:nvGrpSpPr>
        <p:grpSpPr>
          <a:xfrm>
            <a:off x="289367" y="617044"/>
            <a:ext cx="5903089" cy="5929867"/>
            <a:chOff x="289367" y="617044"/>
            <a:chExt cx="5903089" cy="5929867"/>
          </a:xfrm>
        </p:grpSpPr>
        <p:pic>
          <p:nvPicPr>
            <p:cNvPr id="5" name="Picture 4" descr="A diagram of a machine&#10;&#10;Description automatically generated">
              <a:extLst>
                <a:ext uri="{FF2B5EF4-FFF2-40B4-BE49-F238E27FC236}">
                  <a16:creationId xmlns:a16="http://schemas.microsoft.com/office/drawing/2014/main" id="{140F7B03-4370-314A-B1F5-6CF845C100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9900" y="1655792"/>
              <a:ext cx="5512838" cy="3111859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38F7E66B-B557-5940-BC42-6176626B2401}"/>
                </a:ext>
              </a:extLst>
            </p:cNvPr>
            <p:cNvSpPr txBox="1"/>
            <p:nvPr/>
          </p:nvSpPr>
          <p:spPr>
            <a:xfrm>
              <a:off x="2193538" y="1389628"/>
              <a:ext cx="375920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US" sz="1200" i="1" spc="-1" dirty="0">
                  <a:latin typeface="Century Gothic" panose="020B0502020202020204" pitchFamily="34" charset="0"/>
                </a:rPr>
                <a:t>From P. </a:t>
              </a:r>
              <a:r>
                <a:rPr lang="en-US" sz="1200" i="1" spc="-1" dirty="0" err="1">
                  <a:latin typeface="Century Gothic" panose="020B0502020202020204" pitchFamily="34" charset="0"/>
                </a:rPr>
                <a:t>Craievich</a:t>
              </a:r>
              <a:r>
                <a:rPr lang="en-US" sz="1200" i="1" spc="-1" dirty="0">
                  <a:latin typeface="Century Gothic" panose="020B0502020202020204" pitchFamily="34" charset="0"/>
                </a:rPr>
                <a:t> @</a:t>
              </a:r>
              <a:r>
                <a:rPr lang="en-US" sz="1200" i="1" spc="-1" dirty="0">
                  <a:latin typeface="Century Gothic" panose="020B0502020202020204" pitchFamily="34" charset="0"/>
                  <a:hlinkClick r:id="rId3"/>
                </a:rPr>
                <a:t>CERN-RF-Seminar</a:t>
              </a:r>
              <a:r>
                <a:rPr lang="en-US" sz="1200" i="1" spc="-1" dirty="0">
                  <a:latin typeface="Century Gothic" panose="020B0502020202020204" pitchFamily="34" charset="0"/>
                </a:rPr>
                <a:t> </a:t>
              </a:r>
              <a:endParaRPr sz="12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5EEB2056-91E1-2A4A-0FA5-16C36F42A4B3}"/>
                </a:ext>
              </a:extLst>
            </p:cNvPr>
            <p:cNvSpPr/>
            <p:nvPr/>
          </p:nvSpPr>
          <p:spPr>
            <a:xfrm>
              <a:off x="1188719" y="4535700"/>
              <a:ext cx="4614729" cy="231952"/>
            </a:xfrm>
            <a:custGeom>
              <a:avLst/>
              <a:gdLst>
                <a:gd name="connsiteX0" fmla="*/ 0 w 4392706"/>
                <a:gd name="connsiteY0" fmla="*/ 412376 h 430305"/>
                <a:gd name="connsiteX1" fmla="*/ 3316941 w 4392706"/>
                <a:gd name="connsiteY1" fmla="*/ 0 h 430305"/>
                <a:gd name="connsiteX2" fmla="*/ 4303059 w 4392706"/>
                <a:gd name="connsiteY2" fmla="*/ 53788 h 430305"/>
                <a:gd name="connsiteX3" fmla="*/ 4392706 w 4392706"/>
                <a:gd name="connsiteY3" fmla="*/ 430305 h 430305"/>
                <a:gd name="connsiteX4" fmla="*/ 0 w 4392706"/>
                <a:gd name="connsiteY4" fmla="*/ 412376 h 430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92706" h="430305">
                  <a:moveTo>
                    <a:pt x="0" y="412376"/>
                  </a:moveTo>
                  <a:lnTo>
                    <a:pt x="3316941" y="0"/>
                  </a:lnTo>
                  <a:lnTo>
                    <a:pt x="4303059" y="53788"/>
                  </a:lnTo>
                  <a:lnTo>
                    <a:pt x="4392706" y="430305"/>
                  </a:lnTo>
                  <a:lnTo>
                    <a:pt x="0" y="412376"/>
                  </a:lnTo>
                  <a:close/>
                </a:path>
              </a:pathLst>
            </a:custGeom>
            <a:solidFill>
              <a:srgbClr val="D1BADD"/>
            </a:solidFill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" name="Picture 7" descr="A diagram of a device&#10;&#10;Description automatically generated">
              <a:extLst>
                <a:ext uri="{FF2B5EF4-FFF2-40B4-BE49-F238E27FC236}">
                  <a16:creationId xmlns:a16="http://schemas.microsoft.com/office/drawing/2014/main" id="{A042271E-6859-EB4F-A785-94C7440F6EA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32048"/>
            <a:stretch/>
          </p:blipFill>
          <p:spPr>
            <a:xfrm>
              <a:off x="1188720" y="4772986"/>
              <a:ext cx="4614728" cy="1398488"/>
            </a:xfrm>
            <a:prstGeom prst="rect">
              <a:avLst/>
            </a:prstGeom>
            <a:ln w="19050">
              <a:noFill/>
            </a:ln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27B4E05C-0B3B-E292-6566-8BCE30CE891B}"/>
                </a:ext>
              </a:extLst>
            </p:cNvPr>
            <p:cNvSpPr txBox="1"/>
            <p:nvPr/>
          </p:nvSpPr>
          <p:spPr>
            <a:xfrm>
              <a:off x="439900" y="727568"/>
              <a:ext cx="54033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Prototyping the </a:t>
              </a:r>
              <a:r>
                <a:rPr lang="en-GB" sz="1600" b="1" dirty="0" err="1">
                  <a:solidFill>
                    <a:srgbClr val="0070C0"/>
                  </a:solidFill>
                  <a:latin typeface="Century Gothic" panose="020B0502020202020204" pitchFamily="34" charset="0"/>
                </a:rPr>
                <a:t>positrion</a:t>
              </a:r>
              <a:r>
                <a:rPr lang="en-GB" sz="1600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 production at high energy (but not intensity), covered by </a:t>
              </a:r>
              <a:r>
                <a:rPr lang="en-GB" sz="1600" b="1" dirty="0" err="1">
                  <a:solidFill>
                    <a:srgbClr val="0070C0"/>
                  </a:solidFill>
                  <a:latin typeface="Century Gothic" panose="020B0502020202020204" pitchFamily="34" charset="0"/>
                </a:rPr>
                <a:t>P</a:t>
              </a:r>
              <a:r>
                <a:rPr lang="en-GB" sz="1600" b="1" baseline="30000" dirty="0" err="1">
                  <a:solidFill>
                    <a:srgbClr val="0070C0"/>
                  </a:solidFill>
                  <a:latin typeface="Century Gothic" panose="020B0502020202020204" pitchFamily="34" charset="0"/>
                </a:rPr>
                <a:t>3</a:t>
              </a:r>
              <a:endParaRPr lang="en-GB" sz="1600" b="1" baseline="30000" dirty="0">
                <a:solidFill>
                  <a:srgbClr val="0070C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C5911B9-9274-9412-EC55-0064E2A04EA9}"/>
                </a:ext>
              </a:extLst>
            </p:cNvPr>
            <p:cNvSpPr txBox="1"/>
            <p:nvPr/>
          </p:nvSpPr>
          <p:spPr>
            <a:xfrm>
              <a:off x="1289038" y="6048561"/>
              <a:ext cx="103246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Conventional</a:t>
              </a:r>
              <a:br>
                <a:rPr lang="en-GB" sz="1200" b="1" dirty="0"/>
              </a:br>
              <a:r>
                <a:rPr lang="en-GB" sz="1200" b="1" dirty="0"/>
                <a:t>target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4CD9175-5CF1-016F-3A51-3666E85B466E}"/>
                </a:ext>
              </a:extLst>
            </p:cNvPr>
            <p:cNvSpPr txBox="1"/>
            <p:nvPr/>
          </p:nvSpPr>
          <p:spPr>
            <a:xfrm>
              <a:off x="2619676" y="6048562"/>
              <a:ext cx="97417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Matching</a:t>
              </a:r>
              <a:br>
                <a:rPr lang="en-GB" sz="1200" b="1" dirty="0"/>
              </a:br>
              <a:r>
                <a:rPr lang="en-GB" sz="1200" b="1" dirty="0"/>
                <a:t>Device (MD)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2F816A1-74AF-7263-6555-E25C50DDDCB9}"/>
                </a:ext>
              </a:extLst>
            </p:cNvPr>
            <p:cNvSpPr txBox="1"/>
            <p:nvPr/>
          </p:nvSpPr>
          <p:spPr>
            <a:xfrm>
              <a:off x="4190206" y="6048562"/>
              <a:ext cx="133812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200" b="1" dirty="0"/>
                <a:t>Capture </a:t>
              </a:r>
              <a:r>
                <a:rPr lang="en-GB" sz="1200" b="1" dirty="0" err="1"/>
                <a:t>linac</a:t>
              </a:r>
              <a:r>
                <a:rPr lang="en-GB" sz="1200" b="1" dirty="0"/>
                <a:t> and </a:t>
              </a:r>
              <a:br>
                <a:rPr lang="en-GB" sz="1200" b="1" dirty="0"/>
              </a:br>
              <a:r>
                <a:rPr lang="en-GB" sz="1200" b="1" dirty="0"/>
                <a:t>solenoid focusing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EDB5616-3C4A-BCD4-A92B-998B02A52D03}"/>
                </a:ext>
              </a:extLst>
            </p:cNvPr>
            <p:cNvSpPr/>
            <p:nvPr/>
          </p:nvSpPr>
          <p:spPr>
            <a:xfrm>
              <a:off x="1188719" y="4767651"/>
              <a:ext cx="4614729" cy="1742575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18640BF-3480-9FBB-6E64-E7828E1FD283}"/>
                </a:ext>
              </a:extLst>
            </p:cNvPr>
            <p:cNvSpPr/>
            <p:nvPr/>
          </p:nvSpPr>
          <p:spPr>
            <a:xfrm>
              <a:off x="289367" y="617044"/>
              <a:ext cx="5903089" cy="5929867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BD9E81F9-32BD-5D8A-BE6B-565E20A228C7}"/>
              </a:ext>
            </a:extLst>
          </p:cNvPr>
          <p:cNvSpPr/>
          <p:nvPr/>
        </p:nvSpPr>
        <p:spPr>
          <a:xfrm>
            <a:off x="6499047" y="617043"/>
            <a:ext cx="5425118" cy="592986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99E820A-D928-CDCB-DE68-CD36675DCA51}"/>
              </a:ext>
            </a:extLst>
          </p:cNvPr>
          <p:cNvGrpSpPr/>
          <p:nvPr/>
        </p:nvGrpSpPr>
        <p:grpSpPr>
          <a:xfrm>
            <a:off x="6770809" y="660740"/>
            <a:ext cx="5153356" cy="2412612"/>
            <a:chOff x="6770809" y="660740"/>
            <a:chExt cx="5153356" cy="2412612"/>
          </a:xfrm>
        </p:grpSpPr>
        <p:pic>
          <p:nvPicPr>
            <p:cNvPr id="11" name="Picture 10" descr="A diagram of a ring with text and numbers&#10;&#10;Description automatically generated">
              <a:extLst>
                <a:ext uri="{FF2B5EF4-FFF2-40B4-BE49-F238E27FC236}">
                  <a16:creationId xmlns:a16="http://schemas.microsoft.com/office/drawing/2014/main" id="{CAA2444A-B493-C941-85A9-21EE48B67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70706" y="1297800"/>
              <a:ext cx="2340900" cy="1775552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7818950-A723-2249-1AF6-F0DC6896F833}"/>
                </a:ext>
              </a:extLst>
            </p:cNvPr>
            <p:cNvSpPr txBox="1"/>
            <p:nvPr/>
          </p:nvSpPr>
          <p:spPr>
            <a:xfrm>
              <a:off x="6770809" y="660740"/>
              <a:ext cx="463086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Damping Ring challenges maybe worth investigating… </a:t>
              </a:r>
              <a:r>
                <a:rPr lang="en-GB" sz="1600" b="1" dirty="0">
                  <a:solidFill>
                    <a:schemeClr val="accent2"/>
                  </a:solidFill>
                  <a:latin typeface="Century Gothic" panose="020B0502020202020204" pitchFamily="34" charset="0"/>
                </a:rPr>
                <a:t>but no space at CLEAR</a:t>
              </a:r>
              <a:endParaRPr lang="en-GB" sz="1600" b="1" baseline="30000" dirty="0">
                <a:solidFill>
                  <a:schemeClr val="accent2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B6AF576-813F-92FE-C802-E9A8D304AADB}"/>
                </a:ext>
              </a:extLst>
            </p:cNvPr>
            <p:cNvSpPr txBox="1"/>
            <p:nvPr/>
          </p:nvSpPr>
          <p:spPr>
            <a:xfrm>
              <a:off x="9022619" y="1445270"/>
              <a:ext cx="2901546" cy="14875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>
                  <a:latin typeface="Century Gothic" panose="020B0502020202020204" pitchFamily="34" charset="0"/>
                </a:rPr>
                <a:t>EPA ring </a:t>
              </a:r>
              <a:r>
                <a:rPr lang="en-GB" sz="1600" dirty="0">
                  <a:latin typeface="Century Gothic" panose="020B0502020202020204" pitchFamily="34" charset="0"/>
                </a:rPr>
                <a:t>was only </a:t>
              </a:r>
              <a:r>
                <a:rPr lang="en-GB" sz="1600" b="1" dirty="0">
                  <a:latin typeface="Century Gothic" panose="020B0502020202020204" pitchFamily="34" charset="0"/>
                </a:rPr>
                <a:t>120 m</a:t>
              </a:r>
              <a:r>
                <a:rPr lang="en-GB" sz="1600" dirty="0">
                  <a:latin typeface="Century Gothic" panose="020B0502020202020204" pitchFamily="34" charset="0"/>
                </a:rPr>
                <a:t> in circumference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Century Gothic" panose="020B0502020202020204" pitchFamily="34" charset="0"/>
                </a:rPr>
                <a:t>Possibly, some aspects already covered by tests in </a:t>
              </a:r>
              <a:r>
                <a:rPr lang="en-GB" sz="1600" b="1" dirty="0">
                  <a:latin typeface="Century Gothic" panose="020B0502020202020204" pitchFamily="34" charset="0"/>
                </a:rPr>
                <a:t>light sources</a:t>
              </a:r>
              <a:r>
                <a:rPr lang="en-GB" sz="1600" dirty="0">
                  <a:latin typeface="Century Gothic" panose="020B0502020202020204" pitchFamily="34" charset="0"/>
                </a:rPr>
                <a:t>?!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en-GB" sz="1600" baseline="30000" dirty="0">
                <a:latin typeface="Century Gothic" panose="020B0502020202020204" pitchFamily="34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67F41A-B1AB-59E8-870B-DC6A0B3E53EB}"/>
              </a:ext>
            </a:extLst>
          </p:cNvPr>
          <p:cNvGrpSpPr/>
          <p:nvPr/>
        </p:nvGrpSpPr>
        <p:grpSpPr>
          <a:xfrm>
            <a:off x="6700401" y="3245194"/>
            <a:ext cx="5145459" cy="3320485"/>
            <a:chOff x="6700401" y="3245194"/>
            <a:chExt cx="5145459" cy="33204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0AC0DA20-1D93-9D11-76F4-4179ADD112B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23290" y="3594515"/>
              <a:ext cx="4878289" cy="2773421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DEE5F2F-27D7-9D6D-F31F-36615718F0BC}"/>
                </a:ext>
              </a:extLst>
            </p:cNvPr>
            <p:cNvSpPr txBox="1"/>
            <p:nvPr/>
          </p:nvSpPr>
          <p:spPr>
            <a:xfrm>
              <a:off x="9256690" y="6304069"/>
              <a:ext cx="25891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1100" i="1" dirty="0">
                  <a:latin typeface="Century Gothic" panose="020B0502020202020204" pitchFamily="34" charset="0"/>
                </a:rPr>
                <a:t>T. </a:t>
              </a:r>
              <a:r>
                <a:rPr lang="en-GB" sz="1100" i="1" dirty="0" err="1">
                  <a:latin typeface="Century Gothic" panose="020B0502020202020204" pitchFamily="34" charset="0"/>
                </a:rPr>
                <a:t>Raubenheimer</a:t>
              </a:r>
              <a:r>
                <a:rPr lang="en-GB" sz="1100" i="1" dirty="0">
                  <a:latin typeface="Century Gothic" panose="020B0502020202020204" pitchFamily="34" charset="0"/>
                </a:rPr>
                <a:t> @</a:t>
              </a:r>
              <a:r>
                <a:rPr lang="en-GB" sz="1100" i="1" dirty="0">
                  <a:latin typeface="Century Gothic" panose="020B0502020202020204" pitchFamily="34" charset="0"/>
                  <a:hlinkClick r:id="rId7"/>
                </a:rPr>
                <a:t>FCC-Week-2023</a:t>
              </a:r>
              <a:endParaRPr lang="en-GB" sz="1100" i="1" dirty="0">
                <a:latin typeface="Century Gothic" panose="020B0502020202020204" pitchFamily="34" charset="0"/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6A5FC0A-B198-7932-1095-BEB0AB422ABD}"/>
                </a:ext>
              </a:extLst>
            </p:cNvPr>
            <p:cNvSpPr/>
            <p:nvPr/>
          </p:nvSpPr>
          <p:spPr>
            <a:xfrm>
              <a:off x="6700401" y="5334732"/>
              <a:ext cx="2663201" cy="1095756"/>
            </a:xfrm>
            <a:prstGeom prst="rect">
              <a:avLst/>
            </a:prstGeom>
            <a:noFill/>
            <a:ln w="28575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A61DE897-685A-17E1-5C7C-9B867AF793DA}"/>
                </a:ext>
              </a:extLst>
            </p:cNvPr>
            <p:cNvSpPr txBox="1"/>
            <p:nvPr/>
          </p:nvSpPr>
          <p:spPr>
            <a:xfrm>
              <a:off x="6788809" y="3245194"/>
              <a:ext cx="487828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>
                  <a:solidFill>
                    <a:srgbClr val="0070C0"/>
                  </a:solidFill>
                  <a:latin typeface="Century Gothic" panose="020B0502020202020204" pitchFamily="34" charset="0"/>
                </a:rPr>
                <a:t>EIC in the US used as proof-of-principle?</a:t>
              </a:r>
              <a:endParaRPr lang="en-GB" sz="1600" b="1" baseline="30000" dirty="0">
                <a:solidFill>
                  <a:srgbClr val="0070C0"/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0731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0FB9E-DE38-B349-90DF-72177B8E59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FCC-ee Electron Source Frontend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CCE20CD1-014B-6A37-17A6-5E608CEF1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068" y="759259"/>
            <a:ext cx="11350712" cy="854089"/>
          </a:xfrm>
        </p:spPr>
        <p:txBody>
          <a:bodyPr>
            <a:normAutofit fontScale="92500"/>
          </a:bodyPr>
          <a:lstStyle/>
          <a:p>
            <a:r>
              <a:rPr lang="en-GB" dirty="0"/>
              <a:t>Not surprisingly, </a:t>
            </a:r>
            <a:r>
              <a:rPr lang="en-GB" b="1" dirty="0">
                <a:solidFill>
                  <a:srgbClr val="0070C0"/>
                </a:solidFill>
              </a:rPr>
              <a:t>not very different than CLEAR Frontend</a:t>
            </a:r>
            <a:r>
              <a:rPr lang="en-GB" dirty="0"/>
              <a:t>, but slightly different parameters</a:t>
            </a:r>
          </a:p>
          <a:p>
            <a:r>
              <a:rPr lang="en-GB" b="1" dirty="0">
                <a:solidFill>
                  <a:srgbClr val="0070C0"/>
                </a:solidFill>
              </a:rPr>
              <a:t>CLEAR/</a:t>
            </a:r>
            <a:r>
              <a:rPr lang="en-GB" b="1" dirty="0" err="1">
                <a:solidFill>
                  <a:srgbClr val="0070C0"/>
                </a:solidFill>
              </a:rPr>
              <a:t>CTF2</a:t>
            </a:r>
            <a:r>
              <a:rPr lang="en-GB" b="1" dirty="0">
                <a:solidFill>
                  <a:srgbClr val="0070C0"/>
                </a:solidFill>
              </a:rPr>
              <a:t> have expertise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/>
              <a:t>and space adapted to </a:t>
            </a:r>
            <a:r>
              <a:rPr lang="en-GB" b="1" dirty="0">
                <a:solidFill>
                  <a:srgbClr val="0070C0"/>
                </a:solidFill>
              </a:rPr>
              <a:t>test prototypes </a:t>
            </a:r>
            <a:r>
              <a:rPr lang="en-GB" dirty="0"/>
              <a:t>and </a:t>
            </a:r>
            <a:r>
              <a:rPr lang="en-GB" b="1" dirty="0">
                <a:solidFill>
                  <a:srgbClr val="0070C0"/>
                </a:solidFill>
              </a:rPr>
              <a:t>key concepts</a:t>
            </a:r>
            <a:r>
              <a:rPr lang="en-GB" b="1" dirty="0"/>
              <a:t>, </a:t>
            </a:r>
            <a:r>
              <a:rPr lang="en-GB" dirty="0"/>
              <a:t>e.g.</a:t>
            </a:r>
            <a:r>
              <a:rPr lang="en-GB" b="1" dirty="0"/>
              <a:t>: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C173027-C91A-926A-3FD5-69A75F672C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590662"/>
            <a:ext cx="2743200" cy="267336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1A4F027-58CE-4243-68E4-413D12E63C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55" y="2449190"/>
            <a:ext cx="8740239" cy="397330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D80E0D2-19ED-E52F-91DB-519D4605B5ED}"/>
              </a:ext>
            </a:extLst>
          </p:cNvPr>
          <p:cNvSpPr txBox="1"/>
          <p:nvPr/>
        </p:nvSpPr>
        <p:spPr>
          <a:xfrm>
            <a:off x="5294842" y="6184425"/>
            <a:ext cx="33473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latin typeface="Century Gothic" panose="020B0502020202020204" pitchFamily="34" charset="0"/>
              </a:rPr>
              <a:t>From P. </a:t>
            </a:r>
            <a:r>
              <a:rPr lang="en-GB" sz="1400" i="1" dirty="0" err="1">
                <a:latin typeface="Century Gothic" panose="020B0502020202020204" pitchFamily="34" charset="0"/>
              </a:rPr>
              <a:t>Craievich</a:t>
            </a:r>
            <a:r>
              <a:rPr lang="en-GB" sz="1400" i="1" dirty="0">
                <a:latin typeface="Century Gothic" panose="020B0502020202020204" pitchFamily="34" charset="0"/>
              </a:rPr>
              <a:t> @ </a:t>
            </a:r>
            <a:r>
              <a:rPr lang="en-GB" sz="1400" i="1" dirty="0">
                <a:latin typeface="Century Gothic" panose="020B0502020202020204" pitchFamily="34" charset="0"/>
                <a:hlinkClick r:id="rId4"/>
              </a:rPr>
              <a:t>FCC-Week-2023</a:t>
            </a:r>
            <a:endParaRPr lang="en-GB" sz="1400" i="1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29F207F-011D-F44E-064C-254629A9B3C9}"/>
              </a:ext>
            </a:extLst>
          </p:cNvPr>
          <p:cNvSpPr txBox="1"/>
          <p:nvPr/>
        </p:nvSpPr>
        <p:spPr>
          <a:xfrm>
            <a:off x="129108" y="6152699"/>
            <a:ext cx="35745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Courtesy of </a:t>
            </a:r>
            <a:r>
              <a:rPr lang="en-GB" sz="1200" i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Zdenek</a:t>
            </a: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Vostrel and Steffen Doebert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D3D744-B8E2-7507-2C24-243538701D58}"/>
              </a:ext>
            </a:extLst>
          </p:cNvPr>
          <p:cNvSpPr txBox="1"/>
          <p:nvPr/>
        </p:nvSpPr>
        <p:spPr>
          <a:xfrm>
            <a:off x="9163337" y="4103203"/>
            <a:ext cx="1322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200 MeV</a:t>
            </a:r>
          </a:p>
          <a:p>
            <a:r>
              <a:rPr lang="en-GB" b="1" dirty="0"/>
              <a:t>5 </a:t>
            </a:r>
            <a:r>
              <a:rPr lang="en-GB" b="1" dirty="0" err="1"/>
              <a:t>nC</a:t>
            </a:r>
            <a:r>
              <a:rPr lang="en-GB" b="1" dirty="0"/>
              <a:t>/bunch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z</a:t>
            </a:r>
            <a:r>
              <a:rPr lang="en-GB" b="1" dirty="0"/>
              <a:t> = 1 mm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δ</a:t>
            </a:r>
            <a:r>
              <a:rPr lang="en-GB" b="1" dirty="0"/>
              <a:t> = 0.2 %</a:t>
            </a:r>
          </a:p>
          <a:p>
            <a:r>
              <a:rPr lang="en-GB" b="1" dirty="0" err="1"/>
              <a:t>ε</a:t>
            </a:r>
            <a:r>
              <a:rPr lang="en-GB" b="1" baseline="-25000" dirty="0" err="1"/>
              <a:t>N</a:t>
            </a:r>
            <a:r>
              <a:rPr lang="en-GB" b="1" dirty="0"/>
              <a:t> &lt; 5 </a:t>
            </a:r>
            <a:r>
              <a:rPr lang="en-GB" b="1" dirty="0" err="1"/>
              <a:t>μm</a:t>
            </a:r>
            <a:endParaRPr lang="en-GB" b="1" dirty="0"/>
          </a:p>
        </p:txBody>
      </p:sp>
      <p:sp>
        <p:nvSpPr>
          <p:cNvPr id="11" name="Left Brace 10">
            <a:extLst>
              <a:ext uri="{FF2B5EF4-FFF2-40B4-BE49-F238E27FC236}">
                <a16:creationId xmlns:a16="http://schemas.microsoft.com/office/drawing/2014/main" id="{1272E53E-22E0-BCBF-36C7-FD431EBD7C73}"/>
              </a:ext>
            </a:extLst>
          </p:cNvPr>
          <p:cNvSpPr/>
          <p:nvPr/>
        </p:nvSpPr>
        <p:spPr>
          <a:xfrm>
            <a:off x="8983680" y="4073880"/>
            <a:ext cx="203407" cy="1535974"/>
          </a:xfrm>
          <a:prstGeom prst="leftBrace">
            <a:avLst>
              <a:gd name="adj1" fmla="val 8333"/>
              <a:gd name="adj2" fmla="val 13793"/>
            </a:avLst>
          </a:prstGeom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94FB1D9-8833-4D16-FA18-180B2416F738}"/>
              </a:ext>
            </a:extLst>
          </p:cNvPr>
          <p:cNvSpPr txBox="1"/>
          <p:nvPr/>
        </p:nvSpPr>
        <p:spPr>
          <a:xfrm>
            <a:off x="10750107" y="3822148"/>
            <a:ext cx="12891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>
                <a:solidFill>
                  <a:srgbClr val="FF0000"/>
                </a:solidFill>
              </a:rPr>
              <a:t>CLEAR</a:t>
            </a:r>
            <a:r>
              <a:rPr lang="en-GB" b="1" dirty="0"/>
              <a:t>:</a:t>
            </a:r>
          </a:p>
          <a:p>
            <a:r>
              <a:rPr lang="en-GB" b="1" dirty="0"/>
              <a:t>200 MeV</a:t>
            </a:r>
          </a:p>
          <a:p>
            <a:r>
              <a:rPr lang="en-GB" b="1" dirty="0">
                <a:solidFill>
                  <a:srgbClr val="FF0000"/>
                </a:solidFill>
              </a:rPr>
              <a:t>1 </a:t>
            </a:r>
            <a:r>
              <a:rPr lang="en-GB" b="1" dirty="0" err="1">
                <a:solidFill>
                  <a:srgbClr val="FF0000"/>
                </a:solidFill>
              </a:rPr>
              <a:t>nC</a:t>
            </a:r>
            <a:r>
              <a:rPr lang="en-GB" b="1" dirty="0">
                <a:solidFill>
                  <a:srgbClr val="FF0000"/>
                </a:solidFill>
              </a:rPr>
              <a:t>/bunch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z</a:t>
            </a:r>
            <a:r>
              <a:rPr lang="en-GB" b="1" dirty="0"/>
              <a:t> = 1 mm</a:t>
            </a:r>
          </a:p>
          <a:p>
            <a:r>
              <a:rPr lang="el-GR" b="1" dirty="0"/>
              <a:t>σ</a:t>
            </a:r>
            <a:r>
              <a:rPr lang="en-US" b="1" baseline="-25000" dirty="0"/>
              <a:t>δ</a:t>
            </a:r>
            <a:r>
              <a:rPr lang="en-GB" b="1" dirty="0"/>
              <a:t> = 0.2 %</a:t>
            </a:r>
          </a:p>
          <a:p>
            <a:r>
              <a:rPr lang="en-GB" b="1" dirty="0" err="1">
                <a:solidFill>
                  <a:srgbClr val="FF0000"/>
                </a:solidFill>
              </a:rPr>
              <a:t>ε</a:t>
            </a:r>
            <a:r>
              <a:rPr lang="en-GB" b="1" baseline="-25000" dirty="0" err="1">
                <a:solidFill>
                  <a:srgbClr val="FF0000"/>
                </a:solidFill>
              </a:rPr>
              <a:t>N</a:t>
            </a:r>
            <a:r>
              <a:rPr lang="en-GB" b="1" dirty="0">
                <a:solidFill>
                  <a:srgbClr val="FF0000"/>
                </a:solidFill>
              </a:rPr>
              <a:t> &lt; 20 </a:t>
            </a:r>
            <a:r>
              <a:rPr lang="en-GB" b="1" dirty="0" err="1">
                <a:solidFill>
                  <a:srgbClr val="FF0000"/>
                </a:solidFill>
              </a:rPr>
              <a:t>μm</a:t>
            </a:r>
            <a:endParaRPr lang="en-GB" b="1" dirty="0">
              <a:solidFill>
                <a:srgbClr val="FF0000"/>
              </a:solidFill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E4B01FE-DC52-6E23-33A5-8B33E5D127C7}"/>
              </a:ext>
            </a:extLst>
          </p:cNvPr>
          <p:cNvGrpSpPr/>
          <p:nvPr/>
        </p:nvGrpSpPr>
        <p:grpSpPr>
          <a:xfrm>
            <a:off x="87379" y="1725117"/>
            <a:ext cx="3616234" cy="4403326"/>
            <a:chOff x="87379" y="1725117"/>
            <a:chExt cx="3616234" cy="4403326"/>
          </a:xfrm>
        </p:grpSpPr>
        <p:sp>
          <p:nvSpPr>
            <p:cNvPr id="14" name="Rounded Rectangle 13">
              <a:extLst>
                <a:ext uri="{FF2B5EF4-FFF2-40B4-BE49-F238E27FC236}">
                  <a16:creationId xmlns:a16="http://schemas.microsoft.com/office/drawing/2014/main" id="{6175BD3C-097F-FB63-7DD4-FFBB6BDF3DCE}"/>
                </a:ext>
              </a:extLst>
            </p:cNvPr>
            <p:cNvSpPr/>
            <p:nvPr/>
          </p:nvSpPr>
          <p:spPr>
            <a:xfrm>
              <a:off x="129108" y="2449191"/>
              <a:ext cx="2811791" cy="3679252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A11B31A-391D-4FF9-E73D-E25DBA2DCC49}"/>
                </a:ext>
              </a:extLst>
            </p:cNvPr>
            <p:cNvSpPr txBox="1"/>
            <p:nvPr/>
          </p:nvSpPr>
          <p:spPr>
            <a:xfrm>
              <a:off x="87379" y="1725117"/>
              <a:ext cx="361623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>
                  <a:solidFill>
                    <a:srgbClr val="0070C0"/>
                  </a:solidFill>
                </a:rPr>
                <a:t>2-bunches production </a:t>
              </a:r>
              <a:r>
                <a:rPr lang="en-GB" dirty="0">
                  <a:solidFill>
                    <a:srgbClr val="0070C0"/>
                  </a:solidFill>
                </a:rPr>
                <a:t>as FCC-</a:t>
              </a:r>
              <a:r>
                <a:rPr lang="en-GB" dirty="0" err="1">
                  <a:solidFill>
                    <a:srgbClr val="0070C0"/>
                  </a:solidFill>
                </a:rPr>
                <a:t>ee</a:t>
              </a:r>
              <a:r>
                <a:rPr lang="en-GB" dirty="0">
                  <a:solidFill>
                    <a:srgbClr val="0070C0"/>
                  </a:solidFill>
                </a:rPr>
                <a:t> probably possible/testable at CLEAR</a:t>
              </a: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9D50B5D-104C-0157-43BA-5FC999982BBC}"/>
              </a:ext>
            </a:extLst>
          </p:cNvPr>
          <p:cNvGrpSpPr/>
          <p:nvPr/>
        </p:nvGrpSpPr>
        <p:grpSpPr>
          <a:xfrm>
            <a:off x="4872154" y="1665765"/>
            <a:ext cx="5173183" cy="4486935"/>
            <a:chOff x="4872154" y="1665765"/>
            <a:chExt cx="5173183" cy="4486935"/>
          </a:xfrm>
        </p:grpSpPr>
        <p:sp>
          <p:nvSpPr>
            <p:cNvPr id="8" name="Rounded Rectangle 7">
              <a:extLst>
                <a:ext uri="{FF2B5EF4-FFF2-40B4-BE49-F238E27FC236}">
                  <a16:creationId xmlns:a16="http://schemas.microsoft.com/office/drawing/2014/main" id="{822AA389-C59C-1510-E850-4CEF98C77D84}"/>
                </a:ext>
              </a:extLst>
            </p:cNvPr>
            <p:cNvSpPr/>
            <p:nvPr/>
          </p:nvSpPr>
          <p:spPr>
            <a:xfrm>
              <a:off x="4931764" y="2373914"/>
              <a:ext cx="1813810" cy="3778786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824FE86-B0B3-5E44-6610-0599735D7D30}"/>
                </a:ext>
              </a:extLst>
            </p:cNvPr>
            <p:cNvSpPr txBox="1"/>
            <p:nvPr/>
          </p:nvSpPr>
          <p:spPr>
            <a:xfrm>
              <a:off x="4872154" y="1665765"/>
              <a:ext cx="517318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A </a:t>
              </a:r>
              <a:r>
                <a:rPr lang="en-GB" b="1" dirty="0">
                  <a:solidFill>
                    <a:srgbClr val="0070C0"/>
                  </a:solidFill>
                </a:rPr>
                <a:t>prototype 2.8 GHz module </a:t>
              </a:r>
              <a:r>
                <a:rPr lang="en-GB" dirty="0">
                  <a:solidFill>
                    <a:srgbClr val="0070C0"/>
                  </a:solidFill>
                </a:rPr>
                <a:t>from source to structure, with beam, could be tested in CLEAR/</a:t>
              </a:r>
              <a:r>
                <a:rPr lang="en-GB" dirty="0" err="1">
                  <a:solidFill>
                    <a:srgbClr val="0070C0"/>
                  </a:solidFill>
                </a:rPr>
                <a:t>CTF2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E54562D-0EBB-47E6-72B4-FF0A644AF4A7}"/>
              </a:ext>
            </a:extLst>
          </p:cNvPr>
          <p:cNvGrpSpPr/>
          <p:nvPr/>
        </p:nvGrpSpPr>
        <p:grpSpPr>
          <a:xfrm>
            <a:off x="8869347" y="2689108"/>
            <a:ext cx="3169895" cy="3157405"/>
            <a:chOff x="8869347" y="2689108"/>
            <a:chExt cx="3169895" cy="3157405"/>
          </a:xfrm>
        </p:grpSpPr>
        <p:sp>
          <p:nvSpPr>
            <p:cNvPr id="17" name="Rounded Rectangle 16">
              <a:extLst>
                <a:ext uri="{FF2B5EF4-FFF2-40B4-BE49-F238E27FC236}">
                  <a16:creationId xmlns:a16="http://schemas.microsoft.com/office/drawing/2014/main" id="{21D82BF8-DB02-8095-6075-6EE32241F9A6}"/>
                </a:ext>
              </a:extLst>
            </p:cNvPr>
            <p:cNvSpPr/>
            <p:nvPr/>
          </p:nvSpPr>
          <p:spPr>
            <a:xfrm>
              <a:off x="8869347" y="3726191"/>
              <a:ext cx="3169895" cy="2120322"/>
            </a:xfrm>
            <a:prstGeom prst="roundRect">
              <a:avLst/>
            </a:prstGeom>
            <a:noFill/>
            <a:ln w="57150">
              <a:solidFill>
                <a:srgbClr val="0070C0"/>
              </a:solidFill>
              <a:prstDash val="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212FF23-CF33-FB6A-E243-0CACC619F5A2}"/>
                </a:ext>
              </a:extLst>
            </p:cNvPr>
            <p:cNvSpPr txBox="1"/>
            <p:nvPr/>
          </p:nvSpPr>
          <p:spPr>
            <a:xfrm>
              <a:off x="9085383" y="2689108"/>
              <a:ext cx="2884859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CLEAR can be a test bed for </a:t>
              </a:r>
              <a:r>
                <a:rPr lang="en-GB" b="1" dirty="0">
                  <a:solidFill>
                    <a:srgbClr val="0070C0"/>
                  </a:solidFill>
                </a:rPr>
                <a:t>tools/techniques for beam properties characterisation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4314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6"/>
          <p:cNvSpPr txBox="1">
            <a:spLocks/>
          </p:cNvSpPr>
          <p:nvPr/>
        </p:nvSpPr>
        <p:spPr bwMode="auto">
          <a:xfrm>
            <a:off x="981307" y="2244617"/>
            <a:ext cx="8727583" cy="199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228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</a:defRPr>
            </a:lvl2pPr>
            <a:lvl3pPr marL="906463" indent="-2222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3pPr>
            <a:lvl4pPr marL="12493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</a:defRPr>
            </a:lvl4pPr>
            <a:lvl5pPr marL="16017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</a:defRPr>
            </a:lvl5pPr>
            <a:lvl6pPr marL="20589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6pPr>
            <a:lvl7pPr marL="25161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7pPr>
            <a:lvl8pPr marL="29733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8pPr>
            <a:lvl9pPr marL="34305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US" sz="1800" b="1" kern="0" dirty="0"/>
              <a:t>International Test Beam Schedule</a:t>
            </a:r>
            <a:r>
              <a:rPr lang="en-US" sz="1400" b="1" kern="0" dirty="0"/>
              <a:t> </a:t>
            </a:r>
            <a:r>
              <a:rPr lang="en-US" sz="1400" i="1" kern="0" dirty="0"/>
              <a:t>(from B. </a:t>
            </a:r>
            <a:r>
              <a:rPr lang="en-US" sz="1400" i="1" kern="0" dirty="0" err="1"/>
              <a:t>Holzer@</a:t>
            </a:r>
            <a:r>
              <a:rPr lang="en-US" sz="1400" i="1" kern="0" dirty="0" err="1">
                <a:hlinkClick r:id="rId3"/>
              </a:rPr>
              <a:t>Chamonix2024</a:t>
            </a:r>
            <a:r>
              <a:rPr lang="en-US" sz="1400" i="1" kern="0" dirty="0"/>
              <a:t> and P. </a:t>
            </a:r>
            <a:r>
              <a:rPr lang="en-US" sz="1400" i="1" kern="0" dirty="0" err="1"/>
              <a:t>Pelissou@</a:t>
            </a:r>
            <a:r>
              <a:rPr lang="en-US" sz="1400" i="1" kern="0" dirty="0" err="1">
                <a:hlinkClick r:id="rId4"/>
              </a:rPr>
              <a:t>BTTB-SW24</a:t>
            </a:r>
            <a:r>
              <a:rPr lang="en-US" sz="1400" i="1" kern="0" dirty="0"/>
              <a:t>)</a:t>
            </a:r>
          </a:p>
          <a:p>
            <a:r>
              <a:rPr lang="en-US" sz="1800" kern="0" dirty="0"/>
              <a:t>Compilation by the respective test beam coordinators </a:t>
            </a:r>
          </a:p>
          <a:p>
            <a:pPr lvl="1"/>
            <a:r>
              <a:rPr lang="en-US" sz="1800" kern="0" dirty="0"/>
              <a:t>See </a:t>
            </a:r>
            <a:r>
              <a:rPr lang="de-DE" sz="1800" dirty="0">
                <a:hlinkClick r:id="rId5"/>
              </a:rPr>
              <a:t>https://cern.ch/international-facilities</a:t>
            </a:r>
            <a:endParaRPr lang="en-US" sz="1800" kern="0" dirty="0"/>
          </a:p>
          <a:p>
            <a:r>
              <a:rPr lang="en-US" sz="1800" kern="0" dirty="0"/>
              <a:t>Aim: Rough estimate on available beam time to help the users with the planning of their test beams</a:t>
            </a:r>
            <a:endParaRPr lang="en-US" sz="1000" kern="0" dirty="0"/>
          </a:p>
          <a:p>
            <a:r>
              <a:rPr lang="en-US" sz="1800" kern="0" dirty="0"/>
              <a:t>HEP detector </a:t>
            </a:r>
            <a:r>
              <a:rPr lang="en-US" sz="1800" kern="0" dirty="0">
                <a:solidFill>
                  <a:srgbClr val="003399"/>
                </a:solidFill>
              </a:rPr>
              <a:t>R&amp;D mostly performed at CERN, DESY and Fermilab</a:t>
            </a:r>
            <a:br>
              <a:rPr lang="en-US" sz="1800" kern="0" dirty="0">
                <a:solidFill>
                  <a:srgbClr val="003399"/>
                </a:solidFill>
              </a:rPr>
            </a:br>
            <a:endParaRPr lang="en-US" sz="1800" kern="0" dirty="0"/>
          </a:p>
        </p:txBody>
      </p:sp>
      <p:graphicFrame>
        <p:nvGraphicFramePr>
          <p:cNvPr id="14" name="Content Placeholder 13">
            <a:extLst>
              <a:ext uri="{FF2B5EF4-FFF2-40B4-BE49-F238E27FC236}">
                <a16:creationId xmlns:a16="http://schemas.microsoft.com/office/drawing/2014/main" id="{BFD5EA6C-7631-C73C-B4B1-EC3AE5F7D5B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41506802"/>
              </p:ext>
            </p:extLst>
          </p:nvPr>
        </p:nvGraphicFramePr>
        <p:xfrm>
          <a:off x="9921863" y="2546879"/>
          <a:ext cx="2032000" cy="1556618"/>
        </p:xfrm>
        <a:graphic>
          <a:graphicData uri="http://schemas.openxmlformats.org/drawingml/2006/table">
            <a:tbl>
              <a:tblPr/>
              <a:tblGrid>
                <a:gridCol w="1816100">
                  <a:extLst>
                    <a:ext uri="{9D8B030D-6E8A-4147-A177-3AD203B41FA5}">
                      <a16:colId xmlns:a16="http://schemas.microsoft.com/office/drawing/2014/main" val="80064436"/>
                    </a:ext>
                  </a:extLst>
                </a:gridCol>
                <a:gridCol w="215900">
                  <a:extLst>
                    <a:ext uri="{9D8B030D-6E8A-4147-A177-3AD203B41FA5}">
                      <a16:colId xmlns:a16="http://schemas.microsoft.com/office/drawing/2014/main" val="6297382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Last Update January 2024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6341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Running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727555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Winter/Summer Shutdown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0608575"/>
                  </a:ext>
                </a:extLst>
              </a:tr>
              <a:tr h="223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Longer Shutdown 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695283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Unclear 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CBA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014943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Likely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9D08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663242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Pending Approval</a:t>
                      </a: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2829929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743074" y="1"/>
            <a:ext cx="9627291" cy="550548"/>
          </a:xfrm>
        </p:spPr>
        <p:txBody>
          <a:bodyPr>
            <a:noAutofit/>
          </a:bodyPr>
          <a:lstStyle/>
          <a:p>
            <a:r>
              <a:rPr lang="en-US" sz="2400" dirty="0"/>
              <a:t>Plus: Shortage of Detectors R&amp;D Test Facilities on the Horizon</a:t>
            </a:r>
            <a:endParaRPr lang="en-GB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2100915-0F89-2406-1FB3-3B6ACAB12D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81307" y="4312957"/>
            <a:ext cx="11068594" cy="215241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26FAEBA5-E4C6-E8FA-ED6D-8773EC653FAB}"/>
              </a:ext>
            </a:extLst>
          </p:cNvPr>
          <p:cNvSpPr/>
          <p:nvPr/>
        </p:nvSpPr>
        <p:spPr>
          <a:xfrm>
            <a:off x="912703" y="2288682"/>
            <a:ext cx="11213983" cy="4254358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E3FA9E7-9D9D-037E-3CF9-8A349821276A}"/>
              </a:ext>
            </a:extLst>
          </p:cNvPr>
          <p:cNvSpPr txBox="1">
            <a:spLocks/>
          </p:cNvSpPr>
          <p:nvPr/>
        </p:nvSpPr>
        <p:spPr>
          <a:xfrm>
            <a:off x="510281" y="643177"/>
            <a:ext cx="11213983" cy="16455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/>
              <a:t>Till today, </a:t>
            </a:r>
            <a:r>
              <a:rPr lang="en-GB" sz="1800" b="1" dirty="0"/>
              <a:t>CLEAR</a:t>
            </a:r>
            <a:r>
              <a:rPr lang="en-GB" sz="1800" dirty="0"/>
              <a:t> has been </a:t>
            </a:r>
            <a:r>
              <a:rPr lang="en-GB" sz="1800" b="1" dirty="0">
                <a:solidFill>
                  <a:schemeClr val="accent2"/>
                </a:solidFill>
              </a:rPr>
              <a:t>marginally used for Detectors R&amp;D</a:t>
            </a:r>
          </a:p>
          <a:p>
            <a:pPr lvl="1"/>
            <a:r>
              <a:rPr lang="en-GB" sz="1800" b="1" dirty="0">
                <a:solidFill>
                  <a:srgbClr val="0070C0"/>
                </a:solidFill>
              </a:rPr>
              <a:t>Might become relevant to bridge over </a:t>
            </a:r>
            <a:r>
              <a:rPr lang="en-GB" sz="1800" b="1" dirty="0" err="1">
                <a:solidFill>
                  <a:srgbClr val="0070C0"/>
                </a:solidFill>
              </a:rPr>
              <a:t>LS3</a:t>
            </a:r>
            <a:r>
              <a:rPr lang="en-GB" sz="1800" b="1" dirty="0">
                <a:solidFill>
                  <a:srgbClr val="0070C0"/>
                </a:solidFill>
              </a:rPr>
              <a:t>+, </a:t>
            </a:r>
            <a:r>
              <a:rPr lang="en-GB" sz="1800" dirty="0"/>
              <a:t>when most facilities will be in shutdown?</a:t>
            </a:r>
          </a:p>
          <a:p>
            <a:pPr lvl="1"/>
            <a:r>
              <a:rPr lang="en-GB" sz="1800" dirty="0"/>
              <a:t>CLEAR might be </a:t>
            </a:r>
            <a:r>
              <a:rPr lang="en-GB" sz="1800" b="1" dirty="0">
                <a:solidFill>
                  <a:schemeClr val="accent2"/>
                </a:solidFill>
              </a:rPr>
              <a:t>missing ”low intensity” capabilities</a:t>
            </a:r>
          </a:p>
          <a:p>
            <a:pPr lvl="2"/>
            <a:r>
              <a:rPr lang="en-GB" sz="1600" dirty="0"/>
              <a:t>Independent </a:t>
            </a:r>
            <a:r>
              <a:rPr lang="en-GB" sz="1600" b="1" dirty="0">
                <a:solidFill>
                  <a:schemeClr val="accent6"/>
                </a:solidFill>
              </a:rPr>
              <a:t>testing of low intensity beams (down to single electron) ongoing in 2024</a:t>
            </a:r>
          </a:p>
          <a:p>
            <a:pPr lvl="1"/>
            <a:r>
              <a:rPr lang="en-GB" sz="1800" b="1" dirty="0">
                <a:solidFill>
                  <a:srgbClr val="0070C0"/>
                </a:solidFill>
              </a:rPr>
              <a:t>e</a:t>
            </a:r>
            <a:r>
              <a:rPr lang="en-GB" sz="1800" b="1" baseline="30000" dirty="0">
                <a:solidFill>
                  <a:srgbClr val="0070C0"/>
                </a:solidFill>
              </a:rPr>
              <a:t>-</a:t>
            </a:r>
            <a:r>
              <a:rPr lang="en-GB" sz="1800" b="1" dirty="0">
                <a:solidFill>
                  <a:srgbClr val="0070C0"/>
                </a:solidFill>
              </a:rPr>
              <a:t> irradiation </a:t>
            </a:r>
            <a:r>
              <a:rPr lang="en-GB" sz="1800" dirty="0"/>
              <a:t>possibly more adapted to </a:t>
            </a:r>
            <a:r>
              <a:rPr lang="en-GB" sz="1800" b="1" dirty="0">
                <a:solidFill>
                  <a:srgbClr val="0070C0"/>
                </a:solidFill>
              </a:rPr>
              <a:t>FCC-</a:t>
            </a:r>
            <a:r>
              <a:rPr lang="en-GB" sz="1800" b="1" dirty="0" err="1">
                <a:solidFill>
                  <a:srgbClr val="0070C0"/>
                </a:solidFill>
              </a:rPr>
              <a:t>ee</a:t>
            </a:r>
            <a:r>
              <a:rPr lang="en-GB" sz="1800" b="1" dirty="0">
                <a:solidFill>
                  <a:srgbClr val="0070C0"/>
                </a:solidFill>
              </a:rPr>
              <a:t> components </a:t>
            </a:r>
            <a:r>
              <a:rPr lang="en-GB" sz="1800" dirty="0"/>
              <a:t>testing?</a:t>
            </a:r>
            <a:endParaRPr lang="en-GB" sz="1800" b="1" dirty="0">
              <a:solidFill>
                <a:schemeClr val="accent6"/>
              </a:solidFill>
            </a:endParaRPr>
          </a:p>
          <a:p>
            <a:pPr lvl="1"/>
            <a:endParaRPr lang="en-GB" sz="1800" b="1" dirty="0">
              <a:solidFill>
                <a:schemeClr val="accent6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8F8633-0E14-5DFF-7036-F5594C8940BC}"/>
              </a:ext>
            </a:extLst>
          </p:cNvPr>
          <p:cNvSpPr/>
          <p:nvPr/>
        </p:nvSpPr>
        <p:spPr>
          <a:xfrm>
            <a:off x="1" y="5716730"/>
            <a:ext cx="11954106" cy="181579"/>
          </a:xfrm>
          <a:prstGeom prst="rect">
            <a:avLst/>
          </a:prstGeom>
          <a:solidFill>
            <a:schemeClr val="accent5">
              <a:alpha val="29804"/>
            </a:scheme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chemeClr val="tx1"/>
                </a:solidFill>
              </a:rPr>
              <a:t>CLEAR</a:t>
            </a:r>
            <a:endParaRPr sz="1200" b="1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3EDCB41-9337-3233-C87F-B5A5419AB47E}"/>
              </a:ext>
            </a:extLst>
          </p:cNvPr>
          <p:cNvSpPr/>
          <p:nvPr/>
        </p:nvSpPr>
        <p:spPr>
          <a:xfrm>
            <a:off x="0" y="4782678"/>
            <a:ext cx="11936376" cy="366992"/>
          </a:xfrm>
          <a:prstGeom prst="rect">
            <a:avLst/>
          </a:prstGeom>
          <a:solidFill>
            <a:schemeClr val="accent5">
              <a:alpha val="29804"/>
            </a:schemeClr>
          </a:solidFill>
          <a:ln w="31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200" b="1" dirty="0">
                <a:solidFill>
                  <a:srgbClr val="FF0000"/>
                </a:solidFill>
              </a:rPr>
              <a:t>Other CERN </a:t>
            </a:r>
            <a:br>
              <a:rPr lang="en-US" sz="12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rgbClr val="FF0000"/>
                </a:solidFill>
              </a:rPr>
              <a:t>Facilities</a:t>
            </a:r>
            <a:endParaRPr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28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0552AB-344C-B24E-990A-A6BAFAEEB0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 Demand for Training Opportunities</a:t>
            </a:r>
            <a:endParaRPr dirty="0"/>
          </a:p>
        </p:txBody>
      </p:sp>
      <p:pic>
        <p:nvPicPr>
          <p:cNvPr id="13" name="Picture 12" descr="A logo with blue letters&#10;&#10;Description automatically generated">
            <a:extLst>
              <a:ext uri="{FF2B5EF4-FFF2-40B4-BE49-F238E27FC236}">
                <a16:creationId xmlns:a16="http://schemas.microsoft.com/office/drawing/2014/main" id="{3DF5F96C-45CA-174C-8704-6770380378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188" y="987658"/>
            <a:ext cx="1714569" cy="822128"/>
          </a:xfrm>
          <a:prstGeom prst="rect">
            <a:avLst/>
          </a:prstGeom>
        </p:spPr>
      </p:pic>
      <p:pic>
        <p:nvPicPr>
          <p:cNvPr id="15" name="Picture 14" descr="A close-up of a text&#10;&#10;Description automatically generated">
            <a:extLst>
              <a:ext uri="{FF2B5EF4-FFF2-40B4-BE49-F238E27FC236}">
                <a16:creationId xmlns:a16="http://schemas.microsoft.com/office/drawing/2014/main" id="{87028B77-53D7-8E42-A659-F59647B5B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9483" y="4701971"/>
            <a:ext cx="4335947" cy="172660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07622848-F1E5-DA40-8C69-A612F5F058E3}"/>
              </a:ext>
            </a:extLst>
          </p:cNvPr>
          <p:cNvSpPr txBox="1"/>
          <p:nvPr/>
        </p:nvSpPr>
        <p:spPr>
          <a:xfrm>
            <a:off x="501925" y="2397050"/>
            <a:ext cx="7026796" cy="18876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Hands-on training (</a:t>
            </a:r>
            <a:r>
              <a:rPr lang="en-US" sz="20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JUAS</a:t>
            </a:r>
            <a:r>
              <a:rPr lang="en-US" sz="2000" b="1" dirty="0">
                <a:latin typeface="Century Gothic" panose="020B0502020202020204" pitchFamily="34" charset="0"/>
              </a:rPr>
              <a:t>, </a:t>
            </a:r>
            <a:r>
              <a:rPr lang="en-US" sz="2000" b="1" dirty="0">
                <a:solidFill>
                  <a:schemeClr val="accent1"/>
                </a:solidFill>
                <a:latin typeface="Century Gothic" panose="020B0502020202020204" pitchFamily="34" charset="0"/>
              </a:rPr>
              <a:t>EURO-LABS</a:t>
            </a:r>
            <a:r>
              <a:rPr lang="en-US" sz="2000" b="1" dirty="0">
                <a:latin typeface="Century Gothic" panose="020B0502020202020204" pitchFamily="34" charset="0"/>
              </a:rPr>
              <a:t>)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latin typeface="Century Gothic" panose="020B0502020202020204" pitchFamily="34" charset="0"/>
              </a:rPr>
              <a:t>Hosting Trainees, Summer/Technical and </a:t>
            </a:r>
            <a:br>
              <a:rPr lang="en-US" sz="2000" b="1" dirty="0">
                <a:latin typeface="Century Gothic" panose="020B0502020202020204" pitchFamily="34" charset="0"/>
              </a:rPr>
            </a:br>
            <a:r>
              <a:rPr lang="en-US" sz="2000" b="1" dirty="0">
                <a:latin typeface="Century Gothic" panose="020B0502020202020204" pitchFamily="34" charset="0"/>
              </a:rPr>
              <a:t>PhD students, Fellows, Associates…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Possible to develop specific trainings for people involved in future e</a:t>
            </a:r>
            <a:r>
              <a:rPr lang="en-US" sz="2000" b="1" baseline="30000" dirty="0">
                <a:solidFill>
                  <a:schemeClr val="accent6"/>
                </a:solidFill>
                <a:latin typeface="Century Gothic" panose="020B0502020202020204" pitchFamily="34" charset="0"/>
              </a:rPr>
              <a:t>-</a:t>
            </a:r>
            <a:r>
              <a:rPr lang="en-US" sz="2000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 machine design/operation !</a:t>
            </a:r>
            <a:endParaRPr sz="2000" b="1" dirty="0">
              <a:solidFill>
                <a:schemeClr val="accent6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 descr="A room with a few tables and computers&#10;&#10;Description automatically generated">
            <a:extLst>
              <a:ext uri="{FF2B5EF4-FFF2-40B4-BE49-F238E27FC236}">
                <a16:creationId xmlns:a16="http://schemas.microsoft.com/office/drawing/2014/main" id="{7CE12128-1249-DD48-A37F-6C738B6B97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363"/>
          <a:stretch/>
        </p:blipFill>
        <p:spPr>
          <a:xfrm>
            <a:off x="218188" y="4684049"/>
            <a:ext cx="3151295" cy="1726601"/>
          </a:xfrm>
          <a:prstGeom prst="rect">
            <a:avLst/>
          </a:prstGeom>
        </p:spPr>
      </p:pic>
      <p:sp>
        <p:nvSpPr>
          <p:cNvPr id="3" name="Arc 2">
            <a:extLst>
              <a:ext uri="{FF2B5EF4-FFF2-40B4-BE49-F238E27FC236}">
                <a16:creationId xmlns:a16="http://schemas.microsoft.com/office/drawing/2014/main" id="{BCED8DF3-AEA2-F6EA-1876-136EDEF65D34}"/>
              </a:ext>
            </a:extLst>
          </p:cNvPr>
          <p:cNvSpPr/>
          <p:nvPr/>
        </p:nvSpPr>
        <p:spPr>
          <a:xfrm>
            <a:off x="4458896" y="2156029"/>
            <a:ext cx="3747257" cy="2423591"/>
          </a:xfrm>
          <a:prstGeom prst="arc">
            <a:avLst>
              <a:gd name="adj1" fmla="val 16200000"/>
              <a:gd name="adj2" fmla="val 5825596"/>
            </a:avLst>
          </a:prstGeom>
          <a:ln w="76200">
            <a:solidFill>
              <a:schemeClr val="accent6"/>
            </a:solidFill>
            <a:prstDash val="sys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79CED1C-32B2-E45C-35D9-BA280D473A84}"/>
              </a:ext>
            </a:extLst>
          </p:cNvPr>
          <p:cNvSpPr txBox="1"/>
          <p:nvPr/>
        </p:nvSpPr>
        <p:spPr>
          <a:xfrm>
            <a:off x="219048" y="4394195"/>
            <a:ext cx="58769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b="1" dirty="0">
                <a:solidFill>
                  <a:schemeClr val="accent6"/>
                </a:solidFill>
              </a:rPr>
              <a:t>Contributed to more than 10 PhD thesis in the last 5 years!</a:t>
            </a:r>
          </a:p>
        </p:txBody>
      </p:sp>
      <p:pic>
        <p:nvPicPr>
          <p:cNvPr id="7" name="Picture 6" descr="A poster of a training school&#10;&#10;Description automatically generated">
            <a:extLst>
              <a:ext uri="{FF2B5EF4-FFF2-40B4-BE49-F238E27FC236}">
                <a16:creationId xmlns:a16="http://schemas.microsoft.com/office/drawing/2014/main" id="{7F59A0EB-FA4D-9849-AFA5-1E2C7EF24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80903" y="867370"/>
            <a:ext cx="4135045" cy="5123259"/>
          </a:xfrm>
          <a:prstGeom prst="rect">
            <a:avLst/>
          </a:prstGeom>
        </p:spPr>
      </p:pic>
      <p:pic>
        <p:nvPicPr>
          <p:cNvPr id="11" name="Picture 10" descr="A group of people in a room&#10;&#10;Description automatically generated">
            <a:extLst>
              <a:ext uri="{FF2B5EF4-FFF2-40B4-BE49-F238E27FC236}">
                <a16:creationId xmlns:a16="http://schemas.microsoft.com/office/drawing/2014/main" id="{A9E1EE33-C038-D941-9423-8C74309282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18523" y="787724"/>
            <a:ext cx="5517502" cy="15724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92A8D76-9099-7AC6-B527-1C7D252193C9}"/>
              </a:ext>
            </a:extLst>
          </p:cNvPr>
          <p:cNvSpPr/>
          <p:nvPr/>
        </p:nvSpPr>
        <p:spPr>
          <a:xfrm>
            <a:off x="176052" y="4394195"/>
            <a:ext cx="7529378" cy="2121545"/>
          </a:xfrm>
          <a:prstGeom prst="rect">
            <a:avLst/>
          </a:prstGeom>
          <a:noFill/>
          <a:ln w="38100"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883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E8097-F1B7-638B-8D6C-BD134F8DC1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Prototyping of </a:t>
            </a:r>
            <a:r>
              <a:rPr lang="en-GB" dirty="0" err="1"/>
              <a:t>LINACs</a:t>
            </a:r>
            <a:r>
              <a:rPr lang="en-GB" dirty="0"/>
              <a:t> Control 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6FBF2-E9A3-E0D6-BB46-AFA39B8CCB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881744"/>
            <a:ext cx="11266715" cy="5661931"/>
          </a:xfrm>
        </p:spPr>
        <p:txBody>
          <a:bodyPr>
            <a:normAutofit/>
          </a:bodyPr>
          <a:lstStyle/>
          <a:p>
            <a:r>
              <a:rPr lang="en-GB" dirty="0"/>
              <a:t>Most of CERN injector complex is based on </a:t>
            </a:r>
            <a:r>
              <a:rPr lang="en-GB" b="1" dirty="0"/>
              <a:t>“low” frequency RF</a:t>
            </a:r>
            <a:r>
              <a:rPr lang="en-GB" dirty="0"/>
              <a:t>, </a:t>
            </a:r>
            <a:r>
              <a:rPr lang="en-GB" b="1" dirty="0"/>
              <a:t>low-rep-rate machines </a:t>
            </a:r>
            <a:r>
              <a:rPr lang="en-GB" dirty="0"/>
              <a:t>and has </a:t>
            </a:r>
            <a:r>
              <a:rPr lang="en-GB" b="1" dirty="0"/>
              <a:t>developed</a:t>
            </a:r>
            <a:r>
              <a:rPr lang="en-GB" dirty="0"/>
              <a:t> </a:t>
            </a:r>
            <a:r>
              <a:rPr lang="en-GB" b="1" dirty="0"/>
              <a:t>associated technology </a:t>
            </a:r>
            <a:r>
              <a:rPr lang="en-GB" dirty="0"/>
              <a:t>to ensure their </a:t>
            </a:r>
            <a:r>
              <a:rPr lang="en-GB" b="1" dirty="0"/>
              <a:t>reliable operation</a:t>
            </a:r>
          </a:p>
          <a:p>
            <a:r>
              <a:rPr lang="en-GB" dirty="0" err="1"/>
              <a:t>CTF3</a:t>
            </a:r>
            <a:r>
              <a:rPr lang="en-GB" dirty="0"/>
              <a:t> before, and now </a:t>
            </a:r>
            <a:r>
              <a:rPr lang="en-GB" b="1" dirty="0"/>
              <a:t>CLEAR</a:t>
            </a:r>
            <a:r>
              <a:rPr lang="en-GB" dirty="0"/>
              <a:t> (and AWAKE) are </a:t>
            </a:r>
            <a:r>
              <a:rPr lang="en-GB" b="1" dirty="0"/>
              <a:t>custodian of high-frequency </a:t>
            </a:r>
            <a:r>
              <a:rPr lang="en-GB" dirty="0"/>
              <a:t>(up to </a:t>
            </a:r>
            <a:br>
              <a:rPr lang="en-GB" dirty="0"/>
            </a:br>
            <a:r>
              <a:rPr lang="en-GB" dirty="0"/>
              <a:t>X-band), and high-rep rate (up to 50/100 Hz) </a:t>
            </a:r>
            <a:r>
              <a:rPr lang="en-GB" b="1" dirty="0"/>
              <a:t>accelerator/beam control technology </a:t>
            </a:r>
          </a:p>
          <a:p>
            <a:r>
              <a:rPr lang="en-GB" dirty="0"/>
              <a:t>CLEAR is the </a:t>
            </a:r>
            <a:r>
              <a:rPr lang="en-GB" b="1" dirty="0">
                <a:solidFill>
                  <a:srgbClr val="0070C0"/>
                </a:solidFill>
              </a:rPr>
              <a:t>ideal test bed to deploy future technologies </a:t>
            </a:r>
            <a:r>
              <a:rPr lang="en-GB" dirty="0"/>
              <a:t>relevant to any Higgs Factory:</a:t>
            </a:r>
          </a:p>
          <a:p>
            <a:pPr lvl="1"/>
            <a:r>
              <a:rPr lang="en-GB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White rabbit timing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distribution</a:t>
            </a:r>
          </a:p>
          <a:p>
            <a:pPr lvl="1"/>
            <a:r>
              <a:rPr lang="en-GB" dirty="0"/>
              <a:t>Test of new generation </a:t>
            </a:r>
            <a:r>
              <a:rPr lang="en-GB" b="1" dirty="0">
                <a:solidFill>
                  <a:srgbClr val="0070C0"/>
                </a:solidFill>
              </a:rPr>
              <a:t>ADCs cards </a:t>
            </a:r>
            <a:r>
              <a:rPr lang="en-GB" dirty="0"/>
              <a:t>for fast digitisers (see </a:t>
            </a:r>
            <a:r>
              <a:rPr lang="en-GB" dirty="0">
                <a:hlinkClick r:id="rId4"/>
              </a:rPr>
              <a:t>AOS-3601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New generation of </a:t>
            </a:r>
            <a:r>
              <a:rPr lang="en-GB" b="1" dirty="0">
                <a:solidFill>
                  <a:srgbClr val="0070C0"/>
                </a:solidFill>
              </a:rPr>
              <a:t>Digital Cameras for </a:t>
            </a:r>
            <a:r>
              <a:rPr lang="en-GB" b="1" dirty="0" err="1">
                <a:solidFill>
                  <a:srgbClr val="0070C0"/>
                </a:solidFill>
              </a:rPr>
              <a:t>BTVs</a:t>
            </a:r>
            <a:r>
              <a:rPr lang="en-GB" b="1" dirty="0">
                <a:solidFill>
                  <a:srgbClr val="0070C0"/>
                </a:solidFill>
              </a:rPr>
              <a:t> </a:t>
            </a:r>
            <a:r>
              <a:rPr lang="en-GB" dirty="0"/>
              <a:t>(and associated controls)</a:t>
            </a:r>
          </a:p>
          <a:p>
            <a:pPr lvl="1"/>
            <a:r>
              <a:rPr lang="en-GB" dirty="0"/>
              <a:t>Possibly many other systems, e.g. new </a:t>
            </a:r>
            <a:r>
              <a:rPr lang="en-GB" b="1" dirty="0" err="1">
                <a:solidFill>
                  <a:srgbClr val="0070C0"/>
                </a:solidFill>
              </a:rPr>
              <a:t>LLRF</a:t>
            </a:r>
            <a:r>
              <a:rPr lang="en-GB" b="1" dirty="0">
                <a:solidFill>
                  <a:srgbClr val="0070C0"/>
                </a:solidFill>
              </a:rPr>
              <a:t> components/controls</a:t>
            </a:r>
            <a:r>
              <a:rPr lang="en-GB" dirty="0"/>
              <a:t>, new </a:t>
            </a:r>
            <a:r>
              <a:rPr lang="en-GB" b="1" dirty="0">
                <a:solidFill>
                  <a:srgbClr val="0070C0"/>
                </a:solidFill>
              </a:rPr>
              <a:t>transfer lines BPMs</a:t>
            </a:r>
            <a:r>
              <a:rPr lang="en-GB" dirty="0"/>
              <a:t>, … </a:t>
            </a:r>
          </a:p>
          <a:p>
            <a:pPr lvl="1"/>
            <a:r>
              <a:rPr lang="en-GB" b="1" dirty="0"/>
              <a:t>BONUS:</a:t>
            </a:r>
          </a:p>
          <a:p>
            <a:pPr lvl="2"/>
            <a:r>
              <a:rPr lang="en-GB" sz="1800" b="1" dirty="0"/>
              <a:t>Consolidation of CLEAR infrastructure </a:t>
            </a:r>
            <a:r>
              <a:rPr lang="en-GB" sz="1800" dirty="0"/>
              <a:t>with benefit to maintainability and reliability</a:t>
            </a:r>
          </a:p>
          <a:p>
            <a:pPr lvl="2"/>
            <a:r>
              <a:rPr lang="en-GB" sz="1800" b="1" dirty="0"/>
              <a:t>Low impact/risk of downtime/damages </a:t>
            </a:r>
            <a:r>
              <a:rPr lang="en-GB" sz="1800" dirty="0"/>
              <a:t>in case of failure of technology under test</a:t>
            </a:r>
          </a:p>
          <a:p>
            <a:r>
              <a:rPr lang="en-GB" dirty="0"/>
              <a:t>CLEAR is the </a:t>
            </a:r>
            <a:r>
              <a:rPr lang="en-GB" b="1" dirty="0">
                <a:solidFill>
                  <a:srgbClr val="0070C0"/>
                </a:solidFill>
              </a:rPr>
              <a:t>ideal test bed for new operation paradigm for </a:t>
            </a:r>
            <a:r>
              <a:rPr lang="en-GB" b="1" dirty="0" err="1">
                <a:solidFill>
                  <a:srgbClr val="0070C0"/>
                </a:solidFill>
              </a:rPr>
              <a:t>LINACs</a:t>
            </a:r>
            <a:r>
              <a:rPr lang="en-GB" dirty="0"/>
              <a:t>, e.g. using </a:t>
            </a:r>
            <a:r>
              <a:rPr lang="en-GB" b="1" dirty="0">
                <a:solidFill>
                  <a:srgbClr val="0070C0"/>
                </a:solidFill>
              </a:rPr>
              <a:t>Machine Learning models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Some </a:t>
            </a:r>
            <a:r>
              <a:rPr lang="en-GB" b="1" dirty="0"/>
              <a:t>AI-based experiment done in the past</a:t>
            </a:r>
            <a:r>
              <a:rPr lang="en-GB" dirty="0"/>
              <a:t>, e.g. </a:t>
            </a:r>
            <a:r>
              <a:rPr lang="en-GB" dirty="0">
                <a:hlinkClick r:id="rId5"/>
              </a:rPr>
              <a:t>Imaging experiment by G. Trad</a:t>
            </a:r>
            <a:endParaRPr lang="en-GB" dirty="0"/>
          </a:p>
          <a:p>
            <a:pPr lvl="1"/>
            <a:r>
              <a:rPr lang="en-GB" dirty="0"/>
              <a:t>Presently </a:t>
            </a:r>
            <a:r>
              <a:rPr lang="en-GB" b="1" dirty="0"/>
              <a:t>working on an AI-based “energy-jitter predictor” </a:t>
            </a:r>
            <a:r>
              <a:rPr lang="en-GB" dirty="0"/>
              <a:t>by A. </a:t>
            </a:r>
            <a:r>
              <a:rPr lang="en-GB" dirty="0" err="1"/>
              <a:t>Gilardi</a:t>
            </a:r>
            <a:endParaRPr lang="en-GB" dirty="0"/>
          </a:p>
          <a:p>
            <a:pPr lvl="1"/>
            <a:r>
              <a:rPr lang="en-GB" b="1" dirty="0"/>
              <a:t>Discussions ongoing</a:t>
            </a:r>
            <a:r>
              <a:rPr lang="en-GB" dirty="0"/>
              <a:t> with the Data Science for Beam Operation </a:t>
            </a:r>
            <a:r>
              <a:rPr lang="en-GB" b="1" dirty="0"/>
              <a:t>(BE-CCS-</a:t>
            </a:r>
            <a:r>
              <a:rPr lang="en-GB" b="1" dirty="0" err="1"/>
              <a:t>DSB</a:t>
            </a:r>
            <a:r>
              <a:rPr lang="en-GB" b="1" dirty="0"/>
              <a:t>) section</a:t>
            </a:r>
          </a:p>
        </p:txBody>
      </p:sp>
    </p:spTree>
    <p:extLst>
      <p:ext uri="{BB962C8B-B14F-4D97-AF65-F5344CB8AC3E}">
        <p14:creationId xmlns:p14="http://schemas.microsoft.com/office/powerpoint/2010/main" val="3365185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F17E-6CA0-9D82-A938-FB75D71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5D85D-37E4-EFDF-B260-29B4F81D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12470"/>
            <a:ext cx="11266715" cy="3738097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Back to the Basics: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Overview of CLEAR Infrastructure and Goals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Expected Use of CLEAR in the Coming Years: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 Higgs Factory at CERN: with an emphasis on FCC-</a:t>
            </a:r>
            <a:r>
              <a:rPr lang="en-GB" sz="20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endParaRPr lang="en-GB" sz="20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the Irradiation Facility Ecosystem for Detectors R&amp;D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Accelerator Technology, including Training and Controls</a:t>
            </a:r>
          </a:p>
          <a:p>
            <a:r>
              <a:rPr lang="en-GB" sz="2400" dirty="0"/>
              <a:t>Looking Ahead: </a:t>
            </a:r>
          </a:p>
          <a:p>
            <a:pPr lvl="1"/>
            <a:r>
              <a:rPr lang="en-GB" sz="2200" dirty="0"/>
              <a:t>CLEAR as an Incubator for FCC-</a:t>
            </a:r>
            <a:r>
              <a:rPr lang="en-GB" sz="2200" dirty="0" err="1"/>
              <a:t>ee</a:t>
            </a:r>
            <a:r>
              <a:rPr lang="en-GB" sz="2200" dirty="0"/>
              <a:t> Injector as CLEAR++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652869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B1EA81A-C981-D384-182C-69E22E267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0"/>
            <a:ext cx="9569218" cy="546409"/>
          </a:xfrm>
        </p:spPr>
        <p:txBody>
          <a:bodyPr/>
          <a:lstStyle/>
          <a:p>
            <a:r>
              <a:rPr lang="en-GB" dirty="0"/>
              <a:t>CLEAR++ during FCC-</a:t>
            </a:r>
            <a:r>
              <a:rPr lang="en-GB" dirty="0" err="1"/>
              <a:t>ee</a:t>
            </a:r>
            <a:r>
              <a:rPr lang="en-GB" dirty="0"/>
              <a:t> Construction!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D908D-F582-F5E1-D9EB-0B456034A0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902" y="996862"/>
            <a:ext cx="8843957" cy="5441259"/>
          </a:xfrm>
        </p:spPr>
        <p:txBody>
          <a:bodyPr>
            <a:normAutofit/>
          </a:bodyPr>
          <a:lstStyle/>
          <a:p>
            <a:r>
              <a:rPr lang="en-GB" b="1" dirty="0"/>
              <a:t>Proposal</a:t>
            </a:r>
            <a:r>
              <a:rPr lang="en-GB" dirty="0"/>
              <a:t> for </a:t>
            </a:r>
            <a:r>
              <a:rPr lang="en-GB" b="1" dirty="0"/>
              <a:t>primary electron facility </a:t>
            </a:r>
            <a:r>
              <a:rPr lang="en-GB" dirty="0"/>
              <a:t>was already made in context of </a:t>
            </a:r>
            <a:r>
              <a:rPr lang="en-GB" b="1" dirty="0" err="1"/>
              <a:t>eSPS</a:t>
            </a:r>
            <a:r>
              <a:rPr lang="en-GB" dirty="0"/>
              <a:t> (original proposal for Light Dark Matter </a:t>
            </a:r>
            <a:r>
              <a:rPr lang="en-GB" dirty="0" err="1"/>
              <a:t>eXperiment</a:t>
            </a:r>
            <a:r>
              <a:rPr lang="en-GB" dirty="0"/>
              <a:t> – LDMX)</a:t>
            </a:r>
          </a:p>
          <a:p>
            <a:r>
              <a:rPr lang="en-GB" dirty="0"/>
              <a:t>Inspired by this proposal, </a:t>
            </a:r>
            <a:r>
              <a:rPr lang="en-GB" b="1" dirty="0">
                <a:solidFill>
                  <a:srgbClr val="0070C0"/>
                </a:solidFill>
              </a:rPr>
              <a:t>FCC-</a:t>
            </a:r>
            <a:r>
              <a:rPr lang="en-GB" b="1" dirty="0" err="1">
                <a:solidFill>
                  <a:srgbClr val="0070C0"/>
                </a:solidFill>
              </a:rPr>
              <a:t>ee</a:t>
            </a:r>
            <a:r>
              <a:rPr lang="en-GB" b="1" dirty="0">
                <a:solidFill>
                  <a:srgbClr val="0070C0"/>
                </a:solidFill>
              </a:rPr>
              <a:t> injector beams </a:t>
            </a:r>
            <a:r>
              <a:rPr lang="en-GB" dirty="0"/>
              <a:t>could be used for</a:t>
            </a:r>
            <a:br>
              <a:rPr lang="en-GB" dirty="0"/>
            </a:br>
            <a:r>
              <a:rPr lang="en-GB" dirty="0"/>
              <a:t>a </a:t>
            </a:r>
            <a:r>
              <a:rPr lang="en-GB" b="1" dirty="0">
                <a:solidFill>
                  <a:srgbClr val="0070C0"/>
                </a:solidFill>
              </a:rPr>
              <a:t>CLEAR-like facility </a:t>
            </a:r>
            <a:r>
              <a:rPr lang="en-GB" dirty="0"/>
              <a:t>(including also damping ring):</a:t>
            </a:r>
          </a:p>
          <a:p>
            <a:pPr lvl="1"/>
            <a:r>
              <a:rPr lang="en-GB" b="1" dirty="0"/>
              <a:t>R</a:t>
            </a:r>
            <a:r>
              <a:rPr lang="en-GB" b="1" dirty="0">
                <a:latin typeface="Century Gothic" panose="020B0502020202020204" pitchFamily="34" charset="0"/>
              </a:rPr>
              <a:t>&amp;D for accelerator components and beam diagnostics for FCC-</a:t>
            </a:r>
            <a:r>
              <a:rPr lang="en-GB" b="1" dirty="0" err="1">
                <a:latin typeface="Century Gothic" panose="020B0502020202020204" pitchFamily="34" charset="0"/>
              </a:rPr>
              <a:t>ee</a:t>
            </a:r>
            <a:r>
              <a:rPr lang="en-GB" b="1" dirty="0">
                <a:latin typeface="Century Gothic" panose="020B0502020202020204" pitchFamily="34" charset="0"/>
              </a:rPr>
              <a:t> 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or the injector itself (in particular if injector goes online ahead of FCC-</a:t>
            </a:r>
            <a:r>
              <a:rPr lang="en-GB" dirty="0" err="1">
                <a:latin typeface="Century Gothic" panose="020B0502020202020204" pitchFamily="34" charset="0"/>
              </a:rPr>
              <a:t>ee</a:t>
            </a:r>
            <a:br>
              <a:rPr lang="en-GB" dirty="0">
                <a:latin typeface="Century Gothic" panose="020B0502020202020204" pitchFamily="34" charset="0"/>
              </a:rPr>
            </a:br>
            <a:r>
              <a:rPr lang="en-GB" dirty="0">
                <a:latin typeface="Century Gothic" panose="020B0502020202020204" pitchFamily="34" charset="0"/>
              </a:rPr>
              <a:t>and/or is built in stages)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Irradiation facility </a:t>
            </a:r>
            <a:r>
              <a:rPr lang="en-GB" dirty="0">
                <a:latin typeface="Century Gothic" panose="020B0502020202020204" pitchFamily="34" charset="0"/>
              </a:rPr>
              <a:t>(e.g. for testing electronics components)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Medical research 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Use synchrotron light from damping ring </a:t>
            </a:r>
            <a:r>
              <a:rPr lang="en-GB" dirty="0">
                <a:latin typeface="Century Gothic" panose="020B0502020202020204" pitchFamily="34" charset="0"/>
              </a:rPr>
              <a:t>to test </a:t>
            </a:r>
            <a:r>
              <a:rPr lang="en-GB" dirty="0">
                <a:effectLst/>
                <a:latin typeface="Century Gothic" panose="020B0502020202020204" pitchFamily="34" charset="0"/>
              </a:rPr>
              <a:t>coatings, </a:t>
            </a:r>
            <a:br>
              <a:rPr lang="en-GB" dirty="0">
                <a:effectLst/>
                <a:latin typeface="Century Gothic" panose="020B0502020202020204" pitchFamily="34" charset="0"/>
              </a:rPr>
            </a:br>
            <a:r>
              <a:rPr lang="en-GB" dirty="0">
                <a:effectLst/>
                <a:latin typeface="Century Gothic" panose="020B0502020202020204" pitchFamily="34" charset="0"/>
              </a:rPr>
              <a:t>photon desorption</a:t>
            </a:r>
          </a:p>
          <a:p>
            <a:pPr lvl="1"/>
            <a:r>
              <a:rPr lang="en-GB" b="1" dirty="0">
                <a:latin typeface="Century Gothic" panose="020B0502020202020204" pitchFamily="34" charset="0"/>
              </a:rPr>
              <a:t>Plasma </a:t>
            </a:r>
            <a:r>
              <a:rPr lang="en-GB" b="1" dirty="0" err="1">
                <a:latin typeface="Century Gothic" panose="020B0502020202020204" pitchFamily="34" charset="0"/>
              </a:rPr>
              <a:t>wakefield</a:t>
            </a:r>
            <a:r>
              <a:rPr lang="en-GB" b="1" dirty="0">
                <a:latin typeface="Century Gothic" panose="020B0502020202020204" pitchFamily="34" charset="0"/>
              </a:rPr>
              <a:t> acceleration test facilities </a:t>
            </a:r>
            <a:r>
              <a:rPr lang="en-GB" dirty="0">
                <a:latin typeface="Century Gothic" panose="020B0502020202020204" pitchFamily="34" charset="0"/>
              </a:rPr>
              <a:t>(electron driven, but maybe even in combination with proton driven plasma, see next slide)</a:t>
            </a:r>
          </a:p>
          <a:p>
            <a:pPr lvl="1">
              <a:buFont typeface="Wingdings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  <a:latin typeface="Century Gothic" panose="020B0502020202020204" pitchFamily="34" charset="0"/>
              </a:rPr>
              <a:t>The present CLEAR User Community could be the seed of a wider user community of such a facility!</a:t>
            </a:r>
          </a:p>
          <a:p>
            <a:r>
              <a:rPr lang="en-GB" b="1" dirty="0"/>
              <a:t>BONUS: </a:t>
            </a:r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injector layout </a:t>
            </a:r>
            <a:r>
              <a:rPr lang="en-GB" b="1" dirty="0"/>
              <a:t>could still work for </a:t>
            </a:r>
            <a:r>
              <a:rPr lang="en-GB" b="1" dirty="0" err="1"/>
              <a:t>eSPS</a:t>
            </a:r>
            <a:r>
              <a:rPr lang="en-GB" b="1" dirty="0"/>
              <a:t> proposal</a:t>
            </a:r>
            <a:br>
              <a:rPr lang="en-GB" dirty="0"/>
            </a:br>
            <a:r>
              <a:rPr lang="en-GB" dirty="0"/>
              <a:t>(especially if SPS is part of the FCC-</a:t>
            </a:r>
            <a:r>
              <a:rPr lang="en-GB" dirty="0" err="1"/>
              <a:t>ee</a:t>
            </a:r>
            <a:r>
              <a:rPr lang="en-GB" dirty="0"/>
              <a:t> injector)</a:t>
            </a:r>
          </a:p>
        </p:txBody>
      </p:sp>
      <p:pic>
        <p:nvPicPr>
          <p:cNvPr id="12" name="Picture 11" descr="A yellow cover with a yellow background&#10;&#10;Description automatically generated">
            <a:hlinkClick r:id="rId3"/>
            <a:extLst>
              <a:ext uri="{FF2B5EF4-FFF2-40B4-BE49-F238E27FC236}">
                <a16:creationId xmlns:a16="http://schemas.microsoft.com/office/drawing/2014/main" id="{9C701150-020D-1ABC-1B9F-66EB39C163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7024" y="1505123"/>
            <a:ext cx="2804976" cy="40987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F33151-E011-6797-FBBC-C985536DCC8C}"/>
              </a:ext>
            </a:extLst>
          </p:cNvPr>
          <p:cNvSpPr txBox="1"/>
          <p:nvPr/>
        </p:nvSpPr>
        <p:spPr>
          <a:xfrm>
            <a:off x="7868379" y="593682"/>
            <a:ext cx="4323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/>
              <a:t>Slide mostly from H. </a:t>
            </a:r>
            <a:r>
              <a:rPr lang="en-GB" i="1" dirty="0" err="1"/>
              <a:t>Bartosik</a:t>
            </a:r>
            <a:r>
              <a:rPr lang="en-GB" i="1" dirty="0"/>
              <a:t> @ </a:t>
            </a:r>
            <a:r>
              <a:rPr lang="en-GB" i="1" dirty="0">
                <a:hlinkClick r:id="rId5"/>
              </a:rPr>
              <a:t>PBCWS2024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97970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22C487E-9E72-39D1-14E9-70DDDCD41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21479"/>
            <a:ext cx="9569218" cy="546409"/>
          </a:xfrm>
        </p:spPr>
        <p:txBody>
          <a:bodyPr/>
          <a:lstStyle/>
          <a:p>
            <a:r>
              <a:rPr lang="en-GB" dirty="0"/>
              <a:t>Plus: e+/e- beams interesting for AWAKE++!</a:t>
            </a:r>
          </a:p>
        </p:txBody>
      </p:sp>
      <p:sp>
        <p:nvSpPr>
          <p:cNvPr id="7" name="Slide Number Placeholder 1">
            <a:extLst>
              <a:ext uri="{FF2B5EF4-FFF2-40B4-BE49-F238E27FC236}">
                <a16:creationId xmlns:a16="http://schemas.microsoft.com/office/drawing/2014/main" id="{3990E370-A2D5-8C71-A29A-2718C428FB6C}"/>
              </a:ext>
            </a:extLst>
          </p:cNvPr>
          <p:cNvSpPr txBox="1">
            <a:spLocks/>
          </p:cNvSpPr>
          <p:nvPr/>
        </p:nvSpPr>
        <p:spPr>
          <a:xfrm>
            <a:off x="11660401" y="126621"/>
            <a:ext cx="385972" cy="226761"/>
          </a:xfrm>
          <a:prstGeom prst="rect">
            <a:avLst/>
          </a:prstGeom>
        </p:spPr>
        <p:txBody>
          <a:bodyPr vert="horz" wrap="none" lIns="121920" tIns="60960" rIns="121920" bIns="60960" rtlCol="0" anchor="ctr">
            <a:noAutofit/>
          </a:bodyPr>
          <a:lstStyle>
            <a:defPPr>
              <a:defRPr lang="de-DE"/>
            </a:defPPr>
            <a:lvl1pPr marL="0" algn="r" defTabSz="685727" rtl="0" eaLnBrk="1" latinLnBrk="0" hangingPunct="1">
              <a:lnSpc>
                <a:spcPts val="1238"/>
              </a:lnSpc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z="1067"/>
              <a:pPr/>
              <a:t>17</a:t>
            </a:fld>
            <a:endParaRPr lang="en-US" sz="1067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3231C42-20B2-EDAC-EC65-A1B8797581ED}"/>
              </a:ext>
            </a:extLst>
          </p:cNvPr>
          <p:cNvGrpSpPr/>
          <p:nvPr/>
        </p:nvGrpSpPr>
        <p:grpSpPr>
          <a:xfrm>
            <a:off x="9390308" y="2926674"/>
            <a:ext cx="2815369" cy="3958711"/>
            <a:chOff x="6453018" y="2067694"/>
            <a:chExt cx="2111527" cy="296903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EDB88B3-CF86-8EFB-23EE-53CACF6E545F}"/>
                </a:ext>
              </a:extLst>
            </p:cNvPr>
            <p:cNvGrpSpPr/>
            <p:nvPr/>
          </p:nvGrpSpPr>
          <p:grpSpPr>
            <a:xfrm>
              <a:off x="6453018" y="2067694"/>
              <a:ext cx="2101271" cy="2829419"/>
              <a:chOff x="6453018" y="2067694"/>
              <a:chExt cx="2101271" cy="2829419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62F7F539-F5D9-3674-C2EE-2CAA2964615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5104" r="40314" b="26386"/>
              <a:stretch/>
            </p:blipFill>
            <p:spPr>
              <a:xfrm>
                <a:off x="6660233" y="2067694"/>
                <a:ext cx="1894056" cy="2829419"/>
              </a:xfrm>
              <a:prstGeom prst="rect">
                <a:avLst/>
              </a:prstGeom>
            </p:spPr>
          </p:pic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155C6D70-94A9-5105-51BA-6E470716505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069746">
                <a:off x="7770397" y="4662444"/>
                <a:ext cx="101600" cy="66312"/>
              </a:xfrm>
              <a:prstGeom prst="rect">
                <a:avLst/>
              </a:prstGeom>
            </p:spPr>
          </p:pic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B9F87E2C-31C4-A080-69F3-3F43B58013DA}"/>
                  </a:ext>
                </a:extLst>
              </p:cNvPr>
              <p:cNvSpPr/>
              <p:nvPr/>
            </p:nvSpPr>
            <p:spPr>
              <a:xfrm rot="3161088">
                <a:off x="6481930" y="2280233"/>
                <a:ext cx="432048" cy="4898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2400"/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041B719-F899-84FE-D78D-235619792AC3}"/>
                  </a:ext>
                </a:extLst>
              </p:cNvPr>
              <p:cNvSpPr txBox="1"/>
              <p:nvPr/>
            </p:nvSpPr>
            <p:spPr>
              <a:xfrm>
                <a:off x="7795127" y="4610961"/>
                <a:ext cx="330860" cy="1462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GB" sz="667" dirty="0">
                    <a:solidFill>
                      <a:srgbClr val="000000"/>
                    </a:solidFill>
                    <a:latin typeface="+mj-lt"/>
                    <a:cs typeface="Calibri" panose="020F0502020204030204" pitchFamily="34" charset="0"/>
                  </a:rPr>
                  <a:t>AWAKE</a:t>
                </a:r>
              </a:p>
            </p:txBody>
          </p:sp>
        </p:grp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AB003A-D46E-B398-7000-7BD4C87BB7CC}"/>
                </a:ext>
              </a:extLst>
            </p:cNvPr>
            <p:cNvSpPr/>
            <p:nvPr/>
          </p:nvSpPr>
          <p:spPr>
            <a:xfrm>
              <a:off x="8129956" y="4648482"/>
              <a:ext cx="434589" cy="3882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sp>
        <p:nvSpPr>
          <p:cNvPr id="15" name="Freeform 14">
            <a:extLst>
              <a:ext uri="{FF2B5EF4-FFF2-40B4-BE49-F238E27FC236}">
                <a16:creationId xmlns:a16="http://schemas.microsoft.com/office/drawing/2014/main" id="{7D2363AE-2F0F-B9C1-6E76-59869A6AD4A8}"/>
              </a:ext>
            </a:extLst>
          </p:cNvPr>
          <p:cNvSpPr/>
          <p:nvPr/>
        </p:nvSpPr>
        <p:spPr>
          <a:xfrm>
            <a:off x="10634430" y="5855801"/>
            <a:ext cx="531681" cy="605017"/>
          </a:xfrm>
          <a:custGeom>
            <a:avLst/>
            <a:gdLst>
              <a:gd name="connsiteX0" fmla="*/ 0 w 398761"/>
              <a:gd name="connsiteY0" fmla="*/ 0 h 453763"/>
              <a:gd name="connsiteX1" fmla="*/ 110003 w 398761"/>
              <a:gd name="connsiteY1" fmla="*/ 220006 h 453763"/>
              <a:gd name="connsiteX2" fmla="*/ 398761 w 398761"/>
              <a:gd name="connsiteY2" fmla="*/ 453763 h 453763"/>
              <a:gd name="connsiteX0" fmla="*/ 0 w 398761"/>
              <a:gd name="connsiteY0" fmla="*/ 0 h 453763"/>
              <a:gd name="connsiteX1" fmla="*/ 130628 w 398761"/>
              <a:gd name="connsiteY1" fmla="*/ 220006 h 453763"/>
              <a:gd name="connsiteX2" fmla="*/ 398761 w 398761"/>
              <a:gd name="connsiteY2" fmla="*/ 453763 h 45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8761" h="453763">
                <a:moveTo>
                  <a:pt x="0" y="0"/>
                </a:moveTo>
                <a:cubicBezTo>
                  <a:pt x="21771" y="72189"/>
                  <a:pt x="64168" y="144379"/>
                  <a:pt x="130628" y="220006"/>
                </a:cubicBezTo>
                <a:cubicBezTo>
                  <a:pt x="197088" y="295633"/>
                  <a:pt x="287612" y="374698"/>
                  <a:pt x="398761" y="453763"/>
                </a:cubicBezTo>
              </a:path>
            </a:pathLst>
          </a:custGeom>
          <a:noFill/>
          <a:ln>
            <a:solidFill>
              <a:srgbClr val="FF21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0D7BB8B7-B5A6-4F7D-2DBF-66A576560482}"/>
              </a:ext>
            </a:extLst>
          </p:cNvPr>
          <p:cNvSpPr/>
          <p:nvPr/>
        </p:nvSpPr>
        <p:spPr>
          <a:xfrm>
            <a:off x="11263050" y="6354463"/>
            <a:ext cx="405161" cy="152167"/>
          </a:xfrm>
          <a:prstGeom prst="roundRect">
            <a:avLst/>
          </a:prstGeom>
          <a:noFill/>
          <a:ln>
            <a:solidFill>
              <a:srgbClr val="FF21F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E8DD06-B3A6-25C8-7D74-ED4E2A2E80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069" y="1057172"/>
            <a:ext cx="10515600" cy="5369247"/>
          </a:xfrm>
        </p:spPr>
        <p:txBody>
          <a:bodyPr>
            <a:normAutofit/>
          </a:bodyPr>
          <a:lstStyle/>
          <a:p>
            <a:r>
              <a:rPr lang="en-GB" dirty="0"/>
              <a:t>The layout of the </a:t>
            </a:r>
            <a:r>
              <a:rPr lang="en-GB" b="1" dirty="0"/>
              <a:t>FCC-</a:t>
            </a:r>
            <a:r>
              <a:rPr lang="en-GB" b="1" dirty="0" err="1"/>
              <a:t>ee</a:t>
            </a:r>
            <a:r>
              <a:rPr lang="en-GB" b="1" dirty="0"/>
              <a:t> injector complex passes through SPS BA4</a:t>
            </a:r>
            <a:r>
              <a:rPr lang="en-GB" dirty="0"/>
              <a:t>, i.e. the </a:t>
            </a:r>
            <a:r>
              <a:rPr lang="en-GB" b="1" dirty="0"/>
              <a:t>SPS extraction</a:t>
            </a:r>
            <a:r>
              <a:rPr lang="en-GB" dirty="0"/>
              <a:t> point of protons for the plasma </a:t>
            </a:r>
            <a:r>
              <a:rPr lang="en-GB" dirty="0" err="1"/>
              <a:t>wakefield</a:t>
            </a:r>
            <a:r>
              <a:rPr lang="en-GB" dirty="0"/>
              <a:t> acceleration experiment </a:t>
            </a:r>
            <a:r>
              <a:rPr lang="en-GB" b="1" dirty="0"/>
              <a:t>AWAKE</a:t>
            </a:r>
            <a:r>
              <a:rPr lang="en-GB" dirty="0"/>
              <a:t> </a:t>
            </a:r>
            <a:endParaRPr lang="en-GB" sz="1400" dirty="0"/>
          </a:p>
          <a:p>
            <a:r>
              <a:rPr lang="en-GB" dirty="0"/>
              <a:t>Keeping SPS operation with protons, there would be a unique opportunity to perform </a:t>
            </a:r>
            <a:r>
              <a:rPr lang="en-GB" b="1" dirty="0"/>
              <a:t>proton driven plasma </a:t>
            </a:r>
            <a:r>
              <a:rPr lang="en-GB" b="1" dirty="0" err="1"/>
              <a:t>wakefield</a:t>
            </a:r>
            <a:r>
              <a:rPr lang="en-GB" b="1" dirty="0"/>
              <a:t> acceleration of 20 GeV electrons and </a:t>
            </a:r>
            <a:r>
              <a:rPr lang="en-GB" b="1" i="1" dirty="0">
                <a:solidFill>
                  <a:srgbClr val="0070C0"/>
                </a:solidFill>
              </a:rPr>
              <a:t>positrons</a:t>
            </a:r>
            <a:endParaRPr lang="en-GB" sz="1400" b="1" dirty="0">
              <a:solidFill>
                <a:srgbClr val="0070C0"/>
              </a:solidFill>
            </a:endParaRPr>
          </a:p>
          <a:p>
            <a:pPr lvl="1"/>
            <a:r>
              <a:rPr lang="en-GB" sz="1600" dirty="0"/>
              <a:t>Lepton beam parameters fit extremely well for </a:t>
            </a:r>
            <a:r>
              <a:rPr lang="en-GB" sz="1600" b="1" dirty="0" err="1"/>
              <a:t>wakefield</a:t>
            </a:r>
            <a:r>
              <a:rPr lang="en-GB" sz="1600" b="1" dirty="0"/>
              <a:t> experiments</a:t>
            </a:r>
            <a:endParaRPr lang="en-GB" sz="1400" b="1" dirty="0"/>
          </a:p>
          <a:p>
            <a:pPr lvl="1"/>
            <a:r>
              <a:rPr lang="en-GB" sz="1600" b="1" dirty="0">
                <a:solidFill>
                  <a:schemeClr val="accent6"/>
                </a:solidFill>
              </a:rPr>
              <a:t>Unique possibility of positron acceleration </a:t>
            </a:r>
            <a:r>
              <a:rPr lang="en-GB" sz="1600" dirty="0"/>
              <a:t>(currently no experiments worldwide)</a:t>
            </a:r>
            <a:endParaRPr lang="en-GB" sz="1400" dirty="0"/>
          </a:p>
          <a:p>
            <a:r>
              <a:rPr lang="en-GB" dirty="0"/>
              <a:t>With the two-bunches setup, also </a:t>
            </a:r>
            <a:r>
              <a:rPr lang="en-GB" b="1" dirty="0">
                <a:solidFill>
                  <a:srgbClr val="0070C0"/>
                </a:solidFill>
              </a:rPr>
              <a:t>electron driven plasma </a:t>
            </a:r>
            <a:br>
              <a:rPr lang="en-GB" b="1" dirty="0">
                <a:solidFill>
                  <a:srgbClr val="0070C0"/>
                </a:solidFill>
              </a:rPr>
            </a:br>
            <a:r>
              <a:rPr lang="en-GB" b="1" dirty="0" err="1">
                <a:solidFill>
                  <a:srgbClr val="0070C0"/>
                </a:solidFill>
              </a:rPr>
              <a:t>wakefield</a:t>
            </a:r>
            <a:r>
              <a:rPr lang="en-GB" b="1" dirty="0">
                <a:solidFill>
                  <a:srgbClr val="0070C0"/>
                </a:solidFill>
              </a:rPr>
              <a:t> acceleration</a:t>
            </a:r>
            <a:r>
              <a:rPr lang="en-GB" dirty="0"/>
              <a:t> experiments can be performed</a:t>
            </a:r>
            <a:endParaRPr lang="en-GB" sz="1400" dirty="0"/>
          </a:p>
          <a:p>
            <a:pPr lvl="1"/>
            <a:r>
              <a:rPr lang="en-GB" sz="1600" dirty="0"/>
              <a:t>1</a:t>
            </a:r>
            <a:r>
              <a:rPr lang="en-GB" sz="1600" baseline="30000" dirty="0"/>
              <a:t>st</a:t>
            </a:r>
            <a:r>
              <a:rPr lang="en-GB" sz="1600" dirty="0"/>
              <a:t> electron beam is the drive beam, 2</a:t>
            </a:r>
            <a:r>
              <a:rPr lang="en-GB" sz="1600" baseline="30000" dirty="0"/>
              <a:t>nd</a:t>
            </a:r>
            <a:r>
              <a:rPr lang="en-GB" sz="1600" dirty="0"/>
              <a:t> one is the witness beam</a:t>
            </a:r>
            <a:endParaRPr lang="en-GB" sz="1400" dirty="0"/>
          </a:p>
          <a:p>
            <a:pPr lvl="1"/>
            <a:r>
              <a:rPr lang="en-GB" sz="1600" dirty="0"/>
              <a:t>In addition, another unique possibility to test positron acceleration</a:t>
            </a:r>
            <a:endParaRPr lang="en-GB" sz="1400" dirty="0"/>
          </a:p>
          <a:p>
            <a:r>
              <a:rPr lang="en-GB" dirty="0"/>
              <a:t>Proton beam line, experimental facility as well as lepton injection area </a:t>
            </a:r>
            <a:br>
              <a:rPr lang="en-GB" dirty="0"/>
            </a:br>
            <a:r>
              <a:rPr lang="en-GB" dirty="0"/>
              <a:t>and tunnel to the experiment exists</a:t>
            </a:r>
            <a:endParaRPr lang="en-GB" sz="1400" dirty="0"/>
          </a:p>
          <a:p>
            <a:pPr lvl="1"/>
            <a:r>
              <a:rPr lang="en-GB" sz="1600" dirty="0"/>
              <a:t>Would </a:t>
            </a:r>
            <a:r>
              <a:rPr lang="en-GB" sz="1600" b="1" dirty="0">
                <a:solidFill>
                  <a:schemeClr val="accent2"/>
                </a:solidFill>
              </a:rPr>
              <a:t>“only” require ~800 m transfer line for e+/e- in </a:t>
            </a:r>
            <a:r>
              <a:rPr lang="en-GB" sz="1600" b="1" dirty="0" err="1">
                <a:solidFill>
                  <a:schemeClr val="accent2"/>
                </a:solidFill>
              </a:rPr>
              <a:t>TT40</a:t>
            </a:r>
            <a:r>
              <a:rPr lang="en-GB" sz="1600" b="1" dirty="0">
                <a:solidFill>
                  <a:schemeClr val="accent2"/>
                </a:solidFill>
              </a:rPr>
              <a:t>/41 tunnel</a:t>
            </a:r>
          </a:p>
          <a:p>
            <a:pPr>
              <a:buFont typeface="Wingdings" pitchFamily="2" charset="2"/>
              <a:buChar char="Ø"/>
            </a:pPr>
            <a:r>
              <a:rPr lang="en-GB" b="1" dirty="0">
                <a:solidFill>
                  <a:schemeClr val="accent6"/>
                </a:solidFill>
              </a:rPr>
              <a:t> CLEAR++ and AWAKE++: Perfectly Aligning with the </a:t>
            </a:r>
            <a:r>
              <a:rPr lang="en-GB" b="1" dirty="0" err="1">
                <a:solidFill>
                  <a:schemeClr val="accent6"/>
                </a:solidFill>
              </a:rPr>
              <a:t>LDG</a:t>
            </a:r>
            <a:r>
              <a:rPr lang="en-GB" b="1" dirty="0">
                <a:solidFill>
                  <a:schemeClr val="accent6"/>
                </a:solidFill>
              </a:rPr>
              <a:t> Roadmap to </a:t>
            </a:r>
            <a:br>
              <a:rPr lang="en-GB" b="1" dirty="0">
                <a:solidFill>
                  <a:schemeClr val="accent6"/>
                </a:solidFill>
              </a:rPr>
            </a:br>
            <a:r>
              <a:rPr lang="en-GB" b="1" dirty="0">
                <a:solidFill>
                  <a:schemeClr val="accent6"/>
                </a:solidFill>
              </a:rPr>
              <a:t>Strengthen CERN's Ambitions in Novel Acceleration Techniques!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4E5966D-E602-9038-7E7C-ECFD382012A2}"/>
              </a:ext>
            </a:extLst>
          </p:cNvPr>
          <p:cNvSpPr txBox="1"/>
          <p:nvPr/>
        </p:nvSpPr>
        <p:spPr>
          <a:xfrm>
            <a:off x="7868379" y="593682"/>
            <a:ext cx="4323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i="1" dirty="0"/>
              <a:t>Slide mostly from H. </a:t>
            </a:r>
            <a:r>
              <a:rPr lang="en-GB" i="1" dirty="0" err="1"/>
              <a:t>Bartosik</a:t>
            </a:r>
            <a:r>
              <a:rPr lang="en-GB" i="1" dirty="0"/>
              <a:t> @ </a:t>
            </a:r>
            <a:r>
              <a:rPr lang="en-GB" i="1" dirty="0">
                <a:hlinkClick r:id="rId5"/>
              </a:rPr>
              <a:t>PBCWS2024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27495201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F17E-6CA0-9D82-A938-FB75D71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5D85D-37E4-EFDF-B260-29B4F81D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12470"/>
            <a:ext cx="11266715" cy="3738097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Back to the Basics: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Overview of CLEAR Infrastructure and Goals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Expected Use of CLEAR in the Coming Years: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 Higgs Factory at CERN: with an emphasis on FCC-</a:t>
            </a:r>
            <a:r>
              <a:rPr lang="en-GB" sz="20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endParaRPr lang="en-GB" sz="20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the Irradiation Facility Ecosystem for Detectors R&amp;D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Accelerator Technology, including Training and Controls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Looking Ahead: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CLEAR as an Incubator for FCC-</a:t>
            </a:r>
            <a:r>
              <a:rPr lang="en-GB" sz="22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 Injector as CLEAR++</a:t>
            </a:r>
          </a:p>
          <a:p>
            <a:r>
              <a:rPr lang="en-GB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9662765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F4C2D4-FC88-184E-A498-D4E22BC7E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B1D035-E6EF-764F-9E2C-E6686E6C8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741" y="682963"/>
            <a:ext cx="11493275" cy="5943125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rgbClr val="0070C0"/>
                </a:solidFill>
              </a:rPr>
              <a:t>Beam</a:t>
            </a:r>
            <a:r>
              <a:rPr lang="en-US" sz="1800" dirty="0"/>
              <a:t> </a:t>
            </a:r>
            <a:r>
              <a:rPr lang="en-US" sz="1800" b="1" dirty="0">
                <a:solidFill>
                  <a:schemeClr val="accent1"/>
                </a:solidFill>
              </a:rPr>
              <a:t>requests are growing</a:t>
            </a:r>
            <a:r>
              <a:rPr lang="en-US" sz="1800" dirty="0"/>
              <a:t>, and the </a:t>
            </a:r>
            <a:r>
              <a:rPr lang="en-US" sz="1800" b="1" dirty="0">
                <a:solidFill>
                  <a:schemeClr val="accent2"/>
                </a:solidFill>
              </a:rPr>
              <a:t>facility is very close to saturation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The present and </a:t>
            </a:r>
            <a:r>
              <a:rPr lang="en-US" sz="1600" b="1" dirty="0"/>
              <a:t>expected requests </a:t>
            </a:r>
            <a:r>
              <a:rPr lang="en-US" sz="1600" dirty="0"/>
              <a:t>will amply </a:t>
            </a:r>
            <a:r>
              <a:rPr lang="en-US" sz="1600" b="1" dirty="0"/>
              <a:t>keep the facility </a:t>
            </a:r>
            <a:r>
              <a:rPr lang="en-US" sz="1600" dirty="0"/>
              <a:t>and</a:t>
            </a:r>
            <a:r>
              <a:rPr lang="en-US" sz="1600" b="1" dirty="0"/>
              <a:t> its team fully busy</a:t>
            </a:r>
            <a:r>
              <a:rPr lang="en-US" sz="1600" dirty="0"/>
              <a:t> for the next few years (at least until the early </a:t>
            </a:r>
            <a:r>
              <a:rPr lang="en-US" sz="1600" dirty="0" err="1"/>
              <a:t>2030s</a:t>
            </a:r>
            <a:r>
              <a:rPr lang="en-US" sz="1600" dirty="0"/>
              <a:t>) </a:t>
            </a:r>
            <a:r>
              <a:rPr lang="en-US" sz="1600" b="1" dirty="0"/>
              <a:t>with high-impact R&amp;D </a:t>
            </a:r>
            <a:r>
              <a:rPr lang="en-US" sz="1600" dirty="0"/>
              <a:t>and</a:t>
            </a:r>
            <a:r>
              <a:rPr lang="en-US" sz="1600" b="1" dirty="0"/>
              <a:t> experiments </a:t>
            </a:r>
            <a:r>
              <a:rPr lang="en-US" sz="1600" dirty="0"/>
              <a:t>[see previous talks]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The</a:t>
            </a:r>
            <a:r>
              <a:rPr lang="en-US" sz="1800" b="1" dirty="0">
                <a:solidFill>
                  <a:srgbClr val="0070C0"/>
                </a:solidFill>
              </a:rPr>
              <a:t> facility is already “expanding”</a:t>
            </a:r>
            <a:r>
              <a:rPr lang="en-US" sz="1800" dirty="0"/>
              <a:t> where possible, </a:t>
            </a:r>
            <a:r>
              <a:rPr lang="en-US" sz="1800" b="1" dirty="0">
                <a:solidFill>
                  <a:schemeClr val="accent6"/>
                </a:solidFill>
              </a:rPr>
              <a:t>with modest investments</a:t>
            </a:r>
            <a:r>
              <a:rPr lang="en-US" sz="1800" dirty="0"/>
              <a:t>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More “local space” is available, but a </a:t>
            </a:r>
            <a:r>
              <a:rPr lang="en-US" sz="1600" b="1" dirty="0"/>
              <a:t>local major expansion is probably not justified, today</a:t>
            </a:r>
          </a:p>
          <a:p>
            <a:pPr>
              <a:lnSpc>
                <a:spcPct val="100000"/>
              </a:lnSpc>
            </a:pPr>
            <a:r>
              <a:rPr lang="en-US" sz="1800" b="1" dirty="0">
                <a:solidFill>
                  <a:schemeClr val="accent1"/>
                </a:solidFill>
              </a:rPr>
              <a:t>CLEAR</a:t>
            </a:r>
            <a:r>
              <a:rPr lang="en-US" sz="1800" dirty="0"/>
              <a:t> is a </a:t>
            </a:r>
            <a:r>
              <a:rPr lang="en-US" sz="1800" b="1" dirty="0">
                <a:solidFill>
                  <a:schemeClr val="accent1"/>
                </a:solidFill>
              </a:rPr>
              <a:t>potential steppingstone </a:t>
            </a:r>
            <a:r>
              <a:rPr lang="en-US" sz="1800" b="1" dirty="0">
                <a:solidFill>
                  <a:srgbClr val="0070C0"/>
                </a:solidFill>
              </a:rPr>
              <a:t>towards</a:t>
            </a:r>
            <a:r>
              <a:rPr lang="en-US" sz="1800" dirty="0"/>
              <a:t> the next flagship accelerator at CERN, </a:t>
            </a:r>
            <a:br>
              <a:rPr lang="en-US" sz="1800" dirty="0"/>
            </a:br>
            <a:r>
              <a:rPr lang="en-US" sz="1800" b="1" dirty="0">
                <a:solidFill>
                  <a:srgbClr val="0070C0"/>
                </a:solidFill>
              </a:rPr>
              <a:t>FCC-</a:t>
            </a:r>
            <a:r>
              <a:rPr lang="en-US" sz="1800" b="1" dirty="0" err="1">
                <a:solidFill>
                  <a:srgbClr val="0070C0"/>
                </a:solidFill>
              </a:rPr>
              <a:t>ee</a:t>
            </a:r>
            <a:r>
              <a:rPr lang="en-US" sz="1800" dirty="0"/>
              <a:t> (or its potential alternatives)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Several </a:t>
            </a:r>
            <a:r>
              <a:rPr lang="en-US" sz="1600" b="1" dirty="0">
                <a:solidFill>
                  <a:schemeClr val="accent6"/>
                </a:solidFill>
              </a:rPr>
              <a:t>FCC-</a:t>
            </a:r>
            <a:r>
              <a:rPr lang="en-US" sz="1600" b="1" dirty="0" err="1">
                <a:solidFill>
                  <a:schemeClr val="accent6"/>
                </a:solidFill>
              </a:rPr>
              <a:t>ee</a:t>
            </a:r>
            <a:r>
              <a:rPr lang="en-US" sz="1600" b="1" dirty="0">
                <a:solidFill>
                  <a:schemeClr val="accent6"/>
                </a:solidFill>
              </a:rPr>
              <a:t> related experiments </a:t>
            </a:r>
            <a:r>
              <a:rPr lang="en-US" sz="1600" dirty="0"/>
              <a:t>have already been </a:t>
            </a:r>
            <a:r>
              <a:rPr lang="en-US" sz="1600" b="1" dirty="0">
                <a:solidFill>
                  <a:schemeClr val="accent6"/>
                </a:solidFill>
              </a:rPr>
              <a:t>performed or are planned</a:t>
            </a:r>
            <a:endParaRPr lang="en-US" sz="1600" b="1" dirty="0"/>
          </a:p>
          <a:p>
            <a:pPr lvl="1">
              <a:lnSpc>
                <a:spcPct val="100000"/>
              </a:lnSpc>
            </a:pPr>
            <a:r>
              <a:rPr lang="en-US" sz="1600" b="1" dirty="0"/>
              <a:t>Additional synergies </a:t>
            </a:r>
            <a:r>
              <a:rPr lang="en-US" sz="1600" dirty="0"/>
              <a:t>with design and prototyping </a:t>
            </a:r>
            <a:r>
              <a:rPr lang="en-US" sz="1600" b="1" dirty="0"/>
              <a:t>exist</a:t>
            </a:r>
            <a:r>
              <a:rPr lang="en-US" sz="1600" dirty="0"/>
              <a:t>, though </a:t>
            </a:r>
            <a:r>
              <a:rPr lang="en-US" sz="1600" b="1" dirty="0"/>
              <a:t>mostly unexplored </a:t>
            </a:r>
            <a:r>
              <a:rPr lang="en-US" sz="1600" dirty="0"/>
              <a:t>due to </a:t>
            </a:r>
            <a:r>
              <a:rPr lang="en-US" sz="1600" b="1" dirty="0"/>
              <a:t>scarce resources </a:t>
            </a:r>
            <a:r>
              <a:rPr lang="en-US" sz="1600" dirty="0"/>
              <a:t>and </a:t>
            </a:r>
            <a:r>
              <a:rPr lang="en-US" sz="1600" b="1" dirty="0"/>
              <a:t>planning uncertainties</a:t>
            </a:r>
          </a:p>
          <a:p>
            <a:pPr lvl="2">
              <a:lnSpc>
                <a:spcPct val="100000"/>
              </a:lnSpc>
            </a:pPr>
            <a:r>
              <a:rPr lang="en-US" b="1" dirty="0"/>
              <a:t>This includes detectors R&amp;D</a:t>
            </a:r>
            <a:r>
              <a:rPr lang="en-US" dirty="0"/>
              <a:t>, especially during </a:t>
            </a:r>
            <a:r>
              <a:rPr lang="en-US" dirty="0" err="1"/>
              <a:t>LS3</a:t>
            </a:r>
            <a:r>
              <a:rPr lang="en-US" dirty="0"/>
              <a:t> as the only running irradiation facility at CERN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The </a:t>
            </a:r>
            <a:r>
              <a:rPr lang="en-US" sz="1800" b="1" dirty="0">
                <a:solidFill>
                  <a:schemeClr val="accent1"/>
                </a:solidFill>
              </a:rPr>
              <a:t>CLEAR</a:t>
            </a:r>
            <a:r>
              <a:rPr lang="en-US" sz="1800" dirty="0"/>
              <a:t> facility is </a:t>
            </a:r>
            <a:r>
              <a:rPr lang="en-US" sz="1800" b="1" dirty="0">
                <a:solidFill>
                  <a:srgbClr val="0070C0"/>
                </a:solidFill>
              </a:rPr>
              <a:t>fundamental </a:t>
            </a:r>
            <a:r>
              <a:rPr lang="en-US" sz="1800" dirty="0"/>
              <a:t>for</a:t>
            </a:r>
            <a:r>
              <a:rPr lang="en-US" sz="1800" b="1" dirty="0">
                <a:solidFill>
                  <a:srgbClr val="0070C0"/>
                </a:solidFill>
              </a:rPr>
              <a:t> maintaining </a:t>
            </a:r>
            <a:r>
              <a:rPr lang="en-US" sz="1800" dirty="0"/>
              <a:t>and</a:t>
            </a:r>
            <a:r>
              <a:rPr lang="en-US" sz="1800" b="1" dirty="0">
                <a:solidFill>
                  <a:srgbClr val="0070C0"/>
                </a:solidFill>
              </a:rPr>
              <a:t> training e-beam know-how at CERN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This applies </a:t>
            </a:r>
            <a:r>
              <a:rPr lang="en-US" sz="1600" b="1" dirty="0"/>
              <a:t>not only to </a:t>
            </a:r>
            <a:r>
              <a:rPr lang="en-US" sz="1600" b="1" dirty="0">
                <a:solidFill>
                  <a:schemeClr val="accent6"/>
                </a:solidFill>
              </a:rPr>
              <a:t>young physicist</a:t>
            </a:r>
            <a:r>
              <a:rPr lang="en-US" sz="1600" b="1" dirty="0"/>
              <a:t>, </a:t>
            </a:r>
            <a:r>
              <a:rPr lang="en-US" sz="1600" dirty="0"/>
              <a:t>but</a:t>
            </a:r>
            <a:r>
              <a:rPr lang="en-US" sz="1600" b="1" dirty="0"/>
              <a:t> also to </a:t>
            </a:r>
            <a:r>
              <a:rPr lang="en-US" sz="1600" b="1" dirty="0">
                <a:solidFill>
                  <a:schemeClr val="accent6"/>
                </a:solidFill>
              </a:rPr>
              <a:t>e-</a:t>
            </a:r>
            <a:r>
              <a:rPr lang="en-US" sz="1600" b="1" dirty="0" err="1">
                <a:solidFill>
                  <a:schemeClr val="accent6"/>
                </a:solidFill>
              </a:rPr>
              <a:t>LINAC</a:t>
            </a:r>
            <a:r>
              <a:rPr lang="en-US" sz="1600" b="1" dirty="0">
                <a:solidFill>
                  <a:schemeClr val="accent6"/>
                </a:solidFill>
              </a:rPr>
              <a:t>-specific system designers/engineers 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Assuming FCC-</a:t>
            </a:r>
            <a:r>
              <a:rPr lang="en-US" sz="1800" dirty="0" err="1"/>
              <a:t>ee</a:t>
            </a:r>
            <a:r>
              <a:rPr lang="en-US" sz="1800" dirty="0"/>
              <a:t> will be approved, the present</a:t>
            </a:r>
            <a:r>
              <a:rPr lang="en-US" sz="1800" b="1" dirty="0"/>
              <a:t> </a:t>
            </a:r>
            <a:r>
              <a:rPr lang="en-US" sz="1800" b="1" dirty="0">
                <a:solidFill>
                  <a:srgbClr val="0070C0"/>
                </a:solidFill>
              </a:rPr>
              <a:t>FCC-</a:t>
            </a:r>
            <a:r>
              <a:rPr lang="en-US" sz="1800" b="1" dirty="0" err="1">
                <a:solidFill>
                  <a:srgbClr val="0070C0"/>
                </a:solidFill>
              </a:rPr>
              <a:t>ee</a:t>
            </a:r>
            <a:r>
              <a:rPr lang="en-US" sz="1800" b="1" dirty="0">
                <a:solidFill>
                  <a:srgbClr val="0070C0"/>
                </a:solidFill>
              </a:rPr>
              <a:t> injector baseline design </a:t>
            </a:r>
            <a:r>
              <a:rPr lang="en-US" sz="1800" dirty="0"/>
              <a:t>is compatible with being a </a:t>
            </a:r>
            <a:r>
              <a:rPr lang="en-US" sz="1800" b="1" dirty="0">
                <a:solidFill>
                  <a:srgbClr val="0070C0"/>
                </a:solidFill>
              </a:rPr>
              <a:t>CLEAR-like facility</a:t>
            </a:r>
            <a:r>
              <a:rPr lang="en-US" sz="1800" b="1" dirty="0"/>
              <a:t>, </a:t>
            </a:r>
            <a:r>
              <a:rPr lang="en-US" sz="1800" dirty="0"/>
              <a:t>with </a:t>
            </a:r>
            <a:r>
              <a:rPr lang="en-US" sz="1800" b="1" dirty="0">
                <a:solidFill>
                  <a:srgbClr val="0070C0"/>
                </a:solidFill>
              </a:rPr>
              <a:t>multi-purpose user-dedicated areas </a:t>
            </a:r>
          </a:p>
          <a:p>
            <a:pPr lvl="1">
              <a:lnSpc>
                <a:spcPct val="100000"/>
              </a:lnSpc>
            </a:pPr>
            <a:r>
              <a:rPr lang="en-US" sz="1600" dirty="0"/>
              <a:t>Such a use case could</a:t>
            </a:r>
            <a:r>
              <a:rPr lang="en-US" sz="1600" b="1" dirty="0"/>
              <a:t> boost commissioning efficiency </a:t>
            </a:r>
            <a:r>
              <a:rPr lang="en-US" sz="1600" dirty="0"/>
              <a:t>and</a:t>
            </a:r>
            <a:r>
              <a:rPr lang="en-US" sz="1600" b="1" dirty="0"/>
              <a:t> maximize facility investment returns</a:t>
            </a:r>
          </a:p>
          <a:p>
            <a:pPr lvl="1">
              <a:lnSpc>
                <a:spcPct val="100000"/>
              </a:lnSpc>
            </a:pPr>
            <a:r>
              <a:rPr lang="en-US" sz="1600" b="1" dirty="0" err="1"/>
              <a:t>eSPS</a:t>
            </a:r>
            <a:r>
              <a:rPr lang="en-US" sz="1600" b="1" dirty="0"/>
              <a:t> proposal exercise </a:t>
            </a:r>
            <a:r>
              <a:rPr lang="en-US" sz="1600" dirty="0"/>
              <a:t>could be a </a:t>
            </a:r>
            <a:r>
              <a:rPr lang="en-US" sz="1600" b="1" dirty="0"/>
              <a:t>starting point for a dedicated study </a:t>
            </a:r>
            <a:r>
              <a:rPr lang="en-US" sz="1600" dirty="0"/>
              <a:t>in this direction</a:t>
            </a:r>
          </a:p>
          <a:p>
            <a:pPr lvl="1">
              <a:lnSpc>
                <a:spcPct val="100000"/>
              </a:lnSpc>
            </a:pPr>
            <a:r>
              <a:rPr lang="en-US" sz="1600" b="1" dirty="0">
                <a:solidFill>
                  <a:schemeClr val="accent6"/>
                </a:solidFill>
              </a:rPr>
              <a:t>CLEAR (and AWAKE) can bridge the present user community toward such a unique facility ! </a:t>
            </a:r>
            <a:endParaRPr lang="en-US" sz="1800" dirty="0">
              <a:solidFill>
                <a:schemeClr val="accent6"/>
              </a:solidFill>
            </a:endParaRPr>
          </a:p>
          <a:p>
            <a:pPr>
              <a:lnSpc>
                <a:spcPct val="100000"/>
              </a:lnSpc>
            </a:pPr>
            <a:endParaRPr lang="en-US" sz="1800" dirty="0"/>
          </a:p>
          <a:p>
            <a:endParaRPr sz="1800" dirty="0"/>
          </a:p>
        </p:txBody>
      </p:sp>
    </p:spTree>
    <p:extLst>
      <p:ext uri="{BB962C8B-B14F-4D97-AF65-F5344CB8AC3E}">
        <p14:creationId xmlns:p14="http://schemas.microsoft.com/office/powerpoint/2010/main" val="2760944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F17E-6CA0-9D82-A938-FB75D71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5D85D-37E4-EFDF-B260-29B4F81D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12470"/>
            <a:ext cx="11266715" cy="3738097"/>
          </a:xfrm>
        </p:spPr>
        <p:txBody>
          <a:bodyPr>
            <a:normAutofit/>
          </a:bodyPr>
          <a:lstStyle/>
          <a:p>
            <a:r>
              <a:rPr lang="en-GB" sz="2400" dirty="0"/>
              <a:t>Back to the Basics: </a:t>
            </a:r>
          </a:p>
          <a:p>
            <a:pPr lvl="1"/>
            <a:r>
              <a:rPr lang="en-GB" sz="2200" dirty="0"/>
              <a:t>Overview of CLEAR Infrastructure and Goals</a:t>
            </a:r>
          </a:p>
          <a:p>
            <a:r>
              <a:rPr lang="en-GB" sz="2400" dirty="0"/>
              <a:t>Expected Use of CLEAR in the Coming Years:</a:t>
            </a:r>
          </a:p>
          <a:p>
            <a:pPr lvl="1"/>
            <a:r>
              <a:rPr lang="en-GB" sz="2000" dirty="0"/>
              <a:t>Contributions to a Higgs Factory at CERN: with an emphasis on FCC-</a:t>
            </a:r>
            <a:r>
              <a:rPr lang="en-GB" sz="2000" dirty="0" err="1"/>
              <a:t>ee</a:t>
            </a:r>
            <a:endParaRPr lang="en-GB" sz="2000" dirty="0"/>
          </a:p>
          <a:p>
            <a:pPr lvl="1"/>
            <a:r>
              <a:rPr lang="en-GB" sz="2000" dirty="0"/>
              <a:t>Contributions to the Irradiation Facility Ecosystem for Detectors R&amp;D</a:t>
            </a:r>
          </a:p>
          <a:p>
            <a:pPr lvl="1"/>
            <a:r>
              <a:rPr lang="en-GB" sz="2000" dirty="0"/>
              <a:t>Contributions to Accelerator Technology, including Training and Controls</a:t>
            </a:r>
          </a:p>
          <a:p>
            <a:r>
              <a:rPr lang="en-GB" sz="2400" dirty="0"/>
              <a:t>Looking Ahead: </a:t>
            </a:r>
          </a:p>
          <a:p>
            <a:pPr lvl="1"/>
            <a:r>
              <a:rPr lang="en-GB" sz="2200" dirty="0"/>
              <a:t>CLEAR as an Incubator for FCC-</a:t>
            </a:r>
            <a:r>
              <a:rPr lang="en-GB" sz="2200" dirty="0" err="1"/>
              <a:t>ee</a:t>
            </a:r>
            <a:r>
              <a:rPr lang="en-GB" sz="2200" dirty="0"/>
              <a:t> Injector as CLEAR++</a:t>
            </a:r>
          </a:p>
          <a:p>
            <a:r>
              <a:rPr lang="en-GB" sz="2400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5875365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3F31B5-AAD9-8B4C-948C-9F03B50D50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2612573"/>
            <a:ext cx="9569218" cy="546409"/>
          </a:xfrm>
        </p:spPr>
        <p:txBody>
          <a:bodyPr>
            <a:noAutofit/>
          </a:bodyPr>
          <a:lstStyle/>
          <a:p>
            <a:pPr algn="ctr"/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Thanks for </a:t>
            </a:r>
            <a:b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r>
              <a:rPr lang="en-US" sz="8000" i="1" dirty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your attention</a:t>
            </a:r>
            <a:r>
              <a:rPr lang="en-US" sz="8000" i="1" dirty="0">
                <a:solidFill>
                  <a:schemeClr val="accent1">
                    <a:lumMod val="50000"/>
                  </a:schemeClr>
                </a:solidFill>
              </a:rPr>
              <a:t>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3DF02A1-A14B-6641-9295-517D46B961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8749" y="4586710"/>
            <a:ext cx="1728439" cy="17216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7258AF0-8F5A-6443-B43D-C8A12E7F9B8B}"/>
              </a:ext>
            </a:extLst>
          </p:cNvPr>
          <p:cNvSpPr txBox="1"/>
          <p:nvPr/>
        </p:nvSpPr>
        <p:spPr>
          <a:xfrm>
            <a:off x="1900718" y="4801209"/>
            <a:ext cx="7466019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Acknowledgements to the CLEAR dream team:</a:t>
            </a:r>
          </a:p>
          <a:p>
            <a:pPr algn="l"/>
            <a:endParaRPr lang="en-US" sz="18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l"/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R.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Corsini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S.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Doebert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W.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Farabolini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D. Gamba, 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Ghilardi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P.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Korysko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b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Malyzhenkov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A. Aksoy, K.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Sjobaek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L.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Dyks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V. </a:t>
            </a:r>
            <a:r>
              <a:rPr lang="en-US" sz="18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Rieker</a:t>
            </a: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, J. Bateman, </a:t>
            </a:r>
            <a:b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8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C. Robertson, L. Wroe, E. Granados, M. Martinez, S. Curt, …</a:t>
            </a:r>
          </a:p>
        </p:txBody>
      </p:sp>
    </p:spTree>
    <p:extLst>
      <p:ext uri="{BB962C8B-B14F-4D97-AF65-F5344CB8AC3E}">
        <p14:creationId xmlns:p14="http://schemas.microsoft.com/office/powerpoint/2010/main" val="6197204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3342805-E5C3-F114-0810-1396E3A2EFAF}"/>
              </a:ext>
            </a:extLst>
          </p:cNvPr>
          <p:cNvSpPr txBox="1"/>
          <p:nvPr/>
        </p:nvSpPr>
        <p:spPr>
          <a:xfrm>
            <a:off x="4910419" y="3075057"/>
            <a:ext cx="2371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b="1" dirty="0">
                <a:solidFill>
                  <a:srgbClr val="0070C0"/>
                </a:solidFill>
              </a:rPr>
              <a:t>APPENDIX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DD82C55-6115-AE6C-7B6A-D4CD8A2B0B49}"/>
              </a:ext>
            </a:extLst>
          </p:cNvPr>
          <p:cNvCxnSpPr>
            <a:cxnSpLocks/>
          </p:cNvCxnSpPr>
          <p:nvPr/>
        </p:nvCxnSpPr>
        <p:spPr>
          <a:xfrm>
            <a:off x="0" y="3075057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59B7BEC-2732-AB54-D384-48325926FF14}"/>
              </a:ext>
            </a:extLst>
          </p:cNvPr>
          <p:cNvCxnSpPr>
            <a:cxnSpLocks/>
          </p:cNvCxnSpPr>
          <p:nvPr/>
        </p:nvCxnSpPr>
        <p:spPr>
          <a:xfrm>
            <a:off x="0" y="3782943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01395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7A337-00EF-334B-8D84-D4D16EC53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CLEAR has a Strategic Role for Future Higgs Factories 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4E98-2931-9741-ACB4-B865425E8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chemeClr val="accent1"/>
                </a:solidFill>
              </a:rPr>
              <a:t>Main relevant areas already being exploited:</a:t>
            </a:r>
          </a:p>
          <a:p>
            <a:pPr marL="0" indent="0">
              <a:buNone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Beam diagnostics R&amp;D for FCC-</a:t>
            </a:r>
            <a:r>
              <a:rPr lang="en-US" dirty="0" err="1"/>
              <a:t>ee</a:t>
            </a:r>
            <a:endParaRPr lang="en-US" dirty="0"/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Other FCC-</a:t>
            </a:r>
            <a:r>
              <a:rPr lang="en-US" dirty="0" err="1"/>
              <a:t>ee</a:t>
            </a:r>
            <a:r>
              <a:rPr lang="en-US" dirty="0"/>
              <a:t> dedicated experiments in CLEAR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r>
              <a:rPr lang="en-US" dirty="0"/>
              <a:t>Both the CLEAR machine and its experimental team might be the seed for a future larger facility paving the way to FCC-</a:t>
            </a:r>
            <a:r>
              <a:rPr lang="en-US" dirty="0" err="1"/>
              <a:t>ee</a:t>
            </a:r>
            <a:r>
              <a:rPr lang="en-US" dirty="0"/>
              <a:t> 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Font typeface="Arial"/>
              <a:buAutoNum type="arabicPeriod"/>
            </a:pPr>
            <a:r>
              <a:rPr lang="en-US" dirty="0"/>
              <a:t>Keeping at CERN hands-on experience (both on hardware and beam operation) on electron accelerators – a role partly shared with AWAKE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Font typeface="Arial"/>
              <a:buAutoNum type="arabicPeriod"/>
            </a:pPr>
            <a:r>
              <a:rPr lang="en-US" dirty="0"/>
              <a:t>Training of young scientists</a:t>
            </a:r>
          </a:p>
          <a:p>
            <a:pPr marL="457200" indent="-457200">
              <a:buAutoNum type="arabicPeriod"/>
            </a:pPr>
            <a:endParaRPr lang="en-US" dirty="0"/>
          </a:p>
          <a:p>
            <a:pPr marL="457200" indent="-457200">
              <a:buAutoNum type="arabicPeriod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239163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C12BC8-FFC1-90FA-D392-2BC1EF706D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000" dirty="0"/>
              <a:t>Relevant Findings and Recommendations from </a:t>
            </a:r>
            <a:r>
              <a:rPr lang="en-GB" sz="2000" dirty="0" err="1"/>
              <a:t>CSB</a:t>
            </a:r>
            <a:r>
              <a:rPr lang="en-GB" sz="2000" dirty="0"/>
              <a:t> Meeting 2024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249752-8E7A-A68E-7946-39CDB85A6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From </a:t>
            </a:r>
            <a:r>
              <a:rPr lang="en-GB" dirty="0">
                <a:hlinkClick r:id="rId2"/>
              </a:rPr>
              <a:t>CLEAR Scientific Board Meeting 2024</a:t>
            </a:r>
            <a:r>
              <a:rPr lang="en-GB" dirty="0"/>
              <a:t>:</a:t>
            </a:r>
          </a:p>
          <a:p>
            <a:pPr>
              <a:spcBef>
                <a:spcPts val="1700"/>
              </a:spcBef>
            </a:pPr>
            <a:r>
              <a:rPr lang="en-GB" b="1" dirty="0"/>
              <a:t>Recommendation 1: </a:t>
            </a:r>
            <a:r>
              <a:rPr lang="en-GB" dirty="0"/>
              <a:t>More visibility should be given to the CLEAR capabilities for tests of </a:t>
            </a:r>
            <a:r>
              <a:rPr lang="en-GB" b="1" dirty="0"/>
              <a:t>advanced acceleration concepts </a:t>
            </a:r>
            <a:r>
              <a:rPr lang="en-GB" dirty="0"/>
              <a:t>in order to attract more users from other broad international collaborations such as </a:t>
            </a:r>
            <a:r>
              <a:rPr lang="en-GB" b="1" dirty="0" err="1"/>
              <a:t>EuPRAXIA</a:t>
            </a:r>
            <a:r>
              <a:rPr lang="en-GB" dirty="0"/>
              <a:t>.</a:t>
            </a:r>
          </a:p>
          <a:p>
            <a:pPr>
              <a:spcBef>
                <a:spcPts val="1700"/>
              </a:spcBef>
            </a:pPr>
            <a:r>
              <a:rPr lang="en-GB" b="1" dirty="0"/>
              <a:t>Finding 7: </a:t>
            </a:r>
            <a:r>
              <a:rPr lang="en-GB" dirty="0"/>
              <a:t>A detailed run schedule will be prepared but it already seems clear that the in-hand requests can be expected largely to fill the available beamtime in 2024. If user demand continues to increase, a tighter selection of experiments may be required in the future. </a:t>
            </a:r>
          </a:p>
          <a:p>
            <a:pPr>
              <a:spcBef>
                <a:spcPts val="1700"/>
              </a:spcBef>
            </a:pPr>
            <a:r>
              <a:rPr lang="en-GB" b="1" dirty="0"/>
              <a:t>Recommendation 3: </a:t>
            </a:r>
            <a:r>
              <a:rPr lang="en-GB" dirty="0" err="1"/>
              <a:t>CSB</a:t>
            </a:r>
            <a:r>
              <a:rPr lang="en-GB" dirty="0"/>
              <a:t> recommends that CERN support this approach towards upgrades, including </a:t>
            </a:r>
            <a:r>
              <a:rPr lang="en-GB" dirty="0" err="1"/>
              <a:t>CTF2</a:t>
            </a:r>
            <a:r>
              <a:rPr lang="en-GB" dirty="0"/>
              <a:t>. The committee encourages the CLEAR team to investigate the possibilities for utilisation of </a:t>
            </a:r>
            <a:r>
              <a:rPr lang="en-GB" dirty="0" err="1"/>
              <a:t>CTF2</a:t>
            </a:r>
            <a:r>
              <a:rPr lang="en-GB" dirty="0"/>
              <a:t>, define the necessary resources, and evaluate the user interest in </a:t>
            </a:r>
            <a:r>
              <a:rPr lang="en-GB" dirty="0" err="1"/>
              <a:t>CTF2</a:t>
            </a:r>
            <a:r>
              <a:rPr lang="en-GB" dirty="0"/>
              <a:t> beyond the planned Inverse Compton Scattering (ICS) studies. </a:t>
            </a:r>
          </a:p>
          <a:p>
            <a:pPr>
              <a:spcBef>
                <a:spcPts val="1700"/>
              </a:spcBef>
            </a:pPr>
            <a:r>
              <a:rPr lang="en-GB" b="1" dirty="0"/>
              <a:t>Finding 12: </a:t>
            </a:r>
            <a:r>
              <a:rPr lang="en-GB" dirty="0"/>
              <a:t>A CLEAR programme beyond 2025 could serve as a crucial step and bridge towards an electron-beam test facility based around </a:t>
            </a:r>
            <a:r>
              <a:rPr lang="en-GB" b="1" dirty="0"/>
              <a:t>developing key components required for a Higgs factory</a:t>
            </a:r>
            <a:r>
              <a:rPr lang="en-GB" dirty="0"/>
              <a:t>.</a:t>
            </a:r>
          </a:p>
          <a:p>
            <a:pPr>
              <a:spcBef>
                <a:spcPts val="1700"/>
              </a:spcBef>
            </a:pPr>
            <a:r>
              <a:rPr lang="en-GB" b="1" dirty="0"/>
              <a:t>Recommendation 4: </a:t>
            </a:r>
            <a:r>
              <a:rPr lang="en-GB" dirty="0" err="1"/>
              <a:t>CSB</a:t>
            </a:r>
            <a:r>
              <a:rPr lang="en-GB" dirty="0"/>
              <a:t> recommends that the CLEAR team be </a:t>
            </a:r>
            <a:r>
              <a:rPr lang="en-GB" b="1" dirty="0"/>
              <a:t>centrally involved in discussion of electron test facilities for a future Higgs factory at CERN</a:t>
            </a:r>
            <a:r>
              <a:rPr lang="en-GB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9605169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6BEE0-70C0-0748-A586-346A079FD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Relevance of e-SPS for CLIC, cost</a:t>
            </a:r>
            <a:endParaRPr dirty="0"/>
          </a:p>
        </p:txBody>
      </p:sp>
      <p:pic>
        <p:nvPicPr>
          <p:cNvPr id="5" name="Picture 4" descr="A table with text on it&#10;&#10;Description automatically generated">
            <a:extLst>
              <a:ext uri="{FF2B5EF4-FFF2-40B4-BE49-F238E27FC236}">
                <a16:creationId xmlns:a16="http://schemas.microsoft.com/office/drawing/2014/main" id="{5405EDAE-37CA-F041-9A00-2967F6069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22" y="1393869"/>
            <a:ext cx="5044651" cy="4557121"/>
          </a:xfrm>
          <a:prstGeom prst="rect">
            <a:avLst/>
          </a:prstGeom>
        </p:spPr>
      </p:pic>
      <p:pic>
        <p:nvPicPr>
          <p:cNvPr id="7" name="Picture 6" descr="A close-up of a blue and white object&#10;&#10;Description automatically generated">
            <a:extLst>
              <a:ext uri="{FF2B5EF4-FFF2-40B4-BE49-F238E27FC236}">
                <a16:creationId xmlns:a16="http://schemas.microsoft.com/office/drawing/2014/main" id="{082C85BF-229C-7048-A4B9-F2786921D7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892" y="1507453"/>
            <a:ext cx="5616821" cy="194593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5C811EE-F319-414E-BA18-29626F5A84E2}"/>
              </a:ext>
            </a:extLst>
          </p:cNvPr>
          <p:cNvSpPr txBox="1"/>
          <p:nvPr/>
        </p:nvSpPr>
        <p:spPr>
          <a:xfrm>
            <a:off x="6509063" y="3956049"/>
            <a:ext cx="504465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latin typeface="Century Gothic" panose="020B0502020202020204" pitchFamily="34" charset="0"/>
              </a:rPr>
              <a:t>May a similar project be developed based on requirements for FCC-</a:t>
            </a:r>
            <a:r>
              <a:rPr lang="en-US" sz="1600" spc="-1" dirty="0" err="1">
                <a:latin typeface="Century Gothic" panose="020B0502020202020204" pitchFamily="34" charset="0"/>
              </a:rPr>
              <a:t>ee</a:t>
            </a:r>
            <a:r>
              <a:rPr lang="en-US" sz="1600" spc="-1" dirty="0">
                <a:latin typeface="Century Gothic" panose="020B0502020202020204" pitchFamily="34" charset="0"/>
              </a:rPr>
              <a:t> 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spc="-1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latin typeface="Century Gothic" panose="020B0502020202020204" pitchFamily="34" charset="0"/>
              </a:rPr>
              <a:t>Is it the size/cost/time scale relevant/affordable?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spc="-1" dirty="0">
              <a:latin typeface="Century Gothic" panose="020B0502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latin typeface="Century Gothic" panose="020B0502020202020204" pitchFamily="34" charset="0"/>
              </a:rPr>
              <a:t>Possibly, such facility should aim at being compatible with (parts of) the final FCC-</a:t>
            </a:r>
            <a:r>
              <a:rPr lang="en-US" sz="1600" spc="-1" dirty="0" err="1">
                <a:latin typeface="Century Gothic" panose="020B0502020202020204" pitchFamily="34" charset="0"/>
              </a:rPr>
              <a:t>ee</a:t>
            </a:r>
            <a:r>
              <a:rPr lang="en-US" sz="1600" spc="-1" dirty="0">
                <a:latin typeface="Century Gothic" panose="020B0502020202020204" pitchFamily="34" charset="0"/>
              </a:rPr>
              <a:t> injector complex</a:t>
            </a:r>
            <a:endParaRPr sz="16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720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F17E-6CA0-9D82-A938-FB75D71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5D85D-37E4-EFDF-B260-29B4F81D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12470"/>
            <a:ext cx="11266715" cy="3738097"/>
          </a:xfrm>
        </p:spPr>
        <p:txBody>
          <a:bodyPr>
            <a:normAutofit/>
          </a:bodyPr>
          <a:lstStyle/>
          <a:p>
            <a:r>
              <a:rPr lang="en-GB" sz="2400" dirty="0"/>
              <a:t>Back to the Basics: </a:t>
            </a:r>
          </a:p>
          <a:p>
            <a:pPr lvl="1"/>
            <a:r>
              <a:rPr lang="en-GB" sz="2200" dirty="0"/>
              <a:t>Overview of CLEAR Infrastructure and Goals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Expected Use of CLEAR in the Coming Years: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 Higgs Factory at CERN: with an emphasis on FCC-</a:t>
            </a:r>
            <a:r>
              <a:rPr lang="en-GB" sz="20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endParaRPr lang="en-GB" sz="2000" dirty="0">
              <a:solidFill>
                <a:schemeClr val="bg1">
                  <a:lumMod val="85000"/>
                </a:schemeClr>
              </a:solidFill>
            </a:endParaRP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the Irradiation Facility Ecosystem for Detectors R&amp;D</a:t>
            </a:r>
          </a:p>
          <a:p>
            <a:pPr lvl="1"/>
            <a:r>
              <a:rPr lang="en-GB" sz="2000" dirty="0">
                <a:solidFill>
                  <a:schemeClr val="bg1">
                    <a:lumMod val="85000"/>
                  </a:schemeClr>
                </a:solidFill>
              </a:rPr>
              <a:t>Contributions to Accelerator Technology, including Training and Controls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Looking Ahead: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CLEAR as an Incubator for FCC-</a:t>
            </a:r>
            <a:r>
              <a:rPr lang="en-GB" sz="22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 Injector as CLEAR++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40592356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7E7B798-ABD7-AF46-1476-C36355DA4F66}"/>
              </a:ext>
            </a:extLst>
          </p:cNvPr>
          <p:cNvGrpSpPr/>
          <p:nvPr/>
        </p:nvGrpSpPr>
        <p:grpSpPr>
          <a:xfrm>
            <a:off x="1762058" y="828787"/>
            <a:ext cx="8667884" cy="2579198"/>
            <a:chOff x="621035" y="3429000"/>
            <a:chExt cx="11204170" cy="333388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92F546-2CC6-D59C-CE00-7840FD51249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6112" t="28294" r="3407" b="43616"/>
            <a:stretch/>
          </p:blipFill>
          <p:spPr>
            <a:xfrm>
              <a:off x="621035" y="3429000"/>
              <a:ext cx="11204170" cy="315690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AF9E1B25-21AB-6CB9-11C3-C89B0C981E6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9797" t="92032" r="69894" b="2716"/>
            <a:stretch/>
          </p:blipFill>
          <p:spPr>
            <a:xfrm>
              <a:off x="9753594" y="6172579"/>
              <a:ext cx="1638782" cy="590310"/>
            </a:xfrm>
            <a:prstGeom prst="rect">
              <a:avLst/>
            </a:prstGeom>
          </p:spPr>
        </p:pic>
        <p:pic>
          <p:nvPicPr>
            <p:cNvPr id="12" name="Picture 11" descr="A white rectangular sign with a blue background&#10;&#10;Description automatically generated">
              <a:extLst>
                <a:ext uri="{FF2B5EF4-FFF2-40B4-BE49-F238E27FC236}">
                  <a16:creationId xmlns:a16="http://schemas.microsoft.com/office/drawing/2014/main" id="{20ACD7D5-2507-FBF4-FD80-DF743D29451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10800000">
              <a:off x="9753594" y="4621757"/>
              <a:ext cx="617330" cy="181084"/>
            </a:xfrm>
            <a:prstGeom prst="rect">
              <a:avLst/>
            </a:prstGeom>
          </p:spPr>
        </p:pic>
      </p:grpSp>
      <p:sp>
        <p:nvSpPr>
          <p:cNvPr id="17" name="Title 16">
            <a:extLst>
              <a:ext uri="{FF2B5EF4-FFF2-40B4-BE49-F238E27FC236}">
                <a16:creationId xmlns:a16="http://schemas.microsoft.com/office/drawing/2014/main" id="{259DAF2C-E60F-8165-06FC-CB04CE3DBE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/>
              <a:t>Back to the Basics: CLEAR and its Scientific and Strategic Goals</a:t>
            </a:r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69887530-2202-465E-C0E8-EDC54446A93E}"/>
              </a:ext>
            </a:extLst>
          </p:cNvPr>
          <p:cNvSpPr txBox="1">
            <a:spLocks/>
          </p:cNvSpPr>
          <p:nvPr/>
        </p:nvSpPr>
        <p:spPr>
          <a:xfrm>
            <a:off x="493915" y="3567580"/>
            <a:ext cx="11204170" cy="25772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Providing a </a:t>
            </a:r>
            <a:r>
              <a:rPr lang="en-GB" sz="1600" b="1" dirty="0">
                <a:solidFill>
                  <a:srgbClr val="0070C0"/>
                </a:solidFill>
              </a:rPr>
              <a:t>test facility at CERN</a:t>
            </a:r>
            <a:r>
              <a:rPr lang="en-GB" sz="1600" dirty="0"/>
              <a:t> with high </a:t>
            </a:r>
            <a:r>
              <a:rPr lang="en-GB" sz="1600" dirty="0">
                <a:solidFill>
                  <a:srgbClr val="0070C0"/>
                </a:solidFill>
              </a:rPr>
              <a:t>availability</a:t>
            </a:r>
            <a:r>
              <a:rPr lang="en-GB" sz="1600" dirty="0"/>
              <a:t>, easy </a:t>
            </a:r>
            <a:r>
              <a:rPr lang="en-GB" sz="1600" dirty="0">
                <a:solidFill>
                  <a:srgbClr val="0070C0"/>
                </a:solidFill>
              </a:rPr>
              <a:t>access</a:t>
            </a:r>
            <a:r>
              <a:rPr lang="en-GB" sz="1600" dirty="0"/>
              <a:t> and </a:t>
            </a:r>
            <a:r>
              <a:rPr lang="en-GB" sz="1600" dirty="0">
                <a:solidFill>
                  <a:srgbClr val="0070C0"/>
                </a:solidFill>
              </a:rPr>
              <a:t>high-quality e</a:t>
            </a:r>
            <a:r>
              <a:rPr lang="en-GB" sz="1600" baseline="30000" dirty="0">
                <a:solidFill>
                  <a:srgbClr val="0070C0"/>
                </a:solidFill>
              </a:rPr>
              <a:t>-</a:t>
            </a:r>
            <a:r>
              <a:rPr lang="en-GB" sz="1600" dirty="0">
                <a:solidFill>
                  <a:srgbClr val="0070C0"/>
                </a:solidFill>
              </a:rPr>
              <a:t> beams</a:t>
            </a:r>
            <a:r>
              <a:rPr lang="en-GB" sz="1600" dirty="0"/>
              <a:t>.</a:t>
            </a:r>
            <a:endParaRPr lang="en-GB" sz="600" dirty="0"/>
          </a:p>
          <a:p>
            <a:pPr marL="449263" lvl="1" indent="-173038"/>
            <a:r>
              <a:rPr lang="en-GB" sz="1600" dirty="0"/>
              <a:t>Performing </a:t>
            </a:r>
            <a:r>
              <a:rPr lang="en-GB" sz="1600" b="1" dirty="0">
                <a:solidFill>
                  <a:srgbClr val="0070C0"/>
                </a:solidFill>
              </a:rPr>
              <a:t>R&amp;D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on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accelerator components</a:t>
            </a:r>
            <a:r>
              <a:rPr lang="en-GB" sz="1600" dirty="0"/>
              <a:t>, including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beam instrumentation </a:t>
            </a:r>
            <a:r>
              <a:rPr lang="en-GB" sz="1600" dirty="0"/>
              <a:t>prototyping and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high gradient RF </a:t>
            </a:r>
            <a:r>
              <a:rPr lang="en-GB" sz="1600" dirty="0"/>
              <a:t>technology</a:t>
            </a:r>
          </a:p>
          <a:p>
            <a:pPr marL="449263" lvl="1" indent="-173038"/>
            <a:r>
              <a:rPr lang="en-GB" sz="1600" dirty="0"/>
              <a:t>Providing an </a:t>
            </a:r>
            <a:r>
              <a:rPr lang="en-GB" sz="1600" b="1" dirty="0">
                <a:solidFill>
                  <a:srgbClr val="0070C0"/>
                </a:solidFill>
              </a:rPr>
              <a:t>irradiation facility </a:t>
            </a:r>
            <a:r>
              <a:rPr lang="en-GB" sz="1600" dirty="0"/>
              <a:t>with high-energy electrons, e.g. for testing electronic components (e.g. in collaboration with  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ESA)</a:t>
            </a:r>
            <a:r>
              <a:rPr lang="en-GB" sz="1600" dirty="0"/>
              <a:t> or for medical purposes (e.g. </a:t>
            </a:r>
            <a:r>
              <a:rPr lang="en-GB" sz="1600" dirty="0" err="1">
                <a:solidFill>
                  <a:schemeClr val="accent6">
                    <a:lumMod val="75000"/>
                  </a:schemeClr>
                </a:solidFill>
              </a:rPr>
              <a:t>VHEE</a:t>
            </a:r>
            <a:r>
              <a:rPr lang="en-GB" sz="1600" dirty="0">
                <a:solidFill>
                  <a:schemeClr val="accent6">
                    <a:lumMod val="75000"/>
                  </a:schemeClr>
                </a:solidFill>
              </a:rPr>
              <a:t>/FLASH</a:t>
            </a:r>
            <a:r>
              <a:rPr lang="en-GB" sz="1600" dirty="0"/>
              <a:t>)</a:t>
            </a:r>
          </a:p>
          <a:p>
            <a:pPr marL="449263" lvl="1" indent="-173038"/>
            <a:r>
              <a:rPr lang="en-GB" sz="1600" dirty="0"/>
              <a:t>Performing </a:t>
            </a:r>
            <a:r>
              <a:rPr lang="en-GB" sz="1600" b="1" dirty="0">
                <a:solidFill>
                  <a:srgbClr val="0070C0"/>
                </a:solidFill>
              </a:rPr>
              <a:t>R&amp;D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on</a:t>
            </a:r>
            <a:r>
              <a:rPr lang="en-GB" sz="1600" dirty="0"/>
              <a:t> </a:t>
            </a:r>
            <a:r>
              <a:rPr lang="en-GB" sz="1600" b="1" dirty="0">
                <a:solidFill>
                  <a:srgbClr val="0070C0"/>
                </a:solidFill>
              </a:rPr>
              <a:t>novel accelerating techniques </a:t>
            </a:r>
            <a:r>
              <a:rPr lang="en-GB" sz="1600" dirty="0"/>
              <a:t>– electron driven </a:t>
            </a:r>
            <a:r>
              <a:rPr lang="en-GB" sz="1600" dirty="0">
                <a:solidFill>
                  <a:schemeClr val="accent6"/>
                </a:solidFill>
              </a:rPr>
              <a:t>plasma</a:t>
            </a:r>
            <a:r>
              <a:rPr lang="en-GB" sz="1600" dirty="0"/>
              <a:t> and </a:t>
            </a:r>
            <a:r>
              <a:rPr lang="en-GB" sz="1600" dirty="0">
                <a:solidFill>
                  <a:schemeClr val="accent6"/>
                </a:solidFill>
              </a:rPr>
              <a:t>THz</a:t>
            </a:r>
            <a:r>
              <a:rPr lang="en-GB" sz="1600" dirty="0"/>
              <a:t> acceleration</a:t>
            </a:r>
            <a:br>
              <a:rPr lang="en-GB" sz="1600" dirty="0"/>
            </a:br>
            <a:endParaRPr lang="en-GB" sz="1600" dirty="0"/>
          </a:p>
          <a:p>
            <a:r>
              <a:rPr lang="en-GB" sz="1600" dirty="0"/>
              <a:t>Maintaining CERN and European </a:t>
            </a:r>
            <a:r>
              <a:rPr lang="en-GB" sz="1600" b="1" dirty="0">
                <a:solidFill>
                  <a:srgbClr val="0070C0"/>
                </a:solidFill>
              </a:rPr>
              <a:t>expertise for electron </a:t>
            </a:r>
            <a:r>
              <a:rPr lang="en-GB" sz="1600" b="1" dirty="0" err="1">
                <a:solidFill>
                  <a:srgbClr val="0070C0"/>
                </a:solidFill>
              </a:rPr>
              <a:t>LINACs</a:t>
            </a:r>
            <a:r>
              <a:rPr lang="en-GB" sz="1600" b="1" dirty="0">
                <a:solidFill>
                  <a:srgbClr val="0070C0"/>
                </a:solidFill>
              </a:rPr>
              <a:t> </a:t>
            </a:r>
            <a:r>
              <a:rPr lang="en-GB" sz="1600" dirty="0"/>
              <a:t>linked to </a:t>
            </a:r>
            <a:r>
              <a:rPr lang="en-GB" sz="1600" dirty="0">
                <a:solidFill>
                  <a:srgbClr val="0070C0"/>
                </a:solidFill>
              </a:rPr>
              <a:t>future collider studies</a:t>
            </a:r>
          </a:p>
          <a:p>
            <a:r>
              <a:rPr lang="en-GB" sz="1600" dirty="0"/>
              <a:t>Using it as a </a:t>
            </a:r>
            <a:r>
              <a:rPr lang="en-GB" sz="1600" b="1" dirty="0">
                <a:solidFill>
                  <a:srgbClr val="0070C0"/>
                </a:solidFill>
              </a:rPr>
              <a:t>training</a:t>
            </a:r>
            <a:r>
              <a:rPr lang="en-GB" sz="1600" dirty="0"/>
              <a:t> </a:t>
            </a:r>
            <a:r>
              <a:rPr lang="en-GB" sz="1600" b="1" dirty="0">
                <a:solidFill>
                  <a:schemeClr val="accent1"/>
                </a:solidFill>
              </a:rPr>
              <a:t>infrastructure</a:t>
            </a:r>
            <a:r>
              <a:rPr lang="en-GB" sz="1600" dirty="0"/>
              <a:t> for the next generation of accelerator scientists and engineers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ECEED7A-A1A7-7BC2-0FF7-E7B8C1004301}"/>
              </a:ext>
            </a:extLst>
          </p:cNvPr>
          <p:cNvSpPr/>
          <p:nvPr/>
        </p:nvSpPr>
        <p:spPr>
          <a:xfrm>
            <a:off x="493915" y="3567580"/>
            <a:ext cx="11204170" cy="1608689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71B4FDA-B4F1-FFE3-397E-39F000933F6C}"/>
              </a:ext>
            </a:extLst>
          </p:cNvPr>
          <p:cNvSpPr/>
          <p:nvPr/>
        </p:nvSpPr>
        <p:spPr>
          <a:xfrm>
            <a:off x="493915" y="5370584"/>
            <a:ext cx="11204170" cy="8086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6">
                  <a:lumMod val="75000"/>
                </a:schemeClr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1A14502-8895-26A3-87B8-6182F40082B6}"/>
              </a:ext>
            </a:extLst>
          </p:cNvPr>
          <p:cNvGrpSpPr/>
          <p:nvPr/>
        </p:nvGrpSpPr>
        <p:grpSpPr>
          <a:xfrm>
            <a:off x="1103481" y="1012434"/>
            <a:ext cx="3929021" cy="2030291"/>
            <a:chOff x="1103481" y="1012434"/>
            <a:chExt cx="3929021" cy="2030291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B51862C8-D0FE-6C94-D89B-F0BF28B87EB6}"/>
                </a:ext>
              </a:extLst>
            </p:cNvPr>
            <p:cNvSpPr/>
            <p:nvPr/>
          </p:nvSpPr>
          <p:spPr>
            <a:xfrm>
              <a:off x="1917343" y="1358377"/>
              <a:ext cx="3115159" cy="1684348"/>
            </a:xfrm>
            <a:prstGeom prst="ellipse">
              <a:avLst/>
            </a:prstGeom>
            <a:solidFill>
              <a:srgbClr val="FF0000">
                <a:alpha val="29804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2D97C66-D562-BB92-1FC6-A6D6B21EDC09}"/>
                </a:ext>
              </a:extLst>
            </p:cNvPr>
            <p:cNvSpPr txBox="1"/>
            <p:nvPr/>
          </p:nvSpPr>
          <p:spPr>
            <a:xfrm>
              <a:off x="1103481" y="1012434"/>
              <a:ext cx="3577646" cy="738664"/>
            </a:xfrm>
            <a:prstGeom prst="rect">
              <a:avLst/>
            </a:prstGeom>
            <a:solidFill>
              <a:srgbClr val="F2C5C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2003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</a:t>
              </a:r>
              <a:r>
                <a:rPr lang="en-GB" sz="1400" dirty="0" err="1"/>
                <a:t>CLIC</a:t>
              </a:r>
              <a:r>
                <a:rPr lang="en-GB" sz="1400" dirty="0"/>
                <a:t> </a:t>
              </a:r>
              <a:r>
                <a:rPr lang="en-GB" sz="1400" dirty="0" err="1"/>
                <a:t>DBRC</a:t>
              </a:r>
              <a:r>
                <a:rPr lang="en-GB" sz="1400" dirty="0"/>
                <a:t> prototype @</a:t>
              </a:r>
              <a:r>
                <a:rPr lang="en-GB" sz="1400" dirty="0" err="1"/>
                <a:t>CTF3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hosting EPA ring (</a:t>
              </a:r>
              <a:r>
                <a:rPr lang="en-GB" sz="1400" b="1" dirty="0"/>
                <a:t>C=125 m</a:t>
              </a:r>
              <a:r>
                <a:rPr lang="en-GB" sz="1400" dirty="0"/>
                <a:t>, 500 MeV) </a:t>
              </a: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D5E7C12-CDB4-0B26-E531-FF06CD2B6C2B}"/>
              </a:ext>
            </a:extLst>
          </p:cNvPr>
          <p:cNvGrpSpPr/>
          <p:nvPr/>
        </p:nvGrpSpPr>
        <p:grpSpPr>
          <a:xfrm>
            <a:off x="5187787" y="2071190"/>
            <a:ext cx="6449142" cy="964192"/>
            <a:chOff x="5187787" y="2071190"/>
            <a:chExt cx="6449142" cy="964192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6B2119D-4F5A-5A82-4907-5A2EF9CF3BC1}"/>
                </a:ext>
              </a:extLst>
            </p:cNvPr>
            <p:cNvSpPr/>
            <p:nvPr/>
          </p:nvSpPr>
          <p:spPr>
            <a:xfrm>
              <a:off x="5187787" y="2071190"/>
              <a:ext cx="4698449" cy="373430"/>
            </a:xfrm>
            <a:prstGeom prst="ellipse">
              <a:avLst/>
            </a:prstGeom>
            <a:solidFill>
              <a:srgbClr val="FF0000">
                <a:alpha val="29804"/>
              </a:srgb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4007A402-221F-F849-9615-6AEF78E91DBF}"/>
                </a:ext>
              </a:extLst>
            </p:cNvPr>
            <p:cNvSpPr txBox="1"/>
            <p:nvPr/>
          </p:nvSpPr>
          <p:spPr>
            <a:xfrm>
              <a:off x="6081497" y="2296718"/>
              <a:ext cx="5555432" cy="738664"/>
            </a:xfrm>
            <a:prstGeom prst="rect">
              <a:avLst/>
            </a:prstGeom>
            <a:solidFill>
              <a:srgbClr val="F2C5C1"/>
            </a:solidFill>
            <a:ln w="28575"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2001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</a:t>
              </a:r>
              <a:r>
                <a:rPr lang="en-GB" sz="1400" dirty="0" err="1"/>
                <a:t>CLIC</a:t>
              </a:r>
              <a:r>
                <a:rPr lang="en-GB" sz="1400" dirty="0"/>
                <a:t> DB </a:t>
              </a:r>
              <a:r>
                <a:rPr lang="en-GB" sz="1400" dirty="0" err="1"/>
                <a:t>Linac</a:t>
              </a:r>
              <a:r>
                <a:rPr lang="en-GB" sz="1400" dirty="0"/>
                <a:t> Prototype (120 MeV, 4 A e</a:t>
              </a:r>
              <a:r>
                <a:rPr lang="en-GB" sz="1400" baseline="30000" dirty="0"/>
                <a:t>-</a:t>
              </a:r>
              <a:r>
                <a:rPr lang="en-GB" sz="1400" dirty="0"/>
                <a:t> train @1.5 GHz) @</a:t>
              </a:r>
              <a:r>
                <a:rPr lang="en-GB" sz="1400" dirty="0" err="1"/>
                <a:t>CTF3</a:t>
              </a:r>
              <a:endParaRPr lang="en-GB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dirty="0"/>
                <a:t>Was hosting LIL injector (500 MeV e</a:t>
              </a:r>
              <a:r>
                <a:rPr lang="en-GB" sz="1400" baseline="30000" dirty="0"/>
                <a:t>-</a:t>
              </a:r>
              <a:r>
                <a:rPr lang="en-GB" sz="1400" dirty="0"/>
                <a:t>/e</a:t>
              </a:r>
              <a:r>
                <a:rPr lang="en-GB" sz="1400" baseline="30000" dirty="0"/>
                <a:t>+</a:t>
              </a:r>
              <a:r>
                <a:rPr lang="en-GB" sz="1400" dirty="0"/>
                <a:t> </a:t>
              </a:r>
              <a:r>
                <a:rPr lang="en-GB" sz="1050" dirty="0"/>
                <a:t>(from 200 MeV e</a:t>
              </a:r>
              <a:r>
                <a:rPr lang="en-GB" sz="1050" baseline="30000" dirty="0"/>
                <a:t>-</a:t>
              </a:r>
              <a:r>
                <a:rPr lang="en-GB" sz="1050" dirty="0"/>
                <a:t>)</a:t>
              </a:r>
              <a:r>
                <a:rPr lang="en-GB" sz="1400" dirty="0"/>
                <a:t>)</a:t>
              </a:r>
            </a:p>
          </p:txBody>
        </p:sp>
      </p:grpSp>
      <p:sp>
        <p:nvSpPr>
          <p:cNvPr id="26" name="Oval 25">
            <a:extLst>
              <a:ext uri="{FF2B5EF4-FFF2-40B4-BE49-F238E27FC236}">
                <a16:creationId xmlns:a16="http://schemas.microsoft.com/office/drawing/2014/main" id="{31B36AAB-EA45-0AAA-BEF7-41F5C2CD92FD}"/>
              </a:ext>
            </a:extLst>
          </p:cNvPr>
          <p:cNvSpPr/>
          <p:nvPr/>
        </p:nvSpPr>
        <p:spPr>
          <a:xfrm>
            <a:off x="5133062" y="1551524"/>
            <a:ext cx="2569144" cy="454150"/>
          </a:xfrm>
          <a:prstGeom prst="ellipse">
            <a:avLst/>
          </a:prstGeom>
          <a:solidFill>
            <a:srgbClr val="0070C0">
              <a:alpha val="29804"/>
            </a:srgbClr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9D39C9C-04CA-04DD-688F-BF68DEF5A0C2}"/>
              </a:ext>
            </a:extLst>
          </p:cNvPr>
          <p:cNvSpPr txBox="1"/>
          <p:nvPr/>
        </p:nvSpPr>
        <p:spPr>
          <a:xfrm>
            <a:off x="5287027" y="855610"/>
            <a:ext cx="2328458" cy="7386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/>
              <a:t>Bld. 2010/CLEX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0070C0"/>
                </a:solidFill>
              </a:rPr>
              <a:t>CLEAR Beamline(s)</a:t>
            </a:r>
            <a:br>
              <a:rPr lang="en-GB" sz="1400" b="1" dirty="0">
                <a:solidFill>
                  <a:srgbClr val="0070C0"/>
                </a:solidFill>
              </a:rPr>
            </a:br>
            <a:r>
              <a:rPr lang="en-GB" sz="1400" b="1" dirty="0"/>
              <a:t>1 </a:t>
            </a:r>
            <a:r>
              <a:rPr lang="en-GB" sz="1400" b="1" dirty="0" err="1"/>
              <a:t>nC</a:t>
            </a:r>
            <a:r>
              <a:rPr lang="en-GB" sz="1400" b="1" dirty="0"/>
              <a:t>/b; ~200 MeV; 3 GHz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7598244-5B75-A1E4-24B5-FE9C956FF5D5}"/>
              </a:ext>
            </a:extLst>
          </p:cNvPr>
          <p:cNvGrpSpPr/>
          <p:nvPr/>
        </p:nvGrpSpPr>
        <p:grpSpPr>
          <a:xfrm>
            <a:off x="7760237" y="871245"/>
            <a:ext cx="2717730" cy="1118559"/>
            <a:chOff x="7760237" y="871245"/>
            <a:chExt cx="2717730" cy="1118559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270038AF-FD74-C221-FBB6-585FAD588A76}"/>
                </a:ext>
              </a:extLst>
            </p:cNvPr>
            <p:cNvSpPr/>
            <p:nvPr/>
          </p:nvSpPr>
          <p:spPr>
            <a:xfrm>
              <a:off x="7760237" y="1535654"/>
              <a:ext cx="1730792" cy="454150"/>
            </a:xfrm>
            <a:prstGeom prst="ellipse">
              <a:avLst/>
            </a:prstGeom>
            <a:solidFill>
              <a:srgbClr val="ED7D31">
                <a:alpha val="29804"/>
              </a:srgbClr>
            </a:solidFill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3227B5C5-789E-95F4-E63B-78A8A5B9CD6D}"/>
                </a:ext>
              </a:extLst>
            </p:cNvPr>
            <p:cNvSpPr txBox="1"/>
            <p:nvPr/>
          </p:nvSpPr>
          <p:spPr>
            <a:xfrm>
              <a:off x="7920279" y="871245"/>
              <a:ext cx="2557688" cy="738664"/>
            </a:xfrm>
            <a:prstGeom prst="rect">
              <a:avLst/>
            </a:prstGeom>
            <a:solidFill>
              <a:srgbClr val="F6D9BA"/>
            </a:solidFill>
            <a:ln w="28575">
              <a:solidFill>
                <a:schemeClr val="accent2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1400" b="1" dirty="0"/>
                <a:t>Bld. 2013/</a:t>
              </a:r>
              <a:r>
                <a:rPr lang="en-GB" sz="1400" b="1" dirty="0" err="1"/>
                <a:t>CTF2</a:t>
              </a:r>
              <a:endParaRPr lang="en-GB" sz="14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400" b="1" dirty="0">
                  <a:solidFill>
                    <a:schemeClr val="accent2"/>
                  </a:solidFill>
                </a:rPr>
                <a:t>ARTI Injector</a:t>
              </a:r>
              <a:br>
                <a:rPr lang="en-GB" sz="1400" dirty="0"/>
              </a:br>
              <a:r>
                <a:rPr lang="en-GB" sz="1400" b="1" dirty="0"/>
                <a:t>0.1 </a:t>
              </a:r>
              <a:r>
                <a:rPr lang="en-GB" sz="1400" b="1" dirty="0" err="1"/>
                <a:t>nC</a:t>
              </a:r>
              <a:r>
                <a:rPr lang="en-GB" sz="1400" b="1" dirty="0"/>
                <a:t>/</a:t>
              </a:r>
              <a:r>
                <a:rPr lang="en-GB" sz="1400" b="1" dirty="0" err="1"/>
                <a:t>sb</a:t>
              </a:r>
              <a:r>
                <a:rPr lang="en-GB" sz="1400" b="1" dirty="0"/>
                <a:t>; 6(70) MeV; 3 GHz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C0D0E00-3FF6-0F96-5FF7-1C1C53230546}"/>
              </a:ext>
            </a:extLst>
          </p:cNvPr>
          <p:cNvSpPr txBox="1"/>
          <p:nvPr/>
        </p:nvSpPr>
        <p:spPr>
          <a:xfrm rot="16200000">
            <a:off x="-667047" y="1796701"/>
            <a:ext cx="2373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Old EPA/</a:t>
            </a:r>
            <a:r>
              <a:rPr lang="en-GB" b="1" dirty="0" err="1"/>
              <a:t>CTF3</a:t>
            </a:r>
            <a:r>
              <a:rPr lang="en-GB" b="1" dirty="0"/>
              <a:t> Complex</a:t>
            </a:r>
          </a:p>
        </p:txBody>
      </p:sp>
      <p:sp>
        <p:nvSpPr>
          <p:cNvPr id="37" name="Left Brace 36">
            <a:extLst>
              <a:ext uri="{FF2B5EF4-FFF2-40B4-BE49-F238E27FC236}">
                <a16:creationId xmlns:a16="http://schemas.microsoft.com/office/drawing/2014/main" id="{08D36757-117B-ED48-9007-9778D1B97FF2}"/>
              </a:ext>
            </a:extLst>
          </p:cNvPr>
          <p:cNvSpPr/>
          <p:nvPr/>
        </p:nvSpPr>
        <p:spPr>
          <a:xfrm>
            <a:off x="704578" y="828787"/>
            <a:ext cx="286096" cy="2442279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38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uiExpand="1" build="p"/>
      <p:bldP spid="20" grpId="0" animBg="1"/>
      <p:bldP spid="2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8AF17E-6CA0-9D82-A938-FB75D71476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55D85D-37E4-EFDF-B260-29B4F81D4F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2513" y="1812470"/>
            <a:ext cx="11266715" cy="3738097"/>
          </a:xfrm>
        </p:spPr>
        <p:txBody>
          <a:bodyPr>
            <a:normAutofit/>
          </a:bodyPr>
          <a:lstStyle/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Back to the Basics: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Overview of CLEAR Infrastructure and Goals</a:t>
            </a:r>
          </a:p>
          <a:p>
            <a:r>
              <a:rPr lang="en-GB" sz="2400" dirty="0"/>
              <a:t>Expected Use of CLEAR in the Coming Years:</a:t>
            </a:r>
          </a:p>
          <a:p>
            <a:pPr lvl="1"/>
            <a:r>
              <a:rPr lang="en-GB" sz="2000" dirty="0"/>
              <a:t>Contributions to a Higgs Factory at CERN: with an emphasis on FCC-</a:t>
            </a:r>
            <a:r>
              <a:rPr lang="en-GB" sz="2000" dirty="0" err="1"/>
              <a:t>ee</a:t>
            </a:r>
            <a:endParaRPr lang="en-GB" sz="2000" dirty="0"/>
          </a:p>
          <a:p>
            <a:pPr lvl="1"/>
            <a:r>
              <a:rPr lang="en-GB" sz="2000" dirty="0"/>
              <a:t>Contributions to the Irradiation Facility Ecosystem for Detectors R&amp;D</a:t>
            </a:r>
          </a:p>
          <a:p>
            <a:pPr lvl="1"/>
            <a:r>
              <a:rPr lang="en-GB" sz="2000" dirty="0"/>
              <a:t>Contributions to Accelerator Technology, including Training and Controls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Looking Ahead: </a:t>
            </a:r>
          </a:p>
          <a:p>
            <a:pPr lvl="1"/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CLEAR as an Incubator for FCC-</a:t>
            </a:r>
            <a:r>
              <a:rPr lang="en-GB" sz="2200" dirty="0" err="1">
                <a:solidFill>
                  <a:schemeClr val="bg1">
                    <a:lumMod val="85000"/>
                  </a:schemeClr>
                </a:solidFill>
              </a:rPr>
              <a:t>ee</a:t>
            </a:r>
            <a:r>
              <a:rPr lang="en-GB" sz="2200" dirty="0">
                <a:solidFill>
                  <a:schemeClr val="bg1">
                    <a:lumMod val="85000"/>
                  </a:schemeClr>
                </a:solidFill>
              </a:rPr>
              <a:t> Injector as CLEAR++</a:t>
            </a:r>
          </a:p>
          <a:p>
            <a:r>
              <a:rPr lang="en-GB" sz="2400" dirty="0">
                <a:solidFill>
                  <a:schemeClr val="bg1">
                    <a:lumMod val="85000"/>
                  </a:schemeClr>
                </a:solidFill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3604897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7A337-00EF-334B-8D84-D4D16EC53F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Expectations and Outlook on Activities 2025+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4E98-2931-9741-ACB4-B865425E8B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Demand for experiments </a:t>
            </a:r>
            <a:r>
              <a:rPr lang="en-US" dirty="0"/>
              <a:t>on CLEAR </a:t>
            </a:r>
            <a:r>
              <a:rPr lang="en-US" b="1" dirty="0">
                <a:solidFill>
                  <a:srgbClr val="0070C0"/>
                </a:solidFill>
              </a:rPr>
              <a:t>steadily increased </a:t>
            </a:r>
            <a:r>
              <a:rPr lang="en-US" dirty="0"/>
              <a:t>(bar the pandemic period)</a:t>
            </a:r>
          </a:p>
          <a:p>
            <a:r>
              <a:rPr lang="en-US" sz="1800" dirty="0"/>
              <a:t>We expect </a:t>
            </a:r>
            <a:r>
              <a:rPr lang="en-US" sz="1800" b="1" dirty="0">
                <a:solidFill>
                  <a:schemeClr val="accent6"/>
                </a:solidFill>
              </a:rPr>
              <a:t>requests will not decrease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/>
              <a:t>for the next few years (see </a:t>
            </a:r>
            <a:r>
              <a:rPr lang="en-US" sz="1800" dirty="0">
                <a:hlinkClick r:id="rId3"/>
              </a:rPr>
              <a:t>CSB-2024</a:t>
            </a:r>
            <a:r>
              <a:rPr lang="en-US" sz="1800" dirty="0"/>
              <a:t>):</a:t>
            </a:r>
          </a:p>
          <a:p>
            <a:pPr lvl="1"/>
            <a:r>
              <a:rPr lang="en-US" sz="1700" b="1" dirty="0">
                <a:solidFill>
                  <a:schemeClr val="accent1"/>
                </a:solidFill>
              </a:rPr>
              <a:t>Beam diagnostics R&amp;D</a:t>
            </a:r>
            <a:r>
              <a:rPr lang="en-US" sz="1700" b="1" dirty="0"/>
              <a:t> </a:t>
            </a:r>
            <a:r>
              <a:rPr lang="en-US" sz="1700" dirty="0"/>
              <a:t>is an </a:t>
            </a:r>
            <a:r>
              <a:rPr lang="en-US" sz="1700" b="1" dirty="0">
                <a:solidFill>
                  <a:schemeClr val="accent1"/>
                </a:solidFill>
              </a:rPr>
              <a:t>important area</a:t>
            </a:r>
            <a:r>
              <a:rPr lang="en-US" sz="1700" dirty="0"/>
              <a:t>, with about </a:t>
            </a:r>
            <a:r>
              <a:rPr lang="en-US" sz="1700" dirty="0">
                <a:solidFill>
                  <a:schemeClr val="accent1"/>
                </a:solidFill>
              </a:rPr>
              <a:t>30% of total tests</a:t>
            </a:r>
            <a:r>
              <a:rPr lang="en-US" sz="1700" dirty="0"/>
              <a:t>, and now shared equally between CERN and external users.</a:t>
            </a:r>
          </a:p>
          <a:p>
            <a:pPr lvl="1"/>
            <a:r>
              <a:rPr lang="en-US" sz="1700" b="1" dirty="0">
                <a:solidFill>
                  <a:schemeClr val="accent1"/>
                </a:solidFill>
              </a:rPr>
              <a:t>Novel acceleration techniques </a:t>
            </a:r>
            <a:r>
              <a:rPr lang="en-US" sz="1700" dirty="0"/>
              <a:t>(plasma, THz, X-band, high gradient) are </a:t>
            </a:r>
            <a:r>
              <a:rPr lang="en-US" sz="1700" dirty="0">
                <a:solidFill>
                  <a:schemeClr val="accent2"/>
                </a:solidFill>
              </a:rPr>
              <a:t>not growing</a:t>
            </a:r>
            <a:r>
              <a:rPr lang="en-US" sz="1700" dirty="0"/>
              <a:t>, but there are a few long-term programs (including </a:t>
            </a:r>
            <a:r>
              <a:rPr lang="en-US" sz="1700" dirty="0">
                <a:solidFill>
                  <a:schemeClr val="accent1"/>
                </a:solidFill>
              </a:rPr>
              <a:t>Plasma Lens</a:t>
            </a:r>
            <a:r>
              <a:rPr lang="en-US" sz="1700" dirty="0"/>
              <a:t>, continued </a:t>
            </a:r>
            <a:r>
              <a:rPr lang="en-US" sz="1700" dirty="0">
                <a:solidFill>
                  <a:schemeClr val="accent1"/>
                </a:solidFill>
              </a:rPr>
              <a:t>support to AWAKE</a:t>
            </a:r>
            <a:r>
              <a:rPr lang="en-US" sz="1700" dirty="0"/>
              <a:t>, and potentially a </a:t>
            </a:r>
            <a:r>
              <a:rPr lang="en-US" sz="1700" dirty="0">
                <a:solidFill>
                  <a:schemeClr val="accent1"/>
                </a:solidFill>
              </a:rPr>
              <a:t>full-fledged ICS experiment</a:t>
            </a:r>
            <a:r>
              <a:rPr lang="en-US" sz="1700" dirty="0"/>
              <a:t>) which </a:t>
            </a:r>
            <a:r>
              <a:rPr lang="en-US" sz="1700" b="1" dirty="0">
                <a:solidFill>
                  <a:schemeClr val="accent2"/>
                </a:solidFill>
              </a:rPr>
              <a:t>must be maintained </a:t>
            </a:r>
            <a:r>
              <a:rPr lang="en-US" sz="1700" dirty="0"/>
              <a:t>with priority as </a:t>
            </a:r>
            <a:r>
              <a:rPr lang="en-US" sz="1700" b="1" dirty="0">
                <a:solidFill>
                  <a:schemeClr val="accent1"/>
                </a:solidFill>
              </a:rPr>
              <a:t>part of the </a:t>
            </a:r>
            <a:r>
              <a:rPr lang="en-US" sz="1700" b="1" dirty="0" err="1">
                <a:solidFill>
                  <a:schemeClr val="accent1"/>
                </a:solidFill>
              </a:rPr>
              <a:t>LDG</a:t>
            </a:r>
            <a:r>
              <a:rPr lang="en-US" sz="1700" b="1" dirty="0">
                <a:solidFill>
                  <a:schemeClr val="accent1"/>
                </a:solidFill>
              </a:rPr>
              <a:t> roadmap.</a:t>
            </a:r>
            <a:endParaRPr lang="en-US" sz="1700" dirty="0"/>
          </a:p>
          <a:p>
            <a:pPr lvl="1"/>
            <a:r>
              <a:rPr lang="en-US" sz="1700" b="1" dirty="0">
                <a:solidFill>
                  <a:schemeClr val="accent1"/>
                </a:solidFill>
              </a:rPr>
              <a:t>Medical activities </a:t>
            </a:r>
            <a:r>
              <a:rPr lang="en-US" sz="1700" dirty="0"/>
              <a:t>are a highlight – the </a:t>
            </a:r>
            <a:r>
              <a:rPr lang="en-US" sz="1700" dirty="0">
                <a:solidFill>
                  <a:schemeClr val="accent1"/>
                </a:solidFill>
              </a:rPr>
              <a:t>next 4-5 years will be critical </a:t>
            </a:r>
            <a:r>
              <a:rPr lang="en-US" sz="1700" dirty="0"/>
              <a:t>to fully establish </a:t>
            </a:r>
            <a:r>
              <a:rPr lang="en-US" sz="1700" dirty="0">
                <a:solidFill>
                  <a:schemeClr val="accent1"/>
                </a:solidFill>
              </a:rPr>
              <a:t>VHEE/FLASH.</a:t>
            </a:r>
            <a:br>
              <a:rPr lang="en-US" sz="1700" dirty="0"/>
            </a:br>
            <a:r>
              <a:rPr lang="en-US" sz="1700" dirty="0"/>
              <a:t>CLEAR will have a </a:t>
            </a:r>
            <a:r>
              <a:rPr lang="en-US" sz="1700" b="1" dirty="0">
                <a:solidFill>
                  <a:schemeClr val="accent1"/>
                </a:solidFill>
              </a:rPr>
              <a:t>pivotal role in the field</a:t>
            </a:r>
            <a:r>
              <a:rPr lang="en-US" sz="1700" b="1" dirty="0"/>
              <a:t> </a:t>
            </a:r>
            <a:r>
              <a:rPr lang="en-US" sz="1700" dirty="0"/>
              <a:t>for several years a unique facility for VHEE/FLASH, including </a:t>
            </a:r>
            <a:r>
              <a:rPr lang="en-US" sz="1700" dirty="0">
                <a:solidFill>
                  <a:schemeClr val="accent1"/>
                </a:solidFill>
              </a:rPr>
              <a:t>knowledge transfer </a:t>
            </a:r>
            <a:r>
              <a:rPr lang="en-US" sz="1700" dirty="0"/>
              <a:t>to other labs with capability for animal testing.</a:t>
            </a:r>
          </a:p>
          <a:p>
            <a:pPr lvl="1"/>
            <a:r>
              <a:rPr lang="en-US" sz="1700" dirty="0"/>
              <a:t>Activity in </a:t>
            </a:r>
            <a:r>
              <a:rPr lang="en-US" sz="1700" dirty="0">
                <a:solidFill>
                  <a:schemeClr val="accent1"/>
                </a:solidFill>
              </a:rPr>
              <a:t>other areas </a:t>
            </a:r>
            <a:r>
              <a:rPr lang="en-US" sz="1700" dirty="0"/>
              <a:t>(e.g. </a:t>
            </a:r>
            <a:r>
              <a:rPr lang="en-US" sz="1700" b="1" dirty="0">
                <a:solidFill>
                  <a:schemeClr val="accent1"/>
                </a:solidFill>
              </a:rPr>
              <a:t>irradiation</a:t>
            </a:r>
            <a:r>
              <a:rPr lang="en-US" sz="1700" dirty="0"/>
              <a:t>, </a:t>
            </a:r>
            <a:r>
              <a:rPr lang="en-US" sz="1700" b="1" dirty="0">
                <a:solidFill>
                  <a:schemeClr val="accent1"/>
                </a:solidFill>
              </a:rPr>
              <a:t>neutron production</a:t>
            </a:r>
            <a:r>
              <a:rPr lang="en-US" sz="1700" dirty="0"/>
              <a:t>, beam test of </a:t>
            </a:r>
            <a:r>
              <a:rPr lang="en-US" sz="1700" b="1" dirty="0">
                <a:solidFill>
                  <a:schemeClr val="accent1"/>
                </a:solidFill>
              </a:rPr>
              <a:t>particle detectors/components</a:t>
            </a:r>
            <a:r>
              <a:rPr lang="en-US" sz="1700" dirty="0"/>
              <a:t>) is also </a:t>
            </a:r>
            <a:r>
              <a:rPr lang="en-US" sz="1700" b="1" dirty="0">
                <a:solidFill>
                  <a:schemeClr val="accent1"/>
                </a:solidFill>
              </a:rPr>
              <a:t>increasing overall</a:t>
            </a:r>
            <a:r>
              <a:rPr lang="en-US" sz="1700" dirty="0"/>
              <a:t>, and it will provide further opportunities.</a:t>
            </a:r>
          </a:p>
          <a:p>
            <a:pPr lvl="1"/>
            <a:r>
              <a:rPr lang="en-US" sz="1700" dirty="0"/>
              <a:t>The role of </a:t>
            </a:r>
            <a:r>
              <a:rPr lang="en-US" sz="1700" b="1" dirty="0">
                <a:solidFill>
                  <a:schemeClr val="accent6"/>
                </a:solidFill>
              </a:rPr>
              <a:t>training</a:t>
            </a:r>
            <a:r>
              <a:rPr lang="en-US" sz="1700" dirty="0"/>
              <a:t> and EU projects, with CLEAR being </a:t>
            </a:r>
            <a:r>
              <a:rPr lang="en-US" sz="1700" b="1" dirty="0">
                <a:solidFill>
                  <a:schemeClr val="accent1"/>
                </a:solidFill>
              </a:rPr>
              <a:t>recognized as a valuable infrastructure </a:t>
            </a:r>
            <a:r>
              <a:rPr lang="en-US" sz="1700" dirty="0"/>
              <a:t>in projects such as </a:t>
            </a:r>
            <a:r>
              <a:rPr lang="en-US" sz="1700" dirty="0">
                <a:solidFill>
                  <a:schemeClr val="accent1"/>
                </a:solidFill>
              </a:rPr>
              <a:t>EURO-LABS</a:t>
            </a:r>
            <a:r>
              <a:rPr lang="en-US" sz="1700" dirty="0"/>
              <a:t>. </a:t>
            </a:r>
          </a:p>
          <a:p>
            <a:r>
              <a:rPr lang="en-US" sz="1800" dirty="0"/>
              <a:t>We are </a:t>
            </a:r>
            <a:r>
              <a:rPr lang="en-US" sz="1800" b="1" dirty="0">
                <a:solidFill>
                  <a:schemeClr val="accent2"/>
                </a:solidFill>
              </a:rPr>
              <a:t>saturating our capacity </a:t>
            </a:r>
            <a:r>
              <a:rPr lang="en-US" sz="1800" dirty="0"/>
              <a:t>to provide beam time to all users. </a:t>
            </a:r>
            <a:r>
              <a:rPr lang="en-US" sz="1800" dirty="0">
                <a:solidFill>
                  <a:srgbClr val="0070C0"/>
                </a:solidFill>
              </a:rPr>
              <a:t>Planned improvement and consolidation will enable us to cope with a slightly higher load</a:t>
            </a:r>
            <a:r>
              <a:rPr lang="en-US" sz="1800" dirty="0"/>
              <a:t>.</a:t>
            </a:r>
            <a:endParaRPr lang="en-US" sz="1600" dirty="0"/>
          </a:p>
          <a:p>
            <a:pPr marL="0" indent="0">
              <a:buNone/>
            </a:pPr>
            <a:r>
              <a:rPr lang="en-US" sz="1800" dirty="0"/>
              <a:t>From a </a:t>
            </a:r>
            <a:r>
              <a:rPr lang="en-US" sz="1800" b="1" dirty="0">
                <a:solidFill>
                  <a:schemeClr val="accent1"/>
                </a:solidFill>
              </a:rPr>
              <a:t>strategic viewpoint</a:t>
            </a:r>
            <a:r>
              <a:rPr lang="en-US" sz="1800" dirty="0">
                <a:solidFill>
                  <a:schemeClr val="accent6"/>
                </a:solidFill>
              </a:rPr>
              <a:t>, </a:t>
            </a:r>
            <a:r>
              <a:rPr lang="en-US" sz="1800" dirty="0"/>
              <a:t>the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>
                <a:solidFill>
                  <a:schemeClr val="accent6"/>
                </a:solidFill>
                <a:hlinkClick r:id="rId3"/>
              </a:rPr>
              <a:t>CSB-2024</a:t>
            </a:r>
            <a:r>
              <a:rPr lang="en-US" sz="1800" dirty="0">
                <a:solidFill>
                  <a:schemeClr val="accent6"/>
                </a:solidFill>
              </a:rPr>
              <a:t> </a:t>
            </a:r>
            <a:r>
              <a:rPr lang="en-US" sz="1800" dirty="0"/>
              <a:t>finds that CLEAR could serve as a </a:t>
            </a:r>
            <a:r>
              <a:rPr lang="en-US" sz="1800" b="1" dirty="0">
                <a:solidFill>
                  <a:schemeClr val="accent6"/>
                </a:solidFill>
              </a:rPr>
              <a:t>bridge towards an electron-beam test facility</a:t>
            </a:r>
            <a:r>
              <a:rPr lang="en-US" sz="1800" b="1" dirty="0"/>
              <a:t> </a:t>
            </a:r>
            <a:r>
              <a:rPr lang="en-US" sz="1800" dirty="0"/>
              <a:t>based around </a:t>
            </a:r>
            <a:r>
              <a:rPr lang="en-US" sz="1800" b="1" dirty="0">
                <a:solidFill>
                  <a:schemeClr val="accent6"/>
                </a:solidFill>
              </a:rPr>
              <a:t>developing key components required for a Higgs factory</a:t>
            </a:r>
            <a:r>
              <a:rPr lang="en-US" sz="1800" dirty="0"/>
              <a:t> and recommends </a:t>
            </a:r>
            <a:r>
              <a:rPr lang="en-US" sz="1800" b="1" dirty="0">
                <a:solidFill>
                  <a:schemeClr val="accent6"/>
                </a:solidFill>
              </a:rPr>
              <a:t>CLEAR team be centrally involved in discussions </a:t>
            </a:r>
            <a:r>
              <a:rPr lang="en-US" sz="1800" dirty="0"/>
              <a:t>for such a facility at CERN.</a:t>
            </a:r>
            <a:endParaRPr lang="en-US" sz="1800" i="1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B0236E5-9B70-5236-5F87-6D93809965FF}"/>
              </a:ext>
            </a:extLst>
          </p:cNvPr>
          <p:cNvSpPr/>
          <p:nvPr/>
        </p:nvSpPr>
        <p:spPr>
          <a:xfrm>
            <a:off x="493915" y="5370583"/>
            <a:ext cx="11204170" cy="95274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8136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7A337-00EF-334B-8D84-D4D16EC53F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391" y="3056"/>
            <a:ext cx="9569218" cy="546409"/>
          </a:xfrm>
        </p:spPr>
        <p:txBody>
          <a:bodyPr/>
          <a:lstStyle/>
          <a:p>
            <a:r>
              <a:rPr lang="en-US" dirty="0"/>
              <a:t>Present CLEAR Contributions to FCC-</a:t>
            </a:r>
            <a:r>
              <a:rPr lang="en-US" dirty="0" err="1"/>
              <a:t>ee</a:t>
            </a:r>
            <a:r>
              <a:rPr lang="en-US" dirty="0"/>
              <a:t> 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6B4E98-2931-9741-ACB4-B865425E8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472" y="885803"/>
            <a:ext cx="2922661" cy="247876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Performed Beam</a:t>
            </a:r>
          </a:p>
          <a:p>
            <a:pPr marL="0" indent="0">
              <a:buNone/>
            </a:pPr>
            <a:r>
              <a:rPr lang="en-US" b="1" dirty="0"/>
              <a:t>Diagnostics </a:t>
            </a:r>
          </a:p>
          <a:p>
            <a:pPr marL="0" indent="0">
              <a:buNone/>
            </a:pPr>
            <a:r>
              <a:rPr lang="en-US" b="1" dirty="0">
                <a:solidFill>
                  <a:srgbClr val="0070C0"/>
                </a:solidFill>
              </a:rPr>
              <a:t>Experiments in 2023</a:t>
            </a:r>
          </a:p>
          <a:p>
            <a:r>
              <a:rPr lang="en-US" sz="1600" dirty="0"/>
              <a:t>Performed by CERN &amp; external institutes, usually in collaboration</a:t>
            </a:r>
          </a:p>
        </p:txBody>
      </p:sp>
      <p:pic>
        <p:nvPicPr>
          <p:cNvPr id="4" name="Picture 3" descr="A close up of a machine&#10;&#10;Description automatically generated">
            <a:extLst>
              <a:ext uri="{FF2B5EF4-FFF2-40B4-BE49-F238E27FC236}">
                <a16:creationId xmlns:a16="http://schemas.microsoft.com/office/drawing/2014/main" id="{BB641031-68B8-3447-995A-1F57FB039A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0390" y="873017"/>
            <a:ext cx="3248680" cy="24689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51ED32-2784-3D46-8DE5-69F3B11E2764}"/>
              </a:ext>
            </a:extLst>
          </p:cNvPr>
          <p:cNvSpPr txBox="1"/>
          <p:nvPr/>
        </p:nvSpPr>
        <p:spPr>
          <a:xfrm>
            <a:off x="5502880" y="3390296"/>
            <a:ext cx="28037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Broadband Pick-up for the </a:t>
            </a:r>
            <a:b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PSI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Positron Production Project </a:t>
            </a:r>
            <a:b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</a:b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(P</a:t>
            </a:r>
            <a:r>
              <a:rPr lang="en-GB" sz="1400" b="1" i="0" u="none" strike="noStrike" baseline="30000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3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- </a:t>
            </a: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FCC-</a:t>
            </a:r>
            <a:r>
              <a:rPr lang="en-GB" sz="1400" b="1" dirty="0" err="1">
                <a:solidFill>
                  <a:srgbClr val="0070C0"/>
                </a:solidFill>
                <a:latin typeface="Century Gothic" panose="020B0502020202020204" pitchFamily="34" charset="0"/>
              </a:rPr>
              <a:t>ee</a:t>
            </a:r>
            <a:r>
              <a:rPr lang="en-GB" sz="1400" b="1" dirty="0">
                <a:solidFill>
                  <a:srgbClr val="0070C0"/>
                </a:solidFill>
                <a:latin typeface="Century Gothic" panose="020B0502020202020204" pitchFamily="34" charset="0"/>
              </a:rPr>
              <a:t> </a:t>
            </a:r>
            <a:r>
              <a:rPr lang="en-GB" sz="1400" b="1" dirty="0">
                <a:solidFill>
                  <a:srgbClr val="212529"/>
                </a:solidFill>
                <a:latin typeface="Century Gothic" panose="020B0502020202020204" pitchFamily="34" charset="0"/>
              </a:rPr>
              <a:t>collaboration)</a:t>
            </a:r>
            <a:endParaRPr sz="1400" b="1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B8ABA92-F2D7-344A-B334-372F1F7BCB8F}"/>
              </a:ext>
            </a:extLst>
          </p:cNvPr>
          <p:cNvSpPr txBox="1"/>
          <p:nvPr/>
        </p:nvSpPr>
        <p:spPr>
          <a:xfrm>
            <a:off x="2096359" y="3406422"/>
            <a:ext cx="3000433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b="1" dirty="0">
                <a:effectLst/>
                <a:latin typeface="Century Gothic" panose="020B0502020202020204" pitchFamily="34" charset="0"/>
              </a:rPr>
              <a:t>Coherent Cherenkov diffraction radiation dielectric buttons </a:t>
            </a:r>
            <a:br>
              <a:rPr lang="en-GB" sz="1400" b="1" dirty="0">
                <a:effectLst/>
                <a:latin typeface="Century Gothic" panose="020B0502020202020204" pitchFamily="34" charset="0"/>
              </a:rPr>
            </a:br>
            <a:r>
              <a:rPr lang="en-GB" sz="1400" b="1" dirty="0">
                <a:effectLst/>
                <a:latin typeface="Century Gothic" panose="020B0502020202020204" pitchFamily="34" charset="0"/>
              </a:rPr>
              <a:t>(</a:t>
            </a:r>
            <a:r>
              <a:rPr lang="en-GB" sz="1400" b="1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400" b="1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400" b="1" dirty="0">
                <a:effectLst/>
                <a:latin typeface="Century Gothic" panose="020B0502020202020204" pitchFamily="34" charset="0"/>
              </a:rPr>
              <a:t> bunch length monitors)</a:t>
            </a:r>
            <a:endParaRPr lang="en-GB" sz="1400" b="1" dirty="0">
              <a:latin typeface="Century Gothic" panose="020B0502020202020204" pitchFamily="34" charset="0"/>
            </a:endParaRPr>
          </a:p>
        </p:txBody>
      </p:sp>
      <p:pic>
        <p:nvPicPr>
          <p:cNvPr id="7" name="Picture 6" descr="A machine with wires and a square object&#10;&#10;Description automatically generated">
            <a:extLst>
              <a:ext uri="{FF2B5EF4-FFF2-40B4-BE49-F238E27FC236}">
                <a16:creationId xmlns:a16="http://schemas.microsoft.com/office/drawing/2014/main" id="{36EC3032-AE03-AB42-AA74-37BE24B3DD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9133" y="876034"/>
            <a:ext cx="1960446" cy="2478766"/>
          </a:xfrm>
          <a:prstGeom prst="rect">
            <a:avLst/>
          </a:prstGeom>
        </p:spPr>
      </p:pic>
      <p:pic>
        <p:nvPicPr>
          <p:cNvPr id="8" name="Picture 7" descr="A machine on a table&#10;&#10;Description automatically generated">
            <a:extLst>
              <a:ext uri="{FF2B5EF4-FFF2-40B4-BE49-F238E27FC236}">
                <a16:creationId xmlns:a16="http://schemas.microsoft.com/office/drawing/2014/main" id="{FFD96C1A-78C2-444E-9784-82B2C28B68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0365" y="885802"/>
            <a:ext cx="3501091" cy="245621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8F68448-D7D0-614F-9835-0442AE3F62FE}"/>
              </a:ext>
            </a:extLst>
          </p:cNvPr>
          <p:cNvSpPr txBox="1"/>
          <p:nvPr/>
        </p:nvSpPr>
        <p:spPr>
          <a:xfrm>
            <a:off x="9248376" y="3406422"/>
            <a:ext cx="24050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Bunch Profile Monitor for </a:t>
            </a: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FCC-</a:t>
            </a:r>
            <a:r>
              <a:rPr lang="en-GB" sz="1400" b="1" i="0" u="none" strike="noStrike" dirty="0" err="1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(</a:t>
            </a:r>
            <a:r>
              <a:rPr lang="en-GB" sz="1400" b="1" i="0" u="none" strike="noStrike" dirty="0"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KIT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- </a:t>
            </a:r>
            <a:r>
              <a:rPr lang="en-GB" sz="1400" b="1" i="0" u="none" strike="noStrike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Karlsruhe</a:t>
            </a:r>
            <a:r>
              <a:rPr lang="en-GB" sz="1400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  <a:endParaRPr sz="1400" b="1" dirty="0">
              <a:latin typeface="Century Gothic" panose="020B0502020202020204" pitchFamily="34" charset="0"/>
            </a:endParaRP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3A65D1D-4A5A-E641-A2F1-AF4F51EA1428}"/>
              </a:ext>
            </a:extLst>
          </p:cNvPr>
          <p:cNvSpPr txBox="1">
            <a:spLocks/>
          </p:cNvSpPr>
          <p:nvPr/>
        </p:nvSpPr>
        <p:spPr>
          <a:xfrm>
            <a:off x="216768" y="4740059"/>
            <a:ext cx="2902365" cy="14465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400" kern="1200">
                <a:solidFill>
                  <a:schemeClr val="tx1"/>
                </a:solidFill>
                <a:latin typeface="Century Gothic" charset="0"/>
                <a:ea typeface="Century Gothic" charset="0"/>
                <a:cs typeface="Century Gothic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b="1" dirty="0"/>
              <a:t>Planned</a:t>
            </a:r>
          </a:p>
          <a:p>
            <a:pPr marL="0" indent="0">
              <a:buFont typeface="Arial"/>
              <a:buNone/>
            </a:pPr>
            <a:r>
              <a:rPr lang="en-US" b="1" dirty="0">
                <a:solidFill>
                  <a:srgbClr val="0070C0"/>
                </a:solidFill>
              </a:rPr>
              <a:t>Experiments in 2024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13B208B-4E77-6848-A6F5-7EA81052D6CC}"/>
              </a:ext>
            </a:extLst>
          </p:cNvPr>
          <p:cNvSpPr txBox="1"/>
          <p:nvPr/>
        </p:nvSpPr>
        <p:spPr>
          <a:xfrm>
            <a:off x="2862471" y="4665135"/>
            <a:ext cx="932953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Continuation</a:t>
            </a:r>
            <a:r>
              <a:rPr lang="en-GB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of previous experiments: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Electro-Optical Longitudinal </a:t>
            </a:r>
            <a:r>
              <a:rPr lang="en-GB" b="1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Bunch Profile Monitor </a:t>
            </a:r>
            <a:r>
              <a:rPr lang="en-GB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for FCC-</a:t>
            </a:r>
            <a:r>
              <a:rPr lang="en-GB" i="0" u="none" strike="noStrike" dirty="0" err="1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ee</a:t>
            </a:r>
            <a:r>
              <a:rPr lang="en-GB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 (</a:t>
            </a:r>
            <a:r>
              <a:rPr lang="en-GB" i="0" u="none" strike="noStrike" dirty="0">
                <a:solidFill>
                  <a:schemeClr val="accent1"/>
                </a:solidFill>
                <a:effectLst/>
                <a:latin typeface="Century Gothic" panose="020B0502020202020204" pitchFamily="34" charset="0"/>
              </a:rPr>
              <a:t>KIT</a:t>
            </a:r>
            <a:r>
              <a:rPr lang="en-GB" i="0" u="none" strike="noStrike" dirty="0">
                <a:solidFill>
                  <a:srgbClr val="212529"/>
                </a:solidFill>
                <a:effectLst/>
                <a:latin typeface="Century Gothic" panose="020B050202020202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ffectLst/>
                <a:latin typeface="Century Gothic" panose="020B0502020202020204" pitchFamily="34" charset="0"/>
              </a:rPr>
              <a:t>Coherent Cherenkov diffraction radiation </a:t>
            </a:r>
            <a:r>
              <a:rPr lang="en-GB" b="1" dirty="0">
                <a:effectLst/>
                <a:latin typeface="Century Gothic" panose="020B0502020202020204" pitchFamily="34" charset="0"/>
              </a:rPr>
              <a:t>dielectric buttons </a:t>
            </a:r>
            <a:r>
              <a:rPr lang="en-GB" dirty="0">
                <a:effectLst/>
                <a:latin typeface="Century Gothic" panose="020B0502020202020204" pitchFamily="34" charset="0"/>
              </a:rPr>
              <a:t>(</a:t>
            </a:r>
            <a:r>
              <a:rPr lang="en-GB" dirty="0">
                <a:solidFill>
                  <a:srgbClr val="0070C0"/>
                </a:solidFill>
                <a:effectLst/>
                <a:latin typeface="Century Gothic" panose="020B0502020202020204" pitchFamily="34" charset="0"/>
              </a:rPr>
              <a:t>CERN, BI)</a:t>
            </a:r>
            <a:endParaRPr lang="en-GB" dirty="0">
              <a:latin typeface="Century Gothic" panose="020B0502020202020204" pitchFamily="34" charset="0"/>
            </a:endParaRPr>
          </a:p>
          <a:p>
            <a:endParaRPr lang="en-GB" sz="1600" i="0" u="none" strike="noStrike" dirty="0">
              <a:solidFill>
                <a:srgbClr val="212529"/>
              </a:solidFill>
              <a:effectLst/>
              <a:latin typeface="Century Gothic" panose="020B0502020202020204" pitchFamily="34" charset="0"/>
            </a:endParaRPr>
          </a:p>
          <a:p>
            <a:r>
              <a:rPr lang="en-GB" b="1" dirty="0">
                <a:solidFill>
                  <a:srgbClr val="212529"/>
                </a:solidFill>
                <a:latin typeface="Century Gothic" panose="020B0502020202020204" pitchFamily="34" charset="0"/>
              </a:rPr>
              <a:t>NEW: </a:t>
            </a:r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Damage </a:t>
            </a:r>
            <a:r>
              <a:rPr lang="en-GB" b="1" dirty="0">
                <a:solidFill>
                  <a:srgbClr val="212529"/>
                </a:solidFill>
                <a:latin typeface="Century Gothic" panose="020B0502020202020204" pitchFamily="34" charset="0"/>
              </a:rPr>
              <a:t>test of positron target </a:t>
            </a:r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materials (</a:t>
            </a:r>
            <a:r>
              <a:rPr lang="en-GB" dirty="0">
                <a:solidFill>
                  <a:schemeClr val="accent1"/>
                </a:solidFill>
                <a:latin typeface="Century Gothic" panose="020B0502020202020204" pitchFamily="34" charset="0"/>
              </a:rPr>
              <a:t>CERN/</a:t>
            </a:r>
            <a:r>
              <a:rPr lang="en-GB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STI</a:t>
            </a:r>
            <a:r>
              <a:rPr lang="en-GB" dirty="0">
                <a:solidFill>
                  <a:schemeClr val="accent1"/>
                </a:solidFill>
                <a:latin typeface="Century Gothic" panose="020B0502020202020204" pitchFamily="34" charset="0"/>
              </a:rPr>
              <a:t> – </a:t>
            </a:r>
            <a:r>
              <a:rPr lang="en-GB" sz="1600" dirty="0">
                <a:solidFill>
                  <a:schemeClr val="accent1"/>
                </a:solidFill>
                <a:latin typeface="Century Gothic" panose="020B0502020202020204" pitchFamily="34" charset="0"/>
              </a:rPr>
              <a:t>M. </a:t>
            </a:r>
            <a:r>
              <a:rPr lang="en-GB" sz="1600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Calviani</a:t>
            </a:r>
            <a:r>
              <a:rPr lang="en-GB" sz="1600" dirty="0">
                <a:solidFill>
                  <a:schemeClr val="accent1"/>
                </a:solidFill>
                <a:latin typeface="Century Gothic" panose="020B0502020202020204" pitchFamily="34" charset="0"/>
              </a:rPr>
              <a:t>, A. P. </a:t>
            </a:r>
            <a:r>
              <a:rPr lang="en-GB" sz="1600" dirty="0" err="1">
                <a:solidFill>
                  <a:schemeClr val="accent1"/>
                </a:solidFill>
                <a:latin typeface="Century Gothic" panose="020B0502020202020204" pitchFamily="34" charset="0"/>
              </a:rPr>
              <a:t>Marcone</a:t>
            </a:r>
            <a:r>
              <a:rPr lang="en-GB" sz="1600" dirty="0">
                <a:solidFill>
                  <a:srgbClr val="212529"/>
                </a:solidFill>
                <a:latin typeface="Century Gothic" panose="020B0502020202020204" pitchFamily="34" charset="0"/>
              </a:rPr>
              <a:t>)</a:t>
            </a:r>
            <a:br>
              <a:rPr lang="en-GB" sz="1600" dirty="0">
                <a:solidFill>
                  <a:srgbClr val="212529"/>
                </a:solidFill>
                <a:latin typeface="Century Gothic" panose="020B0502020202020204" pitchFamily="34" charset="0"/>
              </a:rPr>
            </a:br>
            <a:r>
              <a:rPr lang="en-GB" dirty="0">
                <a:solidFill>
                  <a:srgbClr val="212529"/>
                </a:solidFill>
                <a:latin typeface="Century Gothic" panose="020B0502020202020204" pitchFamily="34" charset="0"/>
              </a:rPr>
              <a:t>➯   discussion ongoing on the program, including positron detection, etc…</a:t>
            </a:r>
            <a:endParaRPr dirty="0">
              <a:latin typeface="Century Gothic" panose="020B0502020202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2227E69-9475-C35B-283B-F4BF52C4DE86}"/>
              </a:ext>
            </a:extLst>
          </p:cNvPr>
          <p:cNvCxnSpPr/>
          <p:nvPr/>
        </p:nvCxnSpPr>
        <p:spPr>
          <a:xfrm>
            <a:off x="516835" y="4518992"/>
            <a:ext cx="11136609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8526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32006E4-5221-095E-BE15-C4FE7C632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 Overview of FCC-</a:t>
            </a:r>
            <a:r>
              <a:rPr lang="en-GB" dirty="0" err="1"/>
              <a:t>ee</a:t>
            </a:r>
            <a:r>
              <a:rPr lang="en-GB" dirty="0"/>
              <a:t>: What to Expect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189FF70-5275-498D-08A5-9FD833CBC7D0}"/>
              </a:ext>
            </a:extLst>
          </p:cNvPr>
          <p:cNvGrpSpPr/>
          <p:nvPr/>
        </p:nvGrpSpPr>
        <p:grpSpPr>
          <a:xfrm>
            <a:off x="121270" y="2483132"/>
            <a:ext cx="10674931" cy="3966453"/>
            <a:chOff x="121270" y="2483132"/>
            <a:chExt cx="10674931" cy="3966453"/>
          </a:xfrm>
        </p:grpSpPr>
        <p:pic>
          <p:nvPicPr>
            <p:cNvPr id="8" name="Content Placeholder 4">
              <a:extLst>
                <a:ext uri="{FF2B5EF4-FFF2-40B4-BE49-F238E27FC236}">
                  <a16:creationId xmlns:a16="http://schemas.microsoft.com/office/drawing/2014/main" id="{AD8C39E6-B897-8F0E-29F6-BBEBE6AB8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1270" y="2483132"/>
              <a:ext cx="7010733" cy="3966453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A875445-73E7-8FE0-5791-7B2EA996B2F7}"/>
                </a:ext>
              </a:extLst>
            </p:cNvPr>
            <p:cNvSpPr txBox="1"/>
            <p:nvPr/>
          </p:nvSpPr>
          <p:spPr>
            <a:xfrm>
              <a:off x="7135840" y="6080253"/>
              <a:ext cx="36603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Tor </a:t>
              </a:r>
              <a:r>
                <a:rPr lang="en-GB" dirty="0" err="1"/>
                <a:t>Raubenheimer</a:t>
              </a:r>
              <a:r>
                <a:rPr lang="en-GB" dirty="0"/>
                <a:t> @</a:t>
              </a:r>
              <a:r>
                <a:rPr lang="en-GB" dirty="0">
                  <a:hlinkClick r:id="rId3"/>
                </a:rPr>
                <a:t>FCC-Week-2023</a:t>
              </a:r>
              <a:endParaRPr lang="en-GB" dirty="0"/>
            </a:p>
          </p:txBody>
        </p:sp>
      </p:grpSp>
      <p:pic>
        <p:nvPicPr>
          <p:cNvPr id="11" name="Picture 10" descr="A diagram of a scientific experiment&#10;&#10;Description automatically generated with medium confidence">
            <a:extLst>
              <a:ext uri="{FF2B5EF4-FFF2-40B4-BE49-F238E27FC236}">
                <a16:creationId xmlns:a16="http://schemas.microsoft.com/office/drawing/2014/main" id="{0A499E0E-8AAD-7583-8508-9241E814BF3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7142" y="550549"/>
            <a:ext cx="7004858" cy="396645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C04D627-AC96-1231-E718-BBAE40716263}"/>
              </a:ext>
            </a:extLst>
          </p:cNvPr>
          <p:cNvSpPr txBox="1"/>
          <p:nvPr/>
        </p:nvSpPr>
        <p:spPr>
          <a:xfrm>
            <a:off x="551321" y="564711"/>
            <a:ext cx="4635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M. Benedikt, F. Zimmermann @</a:t>
            </a:r>
            <a:r>
              <a:rPr lang="en-GB" dirty="0">
                <a:hlinkClick r:id="rId3"/>
              </a:rPr>
              <a:t>FCC-Week-2023</a:t>
            </a:r>
            <a:endParaRPr lang="en-GB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04B73D1-2A21-5A50-6A80-FB1455A364E6}"/>
              </a:ext>
            </a:extLst>
          </p:cNvPr>
          <p:cNvGrpSpPr/>
          <p:nvPr/>
        </p:nvGrpSpPr>
        <p:grpSpPr>
          <a:xfrm>
            <a:off x="313751" y="948205"/>
            <a:ext cx="5079884" cy="2033534"/>
            <a:chOff x="313751" y="948205"/>
            <a:chExt cx="5079884" cy="2033534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34D43FB-B32D-67C5-3490-6D8D595B494F}"/>
                </a:ext>
              </a:extLst>
            </p:cNvPr>
            <p:cNvSpPr txBox="1"/>
            <p:nvPr/>
          </p:nvSpPr>
          <p:spPr>
            <a:xfrm>
              <a:off x="313751" y="948205"/>
              <a:ext cx="4635821" cy="1323439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/>
                <a:t>CERN interest (and resources) in FCC-</a:t>
              </a:r>
              <a:r>
                <a:rPr lang="en-GB" sz="1600" b="1" dirty="0" err="1"/>
                <a:t>ee</a:t>
              </a:r>
              <a:r>
                <a:rPr lang="en-GB" sz="1600" b="1" dirty="0"/>
                <a:t> R&amp;D expected to boost late </a:t>
              </a:r>
              <a:r>
                <a:rPr lang="en-GB" sz="1600" b="1" dirty="0" err="1"/>
                <a:t>2020s</a:t>
              </a:r>
              <a:endParaRPr lang="en-GB" sz="1600" b="1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b="1" dirty="0"/>
                <a:t>It is wise to bridge e</a:t>
              </a:r>
              <a:r>
                <a:rPr lang="en-GB" sz="1600" b="1" baseline="30000" dirty="0"/>
                <a:t>- </a:t>
              </a:r>
              <a:r>
                <a:rPr lang="en-GB" sz="1600" b="1" dirty="0" err="1"/>
                <a:t>LINAC</a:t>
              </a:r>
              <a:r>
                <a:rPr lang="en-GB" sz="1600" b="1" dirty="0"/>
                <a:t> know-how</a:t>
              </a:r>
              <a:br>
                <a:rPr lang="en-GB" sz="1600" b="1" dirty="0"/>
              </a:br>
              <a:r>
                <a:rPr lang="en-GB" sz="1600" b="1" dirty="0"/>
                <a:t>at least till start of first stages of “final” facility, </a:t>
              </a:r>
              <a:br>
                <a:rPr lang="en-GB" sz="1600" b="1" dirty="0"/>
              </a:br>
              <a:r>
                <a:rPr lang="en-GB" sz="1600" b="1" dirty="0"/>
                <a:t>i.e. early </a:t>
              </a:r>
              <a:r>
                <a:rPr lang="en-GB" sz="1600" b="1" dirty="0" err="1"/>
                <a:t>2030s</a:t>
              </a:r>
              <a:endParaRPr lang="en-GB" sz="1600" b="1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85ECC83-5CB6-0443-C913-E58B3B327137}"/>
                </a:ext>
              </a:extLst>
            </p:cNvPr>
            <p:cNvCxnSpPr>
              <a:cxnSpLocks/>
            </p:cNvCxnSpPr>
            <p:nvPr/>
          </p:nvCxnSpPr>
          <p:spPr>
            <a:xfrm>
              <a:off x="4949572" y="2099638"/>
              <a:ext cx="444063" cy="882101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05F31DE1-850A-3513-2DB2-4F10B28E4FF0}"/>
                </a:ext>
              </a:extLst>
            </p:cNvPr>
            <p:cNvCxnSpPr>
              <a:cxnSpLocks/>
            </p:cNvCxnSpPr>
            <p:nvPr/>
          </p:nvCxnSpPr>
          <p:spPr>
            <a:xfrm>
              <a:off x="4945735" y="1850335"/>
              <a:ext cx="447900" cy="435471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C14F4CC-F117-BF7E-C063-751ECC97FCA3}"/>
              </a:ext>
            </a:extLst>
          </p:cNvPr>
          <p:cNvGrpSpPr/>
          <p:nvPr/>
        </p:nvGrpSpPr>
        <p:grpSpPr>
          <a:xfrm>
            <a:off x="0" y="4645629"/>
            <a:ext cx="12070730" cy="1279490"/>
            <a:chOff x="0" y="4645629"/>
            <a:chExt cx="12070730" cy="1279490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06556BE-BD75-B75A-C596-296258513AA4}"/>
                </a:ext>
              </a:extLst>
            </p:cNvPr>
            <p:cNvSpPr txBox="1"/>
            <p:nvPr/>
          </p:nvSpPr>
          <p:spPr>
            <a:xfrm>
              <a:off x="7517689" y="5001789"/>
              <a:ext cx="4553041" cy="92333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 w="28575">
              <a:solidFill>
                <a:schemeClr val="accent6">
                  <a:lumMod val="75000"/>
                </a:schemeClr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b="1" dirty="0"/>
                <a:t>A demonstrator facility is not to be expected!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dirty="0"/>
                <a:t>If approved, </a:t>
              </a:r>
              <a:r>
                <a:rPr lang="en-GB" b="1" dirty="0"/>
                <a:t>CERN will likely build directly the final FCC-</a:t>
              </a:r>
              <a:r>
                <a:rPr lang="en-GB" b="1" dirty="0" err="1"/>
                <a:t>ee</a:t>
              </a:r>
              <a:r>
                <a:rPr lang="en-GB" b="1" dirty="0"/>
                <a:t> (injector) complex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9902A6DB-856B-1EA7-F4E9-49DBAB771AE2}"/>
                </a:ext>
              </a:extLst>
            </p:cNvPr>
            <p:cNvCxnSpPr>
              <a:cxnSpLocks/>
              <a:stCxn id="15" idx="1"/>
              <a:endCxn id="4" idx="3"/>
            </p:cNvCxnSpPr>
            <p:nvPr/>
          </p:nvCxnSpPr>
          <p:spPr>
            <a:xfrm flipH="1" flipV="1">
              <a:off x="6934200" y="5054542"/>
              <a:ext cx="583489" cy="408912"/>
            </a:xfrm>
            <a:prstGeom prst="straightConnector1">
              <a:avLst/>
            </a:prstGeom>
            <a:ln w="38100">
              <a:solidFill>
                <a:schemeClr val="accent6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560690C-0536-A60C-EA49-0FB0B26594EC}"/>
                </a:ext>
              </a:extLst>
            </p:cNvPr>
            <p:cNvSpPr/>
            <p:nvPr/>
          </p:nvSpPr>
          <p:spPr>
            <a:xfrm>
              <a:off x="0" y="4645629"/>
              <a:ext cx="6934200" cy="817826"/>
            </a:xfrm>
            <a:prstGeom prst="rect">
              <a:avLst/>
            </a:prstGeom>
            <a:noFill/>
            <a:ln w="3810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44128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F62E312-4EE6-7D74-DCC2-5473EE2DFE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Complex and its Injector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339DB6A-3F4A-7F6D-E760-1CF3AB4F2D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6195" y="788579"/>
            <a:ext cx="5508446" cy="302086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Most likely injector option:</a:t>
            </a:r>
          </a:p>
          <a:p>
            <a:r>
              <a:rPr lang="en-GB" b="1" dirty="0" err="1"/>
              <a:t>LINACs</a:t>
            </a:r>
            <a:r>
              <a:rPr lang="en-GB" dirty="0"/>
              <a:t> &amp; </a:t>
            </a:r>
            <a:r>
              <a:rPr lang="en-GB" b="1" dirty="0"/>
              <a:t>damping ring </a:t>
            </a:r>
            <a:r>
              <a:rPr lang="en-GB" dirty="0"/>
              <a:t>on </a:t>
            </a:r>
            <a:r>
              <a:rPr lang="en-GB" dirty="0" err="1"/>
              <a:t>Prevessin</a:t>
            </a:r>
            <a:r>
              <a:rPr lang="en-GB" dirty="0"/>
              <a:t> site</a:t>
            </a:r>
          </a:p>
          <a:p>
            <a:r>
              <a:rPr lang="en-GB" dirty="0"/>
              <a:t>Transfer to SPS </a:t>
            </a:r>
            <a:r>
              <a:rPr lang="en-GB" dirty="0" err="1"/>
              <a:t>BA4</a:t>
            </a:r>
            <a:endParaRPr lang="en-GB" dirty="0"/>
          </a:p>
          <a:p>
            <a:r>
              <a:rPr lang="en-GB" dirty="0"/>
              <a:t>1 beam through SPS tunnel</a:t>
            </a:r>
          </a:p>
          <a:p>
            <a:r>
              <a:rPr lang="en-GB" dirty="0"/>
              <a:t>1 beam through </a:t>
            </a:r>
            <a:r>
              <a:rPr lang="en-GB" dirty="0" err="1"/>
              <a:t>TT40</a:t>
            </a:r>
            <a:r>
              <a:rPr lang="en-GB" dirty="0"/>
              <a:t>/</a:t>
            </a:r>
            <a:r>
              <a:rPr lang="en-GB" dirty="0" err="1"/>
              <a:t>TI8</a:t>
            </a:r>
            <a:endParaRPr lang="en-GB" dirty="0"/>
          </a:p>
          <a:p>
            <a:pPr lvl="1"/>
            <a:r>
              <a:rPr lang="en-GB" dirty="0"/>
              <a:t>(can also send beam toward AWAKE)</a:t>
            </a:r>
          </a:p>
          <a:p>
            <a:pPr marL="0" indent="0">
              <a:buNone/>
            </a:pPr>
            <a:r>
              <a:rPr lang="en-GB" b="1" dirty="0">
                <a:solidFill>
                  <a:schemeClr val="accent2"/>
                </a:solidFill>
              </a:rPr>
              <a:t>In general, size/challenges of such a complex are not comparable to CLEAR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70940CC-086C-EB79-A110-37EF4B22DCEB}"/>
              </a:ext>
            </a:extLst>
          </p:cNvPr>
          <p:cNvGrpSpPr/>
          <p:nvPr/>
        </p:nvGrpSpPr>
        <p:grpSpPr>
          <a:xfrm>
            <a:off x="6234546" y="585004"/>
            <a:ext cx="5915643" cy="4576043"/>
            <a:chOff x="4807854" y="1522962"/>
            <a:chExt cx="7314317" cy="5657987"/>
          </a:xfrm>
        </p:grpSpPr>
        <p:pic>
          <p:nvPicPr>
            <p:cNvPr id="27" name="Content Placeholder 4" descr="A map of a city&#10;&#10;Description automatically generated">
              <a:extLst>
                <a:ext uri="{FF2B5EF4-FFF2-40B4-BE49-F238E27FC236}">
                  <a16:creationId xmlns:a16="http://schemas.microsoft.com/office/drawing/2014/main" id="{AC7B71E3-33AE-10A2-5CF5-0C2E568386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1200"/>
                      </a14:imgEffect>
                      <a14:imgEffect>
                        <a14:saturation sat="0"/>
                      </a14:imgEffect>
                      <a14:imgEffect>
                        <a14:brightnessContrast bright="20000" contrast="20000"/>
                      </a14:imgEffect>
                    </a14:imgLayer>
                  </a14:imgProps>
                </a:ext>
              </a:extLst>
            </a:blip>
            <a:srcRect l="8438" t="-1" b="2479"/>
            <a:stretch/>
          </p:blipFill>
          <p:spPr>
            <a:xfrm>
              <a:off x="4807854" y="1522962"/>
              <a:ext cx="7314317" cy="5657987"/>
            </a:xfrm>
            <a:prstGeom prst="rect">
              <a:avLst/>
            </a:prstGeom>
          </p:spPr>
        </p:pic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4C8464C6-570B-C70A-2187-DDB20F8DAA31}"/>
                </a:ext>
              </a:extLst>
            </p:cNvPr>
            <p:cNvSpPr/>
            <p:nvPr/>
          </p:nvSpPr>
          <p:spPr>
            <a:xfrm>
              <a:off x="7538526" y="1531333"/>
              <a:ext cx="2107096" cy="2156791"/>
            </a:xfrm>
            <a:custGeom>
              <a:avLst/>
              <a:gdLst>
                <a:gd name="connsiteX0" fmla="*/ 89452 w 2107096"/>
                <a:gd name="connsiteY0" fmla="*/ 2112065 h 2156791"/>
                <a:gd name="connsiteX1" fmla="*/ 4969 w 2107096"/>
                <a:gd name="connsiteY1" fmla="*/ 2022613 h 2156791"/>
                <a:gd name="connsiteX2" fmla="*/ 49696 w 2107096"/>
                <a:gd name="connsiteY2" fmla="*/ 1982857 h 2156791"/>
                <a:gd name="connsiteX3" fmla="*/ 0 w 2107096"/>
                <a:gd name="connsiteY3" fmla="*/ 1928191 h 2156791"/>
                <a:gd name="connsiteX4" fmla="*/ 29817 w 2107096"/>
                <a:gd name="connsiteY4" fmla="*/ 1878496 h 2156791"/>
                <a:gd name="connsiteX5" fmla="*/ 29817 w 2107096"/>
                <a:gd name="connsiteY5" fmla="*/ 1828800 h 2156791"/>
                <a:gd name="connsiteX6" fmla="*/ 29817 w 2107096"/>
                <a:gd name="connsiteY6" fmla="*/ 1828800 h 2156791"/>
                <a:gd name="connsiteX7" fmla="*/ 79513 w 2107096"/>
                <a:gd name="connsiteY7" fmla="*/ 1759226 h 2156791"/>
                <a:gd name="connsiteX8" fmla="*/ 54665 w 2107096"/>
                <a:gd name="connsiteY8" fmla="*/ 1714500 h 2156791"/>
                <a:gd name="connsiteX9" fmla="*/ 452230 w 2107096"/>
                <a:gd name="connsiteY9" fmla="*/ 1326874 h 2156791"/>
                <a:gd name="connsiteX10" fmla="*/ 452230 w 2107096"/>
                <a:gd name="connsiteY10" fmla="*/ 1277178 h 2156791"/>
                <a:gd name="connsiteX11" fmla="*/ 849796 w 2107096"/>
                <a:gd name="connsiteY11" fmla="*/ 869674 h 2156791"/>
                <a:gd name="connsiteX12" fmla="*/ 939248 w 2107096"/>
                <a:gd name="connsiteY12" fmla="*/ 869674 h 2156791"/>
                <a:gd name="connsiteX13" fmla="*/ 1108213 w 2107096"/>
                <a:gd name="connsiteY13" fmla="*/ 710648 h 2156791"/>
                <a:gd name="connsiteX14" fmla="*/ 1182756 w 2107096"/>
                <a:gd name="connsiteY14" fmla="*/ 710648 h 2156791"/>
                <a:gd name="connsiteX15" fmla="*/ 1187726 w 2107096"/>
                <a:gd name="connsiteY15" fmla="*/ 646044 h 2156791"/>
                <a:gd name="connsiteX16" fmla="*/ 1421296 w 2107096"/>
                <a:gd name="connsiteY16" fmla="*/ 387626 h 2156791"/>
                <a:gd name="connsiteX17" fmla="*/ 1470991 w 2107096"/>
                <a:gd name="connsiteY17" fmla="*/ 427383 h 2156791"/>
                <a:gd name="connsiteX18" fmla="*/ 1739348 w 2107096"/>
                <a:gd name="connsiteY18" fmla="*/ 318052 h 2156791"/>
                <a:gd name="connsiteX19" fmla="*/ 1779104 w 2107096"/>
                <a:gd name="connsiteY19" fmla="*/ 253448 h 2156791"/>
                <a:gd name="connsiteX20" fmla="*/ 1888435 w 2107096"/>
                <a:gd name="connsiteY20" fmla="*/ 9939 h 2156791"/>
                <a:gd name="connsiteX21" fmla="*/ 2067339 w 2107096"/>
                <a:gd name="connsiteY21" fmla="*/ 0 h 2156791"/>
                <a:gd name="connsiteX22" fmla="*/ 2107096 w 2107096"/>
                <a:gd name="connsiteY22" fmla="*/ 54665 h 2156791"/>
                <a:gd name="connsiteX23" fmla="*/ 1282148 w 2107096"/>
                <a:gd name="connsiteY23" fmla="*/ 944217 h 2156791"/>
                <a:gd name="connsiteX24" fmla="*/ 1391478 w 2107096"/>
                <a:gd name="connsiteY24" fmla="*/ 1053548 h 2156791"/>
                <a:gd name="connsiteX25" fmla="*/ 1262269 w 2107096"/>
                <a:gd name="connsiteY25" fmla="*/ 1177787 h 2156791"/>
                <a:gd name="connsiteX26" fmla="*/ 1520687 w 2107096"/>
                <a:gd name="connsiteY26" fmla="*/ 1441174 h 2156791"/>
                <a:gd name="connsiteX27" fmla="*/ 1381539 w 2107096"/>
                <a:gd name="connsiteY27" fmla="*/ 1630017 h 2156791"/>
                <a:gd name="connsiteX28" fmla="*/ 1441174 w 2107096"/>
                <a:gd name="connsiteY28" fmla="*/ 1674744 h 2156791"/>
                <a:gd name="connsiteX29" fmla="*/ 909430 w 2107096"/>
                <a:gd name="connsiteY29" fmla="*/ 2151822 h 2156791"/>
                <a:gd name="connsiteX30" fmla="*/ 521804 w 2107096"/>
                <a:gd name="connsiteY30" fmla="*/ 2156791 h 2156791"/>
                <a:gd name="connsiteX31" fmla="*/ 407504 w 2107096"/>
                <a:gd name="connsiteY31" fmla="*/ 2077278 h 2156791"/>
                <a:gd name="connsiteX32" fmla="*/ 337930 w 2107096"/>
                <a:gd name="connsiteY32" fmla="*/ 2131944 h 2156791"/>
                <a:gd name="connsiteX33" fmla="*/ 233569 w 2107096"/>
                <a:gd name="connsiteY33" fmla="*/ 2002735 h 2156791"/>
                <a:gd name="connsiteX34" fmla="*/ 89452 w 2107096"/>
                <a:gd name="connsiteY34" fmla="*/ 2112065 h 2156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107096" h="2156791">
                  <a:moveTo>
                    <a:pt x="89452" y="2112065"/>
                  </a:moveTo>
                  <a:lnTo>
                    <a:pt x="4969" y="2022613"/>
                  </a:lnTo>
                  <a:lnTo>
                    <a:pt x="49696" y="1982857"/>
                  </a:lnTo>
                  <a:lnTo>
                    <a:pt x="0" y="1928191"/>
                  </a:lnTo>
                  <a:lnTo>
                    <a:pt x="29817" y="1878496"/>
                  </a:lnTo>
                  <a:lnTo>
                    <a:pt x="29817" y="1828800"/>
                  </a:lnTo>
                  <a:lnTo>
                    <a:pt x="29817" y="1828800"/>
                  </a:lnTo>
                  <a:lnTo>
                    <a:pt x="79513" y="1759226"/>
                  </a:lnTo>
                  <a:lnTo>
                    <a:pt x="54665" y="1714500"/>
                  </a:lnTo>
                  <a:lnTo>
                    <a:pt x="452230" y="1326874"/>
                  </a:lnTo>
                  <a:lnTo>
                    <a:pt x="452230" y="1277178"/>
                  </a:lnTo>
                  <a:lnTo>
                    <a:pt x="849796" y="869674"/>
                  </a:lnTo>
                  <a:lnTo>
                    <a:pt x="939248" y="869674"/>
                  </a:lnTo>
                  <a:lnTo>
                    <a:pt x="1108213" y="710648"/>
                  </a:lnTo>
                  <a:lnTo>
                    <a:pt x="1182756" y="710648"/>
                  </a:lnTo>
                  <a:lnTo>
                    <a:pt x="1187726" y="646044"/>
                  </a:lnTo>
                  <a:lnTo>
                    <a:pt x="1421296" y="387626"/>
                  </a:lnTo>
                  <a:lnTo>
                    <a:pt x="1470991" y="427383"/>
                  </a:lnTo>
                  <a:lnTo>
                    <a:pt x="1739348" y="318052"/>
                  </a:lnTo>
                  <a:lnTo>
                    <a:pt x="1779104" y="253448"/>
                  </a:lnTo>
                  <a:lnTo>
                    <a:pt x="1888435" y="9939"/>
                  </a:lnTo>
                  <a:lnTo>
                    <a:pt x="2067339" y="0"/>
                  </a:lnTo>
                  <a:lnTo>
                    <a:pt x="2107096" y="54665"/>
                  </a:lnTo>
                  <a:lnTo>
                    <a:pt x="1282148" y="944217"/>
                  </a:lnTo>
                  <a:lnTo>
                    <a:pt x="1391478" y="1053548"/>
                  </a:lnTo>
                  <a:lnTo>
                    <a:pt x="1262269" y="1177787"/>
                  </a:lnTo>
                  <a:lnTo>
                    <a:pt x="1520687" y="1441174"/>
                  </a:lnTo>
                  <a:lnTo>
                    <a:pt x="1381539" y="1630017"/>
                  </a:lnTo>
                  <a:lnTo>
                    <a:pt x="1441174" y="1674744"/>
                  </a:lnTo>
                  <a:lnTo>
                    <a:pt x="909430" y="2151822"/>
                  </a:lnTo>
                  <a:lnTo>
                    <a:pt x="521804" y="2156791"/>
                  </a:lnTo>
                  <a:lnTo>
                    <a:pt x="407504" y="2077278"/>
                  </a:lnTo>
                  <a:lnTo>
                    <a:pt x="337930" y="2131944"/>
                  </a:lnTo>
                  <a:lnTo>
                    <a:pt x="233569" y="2002735"/>
                  </a:lnTo>
                  <a:lnTo>
                    <a:pt x="89452" y="2112065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6C9E339B-24B5-2B06-18C3-362C6B6A2C3F}"/>
                </a:ext>
              </a:extLst>
            </p:cNvPr>
            <p:cNvSpPr/>
            <p:nvPr/>
          </p:nvSpPr>
          <p:spPr>
            <a:xfrm>
              <a:off x="5928691" y="5878995"/>
              <a:ext cx="2484784" cy="1294959"/>
            </a:xfrm>
            <a:custGeom>
              <a:avLst/>
              <a:gdLst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2226366 w 2484783"/>
                <a:gd name="connsiteY3" fmla="*/ 1386508 h 1461052"/>
                <a:gd name="connsiteX4" fmla="*/ 2330726 w 2484783"/>
                <a:gd name="connsiteY4" fmla="*/ 1441174 h 1461052"/>
                <a:gd name="connsiteX5" fmla="*/ 1615109 w 2484783"/>
                <a:gd name="connsiteY5" fmla="*/ 1461052 h 1461052"/>
                <a:gd name="connsiteX6" fmla="*/ 1038639 w 2484783"/>
                <a:gd name="connsiteY6" fmla="*/ 1088334 h 1461052"/>
                <a:gd name="connsiteX7" fmla="*/ 1088335 w 2484783"/>
                <a:gd name="connsiteY7" fmla="*/ 1013791 h 1461052"/>
                <a:gd name="connsiteX8" fmla="*/ 815009 w 2484783"/>
                <a:gd name="connsiteY8" fmla="*/ 829917 h 1461052"/>
                <a:gd name="connsiteX9" fmla="*/ 685800 w 2484783"/>
                <a:gd name="connsiteY9" fmla="*/ 715617 h 1461052"/>
                <a:gd name="connsiteX10" fmla="*/ 491987 w 2484783"/>
                <a:gd name="connsiteY10" fmla="*/ 536713 h 1461052"/>
                <a:gd name="connsiteX11" fmla="*/ 258418 w 2484783"/>
                <a:gd name="connsiteY11" fmla="*/ 313082 h 1461052"/>
                <a:gd name="connsiteX12" fmla="*/ 0 w 2484783"/>
                <a:gd name="connsiteY12" fmla="*/ 94421 h 1461052"/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2330726 w 2484783"/>
                <a:gd name="connsiteY3" fmla="*/ 1441174 h 1461052"/>
                <a:gd name="connsiteX4" fmla="*/ 1615109 w 2484783"/>
                <a:gd name="connsiteY4" fmla="*/ 1461052 h 1461052"/>
                <a:gd name="connsiteX5" fmla="*/ 1038639 w 2484783"/>
                <a:gd name="connsiteY5" fmla="*/ 1088334 h 1461052"/>
                <a:gd name="connsiteX6" fmla="*/ 1088335 w 2484783"/>
                <a:gd name="connsiteY6" fmla="*/ 1013791 h 1461052"/>
                <a:gd name="connsiteX7" fmla="*/ 815009 w 2484783"/>
                <a:gd name="connsiteY7" fmla="*/ 829917 h 1461052"/>
                <a:gd name="connsiteX8" fmla="*/ 685800 w 2484783"/>
                <a:gd name="connsiteY8" fmla="*/ 715617 h 1461052"/>
                <a:gd name="connsiteX9" fmla="*/ 491987 w 2484783"/>
                <a:gd name="connsiteY9" fmla="*/ 536713 h 1461052"/>
                <a:gd name="connsiteX10" fmla="*/ 258418 w 2484783"/>
                <a:gd name="connsiteY10" fmla="*/ 313082 h 1461052"/>
                <a:gd name="connsiteX11" fmla="*/ 0 w 2484783"/>
                <a:gd name="connsiteY11" fmla="*/ 94421 h 1461052"/>
                <a:gd name="connsiteX0" fmla="*/ 0 w 2484783"/>
                <a:gd name="connsiteY0" fmla="*/ 94421 h 1461052"/>
                <a:gd name="connsiteX1" fmla="*/ 139148 w 2484783"/>
                <a:gd name="connsiteY1" fmla="*/ 0 h 1461052"/>
                <a:gd name="connsiteX2" fmla="*/ 2484783 w 2484783"/>
                <a:gd name="connsiteY2" fmla="*/ 998882 h 1461052"/>
                <a:gd name="connsiteX3" fmla="*/ 1615109 w 2484783"/>
                <a:gd name="connsiteY3" fmla="*/ 1461052 h 1461052"/>
                <a:gd name="connsiteX4" fmla="*/ 1038639 w 2484783"/>
                <a:gd name="connsiteY4" fmla="*/ 1088334 h 1461052"/>
                <a:gd name="connsiteX5" fmla="*/ 1088335 w 2484783"/>
                <a:gd name="connsiteY5" fmla="*/ 1013791 h 1461052"/>
                <a:gd name="connsiteX6" fmla="*/ 815009 w 2484783"/>
                <a:gd name="connsiteY6" fmla="*/ 829917 h 1461052"/>
                <a:gd name="connsiteX7" fmla="*/ 685800 w 2484783"/>
                <a:gd name="connsiteY7" fmla="*/ 715617 h 1461052"/>
                <a:gd name="connsiteX8" fmla="*/ 491987 w 2484783"/>
                <a:gd name="connsiteY8" fmla="*/ 536713 h 1461052"/>
                <a:gd name="connsiteX9" fmla="*/ 258418 w 2484783"/>
                <a:gd name="connsiteY9" fmla="*/ 313082 h 1461052"/>
                <a:gd name="connsiteX10" fmla="*/ 0 w 2484783"/>
                <a:gd name="connsiteY10" fmla="*/ 94421 h 1461052"/>
                <a:gd name="connsiteX0" fmla="*/ 0 w 2484783"/>
                <a:gd name="connsiteY0" fmla="*/ 94421 h 1088334"/>
                <a:gd name="connsiteX1" fmla="*/ 139148 w 2484783"/>
                <a:gd name="connsiteY1" fmla="*/ 0 h 1088334"/>
                <a:gd name="connsiteX2" fmla="*/ 2484783 w 2484783"/>
                <a:gd name="connsiteY2" fmla="*/ 998882 h 1088334"/>
                <a:gd name="connsiteX3" fmla="*/ 1038639 w 2484783"/>
                <a:gd name="connsiteY3" fmla="*/ 1088334 h 1088334"/>
                <a:gd name="connsiteX4" fmla="*/ 1088335 w 2484783"/>
                <a:gd name="connsiteY4" fmla="*/ 1013791 h 1088334"/>
                <a:gd name="connsiteX5" fmla="*/ 815009 w 2484783"/>
                <a:gd name="connsiteY5" fmla="*/ 829917 h 1088334"/>
                <a:gd name="connsiteX6" fmla="*/ 685800 w 2484783"/>
                <a:gd name="connsiteY6" fmla="*/ 715617 h 1088334"/>
                <a:gd name="connsiteX7" fmla="*/ 491987 w 2484783"/>
                <a:gd name="connsiteY7" fmla="*/ 536713 h 1088334"/>
                <a:gd name="connsiteX8" fmla="*/ 258418 w 2484783"/>
                <a:gd name="connsiteY8" fmla="*/ 313082 h 1088334"/>
                <a:gd name="connsiteX9" fmla="*/ 0 w 2484783"/>
                <a:gd name="connsiteY9" fmla="*/ 94421 h 1088334"/>
                <a:gd name="connsiteX0" fmla="*/ 0 w 2484783"/>
                <a:gd name="connsiteY0" fmla="*/ 94421 h 1013790"/>
                <a:gd name="connsiteX1" fmla="*/ 139148 w 2484783"/>
                <a:gd name="connsiteY1" fmla="*/ 0 h 1013790"/>
                <a:gd name="connsiteX2" fmla="*/ 2484783 w 2484783"/>
                <a:gd name="connsiteY2" fmla="*/ 998882 h 1013790"/>
                <a:gd name="connsiteX3" fmla="*/ 1088335 w 2484783"/>
                <a:gd name="connsiteY3" fmla="*/ 1013791 h 1013790"/>
                <a:gd name="connsiteX4" fmla="*/ 815009 w 2484783"/>
                <a:gd name="connsiteY4" fmla="*/ 829917 h 1013790"/>
                <a:gd name="connsiteX5" fmla="*/ 685800 w 2484783"/>
                <a:gd name="connsiteY5" fmla="*/ 715617 h 1013790"/>
                <a:gd name="connsiteX6" fmla="*/ 491987 w 2484783"/>
                <a:gd name="connsiteY6" fmla="*/ 536713 h 1013790"/>
                <a:gd name="connsiteX7" fmla="*/ 258418 w 2484783"/>
                <a:gd name="connsiteY7" fmla="*/ 313082 h 1013790"/>
                <a:gd name="connsiteX8" fmla="*/ 0 w 2484783"/>
                <a:gd name="connsiteY8" fmla="*/ 94421 h 1013790"/>
                <a:gd name="connsiteX0" fmla="*/ 0 w 2484783"/>
                <a:gd name="connsiteY0" fmla="*/ 94421 h 998882"/>
                <a:gd name="connsiteX1" fmla="*/ 139148 w 2484783"/>
                <a:gd name="connsiteY1" fmla="*/ 0 h 998882"/>
                <a:gd name="connsiteX2" fmla="*/ 2484783 w 2484783"/>
                <a:gd name="connsiteY2" fmla="*/ 998882 h 998882"/>
                <a:gd name="connsiteX3" fmla="*/ 1077029 w 2484783"/>
                <a:gd name="connsiteY3" fmla="*/ 979873 h 998882"/>
                <a:gd name="connsiteX4" fmla="*/ 815009 w 2484783"/>
                <a:gd name="connsiteY4" fmla="*/ 829917 h 998882"/>
                <a:gd name="connsiteX5" fmla="*/ 685800 w 2484783"/>
                <a:gd name="connsiteY5" fmla="*/ 715617 h 998882"/>
                <a:gd name="connsiteX6" fmla="*/ 491987 w 2484783"/>
                <a:gd name="connsiteY6" fmla="*/ 536713 h 998882"/>
                <a:gd name="connsiteX7" fmla="*/ 258418 w 2484783"/>
                <a:gd name="connsiteY7" fmla="*/ 313082 h 998882"/>
                <a:gd name="connsiteX8" fmla="*/ 0 w 2484783"/>
                <a:gd name="connsiteY8" fmla="*/ 94421 h 998882"/>
                <a:gd name="connsiteX0" fmla="*/ 0 w 2484783"/>
                <a:gd name="connsiteY0" fmla="*/ 94421 h 981923"/>
                <a:gd name="connsiteX1" fmla="*/ 139148 w 2484783"/>
                <a:gd name="connsiteY1" fmla="*/ 0 h 981923"/>
                <a:gd name="connsiteX2" fmla="*/ 2484783 w 2484783"/>
                <a:gd name="connsiteY2" fmla="*/ 981923 h 981923"/>
                <a:gd name="connsiteX3" fmla="*/ 1077029 w 2484783"/>
                <a:gd name="connsiteY3" fmla="*/ 979873 h 981923"/>
                <a:gd name="connsiteX4" fmla="*/ 815009 w 2484783"/>
                <a:gd name="connsiteY4" fmla="*/ 829917 h 981923"/>
                <a:gd name="connsiteX5" fmla="*/ 685800 w 2484783"/>
                <a:gd name="connsiteY5" fmla="*/ 715617 h 981923"/>
                <a:gd name="connsiteX6" fmla="*/ 491987 w 2484783"/>
                <a:gd name="connsiteY6" fmla="*/ 536713 h 981923"/>
                <a:gd name="connsiteX7" fmla="*/ 258418 w 2484783"/>
                <a:gd name="connsiteY7" fmla="*/ 313082 h 981923"/>
                <a:gd name="connsiteX8" fmla="*/ 0 w 2484783"/>
                <a:gd name="connsiteY8" fmla="*/ 94421 h 981923"/>
                <a:gd name="connsiteX0" fmla="*/ 0 w 2484783"/>
                <a:gd name="connsiteY0" fmla="*/ 94421 h 1322759"/>
                <a:gd name="connsiteX1" fmla="*/ 139148 w 2484783"/>
                <a:gd name="connsiteY1" fmla="*/ 0 h 1322759"/>
                <a:gd name="connsiteX2" fmla="*/ 2484783 w 2484783"/>
                <a:gd name="connsiteY2" fmla="*/ 981923 h 1322759"/>
                <a:gd name="connsiteX3" fmla="*/ 1355044 w 2484783"/>
                <a:gd name="connsiteY3" fmla="*/ 1322759 h 1322759"/>
                <a:gd name="connsiteX4" fmla="*/ 815009 w 2484783"/>
                <a:gd name="connsiteY4" fmla="*/ 829917 h 1322759"/>
                <a:gd name="connsiteX5" fmla="*/ 685800 w 2484783"/>
                <a:gd name="connsiteY5" fmla="*/ 715617 h 1322759"/>
                <a:gd name="connsiteX6" fmla="*/ 491987 w 2484783"/>
                <a:gd name="connsiteY6" fmla="*/ 536713 h 1322759"/>
                <a:gd name="connsiteX7" fmla="*/ 258418 w 2484783"/>
                <a:gd name="connsiteY7" fmla="*/ 313082 h 1322759"/>
                <a:gd name="connsiteX8" fmla="*/ 0 w 2484783"/>
                <a:gd name="connsiteY8" fmla="*/ 94421 h 1322759"/>
                <a:gd name="connsiteX0" fmla="*/ 0 w 2484783"/>
                <a:gd name="connsiteY0" fmla="*/ 94421 h 1322759"/>
                <a:gd name="connsiteX1" fmla="*/ 139148 w 2484783"/>
                <a:gd name="connsiteY1" fmla="*/ 0 h 1322759"/>
                <a:gd name="connsiteX2" fmla="*/ 2484783 w 2484783"/>
                <a:gd name="connsiteY2" fmla="*/ 981923 h 1322759"/>
                <a:gd name="connsiteX3" fmla="*/ 2291173 w 2484783"/>
                <a:gd name="connsiteY3" fmla="*/ 1287207 h 1322759"/>
                <a:gd name="connsiteX4" fmla="*/ 1355044 w 2484783"/>
                <a:gd name="connsiteY4" fmla="*/ 1322759 h 1322759"/>
                <a:gd name="connsiteX5" fmla="*/ 815009 w 2484783"/>
                <a:gd name="connsiteY5" fmla="*/ 829917 h 1322759"/>
                <a:gd name="connsiteX6" fmla="*/ 685800 w 2484783"/>
                <a:gd name="connsiteY6" fmla="*/ 715617 h 1322759"/>
                <a:gd name="connsiteX7" fmla="*/ 491987 w 2484783"/>
                <a:gd name="connsiteY7" fmla="*/ 536713 h 1322759"/>
                <a:gd name="connsiteX8" fmla="*/ 258418 w 2484783"/>
                <a:gd name="connsiteY8" fmla="*/ 313082 h 1322759"/>
                <a:gd name="connsiteX9" fmla="*/ 0 w 2484783"/>
                <a:gd name="connsiteY9" fmla="*/ 94421 h 1322759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313492"/>
                <a:gd name="connsiteX1" fmla="*/ 139148 w 2484783"/>
                <a:gd name="connsiteY1" fmla="*/ 0 h 1313492"/>
                <a:gd name="connsiteX2" fmla="*/ 2484783 w 2484783"/>
                <a:gd name="connsiteY2" fmla="*/ 981923 h 1313492"/>
                <a:gd name="connsiteX3" fmla="*/ 2291173 w 2484783"/>
                <a:gd name="connsiteY3" fmla="*/ 1287207 h 1313492"/>
                <a:gd name="connsiteX4" fmla="*/ 1345777 w 2484783"/>
                <a:gd name="connsiteY4" fmla="*/ 1313492 h 1313492"/>
                <a:gd name="connsiteX5" fmla="*/ 815009 w 2484783"/>
                <a:gd name="connsiteY5" fmla="*/ 829917 h 1313492"/>
                <a:gd name="connsiteX6" fmla="*/ 685800 w 2484783"/>
                <a:gd name="connsiteY6" fmla="*/ 715617 h 1313492"/>
                <a:gd name="connsiteX7" fmla="*/ 491987 w 2484783"/>
                <a:gd name="connsiteY7" fmla="*/ 536713 h 1313492"/>
                <a:gd name="connsiteX8" fmla="*/ 258418 w 2484783"/>
                <a:gd name="connsiteY8" fmla="*/ 313082 h 1313492"/>
                <a:gd name="connsiteX9" fmla="*/ 0 w 2484783"/>
                <a:gd name="connsiteY9" fmla="*/ 94421 h 1313492"/>
                <a:gd name="connsiteX0" fmla="*/ 0 w 2484783"/>
                <a:gd name="connsiteY0" fmla="*/ 94421 h 1294958"/>
                <a:gd name="connsiteX1" fmla="*/ 139148 w 2484783"/>
                <a:gd name="connsiteY1" fmla="*/ 0 h 1294958"/>
                <a:gd name="connsiteX2" fmla="*/ 2484783 w 2484783"/>
                <a:gd name="connsiteY2" fmla="*/ 981923 h 1294958"/>
                <a:gd name="connsiteX3" fmla="*/ 2291173 w 2484783"/>
                <a:gd name="connsiteY3" fmla="*/ 1287207 h 1294958"/>
                <a:gd name="connsiteX4" fmla="*/ 1336510 w 2484783"/>
                <a:gd name="connsiteY4" fmla="*/ 1294958 h 1294958"/>
                <a:gd name="connsiteX5" fmla="*/ 815009 w 2484783"/>
                <a:gd name="connsiteY5" fmla="*/ 829917 h 1294958"/>
                <a:gd name="connsiteX6" fmla="*/ 685800 w 2484783"/>
                <a:gd name="connsiteY6" fmla="*/ 715617 h 1294958"/>
                <a:gd name="connsiteX7" fmla="*/ 491987 w 2484783"/>
                <a:gd name="connsiteY7" fmla="*/ 536713 h 1294958"/>
                <a:gd name="connsiteX8" fmla="*/ 258418 w 2484783"/>
                <a:gd name="connsiteY8" fmla="*/ 313082 h 1294958"/>
                <a:gd name="connsiteX9" fmla="*/ 0 w 2484783"/>
                <a:gd name="connsiteY9" fmla="*/ 94421 h 12949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84783" h="1294958">
                  <a:moveTo>
                    <a:pt x="0" y="94421"/>
                  </a:moveTo>
                  <a:lnTo>
                    <a:pt x="139148" y="0"/>
                  </a:lnTo>
                  <a:lnTo>
                    <a:pt x="2484783" y="981923"/>
                  </a:lnTo>
                  <a:cubicBezTo>
                    <a:pt x="2395533" y="1145465"/>
                    <a:pt x="2389689" y="1142199"/>
                    <a:pt x="2291173" y="1287207"/>
                  </a:cubicBezTo>
                  <a:lnTo>
                    <a:pt x="1336510" y="1294958"/>
                  </a:lnTo>
                  <a:lnTo>
                    <a:pt x="815009" y="829917"/>
                  </a:lnTo>
                  <a:lnTo>
                    <a:pt x="685800" y="715617"/>
                  </a:lnTo>
                  <a:lnTo>
                    <a:pt x="491987" y="536713"/>
                  </a:lnTo>
                  <a:lnTo>
                    <a:pt x="258418" y="313082"/>
                  </a:lnTo>
                  <a:lnTo>
                    <a:pt x="0" y="94421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7EAE8629-2C03-CF86-A7D8-A3854A2FFD0F}"/>
                </a:ext>
              </a:extLst>
            </p:cNvPr>
            <p:cNvSpPr/>
            <p:nvPr/>
          </p:nvSpPr>
          <p:spPr>
            <a:xfrm>
              <a:off x="7086600" y="5675243"/>
              <a:ext cx="536713" cy="790161"/>
            </a:xfrm>
            <a:custGeom>
              <a:avLst/>
              <a:gdLst>
                <a:gd name="connsiteX0" fmla="*/ 0 w 536713"/>
                <a:gd name="connsiteY0" fmla="*/ 616227 h 790161"/>
                <a:gd name="connsiteX1" fmla="*/ 4970 w 536713"/>
                <a:gd name="connsiteY1" fmla="*/ 536714 h 790161"/>
                <a:gd name="connsiteX2" fmla="*/ 14909 w 536713"/>
                <a:gd name="connsiteY2" fmla="*/ 467140 h 790161"/>
                <a:gd name="connsiteX3" fmla="*/ 248478 w 536713"/>
                <a:gd name="connsiteY3" fmla="*/ 104361 h 790161"/>
                <a:gd name="connsiteX4" fmla="*/ 357809 w 536713"/>
                <a:gd name="connsiteY4" fmla="*/ 0 h 790161"/>
                <a:gd name="connsiteX5" fmla="*/ 382657 w 536713"/>
                <a:gd name="connsiteY5" fmla="*/ 69574 h 790161"/>
                <a:gd name="connsiteX6" fmla="*/ 382657 w 536713"/>
                <a:gd name="connsiteY6" fmla="*/ 188844 h 790161"/>
                <a:gd name="connsiteX7" fmla="*/ 536713 w 536713"/>
                <a:gd name="connsiteY7" fmla="*/ 327992 h 790161"/>
                <a:gd name="connsiteX8" fmla="*/ 511865 w 536713"/>
                <a:gd name="connsiteY8" fmla="*/ 367748 h 790161"/>
                <a:gd name="connsiteX9" fmla="*/ 511865 w 536713"/>
                <a:gd name="connsiteY9" fmla="*/ 417444 h 790161"/>
                <a:gd name="connsiteX10" fmla="*/ 447261 w 536713"/>
                <a:gd name="connsiteY10" fmla="*/ 531744 h 790161"/>
                <a:gd name="connsiteX11" fmla="*/ 531743 w 536713"/>
                <a:gd name="connsiteY11" fmla="*/ 576470 h 790161"/>
                <a:gd name="connsiteX12" fmla="*/ 362778 w 536713"/>
                <a:gd name="connsiteY12" fmla="*/ 790161 h 790161"/>
                <a:gd name="connsiteX13" fmla="*/ 0 w 536713"/>
                <a:gd name="connsiteY13" fmla="*/ 616227 h 790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536713" h="790161">
                  <a:moveTo>
                    <a:pt x="0" y="616227"/>
                  </a:moveTo>
                  <a:lnTo>
                    <a:pt x="4970" y="536714"/>
                  </a:lnTo>
                  <a:lnTo>
                    <a:pt x="14909" y="467140"/>
                  </a:lnTo>
                  <a:lnTo>
                    <a:pt x="248478" y="104361"/>
                  </a:lnTo>
                  <a:lnTo>
                    <a:pt x="357809" y="0"/>
                  </a:lnTo>
                  <a:lnTo>
                    <a:pt x="382657" y="69574"/>
                  </a:lnTo>
                  <a:lnTo>
                    <a:pt x="382657" y="188844"/>
                  </a:lnTo>
                  <a:lnTo>
                    <a:pt x="536713" y="327992"/>
                  </a:lnTo>
                  <a:lnTo>
                    <a:pt x="511865" y="367748"/>
                  </a:lnTo>
                  <a:lnTo>
                    <a:pt x="511865" y="417444"/>
                  </a:lnTo>
                  <a:lnTo>
                    <a:pt x="447261" y="531744"/>
                  </a:lnTo>
                  <a:lnTo>
                    <a:pt x="531743" y="576470"/>
                  </a:lnTo>
                  <a:lnTo>
                    <a:pt x="362778" y="790161"/>
                  </a:lnTo>
                  <a:lnTo>
                    <a:pt x="0" y="616227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Freeform 30">
              <a:extLst>
                <a:ext uri="{FF2B5EF4-FFF2-40B4-BE49-F238E27FC236}">
                  <a16:creationId xmlns:a16="http://schemas.microsoft.com/office/drawing/2014/main" id="{2FECF39C-8021-4339-5181-8D9FB095B468}"/>
                </a:ext>
              </a:extLst>
            </p:cNvPr>
            <p:cNvSpPr/>
            <p:nvPr/>
          </p:nvSpPr>
          <p:spPr>
            <a:xfrm>
              <a:off x="7757491" y="6177170"/>
              <a:ext cx="646044" cy="646043"/>
            </a:xfrm>
            <a:custGeom>
              <a:avLst/>
              <a:gdLst>
                <a:gd name="connsiteX0" fmla="*/ 0 w 646044"/>
                <a:gd name="connsiteY0" fmla="*/ 99391 h 646043"/>
                <a:gd name="connsiteX1" fmla="*/ 44726 w 646044"/>
                <a:gd name="connsiteY1" fmla="*/ 0 h 646043"/>
                <a:gd name="connsiteX2" fmla="*/ 556592 w 646044"/>
                <a:gd name="connsiteY2" fmla="*/ 183873 h 646043"/>
                <a:gd name="connsiteX3" fmla="*/ 482048 w 646044"/>
                <a:gd name="connsiteY3" fmla="*/ 357808 h 646043"/>
                <a:gd name="connsiteX4" fmla="*/ 646044 w 646044"/>
                <a:gd name="connsiteY4" fmla="*/ 447260 h 646043"/>
                <a:gd name="connsiteX5" fmla="*/ 561561 w 646044"/>
                <a:gd name="connsiteY5" fmla="*/ 646043 h 646043"/>
                <a:gd name="connsiteX6" fmla="*/ 327992 w 646044"/>
                <a:gd name="connsiteY6" fmla="*/ 516834 h 646043"/>
                <a:gd name="connsiteX7" fmla="*/ 362779 w 646044"/>
                <a:gd name="connsiteY7" fmla="*/ 447260 h 646043"/>
                <a:gd name="connsiteX8" fmla="*/ 298174 w 646044"/>
                <a:gd name="connsiteY8" fmla="*/ 432352 h 646043"/>
                <a:gd name="connsiteX9" fmla="*/ 263387 w 646044"/>
                <a:gd name="connsiteY9" fmla="*/ 487017 h 646043"/>
                <a:gd name="connsiteX10" fmla="*/ 149087 w 646044"/>
                <a:gd name="connsiteY10" fmla="*/ 437321 h 646043"/>
                <a:gd name="connsiteX11" fmla="*/ 178905 w 646044"/>
                <a:gd name="connsiteY11" fmla="*/ 342900 h 646043"/>
                <a:gd name="connsiteX12" fmla="*/ 0 w 646044"/>
                <a:gd name="connsiteY12" fmla="*/ 99391 h 6460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46044" h="646043">
                  <a:moveTo>
                    <a:pt x="0" y="99391"/>
                  </a:moveTo>
                  <a:lnTo>
                    <a:pt x="44726" y="0"/>
                  </a:lnTo>
                  <a:lnTo>
                    <a:pt x="556592" y="183873"/>
                  </a:lnTo>
                  <a:lnTo>
                    <a:pt x="482048" y="357808"/>
                  </a:lnTo>
                  <a:lnTo>
                    <a:pt x="646044" y="447260"/>
                  </a:lnTo>
                  <a:lnTo>
                    <a:pt x="561561" y="646043"/>
                  </a:lnTo>
                  <a:lnTo>
                    <a:pt x="327992" y="516834"/>
                  </a:lnTo>
                  <a:lnTo>
                    <a:pt x="362779" y="447260"/>
                  </a:lnTo>
                  <a:lnTo>
                    <a:pt x="298174" y="432352"/>
                  </a:lnTo>
                  <a:lnTo>
                    <a:pt x="263387" y="487017"/>
                  </a:lnTo>
                  <a:lnTo>
                    <a:pt x="149087" y="437321"/>
                  </a:lnTo>
                  <a:lnTo>
                    <a:pt x="178905" y="342900"/>
                  </a:lnTo>
                  <a:lnTo>
                    <a:pt x="0" y="99391"/>
                  </a:lnTo>
                  <a:close/>
                </a:path>
              </a:pathLst>
            </a:custGeom>
            <a:solidFill>
              <a:srgbClr val="F4B183">
                <a:alpha val="29804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977795AA-D601-3333-5499-A4C0887339E4}"/>
              </a:ext>
            </a:extLst>
          </p:cNvPr>
          <p:cNvSpPr txBox="1"/>
          <p:nvPr/>
        </p:nvSpPr>
        <p:spPr>
          <a:xfrm rot="20442116">
            <a:off x="8917786" y="3675432"/>
            <a:ext cx="6752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1" dirty="0">
                <a:solidFill>
                  <a:srgbClr val="00FF28"/>
                </a:solidFill>
              </a:rPr>
              <a:t>FCC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82A5BB3-41DF-0611-3FA9-8A7450E3C04F}"/>
              </a:ext>
            </a:extLst>
          </p:cNvPr>
          <p:cNvSpPr txBox="1"/>
          <p:nvPr/>
        </p:nvSpPr>
        <p:spPr>
          <a:xfrm rot="2261995">
            <a:off x="9360399" y="2467607"/>
            <a:ext cx="456617" cy="323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SPS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4F6FCB-F5C1-263A-E1A1-3C5D5B812D8D}"/>
              </a:ext>
            </a:extLst>
          </p:cNvPr>
          <p:cNvSpPr txBox="1"/>
          <p:nvPr/>
        </p:nvSpPr>
        <p:spPr>
          <a:xfrm>
            <a:off x="10058406" y="4295397"/>
            <a:ext cx="478657" cy="323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LHC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B02DAD-2D87-865D-3DE1-4575D2C4829B}"/>
              </a:ext>
            </a:extLst>
          </p:cNvPr>
          <p:cNvSpPr txBox="1"/>
          <p:nvPr/>
        </p:nvSpPr>
        <p:spPr>
          <a:xfrm>
            <a:off x="10506644" y="3693670"/>
            <a:ext cx="786232" cy="3235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l"/>
            <a:r>
              <a:rPr lang="en-GB" sz="2000" b="1" dirty="0">
                <a:solidFill>
                  <a:schemeClr val="accent2"/>
                </a:solidFill>
              </a:rPr>
              <a:t>AWAKE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2B01121-0307-7A41-8EE9-520F9543D671}"/>
              </a:ext>
            </a:extLst>
          </p:cNvPr>
          <p:cNvSpPr/>
          <p:nvPr/>
        </p:nvSpPr>
        <p:spPr>
          <a:xfrm rot="18715028">
            <a:off x="9822088" y="826327"/>
            <a:ext cx="441571" cy="75378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E1CBD5-1215-DD73-29FE-742F2FC6092F}"/>
              </a:ext>
            </a:extLst>
          </p:cNvPr>
          <p:cNvSpPr/>
          <p:nvPr/>
        </p:nvSpPr>
        <p:spPr>
          <a:xfrm rot="18715028">
            <a:off x="9533342" y="1155925"/>
            <a:ext cx="441571" cy="45029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Freeform 17">
            <a:extLst>
              <a:ext uri="{FF2B5EF4-FFF2-40B4-BE49-F238E27FC236}">
                <a16:creationId xmlns:a16="http://schemas.microsoft.com/office/drawing/2014/main" id="{203B367B-F959-0D59-55D0-644BD5B84CE3}"/>
              </a:ext>
            </a:extLst>
          </p:cNvPr>
          <p:cNvSpPr/>
          <p:nvPr/>
        </p:nvSpPr>
        <p:spPr>
          <a:xfrm>
            <a:off x="10187625" y="3253742"/>
            <a:ext cx="382490" cy="457731"/>
          </a:xfrm>
          <a:custGeom>
            <a:avLst/>
            <a:gdLst>
              <a:gd name="connsiteX0" fmla="*/ 0 w 398761"/>
              <a:gd name="connsiteY0" fmla="*/ 0 h 453763"/>
              <a:gd name="connsiteX1" fmla="*/ 110003 w 398761"/>
              <a:gd name="connsiteY1" fmla="*/ 220006 h 453763"/>
              <a:gd name="connsiteX2" fmla="*/ 398761 w 398761"/>
              <a:gd name="connsiteY2" fmla="*/ 453763 h 453763"/>
              <a:gd name="connsiteX0" fmla="*/ 0 w 398761"/>
              <a:gd name="connsiteY0" fmla="*/ 0 h 453763"/>
              <a:gd name="connsiteX1" fmla="*/ 130628 w 398761"/>
              <a:gd name="connsiteY1" fmla="*/ 220006 h 453763"/>
              <a:gd name="connsiteX2" fmla="*/ 398761 w 398761"/>
              <a:gd name="connsiteY2" fmla="*/ 453763 h 453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98761" h="453763">
                <a:moveTo>
                  <a:pt x="0" y="0"/>
                </a:moveTo>
                <a:cubicBezTo>
                  <a:pt x="21771" y="72189"/>
                  <a:pt x="64168" y="144379"/>
                  <a:pt x="130628" y="220006"/>
                </a:cubicBezTo>
                <a:cubicBezTo>
                  <a:pt x="197088" y="295633"/>
                  <a:pt x="287612" y="374698"/>
                  <a:pt x="398761" y="453763"/>
                </a:cubicBezTo>
              </a:path>
            </a:pathLst>
          </a:custGeom>
          <a:noFill/>
          <a:ln w="3810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400" dirty="0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A0F7756-D62F-5E3B-20EA-38801E7AC0C1}"/>
              </a:ext>
            </a:extLst>
          </p:cNvPr>
          <p:cNvSpPr/>
          <p:nvPr/>
        </p:nvSpPr>
        <p:spPr>
          <a:xfrm>
            <a:off x="6241682" y="2778819"/>
            <a:ext cx="5911758" cy="1907366"/>
          </a:xfrm>
          <a:custGeom>
            <a:avLst/>
            <a:gdLst>
              <a:gd name="connsiteX0" fmla="*/ 0 w 8001663"/>
              <a:gd name="connsiteY0" fmla="*/ 0 h 3448534"/>
              <a:gd name="connsiteX1" fmla="*/ 856034 w 8001663"/>
              <a:gd name="connsiteY1" fmla="*/ 1387812 h 3448534"/>
              <a:gd name="connsiteX2" fmla="*/ 1958502 w 8001663"/>
              <a:gd name="connsiteY2" fmla="*/ 2444885 h 3448534"/>
              <a:gd name="connsiteX3" fmla="*/ 3066176 w 8001663"/>
              <a:gd name="connsiteY3" fmla="*/ 3023703 h 3448534"/>
              <a:gd name="connsiteX4" fmla="*/ 3718210 w 8001663"/>
              <a:gd name="connsiteY4" fmla="*/ 3280644 h 3448534"/>
              <a:gd name="connsiteX5" fmla="*/ 4537151 w 8001663"/>
              <a:gd name="connsiteY5" fmla="*/ 3401224 h 3448534"/>
              <a:gd name="connsiteX6" fmla="*/ 5536962 w 8001663"/>
              <a:gd name="connsiteY6" fmla="*/ 3446442 h 3448534"/>
              <a:gd name="connsiteX7" fmla="*/ 6426791 w 8001663"/>
              <a:gd name="connsiteY7" fmla="*/ 3341248 h 3448534"/>
              <a:gd name="connsiteX8" fmla="*/ 7305472 w 8001663"/>
              <a:gd name="connsiteY8" fmla="*/ 3034067 h 3448534"/>
              <a:gd name="connsiteX9" fmla="*/ 8001663 w 8001663"/>
              <a:gd name="connsiteY9" fmla="*/ 2621678 h 3448534"/>
              <a:gd name="connsiteX0" fmla="*/ 0 w 8001663"/>
              <a:gd name="connsiteY0" fmla="*/ 0 h 3448534"/>
              <a:gd name="connsiteX1" fmla="*/ 856034 w 8001663"/>
              <a:gd name="connsiteY1" fmla="*/ 1346249 h 3448534"/>
              <a:gd name="connsiteX2" fmla="*/ 1958502 w 8001663"/>
              <a:gd name="connsiteY2" fmla="*/ 2444885 h 3448534"/>
              <a:gd name="connsiteX3" fmla="*/ 3066176 w 8001663"/>
              <a:gd name="connsiteY3" fmla="*/ 3023703 h 3448534"/>
              <a:gd name="connsiteX4" fmla="*/ 3718210 w 8001663"/>
              <a:gd name="connsiteY4" fmla="*/ 3280644 h 3448534"/>
              <a:gd name="connsiteX5" fmla="*/ 4537151 w 8001663"/>
              <a:gd name="connsiteY5" fmla="*/ 3401224 h 3448534"/>
              <a:gd name="connsiteX6" fmla="*/ 5536962 w 8001663"/>
              <a:gd name="connsiteY6" fmla="*/ 3446442 h 3448534"/>
              <a:gd name="connsiteX7" fmla="*/ 6426791 w 8001663"/>
              <a:gd name="connsiteY7" fmla="*/ 3341248 h 3448534"/>
              <a:gd name="connsiteX8" fmla="*/ 7305472 w 8001663"/>
              <a:gd name="connsiteY8" fmla="*/ 3034067 h 3448534"/>
              <a:gd name="connsiteX9" fmla="*/ 8001663 w 8001663"/>
              <a:gd name="connsiteY9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66176 w 8001663"/>
              <a:gd name="connsiteY4" fmla="*/ 3023703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856034 w 8001663"/>
              <a:gd name="connsiteY2" fmla="*/ 1346249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0 w 8001663"/>
              <a:gd name="connsiteY0" fmla="*/ 0 h 3448534"/>
              <a:gd name="connsiteX1" fmla="*/ 489036 w 8001663"/>
              <a:gd name="connsiteY1" fmla="*/ 813659 h 3448534"/>
              <a:gd name="connsiteX2" fmla="*/ 907989 w 8001663"/>
              <a:gd name="connsiteY2" fmla="*/ 1429376 h 3448534"/>
              <a:gd name="connsiteX3" fmla="*/ 1958502 w 8001663"/>
              <a:gd name="connsiteY3" fmla="*/ 2444885 h 3448534"/>
              <a:gd name="connsiteX4" fmla="*/ 3024613 w 8001663"/>
              <a:gd name="connsiteY4" fmla="*/ 3034094 h 3448534"/>
              <a:gd name="connsiteX5" fmla="*/ 3718210 w 8001663"/>
              <a:gd name="connsiteY5" fmla="*/ 3280644 h 3448534"/>
              <a:gd name="connsiteX6" fmla="*/ 4537151 w 8001663"/>
              <a:gd name="connsiteY6" fmla="*/ 3401224 h 3448534"/>
              <a:gd name="connsiteX7" fmla="*/ 5536962 w 8001663"/>
              <a:gd name="connsiteY7" fmla="*/ 3446442 h 3448534"/>
              <a:gd name="connsiteX8" fmla="*/ 6426791 w 8001663"/>
              <a:gd name="connsiteY8" fmla="*/ 3341248 h 3448534"/>
              <a:gd name="connsiteX9" fmla="*/ 7305472 w 8001663"/>
              <a:gd name="connsiteY9" fmla="*/ 3034067 h 3448534"/>
              <a:gd name="connsiteX10" fmla="*/ 8001663 w 8001663"/>
              <a:gd name="connsiteY10" fmla="*/ 2621678 h 3448534"/>
              <a:gd name="connsiteX0" fmla="*/ 1 w 7512628"/>
              <a:gd name="connsiteY0" fmla="*/ 0 h 2634875"/>
              <a:gd name="connsiteX1" fmla="*/ 418954 w 7512628"/>
              <a:gd name="connsiteY1" fmla="*/ 615717 h 2634875"/>
              <a:gd name="connsiteX2" fmla="*/ 1469467 w 7512628"/>
              <a:gd name="connsiteY2" fmla="*/ 1631226 h 2634875"/>
              <a:gd name="connsiteX3" fmla="*/ 2535578 w 7512628"/>
              <a:gd name="connsiteY3" fmla="*/ 2220435 h 2634875"/>
              <a:gd name="connsiteX4" fmla="*/ 3229175 w 7512628"/>
              <a:gd name="connsiteY4" fmla="*/ 2466985 h 2634875"/>
              <a:gd name="connsiteX5" fmla="*/ 4048116 w 7512628"/>
              <a:gd name="connsiteY5" fmla="*/ 2587565 h 2634875"/>
              <a:gd name="connsiteX6" fmla="*/ 5047927 w 7512628"/>
              <a:gd name="connsiteY6" fmla="*/ 2632783 h 2634875"/>
              <a:gd name="connsiteX7" fmla="*/ 5937756 w 7512628"/>
              <a:gd name="connsiteY7" fmla="*/ 2527589 h 2634875"/>
              <a:gd name="connsiteX8" fmla="*/ 6816437 w 7512628"/>
              <a:gd name="connsiteY8" fmla="*/ 2220408 h 2634875"/>
              <a:gd name="connsiteX9" fmla="*/ 7512628 w 7512628"/>
              <a:gd name="connsiteY9" fmla="*/ 1808019 h 2634875"/>
              <a:gd name="connsiteX0" fmla="*/ 0 w 7317341"/>
              <a:gd name="connsiteY0" fmla="*/ 0 h 2357365"/>
              <a:gd name="connsiteX1" fmla="*/ 223667 w 7317341"/>
              <a:gd name="connsiteY1" fmla="*/ 338207 h 2357365"/>
              <a:gd name="connsiteX2" fmla="*/ 1274180 w 7317341"/>
              <a:gd name="connsiteY2" fmla="*/ 1353716 h 2357365"/>
              <a:gd name="connsiteX3" fmla="*/ 2340291 w 7317341"/>
              <a:gd name="connsiteY3" fmla="*/ 1942925 h 2357365"/>
              <a:gd name="connsiteX4" fmla="*/ 3033888 w 7317341"/>
              <a:gd name="connsiteY4" fmla="*/ 2189475 h 2357365"/>
              <a:gd name="connsiteX5" fmla="*/ 3852829 w 7317341"/>
              <a:gd name="connsiteY5" fmla="*/ 2310055 h 2357365"/>
              <a:gd name="connsiteX6" fmla="*/ 4852640 w 7317341"/>
              <a:gd name="connsiteY6" fmla="*/ 2355273 h 2357365"/>
              <a:gd name="connsiteX7" fmla="*/ 5742469 w 7317341"/>
              <a:gd name="connsiteY7" fmla="*/ 2250079 h 2357365"/>
              <a:gd name="connsiteX8" fmla="*/ 6621150 w 7317341"/>
              <a:gd name="connsiteY8" fmla="*/ 1942898 h 2357365"/>
              <a:gd name="connsiteX9" fmla="*/ 7317341 w 7317341"/>
              <a:gd name="connsiteY9" fmla="*/ 1530509 h 2357365"/>
              <a:gd name="connsiteX0" fmla="*/ 1 w 7093675"/>
              <a:gd name="connsiteY0" fmla="*/ 0 h 2019158"/>
              <a:gd name="connsiteX1" fmla="*/ 1050514 w 7093675"/>
              <a:gd name="connsiteY1" fmla="*/ 1015509 h 2019158"/>
              <a:gd name="connsiteX2" fmla="*/ 2116625 w 7093675"/>
              <a:gd name="connsiteY2" fmla="*/ 1604718 h 2019158"/>
              <a:gd name="connsiteX3" fmla="*/ 2810222 w 7093675"/>
              <a:gd name="connsiteY3" fmla="*/ 1851268 h 2019158"/>
              <a:gd name="connsiteX4" fmla="*/ 3629163 w 7093675"/>
              <a:gd name="connsiteY4" fmla="*/ 1971848 h 2019158"/>
              <a:gd name="connsiteX5" fmla="*/ 4628974 w 7093675"/>
              <a:gd name="connsiteY5" fmla="*/ 2017066 h 2019158"/>
              <a:gd name="connsiteX6" fmla="*/ 5518803 w 7093675"/>
              <a:gd name="connsiteY6" fmla="*/ 1911872 h 2019158"/>
              <a:gd name="connsiteX7" fmla="*/ 6397484 w 7093675"/>
              <a:gd name="connsiteY7" fmla="*/ 1604691 h 2019158"/>
              <a:gd name="connsiteX8" fmla="*/ 7093675 w 7093675"/>
              <a:gd name="connsiteY8" fmla="*/ 1192302 h 2019158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  <a:gd name="connsiteX0" fmla="*/ 0 w 7309515"/>
              <a:gd name="connsiteY0" fmla="*/ 0 h 2358337"/>
              <a:gd name="connsiteX1" fmla="*/ 1266354 w 7309515"/>
              <a:gd name="connsiteY1" fmla="*/ 1354688 h 2358337"/>
              <a:gd name="connsiteX2" fmla="*/ 2332465 w 7309515"/>
              <a:gd name="connsiteY2" fmla="*/ 1943897 h 2358337"/>
              <a:gd name="connsiteX3" fmla="*/ 3026062 w 7309515"/>
              <a:gd name="connsiteY3" fmla="*/ 2190447 h 2358337"/>
              <a:gd name="connsiteX4" fmla="*/ 3845003 w 7309515"/>
              <a:gd name="connsiteY4" fmla="*/ 2311027 h 2358337"/>
              <a:gd name="connsiteX5" fmla="*/ 4844814 w 7309515"/>
              <a:gd name="connsiteY5" fmla="*/ 2356245 h 2358337"/>
              <a:gd name="connsiteX6" fmla="*/ 5734643 w 7309515"/>
              <a:gd name="connsiteY6" fmla="*/ 2251051 h 2358337"/>
              <a:gd name="connsiteX7" fmla="*/ 6613324 w 7309515"/>
              <a:gd name="connsiteY7" fmla="*/ 1943870 h 2358337"/>
              <a:gd name="connsiteX8" fmla="*/ 7309515 w 7309515"/>
              <a:gd name="connsiteY8" fmla="*/ 1531481 h 23583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309515" h="2358337">
                <a:moveTo>
                  <a:pt x="0" y="0"/>
                </a:moveTo>
                <a:cubicBezTo>
                  <a:pt x="284311" y="462016"/>
                  <a:pt x="877610" y="1030705"/>
                  <a:pt x="1266354" y="1354688"/>
                </a:cubicBezTo>
                <a:cubicBezTo>
                  <a:pt x="1655098" y="1678671"/>
                  <a:pt x="2039180" y="1804604"/>
                  <a:pt x="2332465" y="1943897"/>
                </a:cubicBezTo>
                <a:cubicBezTo>
                  <a:pt x="2625750" y="2083190"/>
                  <a:pt x="2773972" y="2129259"/>
                  <a:pt x="3026062" y="2190447"/>
                </a:cubicBezTo>
                <a:cubicBezTo>
                  <a:pt x="3278152" y="2251635"/>
                  <a:pt x="3541878" y="2283394"/>
                  <a:pt x="3845003" y="2311027"/>
                </a:cubicBezTo>
                <a:cubicBezTo>
                  <a:pt x="4148128" y="2338660"/>
                  <a:pt x="4529874" y="2366241"/>
                  <a:pt x="4844814" y="2356245"/>
                </a:cubicBezTo>
                <a:cubicBezTo>
                  <a:pt x="5159754" y="2346249"/>
                  <a:pt x="5439891" y="2319780"/>
                  <a:pt x="5734643" y="2251051"/>
                </a:cubicBezTo>
                <a:cubicBezTo>
                  <a:pt x="6029395" y="2182322"/>
                  <a:pt x="6350845" y="2063798"/>
                  <a:pt x="6613324" y="1943870"/>
                </a:cubicBezTo>
                <a:cubicBezTo>
                  <a:pt x="6875803" y="1823942"/>
                  <a:pt x="7092659" y="1677711"/>
                  <a:pt x="7309515" y="1531481"/>
                </a:cubicBezTo>
              </a:path>
            </a:pathLst>
          </a:cu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73774016-F4CE-6CEC-084D-38BCC19AA0A7}"/>
              </a:ext>
            </a:extLst>
          </p:cNvPr>
          <p:cNvSpPr/>
          <p:nvPr/>
        </p:nvSpPr>
        <p:spPr>
          <a:xfrm>
            <a:off x="7816414" y="2254063"/>
            <a:ext cx="2353798" cy="2359484"/>
          </a:xfrm>
          <a:prstGeom prst="ellipse">
            <a:avLst/>
          </a:prstGeom>
          <a:noFill/>
          <a:ln w="381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91F3D074-3087-A78F-3D2B-C5C565C79A90}"/>
              </a:ext>
            </a:extLst>
          </p:cNvPr>
          <p:cNvGrpSpPr/>
          <p:nvPr/>
        </p:nvGrpSpPr>
        <p:grpSpPr>
          <a:xfrm>
            <a:off x="160480" y="3884185"/>
            <a:ext cx="12031521" cy="2624129"/>
            <a:chOff x="143339" y="4062676"/>
            <a:chExt cx="12031521" cy="2624129"/>
          </a:xfrm>
        </p:grpSpPr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E8E6704-629B-2CA2-FAAA-5C45D8C28415}"/>
                </a:ext>
              </a:extLst>
            </p:cNvPr>
            <p:cNvSpPr/>
            <p:nvPr/>
          </p:nvSpPr>
          <p:spPr>
            <a:xfrm>
              <a:off x="4896830" y="5397664"/>
              <a:ext cx="4186303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  <a:ln w="38100">
              <a:solidFill>
                <a:srgbClr val="00B0F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867BD35-8785-E0F0-7DE7-3AA6499826CA}"/>
                </a:ext>
              </a:extLst>
            </p:cNvPr>
            <p:cNvSpPr/>
            <p:nvPr/>
          </p:nvSpPr>
          <p:spPr>
            <a:xfrm>
              <a:off x="239349" y="5397664"/>
              <a:ext cx="4622999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D4D10D71-BCB9-136C-66C8-CB8AFA4D792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3339" y="4246618"/>
              <a:ext cx="9026059" cy="2327276"/>
            </a:xfrm>
            <a:prstGeom prst="rect">
              <a:avLst/>
            </a:prstGeom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F2364EB4-2999-318A-C13F-4B753DD614BA}"/>
                </a:ext>
              </a:extLst>
            </p:cNvPr>
            <p:cNvSpPr/>
            <p:nvPr/>
          </p:nvSpPr>
          <p:spPr>
            <a:xfrm>
              <a:off x="239349" y="4062676"/>
              <a:ext cx="5511032" cy="1289141"/>
            </a:xfrm>
            <a:prstGeom prst="rect">
              <a:avLst/>
            </a:prstGeom>
            <a:solidFill>
              <a:schemeClr val="bg1">
                <a:lumMod val="85000"/>
                <a:alpha val="61244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24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24ABC1EA-5AE8-37EF-81BA-F073C4985F49}"/>
                </a:ext>
              </a:extLst>
            </p:cNvPr>
            <p:cNvSpPr txBox="1"/>
            <p:nvPr/>
          </p:nvSpPr>
          <p:spPr>
            <a:xfrm>
              <a:off x="9083134" y="5867972"/>
              <a:ext cx="3091726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CH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Option 2 is the </a:t>
              </a:r>
              <a:r>
                <a:rPr lang="en-GB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</a:t>
              </a:r>
              <a:r>
                <a:rPr lang="en-CH" sz="1600" b="1" dirty="0">
                  <a:solidFill>
                    <a:srgbClr val="C00000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resent baseline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2ADFF95-1667-22B8-9127-CFB3B16C7808}"/>
                </a:ext>
              </a:extLst>
            </p:cNvPr>
            <p:cNvSpPr txBox="1"/>
            <p:nvPr/>
          </p:nvSpPr>
          <p:spPr>
            <a:xfrm>
              <a:off x="7009733" y="5375672"/>
              <a:ext cx="2073400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33" b="1" dirty="0">
                  <a:solidFill>
                    <a:srgbClr val="00B0F0"/>
                  </a:solidFill>
                </a:rPr>
                <a:t>final energy: 20 GeV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4015F87A-A064-866C-3914-2FD511DA8F7A}"/>
                </a:ext>
              </a:extLst>
            </p:cNvPr>
            <p:cNvSpPr txBox="1"/>
            <p:nvPr/>
          </p:nvSpPr>
          <p:spPr>
            <a:xfrm>
              <a:off x="3710333" y="4082874"/>
              <a:ext cx="2073400" cy="2974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333" b="1" dirty="0">
                  <a:solidFill>
                    <a:srgbClr val="00B0F0"/>
                  </a:solidFill>
                </a:rPr>
                <a:t>final energy: 16 GeV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9BC0856C-D01F-7500-3B89-9B26B289772D}"/>
                </a:ext>
              </a:extLst>
            </p:cNvPr>
            <p:cNvSpPr txBox="1"/>
            <p:nvPr/>
          </p:nvSpPr>
          <p:spPr>
            <a:xfrm>
              <a:off x="4046099" y="6205788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005ABDDE-F8CA-A672-A0AE-481BA2A3F3BB}"/>
                </a:ext>
              </a:extLst>
            </p:cNvPr>
            <p:cNvSpPr txBox="1"/>
            <p:nvPr/>
          </p:nvSpPr>
          <p:spPr>
            <a:xfrm>
              <a:off x="4046099" y="4924908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D9B3F4FE-331E-3848-DB41-519E6758A575}"/>
                </a:ext>
              </a:extLst>
            </p:cNvPr>
            <p:cNvSpPr txBox="1"/>
            <p:nvPr/>
          </p:nvSpPr>
          <p:spPr>
            <a:xfrm>
              <a:off x="776426" y="5823251"/>
              <a:ext cx="816249" cy="2974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1333" dirty="0">
                  <a:latin typeface="Calibri" panose="020F0502020204030204" pitchFamily="34" charset="0"/>
                  <a:cs typeface="Calibri" panose="020F0502020204030204" pitchFamily="34" charset="0"/>
                </a:rPr>
                <a:t>1.54 GeV</a:t>
              </a:r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3E40BB4-ED52-FAC6-A5D2-0B2FFA9D7C9C}"/>
              </a:ext>
            </a:extLst>
          </p:cNvPr>
          <p:cNvGrpSpPr/>
          <p:nvPr/>
        </p:nvGrpSpPr>
        <p:grpSpPr>
          <a:xfrm>
            <a:off x="7216091" y="2264614"/>
            <a:ext cx="2962365" cy="4618909"/>
            <a:chOff x="4516103" y="2692667"/>
            <a:chExt cx="2747083" cy="4283242"/>
          </a:xfrm>
        </p:grpSpPr>
        <p:sp>
          <p:nvSpPr>
            <p:cNvPr id="24" name="Arc 23">
              <a:extLst>
                <a:ext uri="{FF2B5EF4-FFF2-40B4-BE49-F238E27FC236}">
                  <a16:creationId xmlns:a16="http://schemas.microsoft.com/office/drawing/2014/main" id="{E2228982-3719-1D59-26AD-037162A4683C}"/>
                </a:ext>
              </a:extLst>
            </p:cNvPr>
            <p:cNvSpPr>
              <a:spLocks noChangeAspect="1"/>
            </p:cNvSpPr>
            <p:nvPr/>
          </p:nvSpPr>
          <p:spPr>
            <a:xfrm rot="15753001">
              <a:off x="4516103" y="4797549"/>
              <a:ext cx="2178360" cy="2178360"/>
            </a:xfrm>
            <a:prstGeom prst="arc">
              <a:avLst>
                <a:gd name="adj1" fmla="val 20841007"/>
                <a:gd name="adj2" fmla="val 1385759"/>
              </a:avLst>
            </a:prstGeom>
            <a:ln w="44450">
              <a:solidFill>
                <a:srgbClr val="FF21FB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A3666EA8-1863-A18E-C63A-B07833A07F94}"/>
                </a:ext>
              </a:extLst>
            </p:cNvPr>
            <p:cNvSpPr>
              <a:spLocks noChangeAspect="1"/>
            </p:cNvSpPr>
            <p:nvPr/>
          </p:nvSpPr>
          <p:spPr>
            <a:xfrm rot="4628546">
              <a:off x="5084826" y="2692667"/>
              <a:ext cx="2178360" cy="2178360"/>
            </a:xfrm>
            <a:prstGeom prst="arc">
              <a:avLst>
                <a:gd name="adj1" fmla="val 16425770"/>
                <a:gd name="adj2" fmla="val 1678622"/>
              </a:avLst>
            </a:prstGeom>
            <a:ln w="44450">
              <a:solidFill>
                <a:srgbClr val="FF21FB"/>
              </a:solidFill>
              <a:prstDash val="sysDash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8A8CFB6-A464-D4B0-1B3A-7FA7187527AA}"/>
              </a:ext>
            </a:extLst>
          </p:cNvPr>
          <p:cNvGrpSpPr/>
          <p:nvPr/>
        </p:nvGrpSpPr>
        <p:grpSpPr>
          <a:xfrm>
            <a:off x="10183649" y="2182244"/>
            <a:ext cx="2260325" cy="2173448"/>
            <a:chOff x="7268002" y="2623386"/>
            <a:chExt cx="2096061" cy="2015498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B00B45E-3DC9-BE38-3D6C-46885C0EB1B3}"/>
                </a:ext>
              </a:extLst>
            </p:cNvPr>
            <p:cNvCxnSpPr>
              <a:cxnSpLocks/>
              <a:endCxn id="21" idx="2"/>
            </p:cNvCxnSpPr>
            <p:nvPr/>
          </p:nvCxnSpPr>
          <p:spPr>
            <a:xfrm>
              <a:off x="7268002" y="3641357"/>
              <a:ext cx="156197" cy="372818"/>
            </a:xfrm>
            <a:prstGeom prst="line">
              <a:avLst/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Arc 20">
              <a:extLst>
                <a:ext uri="{FF2B5EF4-FFF2-40B4-BE49-F238E27FC236}">
                  <a16:creationId xmlns:a16="http://schemas.microsoft.com/office/drawing/2014/main" id="{93A31F30-FF59-A7D8-CABA-CE250EF08CD2}"/>
                </a:ext>
              </a:extLst>
            </p:cNvPr>
            <p:cNvSpPr>
              <a:spLocks noChangeAspect="1"/>
            </p:cNvSpPr>
            <p:nvPr/>
          </p:nvSpPr>
          <p:spPr>
            <a:xfrm rot="8320411">
              <a:off x="7348565" y="2623386"/>
              <a:ext cx="2015498" cy="2015498"/>
            </a:xfrm>
            <a:prstGeom prst="arc">
              <a:avLst>
                <a:gd name="adj1" fmla="val 15952239"/>
                <a:gd name="adj2" fmla="val 1139217"/>
              </a:avLst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4CCF1BA-D304-05E7-573A-EFE353417C07}"/>
              </a:ext>
            </a:extLst>
          </p:cNvPr>
          <p:cNvGrpSpPr/>
          <p:nvPr/>
        </p:nvGrpSpPr>
        <p:grpSpPr>
          <a:xfrm>
            <a:off x="9553749" y="1244693"/>
            <a:ext cx="585428" cy="1936813"/>
            <a:chOff x="6683879" y="1753969"/>
            <a:chExt cx="505618" cy="1674318"/>
          </a:xfrm>
        </p:grpSpPr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A42F8C05-C110-C529-66D4-67656DD8F5C0}"/>
                </a:ext>
              </a:extLst>
            </p:cNvPr>
            <p:cNvSpPr>
              <a:spLocks noChangeAspect="1"/>
            </p:cNvSpPr>
            <p:nvPr/>
          </p:nvSpPr>
          <p:spPr>
            <a:xfrm rot="11119615" flipV="1">
              <a:off x="6683879" y="1753969"/>
              <a:ext cx="425459" cy="425459"/>
            </a:xfrm>
            <a:prstGeom prst="arc">
              <a:avLst>
                <a:gd name="adj1" fmla="val 19461816"/>
                <a:gd name="adj2" fmla="val 1139217"/>
              </a:avLst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sz="2400" dirty="0"/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39FF2593-3844-73B5-CC94-A613E4B90C8C}"/>
                </a:ext>
              </a:extLst>
            </p:cNvPr>
            <p:cNvCxnSpPr>
              <a:cxnSpLocks/>
              <a:stCxn id="26" idx="2"/>
            </p:cNvCxnSpPr>
            <p:nvPr/>
          </p:nvCxnSpPr>
          <p:spPr>
            <a:xfrm>
              <a:off x="6689896" y="2016937"/>
              <a:ext cx="499601" cy="1411350"/>
            </a:xfrm>
            <a:prstGeom prst="line">
              <a:avLst/>
            </a:prstGeom>
            <a:ln w="44450">
              <a:solidFill>
                <a:srgbClr val="FF21FB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Arc 8">
            <a:extLst>
              <a:ext uri="{FF2B5EF4-FFF2-40B4-BE49-F238E27FC236}">
                <a16:creationId xmlns:a16="http://schemas.microsoft.com/office/drawing/2014/main" id="{1AAAD432-6483-7DA4-CD58-E178D8E5BB77}"/>
              </a:ext>
            </a:extLst>
          </p:cNvPr>
          <p:cNvSpPr>
            <a:spLocks noChangeAspect="1"/>
          </p:cNvSpPr>
          <p:nvPr/>
        </p:nvSpPr>
        <p:spPr>
          <a:xfrm rot="19122695">
            <a:off x="938566" y="3403764"/>
            <a:ext cx="24690308" cy="24690306"/>
          </a:xfrm>
          <a:prstGeom prst="arc">
            <a:avLst>
              <a:gd name="adj1" fmla="val 16832979"/>
              <a:gd name="adj2" fmla="val 18363280"/>
            </a:avLst>
          </a:prstGeom>
          <a:ln w="50800">
            <a:solidFill>
              <a:srgbClr val="00FF28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sz="24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1729DAD-811B-58D7-680A-63147F3C8811}"/>
              </a:ext>
            </a:extLst>
          </p:cNvPr>
          <p:cNvSpPr txBox="1"/>
          <p:nvPr/>
        </p:nvSpPr>
        <p:spPr>
          <a:xfrm>
            <a:off x="9867331" y="1016645"/>
            <a:ext cx="222124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2000" b="1" dirty="0"/>
              <a:t>FCC-</a:t>
            </a:r>
            <a:r>
              <a:rPr lang="en-GB" sz="2000" b="1" dirty="0" err="1"/>
              <a:t>ee</a:t>
            </a:r>
            <a:r>
              <a:rPr lang="en-GB" sz="2000" b="1" dirty="0"/>
              <a:t> pre-injector</a:t>
            </a:r>
          </a:p>
          <a:p>
            <a:pPr algn="l"/>
            <a:r>
              <a:rPr lang="en-GB" sz="2000" b="1" dirty="0"/>
              <a:t>Baseline option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9B0FA7CA-315D-523B-23C0-02395EAD42B4}"/>
              </a:ext>
            </a:extLst>
          </p:cNvPr>
          <p:cNvSpPr txBox="1"/>
          <p:nvPr/>
        </p:nvSpPr>
        <p:spPr>
          <a:xfrm>
            <a:off x="7073714" y="6535311"/>
            <a:ext cx="50977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600" i="1" dirty="0"/>
              <a:t>Parts of this slides from H. </a:t>
            </a:r>
            <a:r>
              <a:rPr lang="en-GB" sz="1600" i="1" dirty="0" err="1"/>
              <a:t>Bartosik</a:t>
            </a:r>
            <a:r>
              <a:rPr lang="en-GB" sz="1600" i="1" dirty="0"/>
              <a:t> @ </a:t>
            </a:r>
            <a:r>
              <a:rPr lang="en-GB" sz="1600" i="1" dirty="0">
                <a:hlinkClick r:id="rId5"/>
              </a:rPr>
              <a:t>PBCWS2024</a:t>
            </a:r>
            <a:endParaRPr lang="en-GB" sz="1600" i="1" dirty="0"/>
          </a:p>
        </p:txBody>
      </p:sp>
      <p:sp>
        <p:nvSpPr>
          <p:cNvPr id="46" name="Freeform 45">
            <a:extLst>
              <a:ext uri="{FF2B5EF4-FFF2-40B4-BE49-F238E27FC236}">
                <a16:creationId xmlns:a16="http://schemas.microsoft.com/office/drawing/2014/main" id="{15919672-B2DC-187F-F550-68DCB1E28060}"/>
              </a:ext>
            </a:extLst>
          </p:cNvPr>
          <p:cNvSpPr/>
          <p:nvPr/>
        </p:nvSpPr>
        <p:spPr>
          <a:xfrm>
            <a:off x="5879786" y="1143797"/>
            <a:ext cx="3740426" cy="3995259"/>
          </a:xfrm>
          <a:custGeom>
            <a:avLst/>
            <a:gdLst>
              <a:gd name="connsiteX0" fmla="*/ 3885737 w 3885737"/>
              <a:gd name="connsiteY0" fmla="*/ 0 h 4087640"/>
              <a:gd name="connsiteX1" fmla="*/ 2001518 w 3885737"/>
              <a:gd name="connsiteY1" fmla="*/ 803564 h 4087640"/>
              <a:gd name="connsiteX2" fmla="*/ 283555 w 3885737"/>
              <a:gd name="connsiteY2" fmla="*/ 3546764 h 4087640"/>
              <a:gd name="connsiteX3" fmla="*/ 20318 w 3885737"/>
              <a:gd name="connsiteY3" fmla="*/ 4087091 h 4087640"/>
              <a:gd name="connsiteX0" fmla="*/ 3870085 w 3870085"/>
              <a:gd name="connsiteY0" fmla="*/ 0 h 4087101"/>
              <a:gd name="connsiteX1" fmla="*/ 1985866 w 3870085"/>
              <a:gd name="connsiteY1" fmla="*/ 803564 h 4087101"/>
              <a:gd name="connsiteX2" fmla="*/ 448012 w 3870085"/>
              <a:gd name="connsiteY2" fmla="*/ 2673928 h 4087101"/>
              <a:gd name="connsiteX3" fmla="*/ 4666 w 3870085"/>
              <a:gd name="connsiteY3" fmla="*/ 4087091 h 4087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70085" h="4087101">
                <a:moveTo>
                  <a:pt x="3870085" y="0"/>
                </a:moveTo>
                <a:cubicBezTo>
                  <a:pt x="3228157" y="106218"/>
                  <a:pt x="2556212" y="357909"/>
                  <a:pt x="1985866" y="803564"/>
                </a:cubicBezTo>
                <a:cubicBezTo>
                  <a:pt x="1415521" y="1249219"/>
                  <a:pt x="778212" y="2126674"/>
                  <a:pt x="448012" y="2673928"/>
                </a:cubicBezTo>
                <a:cubicBezTo>
                  <a:pt x="117812" y="3221182"/>
                  <a:pt x="-28816" y="4090554"/>
                  <a:pt x="4666" y="4087091"/>
                </a:cubicBezTo>
              </a:path>
            </a:pathLst>
          </a:custGeom>
          <a:noFill/>
          <a:ln w="38100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>
            <a:extLst>
              <a:ext uri="{FF2B5EF4-FFF2-40B4-BE49-F238E27FC236}">
                <a16:creationId xmlns:a16="http://schemas.microsoft.com/office/drawing/2014/main" id="{FEDCB615-9C2B-CFA5-2C93-4C2D8915C6C6}"/>
              </a:ext>
            </a:extLst>
          </p:cNvPr>
          <p:cNvSpPr/>
          <p:nvPr/>
        </p:nvSpPr>
        <p:spPr>
          <a:xfrm>
            <a:off x="4452865" y="892907"/>
            <a:ext cx="5379355" cy="4206274"/>
          </a:xfrm>
          <a:custGeom>
            <a:avLst/>
            <a:gdLst>
              <a:gd name="connsiteX0" fmla="*/ 3885737 w 3885737"/>
              <a:gd name="connsiteY0" fmla="*/ 0 h 4087640"/>
              <a:gd name="connsiteX1" fmla="*/ 2001518 w 3885737"/>
              <a:gd name="connsiteY1" fmla="*/ 803564 h 4087640"/>
              <a:gd name="connsiteX2" fmla="*/ 283555 w 3885737"/>
              <a:gd name="connsiteY2" fmla="*/ 3546764 h 4087640"/>
              <a:gd name="connsiteX3" fmla="*/ 20318 w 3885737"/>
              <a:gd name="connsiteY3" fmla="*/ 4087091 h 4087640"/>
              <a:gd name="connsiteX0" fmla="*/ 3870085 w 3870085"/>
              <a:gd name="connsiteY0" fmla="*/ 0 h 4087101"/>
              <a:gd name="connsiteX1" fmla="*/ 1985866 w 3870085"/>
              <a:gd name="connsiteY1" fmla="*/ 803564 h 4087101"/>
              <a:gd name="connsiteX2" fmla="*/ 448012 w 3870085"/>
              <a:gd name="connsiteY2" fmla="*/ 2673928 h 4087101"/>
              <a:gd name="connsiteX3" fmla="*/ 4666 w 3870085"/>
              <a:gd name="connsiteY3" fmla="*/ 4087091 h 4087101"/>
              <a:gd name="connsiteX0" fmla="*/ 5382362 w 5382362"/>
              <a:gd name="connsiteY0" fmla="*/ 0 h 4302967"/>
              <a:gd name="connsiteX1" fmla="*/ 1985866 w 5382362"/>
              <a:gd name="connsiteY1" fmla="*/ 1019430 h 4302967"/>
              <a:gd name="connsiteX2" fmla="*/ 448012 w 5382362"/>
              <a:gd name="connsiteY2" fmla="*/ 2889794 h 4302967"/>
              <a:gd name="connsiteX3" fmla="*/ 4666 w 5382362"/>
              <a:gd name="connsiteY3" fmla="*/ 4302957 h 4302967"/>
              <a:gd name="connsiteX0" fmla="*/ 5382362 w 5382362"/>
              <a:gd name="connsiteY0" fmla="*/ 0 h 4302967"/>
              <a:gd name="connsiteX1" fmla="*/ 2425481 w 5382362"/>
              <a:gd name="connsiteY1" fmla="*/ 1181329 h 4302967"/>
              <a:gd name="connsiteX2" fmla="*/ 448012 w 5382362"/>
              <a:gd name="connsiteY2" fmla="*/ 2889794 h 4302967"/>
              <a:gd name="connsiteX3" fmla="*/ 4666 w 5382362"/>
              <a:gd name="connsiteY3" fmla="*/ 4302957 h 4302967"/>
              <a:gd name="connsiteX0" fmla="*/ 5379355 w 5379355"/>
              <a:gd name="connsiteY0" fmla="*/ 0 h 4302967"/>
              <a:gd name="connsiteX1" fmla="*/ 2422474 w 5379355"/>
              <a:gd name="connsiteY1" fmla="*/ 1181329 h 4302967"/>
              <a:gd name="connsiteX2" fmla="*/ 779113 w 5379355"/>
              <a:gd name="connsiteY2" fmla="*/ 2907783 h 4302967"/>
              <a:gd name="connsiteX3" fmla="*/ 1659 w 5379355"/>
              <a:gd name="connsiteY3" fmla="*/ 4302957 h 4302967"/>
              <a:gd name="connsiteX0" fmla="*/ 5379355 w 5379355"/>
              <a:gd name="connsiteY0" fmla="*/ 0 h 4302967"/>
              <a:gd name="connsiteX1" fmla="*/ 2422474 w 5379355"/>
              <a:gd name="connsiteY1" fmla="*/ 1181329 h 4302967"/>
              <a:gd name="connsiteX2" fmla="*/ 779113 w 5379355"/>
              <a:gd name="connsiteY2" fmla="*/ 2907783 h 4302967"/>
              <a:gd name="connsiteX3" fmla="*/ 1659 w 5379355"/>
              <a:gd name="connsiteY3" fmla="*/ 4302957 h 43029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79355" h="4302967">
                <a:moveTo>
                  <a:pt x="5379355" y="0"/>
                </a:moveTo>
                <a:cubicBezTo>
                  <a:pt x="4737427" y="106218"/>
                  <a:pt x="3206766" y="516809"/>
                  <a:pt x="2422474" y="1181329"/>
                </a:cubicBezTo>
                <a:cubicBezTo>
                  <a:pt x="1638182" y="1845849"/>
                  <a:pt x="1109313" y="2360529"/>
                  <a:pt x="779113" y="2907783"/>
                </a:cubicBezTo>
                <a:cubicBezTo>
                  <a:pt x="448913" y="3455037"/>
                  <a:pt x="-31823" y="4306420"/>
                  <a:pt x="1659" y="4302957"/>
                </a:cubicBezTo>
              </a:path>
            </a:pathLst>
          </a:custGeom>
          <a:noFill/>
          <a:ln w="38100">
            <a:solidFill>
              <a:schemeClr val="accent6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8069E68D-CE0F-4AA1-BAB6-83CC9D065899}"/>
              </a:ext>
            </a:extLst>
          </p:cNvPr>
          <p:cNvGrpSpPr/>
          <p:nvPr/>
        </p:nvGrpSpPr>
        <p:grpSpPr>
          <a:xfrm>
            <a:off x="8477312" y="4789809"/>
            <a:ext cx="1577086" cy="400110"/>
            <a:chOff x="8477312" y="4789809"/>
            <a:chExt cx="1577086" cy="40011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6B4C182-4D70-0E54-7ECB-FC5988B56CD6}"/>
                </a:ext>
              </a:extLst>
            </p:cNvPr>
            <p:cNvSpPr txBox="1"/>
            <p:nvPr/>
          </p:nvSpPr>
          <p:spPr>
            <a:xfrm>
              <a:off x="9132217" y="4789809"/>
              <a:ext cx="92218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GB" sz="2000" b="1" dirty="0">
                  <a:solidFill>
                    <a:srgbClr val="FF0000"/>
                  </a:solidFill>
                </a:rPr>
                <a:t>CLEAR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5D54C3B-3F10-0523-ADF1-26425F6120B0}"/>
                </a:ext>
              </a:extLst>
            </p:cNvPr>
            <p:cNvSpPr/>
            <p:nvPr/>
          </p:nvSpPr>
          <p:spPr>
            <a:xfrm rot="2544253">
              <a:off x="8477312" y="5036933"/>
              <a:ext cx="91967" cy="54490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C6AAAE35-424C-0B3D-105C-7F5917852127}"/>
                </a:ext>
              </a:extLst>
            </p:cNvPr>
            <p:cNvCxnSpPr>
              <a:stCxn id="49" idx="1"/>
            </p:cNvCxnSpPr>
            <p:nvPr/>
          </p:nvCxnSpPr>
          <p:spPr>
            <a:xfrm flipH="1">
              <a:off x="8575623" y="4989864"/>
              <a:ext cx="556594" cy="7431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473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60598</TotalTime>
  <Words>2953</Words>
  <Application>Microsoft Macintosh PowerPoint</Application>
  <PresentationFormat>Widescreen</PresentationFormat>
  <Paragraphs>281</Paragraphs>
  <Slides>24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2" baseType="lpstr">
      <vt:lpstr>Arial</vt:lpstr>
      <vt:lpstr>Calibri</vt:lpstr>
      <vt:lpstr>Calibri Light</vt:lpstr>
      <vt:lpstr>Century Gothic</vt:lpstr>
      <vt:lpstr>Lato</vt:lpstr>
      <vt:lpstr>MyriadPro</vt:lpstr>
      <vt:lpstr>Wingdings</vt:lpstr>
      <vt:lpstr>Office Theme</vt:lpstr>
      <vt:lpstr>CLEAR: a Long-Term Outlook</vt:lpstr>
      <vt:lpstr>Outline</vt:lpstr>
      <vt:lpstr>Outline</vt:lpstr>
      <vt:lpstr>Back to the Basics: CLEAR and its Scientific and Strategic Goals</vt:lpstr>
      <vt:lpstr>Outline</vt:lpstr>
      <vt:lpstr>Expectations and Outlook on Activities 2025+</vt:lpstr>
      <vt:lpstr>Present CLEAR Contributions to FCC-ee </vt:lpstr>
      <vt:lpstr>An Overview of FCC-ee: What to Expect</vt:lpstr>
      <vt:lpstr>FCC-ee Complex and its Injector</vt:lpstr>
      <vt:lpstr>Selected FCC-ee challenges/considerations </vt:lpstr>
      <vt:lpstr>FCC-ee Electron Source Frontend</vt:lpstr>
      <vt:lpstr>Plus: Shortage of Detectors R&amp;D Test Facilities on the Horizon</vt:lpstr>
      <vt:lpstr>High Demand for Training Opportunities</vt:lpstr>
      <vt:lpstr>Prototyping of LINACs Control Technology</vt:lpstr>
      <vt:lpstr>Outline</vt:lpstr>
      <vt:lpstr>CLEAR++ during FCC-ee Construction!</vt:lpstr>
      <vt:lpstr>Plus: e+/e- beams interesting for AWAKE++!</vt:lpstr>
      <vt:lpstr>Outline</vt:lpstr>
      <vt:lpstr>Conclusions</vt:lpstr>
      <vt:lpstr>Thanks for  your attention!</vt:lpstr>
      <vt:lpstr>PowerPoint Presentation</vt:lpstr>
      <vt:lpstr>CLEAR has a Strategic Role for Future Higgs Factories </vt:lpstr>
      <vt:lpstr>Relevant Findings and Recommendations from CSB Meeting 2024</vt:lpstr>
      <vt:lpstr>Relevance of e-SPS for CLIC, cost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Davide Gamba</cp:lastModifiedBy>
  <cp:revision>560</cp:revision>
  <cp:lastPrinted>2024-05-28T15:52:03Z</cp:lastPrinted>
  <dcterms:created xsi:type="dcterms:W3CDTF">2018-03-20T15:42:27Z</dcterms:created>
  <dcterms:modified xsi:type="dcterms:W3CDTF">2024-05-29T13:54:51Z</dcterms:modified>
</cp:coreProperties>
</file>