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706" r:id="rId3"/>
    <p:sldId id="260" r:id="rId4"/>
    <p:sldId id="258" r:id="rId5"/>
    <p:sldId id="270" r:id="rId6"/>
    <p:sldId id="954" r:id="rId7"/>
    <p:sldId id="963" r:id="rId8"/>
    <p:sldId id="964" r:id="rId9"/>
    <p:sldId id="316" r:id="rId10"/>
    <p:sldId id="263" r:id="rId11"/>
    <p:sldId id="264" r:id="rId12"/>
    <p:sldId id="266" r:id="rId13"/>
    <p:sldId id="261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E0297-0389-4493-878F-9B059343D733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0F204-4ECB-4FCB-9637-DA6C1158D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138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375b2a3f6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375b2a3f6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375b2a3f6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375b2a3f6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82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62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46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113608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42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0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87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2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02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785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0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2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20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02783-D095-4E26-BB77-DE35F27E7F1A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E80B4-8D97-43E7-8E82-7E5F5E6546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92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1803" y="350196"/>
            <a:ext cx="4914720" cy="1624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CLEAR RF system consolidation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What is needed for a smooth operation until 2030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E266A8-3137-BECA-D113-0A17AAEFFCCD}"/>
              </a:ext>
            </a:extLst>
          </p:cNvPr>
          <p:cNvSpPr txBox="1"/>
          <p:nvPr/>
        </p:nvSpPr>
        <p:spPr>
          <a:xfrm>
            <a:off x="761802" y="2743200"/>
            <a:ext cx="4646905" cy="3613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Quick overview of the system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High-power RF future needs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LLRF necessary consolidation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Resources</a:t>
            </a:r>
          </a:p>
        </p:txBody>
      </p:sp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6558270B-CE12-8C55-071E-ABE51E1D8B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0" b="1"/>
          <a:stretch/>
        </p:blipFill>
        <p:spPr>
          <a:xfrm rot="5400000">
            <a:off x="5718412" y="377588"/>
            <a:ext cx="6858000" cy="61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43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rmAutofit/>
          </a:bodyPr>
          <a:lstStyle/>
          <a:p>
            <a:r>
              <a:rPr lang="en-GB"/>
              <a:t>Setup: LLRF</a:t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068" y="1789734"/>
            <a:ext cx="6732432" cy="42004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Google Shape;80;p15"/>
          <p:cNvCxnSpPr/>
          <p:nvPr/>
        </p:nvCxnSpPr>
        <p:spPr>
          <a:xfrm>
            <a:off x="7093700" y="3476733"/>
            <a:ext cx="3150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81" name="Google Shape;81;p15"/>
          <p:cNvSpPr txBox="1"/>
          <p:nvPr/>
        </p:nvSpPr>
        <p:spPr>
          <a:xfrm>
            <a:off x="7131900" y="3562667"/>
            <a:ext cx="30744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067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rPr>
              <a:t>1024 samples (8ns * 1024) </a:t>
            </a:r>
            <a:endParaRPr sz="1067">
              <a:solidFill>
                <a:srgbClr val="99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5200" y="1263907"/>
            <a:ext cx="7254568" cy="21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1700" y="4106734"/>
            <a:ext cx="4451232" cy="218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94638" y="4996284"/>
            <a:ext cx="802711" cy="4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rmAutofit/>
          </a:bodyPr>
          <a:lstStyle/>
          <a:p>
            <a:r>
              <a:rPr lang="en-GB"/>
              <a:t>Setup: mTCA LLRF</a:t>
            </a:r>
            <a:endParaRPr/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767" y="1610400"/>
            <a:ext cx="9377000" cy="4844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5054A0-9710-68CF-5AC2-DF441D1A0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91" y="318653"/>
            <a:ext cx="11946017" cy="622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373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0945" y="175491"/>
            <a:ext cx="8155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Klystrons and Modulators for CLEAR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D526D-13BB-92E4-501B-DD96E28E373F}"/>
              </a:ext>
            </a:extLst>
          </p:cNvPr>
          <p:cNvSpPr txBox="1"/>
          <p:nvPr/>
        </p:nvSpPr>
        <p:spPr>
          <a:xfrm>
            <a:off x="695607" y="843677"/>
            <a:ext cx="111734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GHz klystron situation:  TH2100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by 2025 essentially out of spares</a:t>
            </a:r>
          </a:p>
          <a:p>
            <a:pPr marL="285750" indent="-285750">
              <a:buFontTx/>
              <a:buChar char="-"/>
            </a:pPr>
            <a:r>
              <a:rPr lang="en-GB" dirty="0"/>
              <a:t>Thales does not seem to want to repair those klystrons anymore, a new one cost ~300 </a:t>
            </a:r>
            <a:r>
              <a:rPr lang="en-GB" dirty="0" err="1"/>
              <a:t>kCHF</a:t>
            </a:r>
            <a:r>
              <a:rPr lang="en-GB" dirty="0"/>
              <a:t> body only </a:t>
            </a:r>
            <a:br>
              <a:rPr lang="en-GB" dirty="0"/>
            </a:br>
            <a:r>
              <a:rPr lang="en-GB" dirty="0"/>
              <a:t>(compared to 150 </a:t>
            </a:r>
            <a:r>
              <a:rPr lang="en-GB" dirty="0" err="1"/>
              <a:t>kCHF</a:t>
            </a:r>
            <a:r>
              <a:rPr lang="en-GB" dirty="0"/>
              <a:t> last purchase), not responsive on request for quotation (visit last week might change that)</a:t>
            </a:r>
          </a:p>
          <a:p>
            <a:pPr marL="285750" indent="-285750">
              <a:buFontTx/>
              <a:buChar char="-"/>
            </a:pPr>
            <a:r>
              <a:rPr lang="en-GB" dirty="0"/>
              <a:t>PSI repaired some at CPI (cost 120 </a:t>
            </a:r>
            <a:r>
              <a:rPr lang="en-GB" dirty="0" err="1"/>
              <a:t>kCHF</a:t>
            </a:r>
            <a:r>
              <a:rPr lang="en-GB" dirty="0"/>
              <a:t>) but took 4 years, CPI has a huge delay problem</a:t>
            </a:r>
          </a:p>
          <a:p>
            <a:pPr marL="285750" indent="-285750">
              <a:buFontTx/>
              <a:buChar char="-"/>
            </a:pPr>
            <a:r>
              <a:rPr lang="en-GB" dirty="0"/>
              <a:t>Canon has an alternative (100k, klystron body) but need to buy solenoid and adapt modulator sockets.</a:t>
            </a:r>
            <a:br>
              <a:rPr lang="en-GB" dirty="0"/>
            </a:br>
            <a:r>
              <a:rPr lang="en-GB" dirty="0"/>
              <a:t>Examples from PSI exist but it represent some work and money. Let’s estimate another 100K per klystron for the first one.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In principle need to decide and launch order before end of the year 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26B1D6-D7F9-6BFD-685E-65F6DE23B6E5}"/>
              </a:ext>
            </a:extLst>
          </p:cNvPr>
          <p:cNvSpPr txBox="1"/>
          <p:nvPr/>
        </p:nvSpPr>
        <p:spPr>
          <a:xfrm>
            <a:off x="695608" y="4789283"/>
            <a:ext cx="10114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Thyratron CX1836A:  We have several spares but in unclear condition</a:t>
            </a:r>
            <a:br>
              <a:rPr lang="en-GB" dirty="0"/>
            </a:br>
            <a:r>
              <a:rPr lang="en-GB" dirty="0"/>
              <a:t>		   In principle this model is still available on the market</a:t>
            </a:r>
            <a:br>
              <a:rPr lang="en-GB" dirty="0"/>
            </a:br>
            <a:r>
              <a:rPr lang="en-GB" dirty="0"/>
              <a:t>		   Thyratron replacement with solid-state has been demonstrated with a prototype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Strategy: use the spares and build more solid-state switches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972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DFC6B7-3675-C90C-1757-1B00E4A33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7" y="489040"/>
            <a:ext cx="10526486" cy="575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87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6BF2BA-5AB9-C03F-7B93-4B32BD38E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9" y="335471"/>
            <a:ext cx="11146971" cy="626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7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DC1353-A7A7-A67D-22EB-10F757037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108" y="862020"/>
            <a:ext cx="8813410" cy="2719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4843" y="573241"/>
            <a:ext cx="6479721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  <a:effectLst/>
                <a:latin typeface="+mn-lt"/>
              </a:rPr>
              <a:t>CLEAR RF Systems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r>
              <a:rPr lang="en-US" b="1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Steffen Döbert, SY-RF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D9C980-E45C-3E22-791C-353E0FB48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881" y="3248369"/>
            <a:ext cx="3196420" cy="2824511"/>
          </a:xfrm>
          <a:prstGeom prst="rect">
            <a:avLst/>
          </a:prstGeom>
        </p:spPr>
      </p:pic>
      <p:pic>
        <p:nvPicPr>
          <p:cNvPr id="3" name="Picture 2" descr="CERN-logo_outline.jpg">
            <a:extLst>
              <a:ext uri="{FF2B5EF4-FFF2-40B4-BE49-F238E27FC236}">
                <a16:creationId xmlns:a16="http://schemas.microsoft.com/office/drawing/2014/main" id="{88626D16-2127-0762-32D5-1E58B7B0F7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0C9880-2BA9-7CC3-043D-B173AF408347}"/>
              </a:ext>
            </a:extLst>
          </p:cNvPr>
          <p:cNvSpPr txBox="1"/>
          <p:nvPr/>
        </p:nvSpPr>
        <p:spPr>
          <a:xfrm>
            <a:off x="443903" y="3294640"/>
            <a:ext cx="8416978" cy="30919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HPRF:	 4-5 S-band Modulator/Klystron systems, </a:t>
            </a:r>
            <a:br>
              <a:rPr lang="en-US" sz="1600" b="1" dirty="0"/>
            </a:br>
            <a:r>
              <a:rPr lang="en-US" sz="1600" b="1" dirty="0"/>
              <a:t>	 1 X-band system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LLRF klystron: Klystron drive amp, amplitude and phase control, interlocks (safety),</a:t>
            </a:r>
            <a:br>
              <a:rPr lang="en-US" sz="1600" b="1" dirty="0"/>
            </a:br>
            <a:r>
              <a:rPr lang="en-US" sz="1600" b="1" dirty="0"/>
              <a:t>3GHz diagnostic signals, PLC, FESA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RF reference signal generation (3 GHz reference oscillator synchronized with a 10 MHz signal) </a:t>
            </a:r>
            <a:br>
              <a:rPr lang="en-US" sz="1600" b="1" dirty="0"/>
            </a:br>
            <a:r>
              <a:rPr lang="en-US" sz="1600" b="1" dirty="0"/>
              <a:t>and synchronization, frequencies: 12, 3, 1.5 GHz, 750,500,250, 19.2 MHz; </a:t>
            </a:r>
            <a:br>
              <a:rPr lang="en-US" sz="1600" b="1" dirty="0"/>
            </a:br>
            <a:r>
              <a:rPr lang="en-US" sz="1600" b="1" dirty="0"/>
              <a:t>RF clocks: 96, 192 MHz, </a:t>
            </a:r>
            <a:br>
              <a:rPr lang="en-US" sz="1600" b="1" dirty="0"/>
            </a:br>
            <a:r>
              <a:rPr lang="en-US" sz="1600" b="1" dirty="0"/>
              <a:t>all analogue no remote control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Fast, low jitter timing (</a:t>
            </a:r>
            <a:r>
              <a:rPr lang="en-US" sz="1600" b="1" dirty="0" err="1"/>
              <a:t>ps</a:t>
            </a:r>
            <a:r>
              <a:rPr lang="en-US" sz="1600" b="1" dirty="0"/>
              <a:t> level), based on obsolete ECL counters</a:t>
            </a:r>
            <a:br>
              <a:rPr lang="en-US" sz="1600" b="1" dirty="0"/>
            </a:br>
            <a:r>
              <a:rPr lang="en-US" sz="1600" b="1" dirty="0"/>
              <a:t>for laser and instrumentation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3546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0945" y="175491"/>
            <a:ext cx="8155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Klystrons and Modulators for CLEAR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38127-308B-F1F4-DA08-2B8536F4D48A}"/>
              </a:ext>
            </a:extLst>
          </p:cNvPr>
          <p:cNvSpPr txBox="1"/>
          <p:nvPr/>
        </p:nvSpPr>
        <p:spPr>
          <a:xfrm>
            <a:off x="697117" y="960536"/>
            <a:ext cx="1088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 Currently 4-5 S-band klystrons in operation, 2 essential, 1 for RF deflector, 1 for CTF2 test area, test modulator</a:t>
            </a:r>
            <a:br>
              <a:rPr lang="en-GB" dirty="0"/>
            </a:br>
            <a:r>
              <a:rPr lang="en-GB" dirty="0"/>
              <a:t>Four old PFN modulators, one solid state </a:t>
            </a:r>
            <a:r>
              <a:rPr lang="en-GB" dirty="0" err="1"/>
              <a:t>Scandinova</a:t>
            </a:r>
            <a:r>
              <a:rPr lang="en-GB" dirty="0"/>
              <a:t> 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 One x-band station for CTF2/CLEAR with old </a:t>
            </a:r>
            <a:r>
              <a:rPr lang="en-GB" dirty="0" err="1"/>
              <a:t>Scandinova</a:t>
            </a:r>
            <a:r>
              <a:rPr lang="en-GB" dirty="0"/>
              <a:t> Modulator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D526D-13BB-92E4-501B-DD96E28E373F}"/>
              </a:ext>
            </a:extLst>
          </p:cNvPr>
          <p:cNvSpPr txBox="1"/>
          <p:nvPr/>
        </p:nvSpPr>
        <p:spPr>
          <a:xfrm>
            <a:off x="697117" y="2299580"/>
            <a:ext cx="10800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/>
            </a:br>
            <a:r>
              <a:rPr lang="en-GB" dirty="0"/>
              <a:t>Maintenance contract with </a:t>
            </a:r>
            <a:r>
              <a:rPr lang="en-GB" dirty="0" err="1"/>
              <a:t>Scandinova</a:t>
            </a:r>
            <a:r>
              <a:rPr lang="en-GB" dirty="0"/>
              <a:t> exists.</a:t>
            </a:r>
          </a:p>
          <a:p>
            <a:endParaRPr lang="en-GB" dirty="0"/>
          </a:p>
          <a:p>
            <a:r>
              <a:rPr lang="en-GB" dirty="0"/>
              <a:t>Consolidation 2026-2030:</a:t>
            </a:r>
          </a:p>
          <a:p>
            <a:pPr marL="285750" indent="-285750">
              <a:buFontTx/>
              <a:buChar char="-"/>
            </a:pPr>
            <a:r>
              <a:rPr lang="en-GB" dirty="0"/>
              <a:t>If money was no issue: Buy two new </a:t>
            </a:r>
            <a:r>
              <a:rPr lang="en-GB" dirty="0" err="1"/>
              <a:t>Scandinova</a:t>
            </a:r>
            <a:r>
              <a:rPr lang="en-GB" dirty="0"/>
              <a:t> modulators: ~ 1.4 MCHF  </a:t>
            </a:r>
            <a:r>
              <a:rPr lang="en-GB" dirty="0">
                <a:sym typeface="Wingdings" panose="05000000000000000000" pitchFamily="2" charset="2"/>
              </a:rPr>
              <a:t> Increase </a:t>
            </a:r>
            <a:r>
              <a:rPr lang="en-GB" dirty="0" err="1">
                <a:sym typeface="Wingdings" panose="05000000000000000000" pitchFamily="2" charset="2"/>
              </a:rPr>
              <a:t>rep.rate</a:t>
            </a:r>
            <a:r>
              <a:rPr lang="en-GB" dirty="0">
                <a:sym typeface="Wingdings" panose="05000000000000000000" pitchFamily="2" charset="2"/>
              </a:rPr>
              <a:t> and stability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GB" dirty="0"/>
              <a:t>Alternative: Keep existing modulators alive as they are: spare parts exists, </a:t>
            </a:r>
            <a:r>
              <a:rPr lang="en-GB" dirty="0" err="1"/>
              <a:t>Scandinova</a:t>
            </a:r>
            <a:r>
              <a:rPr lang="en-GB" dirty="0"/>
              <a:t> maintenance contract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Buy or repair at least two TH2100 klystrons or equivalent: ~ 0.3-0.7 MCHF,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Difficult situation with klystron vendors concerning cost and delays !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Preferred solution would be repair of broken klystrons</a:t>
            </a:r>
          </a:p>
        </p:txBody>
      </p:sp>
    </p:spTree>
    <p:extLst>
      <p:ext uri="{BB962C8B-B14F-4D97-AF65-F5344CB8AC3E}">
        <p14:creationId xmlns:p14="http://schemas.microsoft.com/office/powerpoint/2010/main" val="250548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3784" y="175491"/>
            <a:ext cx="8155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Life extension for CLEAR up to 2030, LLRF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25C1B3-37AE-50CF-2A1D-5B16475EB0EA}"/>
              </a:ext>
            </a:extLst>
          </p:cNvPr>
          <p:cNvSpPr txBox="1"/>
          <p:nvPr/>
        </p:nvSpPr>
        <p:spPr>
          <a:xfrm>
            <a:off x="422668" y="840035"/>
            <a:ext cx="113466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Consolidation between 2026-2030: </a:t>
            </a:r>
            <a:r>
              <a:rPr lang="en-GB" b="1" dirty="0">
                <a:solidFill>
                  <a:srgbClr val="FF0000"/>
                </a:solidFill>
              </a:rPr>
              <a:t>Goals: more stability, better maintainability, higher repetition rate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Find and implement alternative for fast /low jitter timing (ECL counters obsolete, no spares), </a:t>
            </a:r>
            <a:r>
              <a:rPr lang="en-GB" dirty="0">
                <a:sym typeface="Wingdings" panose="05000000000000000000" pitchFamily="2" charset="2"/>
              </a:rPr>
              <a:t> VTU ?</a:t>
            </a:r>
            <a:br>
              <a:rPr lang="en-GB" dirty="0">
                <a:sym typeface="Wingdings" panose="05000000000000000000" pitchFamily="2" charset="2"/>
              </a:rPr>
            </a:b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Renovate\Replace synchronous frequencies and clock generation and distribution (as well based on ECL counters)</a:t>
            </a:r>
            <a:br>
              <a:rPr lang="en-GB" dirty="0">
                <a:sym typeface="Wingdings" panose="05000000000000000000" pitchFamily="2" charset="2"/>
              </a:rPr>
            </a:b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Improve drive amplifier spare situation (only budget)</a:t>
            </a:r>
            <a:br>
              <a:rPr lang="en-GB" dirty="0">
                <a:sym typeface="Wingdings" panose="05000000000000000000" pitchFamily="2" charset="2"/>
              </a:rPr>
            </a:b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LLRF of klystron and diagnostics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 Go digital, replace klystron LLRF with </a:t>
            </a:r>
            <a:r>
              <a:rPr lang="en-GB" dirty="0" err="1"/>
              <a:t>uTCA</a:t>
            </a:r>
            <a:r>
              <a:rPr lang="en-GB" dirty="0"/>
              <a:t> a la Uppsala, in theory working prototype by 2025, needs to be integrated in</a:t>
            </a:r>
            <a:br>
              <a:rPr lang="en-GB" dirty="0"/>
            </a:br>
            <a:r>
              <a:rPr lang="en-GB" dirty="0"/>
              <a:t> CERN control system and CLEAR safety chain</a:t>
            </a:r>
          </a:p>
          <a:p>
            <a:r>
              <a:rPr lang="en-GB" dirty="0">
                <a:sym typeface="Wingdings" panose="05000000000000000000" pitchFamily="2" charset="2"/>
              </a:rPr>
              <a:t> Uppsala University is working on a prototype system for AWAKE, already at CERN ready for testing</a:t>
            </a:r>
            <a:br>
              <a:rPr lang="en-GB" dirty="0">
                <a:sym typeface="Wingdings" panose="05000000000000000000" pitchFamily="2" charset="2"/>
              </a:rPr>
            </a:b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Very good synergy with AWAKE and future </a:t>
            </a: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FCCee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needs as well as standardisation of LLRF systems at CERN !</a:t>
            </a: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52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0945" y="175491"/>
            <a:ext cx="8155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Maintenance and consolidation resources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DE273C-4B4E-3C27-4E53-94C5A0C1E525}"/>
              </a:ext>
            </a:extLst>
          </p:cNvPr>
          <p:cNvSpPr txBox="1"/>
          <p:nvPr/>
        </p:nvSpPr>
        <p:spPr>
          <a:xfrm>
            <a:off x="811027" y="769452"/>
            <a:ext cx="1038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Right now, minimum effort and basically no official LLRF support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2026-2030: Keep operational budget and person power constant (increase LLRF):</a:t>
            </a:r>
            <a:br>
              <a:rPr lang="en-GB" dirty="0"/>
            </a:br>
            <a:r>
              <a:rPr lang="en-GB" dirty="0"/>
              <a:t>Additional investment cost for consolidation:</a:t>
            </a:r>
          </a:p>
          <a:p>
            <a:r>
              <a:rPr lang="en-GB" dirty="0"/>
              <a:t>		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99962-61F6-B0CD-E66D-4A43DAEDAB77}"/>
              </a:ext>
            </a:extLst>
          </p:cNvPr>
          <p:cNvSpPr txBox="1"/>
          <p:nvPr/>
        </p:nvSpPr>
        <p:spPr>
          <a:xfrm>
            <a:off x="531137" y="3671739"/>
            <a:ext cx="11081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May be consolidation can be partly financed out of operation budget, but there is at least a spending profile problem since the consolidation effort should be started now. Could CLEAR become part of the Consolidation Efforts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529A62-08EA-A57F-087D-41AEB43E4354}"/>
              </a:ext>
            </a:extLst>
          </p:cNvPr>
          <p:cNvSpPr txBox="1"/>
          <p:nvPr/>
        </p:nvSpPr>
        <p:spPr>
          <a:xfrm>
            <a:off x="531137" y="4651184"/>
            <a:ext cx="10532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Person power: Clearly a LLRF problem, right now 0 in APT even so CLEAR is an official running facility</a:t>
            </a:r>
            <a:br>
              <a:rPr lang="en-GB" dirty="0"/>
            </a:br>
            <a:r>
              <a:rPr lang="en-GB" dirty="0"/>
              <a:t>	         Consolidation effort would need likely a Quest/Origin for 4 years (starting 2025). </a:t>
            </a:r>
            <a:br>
              <a:rPr lang="en-GB" dirty="0"/>
            </a:br>
            <a:r>
              <a:rPr lang="en-GB" dirty="0"/>
              <a:t>	         Could be shared with AWAKE and </a:t>
            </a:r>
            <a:r>
              <a:rPr lang="en-GB" dirty="0" err="1"/>
              <a:t>FCCee</a:t>
            </a:r>
            <a:r>
              <a:rPr lang="en-GB" dirty="0"/>
              <a:t> because largely similar work.</a:t>
            </a:r>
          </a:p>
          <a:p>
            <a:endParaRPr lang="en-GB" dirty="0"/>
          </a:p>
          <a:p>
            <a:r>
              <a:rPr lang="en-GB" dirty="0"/>
              <a:t>	         HPRF: likely OK, a change of klystron type would generate significant work, Current support 	 	         needs to be maintained.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4937CFD-440F-D467-C60F-B2EE7D855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4680"/>
              </p:ext>
            </p:extLst>
          </p:nvPr>
        </p:nvGraphicFramePr>
        <p:xfrm>
          <a:off x="1187934" y="2099061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54310094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8088920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922742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Rough cost (</a:t>
                      </a:r>
                      <a:r>
                        <a:rPr lang="en-GB" dirty="0" err="1"/>
                        <a:t>kCHF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74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HPRF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300 -600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Depending on Scenario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273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LLRF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525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 to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years Grad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704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56" y="675774"/>
            <a:ext cx="9336330" cy="5315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5410" y="0"/>
            <a:ext cx="11398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 prototype in CTF2 for CLEAR and AWAKE</a:t>
            </a:r>
          </a:p>
          <a:p>
            <a:pPr algn="ctr"/>
            <a:r>
              <a:rPr lang="en-GB" sz="2800" b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(AWAKE Run2 Test Injector)</a:t>
            </a:r>
          </a:p>
          <a:p>
            <a:pPr algn="ctr"/>
            <a:endParaRPr lang="en-GB" sz="4000" b="1" dirty="0">
              <a:solidFill>
                <a:srgbClr val="043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328" y="5103675"/>
            <a:ext cx="11398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Reduced scale prototype, 60 MeV, INFN gun, CLIC-structure as buncher and PSI-linearizing structure for acceleration.</a:t>
            </a:r>
          </a:p>
          <a:p>
            <a:r>
              <a:rPr lang="en-GB" b="1" dirty="0">
                <a:solidFill>
                  <a:srgbClr val="0432FF"/>
                </a:solidFill>
              </a:rPr>
              <a:t>Goal: demonstrate the velocity bunching and emittance preservation with x-band</a:t>
            </a:r>
            <a:br>
              <a:rPr lang="en-GB" b="1" dirty="0">
                <a:solidFill>
                  <a:srgbClr val="0432FF"/>
                </a:solidFill>
              </a:rPr>
            </a:br>
            <a:r>
              <a:rPr lang="en-GB" b="1" dirty="0">
                <a:solidFill>
                  <a:srgbClr val="0432FF"/>
                </a:solidFill>
              </a:rPr>
              <a:t>Prototyping of key accelerator hardware and diagnostics</a:t>
            </a:r>
          </a:p>
          <a:p>
            <a:r>
              <a:rPr lang="en-GB" b="1" dirty="0">
                <a:solidFill>
                  <a:srgbClr val="0432FF"/>
                </a:solidFill>
              </a:rPr>
              <a:t>Gaining experience before installation in the AWAKE tunnel</a:t>
            </a:r>
          </a:p>
        </p:txBody>
      </p:sp>
    </p:spTree>
    <p:extLst>
      <p:ext uri="{BB962C8B-B14F-4D97-AF65-F5344CB8AC3E}">
        <p14:creationId xmlns:p14="http://schemas.microsoft.com/office/powerpoint/2010/main" val="281131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1817" y="-627868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solidFill>
                  <a:srgbClr val="0432FF"/>
                </a:solidFill>
                <a:ea typeface="+mj-ea"/>
                <a:cs typeface="+mj-cs"/>
              </a:rPr>
              <a:t>ARTI</a:t>
            </a:r>
            <a:r>
              <a:rPr lang="en-US" sz="4000" b="1" dirty="0">
                <a:solidFill>
                  <a:srgbClr val="0432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dirty="0">
                <a:solidFill>
                  <a:srgbClr val="0432FF"/>
                </a:solidFill>
                <a:ea typeface="+mj-ea"/>
                <a:cs typeface="+mj-cs"/>
              </a:rPr>
              <a:t>status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C235A-17E0-22EF-C705-C626FDE576CE}"/>
              </a:ext>
            </a:extLst>
          </p:cNvPr>
          <p:cNvSpPr txBox="1"/>
          <p:nvPr/>
        </p:nvSpPr>
        <p:spPr>
          <a:xfrm>
            <a:off x="830667" y="847294"/>
            <a:ext cx="630697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RF-gun (INFN contribution) </a:t>
            </a:r>
            <a:br>
              <a:rPr lang="en-US" b="1" dirty="0"/>
            </a:br>
            <a:r>
              <a:rPr lang="en-US" b="1" dirty="0"/>
              <a:t>and diagnostics operational and  under commissioning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Magnets for second phase installed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First ‘CLEAR user’ experiment planned in spring: </a:t>
            </a:r>
            <a:br>
              <a:rPr lang="en-US" b="1" dirty="0"/>
            </a:br>
            <a:r>
              <a:rPr lang="en-US" b="1" dirty="0"/>
              <a:t>Vlad’s CBS experiment</a:t>
            </a:r>
          </a:p>
          <a:p>
            <a:pPr marL="34290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b="1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6" name="Picture 5" descr="A large factory with lots of machinery&#10;&#10;Description automatically generated with medium confidence">
            <a:extLst>
              <a:ext uri="{FF2B5EF4-FFF2-40B4-BE49-F238E27FC236}">
                <a16:creationId xmlns:a16="http://schemas.microsoft.com/office/drawing/2014/main" id="{C289790E-D8C4-C714-D9FF-2781C745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9" r="12124"/>
          <a:stretch/>
        </p:blipFill>
        <p:spPr>
          <a:xfrm>
            <a:off x="6317976" y="722046"/>
            <a:ext cx="5579992" cy="5563131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9054D1D-C479-D2D8-63AF-1CED6C883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818" y="2804135"/>
            <a:ext cx="4368601" cy="36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2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948" y="-577992"/>
            <a:ext cx="8674568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>
                <a:solidFill>
                  <a:srgbClr val="0432FF"/>
                </a:solidFill>
                <a:ea typeface="+mj-ea"/>
                <a:cs typeface="+mj-cs"/>
              </a:rPr>
              <a:t>CTF2 injector for CLEAR users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000" b="1" dirty="0">
              <a:solidFill>
                <a:srgbClr val="0432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C235A-17E0-22EF-C705-C626FDE576CE}"/>
              </a:ext>
            </a:extLst>
          </p:cNvPr>
          <p:cNvSpPr txBox="1"/>
          <p:nvPr/>
        </p:nvSpPr>
        <p:spPr>
          <a:xfrm>
            <a:off x="722601" y="1163178"/>
            <a:ext cx="10100570" cy="332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Potentially high-quality electron beam, </a:t>
            </a:r>
            <a:br>
              <a:rPr lang="en-US" b="1" dirty="0"/>
            </a:br>
            <a:r>
              <a:rPr lang="en-US" b="1" dirty="0"/>
              <a:t>small  emittance (1 um) , short electron bunch (200 fs), but low charge (100 </a:t>
            </a:r>
            <a:r>
              <a:rPr lang="en-US" b="1" dirty="0" err="1"/>
              <a:t>pC</a:t>
            </a:r>
            <a:r>
              <a:rPr lang="en-US" b="1" dirty="0"/>
              <a:t>) and single bunch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Can be used for some specific CLEAR users: </a:t>
            </a:r>
            <a:br>
              <a:rPr lang="en-US" b="1" dirty="0"/>
            </a:br>
            <a:r>
              <a:rPr lang="en-US" b="1" dirty="0"/>
              <a:t>Instrumentation testing (bunch length)</a:t>
            </a:r>
            <a:br>
              <a:rPr lang="en-US" b="1" dirty="0"/>
            </a:br>
            <a:r>
              <a:rPr lang="en-US" b="1" dirty="0"/>
              <a:t>Compton Scattering Experiment due to laser parameters</a:t>
            </a:r>
            <a:br>
              <a:rPr lang="en-US" b="1" dirty="0"/>
            </a:br>
            <a:r>
              <a:rPr lang="en-US" b="1" dirty="0"/>
              <a:t>Some interest in THz related work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Eventually decision needed if  some hardware goes to AWAKE in 2027</a:t>
            </a:r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Current view: Profit from installation for some experiments and then dedicate to AWAKE </a:t>
            </a:r>
            <a:br>
              <a:rPr lang="en-US" b="1" dirty="0"/>
            </a:br>
            <a:r>
              <a:rPr lang="en-US" b="1" dirty="0"/>
              <a:t>                          CTF2 could be a good place to become at some point a </a:t>
            </a:r>
            <a:r>
              <a:rPr lang="en-US" b="1" dirty="0" err="1"/>
              <a:t>FCCee</a:t>
            </a:r>
            <a:r>
              <a:rPr lang="en-US" b="1" dirty="0"/>
              <a:t> electron source test facility</a:t>
            </a:r>
            <a:br>
              <a:rPr lang="en-US" b="1" dirty="0"/>
            </a:br>
            <a:endParaRPr lang="en-US" b="1" dirty="0"/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59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3250" y="2140093"/>
            <a:ext cx="81557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4150556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</TotalTime>
  <Words>1027</Words>
  <Application>Microsoft Office PowerPoint</Application>
  <PresentationFormat>Widescreen</PresentationFormat>
  <Paragraphs>91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CLEAR RF Systems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Setup: LLRF</vt:lpstr>
      <vt:lpstr>Setup: mTCA LLRF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52</cp:revision>
  <dcterms:created xsi:type="dcterms:W3CDTF">2022-07-28T08:43:29Z</dcterms:created>
  <dcterms:modified xsi:type="dcterms:W3CDTF">2024-05-29T06:29:26Z</dcterms:modified>
</cp:coreProperties>
</file>