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lb" ContentType="model/gltf.binary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37"/>
  </p:notesMasterIdLst>
  <p:sldIdLst>
    <p:sldId id="256" r:id="rId5"/>
    <p:sldId id="257" r:id="rId6"/>
    <p:sldId id="323" r:id="rId7"/>
    <p:sldId id="324" r:id="rId8"/>
    <p:sldId id="315" r:id="rId9"/>
    <p:sldId id="316" r:id="rId10"/>
    <p:sldId id="301" r:id="rId11"/>
    <p:sldId id="326" r:id="rId12"/>
    <p:sldId id="272" r:id="rId13"/>
    <p:sldId id="308" r:id="rId14"/>
    <p:sldId id="297" r:id="rId15"/>
    <p:sldId id="289" r:id="rId16"/>
    <p:sldId id="318" r:id="rId17"/>
    <p:sldId id="288" r:id="rId18"/>
    <p:sldId id="321" r:id="rId19"/>
    <p:sldId id="290" r:id="rId20"/>
    <p:sldId id="300" r:id="rId21"/>
    <p:sldId id="283" r:id="rId22"/>
    <p:sldId id="317" r:id="rId23"/>
    <p:sldId id="274" r:id="rId24"/>
    <p:sldId id="275" r:id="rId25"/>
    <p:sldId id="276" r:id="rId26"/>
    <p:sldId id="310" r:id="rId27"/>
    <p:sldId id="294" r:id="rId28"/>
    <p:sldId id="314" r:id="rId29"/>
    <p:sldId id="299" r:id="rId30"/>
    <p:sldId id="319" r:id="rId31"/>
    <p:sldId id="320" r:id="rId32"/>
    <p:sldId id="322" r:id="rId33"/>
    <p:sldId id="327" r:id="rId34"/>
    <p:sldId id="280" r:id="rId35"/>
    <p:sldId id="281" r:id="rId36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7358"/>
    <a:srgbClr val="847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25CF66-CC41-46F6-8040-A30610213A2F}" v="153" dt="2024-05-28T03:32:47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26" autoAdjust="0"/>
    <p:restoredTop sz="94660"/>
  </p:normalViewPr>
  <p:slideViewPr>
    <p:cSldViewPr snapToGrid="0">
      <p:cViewPr>
        <p:scale>
          <a:sx n="125" d="100"/>
          <a:sy n="125" d="100"/>
        </p:scale>
        <p:origin x="2160" y="10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433E0-2104-49F1-884C-8FF95B7C70AC}" type="datetimeFigureOut">
              <a:rPr lang="fr-FR" smtClean="0"/>
              <a:t>28/05/2024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E0D8A-EB74-437C-815B-3521F8B1C7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01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22F28-6894-19F1-5400-546BF8512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2991CB-59C2-49EC-072D-C7AA7AD6C1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2910116-3423-0A00-9597-48CE7310D5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817C976-FF10-CF0A-E297-EC752CD1E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0D8A-EB74-437C-815B-3521F8B1C72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39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0D8A-EB74-437C-815B-3521F8B1C720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95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C8D211-C0FB-47C1-9C65-C6C2C388F7D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050671-6A26-44D0-99DE-8F33B997FB9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BA97B7-9D8D-4D47-A6BB-C6BF7A6C3771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1DCED9-AE97-47BA-9B5D-5DC01B07A4DD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EA87BE-1857-4148-A962-79C35172F9D6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9FC0E17-B964-4048-8758-F6C133056EAB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158A04-6803-4594-BC29-9FBF4B8D111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20901D-B6A7-43E7-AFEF-7640F36942D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41369A5-C7B2-447B-A4D2-9EB2576ED8F4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5473AF-3CB1-4DE5-8594-10EC1AB6354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A10E4E-29FF-4799-A7C4-CB526419186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BB172-206F-4CA9-BDC2-5165342240F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FFFFFF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FFFFFF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FFFFFF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Septième niveau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8615DEB-B8CF-4C02-B7AD-DAAD0EBBED16}" type="slidenum"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‹N°›</a:t>
            </a:fld>
            <a:endParaRPr lang="en-GB" sz="1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s://pkorysko.web.cern.ch/C-Robot.html" TargetMode="External"/><Relationship Id="rId12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hyperlink" Target="https://iopscience.iop.org/article/10.1088/1361-6560/ad33a0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7.png"/><Relationship Id="rId7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hyperlink" Target="https://ieeexplore.ieee.org/document/1041022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10" Type="http://schemas.openxmlformats.org/officeDocument/2006/relationships/hyperlink" Target="https://www.nature.com/articles/s41598-024-60997-5" TargetMode="External"/><Relationship Id="rId4" Type="http://schemas.openxmlformats.org/officeDocument/2006/relationships/image" Target="../media/image50.png"/><Relationship Id="rId9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17/06/relationships/model3d" Target="../media/model3d1.glb"/><Relationship Id="rId3" Type="http://schemas.openxmlformats.org/officeDocument/2006/relationships/image" Target="../media/image55.png"/><Relationship Id="rId7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58.png"/><Relationship Id="rId4" Type="http://schemas.openxmlformats.org/officeDocument/2006/relationships/image" Target="../media/image1.png"/><Relationship Id="rId9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0.png"/><Relationship Id="rId7" Type="http://schemas.openxmlformats.org/officeDocument/2006/relationships/image" Target="../media/image61.png"/><Relationship Id="rId12" Type="http://schemas.openxmlformats.org/officeDocument/2006/relationships/hyperlink" Target="https://iopscience.iop.org/article/10.1088/1361-6560/ad247d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65.jpeg"/><Relationship Id="rId5" Type="http://schemas.openxmlformats.org/officeDocument/2006/relationships/image" Target="../media/image17.png"/><Relationship Id="rId10" Type="http://schemas.openxmlformats.org/officeDocument/2006/relationships/image" Target="../media/image64.png"/><Relationship Id="rId4" Type="http://schemas.openxmlformats.org/officeDocument/2006/relationships/image" Target="../media/image1.png"/><Relationship Id="rId9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7.png"/><Relationship Id="rId4" Type="http://schemas.openxmlformats.org/officeDocument/2006/relationships/image" Target="../media/image1.png"/><Relationship Id="rId9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1.emf"/><Relationship Id="rId7" Type="http://schemas.openxmlformats.org/officeDocument/2006/relationships/image" Target="../media/image1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1.png"/><Relationship Id="rId9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1.pn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cern/content/publication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korysko.web.cern.ch/CLEAR/Table/CLEAR_experiments_2024.html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korysko.web.cern.ch/Steam_machine/Floating_Head.png" TargetMode="Externa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.org/doi/10.1126/scitranslmed.300897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ome.cern/news/news/knowledge-sharing/cern-chuv-and-theryq-join-forces-world-first-cancer-radiotherapy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/>
          <p:cNvPicPr/>
          <p:nvPr/>
        </p:nvPicPr>
        <p:blipFill>
          <a:blip r:embed="rId2"/>
          <a:srcRect l="1995"/>
          <a:stretch/>
        </p:blipFill>
        <p:spPr>
          <a:xfrm>
            <a:off x="-35688" y="-91163"/>
            <a:ext cx="10152000" cy="5797440"/>
          </a:xfrm>
          <a:prstGeom prst="rect">
            <a:avLst/>
          </a:prstGeom>
          <a:ln w="0">
            <a:noFill/>
          </a:ln>
        </p:spPr>
      </p:pic>
      <p:sp>
        <p:nvSpPr>
          <p:cNvPr id="42" name="ZoneTexte 41"/>
          <p:cNvSpPr txBox="1"/>
          <p:nvPr/>
        </p:nvSpPr>
        <p:spPr>
          <a:xfrm>
            <a:off x="72000" y="156600"/>
            <a:ext cx="7920000" cy="177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Medical applications in CLEAR</a:t>
            </a:r>
            <a:endParaRPr lang="en-GB" sz="2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2000" y="2137320"/>
            <a:ext cx="7421000" cy="21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34"/>
                <a:ea typeface="Noto Sans CJK SC" pitchFamily="2"/>
                <a:cs typeface="Lohit Devanagari" pitchFamily="2"/>
              </a:rPr>
              <a:t>P. Korysko*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34"/>
                <a:ea typeface="Noto Sans CJK SC" pitchFamily="2"/>
                <a:cs typeface="Lohit Devanagari" pitchFamily="2"/>
              </a:rPr>
              <a:t>, </a:t>
            </a:r>
            <a:b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34"/>
                <a:ea typeface="Noto Sans CJK SC" pitchFamily="2"/>
                <a:cs typeface="Lohit Devanagari" pitchFamily="2"/>
              </a:rPr>
            </a:b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34"/>
                <a:ea typeface="Noto Sans CJK SC" pitchFamily="2"/>
                <a:cs typeface="Lohit Devanagari" pitchFamily="2"/>
              </a:rPr>
              <a:t>on behalf of the CLEAR team.</a:t>
            </a:r>
            <a:b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34"/>
                <a:ea typeface="Noto Sans CJK SC" pitchFamily="2"/>
                <a:cs typeface="Lohit Devanagari" pitchFamily="2"/>
              </a:rPr>
            </a:br>
            <a:b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34"/>
                <a:ea typeface="Noto Sans CJK SC" pitchFamily="2"/>
                <a:cs typeface="Lohit Devanagari" pitchFamily="2"/>
              </a:rPr>
            </a:b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34"/>
              <a:ea typeface="Noto Sans CJK SC" pitchFamily="2"/>
              <a:cs typeface="Lohit Devanagari" pitchFamily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CLEAR Review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18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sv-SE" sz="1800" b="0" strike="noStrike" spc="-1" dirty="0">
                <a:solidFill>
                  <a:srgbClr val="FFFFFF"/>
                </a:solidFill>
                <a:latin typeface="Arial"/>
              </a:rPr>
              <a:t>May </a:t>
            </a:r>
            <a:r>
              <a:rPr lang="sv-SE" spc="-1" dirty="0">
                <a:solidFill>
                  <a:srgbClr val="FFFFFF"/>
                </a:solidFill>
                <a:latin typeface="Arial"/>
              </a:rPr>
              <a:t>29</a:t>
            </a:r>
            <a:r>
              <a:rPr lang="sv-SE" sz="1800" b="0" strike="noStrike" spc="-1" dirty="0">
                <a:solidFill>
                  <a:srgbClr val="FFFFFF"/>
                </a:solidFill>
                <a:latin typeface="Arial"/>
              </a:rPr>
              <a:t>th 2024</a:t>
            </a: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0" y="5248800"/>
            <a:ext cx="3492000" cy="403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220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*pierre.korysko@cern.ch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50CEB7E-283A-D34D-9780-00A2A38A5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175" y="951123"/>
            <a:ext cx="2121926" cy="5342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722067F-2134-71E3-5D52-354DF0861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949" y="3482445"/>
            <a:ext cx="3602121" cy="1647658"/>
          </a:xfrm>
          <a:prstGeom prst="rect">
            <a:avLst/>
          </a:prstGeom>
        </p:spPr>
      </p:pic>
      <p:pic>
        <p:nvPicPr>
          <p:cNvPr id="7" name="C-Robot_rotating_video_fast">
            <a:hlinkClick r:id="" action="ppaction://media"/>
            <a:extLst>
              <a:ext uri="{FF2B5EF4-FFF2-40B4-BE49-F238E27FC236}">
                <a16:creationId xmlns:a16="http://schemas.microsoft.com/office/drawing/2014/main" id="{021F3329-FC5E-B4E2-C77F-C4BC8B8B62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64744" y="2998841"/>
            <a:ext cx="2815079" cy="2111309"/>
          </a:xfrm>
          <a:prstGeom prst="rect">
            <a:avLst/>
          </a:prstGeom>
        </p:spPr>
      </p:pic>
      <p:pic>
        <p:nvPicPr>
          <p:cNvPr id="152" name="Image 151"/>
          <p:cNvPicPr/>
          <p:nvPr/>
        </p:nvPicPr>
        <p:blipFill>
          <a:blip r:embed="rId6"/>
          <a:srcRect l="1746" t="90033"/>
          <a:stretch/>
        </p:blipFill>
        <p:spPr>
          <a:xfrm>
            <a:off x="176" y="5112266"/>
            <a:ext cx="10105671" cy="572075"/>
          </a:xfrm>
          <a:prstGeom prst="rect">
            <a:avLst/>
          </a:prstGeom>
          <a:ln w="0">
            <a:noFill/>
          </a:ln>
        </p:spPr>
      </p:pic>
      <p:sp>
        <p:nvSpPr>
          <p:cNvPr id="154" name="Rectangle 153"/>
          <p:cNvSpPr/>
          <p:nvPr/>
        </p:nvSpPr>
        <p:spPr>
          <a:xfrm>
            <a:off x="-6173" y="976493"/>
            <a:ext cx="7188618" cy="34864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 marL="178577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In order to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facilitate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 the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precise control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 of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samples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 for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multiple irradiations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, the CLEAR-Robot (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C-Robot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) was designed and built by members of the CLEAR Operation Team.</a:t>
            </a:r>
            <a:endParaRPr lang="en-US" sz="1158" spc="-1" dirty="0">
              <a:latin typeface="Arial"/>
            </a:endParaRPr>
          </a:p>
          <a:p>
            <a:pPr marL="178577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It consists of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3 linear stages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,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6 limit switches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, a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3D-printed grabber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,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two water tanks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 and an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Century Gothic"/>
              </a:rPr>
              <a:t>Arduino board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Century Gothic"/>
              </a:rPr>
              <a:t>.</a:t>
            </a:r>
            <a:endParaRPr lang="en-US" sz="1158" spc="-1" dirty="0">
              <a:latin typeface="Arial"/>
            </a:endParaRPr>
          </a:p>
          <a:p>
            <a:pPr marL="188993" indent="-187505">
              <a:spcBef>
                <a:spcPts val="593"/>
              </a:spcBef>
              <a:spcAft>
                <a:spcPts val="234"/>
              </a:spcAft>
              <a:buClr>
                <a:srgbClr val="002147"/>
              </a:buClr>
              <a:buFont typeface="Arial"/>
              <a:buChar char="•"/>
            </a:pP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It has a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precision in position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in 3 axis of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50 µm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.</a:t>
            </a:r>
            <a:endParaRPr lang="en-US" sz="1158" spc="-1" dirty="0">
              <a:latin typeface="Arial"/>
            </a:endParaRPr>
          </a:p>
          <a:p>
            <a:pPr marL="188993" indent="-187505">
              <a:spcBef>
                <a:spcPts val="593"/>
              </a:spcBef>
              <a:spcAft>
                <a:spcPts val="234"/>
              </a:spcAft>
              <a:buClr>
                <a:srgbClr val="002147"/>
              </a:buClr>
              <a:buFont typeface="Arial"/>
              <a:buChar char="•"/>
            </a:pP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It is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fully remotely controllable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from the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CERN Technical Network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.</a:t>
            </a:r>
          </a:p>
          <a:p>
            <a:pPr marL="188993" indent="-187505">
              <a:spcBef>
                <a:spcPts val="593"/>
              </a:spcBef>
              <a:spcAft>
                <a:spcPts val="234"/>
              </a:spcAft>
              <a:buClr>
                <a:srgbClr val="002147"/>
              </a:buClr>
              <a:buFont typeface="Arial"/>
              <a:buChar char="•"/>
            </a:pP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Thanks to a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mounted camera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, it can also measure the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beam sizes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and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transverse positions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at the longitudinal position of the sample.</a:t>
            </a:r>
            <a:endParaRPr lang="en-US" sz="1158" spc="-1" dirty="0">
              <a:latin typeface="Arial"/>
            </a:endParaRPr>
          </a:p>
          <a:p>
            <a:pPr marL="188993" indent="-187505">
              <a:spcBef>
                <a:spcPts val="593"/>
              </a:spcBef>
              <a:spcAft>
                <a:spcPts val="234"/>
              </a:spcAft>
              <a:buClr>
                <a:srgbClr val="002147"/>
              </a:buClr>
              <a:buFont typeface="Arial"/>
              <a:buChar char="•"/>
            </a:pP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It is an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open-source project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: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pictures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,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3D renders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,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drawings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and all the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codes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for the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Arduino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and the </a:t>
            </a:r>
            <a:r>
              <a:rPr lang="en-US" sz="1158" b="1" spc="-1" dirty="0">
                <a:solidFill>
                  <a:srgbClr val="000000"/>
                </a:solidFill>
                <a:latin typeface="Arial"/>
                <a:ea typeface="Noto Sans CJK SC"/>
              </a:rPr>
              <a:t>Graphical User Interface</a:t>
            </a:r>
            <a: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  <a:t> can be found on:</a:t>
            </a:r>
            <a:br>
              <a:rPr lang="en-US" sz="1158" spc="-1" dirty="0">
                <a:solidFill>
                  <a:srgbClr val="000000"/>
                </a:solidFill>
                <a:latin typeface="Arial"/>
                <a:ea typeface="Noto Sans CJK SC"/>
              </a:rPr>
            </a:br>
            <a:r>
              <a:rPr lang="en-US" sz="1158" u="sng" spc="-1" dirty="0">
                <a:solidFill>
                  <a:srgbClr val="0563C1"/>
                </a:solidFill>
                <a:latin typeface="Arial"/>
                <a:ea typeface="Noto Sans CJK SC"/>
                <a:hlinkClick r:id="rId7"/>
              </a:rPr>
              <a:t>https://pkorysko.web.cern.ch/C-Robot.html</a:t>
            </a:r>
            <a:endParaRPr lang="en-US" sz="1158" spc="-1" dirty="0">
              <a:solidFill>
                <a:srgbClr val="0563C1"/>
              </a:solidFill>
              <a:latin typeface="Arial"/>
              <a:ea typeface="Noto Sans CJK SC"/>
            </a:endParaRPr>
          </a:p>
          <a:p>
            <a:pPr marL="188993" indent="-187505">
              <a:spcBef>
                <a:spcPts val="593"/>
              </a:spcBef>
              <a:spcAft>
                <a:spcPts val="234"/>
              </a:spcAft>
              <a:buClr>
                <a:srgbClr val="002147"/>
              </a:buClr>
              <a:buFont typeface="Arial"/>
              <a:buChar char="•"/>
            </a:pPr>
            <a:r>
              <a:rPr lang="en-US" sz="1158" spc="-1" dirty="0">
                <a:latin typeface="Arial"/>
              </a:rPr>
              <a:t>Used for </a:t>
            </a:r>
            <a:r>
              <a:rPr lang="en-US" sz="1158" b="1" spc="-1" dirty="0">
                <a:latin typeface="Arial"/>
              </a:rPr>
              <a:t>100% of Medical Applications</a:t>
            </a:r>
            <a:r>
              <a:rPr lang="en-US" sz="1158" spc="-1" dirty="0">
                <a:latin typeface="Arial"/>
              </a:rPr>
              <a:t> in CLEAR in </a:t>
            </a:r>
            <a:r>
              <a:rPr lang="en-US" sz="1158" b="1" spc="-1" dirty="0">
                <a:latin typeface="Arial"/>
              </a:rPr>
              <a:t>2023</a:t>
            </a:r>
            <a:r>
              <a:rPr lang="en-US" sz="1158" spc="-1" dirty="0">
                <a:latin typeface="Arial"/>
              </a:rPr>
              <a:t>.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9105460" y="5297105"/>
            <a:ext cx="1221241" cy="42712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en-US" sz="1488" spc="-1" dirty="0">
              <a:latin typeface="Arial"/>
            </a:endParaRPr>
          </a:p>
        </p:txBody>
      </p:sp>
      <p:pic>
        <p:nvPicPr>
          <p:cNvPr id="153" name="Image 152"/>
          <p:cNvPicPr/>
          <p:nvPr/>
        </p:nvPicPr>
        <p:blipFill>
          <a:blip r:embed="rId8"/>
          <a:stretch/>
        </p:blipFill>
        <p:spPr>
          <a:xfrm>
            <a:off x="2103988" y="3866287"/>
            <a:ext cx="725937" cy="1102265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F7E1553-AFC4-1BF1-BF8B-2017E45FED7C}"/>
              </a:ext>
            </a:extLst>
          </p:cNvPr>
          <p:cNvSpPr txBox="1"/>
          <p:nvPr/>
        </p:nvSpPr>
        <p:spPr>
          <a:xfrm>
            <a:off x="177" y="-71898"/>
            <a:ext cx="10079647" cy="1007604"/>
          </a:xfrm>
          <a:prstGeom prst="rect">
            <a:avLst/>
          </a:prstGeom>
          <a:blipFill rotWithShape="0">
            <a:blip r:embed="rId6"/>
            <a:srcRect r="22651" b="82485"/>
            <a:stretch/>
          </a:blipFill>
          <a:ln w="0">
            <a:noFill/>
          </a:ln>
        </p:spPr>
        <p:txBody>
          <a:bodyPr lIns="89997" tIns="44998" rIns="89997" bIns="44998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The C-Robot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7064EF1-AF26-091F-3166-F76B7A72D763}"/>
              </a:ext>
            </a:extLst>
          </p:cNvPr>
          <p:cNvSpPr txBox="1"/>
          <p:nvPr/>
        </p:nvSpPr>
        <p:spPr>
          <a:xfrm>
            <a:off x="9070079" y="5296954"/>
            <a:ext cx="1221437" cy="427305"/>
          </a:xfrm>
          <a:prstGeom prst="rect">
            <a:avLst/>
          </a:prstGeom>
          <a:noFill/>
          <a:ln w="0">
            <a:noFill/>
          </a:ln>
        </p:spPr>
        <p:txBody>
          <a:bodyPr lIns="89997" tIns="44998" rIns="89997" bIns="44998" anchor="t">
            <a:noAutofit/>
          </a:bodyPr>
          <a:lstStyle/>
          <a:p>
            <a:pPr algn="ctr"/>
            <a:fld id="{CAE47F63-B88A-4873-B48D-0A4AC257D030}" type="slidenum">
              <a:rPr lang="en-GB" spc="-1">
                <a:solidFill>
                  <a:srgbClr val="FFFFFF"/>
                </a:solidFill>
                <a:latin typeface="Arial"/>
              </a:rPr>
              <a:pPr algn="ctr"/>
              <a:t>10</a:t>
            </a:fld>
            <a:endParaRPr lang="en-GB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7D5FD06-0102-2C02-9130-35F847A7371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" r="686"/>
          <a:stretch/>
        </p:blipFill>
        <p:spPr>
          <a:xfrm>
            <a:off x="7264744" y="933067"/>
            <a:ext cx="2815078" cy="23053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BF2AA85-05DD-E20D-6027-CAC5DFECDE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886" y="4086304"/>
            <a:ext cx="1770339" cy="88224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55D1CF7-2C17-CC62-9F96-318E9ACA2F77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8200AFA-97A9-49F8-0DCC-BFBC83DE01C0}"/>
              </a:ext>
            </a:extLst>
          </p:cNvPr>
          <p:cNvPicPr/>
          <p:nvPr/>
        </p:nvPicPr>
        <p:blipFill>
          <a:blip r:embed="rId11"/>
          <a:stretch/>
        </p:blipFill>
        <p:spPr>
          <a:xfrm>
            <a:off x="8280000" y="74160"/>
            <a:ext cx="576000" cy="574920"/>
          </a:xfrm>
          <a:prstGeom prst="rect">
            <a:avLst/>
          </a:prstGeom>
          <a:ln w="0"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F63856F-843B-370C-6200-1F4A1E9D0476}"/>
              </a:ext>
            </a:extLst>
          </p:cNvPr>
          <p:cNvPicPr/>
          <p:nvPr/>
        </p:nvPicPr>
        <p:blipFill>
          <a:blip r:embed="rId12"/>
          <a:stretch/>
        </p:blipFill>
        <p:spPr>
          <a:xfrm>
            <a:off x="8892000" y="180000"/>
            <a:ext cx="1181880" cy="360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5867922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 182"/>
          <p:cNvPicPr/>
          <p:nvPr/>
        </p:nvPicPr>
        <p:blipFill>
          <a:blip r:embed="rId2"/>
          <a:srcRect r="22651" b="82485"/>
          <a:stretch/>
        </p:blipFill>
        <p:spPr>
          <a:xfrm>
            <a:off x="177" y="-71534"/>
            <a:ext cx="10080371" cy="1007531"/>
          </a:xfrm>
          <a:prstGeom prst="rect">
            <a:avLst/>
          </a:prstGeom>
          <a:ln w="0">
            <a:noFill/>
          </a:ln>
        </p:spPr>
      </p:pic>
      <p:pic>
        <p:nvPicPr>
          <p:cNvPr id="184" name="Image 183"/>
          <p:cNvPicPr/>
          <p:nvPr/>
        </p:nvPicPr>
        <p:blipFill>
          <a:blip r:embed="rId2"/>
          <a:srcRect l="1746" t="90044"/>
          <a:stretch/>
        </p:blipFill>
        <p:spPr>
          <a:xfrm>
            <a:off x="176" y="5112266"/>
            <a:ext cx="10105970" cy="572373"/>
          </a:xfrm>
          <a:prstGeom prst="rect">
            <a:avLst/>
          </a:prstGeom>
          <a:ln w="0"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591ECF2-AFE0-1292-0ADF-2B6938FE5F04}"/>
              </a:ext>
            </a:extLst>
          </p:cNvPr>
          <p:cNvSpPr txBox="1"/>
          <p:nvPr/>
        </p:nvSpPr>
        <p:spPr>
          <a:xfrm>
            <a:off x="9070079" y="5296954"/>
            <a:ext cx="1221437" cy="427305"/>
          </a:xfrm>
          <a:prstGeom prst="rect">
            <a:avLst/>
          </a:prstGeom>
          <a:noFill/>
          <a:ln w="0">
            <a:noFill/>
          </a:ln>
        </p:spPr>
        <p:txBody>
          <a:bodyPr lIns="89997" tIns="44998" rIns="89997" bIns="44998" anchor="t">
            <a:noAutofit/>
          </a:bodyPr>
          <a:lstStyle/>
          <a:p>
            <a:pPr algn="ctr"/>
            <a:fld id="{CAE47F63-B88A-4873-B48D-0A4AC257D030}" type="slidenum">
              <a:rPr lang="en-GB" spc="-1">
                <a:solidFill>
                  <a:srgbClr val="FFFFFF"/>
                </a:solidFill>
                <a:latin typeface="Arial"/>
              </a:rPr>
              <a:pPr algn="ctr"/>
              <a:t>11</a:t>
            </a:fld>
            <a:endParaRPr lang="en-GB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EF127FB-ADE5-CDE7-5C51-7B3AF7F55EFE}"/>
              </a:ext>
            </a:extLst>
          </p:cNvPr>
          <p:cNvSpPr txBox="1"/>
          <p:nvPr/>
        </p:nvSpPr>
        <p:spPr>
          <a:xfrm>
            <a:off x="177" y="-71898"/>
            <a:ext cx="10079647" cy="1007604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89997" tIns="44998" rIns="89997" bIns="44998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The C-Robot 2.0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AF088DF-7B3F-190F-B387-D25F0A460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37" r="9682"/>
          <a:stretch/>
        </p:blipFill>
        <p:spPr>
          <a:xfrm>
            <a:off x="2895293" y="2730766"/>
            <a:ext cx="3129193" cy="212617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CFDCC93-1280-4AC6-E58E-BAF19F5B4BF8}"/>
              </a:ext>
            </a:extLst>
          </p:cNvPr>
          <p:cNvSpPr/>
          <p:nvPr/>
        </p:nvSpPr>
        <p:spPr>
          <a:xfrm>
            <a:off x="0" y="1061874"/>
            <a:ext cx="7188618" cy="34864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 marL="178577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50" spc="-1" dirty="0">
                <a:solidFill>
                  <a:srgbClr val="000000"/>
                </a:solidFill>
                <a:latin typeface="Arial"/>
                <a:ea typeface="Century Gothic"/>
              </a:rPr>
              <a:t>A new robot was built for the </a:t>
            </a:r>
            <a:r>
              <a:rPr lang="en-US" sz="1450" b="1" spc="-1" dirty="0">
                <a:solidFill>
                  <a:srgbClr val="000000"/>
                </a:solidFill>
                <a:latin typeface="Arial"/>
                <a:ea typeface="Century Gothic"/>
              </a:rPr>
              <a:t>new CLEAR beamline</a:t>
            </a:r>
            <a:r>
              <a:rPr lang="en-US" sz="1450" spc="-1" dirty="0">
                <a:solidFill>
                  <a:srgbClr val="000000"/>
                </a:solidFill>
                <a:latin typeface="Arial"/>
                <a:ea typeface="Century Gothic"/>
              </a:rPr>
              <a:t>:</a:t>
            </a:r>
          </a:p>
          <a:p>
            <a:pPr marL="556590" lvl="1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50" b="1" spc="-1" dirty="0">
                <a:solidFill>
                  <a:srgbClr val="000000"/>
                </a:solidFill>
                <a:latin typeface="Arial"/>
                <a:ea typeface="Century Gothic"/>
              </a:rPr>
              <a:t>Mirrored</a:t>
            </a:r>
            <a:r>
              <a:rPr lang="en-US" sz="1450" spc="-1" dirty="0">
                <a:solidFill>
                  <a:srgbClr val="000000"/>
                </a:solidFill>
                <a:latin typeface="Arial"/>
                <a:ea typeface="Century Gothic"/>
              </a:rPr>
              <a:t>, to adapt to the new in-air test area.</a:t>
            </a:r>
          </a:p>
          <a:p>
            <a:pPr marL="556590" lvl="1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50" b="1" spc="-1" dirty="0">
                <a:solidFill>
                  <a:srgbClr val="000000"/>
                </a:solidFill>
                <a:latin typeface="Arial"/>
                <a:ea typeface="Century Gothic"/>
              </a:rPr>
              <a:t>51</a:t>
            </a:r>
            <a:r>
              <a:rPr lang="en-US" sz="1450" spc="-1" dirty="0">
                <a:solidFill>
                  <a:srgbClr val="000000"/>
                </a:solidFill>
                <a:latin typeface="Arial"/>
                <a:ea typeface="Century Gothic"/>
              </a:rPr>
              <a:t> available </a:t>
            </a:r>
            <a:r>
              <a:rPr lang="en-US" sz="1450" b="1" spc="-1" dirty="0">
                <a:solidFill>
                  <a:srgbClr val="000000"/>
                </a:solidFill>
                <a:latin typeface="Arial"/>
                <a:ea typeface="Century Gothic"/>
              </a:rPr>
              <a:t>slots</a:t>
            </a:r>
            <a:r>
              <a:rPr lang="en-US" sz="1450" spc="-1" dirty="0">
                <a:solidFill>
                  <a:srgbClr val="000000"/>
                </a:solidFill>
                <a:latin typeface="Arial"/>
                <a:ea typeface="Century Gothic"/>
              </a:rPr>
              <a:t>.</a:t>
            </a:r>
          </a:p>
          <a:p>
            <a:pPr marL="556590" lvl="1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50" spc="-1" dirty="0">
                <a:solidFill>
                  <a:srgbClr val="000000"/>
                </a:solidFill>
                <a:ea typeface="Century Gothic"/>
              </a:rPr>
              <a:t>With </a:t>
            </a:r>
            <a:r>
              <a:rPr lang="en-US" sz="1450" b="1" spc="-1" dirty="0">
                <a:solidFill>
                  <a:srgbClr val="000000"/>
                </a:solidFill>
                <a:ea typeface="Century Gothic"/>
              </a:rPr>
              <a:t>temperature probes</a:t>
            </a:r>
            <a:r>
              <a:rPr lang="en-US" sz="1450" spc="-1" dirty="0">
                <a:solidFill>
                  <a:srgbClr val="000000"/>
                </a:solidFill>
                <a:ea typeface="Century Gothic"/>
              </a:rPr>
              <a:t>, </a:t>
            </a:r>
            <a:r>
              <a:rPr lang="en-US" sz="1450" b="1" spc="-1" dirty="0">
                <a:solidFill>
                  <a:srgbClr val="000000"/>
                </a:solidFill>
                <a:ea typeface="Century Gothic"/>
              </a:rPr>
              <a:t>mounted camera</a:t>
            </a:r>
            <a:r>
              <a:rPr lang="en-US" sz="1450" spc="-1" dirty="0">
                <a:solidFill>
                  <a:srgbClr val="000000"/>
                </a:solidFill>
                <a:ea typeface="Century Gothic"/>
              </a:rPr>
              <a:t>, </a:t>
            </a:r>
            <a:r>
              <a:rPr lang="en-US" sz="1450" b="1" spc="-1" dirty="0">
                <a:solidFill>
                  <a:srgbClr val="000000"/>
                </a:solidFill>
                <a:ea typeface="Century Gothic"/>
              </a:rPr>
              <a:t>optical filters</a:t>
            </a:r>
            <a:r>
              <a:rPr lang="en-US" sz="1450" spc="-1" dirty="0">
                <a:solidFill>
                  <a:srgbClr val="000000"/>
                </a:solidFill>
                <a:ea typeface="Century Gothic"/>
              </a:rPr>
              <a:t>.</a:t>
            </a:r>
          </a:p>
          <a:p>
            <a:pPr marL="556590" lvl="1" indent="-178577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50" spc="-1" dirty="0">
                <a:solidFill>
                  <a:srgbClr val="000000"/>
                </a:solidFill>
                <a:ea typeface="Century Gothic"/>
              </a:rPr>
              <a:t>This robot was sent to PITZ (DESY Berlin) for them to build a copy.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04C2D92-9EB4-E1FC-37D7-168CA6F266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0" r="1292"/>
          <a:stretch/>
        </p:blipFill>
        <p:spPr>
          <a:xfrm>
            <a:off x="6144235" y="1098751"/>
            <a:ext cx="3875899" cy="3612592"/>
          </a:xfrm>
          <a:prstGeom prst="rect">
            <a:avLst/>
          </a:prstGeom>
        </p:spPr>
      </p:pic>
      <p:pic>
        <p:nvPicPr>
          <p:cNvPr id="6" name="Image 5" descr="Une image contenant machine, Appareils électroniques, fils électriques, Ingénierie électronique&#10;&#10;Description générée automatiquement">
            <a:extLst>
              <a:ext uri="{FF2B5EF4-FFF2-40B4-BE49-F238E27FC236}">
                <a16:creationId xmlns:a16="http://schemas.microsoft.com/office/drawing/2014/main" id="{461CB344-B151-B49B-7B11-1D2F8A843B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6" b="35834"/>
          <a:stretch/>
        </p:blipFill>
        <p:spPr>
          <a:xfrm>
            <a:off x="137383" y="2696786"/>
            <a:ext cx="2638164" cy="1028086"/>
          </a:xfrm>
          <a:prstGeom prst="rect">
            <a:avLst/>
          </a:prstGeom>
        </p:spPr>
      </p:pic>
      <p:pic>
        <p:nvPicPr>
          <p:cNvPr id="11" name="Image 10" descr="Une image contenant Appareils électroniques, Ingénierie électronique, circuit, fils électriques&#10;&#10;Description générée automatiquement">
            <a:extLst>
              <a:ext uri="{FF2B5EF4-FFF2-40B4-BE49-F238E27FC236}">
                <a16:creationId xmlns:a16="http://schemas.microsoft.com/office/drawing/2014/main" id="{FD94C14E-62D9-2421-77C1-D61676A3FF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62" b="26539"/>
          <a:stretch/>
        </p:blipFill>
        <p:spPr>
          <a:xfrm rot="-120000">
            <a:off x="147994" y="3893374"/>
            <a:ext cx="2608919" cy="11133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9539DDB-D0AF-AF43-DE71-D1090B0AFD96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8280000" y="74160"/>
            <a:ext cx="576000" cy="574920"/>
          </a:xfrm>
          <a:prstGeom prst="rect">
            <a:avLst/>
          </a:prstGeom>
          <a:ln w="0"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51B7757-099D-5211-6117-8E2AFCB0B957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892000" y="180000"/>
            <a:ext cx="1181880" cy="360000"/>
          </a:xfrm>
          <a:prstGeom prst="rect">
            <a:avLst/>
          </a:prstGeom>
          <a:ln w="0">
            <a:noFill/>
          </a:ln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A971194C-367C-BE44-57B8-8F7F2729D447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BABACB4-9972-B13C-EE90-37363561D9E8}"/>
              </a:ext>
            </a:extLst>
          </p:cNvPr>
          <p:cNvSpPr txBox="1"/>
          <p:nvPr/>
        </p:nvSpPr>
        <p:spPr>
          <a:xfrm>
            <a:off x="8969678" y="4743614"/>
            <a:ext cx="1407644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I.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Najmudin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989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 182"/>
          <p:cNvPicPr/>
          <p:nvPr/>
        </p:nvPicPr>
        <p:blipFill>
          <a:blip r:embed="rId4"/>
          <a:srcRect r="22651" b="82485"/>
          <a:stretch/>
        </p:blipFill>
        <p:spPr>
          <a:xfrm>
            <a:off x="177" y="-71534"/>
            <a:ext cx="10080371" cy="1007531"/>
          </a:xfrm>
          <a:prstGeom prst="rect">
            <a:avLst/>
          </a:prstGeom>
          <a:ln w="0">
            <a:noFill/>
          </a:ln>
        </p:spPr>
      </p:pic>
      <p:pic>
        <p:nvPicPr>
          <p:cNvPr id="184" name="Image 183"/>
          <p:cNvPicPr/>
          <p:nvPr/>
        </p:nvPicPr>
        <p:blipFill>
          <a:blip r:embed="rId4"/>
          <a:srcRect l="1746" t="90044"/>
          <a:stretch/>
        </p:blipFill>
        <p:spPr>
          <a:xfrm>
            <a:off x="176" y="5112266"/>
            <a:ext cx="10105970" cy="572373"/>
          </a:xfrm>
          <a:prstGeom prst="rect">
            <a:avLst/>
          </a:prstGeom>
          <a:ln w="0"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591ECF2-AFE0-1292-0ADF-2B6938FE5F04}"/>
              </a:ext>
            </a:extLst>
          </p:cNvPr>
          <p:cNvSpPr txBox="1"/>
          <p:nvPr/>
        </p:nvSpPr>
        <p:spPr>
          <a:xfrm>
            <a:off x="9070079" y="5296954"/>
            <a:ext cx="1221437" cy="427305"/>
          </a:xfrm>
          <a:prstGeom prst="rect">
            <a:avLst/>
          </a:prstGeom>
          <a:noFill/>
          <a:ln w="0">
            <a:noFill/>
          </a:ln>
        </p:spPr>
        <p:txBody>
          <a:bodyPr lIns="89997" tIns="44998" rIns="89997" bIns="44998" anchor="t">
            <a:noAutofit/>
          </a:bodyPr>
          <a:lstStyle/>
          <a:p>
            <a:pPr algn="ctr"/>
            <a:fld id="{CAE47F63-B88A-4873-B48D-0A4AC257D030}" type="slidenum">
              <a:rPr lang="en-GB" spc="-1">
                <a:solidFill>
                  <a:srgbClr val="FFFFFF"/>
                </a:solidFill>
                <a:latin typeface="Arial"/>
              </a:rPr>
              <a:pPr algn="ctr"/>
              <a:t>12</a:t>
            </a:fld>
            <a:endParaRPr lang="en-GB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EF127FB-ADE5-CDE7-5C51-7B3AF7F55EFE}"/>
              </a:ext>
            </a:extLst>
          </p:cNvPr>
          <p:cNvSpPr txBox="1"/>
          <p:nvPr/>
        </p:nvSpPr>
        <p:spPr>
          <a:xfrm>
            <a:off x="177" y="-71898"/>
            <a:ext cx="10079647" cy="1007604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89997" tIns="44998" rIns="89997" bIns="44998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The C-Robot in action with beam</a:t>
            </a:r>
          </a:p>
        </p:txBody>
      </p:sp>
      <p:pic>
        <p:nvPicPr>
          <p:cNvPr id="6" name="Zebra_fish_eggs">
            <a:hlinkClick r:id="" action="ppaction://media"/>
            <a:extLst>
              <a:ext uri="{FF2B5EF4-FFF2-40B4-BE49-F238E27FC236}">
                <a16:creationId xmlns:a16="http://schemas.microsoft.com/office/drawing/2014/main" id="{7FBDD5BD-FCA5-1801-9B9D-C8090985FD8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28313" y="935069"/>
            <a:ext cx="7426747" cy="417754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7078596-E963-14A8-9858-A2C9EA4916A5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D88D3-FA36-3954-8A0B-2E232F168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>
            <a:extLst>
              <a:ext uri="{FF2B5EF4-FFF2-40B4-BE49-F238E27FC236}">
                <a16:creationId xmlns:a16="http://schemas.microsoft.com/office/drawing/2014/main" id="{E850DD1D-FD9C-1814-498C-6AE70E722B3A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  <a:extLst>
              <a:ext uri="{FF2B5EF4-FFF2-40B4-BE49-F238E27FC236}">
                <a16:creationId xmlns:a16="http://schemas.microsoft.com/office/drawing/2014/main" id="{23C7B664-FC02-5D71-5DBD-148EBB655A3F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>
            <a:extLst>
              <a:ext uri="{FF2B5EF4-FFF2-40B4-BE49-F238E27FC236}">
                <a16:creationId xmlns:a16="http://schemas.microsoft.com/office/drawing/2014/main" id="{03E29C47-9894-5B91-D296-E05D4CE7E988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Selected Medical Applications 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performed at CLEAR in 2023: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Dosimetry Studies</a:t>
            </a:r>
          </a:p>
        </p:txBody>
      </p:sp>
    </p:spTree>
    <p:extLst>
      <p:ext uri="{BB962C8B-B14F-4D97-AF65-F5344CB8AC3E}">
        <p14:creationId xmlns:p14="http://schemas.microsoft.com/office/powerpoint/2010/main" val="4131217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texte, ordinateur, Appareils électroniques&#10;&#10;Description générée automatiquement">
            <a:extLst>
              <a:ext uri="{FF2B5EF4-FFF2-40B4-BE49-F238E27FC236}">
                <a16:creationId xmlns:a16="http://schemas.microsoft.com/office/drawing/2014/main" id="{EEFF4405-AD23-F946-E322-399B42F337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6" t="3403" r="2530" b="5541"/>
          <a:stretch/>
        </p:blipFill>
        <p:spPr>
          <a:xfrm>
            <a:off x="4017440" y="1810385"/>
            <a:ext cx="3196279" cy="234626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C84B0F3-95CD-0022-BA1E-0704F24411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81"/>
          <a:stretch/>
        </p:blipFill>
        <p:spPr>
          <a:xfrm>
            <a:off x="8273201" y="1874308"/>
            <a:ext cx="1477299" cy="113492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60" name="Image 159"/>
          <p:cNvPicPr/>
          <p:nvPr/>
        </p:nvPicPr>
        <p:blipFill>
          <a:blip r:embed="rId4"/>
          <a:srcRect l="1746" t="90033"/>
          <a:stretch/>
        </p:blipFill>
        <p:spPr>
          <a:xfrm>
            <a:off x="176" y="5112266"/>
            <a:ext cx="10105671" cy="572075"/>
          </a:xfrm>
          <a:prstGeom prst="rect">
            <a:avLst/>
          </a:prstGeom>
          <a:ln w="0">
            <a:noFill/>
          </a:ln>
        </p:spPr>
      </p:pic>
      <p:pic>
        <p:nvPicPr>
          <p:cNvPr id="162" name="Image 161"/>
          <p:cNvPicPr/>
          <p:nvPr/>
        </p:nvPicPr>
        <p:blipFill>
          <a:blip r:embed="rId5"/>
          <a:stretch/>
        </p:blipFill>
        <p:spPr>
          <a:xfrm>
            <a:off x="252159" y="1508201"/>
            <a:ext cx="3482071" cy="3239647"/>
          </a:xfrm>
          <a:prstGeom prst="rect">
            <a:avLst/>
          </a:prstGeom>
          <a:ln w="0">
            <a:noFill/>
          </a:ln>
        </p:spPr>
      </p:pic>
      <p:sp>
        <p:nvSpPr>
          <p:cNvPr id="163" name="Rectangle 162"/>
          <p:cNvSpPr/>
          <p:nvPr/>
        </p:nvSpPr>
        <p:spPr>
          <a:xfrm>
            <a:off x="851087" y="1228859"/>
            <a:ext cx="2343137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000000"/>
                </a:solidFill>
                <a:latin typeface="Arial"/>
                <a:ea typeface="Century Gothic"/>
              </a:rPr>
              <a:t>Graphical User Interface</a:t>
            </a:r>
            <a:endParaRPr lang="en-US" sz="1488" spc="-1" dirty="0">
              <a:latin typeface="Arial"/>
            </a:endParaRPr>
          </a:p>
        </p:txBody>
      </p:sp>
      <p:pic>
        <p:nvPicPr>
          <p:cNvPr id="164" name="Image 163"/>
          <p:cNvPicPr/>
          <p:nvPr/>
        </p:nvPicPr>
        <p:blipFill>
          <a:blip r:embed="rId6"/>
          <a:stretch/>
        </p:blipFill>
        <p:spPr>
          <a:xfrm>
            <a:off x="8168471" y="3109731"/>
            <a:ext cx="1657372" cy="1685390"/>
          </a:xfrm>
          <a:prstGeom prst="rect">
            <a:avLst/>
          </a:prstGeom>
          <a:ln w="0">
            <a:noFill/>
          </a:ln>
        </p:spPr>
      </p:pic>
      <p:sp>
        <p:nvSpPr>
          <p:cNvPr id="165" name="Rectangle 164"/>
          <p:cNvSpPr/>
          <p:nvPr/>
        </p:nvSpPr>
        <p:spPr>
          <a:xfrm>
            <a:off x="4184477" y="1241584"/>
            <a:ext cx="3382447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000000"/>
                </a:solidFill>
                <a:latin typeface="Arial"/>
                <a:ea typeface="Century Gothic"/>
              </a:rPr>
              <a:t>Experiment setup w/ beam</a:t>
            </a:r>
            <a:endParaRPr lang="en-US" sz="1488" spc="-1" dirty="0">
              <a:latin typeface="Arial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4102756" y="4374239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 beam</a:t>
            </a:r>
            <a:endParaRPr lang="en-US" sz="1488" spc="-1" dirty="0">
              <a:latin typeface="Arial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8973356" y="1241482"/>
            <a:ext cx="323838" cy="487842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69" name="Rectangle 168"/>
          <p:cNvSpPr/>
          <p:nvPr/>
        </p:nvSpPr>
        <p:spPr>
          <a:xfrm>
            <a:off x="9103129" y="1241481"/>
            <a:ext cx="64589" cy="5857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70" name="Rectangle 169"/>
          <p:cNvSpPr/>
          <p:nvPr/>
        </p:nvSpPr>
        <p:spPr>
          <a:xfrm>
            <a:off x="8151497" y="1298652"/>
            <a:ext cx="1258447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000000"/>
                </a:solidFill>
                <a:latin typeface="Arial"/>
                <a:ea typeface="Century Gothic"/>
              </a:rPr>
              <a:t>Camera</a:t>
            </a:r>
            <a:endParaRPr lang="en-US" sz="1488" spc="-1" dirty="0">
              <a:latin typeface="Arial"/>
            </a:endParaRPr>
          </a:p>
        </p:txBody>
      </p:sp>
      <p:sp>
        <p:nvSpPr>
          <p:cNvPr id="172" name="Ellipse 171"/>
          <p:cNvSpPr/>
          <p:nvPr/>
        </p:nvSpPr>
        <p:spPr>
          <a:xfrm>
            <a:off x="4945808" y="2069787"/>
            <a:ext cx="651844" cy="648868"/>
          </a:xfrm>
          <a:prstGeom prst="ellipse">
            <a:avLst/>
          </a:prstGeom>
          <a:noFill/>
          <a:ln w="763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73" name="Connecteur droit 172"/>
          <p:cNvSpPr/>
          <p:nvPr/>
        </p:nvSpPr>
        <p:spPr>
          <a:xfrm flipV="1">
            <a:off x="5216213" y="1874307"/>
            <a:ext cx="3025180" cy="176933"/>
          </a:xfrm>
          <a:prstGeom prst="line">
            <a:avLst/>
          </a:prstGeom>
          <a:ln w="763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74" name="Connecteur droit 173"/>
          <p:cNvSpPr/>
          <p:nvPr/>
        </p:nvSpPr>
        <p:spPr>
          <a:xfrm>
            <a:off x="5216213" y="2713113"/>
            <a:ext cx="3025176" cy="316291"/>
          </a:xfrm>
          <a:prstGeom prst="line">
            <a:avLst/>
          </a:prstGeom>
          <a:ln w="763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75" name="Connecteur droit 174"/>
          <p:cNvSpPr/>
          <p:nvPr/>
        </p:nvSpPr>
        <p:spPr>
          <a:xfrm flipV="1">
            <a:off x="4014169" y="2484039"/>
            <a:ext cx="1170236" cy="2071621"/>
          </a:xfrm>
          <a:prstGeom prst="line">
            <a:avLst/>
          </a:prstGeom>
          <a:ln w="7632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76" name="Connecteur droit 175"/>
          <p:cNvSpPr/>
          <p:nvPr/>
        </p:nvSpPr>
        <p:spPr>
          <a:xfrm flipV="1">
            <a:off x="8168471" y="2590420"/>
            <a:ext cx="651844" cy="185997"/>
          </a:xfrm>
          <a:prstGeom prst="line">
            <a:avLst/>
          </a:prstGeom>
          <a:ln w="7620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77" name="Rectangle 176"/>
          <p:cNvSpPr/>
          <p:nvPr/>
        </p:nvSpPr>
        <p:spPr>
          <a:xfrm>
            <a:off x="7337911" y="2556215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 beam</a:t>
            </a:r>
            <a:endParaRPr lang="en-US" sz="1488" spc="-1" dirty="0">
              <a:latin typeface="Arial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5977869" y="4374476"/>
            <a:ext cx="1239414" cy="272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 algn="ctr"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240" b="1" spc="-1" dirty="0">
                <a:solidFill>
                  <a:srgbClr val="000000"/>
                </a:solidFill>
                <a:latin typeface="Arial"/>
                <a:ea typeface="Century Gothic"/>
              </a:rPr>
              <a:t>Storage area</a:t>
            </a:r>
            <a:endParaRPr lang="en-US" sz="1240" spc="-1" dirty="0">
              <a:latin typeface="Arial"/>
            </a:endParaRPr>
          </a:p>
        </p:txBody>
      </p:sp>
      <p:sp>
        <p:nvSpPr>
          <p:cNvPr id="179" name="Connecteur droit 178"/>
          <p:cNvSpPr/>
          <p:nvPr/>
        </p:nvSpPr>
        <p:spPr>
          <a:xfrm flipV="1">
            <a:off x="6580924" y="3492899"/>
            <a:ext cx="0" cy="885539"/>
          </a:xfrm>
          <a:prstGeom prst="line">
            <a:avLst/>
          </a:prstGeom>
          <a:ln w="7632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4C16438-EB05-6627-F827-EB7C46F6015D}"/>
              </a:ext>
            </a:extLst>
          </p:cNvPr>
          <p:cNvSpPr txBox="1"/>
          <p:nvPr/>
        </p:nvSpPr>
        <p:spPr>
          <a:xfrm>
            <a:off x="177" y="-71898"/>
            <a:ext cx="10079647" cy="1007604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89997" tIns="44998" rIns="89997" bIns="44998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What can the C-Robot do?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C4C7A7C-03D0-402A-362B-8FD78984C7EC}"/>
              </a:ext>
            </a:extLst>
          </p:cNvPr>
          <p:cNvSpPr txBox="1"/>
          <p:nvPr/>
        </p:nvSpPr>
        <p:spPr>
          <a:xfrm>
            <a:off x="9070079" y="5296954"/>
            <a:ext cx="1221437" cy="427305"/>
          </a:xfrm>
          <a:prstGeom prst="rect">
            <a:avLst/>
          </a:prstGeom>
          <a:noFill/>
          <a:ln w="0">
            <a:noFill/>
          </a:ln>
        </p:spPr>
        <p:txBody>
          <a:bodyPr lIns="89997" tIns="44998" rIns="89997" bIns="44998" anchor="t">
            <a:noAutofit/>
          </a:bodyPr>
          <a:lstStyle/>
          <a:p>
            <a:pPr algn="ctr"/>
            <a:fld id="{CAE47F63-B88A-4873-B48D-0A4AC257D030}" type="slidenum">
              <a:rPr lang="en-GB" spc="-1">
                <a:solidFill>
                  <a:srgbClr val="FFFFFF"/>
                </a:solidFill>
                <a:latin typeface="Arial"/>
              </a:rPr>
              <a:pPr algn="ctr"/>
              <a:t>14</a:t>
            </a:fld>
            <a:endParaRPr lang="en-GB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17">
            <a:extLst>
              <a:ext uri="{FF2B5EF4-FFF2-40B4-BE49-F238E27FC236}">
                <a16:creationId xmlns:a16="http://schemas.microsoft.com/office/drawing/2014/main" id="{1862326E-9599-6CBA-D99D-FDB5061401AF}"/>
              </a:ext>
            </a:extLst>
          </p:cNvPr>
          <p:cNvSpPr/>
          <p:nvPr/>
        </p:nvSpPr>
        <p:spPr>
          <a:xfrm>
            <a:off x="-24110" y="5295405"/>
            <a:ext cx="4436038" cy="3062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9892" tIns="44946" rIns="89892" bIns="44946" anchor="t">
            <a:spAutoFit/>
          </a:bodyPr>
          <a:lstStyle/>
          <a:p>
            <a:r>
              <a:rPr lang="en-US" sz="1400" spc="-1" dirty="0">
                <a:solidFill>
                  <a:srgbClr val="FFFFFF"/>
                </a:solidFill>
              </a:rPr>
              <a:t>Pierre Korysko - CLEAR Review 2024 - May 29, 2024</a:t>
            </a:r>
            <a:endParaRPr lang="en-GB" sz="1400" spc="-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  <p:bldP spid="165" grpId="0"/>
      <p:bldP spid="167" grpId="0"/>
      <p:bldP spid="168" grpId="0" animBg="1"/>
      <p:bldP spid="169" grpId="0" animBg="1"/>
      <p:bldP spid="170" grpId="0"/>
      <p:bldP spid="172" grpId="0" animBg="1"/>
      <p:bldP spid="173" grpId="0" animBg="1"/>
      <p:bldP spid="174" grpId="0" animBg="1"/>
      <p:bldP spid="175" grpId="0" animBg="1"/>
      <p:bldP spid="176" grpId="0" animBg="1"/>
      <p:bldP spid="177" grpId="0"/>
      <p:bldP spid="178" grpId="0"/>
      <p:bldP spid="1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A4908-F345-53E3-CE84-731535E11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2042634-4907-994D-F2C6-1D0EEAE9EE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81"/>
          <a:stretch/>
        </p:blipFill>
        <p:spPr>
          <a:xfrm>
            <a:off x="281669" y="1761483"/>
            <a:ext cx="1477299" cy="113492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60" name="Image 159">
            <a:extLst>
              <a:ext uri="{FF2B5EF4-FFF2-40B4-BE49-F238E27FC236}">
                <a16:creationId xmlns:a16="http://schemas.microsoft.com/office/drawing/2014/main" id="{8629142A-25C4-7F46-1806-373C6B667169}"/>
              </a:ext>
            </a:extLst>
          </p:cNvPr>
          <p:cNvPicPr/>
          <p:nvPr/>
        </p:nvPicPr>
        <p:blipFill>
          <a:blip r:embed="rId3"/>
          <a:srcRect l="1746" t="90033"/>
          <a:stretch/>
        </p:blipFill>
        <p:spPr>
          <a:xfrm>
            <a:off x="176" y="5112266"/>
            <a:ext cx="10105671" cy="572075"/>
          </a:xfrm>
          <a:prstGeom prst="rect">
            <a:avLst/>
          </a:prstGeom>
          <a:ln w="0">
            <a:noFill/>
          </a:ln>
        </p:spPr>
      </p:pic>
      <p:pic>
        <p:nvPicPr>
          <p:cNvPr id="164" name="Image 163">
            <a:extLst>
              <a:ext uri="{FF2B5EF4-FFF2-40B4-BE49-F238E27FC236}">
                <a16:creationId xmlns:a16="http://schemas.microsoft.com/office/drawing/2014/main" id="{82763869-DD51-2CDD-6625-FC7767D8C54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859404" y="1158905"/>
            <a:ext cx="2497814" cy="2186900"/>
          </a:xfrm>
          <a:prstGeom prst="rect">
            <a:avLst/>
          </a:prstGeom>
          <a:ln w="0">
            <a:noFill/>
          </a:ln>
        </p:spPr>
      </p:pic>
      <p:sp>
        <p:nvSpPr>
          <p:cNvPr id="168" name="Rectangle 167">
            <a:extLst>
              <a:ext uri="{FF2B5EF4-FFF2-40B4-BE49-F238E27FC236}">
                <a16:creationId xmlns:a16="http://schemas.microsoft.com/office/drawing/2014/main" id="{111C6E7D-71D5-48A0-2C4B-8958F36D7E75}"/>
              </a:ext>
            </a:extLst>
          </p:cNvPr>
          <p:cNvSpPr/>
          <p:nvPr/>
        </p:nvSpPr>
        <p:spPr>
          <a:xfrm>
            <a:off x="981824" y="1128657"/>
            <a:ext cx="323838" cy="487842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CEA29BDE-0AB9-F296-46A6-ADF7D656044D}"/>
              </a:ext>
            </a:extLst>
          </p:cNvPr>
          <p:cNvSpPr/>
          <p:nvPr/>
        </p:nvSpPr>
        <p:spPr>
          <a:xfrm>
            <a:off x="1111597" y="1128656"/>
            <a:ext cx="64589" cy="5857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82EB34C0-B01B-AAEA-41F8-87B0F8E3F57D}"/>
              </a:ext>
            </a:extLst>
          </p:cNvPr>
          <p:cNvSpPr/>
          <p:nvPr/>
        </p:nvSpPr>
        <p:spPr>
          <a:xfrm>
            <a:off x="159965" y="1185827"/>
            <a:ext cx="1258447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000000"/>
                </a:solidFill>
                <a:latin typeface="Arial"/>
                <a:ea typeface="Century Gothic"/>
              </a:rPr>
              <a:t>Camera</a:t>
            </a:r>
            <a:endParaRPr lang="en-US" sz="1488" spc="-1" dirty="0">
              <a:latin typeface="Arial"/>
            </a:endParaRPr>
          </a:p>
        </p:txBody>
      </p:sp>
      <p:sp>
        <p:nvSpPr>
          <p:cNvPr id="176" name="Connecteur droit 175">
            <a:extLst>
              <a:ext uri="{FF2B5EF4-FFF2-40B4-BE49-F238E27FC236}">
                <a16:creationId xmlns:a16="http://schemas.microsoft.com/office/drawing/2014/main" id="{4EF91E39-3D1D-11A1-B5D1-31DB0F9C1296}"/>
              </a:ext>
            </a:extLst>
          </p:cNvPr>
          <p:cNvSpPr/>
          <p:nvPr/>
        </p:nvSpPr>
        <p:spPr>
          <a:xfrm flipV="1">
            <a:off x="102688" y="2477592"/>
            <a:ext cx="726095" cy="235786"/>
          </a:xfrm>
          <a:prstGeom prst="line">
            <a:avLst/>
          </a:prstGeom>
          <a:ln w="7620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6EE7FB3-474A-85EC-F8F7-6A79DED089F6}"/>
              </a:ext>
            </a:extLst>
          </p:cNvPr>
          <p:cNvSpPr/>
          <p:nvPr/>
        </p:nvSpPr>
        <p:spPr>
          <a:xfrm>
            <a:off x="13027" y="2887006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 beam</a:t>
            </a:r>
            <a:endParaRPr lang="en-US" sz="1488" spc="-1" dirty="0"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5B3A074-426A-107C-49DB-E9C631B3CEC1}"/>
              </a:ext>
            </a:extLst>
          </p:cNvPr>
          <p:cNvSpPr txBox="1"/>
          <p:nvPr/>
        </p:nvSpPr>
        <p:spPr>
          <a:xfrm>
            <a:off x="177" y="-71898"/>
            <a:ext cx="10079647" cy="1007604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89997" tIns="44998" rIns="89997" bIns="44998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Real-Time Dosimetry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38FBE3-106D-E3ED-3B1D-B52097DD1B72}"/>
              </a:ext>
            </a:extLst>
          </p:cNvPr>
          <p:cNvSpPr txBox="1"/>
          <p:nvPr/>
        </p:nvSpPr>
        <p:spPr>
          <a:xfrm>
            <a:off x="9070079" y="5296954"/>
            <a:ext cx="1221437" cy="427305"/>
          </a:xfrm>
          <a:prstGeom prst="rect">
            <a:avLst/>
          </a:prstGeom>
          <a:noFill/>
          <a:ln w="0">
            <a:noFill/>
          </a:ln>
        </p:spPr>
        <p:txBody>
          <a:bodyPr lIns="89997" tIns="44998" rIns="89997" bIns="44998" anchor="t">
            <a:noAutofit/>
          </a:bodyPr>
          <a:lstStyle/>
          <a:p>
            <a:pPr algn="ctr"/>
            <a:fld id="{CAE47F63-B88A-4873-B48D-0A4AC257D030}" type="slidenum">
              <a:rPr lang="en-GB" spc="-1">
                <a:solidFill>
                  <a:srgbClr val="FFFFFF"/>
                </a:solidFill>
                <a:latin typeface="Arial"/>
              </a:rPr>
              <a:pPr algn="ctr"/>
              <a:t>15</a:t>
            </a:fld>
            <a:endParaRPr lang="en-GB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17">
            <a:extLst>
              <a:ext uri="{FF2B5EF4-FFF2-40B4-BE49-F238E27FC236}">
                <a16:creationId xmlns:a16="http://schemas.microsoft.com/office/drawing/2014/main" id="{E3CA6A2F-C8E0-ECC1-59F9-BC9E4325B360}"/>
              </a:ext>
            </a:extLst>
          </p:cNvPr>
          <p:cNvSpPr/>
          <p:nvPr/>
        </p:nvSpPr>
        <p:spPr>
          <a:xfrm>
            <a:off x="-24110" y="5295405"/>
            <a:ext cx="4436038" cy="3062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9892" tIns="44946" rIns="89892" bIns="44946" anchor="t">
            <a:spAutoFit/>
          </a:bodyPr>
          <a:lstStyle/>
          <a:p>
            <a:r>
              <a:rPr lang="en-US" sz="1400" spc="-1" dirty="0">
                <a:solidFill>
                  <a:srgbClr val="FFFFFF"/>
                </a:solidFill>
              </a:rPr>
              <a:t>Pierre Korysko - CLEAR Review 2024 - May 29, 2024</a:t>
            </a:r>
            <a:endParaRPr lang="en-GB" sz="1400" spc="-1" dirty="0">
              <a:solidFill>
                <a:srgbClr val="FFFFFF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6D0B6BD-88EB-1E53-B374-83DA551AD7F2}"/>
              </a:ext>
            </a:extLst>
          </p:cNvPr>
          <p:cNvSpPr txBox="1"/>
          <p:nvPr/>
        </p:nvSpPr>
        <p:spPr>
          <a:xfrm>
            <a:off x="132801" y="3776207"/>
            <a:ext cx="7634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latin typeface="Arial"/>
              </a:rPr>
              <a:t>A real-time dosimetry measurement is done using the </a:t>
            </a:r>
            <a:r>
              <a:rPr lang="en-US" sz="1200" b="1" spc="-1" dirty="0">
                <a:latin typeface="Arial"/>
              </a:rPr>
              <a:t>charge</a:t>
            </a:r>
            <a:r>
              <a:rPr lang="en-US" sz="1200" spc="-1" dirty="0">
                <a:latin typeface="Arial"/>
              </a:rPr>
              <a:t> and the </a:t>
            </a:r>
            <a:r>
              <a:rPr lang="en-US" sz="1200" b="1" spc="-1" dirty="0">
                <a:latin typeface="Arial"/>
              </a:rPr>
              <a:t>beam size</a:t>
            </a:r>
            <a:r>
              <a:rPr lang="en-US" sz="1200" spc="-1" dirty="0">
                <a:latin typeface="Arial"/>
              </a:rPr>
              <a:t> measurement with the scintillating screen (in air or in water).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/>
              <a:t>The samples are then irradiated at the same exact location.</a:t>
            </a:r>
            <a:br>
              <a:rPr lang="en-US" sz="1200" spc="-1" dirty="0"/>
            </a:br>
            <a:endParaRPr lang="en-US" sz="1200" spc="-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latin typeface="Arial"/>
              </a:rPr>
              <a:t>A similar method is being developed using a </a:t>
            </a:r>
            <a:r>
              <a:rPr lang="en-US" sz="1200" b="1" spc="-1" dirty="0">
                <a:solidFill>
                  <a:srgbClr val="FF0000"/>
                </a:solidFill>
                <a:latin typeface="Arial"/>
              </a:rPr>
              <a:t>thin scintillating screen</a:t>
            </a:r>
            <a:r>
              <a:rPr lang="en-US" sz="1200" spc="-1" dirty="0">
                <a:latin typeface="Arial"/>
              </a:rPr>
              <a:t> in air in front of the </a:t>
            </a:r>
            <a:br>
              <a:rPr lang="en-US" sz="1200" spc="-1" dirty="0">
                <a:latin typeface="Arial"/>
              </a:rPr>
            </a:br>
            <a:r>
              <a:rPr lang="en-US" sz="1200" spc="-1" dirty="0">
                <a:latin typeface="Arial"/>
              </a:rPr>
              <a:t>water phantom for real-time dose measurement using charge density methods.</a:t>
            </a:r>
            <a:endParaRPr lang="fr-FR" sz="1200" dirty="0"/>
          </a:p>
        </p:txBody>
      </p:sp>
      <p:pic>
        <p:nvPicPr>
          <p:cNvPr id="8" name="Image 7" descr="Une image contenant texte, capture d’écran, Logiciel multimédia, logiciel&#10;&#10;Description générée automatiquement">
            <a:extLst>
              <a:ext uri="{FF2B5EF4-FFF2-40B4-BE49-F238E27FC236}">
                <a16:creationId xmlns:a16="http://schemas.microsoft.com/office/drawing/2014/main" id="{117D241D-E1FA-BA8E-5008-BC50083425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7" t="4485" r="13150" b="17603"/>
          <a:stretch/>
        </p:blipFill>
        <p:spPr>
          <a:xfrm>
            <a:off x="4392909" y="1158905"/>
            <a:ext cx="2333900" cy="21869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86B1365-5CE5-1CE6-DD07-7D60841A487D}"/>
              </a:ext>
            </a:extLst>
          </p:cNvPr>
          <p:cNvSpPr txBox="1"/>
          <p:nvPr/>
        </p:nvSpPr>
        <p:spPr>
          <a:xfrm>
            <a:off x="2354530" y="3269029"/>
            <a:ext cx="18224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  <a:t>Gaussian Beam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10DEF5-4F24-F4F3-F006-4F34ED76A224}"/>
              </a:ext>
            </a:extLst>
          </p:cNvPr>
          <p:cNvSpPr txBox="1"/>
          <p:nvPr/>
        </p:nvSpPr>
        <p:spPr>
          <a:xfrm>
            <a:off x="4953472" y="3339852"/>
            <a:ext cx="18224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  <a:t>Uniform Beam</a:t>
            </a:r>
          </a:p>
        </p:txBody>
      </p:sp>
      <p:pic>
        <p:nvPicPr>
          <p:cNvPr id="14" name="Image 13" descr="Une image contenant capture d’écran, ordinateur, texte, Logiciel multimédia&#10;&#10;Description générée automatiquement">
            <a:extLst>
              <a:ext uri="{FF2B5EF4-FFF2-40B4-BE49-F238E27FC236}">
                <a16:creationId xmlns:a16="http://schemas.microsoft.com/office/drawing/2014/main" id="{0A88A902-D0B9-53FD-039C-CBB3EB5C8B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8" t="44679" r="33230" b="2819"/>
          <a:stretch/>
        </p:blipFill>
        <p:spPr>
          <a:xfrm>
            <a:off x="7571329" y="980220"/>
            <a:ext cx="2384268" cy="19590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0E4132E-A55A-3A72-A46F-6BFFFD4E13ED}"/>
              </a:ext>
            </a:extLst>
          </p:cNvPr>
          <p:cNvSpPr/>
          <p:nvPr/>
        </p:nvSpPr>
        <p:spPr>
          <a:xfrm>
            <a:off x="7211746" y="2954426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 beam</a:t>
            </a:r>
            <a:endParaRPr lang="en-US" sz="1488" spc="-1" dirty="0"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DD8B20-E5C6-AFE2-EA52-F4EE9FEC5839}"/>
              </a:ext>
            </a:extLst>
          </p:cNvPr>
          <p:cNvSpPr/>
          <p:nvPr/>
        </p:nvSpPr>
        <p:spPr>
          <a:xfrm rot="16200000">
            <a:off x="6987792" y="1960698"/>
            <a:ext cx="323838" cy="487842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9CEB7C-7F55-36F1-081C-ECC1D4BA7049}"/>
              </a:ext>
            </a:extLst>
          </p:cNvPr>
          <p:cNvSpPr/>
          <p:nvPr/>
        </p:nvSpPr>
        <p:spPr>
          <a:xfrm rot="16200000">
            <a:off x="7183004" y="1929560"/>
            <a:ext cx="64589" cy="5857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657EB8-8348-DB30-3404-463E03B419F8}"/>
              </a:ext>
            </a:extLst>
          </p:cNvPr>
          <p:cNvSpPr/>
          <p:nvPr/>
        </p:nvSpPr>
        <p:spPr>
          <a:xfrm>
            <a:off x="6726809" y="2339094"/>
            <a:ext cx="1258447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000000"/>
                </a:solidFill>
                <a:latin typeface="Arial"/>
                <a:ea typeface="Century Gothic"/>
              </a:rPr>
              <a:t>Camera</a:t>
            </a:r>
            <a:endParaRPr lang="en-US" sz="1488" spc="-1" dirty="0">
              <a:latin typeface="Arial"/>
            </a:endParaRPr>
          </a:p>
        </p:txBody>
      </p:sp>
      <p:pic>
        <p:nvPicPr>
          <p:cNvPr id="21" name="Image 20" descr="Une image contenant texte, capture d’écran, affichage, logiciel&#10;&#10;Description générée automatiquement">
            <a:extLst>
              <a:ext uri="{FF2B5EF4-FFF2-40B4-BE49-F238E27FC236}">
                <a16:creationId xmlns:a16="http://schemas.microsoft.com/office/drawing/2014/main" id="{4647CFA7-D5EF-C741-CB3D-CE6DC00E76F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5" t="16376" r="14714" b="61652"/>
          <a:stretch/>
        </p:blipFill>
        <p:spPr>
          <a:xfrm>
            <a:off x="8468870" y="2954426"/>
            <a:ext cx="1238253" cy="709122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0ED84EAB-263A-53C6-EAB3-BCD5D41CA934}"/>
              </a:ext>
            </a:extLst>
          </p:cNvPr>
          <p:cNvSpPr/>
          <p:nvPr/>
        </p:nvSpPr>
        <p:spPr>
          <a:xfrm rot="1064400">
            <a:off x="8263933" y="1956078"/>
            <a:ext cx="507996" cy="485852"/>
          </a:xfrm>
          <a:prstGeom prst="ellipse">
            <a:avLst/>
          </a:prstGeom>
          <a:noFill/>
          <a:ln w="7632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5" name="Connecteur droit 14">
            <a:extLst>
              <a:ext uri="{FF2B5EF4-FFF2-40B4-BE49-F238E27FC236}">
                <a16:creationId xmlns:a16="http://schemas.microsoft.com/office/drawing/2014/main" id="{06E90842-83A5-E9CD-B606-338DE00D6ABE}"/>
              </a:ext>
            </a:extLst>
          </p:cNvPr>
          <p:cNvSpPr/>
          <p:nvPr/>
        </p:nvSpPr>
        <p:spPr>
          <a:xfrm flipV="1">
            <a:off x="8023222" y="2293961"/>
            <a:ext cx="484177" cy="846664"/>
          </a:xfrm>
          <a:prstGeom prst="line">
            <a:avLst/>
          </a:prstGeom>
          <a:ln w="7620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pic>
        <p:nvPicPr>
          <p:cNvPr id="9" name="Image 8" descr="Une image contenant texte, capture d’écran, affichage, logiciel&#10;&#10;Description générée automatiquement">
            <a:extLst>
              <a:ext uri="{FF2B5EF4-FFF2-40B4-BE49-F238E27FC236}">
                <a16:creationId xmlns:a16="http://schemas.microsoft.com/office/drawing/2014/main" id="{EF430C4C-9191-4120-7D2E-C41C0EA6FFA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5" t="54696" r="14714" b="27578"/>
          <a:stretch/>
        </p:blipFill>
        <p:spPr>
          <a:xfrm>
            <a:off x="8468869" y="3647629"/>
            <a:ext cx="1238253" cy="572076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6C33F56F-2582-F96C-F126-327B12B97AB5}"/>
              </a:ext>
            </a:extLst>
          </p:cNvPr>
          <p:cNvPicPr/>
          <p:nvPr/>
        </p:nvPicPr>
        <p:blipFill rotWithShape="1">
          <a:blip r:embed="rId8"/>
          <a:srcRect l="4629" t="18531" r="26681" b="58252"/>
          <a:stretch/>
        </p:blipFill>
        <p:spPr>
          <a:xfrm>
            <a:off x="6812969" y="4199943"/>
            <a:ext cx="3239406" cy="890120"/>
          </a:xfrm>
          <a:prstGeom prst="rect">
            <a:avLst/>
          </a:prstGeom>
          <a:ln w="0">
            <a:solidFill>
              <a:srgbClr val="0033A0"/>
            </a:solidFill>
          </a:ln>
        </p:spPr>
      </p:pic>
    </p:spTree>
    <p:extLst>
      <p:ext uri="{BB962C8B-B14F-4D97-AF65-F5344CB8AC3E}">
        <p14:creationId xmlns:p14="http://schemas.microsoft.com/office/powerpoint/2010/main" val="28276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69" grpId="0" animBg="1"/>
      <p:bldP spid="170" grpId="0"/>
      <p:bldP spid="176" grpId="0" animBg="1"/>
      <p:bldP spid="177" grpId="0"/>
      <p:bldP spid="11" grpId="0"/>
      <p:bldP spid="12" grpId="0"/>
      <p:bldP spid="16" grpId="0"/>
      <p:bldP spid="17" grpId="0" animBg="1"/>
      <p:bldP spid="18" grpId="0" animBg="1"/>
      <p:bldP spid="19" grpId="0"/>
      <p:bldP spid="22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Image 123"/>
          <p:cNvPicPr/>
          <p:nvPr/>
        </p:nvPicPr>
        <p:blipFill>
          <a:blip r:embed="rId2"/>
          <a:srcRect r="22651" b="82485"/>
          <a:stretch/>
        </p:blipFill>
        <p:spPr>
          <a:xfrm>
            <a:off x="0" y="-71636"/>
            <a:ext cx="10080724" cy="1007566"/>
          </a:xfrm>
          <a:prstGeom prst="rect">
            <a:avLst/>
          </a:prstGeom>
          <a:ln w="0">
            <a:noFill/>
          </a:ln>
        </p:spPr>
      </p:pic>
      <p:pic>
        <p:nvPicPr>
          <p:cNvPr id="125" name="Image 124"/>
          <p:cNvPicPr/>
          <p:nvPr/>
        </p:nvPicPr>
        <p:blipFill>
          <a:blip r:embed="rId2"/>
          <a:srcRect l="1746" t="90044"/>
          <a:stretch/>
        </p:blipFill>
        <p:spPr>
          <a:xfrm>
            <a:off x="-1" y="5112345"/>
            <a:ext cx="10106323" cy="572393"/>
          </a:xfrm>
          <a:prstGeom prst="rect">
            <a:avLst/>
          </a:prstGeom>
          <a:ln w="0">
            <a:noFill/>
          </a:ln>
        </p:spPr>
      </p:pic>
      <p:pic>
        <p:nvPicPr>
          <p:cNvPr id="126" name="Image 125"/>
          <p:cNvPicPr/>
          <p:nvPr/>
        </p:nvPicPr>
        <p:blipFill>
          <a:blip r:embed="rId3"/>
          <a:srcRect t="7893" b="7905"/>
          <a:stretch/>
        </p:blipFill>
        <p:spPr>
          <a:xfrm>
            <a:off x="1630858" y="1079996"/>
            <a:ext cx="3330476" cy="2303859"/>
          </a:xfrm>
          <a:prstGeom prst="rect">
            <a:avLst/>
          </a:prstGeom>
          <a:ln w="0">
            <a:noFill/>
          </a:ln>
        </p:spPr>
      </p:pic>
      <p:sp>
        <p:nvSpPr>
          <p:cNvPr id="127" name="Ellipse 126"/>
          <p:cNvSpPr/>
          <p:nvPr/>
        </p:nvSpPr>
        <p:spPr>
          <a:xfrm rot="1064400">
            <a:off x="2376785" y="2159595"/>
            <a:ext cx="1187946" cy="1008162"/>
          </a:xfrm>
          <a:prstGeom prst="ellipse">
            <a:avLst/>
          </a:prstGeom>
          <a:noFill/>
          <a:ln w="7632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8" name="Connecteur droit 127"/>
          <p:cNvSpPr/>
          <p:nvPr/>
        </p:nvSpPr>
        <p:spPr>
          <a:xfrm flipV="1">
            <a:off x="2808088" y="1079996"/>
            <a:ext cx="2740819" cy="1080195"/>
          </a:xfrm>
          <a:prstGeom prst="line">
            <a:avLst/>
          </a:prstGeom>
          <a:ln w="7632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9" name="Connecteur droit 128"/>
          <p:cNvSpPr/>
          <p:nvPr/>
        </p:nvSpPr>
        <p:spPr>
          <a:xfrm flipV="1">
            <a:off x="3095922" y="2592090"/>
            <a:ext cx="2486025" cy="575965"/>
          </a:xfrm>
          <a:prstGeom prst="line">
            <a:avLst/>
          </a:prstGeom>
          <a:ln w="7632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0" name="ZoneTexte 129"/>
          <p:cNvSpPr txBox="1"/>
          <p:nvPr/>
        </p:nvSpPr>
        <p:spPr>
          <a:xfrm>
            <a:off x="8250733" y="1661021"/>
            <a:ext cx="1943993" cy="1114127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>
                <a:latin typeface="Arial"/>
              </a:rPr>
              <a:t>Eppendorf tube with sample to irradiate</a:t>
            </a:r>
          </a:p>
        </p:txBody>
      </p:sp>
      <p:sp>
        <p:nvSpPr>
          <p:cNvPr id="131" name="Connecteur droit 130"/>
          <p:cNvSpPr/>
          <p:nvPr/>
        </p:nvSpPr>
        <p:spPr>
          <a:xfrm flipH="1">
            <a:off x="1295995" y="2124174"/>
            <a:ext cx="467916" cy="0"/>
          </a:xfrm>
          <a:prstGeom prst="line">
            <a:avLst/>
          </a:prstGeom>
          <a:ln w="5724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2" name="ZoneTexte 131"/>
          <p:cNvSpPr txBox="1"/>
          <p:nvPr/>
        </p:nvSpPr>
        <p:spPr>
          <a:xfrm>
            <a:off x="207764" y="1799736"/>
            <a:ext cx="1440061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Beam water tank</a:t>
            </a:r>
          </a:p>
        </p:txBody>
      </p:sp>
      <p:sp>
        <p:nvSpPr>
          <p:cNvPr id="133" name="Connecteur droit 132"/>
          <p:cNvSpPr/>
          <p:nvPr/>
        </p:nvSpPr>
        <p:spPr>
          <a:xfrm flipH="1">
            <a:off x="1115913" y="3024287"/>
            <a:ext cx="1692176" cy="36016"/>
          </a:xfrm>
          <a:prstGeom prst="line">
            <a:avLst/>
          </a:prstGeom>
          <a:ln w="5724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4" name="ZoneTexte 133"/>
          <p:cNvSpPr txBox="1"/>
          <p:nvPr/>
        </p:nvSpPr>
        <p:spPr>
          <a:xfrm>
            <a:off x="-5357" y="2696323"/>
            <a:ext cx="1440061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Heated </a:t>
            </a:r>
          </a:p>
          <a:p>
            <a:pPr algn="ctr">
              <a:buNone/>
            </a:pPr>
            <a:r>
              <a:rPr lang="en-US" sz="1488" spc="-1" dirty="0">
                <a:latin typeface="Arial"/>
              </a:rPr>
              <a:t>storage </a:t>
            </a:r>
          </a:p>
          <a:p>
            <a:pPr algn="ctr">
              <a:buNone/>
            </a:pPr>
            <a:r>
              <a:rPr lang="en-US" sz="1488" spc="-1" dirty="0">
                <a:latin typeface="Arial"/>
              </a:rPr>
              <a:t>water tank</a:t>
            </a:r>
          </a:p>
        </p:txBody>
      </p:sp>
      <p:pic>
        <p:nvPicPr>
          <p:cNvPr id="135" name="Image 134"/>
          <p:cNvPicPr/>
          <p:nvPr/>
        </p:nvPicPr>
        <p:blipFill>
          <a:blip r:embed="rId4"/>
          <a:srcRect r="1309"/>
          <a:stretch/>
        </p:blipFill>
        <p:spPr>
          <a:xfrm>
            <a:off x="5580161" y="2700139"/>
            <a:ext cx="2628305" cy="1877616"/>
          </a:xfrm>
          <a:prstGeom prst="rect">
            <a:avLst/>
          </a:prstGeom>
          <a:ln w="38160">
            <a:solidFill>
              <a:srgbClr val="000000"/>
            </a:solidFill>
            <a:round/>
          </a:ln>
        </p:spPr>
      </p:pic>
      <p:sp>
        <p:nvSpPr>
          <p:cNvPr id="136" name="ZoneTexte 135"/>
          <p:cNvSpPr txBox="1"/>
          <p:nvPr/>
        </p:nvSpPr>
        <p:spPr>
          <a:xfrm>
            <a:off x="8208466" y="2952254"/>
            <a:ext cx="1836241" cy="2170212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b="1" u="sng" spc="-1" dirty="0">
                <a:solidFill>
                  <a:srgbClr val="FF0000"/>
                </a:solidFill>
                <a:latin typeface="Arial"/>
              </a:rPr>
              <a:t>3D printed</a:t>
            </a:r>
            <a:r>
              <a:rPr lang="en-US" sz="1488" spc="-1" dirty="0">
                <a:latin typeface="Arial"/>
              </a:rPr>
              <a:t> </a:t>
            </a:r>
            <a:br>
              <a:rPr sz="1488" dirty="0"/>
            </a:br>
            <a:r>
              <a:rPr lang="en-US" sz="1488" spc="-1" dirty="0">
                <a:latin typeface="Arial"/>
              </a:rPr>
              <a:t>holder with 2 films: one before and one after the sample</a:t>
            </a:r>
          </a:p>
        </p:txBody>
      </p:sp>
      <p:pic>
        <p:nvPicPr>
          <p:cNvPr id="137" name="Image 136"/>
          <p:cNvPicPr/>
          <p:nvPr/>
        </p:nvPicPr>
        <p:blipFill>
          <a:blip r:embed="rId5"/>
          <a:srcRect l="8246" r="12600"/>
          <a:stretch/>
        </p:blipFill>
        <p:spPr>
          <a:xfrm>
            <a:off x="5616178" y="1111548"/>
            <a:ext cx="2536031" cy="1444823"/>
          </a:xfrm>
          <a:prstGeom prst="rect">
            <a:avLst/>
          </a:prstGeom>
          <a:ln w="76320">
            <a:solidFill>
              <a:srgbClr val="FF3333"/>
            </a:solidFill>
            <a:round/>
          </a:ln>
        </p:spPr>
      </p:pic>
      <p:sp>
        <p:nvSpPr>
          <p:cNvPr id="138" name="Connecteur droit 137"/>
          <p:cNvSpPr/>
          <p:nvPr/>
        </p:nvSpPr>
        <p:spPr>
          <a:xfrm>
            <a:off x="6572250" y="2196207"/>
            <a:ext cx="0" cy="828080"/>
          </a:xfrm>
          <a:prstGeom prst="line">
            <a:avLst/>
          </a:prstGeom>
          <a:ln w="5724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39" name="Connecteur droit 138"/>
          <p:cNvSpPr/>
          <p:nvPr/>
        </p:nvSpPr>
        <p:spPr>
          <a:xfrm>
            <a:off x="7632501" y="1944092"/>
            <a:ext cx="792063" cy="0"/>
          </a:xfrm>
          <a:prstGeom prst="line">
            <a:avLst/>
          </a:prstGeom>
          <a:ln w="5724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140" name="Image 139"/>
          <p:cNvPicPr/>
          <p:nvPr/>
        </p:nvPicPr>
        <p:blipFill>
          <a:blip r:embed="rId6"/>
          <a:stretch/>
        </p:blipFill>
        <p:spPr>
          <a:xfrm rot="5400000">
            <a:off x="1966614" y="3641031"/>
            <a:ext cx="1060549" cy="910530"/>
          </a:xfrm>
          <a:prstGeom prst="rect">
            <a:avLst/>
          </a:prstGeom>
          <a:ln w="0">
            <a:noFill/>
          </a:ln>
        </p:spPr>
      </p:pic>
      <p:sp>
        <p:nvSpPr>
          <p:cNvPr id="141" name="ZoneTexte 140"/>
          <p:cNvSpPr txBox="1"/>
          <p:nvPr/>
        </p:nvSpPr>
        <p:spPr>
          <a:xfrm>
            <a:off x="179784" y="3816052"/>
            <a:ext cx="1872258" cy="774799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240" b="1" u="sng" spc="-1">
                <a:solidFill>
                  <a:srgbClr val="FF0000"/>
                </a:solidFill>
                <a:latin typeface="Arial"/>
              </a:rPr>
              <a:t>Laser cut</a:t>
            </a:r>
            <a:br>
              <a:rPr sz="1240"/>
            </a:br>
            <a:r>
              <a:rPr lang="en-US" sz="1240" spc="-1">
                <a:latin typeface="Arial"/>
              </a:rPr>
              <a:t>Radiochromic films to measure the delivered dose</a:t>
            </a:r>
          </a:p>
        </p:txBody>
      </p:sp>
      <p:pic>
        <p:nvPicPr>
          <p:cNvPr id="142" name="Image 141"/>
          <p:cNvPicPr/>
          <p:nvPr/>
        </p:nvPicPr>
        <p:blipFill>
          <a:blip r:embed="rId7"/>
          <a:stretch/>
        </p:blipFill>
        <p:spPr>
          <a:xfrm rot="5400000">
            <a:off x="3313806" y="3634482"/>
            <a:ext cx="1051322" cy="910828"/>
          </a:xfrm>
          <a:prstGeom prst="rect">
            <a:avLst/>
          </a:prstGeom>
          <a:ln w="0">
            <a:noFill/>
          </a:ln>
        </p:spPr>
      </p:pic>
      <p:sp>
        <p:nvSpPr>
          <p:cNvPr id="143" name="ZoneTexte 142"/>
          <p:cNvSpPr txBox="1"/>
          <p:nvPr/>
        </p:nvSpPr>
        <p:spPr>
          <a:xfrm>
            <a:off x="1727894" y="4572099"/>
            <a:ext cx="1548110" cy="756047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240" spc="-1">
                <a:latin typeface="Arial"/>
              </a:rPr>
              <a:t>Before irradiation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144065" y="3524349"/>
            <a:ext cx="4824115" cy="1551980"/>
          </a:xfrm>
          <a:prstGeom prst="rect">
            <a:avLst/>
          </a:prstGeom>
          <a:noFill/>
          <a:ln w="19080">
            <a:solidFill>
              <a:srgbClr val="000000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45" name="ZoneTexte 144"/>
          <p:cNvSpPr txBox="1"/>
          <p:nvPr/>
        </p:nvSpPr>
        <p:spPr>
          <a:xfrm>
            <a:off x="3060203" y="4572099"/>
            <a:ext cx="1548110" cy="756047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240" spc="-1">
                <a:latin typeface="Arial"/>
              </a:rPr>
              <a:t>After </a:t>
            </a:r>
            <a:br>
              <a:rPr sz="1240"/>
            </a:br>
            <a:r>
              <a:rPr lang="en-US" sz="1240" spc="-1">
                <a:latin typeface="Arial"/>
              </a:rPr>
              <a:t>irradiation</a:t>
            </a:r>
          </a:p>
        </p:txBody>
      </p:sp>
      <p:sp>
        <p:nvSpPr>
          <p:cNvPr id="146" name="ZoneTexte 145"/>
          <p:cNvSpPr txBox="1"/>
          <p:nvPr/>
        </p:nvSpPr>
        <p:spPr>
          <a:xfrm>
            <a:off x="305990" y="4585494"/>
            <a:ext cx="1674019" cy="458986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ctr">
            <a:noAutofit/>
          </a:bodyPr>
          <a:lstStyle/>
          <a:p>
            <a:pPr algn="ctr">
              <a:buNone/>
            </a:pPr>
            <a:r>
              <a:rPr lang="en-US" sz="1075" spc="-1">
                <a:latin typeface="Arial"/>
                <a:ea typeface="Noto Sans CJK SC"/>
              </a:rPr>
              <a:t>Dose range: </a:t>
            </a:r>
            <a:br>
              <a:rPr sz="1075"/>
            </a:br>
            <a:r>
              <a:rPr lang="en-US" sz="1075" spc="-1">
                <a:latin typeface="Arial"/>
                <a:ea typeface="Noto Sans CJK SC"/>
              </a:rPr>
              <a:t>1 </a:t>
            </a:r>
            <a:r>
              <a:rPr lang="en-US" sz="1075" spc="-1">
                <a:latin typeface="Arial"/>
              </a:rPr>
              <a:t>– 100 Gy</a:t>
            </a:r>
          </a:p>
        </p:txBody>
      </p:sp>
      <p:pic>
        <p:nvPicPr>
          <p:cNvPr id="147" name="Image 146"/>
          <p:cNvPicPr/>
          <p:nvPr/>
        </p:nvPicPr>
        <p:blipFill>
          <a:blip r:embed="rId8"/>
          <a:stretch/>
        </p:blipFill>
        <p:spPr>
          <a:xfrm>
            <a:off x="8964810" y="88801"/>
            <a:ext cx="1081088" cy="559594"/>
          </a:xfrm>
          <a:prstGeom prst="rect">
            <a:avLst/>
          </a:prstGeom>
          <a:ln w="0">
            <a:noFill/>
          </a:ln>
        </p:spPr>
      </p:pic>
      <p:pic>
        <p:nvPicPr>
          <p:cNvPr id="148" name="Image 147"/>
          <p:cNvPicPr/>
          <p:nvPr/>
        </p:nvPicPr>
        <p:blipFill>
          <a:blip r:embed="rId9"/>
          <a:stretch/>
        </p:blipFill>
        <p:spPr>
          <a:xfrm>
            <a:off x="8280796" y="73323"/>
            <a:ext cx="575965" cy="575072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6FB430A-8E69-9957-3F51-14AAC72E8C3E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3200" b="0" strike="noStrike" spc="-1" dirty="0">
                <a:solidFill>
                  <a:srgbClr val="FFFFFF"/>
                </a:solidFill>
                <a:latin typeface="Arial"/>
              </a:rPr>
              <a:t>Experimental Setup &amp; Dosimetry</a:t>
            </a:r>
            <a:br>
              <a:rPr sz="3200" dirty="0"/>
            </a:br>
            <a:r>
              <a:rPr lang="en-GB" sz="3200" b="0" strike="noStrike" spc="-1" dirty="0">
                <a:solidFill>
                  <a:srgbClr val="FFFFFF"/>
                </a:solidFill>
                <a:latin typeface="Arial"/>
              </a:rPr>
              <a:t>for VHEE at UHDR irradiations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67CD9CD8-3E0F-2696-4473-4CEB341FD1C6}"/>
              </a:ext>
            </a:extLst>
          </p:cNvPr>
          <p:cNvGrpSpPr/>
          <p:nvPr/>
        </p:nvGrpSpPr>
        <p:grpSpPr>
          <a:xfrm>
            <a:off x="7488000" y="1728000"/>
            <a:ext cx="144000" cy="360000"/>
            <a:chOff x="7488000" y="1728000"/>
            <a:chExt cx="144000" cy="360000"/>
          </a:xfrm>
        </p:grpSpPr>
        <p:sp>
          <p:nvSpPr>
            <p:cNvPr id="6" name="Connecteur droit 5">
              <a:extLst>
                <a:ext uri="{FF2B5EF4-FFF2-40B4-BE49-F238E27FC236}">
                  <a16:creationId xmlns:a16="http://schemas.microsoft.com/office/drawing/2014/main" id="{DB7F1FF0-1404-E9B9-43C7-E45BE6E01B94}"/>
                </a:ext>
              </a:extLst>
            </p:cNvPr>
            <p:cNvSpPr/>
            <p:nvPr/>
          </p:nvSpPr>
          <p:spPr>
            <a:xfrm>
              <a:off x="7488000" y="1800000"/>
              <a:ext cx="0" cy="28800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9080" tIns="64080" rIns="109080" bIns="64080" anchor="ctr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" name="Connecteur droit 6">
              <a:extLst>
                <a:ext uri="{FF2B5EF4-FFF2-40B4-BE49-F238E27FC236}">
                  <a16:creationId xmlns:a16="http://schemas.microsoft.com/office/drawing/2014/main" id="{90F2A66E-3995-3EEF-4F9A-1E90B2039219}"/>
                </a:ext>
              </a:extLst>
            </p:cNvPr>
            <p:cNvSpPr/>
            <p:nvPr/>
          </p:nvSpPr>
          <p:spPr>
            <a:xfrm>
              <a:off x="7632000" y="1800000"/>
              <a:ext cx="0" cy="28800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9080" tIns="64080" rIns="109080" bIns="64080" anchor="ctr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" name="Connecteur droit 7">
              <a:extLst>
                <a:ext uri="{FF2B5EF4-FFF2-40B4-BE49-F238E27FC236}">
                  <a16:creationId xmlns:a16="http://schemas.microsoft.com/office/drawing/2014/main" id="{A89FA13A-D066-E365-6449-F53580A53DDE}"/>
                </a:ext>
              </a:extLst>
            </p:cNvPr>
            <p:cNvSpPr/>
            <p:nvPr/>
          </p:nvSpPr>
          <p:spPr>
            <a:xfrm>
              <a:off x="7488000" y="2088000"/>
              <a:ext cx="144000" cy="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9080" tIns="-64080" rIns="109080" bIns="-64080" anchor="ctr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" name="Connecteur droit 8">
              <a:extLst>
                <a:ext uri="{FF2B5EF4-FFF2-40B4-BE49-F238E27FC236}">
                  <a16:creationId xmlns:a16="http://schemas.microsoft.com/office/drawing/2014/main" id="{4AA4D8B1-45C9-B53A-604F-44E2C7ECA11B}"/>
                </a:ext>
              </a:extLst>
            </p:cNvPr>
            <p:cNvSpPr/>
            <p:nvPr/>
          </p:nvSpPr>
          <p:spPr>
            <a:xfrm flipV="1">
              <a:off x="7488000" y="1728000"/>
              <a:ext cx="72000" cy="7200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9080" tIns="7920" rIns="109080" bIns="7920" anchor="ctr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" name="Connecteur droit 9">
              <a:extLst>
                <a:ext uri="{FF2B5EF4-FFF2-40B4-BE49-F238E27FC236}">
                  <a16:creationId xmlns:a16="http://schemas.microsoft.com/office/drawing/2014/main" id="{7F1A5662-F773-3D7A-3BE5-7B2CE832F30B}"/>
                </a:ext>
              </a:extLst>
            </p:cNvPr>
            <p:cNvSpPr/>
            <p:nvPr/>
          </p:nvSpPr>
          <p:spPr>
            <a:xfrm flipH="1" flipV="1">
              <a:off x="7560000" y="1728000"/>
              <a:ext cx="72000" cy="7200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9080" tIns="7920" rIns="109080" bIns="7920" anchor="ctr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D5F1A5EF-9B25-CAEB-727E-4CEC98A517F1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9400374" y="73440"/>
            <a:ext cx="576000" cy="574920"/>
          </a:xfrm>
          <a:prstGeom prst="rect">
            <a:avLst/>
          </a:prstGeom>
          <a:ln w="0">
            <a:noFill/>
          </a:ln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27AB07D-F103-B05A-D293-640EDD0F2221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689CFEE-5630-B8DE-4308-E6F92A37B4D4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16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799D6E-930E-91E3-CA83-571957F4775E}"/>
              </a:ext>
            </a:extLst>
          </p:cNvPr>
          <p:cNvSpPr txBox="1"/>
          <p:nvPr/>
        </p:nvSpPr>
        <p:spPr>
          <a:xfrm>
            <a:off x="9126586" y="908650"/>
            <a:ext cx="1407644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V.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Rieker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628B650-CE44-2234-A29B-AC3AE1EB3E66}"/>
              </a:ext>
            </a:extLst>
          </p:cNvPr>
          <p:cNvSpPr txBox="1"/>
          <p:nvPr/>
        </p:nvSpPr>
        <p:spPr>
          <a:xfrm>
            <a:off x="5029795" y="4598560"/>
            <a:ext cx="50508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spc="-1" dirty="0">
                <a:solidFill>
                  <a:srgbClr val="FF0000"/>
                </a:solidFill>
                <a:latin typeface="Arial"/>
              </a:rPr>
              <a:t>This is the </a:t>
            </a:r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passive</a:t>
            </a:r>
            <a:r>
              <a:rPr lang="en-US" sz="1400" spc="-1" dirty="0">
                <a:solidFill>
                  <a:srgbClr val="FF0000"/>
                </a:solidFill>
                <a:latin typeface="Arial"/>
              </a:rPr>
              <a:t> standard way to measure the delivered dose, but </a:t>
            </a:r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real-time</a:t>
            </a:r>
            <a:r>
              <a:rPr lang="en-US" sz="1400" spc="-1" dirty="0">
                <a:solidFill>
                  <a:srgbClr val="FF0000"/>
                </a:solidFill>
                <a:latin typeface="Arial"/>
              </a:rPr>
              <a:t> dosimetry is crucial for clinical treatments.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E7E2E1-5DC5-BFAB-0900-D5F00C2CB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Appareils électroniques, Bleu Majorelle, Bleu électrique, musique&#10;&#10;Description générée automatiquement">
            <a:extLst>
              <a:ext uri="{FF2B5EF4-FFF2-40B4-BE49-F238E27FC236}">
                <a16:creationId xmlns:a16="http://schemas.microsoft.com/office/drawing/2014/main" id="{49B39D54-46F5-AAFB-F7C6-14A0EE6D74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9" t="64517" r="33473"/>
          <a:stretch/>
        </p:blipFill>
        <p:spPr>
          <a:xfrm>
            <a:off x="175986" y="3331803"/>
            <a:ext cx="2607470" cy="1175002"/>
          </a:xfrm>
          <a:prstGeom prst="rect">
            <a:avLst/>
          </a:prstGeom>
        </p:spPr>
      </p:pic>
      <p:sp>
        <p:nvSpPr>
          <p:cNvPr id="397" name="ZoneTexte 396">
            <a:extLst>
              <a:ext uri="{FF2B5EF4-FFF2-40B4-BE49-F238E27FC236}">
                <a16:creationId xmlns:a16="http://schemas.microsoft.com/office/drawing/2014/main" id="{B396D082-E842-D489-020F-253C6CEE6059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Optical Fibre Dosimetry</a:t>
            </a: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E6799C76-C27A-DCF9-A4DC-02B049FE64B3}"/>
              </a:ext>
            </a:extLst>
          </p:cNvPr>
          <p:cNvPicPr/>
          <p:nvPr/>
        </p:nvPicPr>
        <p:blipFill>
          <a:blip r:embed="rId3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99" name="ZoneTexte 398">
            <a:extLst>
              <a:ext uri="{FF2B5EF4-FFF2-40B4-BE49-F238E27FC236}">
                <a16:creationId xmlns:a16="http://schemas.microsoft.com/office/drawing/2014/main" id="{C13CB2AB-3D24-367D-D4A6-E970B10D1712}"/>
              </a:ext>
            </a:extLst>
          </p:cNvPr>
          <p:cNvSpPr txBox="1"/>
          <p:nvPr/>
        </p:nvSpPr>
        <p:spPr>
          <a:xfrm>
            <a:off x="0" y="91548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Goal :</a:t>
            </a:r>
            <a:br>
              <a:rPr sz="1800" dirty="0"/>
            </a:br>
            <a:r>
              <a:rPr lang="fr-FR" sz="1800" dirty="0" err="1"/>
              <a:t>Measure</a:t>
            </a:r>
            <a:r>
              <a:rPr lang="fr-FR" sz="1800" dirty="0"/>
              <a:t> </a:t>
            </a:r>
            <a:r>
              <a:rPr lang="fr-FR" dirty="0"/>
              <a:t>in real time the doses </a:t>
            </a:r>
            <a:r>
              <a:rPr lang="fr-FR" dirty="0" err="1"/>
              <a:t>delivered</a:t>
            </a:r>
            <a:r>
              <a:rPr lang="fr-FR" dirty="0"/>
              <a:t> by VHEE at UHDR and CDR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arrays</a:t>
            </a:r>
            <a:r>
              <a:rPr lang="fr-FR" dirty="0"/>
              <a:t> of </a:t>
            </a:r>
            <a:r>
              <a:rPr lang="fr-FR" dirty="0" err="1"/>
              <a:t>optical</a:t>
            </a:r>
            <a:r>
              <a:rPr lang="fr-FR" dirty="0"/>
              <a:t> </a:t>
            </a:r>
            <a:r>
              <a:rPr lang="fr-FR" dirty="0" err="1"/>
              <a:t>fibers</a:t>
            </a:r>
            <a:r>
              <a:rPr lang="fr-FR" dirty="0"/>
              <a:t>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01" name="Image 400">
            <a:extLst>
              <a:ext uri="{FF2B5EF4-FFF2-40B4-BE49-F238E27FC236}">
                <a16:creationId xmlns:a16="http://schemas.microsoft.com/office/drawing/2014/main" id="{54C96AB1-0576-FF6C-FDF6-FBDC29D34ED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554327" y="73800"/>
            <a:ext cx="642893" cy="641688"/>
          </a:xfrm>
          <a:prstGeom prst="rect">
            <a:avLst/>
          </a:prstGeom>
          <a:ln w="0">
            <a:noFill/>
          </a:ln>
        </p:spPr>
      </p:pic>
      <p:sp>
        <p:nvSpPr>
          <p:cNvPr id="402" name="ZoneTexte 401">
            <a:extLst>
              <a:ext uri="{FF2B5EF4-FFF2-40B4-BE49-F238E27FC236}">
                <a16:creationId xmlns:a16="http://schemas.microsoft.com/office/drawing/2014/main" id="{AF109B9B-DF14-F4D4-2476-596DF8A9104E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3" name="ZoneTexte 402">
            <a:extLst>
              <a:ext uri="{FF2B5EF4-FFF2-40B4-BE49-F238E27FC236}">
                <a16:creationId xmlns:a16="http://schemas.microsoft.com/office/drawing/2014/main" id="{9949290C-8046-0500-51BC-60D49B31A871}"/>
              </a:ext>
            </a:extLst>
          </p:cNvPr>
          <p:cNvSpPr txBox="1"/>
          <p:nvPr/>
        </p:nvSpPr>
        <p:spPr>
          <a:xfrm>
            <a:off x="9008400" y="4737120"/>
            <a:ext cx="124056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J. Bateman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E0DD9CD-FEFB-55A9-A619-777AB7C982B5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17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FE31BB-C5D1-1E5F-5C6A-927064D782F9}"/>
              </a:ext>
            </a:extLst>
          </p:cNvPr>
          <p:cNvSpPr txBox="1"/>
          <p:nvPr/>
        </p:nvSpPr>
        <p:spPr>
          <a:xfrm>
            <a:off x="4500" y="1517486"/>
            <a:ext cx="5797440" cy="192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Experiment</a:t>
            </a:r>
            <a:r>
              <a:rPr lang="en-US" b="1" spc="-1" dirty="0">
                <a:solidFill>
                  <a:srgbClr val="000000"/>
                </a:solidFill>
                <a:latin typeface="Arial"/>
                <a:ea typeface="Century Gothic"/>
              </a:rPr>
              <a:t>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:</a:t>
            </a:r>
            <a:br>
              <a:rPr sz="1800" dirty="0"/>
            </a:br>
            <a:r>
              <a:rPr lang="fr-FR" sz="1800" dirty="0" err="1"/>
              <a:t>Recontruct</a:t>
            </a:r>
            <a:r>
              <a:rPr lang="fr-FR" sz="1800" dirty="0"/>
              <a:t> the transverse profile of the VHEE </a:t>
            </a:r>
            <a:r>
              <a:rPr lang="fr-FR" sz="1800" dirty="0" err="1"/>
              <a:t>beam</a:t>
            </a:r>
            <a:r>
              <a:rPr lang="fr-FR" sz="1800" dirty="0"/>
              <a:t> to </a:t>
            </a:r>
            <a:r>
              <a:rPr lang="fr-FR" sz="1800" dirty="0" err="1"/>
              <a:t>measure</a:t>
            </a:r>
            <a:r>
              <a:rPr lang="fr-FR" sz="1800" dirty="0"/>
              <a:t> </a:t>
            </a:r>
            <a:r>
              <a:rPr lang="fr-FR" dirty="0"/>
              <a:t>the dose in real time and compare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radiochromic</a:t>
            </a:r>
            <a:r>
              <a:rPr lang="fr-FR" dirty="0"/>
              <a:t> films.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A5EB00F-761E-B84F-DC53-7035A933E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3220" y="3353217"/>
            <a:ext cx="3526022" cy="8359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63BA541-59DE-FEFD-3FF1-FC37060237F1}"/>
              </a:ext>
            </a:extLst>
          </p:cNvPr>
          <p:cNvSpPr/>
          <p:nvPr/>
        </p:nvSpPr>
        <p:spPr>
          <a:xfrm>
            <a:off x="4549641" y="4200922"/>
            <a:ext cx="302509" cy="3461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4" tIns="37207" rIns="74414" bIns="37207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FF0000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FF0000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FF0000"/>
                </a:solidFill>
                <a:latin typeface="Arial"/>
                <a:ea typeface="Century Gothic"/>
              </a:rPr>
              <a:t> </a:t>
            </a:r>
            <a:endParaRPr lang="en-US" sz="1488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Connecteur droit 11">
            <a:extLst>
              <a:ext uri="{FF2B5EF4-FFF2-40B4-BE49-F238E27FC236}">
                <a16:creationId xmlns:a16="http://schemas.microsoft.com/office/drawing/2014/main" id="{AFCC77C6-FF4F-99C9-C74E-4F6BA3ACE67F}"/>
              </a:ext>
            </a:extLst>
          </p:cNvPr>
          <p:cNvSpPr/>
          <p:nvPr/>
        </p:nvSpPr>
        <p:spPr>
          <a:xfrm flipV="1">
            <a:off x="503825" y="3807414"/>
            <a:ext cx="528802" cy="1059030"/>
          </a:xfrm>
          <a:prstGeom prst="line">
            <a:avLst/>
          </a:prstGeom>
          <a:ln w="7632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13" name="Image 12" descr="Une image contenant texte, Police, logo, capture d’écran&#10;&#10;Description générée automatiquement">
            <a:extLst>
              <a:ext uri="{FF2B5EF4-FFF2-40B4-BE49-F238E27FC236}">
                <a16:creationId xmlns:a16="http://schemas.microsoft.com/office/drawing/2014/main" id="{F868A7C7-AAAA-2C88-42AC-47E36A40DB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513" y="73800"/>
            <a:ext cx="642893" cy="641951"/>
          </a:xfrm>
          <a:prstGeom prst="rect">
            <a:avLst/>
          </a:prstGeom>
        </p:spPr>
      </p:pic>
      <p:sp>
        <p:nvSpPr>
          <p:cNvPr id="14" name="Connecteur droit 13">
            <a:extLst>
              <a:ext uri="{FF2B5EF4-FFF2-40B4-BE49-F238E27FC236}">
                <a16:creationId xmlns:a16="http://schemas.microsoft.com/office/drawing/2014/main" id="{52D2DCF0-59C4-660A-0E7D-D2CAC2DF8D13}"/>
              </a:ext>
            </a:extLst>
          </p:cNvPr>
          <p:cNvSpPr/>
          <p:nvPr/>
        </p:nvSpPr>
        <p:spPr>
          <a:xfrm flipV="1">
            <a:off x="4789169" y="3734824"/>
            <a:ext cx="678273" cy="767895"/>
          </a:xfrm>
          <a:prstGeom prst="line">
            <a:avLst/>
          </a:prstGeom>
          <a:ln w="7632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44DADC-6361-4D55-A37B-259AAA68A887}"/>
              </a:ext>
            </a:extLst>
          </p:cNvPr>
          <p:cNvSpPr/>
          <p:nvPr/>
        </p:nvSpPr>
        <p:spPr>
          <a:xfrm>
            <a:off x="201316" y="4552876"/>
            <a:ext cx="302509" cy="3461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4" tIns="37207" rIns="74414" bIns="37207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FF0000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FF0000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FF0000"/>
                </a:solidFill>
                <a:latin typeface="Arial"/>
                <a:ea typeface="Century Gothic"/>
              </a:rPr>
              <a:t> </a:t>
            </a:r>
            <a:endParaRPr lang="en-US" sz="1488" spc="-1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001F34C-34AD-BBD7-37BD-8E2ADF136778}"/>
              </a:ext>
            </a:extLst>
          </p:cNvPr>
          <p:cNvGrpSpPr/>
          <p:nvPr/>
        </p:nvGrpSpPr>
        <p:grpSpPr>
          <a:xfrm>
            <a:off x="6733399" y="964956"/>
            <a:ext cx="2704219" cy="1681350"/>
            <a:chOff x="6381172" y="987977"/>
            <a:chExt cx="3588906" cy="2231404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AF7AACDF-226E-D44B-EE9A-352A86CC7F25}"/>
                </a:ext>
              </a:extLst>
            </p:cNvPr>
            <p:cNvGrpSpPr/>
            <p:nvPr/>
          </p:nvGrpSpPr>
          <p:grpSpPr>
            <a:xfrm>
              <a:off x="6381172" y="987977"/>
              <a:ext cx="3588906" cy="1435388"/>
              <a:chOff x="6381172" y="987977"/>
              <a:chExt cx="3588906" cy="1435388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C70ECCF-F39C-72C2-11CF-13C582663BDE}"/>
                  </a:ext>
                </a:extLst>
              </p:cNvPr>
              <p:cNvSpPr/>
              <p:nvPr/>
            </p:nvSpPr>
            <p:spPr>
              <a:xfrm>
                <a:off x="6381172" y="987977"/>
                <a:ext cx="3588906" cy="1435388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23" name="Image 22" descr="Une image contenant texte, capture d’écran, logiciel, Logiciel multimédia&#10;&#10;Description générée automatiquement">
                <a:extLst>
                  <a:ext uri="{FF2B5EF4-FFF2-40B4-BE49-F238E27FC236}">
                    <a16:creationId xmlns:a16="http://schemas.microsoft.com/office/drawing/2014/main" id="{6E757889-9466-3687-0ED6-A30C50C994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902" t="5342" r="35434" b="47012"/>
              <a:stretch/>
            </p:blipFill>
            <p:spPr>
              <a:xfrm>
                <a:off x="7880350" y="1075127"/>
                <a:ext cx="590550" cy="1287073"/>
              </a:xfrm>
              <a:prstGeom prst="rect">
                <a:avLst/>
              </a:prstGeom>
            </p:spPr>
          </p:pic>
        </p:grpSp>
        <p:pic>
          <p:nvPicPr>
            <p:cNvPr id="25" name="Image 24" descr="Une image contenant texte, capture d’écran, logiciel, Logiciel multimédia&#10;&#10;Description générée automatiquement">
              <a:extLst>
                <a:ext uri="{FF2B5EF4-FFF2-40B4-BE49-F238E27FC236}">
                  <a16:creationId xmlns:a16="http://schemas.microsoft.com/office/drawing/2014/main" id="{05744CE4-B837-B03B-B776-B2B429EBDE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23" t="64499" r="711" b="6605"/>
            <a:stretch/>
          </p:blipFill>
          <p:spPr>
            <a:xfrm>
              <a:off x="6381172" y="2447962"/>
              <a:ext cx="3543878" cy="771419"/>
            </a:xfrm>
            <a:prstGeom prst="rect">
              <a:avLst/>
            </a:prstGeom>
          </p:spPr>
        </p:pic>
      </p:grpSp>
      <p:pic>
        <p:nvPicPr>
          <p:cNvPr id="30" name="Image 29">
            <a:extLst>
              <a:ext uri="{FF2B5EF4-FFF2-40B4-BE49-F238E27FC236}">
                <a16:creationId xmlns:a16="http://schemas.microsoft.com/office/drawing/2014/main" id="{01ED24B3-52B8-D8C0-AE3B-79E1FEFA61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3399" y="2670917"/>
            <a:ext cx="2646018" cy="2156014"/>
          </a:xfrm>
          <a:prstGeom prst="rect">
            <a:avLst/>
          </a:prstGeom>
        </p:spPr>
      </p:pic>
      <p:sp>
        <p:nvSpPr>
          <p:cNvPr id="31" name="Ellipse 30">
            <a:extLst>
              <a:ext uri="{FF2B5EF4-FFF2-40B4-BE49-F238E27FC236}">
                <a16:creationId xmlns:a16="http://schemas.microsoft.com/office/drawing/2014/main" id="{22FF655E-412D-24BC-57AB-631672FDEE1A}"/>
              </a:ext>
            </a:extLst>
          </p:cNvPr>
          <p:cNvSpPr/>
          <p:nvPr/>
        </p:nvSpPr>
        <p:spPr>
          <a:xfrm>
            <a:off x="6213507" y="935639"/>
            <a:ext cx="3744000" cy="1729851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8440" tIns="73440" rIns="118440" bIns="7344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Connecteur droit 31">
            <a:extLst>
              <a:ext uri="{FF2B5EF4-FFF2-40B4-BE49-F238E27FC236}">
                <a16:creationId xmlns:a16="http://schemas.microsoft.com/office/drawing/2014/main" id="{424443CB-EA17-4AAE-8147-4CC4632ADD49}"/>
              </a:ext>
            </a:extLst>
          </p:cNvPr>
          <p:cNvSpPr/>
          <p:nvPr/>
        </p:nvSpPr>
        <p:spPr>
          <a:xfrm flipV="1">
            <a:off x="3347226" y="2321768"/>
            <a:ext cx="3263680" cy="1413056"/>
          </a:xfrm>
          <a:prstGeom prst="line">
            <a:avLst/>
          </a:prstGeom>
          <a:ln w="7632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9DB0B49-B4E0-A502-C787-0CF25B42240D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0D3B1D3-1019-57C0-9FE5-6128D82CF5D8}"/>
              </a:ext>
            </a:extLst>
          </p:cNvPr>
          <p:cNvSpPr txBox="1"/>
          <p:nvPr/>
        </p:nvSpPr>
        <p:spPr>
          <a:xfrm>
            <a:off x="5279442" y="4755432"/>
            <a:ext cx="36383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solidFill>
                  <a:srgbClr val="FF0000"/>
                </a:solidFill>
              </a:rPr>
              <a:t>Published</a:t>
            </a:r>
            <a:r>
              <a:rPr lang="fr-FR" sz="1400" dirty="0">
                <a:solidFill>
                  <a:srgbClr val="FF0000"/>
                </a:solidFill>
              </a:rPr>
              <a:t> in </a:t>
            </a:r>
            <a:r>
              <a:rPr lang="fr-FR" sz="1400" dirty="0" err="1">
                <a:solidFill>
                  <a:srgbClr val="FF0000"/>
                </a:solidFill>
                <a:hlinkClick r:id="rId10"/>
              </a:rPr>
              <a:t>Physics</a:t>
            </a:r>
            <a:r>
              <a:rPr lang="fr-FR" sz="1400" dirty="0">
                <a:solidFill>
                  <a:srgbClr val="FF0000"/>
                </a:solidFill>
                <a:hlinkClick r:id="rId10"/>
              </a:rPr>
              <a:t> in </a:t>
            </a:r>
            <a:r>
              <a:rPr lang="fr-FR" sz="1400" dirty="0" err="1">
                <a:solidFill>
                  <a:srgbClr val="FF0000"/>
                </a:solidFill>
                <a:hlinkClick r:id="rId10"/>
              </a:rPr>
              <a:t>Medicine</a:t>
            </a:r>
            <a:r>
              <a:rPr lang="fr-FR" sz="1400" dirty="0">
                <a:solidFill>
                  <a:srgbClr val="FF0000"/>
                </a:solidFill>
                <a:hlinkClick r:id="rId10"/>
              </a:rPr>
              <a:t> &amp; </a:t>
            </a:r>
            <a:r>
              <a:rPr lang="fr-FR" sz="1400" dirty="0" err="1">
                <a:solidFill>
                  <a:srgbClr val="FF0000"/>
                </a:solidFill>
                <a:hlinkClick r:id="rId10"/>
              </a:rPr>
              <a:t>Biology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07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4" grpId="0" animBg="1"/>
      <p:bldP spid="15" grpId="0"/>
      <p:bldP spid="31" grpId="0" animBg="1"/>
      <p:bldP spid="32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F3642-5625-F3C1-7684-C0418524F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ZoneTexte 396">
            <a:extLst>
              <a:ext uri="{FF2B5EF4-FFF2-40B4-BE49-F238E27FC236}">
                <a16:creationId xmlns:a16="http://schemas.microsoft.com/office/drawing/2014/main" id="{FA8D2D9F-508B-E347-4161-DC8723824D85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Scintillator Dosimetry</a:t>
            </a: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2FE94B07-7A4B-73F9-7A95-9FF7DBA54138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99" name="ZoneTexte 398">
            <a:extLst>
              <a:ext uri="{FF2B5EF4-FFF2-40B4-BE49-F238E27FC236}">
                <a16:creationId xmlns:a16="http://schemas.microsoft.com/office/drawing/2014/main" id="{25904054-7208-E2E1-BA37-E22A6B1CF11B}"/>
              </a:ext>
            </a:extLst>
          </p:cNvPr>
          <p:cNvSpPr txBox="1"/>
          <p:nvPr/>
        </p:nvSpPr>
        <p:spPr>
          <a:xfrm>
            <a:off x="0" y="91548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Goal: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Measure the dose at UHDR with a real-time readout and a high spatial resolution thanks to a scintillator and an optical fiber.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0" name="ZoneTexte 399">
            <a:extLst>
              <a:ext uri="{FF2B5EF4-FFF2-40B4-BE49-F238E27FC236}">
                <a16:creationId xmlns:a16="http://schemas.microsoft.com/office/drawing/2014/main" id="{F1EF5F1C-F97E-1CC2-2D0D-BBB985CFC78A}"/>
              </a:ext>
            </a:extLst>
          </p:cNvPr>
          <p:cNvSpPr txBox="1"/>
          <p:nvPr/>
        </p:nvSpPr>
        <p:spPr>
          <a:xfrm>
            <a:off x="0" y="1692000"/>
            <a:ext cx="5797440" cy="192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Experiment: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Measure the responses of the scintillator for different doses and water depths and compare them with the doses measured on films.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01" name="Image 400">
            <a:extLst>
              <a:ext uri="{FF2B5EF4-FFF2-40B4-BE49-F238E27FC236}">
                <a16:creationId xmlns:a16="http://schemas.microsoft.com/office/drawing/2014/main" id="{3F9FBC49-908C-A319-7E18-8CC3D0F7154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280000" y="73800"/>
            <a:ext cx="576000" cy="574920"/>
          </a:xfrm>
          <a:prstGeom prst="rect">
            <a:avLst/>
          </a:prstGeom>
          <a:ln w="0">
            <a:noFill/>
          </a:ln>
        </p:spPr>
      </p:pic>
      <p:sp>
        <p:nvSpPr>
          <p:cNvPr id="402" name="ZoneTexte 401">
            <a:extLst>
              <a:ext uri="{FF2B5EF4-FFF2-40B4-BE49-F238E27FC236}">
                <a16:creationId xmlns:a16="http://schemas.microsoft.com/office/drawing/2014/main" id="{429F0B36-3E45-8197-7A01-5EB3AFDAC3C8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3" name="ZoneTexte 402">
            <a:extLst>
              <a:ext uri="{FF2B5EF4-FFF2-40B4-BE49-F238E27FC236}">
                <a16:creationId xmlns:a16="http://schemas.microsoft.com/office/drawing/2014/main" id="{B6E90B3B-D9B2-F176-5C0E-9EA762F2ACC2}"/>
              </a:ext>
            </a:extLst>
          </p:cNvPr>
          <p:cNvSpPr txBox="1"/>
          <p:nvPr/>
        </p:nvSpPr>
        <p:spPr>
          <a:xfrm>
            <a:off x="8947440" y="945460"/>
            <a:ext cx="2232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A. Hart &amp; </a:t>
            </a:r>
            <a:b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</a:br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C.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Giguère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4" name="ZoneTexte 403">
            <a:extLst>
              <a:ext uri="{FF2B5EF4-FFF2-40B4-BE49-F238E27FC236}">
                <a16:creationId xmlns:a16="http://schemas.microsoft.com/office/drawing/2014/main" id="{F4671E61-CD3B-779F-B7E1-CD4D2D2B0EF9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05" name="Image 404">
            <a:extLst>
              <a:ext uri="{FF2B5EF4-FFF2-40B4-BE49-F238E27FC236}">
                <a16:creationId xmlns:a16="http://schemas.microsoft.com/office/drawing/2014/main" id="{B7A01D61-B4DA-9271-B689-DBCE7769984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947440" y="108000"/>
            <a:ext cx="1060560" cy="540000"/>
          </a:xfrm>
          <a:prstGeom prst="rect">
            <a:avLst/>
          </a:prstGeom>
          <a:ln w="0">
            <a:noFill/>
          </a:ln>
        </p:spPr>
      </p:pic>
      <p:pic>
        <p:nvPicPr>
          <p:cNvPr id="406" name="Picture 10" descr="A picture containing text, device, screenshot&#10;&#10;Description automatically generated">
            <a:extLst>
              <a:ext uri="{FF2B5EF4-FFF2-40B4-BE49-F238E27FC236}">
                <a16:creationId xmlns:a16="http://schemas.microsoft.com/office/drawing/2014/main" id="{70EA60B1-694A-F24D-9166-0709C4A87149}"/>
              </a:ext>
            </a:extLst>
          </p:cNvPr>
          <p:cNvPicPr/>
          <p:nvPr/>
        </p:nvPicPr>
        <p:blipFill>
          <a:blip r:embed="rId5"/>
          <a:srcRect l="19029"/>
          <a:stretch/>
        </p:blipFill>
        <p:spPr>
          <a:xfrm>
            <a:off x="360000" y="3511000"/>
            <a:ext cx="3522240" cy="1116000"/>
          </a:xfrm>
          <a:prstGeom prst="rect">
            <a:avLst/>
          </a:prstGeom>
          <a:ln w="0">
            <a:noFill/>
          </a:ln>
        </p:spPr>
      </p:pic>
      <p:pic>
        <p:nvPicPr>
          <p:cNvPr id="407" name="Picture 1" descr="A picture containing text, electronics, indoor, monitor&#10;&#10;Description automatically generated">
            <a:extLst>
              <a:ext uri="{FF2B5EF4-FFF2-40B4-BE49-F238E27FC236}">
                <a16:creationId xmlns:a16="http://schemas.microsoft.com/office/drawing/2014/main" id="{00999E30-4D53-C747-A537-499395DC55C2}"/>
              </a:ext>
            </a:extLst>
          </p:cNvPr>
          <p:cNvPicPr/>
          <p:nvPr/>
        </p:nvPicPr>
        <p:blipFill>
          <a:blip r:embed="rId6"/>
          <a:srcRect l="17238" r="37932" b="23004"/>
          <a:stretch/>
        </p:blipFill>
        <p:spPr>
          <a:xfrm>
            <a:off x="4104000" y="3007000"/>
            <a:ext cx="1871640" cy="2058480"/>
          </a:xfrm>
          <a:prstGeom prst="rect">
            <a:avLst/>
          </a:prstGeom>
          <a:ln w="0">
            <a:noFill/>
          </a:ln>
        </p:spPr>
      </p:pic>
      <p:sp>
        <p:nvSpPr>
          <p:cNvPr id="408" name="Ellipse 407">
            <a:extLst>
              <a:ext uri="{FF2B5EF4-FFF2-40B4-BE49-F238E27FC236}">
                <a16:creationId xmlns:a16="http://schemas.microsoft.com/office/drawing/2014/main" id="{3B279403-E81E-834A-C955-E5408BE23981}"/>
              </a:ext>
            </a:extLst>
          </p:cNvPr>
          <p:cNvSpPr/>
          <p:nvPr/>
        </p:nvSpPr>
        <p:spPr>
          <a:xfrm>
            <a:off x="324000" y="3151000"/>
            <a:ext cx="3744000" cy="191448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8440" tIns="73440" rIns="118440" bIns="7344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9" name="Ellipse 408">
            <a:extLst>
              <a:ext uri="{FF2B5EF4-FFF2-40B4-BE49-F238E27FC236}">
                <a16:creationId xmlns:a16="http://schemas.microsoft.com/office/drawing/2014/main" id="{D4B4E6FE-8F74-CE82-263C-3F05A8022AC7}"/>
              </a:ext>
            </a:extLst>
          </p:cNvPr>
          <p:cNvSpPr/>
          <p:nvPr/>
        </p:nvSpPr>
        <p:spPr>
          <a:xfrm>
            <a:off x="5004000" y="3295000"/>
            <a:ext cx="576000" cy="72000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8440" tIns="73440" rIns="118440" bIns="7344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0" name="Forme libre : forme 409">
            <a:extLst>
              <a:ext uri="{FF2B5EF4-FFF2-40B4-BE49-F238E27FC236}">
                <a16:creationId xmlns:a16="http://schemas.microsoft.com/office/drawing/2014/main" id="{056AA1B7-991F-0CFB-B1E4-7E9AE0C0B853}"/>
              </a:ext>
            </a:extLst>
          </p:cNvPr>
          <p:cNvSpPr/>
          <p:nvPr/>
        </p:nvSpPr>
        <p:spPr>
          <a:xfrm>
            <a:off x="2340000" y="3151000"/>
            <a:ext cx="2952000" cy="144000"/>
          </a:xfrm>
          <a:custGeom>
            <a:avLst/>
            <a:gdLst/>
            <a:ahLst/>
            <a:cxnLst/>
            <a:rect l="0" t="0" r="r" b="b"/>
            <a:pathLst>
              <a:path w="8200" h="400" fill="none">
                <a:moveTo>
                  <a:pt x="0" y="0"/>
                </a:moveTo>
                <a:lnTo>
                  <a:pt x="8200" y="400"/>
                </a:lnTo>
              </a:path>
            </a:pathLst>
          </a:custGeom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Forme libre : forme 410">
            <a:extLst>
              <a:ext uri="{FF2B5EF4-FFF2-40B4-BE49-F238E27FC236}">
                <a16:creationId xmlns:a16="http://schemas.microsoft.com/office/drawing/2014/main" id="{351970D6-D25F-6542-3791-82EE7A43B619}"/>
              </a:ext>
            </a:extLst>
          </p:cNvPr>
          <p:cNvSpPr/>
          <p:nvPr/>
        </p:nvSpPr>
        <p:spPr>
          <a:xfrm>
            <a:off x="3492000" y="4015000"/>
            <a:ext cx="1800000" cy="792000"/>
          </a:xfrm>
          <a:custGeom>
            <a:avLst/>
            <a:gdLst/>
            <a:ahLst/>
            <a:cxnLst/>
            <a:rect l="0" t="0" r="r" b="b"/>
            <a:pathLst>
              <a:path w="5000" h="2200" fill="none">
                <a:moveTo>
                  <a:pt x="0" y="2200"/>
                </a:moveTo>
                <a:lnTo>
                  <a:pt x="5000" y="0"/>
                </a:lnTo>
              </a:path>
            </a:pathLst>
          </a:custGeom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12" name="Picture 2">
            <a:extLst>
              <a:ext uri="{FF2B5EF4-FFF2-40B4-BE49-F238E27FC236}">
                <a16:creationId xmlns:a16="http://schemas.microsoft.com/office/drawing/2014/main" id="{44D479C4-3732-DA59-9CAD-A7AB06E627E1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6837120" y="935640"/>
            <a:ext cx="2110320" cy="1453680"/>
          </a:xfrm>
          <a:prstGeom prst="rect">
            <a:avLst/>
          </a:prstGeom>
          <a:ln w="0">
            <a:noFill/>
          </a:ln>
        </p:spPr>
      </p:pic>
      <p:pic>
        <p:nvPicPr>
          <p:cNvPr id="413" name="Picture 8">
            <a:extLst>
              <a:ext uri="{FF2B5EF4-FFF2-40B4-BE49-F238E27FC236}">
                <a16:creationId xmlns:a16="http://schemas.microsoft.com/office/drawing/2014/main" id="{9F885167-EF09-A76C-2B52-CEBFC6319E09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6309720" y="2389320"/>
            <a:ext cx="3168000" cy="2405880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40B3BC8-EA98-9ECB-EF80-61149FA8A2DB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18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72E4AB-442B-9837-A4FD-95C476E5AD62}"/>
              </a:ext>
            </a:extLst>
          </p:cNvPr>
          <p:cNvSpPr txBox="1"/>
          <p:nvPr/>
        </p:nvSpPr>
        <p:spPr>
          <a:xfrm>
            <a:off x="6696000" y="4779900"/>
            <a:ext cx="3168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solidFill>
                  <a:srgbClr val="FF0000"/>
                </a:solidFill>
              </a:rPr>
              <a:t>Published</a:t>
            </a:r>
            <a:r>
              <a:rPr lang="fr-FR" sz="1400" dirty="0">
                <a:solidFill>
                  <a:srgbClr val="FF0000"/>
                </a:solidFill>
              </a:rPr>
              <a:t> in </a:t>
            </a:r>
            <a:r>
              <a:rPr lang="fr-FR" sz="1400" dirty="0">
                <a:solidFill>
                  <a:srgbClr val="FF0000"/>
                </a:solidFill>
                <a:hlinkClick r:id="rId9"/>
              </a:rPr>
              <a:t>IEEE </a:t>
            </a:r>
            <a:r>
              <a:rPr lang="fr-FR" sz="1400" dirty="0" err="1">
                <a:solidFill>
                  <a:srgbClr val="FF0000"/>
                </a:solidFill>
                <a:hlinkClick r:id="rId9"/>
              </a:rPr>
              <a:t>Sensors</a:t>
            </a:r>
            <a:r>
              <a:rPr lang="fr-FR" sz="1400" dirty="0">
                <a:solidFill>
                  <a:srgbClr val="FF0000"/>
                </a:solidFill>
                <a:hlinkClick r:id="rId9"/>
              </a:rPr>
              <a:t> Journal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7670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253E3-6C1A-D282-F993-41D2A3A02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>
            <a:extLst>
              <a:ext uri="{FF2B5EF4-FFF2-40B4-BE49-F238E27FC236}">
                <a16:creationId xmlns:a16="http://schemas.microsoft.com/office/drawing/2014/main" id="{AA837F1B-9950-DC6F-3DCF-3B95B182A5E0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  <a:extLst>
              <a:ext uri="{FF2B5EF4-FFF2-40B4-BE49-F238E27FC236}">
                <a16:creationId xmlns:a16="http://schemas.microsoft.com/office/drawing/2014/main" id="{CB89EC3D-65F6-6CD1-65D5-EF58824844C7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>
            <a:extLst>
              <a:ext uri="{FF2B5EF4-FFF2-40B4-BE49-F238E27FC236}">
                <a16:creationId xmlns:a16="http://schemas.microsoft.com/office/drawing/2014/main" id="{1553947A-790B-117F-872D-3685142AF03D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Selected Medical Applications 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performed at CLEAR in 2023: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Irradiation Methods</a:t>
            </a:r>
          </a:p>
        </p:txBody>
      </p:sp>
    </p:spTree>
    <p:extLst>
      <p:ext uri="{BB962C8B-B14F-4D97-AF65-F5344CB8AC3E}">
        <p14:creationId xmlns:p14="http://schemas.microsoft.com/office/powerpoint/2010/main" val="1367692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Outline</a:t>
            </a: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80000" y="1147800"/>
            <a:ext cx="9360000" cy="3763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Context: VHEE beams and the FLASH effect.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Tools and Methods used.</a:t>
            </a:r>
            <a:br>
              <a:rPr lang="en-US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</a:br>
            <a:endParaRPr lang="en-US" sz="24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Selected Medical Applications performed at CLEAR in 2022/2023.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Medical Applications planned at CLEAR in 2024/2025.</a:t>
            </a:r>
          </a:p>
          <a:p>
            <a:pPr marR="0"/>
            <a:endParaRPr lang="en-US" sz="24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400" b="0" i="0" u="none" strike="noStrike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Conclusions.</a:t>
            </a:r>
            <a:endParaRPr lang="fr-FR" sz="2400" b="0" i="0" u="none" strike="noStrike" baseline="0" dirty="0">
              <a:solidFill>
                <a:prstClr val="black"/>
              </a:solidFill>
              <a:latin typeface="Lohit Devanaga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AEE96-63B3-7E2B-58EF-16A70BA8C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2A738DD-9BC5-8C12-47D1-D32261782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142" y="2690495"/>
            <a:ext cx="3194852" cy="2156770"/>
          </a:xfrm>
          <a:prstGeom prst="rect">
            <a:avLst/>
          </a:prstGeom>
        </p:spPr>
      </p:pic>
      <p:sp>
        <p:nvSpPr>
          <p:cNvPr id="278" name="ZoneTexte 277">
            <a:extLst>
              <a:ext uri="{FF2B5EF4-FFF2-40B4-BE49-F238E27FC236}">
                <a16:creationId xmlns:a16="http://schemas.microsoft.com/office/drawing/2014/main" id="{F344B111-CF96-260F-EBDC-C29855A86AC7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VHEE Strong Focusing </a:t>
            </a:r>
          </a:p>
        </p:txBody>
      </p:sp>
      <p:pic>
        <p:nvPicPr>
          <p:cNvPr id="279" name="Image 278">
            <a:extLst>
              <a:ext uri="{FF2B5EF4-FFF2-40B4-BE49-F238E27FC236}">
                <a16:creationId xmlns:a16="http://schemas.microsoft.com/office/drawing/2014/main" id="{92974DFF-F048-B2A2-5FA6-3C8AF8FAD19E}"/>
              </a:ext>
            </a:extLst>
          </p:cNvPr>
          <p:cNvPicPr/>
          <p:nvPr/>
        </p:nvPicPr>
        <p:blipFill>
          <a:blip r:embed="rId3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pic>
        <p:nvPicPr>
          <p:cNvPr id="280" name="Picture 18">
            <a:extLst>
              <a:ext uri="{FF2B5EF4-FFF2-40B4-BE49-F238E27FC236}">
                <a16:creationId xmlns:a16="http://schemas.microsoft.com/office/drawing/2014/main" id="{EBC1D8DB-7D95-8FC1-C073-3E9CE653422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854680" y="935220"/>
            <a:ext cx="4149720" cy="1764000"/>
          </a:xfrm>
          <a:prstGeom prst="rect">
            <a:avLst/>
          </a:prstGeom>
          <a:ln w="0">
            <a:noFill/>
          </a:ln>
        </p:spPr>
      </p:pic>
      <p:pic>
        <p:nvPicPr>
          <p:cNvPr id="281" name="Image 280">
            <a:extLst>
              <a:ext uri="{FF2B5EF4-FFF2-40B4-BE49-F238E27FC236}">
                <a16:creationId xmlns:a16="http://schemas.microsoft.com/office/drawing/2014/main" id="{0EF0F056-37DA-90C1-AA84-3069B1CF8FE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964000" y="118800"/>
            <a:ext cx="1080000" cy="457200"/>
          </a:xfrm>
          <a:prstGeom prst="rect">
            <a:avLst/>
          </a:prstGeom>
          <a:ln w="0">
            <a:noFill/>
          </a:ln>
        </p:spPr>
      </p:pic>
      <p:sp>
        <p:nvSpPr>
          <p:cNvPr id="282" name="ZoneTexte 281">
            <a:extLst>
              <a:ext uri="{FF2B5EF4-FFF2-40B4-BE49-F238E27FC236}">
                <a16:creationId xmlns:a16="http://schemas.microsoft.com/office/drawing/2014/main" id="{7A0C7361-85B4-F181-225B-A94AD57052CB}"/>
              </a:ext>
            </a:extLst>
          </p:cNvPr>
          <p:cNvSpPr txBox="1"/>
          <p:nvPr/>
        </p:nvSpPr>
        <p:spPr>
          <a:xfrm>
            <a:off x="0" y="915480"/>
            <a:ext cx="579744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entury Gothic"/>
              </a:rPr>
              <a:t>Goal:</a:t>
            </a:r>
            <a:br>
              <a:rPr sz="1800"/>
            </a:b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Century Gothic"/>
              </a:rPr>
              <a:t>Focus the beam on the tumor in order to minimize the dose and damage on the nearby healthy tissues.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84" name="Image 283">
            <a:extLst>
              <a:ext uri="{FF2B5EF4-FFF2-40B4-BE49-F238E27FC236}">
                <a16:creationId xmlns:a16="http://schemas.microsoft.com/office/drawing/2014/main" id="{4ABF8959-23B1-B25B-7573-5E7707B7EABF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3744000" y="3201030"/>
            <a:ext cx="1764000" cy="1839600"/>
          </a:xfrm>
          <a:prstGeom prst="rect">
            <a:avLst/>
          </a:prstGeom>
          <a:ln w="57240">
            <a:solidFill>
              <a:srgbClr val="FF3333"/>
            </a:solidFill>
            <a:round/>
          </a:ln>
        </p:spPr>
      </p:pic>
      <p:pic>
        <p:nvPicPr>
          <p:cNvPr id="285" name="Image 284">
            <a:extLst>
              <a:ext uri="{FF2B5EF4-FFF2-40B4-BE49-F238E27FC236}">
                <a16:creationId xmlns:a16="http://schemas.microsoft.com/office/drawing/2014/main" id="{67C4CEEE-C419-5138-0F37-B3B8ECAD0798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900000" y="3191670"/>
            <a:ext cx="2448000" cy="1869480"/>
          </a:xfrm>
          <a:prstGeom prst="rect">
            <a:avLst/>
          </a:prstGeom>
          <a:ln w="0">
            <a:noFill/>
          </a:ln>
        </p:spPr>
      </p:pic>
      <p:sp>
        <p:nvSpPr>
          <p:cNvPr id="286" name="Ellipse 285">
            <a:extLst>
              <a:ext uri="{FF2B5EF4-FFF2-40B4-BE49-F238E27FC236}">
                <a16:creationId xmlns:a16="http://schemas.microsoft.com/office/drawing/2014/main" id="{DA80A53A-D353-94AE-0F19-40581920B8E9}"/>
              </a:ext>
            </a:extLst>
          </p:cNvPr>
          <p:cNvSpPr/>
          <p:nvPr/>
        </p:nvSpPr>
        <p:spPr>
          <a:xfrm>
            <a:off x="1800000" y="4160070"/>
            <a:ext cx="651960" cy="649080"/>
          </a:xfrm>
          <a:prstGeom prst="ellipse">
            <a:avLst/>
          </a:prstGeom>
          <a:noFill/>
          <a:ln w="7632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27800" tIns="82800" rIns="127800" bIns="828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7" name="Forme libre : forme 286">
            <a:extLst>
              <a:ext uri="{FF2B5EF4-FFF2-40B4-BE49-F238E27FC236}">
                <a16:creationId xmlns:a16="http://schemas.microsoft.com/office/drawing/2014/main" id="{F403EDBF-0CCF-66B9-9E3B-418E7A3FAAF5}"/>
              </a:ext>
            </a:extLst>
          </p:cNvPr>
          <p:cNvSpPr/>
          <p:nvPr/>
        </p:nvSpPr>
        <p:spPr>
          <a:xfrm>
            <a:off x="1908000" y="3201030"/>
            <a:ext cx="1800000" cy="1032120"/>
          </a:xfrm>
          <a:custGeom>
            <a:avLst/>
            <a:gdLst/>
            <a:ahLst/>
            <a:cxnLst/>
            <a:rect l="0" t="0" r="r" b="b"/>
            <a:pathLst>
              <a:path w="5000" h="2867" fill="none">
                <a:moveTo>
                  <a:pt x="0" y="2867"/>
                </a:moveTo>
                <a:lnTo>
                  <a:pt x="5000" y="0"/>
                </a:lnTo>
              </a:path>
            </a:pathLst>
          </a:custGeom>
          <a:ln w="29160">
            <a:solidFill>
              <a:srgbClr val="FF3333"/>
            </a:solidFill>
            <a:round/>
          </a:ln>
        </p:spPr>
        <p:txBody>
          <a:bodyPr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Forme libre : forme 287">
            <a:extLst>
              <a:ext uri="{FF2B5EF4-FFF2-40B4-BE49-F238E27FC236}">
                <a16:creationId xmlns:a16="http://schemas.microsoft.com/office/drawing/2014/main" id="{5357B68D-167B-357D-8589-DB3377021E4A}"/>
              </a:ext>
            </a:extLst>
          </p:cNvPr>
          <p:cNvSpPr/>
          <p:nvPr/>
        </p:nvSpPr>
        <p:spPr>
          <a:xfrm>
            <a:off x="2124000" y="4809150"/>
            <a:ext cx="1584000" cy="252000"/>
          </a:xfrm>
          <a:custGeom>
            <a:avLst/>
            <a:gdLst/>
            <a:ahLst/>
            <a:cxnLst/>
            <a:rect l="0" t="0" r="r" b="b"/>
            <a:pathLst>
              <a:path w="4400" h="700" fill="none">
                <a:moveTo>
                  <a:pt x="0" y="0"/>
                </a:moveTo>
                <a:lnTo>
                  <a:pt x="4400" y="700"/>
                </a:lnTo>
              </a:path>
            </a:pathLst>
          </a:custGeom>
          <a:ln w="19080">
            <a:solidFill>
              <a:srgbClr val="FF3333"/>
            </a:solidFill>
            <a:round/>
          </a:ln>
        </p:spPr>
        <p:txBody>
          <a:bodyPr lIns="99360" tIns="54360" rIns="99360" bIns="5436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ZoneTexte 288">
            <a:extLst>
              <a:ext uri="{FF2B5EF4-FFF2-40B4-BE49-F238E27FC236}">
                <a16:creationId xmlns:a16="http://schemas.microsoft.com/office/drawing/2014/main" id="{D296560B-4A1F-52C2-F56C-3B529EA0F2C7}"/>
              </a:ext>
            </a:extLst>
          </p:cNvPr>
          <p:cNvSpPr txBox="1"/>
          <p:nvPr/>
        </p:nvSpPr>
        <p:spPr>
          <a:xfrm>
            <a:off x="0" y="1440000"/>
            <a:ext cx="5797440" cy="192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entury Gothic"/>
              </a:rPr>
              <a:t>Experiment:</a:t>
            </a:r>
            <a:br>
              <a:rPr sz="1800"/>
            </a:b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Century Gothic"/>
              </a:rPr>
              <a:t>Measure the beam sizes on a YAG screen in the water phantom (good model of the human body) and perform irradiations on long dosimetry films holders placed at different longitudinal positions.  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marL="432000" lvl="1" indent="-215640">
              <a:lnSpc>
                <a:spcPct val="90000"/>
              </a:lnSpc>
              <a:spcBef>
                <a:spcPts val="717"/>
              </a:spcBef>
              <a:spcAft>
                <a:spcPts val="283"/>
              </a:spcAft>
              <a:buClr>
                <a:srgbClr val="002147"/>
              </a:buClr>
              <a:buSzPct val="80000"/>
              <a:buFont typeface="FreeSerif"/>
              <a:buChar char="-"/>
            </a:pPr>
            <a:endParaRPr lang="en-GB" sz="16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90" name="Image 289">
            <a:extLst>
              <a:ext uri="{FF2B5EF4-FFF2-40B4-BE49-F238E27FC236}">
                <a16:creationId xmlns:a16="http://schemas.microsoft.com/office/drawing/2014/main" id="{743DDA0F-7EA5-C07D-6AA6-80517263F175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346676" y="73800"/>
            <a:ext cx="576000" cy="574920"/>
          </a:xfrm>
          <a:prstGeom prst="rect">
            <a:avLst/>
          </a:prstGeom>
          <a:ln w="0">
            <a:noFill/>
          </a:ln>
        </p:spPr>
      </p:pic>
      <p:pic>
        <p:nvPicPr>
          <p:cNvPr id="291" name="Image 290">
            <a:extLst>
              <a:ext uri="{FF2B5EF4-FFF2-40B4-BE49-F238E27FC236}">
                <a16:creationId xmlns:a16="http://schemas.microsoft.com/office/drawing/2014/main" id="{E0F43FA4-0415-DD2D-3208-7D8214828B62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7732304" y="69395"/>
            <a:ext cx="576000" cy="574920"/>
          </a:xfrm>
          <a:prstGeom prst="rect">
            <a:avLst/>
          </a:prstGeom>
          <a:ln w="0">
            <a:noFill/>
          </a:ln>
        </p:spPr>
      </p:pic>
      <p:sp>
        <p:nvSpPr>
          <p:cNvPr id="292" name="ZoneTexte 291">
            <a:extLst>
              <a:ext uri="{FF2B5EF4-FFF2-40B4-BE49-F238E27FC236}">
                <a16:creationId xmlns:a16="http://schemas.microsoft.com/office/drawing/2014/main" id="{FF3CBEFA-B3BD-F216-4749-8F191D776EA6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3" name="ZoneTexte 292">
            <a:extLst>
              <a:ext uri="{FF2B5EF4-FFF2-40B4-BE49-F238E27FC236}">
                <a16:creationId xmlns:a16="http://schemas.microsoft.com/office/drawing/2014/main" id="{46856C8D-0A9C-B8FC-1D62-A95B59BCECB6}"/>
              </a:ext>
            </a:extLst>
          </p:cNvPr>
          <p:cNvSpPr txBox="1"/>
          <p:nvPr/>
        </p:nvSpPr>
        <p:spPr>
          <a:xfrm>
            <a:off x="8896200" y="4790460"/>
            <a:ext cx="2232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L. Whitmore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4" name="ZoneTexte 293">
            <a:extLst>
              <a:ext uri="{FF2B5EF4-FFF2-40B4-BE49-F238E27FC236}">
                <a16:creationId xmlns:a16="http://schemas.microsoft.com/office/drawing/2014/main" id="{B101E263-AEA1-B7E4-568A-C64B9ADA4835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75696B5-17B1-28DA-5417-586DDE3CCB87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20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A2DB0F3-A1A1-5DCB-2855-4E253AB023BE}"/>
              </a:ext>
            </a:extLst>
          </p:cNvPr>
          <p:cNvSpPr txBox="1"/>
          <p:nvPr/>
        </p:nvSpPr>
        <p:spPr>
          <a:xfrm>
            <a:off x="5576622" y="4785912"/>
            <a:ext cx="36383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solidFill>
                  <a:srgbClr val="FF0000"/>
                </a:solidFill>
              </a:rPr>
              <a:t>Published</a:t>
            </a:r>
            <a:r>
              <a:rPr lang="fr-FR" sz="1400" dirty="0">
                <a:solidFill>
                  <a:srgbClr val="FF0000"/>
                </a:solidFill>
              </a:rPr>
              <a:t> in </a:t>
            </a:r>
            <a:r>
              <a:rPr lang="fr-FR" sz="1400" b="1" dirty="0">
                <a:hlinkClick r:id="rId10"/>
              </a:rPr>
              <a:t>Nature Scientific Reports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663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417C5-247B-3B37-FE01-305C70C3D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D1BD5F30-5317-7EC4-97C4-6F3B3E98CD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92" y="3072506"/>
            <a:ext cx="5195945" cy="1557546"/>
          </a:xfrm>
          <a:prstGeom prst="rect">
            <a:avLst/>
          </a:prstGeom>
        </p:spPr>
      </p:pic>
      <p:grpSp>
        <p:nvGrpSpPr>
          <p:cNvPr id="37" name="Groupe 36">
            <a:extLst>
              <a:ext uri="{FF2B5EF4-FFF2-40B4-BE49-F238E27FC236}">
                <a16:creationId xmlns:a16="http://schemas.microsoft.com/office/drawing/2014/main" id="{D3FF8870-DBEB-961E-7A4A-A7AF89EBEA8D}"/>
              </a:ext>
            </a:extLst>
          </p:cNvPr>
          <p:cNvGrpSpPr/>
          <p:nvPr/>
        </p:nvGrpSpPr>
        <p:grpSpPr>
          <a:xfrm>
            <a:off x="279980" y="3443250"/>
            <a:ext cx="4554360" cy="1642680"/>
            <a:chOff x="334090" y="3443250"/>
            <a:chExt cx="4554360" cy="1642680"/>
          </a:xfrm>
        </p:grpSpPr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A62F3EFF-3DD7-A34B-BCC0-D7A5FC275273}"/>
                </a:ext>
              </a:extLst>
            </p:cNvPr>
            <p:cNvSpPr/>
            <p:nvPr/>
          </p:nvSpPr>
          <p:spPr>
            <a:xfrm>
              <a:off x="4233250" y="3443250"/>
              <a:ext cx="655200" cy="16380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strike="noStrike" spc="-1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00" name="Image 299">
              <a:extLst>
                <a:ext uri="{FF2B5EF4-FFF2-40B4-BE49-F238E27FC236}">
                  <a16:creationId xmlns:a16="http://schemas.microsoft.com/office/drawing/2014/main" id="{774BD625-A3EC-E557-4D17-BC28717E7C28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334090" y="3443250"/>
              <a:ext cx="4115160" cy="16426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96" name="ZoneTexte 295">
            <a:extLst>
              <a:ext uri="{FF2B5EF4-FFF2-40B4-BE49-F238E27FC236}">
                <a16:creationId xmlns:a16="http://schemas.microsoft.com/office/drawing/2014/main" id="{1D77AEC3-4946-EF35-686F-1FFB82D29D1A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VHEE Scatterers</a:t>
            </a:r>
          </a:p>
        </p:txBody>
      </p:sp>
      <p:pic>
        <p:nvPicPr>
          <p:cNvPr id="297" name="Image 296">
            <a:extLst>
              <a:ext uri="{FF2B5EF4-FFF2-40B4-BE49-F238E27FC236}">
                <a16:creationId xmlns:a16="http://schemas.microsoft.com/office/drawing/2014/main" id="{3D2374DD-E2F7-FDA3-BF8C-6D070F5027DE}"/>
              </a:ext>
            </a:extLst>
          </p:cNvPr>
          <p:cNvPicPr/>
          <p:nvPr/>
        </p:nvPicPr>
        <p:blipFill>
          <a:blip r:embed="rId4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298" name="ZoneTexte 297">
            <a:extLst>
              <a:ext uri="{FF2B5EF4-FFF2-40B4-BE49-F238E27FC236}">
                <a16:creationId xmlns:a16="http://schemas.microsoft.com/office/drawing/2014/main" id="{DD706867-C4D8-3AB6-F72D-6E8C63C4D6C4}"/>
              </a:ext>
            </a:extLst>
          </p:cNvPr>
          <p:cNvSpPr txBox="1"/>
          <p:nvPr/>
        </p:nvSpPr>
        <p:spPr>
          <a:xfrm>
            <a:off x="0" y="91584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Goal: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Obtain a flat beam that has a constant transverse distribution at patient’s tumor in order to minimize the dose and damage on the nearby healthy tissues.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9" name="ZoneTexte 298">
            <a:extLst>
              <a:ext uri="{FF2B5EF4-FFF2-40B4-BE49-F238E27FC236}">
                <a16:creationId xmlns:a16="http://schemas.microsoft.com/office/drawing/2014/main" id="{E65D638C-1574-EFB5-3425-735E179A3A82}"/>
              </a:ext>
            </a:extLst>
          </p:cNvPr>
          <p:cNvSpPr txBox="1"/>
          <p:nvPr/>
        </p:nvSpPr>
        <p:spPr>
          <a:xfrm>
            <a:off x="0" y="1728360"/>
            <a:ext cx="4968000" cy="192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Experiment: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Measure beam profiles, sizes and intensity on a YAG screen and films after carefully inserting two scatterers with the beam with the C-Robot. 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L="432000" lvl="1" indent="-215640">
              <a:lnSpc>
                <a:spcPct val="90000"/>
              </a:lnSpc>
              <a:spcBef>
                <a:spcPts val="717"/>
              </a:spcBef>
              <a:spcAft>
                <a:spcPts val="283"/>
              </a:spcAft>
              <a:buClr>
                <a:srgbClr val="002147"/>
              </a:buClr>
              <a:buSzPct val="80000"/>
              <a:buFont typeface="FreeSerif"/>
              <a:buChar char="-"/>
            </a:pPr>
            <a:endParaRPr lang="en-GB" sz="1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2" name="ZoneTexte 301">
            <a:extLst>
              <a:ext uri="{FF2B5EF4-FFF2-40B4-BE49-F238E27FC236}">
                <a16:creationId xmlns:a16="http://schemas.microsoft.com/office/drawing/2014/main" id="{F9F1B08D-9960-848F-AC2F-5B2A54C7AF27}"/>
              </a:ext>
            </a:extLst>
          </p:cNvPr>
          <p:cNvSpPr txBox="1"/>
          <p:nvPr/>
        </p:nvSpPr>
        <p:spPr>
          <a:xfrm>
            <a:off x="207980" y="4451250"/>
            <a:ext cx="2099160" cy="29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0" strike="noStrike" spc="-1" dirty="0">
                <a:solidFill>
                  <a:srgbClr val="FFFFFF"/>
                </a:solidFill>
                <a:latin typeface="Arial"/>
              </a:rPr>
              <a:t>Scatterer 1</a:t>
            </a:r>
          </a:p>
        </p:txBody>
      </p:sp>
      <p:sp>
        <p:nvSpPr>
          <p:cNvPr id="303" name="ZoneTexte 302">
            <a:extLst>
              <a:ext uri="{FF2B5EF4-FFF2-40B4-BE49-F238E27FC236}">
                <a16:creationId xmlns:a16="http://schemas.microsoft.com/office/drawing/2014/main" id="{A67CA27D-4C81-91EF-8FBA-34538139ECC7}"/>
              </a:ext>
            </a:extLst>
          </p:cNvPr>
          <p:cNvSpPr txBox="1"/>
          <p:nvPr/>
        </p:nvSpPr>
        <p:spPr>
          <a:xfrm>
            <a:off x="1828340" y="4451250"/>
            <a:ext cx="1054800" cy="489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0" strike="noStrike" spc="-1" dirty="0">
                <a:solidFill>
                  <a:srgbClr val="FFFFFF"/>
                </a:solidFill>
                <a:latin typeface="Arial"/>
              </a:rPr>
              <a:t>Scatterer 2</a:t>
            </a:r>
          </a:p>
        </p:txBody>
      </p:sp>
      <p:sp>
        <p:nvSpPr>
          <p:cNvPr id="304" name="ZoneTexte 303">
            <a:extLst>
              <a:ext uri="{FF2B5EF4-FFF2-40B4-BE49-F238E27FC236}">
                <a16:creationId xmlns:a16="http://schemas.microsoft.com/office/drawing/2014/main" id="{460D6981-43D0-6108-C12C-2DB27FDDD4A7}"/>
              </a:ext>
            </a:extLst>
          </p:cNvPr>
          <p:cNvSpPr txBox="1"/>
          <p:nvPr/>
        </p:nvSpPr>
        <p:spPr>
          <a:xfrm>
            <a:off x="3520340" y="4451250"/>
            <a:ext cx="1054800" cy="29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0" strike="noStrike" spc="-1" dirty="0">
                <a:solidFill>
                  <a:srgbClr val="FFFFFF"/>
                </a:solidFill>
                <a:latin typeface="Arial"/>
              </a:rPr>
              <a:t>Screen</a:t>
            </a:r>
          </a:p>
        </p:txBody>
      </p:sp>
      <p:sp>
        <p:nvSpPr>
          <p:cNvPr id="314" name="Ellipse 313">
            <a:extLst>
              <a:ext uri="{FF2B5EF4-FFF2-40B4-BE49-F238E27FC236}">
                <a16:creationId xmlns:a16="http://schemas.microsoft.com/office/drawing/2014/main" id="{898891D8-926E-5797-7349-AA445E7958A6}"/>
              </a:ext>
            </a:extLst>
          </p:cNvPr>
          <p:cNvSpPr/>
          <p:nvPr/>
        </p:nvSpPr>
        <p:spPr>
          <a:xfrm>
            <a:off x="291140" y="4091250"/>
            <a:ext cx="396000" cy="396000"/>
          </a:xfrm>
          <a:prstGeom prst="ellipse">
            <a:avLst/>
          </a:prstGeom>
          <a:noFill/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5" name="Ellipse 314">
            <a:extLst>
              <a:ext uri="{FF2B5EF4-FFF2-40B4-BE49-F238E27FC236}">
                <a16:creationId xmlns:a16="http://schemas.microsoft.com/office/drawing/2014/main" id="{B605501F-EF6A-2CFB-188F-F88D6309DF1A}"/>
              </a:ext>
            </a:extLst>
          </p:cNvPr>
          <p:cNvSpPr/>
          <p:nvPr/>
        </p:nvSpPr>
        <p:spPr>
          <a:xfrm>
            <a:off x="1767500" y="4091610"/>
            <a:ext cx="1115640" cy="396000"/>
          </a:xfrm>
          <a:prstGeom prst="ellipse">
            <a:avLst/>
          </a:prstGeom>
          <a:noFill/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6" name="Ellipse 315">
            <a:extLst>
              <a:ext uri="{FF2B5EF4-FFF2-40B4-BE49-F238E27FC236}">
                <a16:creationId xmlns:a16="http://schemas.microsoft.com/office/drawing/2014/main" id="{51F2FAF2-4B39-60AC-2B05-C9A13C361C52}"/>
              </a:ext>
            </a:extLst>
          </p:cNvPr>
          <p:cNvSpPr/>
          <p:nvPr/>
        </p:nvSpPr>
        <p:spPr>
          <a:xfrm>
            <a:off x="4197140" y="3623250"/>
            <a:ext cx="360000" cy="1296000"/>
          </a:xfrm>
          <a:prstGeom prst="ellipse">
            <a:avLst/>
          </a:prstGeom>
          <a:noFill/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9" name="Forme libre : forme 318">
            <a:extLst>
              <a:ext uri="{FF2B5EF4-FFF2-40B4-BE49-F238E27FC236}">
                <a16:creationId xmlns:a16="http://schemas.microsoft.com/office/drawing/2014/main" id="{CB1B3DB1-99F9-CF33-1F4B-F1E4CFAD9994}"/>
              </a:ext>
            </a:extLst>
          </p:cNvPr>
          <p:cNvSpPr/>
          <p:nvPr/>
        </p:nvSpPr>
        <p:spPr>
          <a:xfrm>
            <a:off x="39140" y="4298970"/>
            <a:ext cx="324000" cy="8280"/>
          </a:xfrm>
          <a:custGeom>
            <a:avLst/>
            <a:gdLst/>
            <a:ahLst/>
            <a:cxnLst/>
            <a:rect l="0" t="0" r="r" b="b"/>
            <a:pathLst>
              <a:path w="900" h="23" fill="none">
                <a:moveTo>
                  <a:pt x="0" y="0"/>
                </a:moveTo>
                <a:lnTo>
                  <a:pt x="900" y="23"/>
                </a:lnTo>
              </a:path>
            </a:pathLst>
          </a:custGeom>
          <a:ln w="76320">
            <a:solidFill>
              <a:srgbClr val="FF9900"/>
            </a:solidFill>
            <a:round/>
            <a:tailEnd type="triangle" w="med" len="med"/>
          </a:ln>
        </p:spPr>
        <p:txBody>
          <a:bodyPr lIns="127800" tIns="-74520" rIns="127800" bIns="-745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ZoneTexte 319">
            <a:extLst>
              <a:ext uri="{FF2B5EF4-FFF2-40B4-BE49-F238E27FC236}">
                <a16:creationId xmlns:a16="http://schemas.microsoft.com/office/drawing/2014/main" id="{88359005-CCC2-79C9-66D9-32A9634D5998}"/>
              </a:ext>
            </a:extLst>
          </p:cNvPr>
          <p:cNvSpPr txBox="1"/>
          <p:nvPr/>
        </p:nvSpPr>
        <p:spPr>
          <a:xfrm>
            <a:off x="-96360" y="3928200"/>
            <a:ext cx="504360" cy="36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dirty="0">
                <a:solidFill>
                  <a:srgbClr val="FF9900"/>
                </a:solidFill>
                <a:latin typeface="Arial"/>
                <a:ea typeface="Century Gothic"/>
              </a:rPr>
              <a:t>e</a:t>
            </a:r>
            <a:r>
              <a:rPr lang="en-US" sz="1800" b="1" strike="noStrike" spc="-1" baseline="33000" dirty="0">
                <a:solidFill>
                  <a:srgbClr val="FF9900"/>
                </a:solidFill>
                <a:latin typeface="Arial"/>
                <a:ea typeface="Century Gothic"/>
              </a:rPr>
              <a:t>-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25" name="Image 324">
            <a:extLst>
              <a:ext uri="{FF2B5EF4-FFF2-40B4-BE49-F238E27FC236}">
                <a16:creationId xmlns:a16="http://schemas.microsoft.com/office/drawing/2014/main" id="{C14AF0C9-3D9B-9A72-019C-BF479F8C884F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280000" y="74160"/>
            <a:ext cx="576000" cy="574920"/>
          </a:xfrm>
          <a:prstGeom prst="rect">
            <a:avLst/>
          </a:prstGeom>
          <a:ln w="0">
            <a:noFill/>
          </a:ln>
        </p:spPr>
      </p:pic>
      <p:pic>
        <p:nvPicPr>
          <p:cNvPr id="326" name="Image 325">
            <a:extLst>
              <a:ext uri="{FF2B5EF4-FFF2-40B4-BE49-F238E27FC236}">
                <a16:creationId xmlns:a16="http://schemas.microsoft.com/office/drawing/2014/main" id="{0FE4B87B-CCB6-20BB-741C-31F08EF38A1B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892000" y="180000"/>
            <a:ext cx="1181880" cy="360000"/>
          </a:xfrm>
          <a:prstGeom prst="rect">
            <a:avLst/>
          </a:prstGeom>
          <a:ln w="0">
            <a:noFill/>
          </a:ln>
        </p:spPr>
      </p:pic>
      <p:sp>
        <p:nvSpPr>
          <p:cNvPr id="327" name="ZoneTexte 326">
            <a:extLst>
              <a:ext uri="{FF2B5EF4-FFF2-40B4-BE49-F238E27FC236}">
                <a16:creationId xmlns:a16="http://schemas.microsoft.com/office/drawing/2014/main" id="{D8AAD1AB-070D-4067-9582-AF5D5316456C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8" name="ZoneTexte 327">
            <a:extLst>
              <a:ext uri="{FF2B5EF4-FFF2-40B4-BE49-F238E27FC236}">
                <a16:creationId xmlns:a16="http://schemas.microsoft.com/office/drawing/2014/main" id="{85AF59FF-5AE4-FB89-C7B9-CE172152904C}"/>
              </a:ext>
            </a:extLst>
          </p:cNvPr>
          <p:cNvSpPr txBox="1"/>
          <p:nvPr/>
        </p:nvSpPr>
        <p:spPr>
          <a:xfrm>
            <a:off x="7581110" y="4547902"/>
            <a:ext cx="1703483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200" b="1" strike="noStrike" spc="-1" dirty="0">
                <a:solidFill>
                  <a:srgbClr val="000000"/>
                </a:solidFill>
                <a:latin typeface="Arial"/>
              </a:rPr>
              <a:t>X and Y beam profile</a:t>
            </a:r>
            <a:endParaRPr lang="en-GB" sz="1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9" name="ZoneTexte 328">
            <a:extLst>
              <a:ext uri="{FF2B5EF4-FFF2-40B4-BE49-F238E27FC236}">
                <a16:creationId xmlns:a16="http://schemas.microsoft.com/office/drawing/2014/main" id="{FF0F4A06-25AE-04F0-F556-75A65DD75B5F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2" name="ZoneTexte 331">
            <a:extLst>
              <a:ext uri="{FF2B5EF4-FFF2-40B4-BE49-F238E27FC236}">
                <a16:creationId xmlns:a16="http://schemas.microsoft.com/office/drawing/2014/main" id="{A0E4F7A7-E808-D50D-52BD-2062C8EB2A9A}"/>
              </a:ext>
            </a:extLst>
          </p:cNvPr>
          <p:cNvSpPr txBox="1"/>
          <p:nvPr/>
        </p:nvSpPr>
        <p:spPr>
          <a:xfrm>
            <a:off x="8748000" y="4753080"/>
            <a:ext cx="2232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>
                <a:solidFill>
                  <a:srgbClr val="000000"/>
                </a:solidFill>
                <a:latin typeface="Arial"/>
                <a:ea typeface="Century Gothic"/>
              </a:rPr>
              <a:t>C. Robertson</a:t>
            </a:r>
            <a:endParaRPr lang="en-GB" sz="15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F9A5D24-65DC-D771-7117-48067E580C07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21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60B0FD3-85FD-00A1-6743-968BB34C839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112"/>
          <a:stretch/>
        </p:blipFill>
        <p:spPr>
          <a:xfrm>
            <a:off x="6525355" y="984570"/>
            <a:ext cx="2815436" cy="1280184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111184A-20F2-80CD-0130-8E502F6EB8A1}"/>
              </a:ext>
            </a:extLst>
          </p:cNvPr>
          <p:cNvSpPr txBox="1"/>
          <p:nvPr/>
        </p:nvSpPr>
        <p:spPr>
          <a:xfrm>
            <a:off x="6154959" y="2099291"/>
            <a:ext cx="1440061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YAG </a:t>
            </a:r>
            <a:br>
              <a:rPr lang="en-US" sz="1488" spc="-1" dirty="0">
                <a:latin typeface="Arial"/>
              </a:rPr>
            </a:br>
            <a:r>
              <a:rPr lang="en-US" sz="1488" spc="-1" dirty="0">
                <a:latin typeface="Arial"/>
              </a:rPr>
              <a:t>Screen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1979117-0B43-C21F-68C5-9927B279B3D1}"/>
              </a:ext>
            </a:extLst>
          </p:cNvPr>
          <p:cNvSpPr/>
          <p:nvPr/>
        </p:nvSpPr>
        <p:spPr>
          <a:xfrm rot="20785309">
            <a:off x="8740388" y="2187221"/>
            <a:ext cx="712380" cy="712380"/>
          </a:xfrm>
          <a:prstGeom prst="ellipse">
            <a:avLst/>
          </a:prstGeom>
          <a:solidFill>
            <a:srgbClr val="847057"/>
          </a:solidFill>
          <a:ln>
            <a:solidFill>
              <a:schemeClr val="tx1"/>
            </a:solidFill>
          </a:ln>
          <a:effectLst>
            <a:glow rad="63500">
              <a:schemeClr val="accent1"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isometricRightUp">
              <a:rot lat="1563877" lon="16158644" rev="20746083"/>
            </a:camera>
            <a:lightRig rig="glow" dir="t"/>
          </a:scene3d>
          <a:sp3d extrusionH="698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9" name="Modèle 3D 18">
                <a:extLst>
                  <a:ext uri="{FF2B5EF4-FFF2-40B4-BE49-F238E27FC236}">
                    <a16:creationId xmlns:a16="http://schemas.microsoft.com/office/drawing/2014/main" id="{0CF46054-952F-249E-63CC-3AB7548F324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681090" y="2231652"/>
              <a:ext cx="872633" cy="634596"/>
            </p:xfrm>
            <a:graphic>
              <a:graphicData uri="http://schemas.microsoft.com/office/drawing/2017/model3d">
                <am3d:model3d r:embed="rId8">
                  <am3d:spPr>
                    <a:xfrm>
                      <a:off x="0" y="0"/>
                      <a:ext cx="872633" cy="634596"/>
                    </a:xfrm>
                    <a:prstGeom prst="rect">
                      <a:avLst/>
                    </a:prstGeom>
                    <a:effectLst>
                      <a:reflection stA="42000" endPos="23000" dist="12700" dir="5400000" sy="-100000" algn="bl" rotWithShape="0"/>
                    </a:effectLst>
                  </am3d:spPr>
                  <am3d:camera>
                    <am3d:pos x="0" y="0" z="70244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4509" d="1000000"/>
                    <am3d:preTrans dx="-12705882" dy="-14117647" dz="-22058823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112711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9" name="Modèle 3D 18">
                <a:extLst>
                  <a:ext uri="{FF2B5EF4-FFF2-40B4-BE49-F238E27FC236}">
                    <a16:creationId xmlns:a16="http://schemas.microsoft.com/office/drawing/2014/main" id="{0CF46054-952F-249E-63CC-3AB7548F32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681090" y="2231652"/>
                <a:ext cx="872633" cy="634596"/>
              </a:xfrm>
              <a:prstGeom prst="rect">
                <a:avLst/>
              </a:prstGeom>
              <a:effectLst>
                <a:reflection stA="42000" endPos="23000" dist="12700" dir="5400000" sy="-100000" algn="bl" rotWithShape="0"/>
              </a:effectLst>
            </p:spPr>
          </p:pic>
        </mc:Fallback>
      </mc:AlternateContent>
      <p:sp>
        <p:nvSpPr>
          <p:cNvPr id="20" name="Ellipse 19">
            <a:extLst>
              <a:ext uri="{FF2B5EF4-FFF2-40B4-BE49-F238E27FC236}">
                <a16:creationId xmlns:a16="http://schemas.microsoft.com/office/drawing/2014/main" id="{6836A843-D1F6-CB55-D667-4A011FB55721}"/>
              </a:ext>
            </a:extLst>
          </p:cNvPr>
          <p:cNvSpPr/>
          <p:nvPr/>
        </p:nvSpPr>
        <p:spPr>
          <a:xfrm>
            <a:off x="8648576" y="2148865"/>
            <a:ext cx="808144" cy="80814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4983513-792B-AB0F-20AB-06FC11AB7F4E}"/>
              </a:ext>
            </a:extLst>
          </p:cNvPr>
          <p:cNvSpPr/>
          <p:nvPr/>
        </p:nvSpPr>
        <p:spPr>
          <a:xfrm>
            <a:off x="7516432" y="2140361"/>
            <a:ext cx="1034358" cy="80814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03E26769-A13D-6D16-61FA-7EFC627492CA}"/>
              </a:ext>
            </a:extLst>
          </p:cNvPr>
          <p:cNvSpPr/>
          <p:nvPr/>
        </p:nvSpPr>
        <p:spPr>
          <a:xfrm rot="10632781">
            <a:off x="9016408" y="1600745"/>
            <a:ext cx="815456" cy="45720"/>
          </a:xfrm>
          <a:custGeom>
            <a:avLst/>
            <a:gdLst/>
            <a:ahLst/>
            <a:cxnLst/>
            <a:rect l="0" t="0" r="r" b="b"/>
            <a:pathLst>
              <a:path w="900" h="23" fill="none">
                <a:moveTo>
                  <a:pt x="0" y="0"/>
                </a:moveTo>
                <a:lnTo>
                  <a:pt x="900" y="23"/>
                </a:lnTo>
              </a:path>
            </a:pathLst>
          </a:custGeom>
          <a:ln w="76320">
            <a:solidFill>
              <a:srgbClr val="FF9900"/>
            </a:solidFill>
            <a:round/>
            <a:tailEnd type="triangle" w="med" len="med"/>
          </a:ln>
        </p:spPr>
        <p:txBody>
          <a:bodyPr lIns="127800" tIns="-74520" rIns="127800" bIns="-745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42C8010-F9F2-FDD7-2939-7DCEEA47D831}"/>
              </a:ext>
            </a:extLst>
          </p:cNvPr>
          <p:cNvSpPr txBox="1"/>
          <p:nvPr/>
        </p:nvSpPr>
        <p:spPr>
          <a:xfrm>
            <a:off x="9526436" y="1283634"/>
            <a:ext cx="504360" cy="36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dirty="0">
                <a:solidFill>
                  <a:srgbClr val="FF9900"/>
                </a:solidFill>
                <a:latin typeface="Arial"/>
                <a:ea typeface="Century Gothic"/>
              </a:rPr>
              <a:t>e</a:t>
            </a:r>
            <a:r>
              <a:rPr lang="en-US" sz="1800" b="1" strike="noStrike" spc="-1" baseline="33000" dirty="0">
                <a:solidFill>
                  <a:srgbClr val="FF9900"/>
                </a:solidFill>
                <a:latin typeface="Arial"/>
                <a:ea typeface="Century Gothic"/>
              </a:rPr>
              <a:t>-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35E5C281-DB71-C1C9-6163-AB6D63B3DCF5}"/>
              </a:ext>
            </a:extLst>
          </p:cNvPr>
          <p:cNvCxnSpPr/>
          <p:nvPr/>
        </p:nvCxnSpPr>
        <p:spPr>
          <a:xfrm flipH="1" flipV="1">
            <a:off x="8666719" y="1643634"/>
            <a:ext cx="248977" cy="52493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C1B263C4-F856-6DDC-E2AC-BAB8E19CCD01}"/>
              </a:ext>
            </a:extLst>
          </p:cNvPr>
          <p:cNvCxnSpPr>
            <a:cxnSpLocks/>
          </p:cNvCxnSpPr>
          <p:nvPr/>
        </p:nvCxnSpPr>
        <p:spPr>
          <a:xfrm flipV="1">
            <a:off x="8322275" y="1630157"/>
            <a:ext cx="139698" cy="5644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15E0BCC2-CDA0-AED5-FC80-A514A059DAC0}"/>
              </a:ext>
            </a:extLst>
          </p:cNvPr>
          <p:cNvCxnSpPr>
            <a:cxnSpLocks/>
          </p:cNvCxnSpPr>
          <p:nvPr/>
        </p:nvCxnSpPr>
        <p:spPr>
          <a:xfrm flipV="1">
            <a:off x="6994254" y="1728397"/>
            <a:ext cx="0" cy="4204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1D0B055C-1D7E-47A9-9A97-19D0447897B5}"/>
              </a:ext>
            </a:extLst>
          </p:cNvPr>
          <p:cNvSpPr txBox="1"/>
          <p:nvPr/>
        </p:nvSpPr>
        <p:spPr>
          <a:xfrm>
            <a:off x="6453409" y="2704137"/>
            <a:ext cx="1440061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Collimator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B37264DA-AC9F-3AC0-42E6-52F6FF87951B}"/>
              </a:ext>
            </a:extLst>
          </p:cNvPr>
          <p:cNvCxnSpPr>
            <a:cxnSpLocks/>
          </p:cNvCxnSpPr>
          <p:nvPr/>
        </p:nvCxnSpPr>
        <p:spPr>
          <a:xfrm flipV="1">
            <a:off x="7226557" y="1819688"/>
            <a:ext cx="0" cy="9163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82573F8F-275A-D381-5151-95276ADB462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863" y="2171468"/>
            <a:ext cx="595466" cy="77669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105C394-84B7-B59B-3E14-2E23C0C556A4}"/>
              </a:ext>
            </a:extLst>
          </p:cNvPr>
          <p:cNvSpPr txBox="1"/>
          <p:nvPr/>
        </p:nvSpPr>
        <p:spPr>
          <a:xfrm>
            <a:off x="9393656" y="2914701"/>
            <a:ext cx="78769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b="1" spc="-1" dirty="0">
                <a:solidFill>
                  <a:srgbClr val="FF0000"/>
                </a:solidFill>
              </a:rPr>
              <a:t>Paper under review</a:t>
            </a:r>
            <a:endParaRPr lang="fr-FR" sz="500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3BD17BF-5463-ECEC-620A-D365C14C15B6}"/>
              </a:ext>
            </a:extLst>
          </p:cNvPr>
          <p:cNvSpPr txBox="1"/>
          <p:nvPr/>
        </p:nvSpPr>
        <p:spPr>
          <a:xfrm>
            <a:off x="4920075" y="4785600"/>
            <a:ext cx="31415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Now used by CLEAR Operation.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410529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3" grpId="0"/>
      <p:bldP spid="304" grpId="0"/>
      <p:bldP spid="314" grpId="0" animBg="1"/>
      <p:bldP spid="315" grpId="0" animBg="1"/>
      <p:bldP spid="316" grpId="0" animBg="1"/>
      <p:bldP spid="319" grpId="0" animBg="1"/>
      <p:bldP spid="320" grpId="0"/>
      <p:bldP spid="328" grpId="0"/>
      <p:bldP spid="13" grpId="0"/>
      <p:bldP spid="18" grpId="0" animBg="1"/>
      <p:bldP spid="20" grpId="0" animBg="1"/>
      <p:bldP spid="22" grpId="0" animBg="1"/>
      <p:bldP spid="27" grpId="0" animBg="1"/>
      <p:bldP spid="28" grpId="0"/>
      <p:bldP spid="38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EE4E5-652E-D56F-0C19-CB8420A27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Image 332">
            <a:extLst>
              <a:ext uri="{FF2B5EF4-FFF2-40B4-BE49-F238E27FC236}">
                <a16:creationId xmlns:a16="http://schemas.microsoft.com/office/drawing/2014/main" id="{09A4B969-0521-5DDE-53CF-84335DFF1AE3}"/>
              </a:ext>
            </a:extLst>
          </p:cNvPr>
          <p:cNvPicPr/>
          <p:nvPr/>
        </p:nvPicPr>
        <p:blipFill>
          <a:blip r:embed="rId2"/>
          <a:srcRect l="42155" t="30027" r="25673" b="13247"/>
          <a:stretch/>
        </p:blipFill>
        <p:spPr>
          <a:xfrm>
            <a:off x="4248360" y="3240000"/>
            <a:ext cx="1655640" cy="1367640"/>
          </a:xfrm>
          <a:prstGeom prst="rect">
            <a:avLst/>
          </a:prstGeom>
          <a:ln w="0">
            <a:noFill/>
          </a:ln>
        </p:spPr>
      </p:pic>
      <p:pic>
        <p:nvPicPr>
          <p:cNvPr id="334" name="Picture 4">
            <a:extLst>
              <a:ext uri="{FF2B5EF4-FFF2-40B4-BE49-F238E27FC236}">
                <a16:creationId xmlns:a16="http://schemas.microsoft.com/office/drawing/2014/main" id="{CFBA4600-8B19-39D4-335D-8C235023A1AA}"/>
              </a:ext>
            </a:extLst>
          </p:cNvPr>
          <p:cNvPicPr/>
          <p:nvPr/>
        </p:nvPicPr>
        <p:blipFill rotWithShape="1">
          <a:blip r:embed="rId3"/>
          <a:srcRect l="12066" t="23864" r="4174" b="28875"/>
          <a:stretch/>
        </p:blipFill>
        <p:spPr>
          <a:xfrm>
            <a:off x="1427780" y="3330802"/>
            <a:ext cx="2813280" cy="1127732"/>
          </a:xfrm>
          <a:prstGeom prst="rect">
            <a:avLst/>
          </a:prstGeom>
          <a:ln w="0">
            <a:noFill/>
          </a:ln>
        </p:spPr>
      </p:pic>
      <p:sp>
        <p:nvSpPr>
          <p:cNvPr id="335" name="ZoneTexte 334">
            <a:extLst>
              <a:ext uri="{FF2B5EF4-FFF2-40B4-BE49-F238E27FC236}">
                <a16:creationId xmlns:a16="http://schemas.microsoft.com/office/drawing/2014/main" id="{0B5B7453-E112-66F6-C00F-9F2E52B184F5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VHEE GRID</a:t>
            </a:r>
          </a:p>
        </p:txBody>
      </p:sp>
      <p:pic>
        <p:nvPicPr>
          <p:cNvPr id="336" name="Image 335">
            <a:extLst>
              <a:ext uri="{FF2B5EF4-FFF2-40B4-BE49-F238E27FC236}">
                <a16:creationId xmlns:a16="http://schemas.microsoft.com/office/drawing/2014/main" id="{CD91FDD0-9F40-7AA3-2543-0CA33E103D00}"/>
              </a:ext>
            </a:extLst>
          </p:cNvPr>
          <p:cNvPicPr/>
          <p:nvPr/>
        </p:nvPicPr>
        <p:blipFill>
          <a:blip r:embed="rId4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37" name="ZoneTexte 336">
            <a:extLst>
              <a:ext uri="{FF2B5EF4-FFF2-40B4-BE49-F238E27FC236}">
                <a16:creationId xmlns:a16="http://schemas.microsoft.com/office/drawing/2014/main" id="{26B0865B-A979-3AC2-F7A2-74A62ECABE68}"/>
              </a:ext>
            </a:extLst>
          </p:cNvPr>
          <p:cNvSpPr txBox="1"/>
          <p:nvPr/>
        </p:nvSpPr>
        <p:spPr>
          <a:xfrm>
            <a:off x="0" y="91548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Goal: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Study the dose at UHDR for highly non-uniform dose distributions using a GRID Collimator (Spatially-fractionated RT, known for normal tissue sparing).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8" name="ZoneTexte 337">
            <a:extLst>
              <a:ext uri="{FF2B5EF4-FFF2-40B4-BE49-F238E27FC236}">
                <a16:creationId xmlns:a16="http://schemas.microsoft.com/office/drawing/2014/main" id="{7CE8C013-FB0D-E777-2D2A-16D2B1E7CE6D}"/>
              </a:ext>
            </a:extLst>
          </p:cNvPr>
          <p:cNvSpPr txBox="1"/>
          <p:nvPr/>
        </p:nvSpPr>
        <p:spPr>
          <a:xfrm>
            <a:off x="0" y="1692000"/>
            <a:ext cx="5797440" cy="192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entury Gothic"/>
              </a:rPr>
              <a:t>Experiment:</a:t>
            </a:r>
            <a:br>
              <a:rPr sz="1800"/>
            </a:b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Century Gothic"/>
              </a:rPr>
              <a:t>Compare the dose values and profiles with and without the GRID collimator inserted for different water depths, with the YAG screen and films.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39" name="Image 338">
            <a:extLst>
              <a:ext uri="{FF2B5EF4-FFF2-40B4-BE49-F238E27FC236}">
                <a16:creationId xmlns:a16="http://schemas.microsoft.com/office/drawing/2014/main" id="{50F9DCEA-360C-E153-1D51-67C24F6FE60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280000" y="73800"/>
            <a:ext cx="576000" cy="574920"/>
          </a:xfrm>
          <a:prstGeom prst="rect">
            <a:avLst/>
          </a:prstGeom>
          <a:ln w="0">
            <a:noFill/>
          </a:ln>
        </p:spPr>
      </p:pic>
      <p:sp>
        <p:nvSpPr>
          <p:cNvPr id="340" name="ZoneTexte 339">
            <a:extLst>
              <a:ext uri="{FF2B5EF4-FFF2-40B4-BE49-F238E27FC236}">
                <a16:creationId xmlns:a16="http://schemas.microsoft.com/office/drawing/2014/main" id="{A3C974F5-9994-F9AE-574E-CAADF25F0372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1" name="ZoneTexte 340">
            <a:extLst>
              <a:ext uri="{FF2B5EF4-FFF2-40B4-BE49-F238E27FC236}">
                <a16:creationId xmlns:a16="http://schemas.microsoft.com/office/drawing/2014/main" id="{8B829ACE-6948-0E49-0F62-4C6E3FB2FB58}"/>
              </a:ext>
            </a:extLst>
          </p:cNvPr>
          <p:cNvSpPr txBox="1"/>
          <p:nvPr/>
        </p:nvSpPr>
        <p:spPr>
          <a:xfrm>
            <a:off x="5383881" y="902464"/>
            <a:ext cx="4811494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M.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Bazalova</a:t>
            </a:r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-Carter, N. Clements, N.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Esplen</a:t>
            </a:r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&amp; A. Hart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2" name="ZoneTexte 341">
            <a:extLst>
              <a:ext uri="{FF2B5EF4-FFF2-40B4-BE49-F238E27FC236}">
                <a16:creationId xmlns:a16="http://schemas.microsoft.com/office/drawing/2014/main" id="{48761CAC-B9FF-08E2-4082-8429940B59DD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43" name="Image 342">
            <a:extLst>
              <a:ext uri="{FF2B5EF4-FFF2-40B4-BE49-F238E27FC236}">
                <a16:creationId xmlns:a16="http://schemas.microsoft.com/office/drawing/2014/main" id="{8CEE5051-1DD3-198C-D71B-0B410F11460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947440" y="108000"/>
            <a:ext cx="1060560" cy="540000"/>
          </a:xfrm>
          <a:prstGeom prst="rect">
            <a:avLst/>
          </a:prstGeom>
          <a:ln w="0">
            <a:noFill/>
          </a:ln>
        </p:spPr>
      </p:pic>
      <p:sp>
        <p:nvSpPr>
          <p:cNvPr id="344" name="Ellipse 343">
            <a:extLst>
              <a:ext uri="{FF2B5EF4-FFF2-40B4-BE49-F238E27FC236}">
                <a16:creationId xmlns:a16="http://schemas.microsoft.com/office/drawing/2014/main" id="{A7B37165-84E6-A3EE-3D02-46A4D5F06EB8}"/>
              </a:ext>
            </a:extLst>
          </p:cNvPr>
          <p:cNvSpPr/>
          <p:nvPr/>
        </p:nvSpPr>
        <p:spPr>
          <a:xfrm>
            <a:off x="2772000" y="3741246"/>
            <a:ext cx="936000" cy="50400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8440" tIns="73440" rIns="118440" bIns="7344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5" name="Ellipse 344">
            <a:extLst>
              <a:ext uri="{FF2B5EF4-FFF2-40B4-BE49-F238E27FC236}">
                <a16:creationId xmlns:a16="http://schemas.microsoft.com/office/drawing/2014/main" id="{54442C2F-5FD5-5987-0248-32D927549C71}"/>
              </a:ext>
            </a:extLst>
          </p:cNvPr>
          <p:cNvSpPr/>
          <p:nvPr/>
        </p:nvSpPr>
        <p:spPr>
          <a:xfrm>
            <a:off x="4536000" y="3996000"/>
            <a:ext cx="576000" cy="72000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8440" tIns="73440" rIns="118440" bIns="7344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6" name="Forme libre : forme 345">
            <a:extLst>
              <a:ext uri="{FF2B5EF4-FFF2-40B4-BE49-F238E27FC236}">
                <a16:creationId xmlns:a16="http://schemas.microsoft.com/office/drawing/2014/main" id="{588DB9B8-C88F-E7CA-A18C-2802F7D98622}"/>
              </a:ext>
            </a:extLst>
          </p:cNvPr>
          <p:cNvSpPr/>
          <p:nvPr/>
        </p:nvSpPr>
        <p:spPr>
          <a:xfrm>
            <a:off x="3350880" y="3741246"/>
            <a:ext cx="1473120" cy="254754"/>
          </a:xfrm>
          <a:custGeom>
            <a:avLst/>
            <a:gdLst/>
            <a:ahLst/>
            <a:cxnLst/>
            <a:rect l="0" t="0" r="r" b="b"/>
            <a:pathLst>
              <a:path w="6200" h="800" fill="none">
                <a:moveTo>
                  <a:pt x="0" y="0"/>
                </a:moveTo>
                <a:lnTo>
                  <a:pt x="6200" y="800"/>
                </a:lnTo>
              </a:path>
            </a:pathLst>
          </a:custGeom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Forme libre : forme 346">
            <a:extLst>
              <a:ext uri="{FF2B5EF4-FFF2-40B4-BE49-F238E27FC236}">
                <a16:creationId xmlns:a16="http://schemas.microsoft.com/office/drawing/2014/main" id="{B295BDE6-9DD8-66B7-38A4-89A28BD55CA2}"/>
              </a:ext>
            </a:extLst>
          </p:cNvPr>
          <p:cNvSpPr/>
          <p:nvPr/>
        </p:nvSpPr>
        <p:spPr>
          <a:xfrm>
            <a:off x="2974488" y="4201920"/>
            <a:ext cx="1849511" cy="514080"/>
          </a:xfrm>
          <a:custGeom>
            <a:avLst/>
            <a:gdLst/>
            <a:ahLst/>
            <a:cxnLst/>
            <a:rect l="0" t="0" r="r" b="b"/>
            <a:pathLst>
              <a:path w="6200" h="1400" fill="none">
                <a:moveTo>
                  <a:pt x="0" y="0"/>
                </a:moveTo>
                <a:lnTo>
                  <a:pt x="6200" y="1400"/>
                </a:lnTo>
              </a:path>
            </a:pathLst>
          </a:custGeom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Forme libre : forme 347">
            <a:extLst>
              <a:ext uri="{FF2B5EF4-FFF2-40B4-BE49-F238E27FC236}">
                <a16:creationId xmlns:a16="http://schemas.microsoft.com/office/drawing/2014/main" id="{2A8A7A30-2A16-ED14-2792-1CAE73450A51}"/>
              </a:ext>
            </a:extLst>
          </p:cNvPr>
          <p:cNvSpPr/>
          <p:nvPr/>
        </p:nvSpPr>
        <p:spPr>
          <a:xfrm>
            <a:off x="4632120" y="4536000"/>
            <a:ext cx="119520" cy="464760"/>
          </a:xfrm>
          <a:custGeom>
            <a:avLst/>
            <a:gdLst/>
            <a:ahLst/>
            <a:cxnLst/>
            <a:rect l="0" t="0" r="r" b="b"/>
            <a:pathLst>
              <a:path w="332" h="1291" fill="none">
                <a:moveTo>
                  <a:pt x="0" y="1291"/>
                </a:moveTo>
                <a:lnTo>
                  <a:pt x="332" y="0"/>
                </a:lnTo>
              </a:path>
            </a:pathLst>
          </a:custGeom>
          <a:ln w="76320">
            <a:solidFill>
              <a:srgbClr val="FF9900"/>
            </a:solidFill>
            <a:round/>
            <a:tailEnd type="triangle" w="med" len="med"/>
          </a:ln>
        </p:spPr>
        <p:txBody>
          <a:bodyPr lIns="127800" tIns="82800" rIns="127800" bIns="8280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ZoneTexte 348">
            <a:extLst>
              <a:ext uri="{FF2B5EF4-FFF2-40B4-BE49-F238E27FC236}">
                <a16:creationId xmlns:a16="http://schemas.microsoft.com/office/drawing/2014/main" id="{98854FF0-ABD3-4FDF-D101-62666C21F31E}"/>
              </a:ext>
            </a:extLst>
          </p:cNvPr>
          <p:cNvSpPr txBox="1"/>
          <p:nvPr/>
        </p:nvSpPr>
        <p:spPr>
          <a:xfrm>
            <a:off x="4284000" y="4715640"/>
            <a:ext cx="4201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>
                <a:solidFill>
                  <a:srgbClr val="FF9900"/>
                </a:solidFill>
                <a:latin typeface="Arial"/>
                <a:ea typeface="Century Gothic"/>
              </a:rPr>
              <a:t>e</a:t>
            </a:r>
            <a:r>
              <a:rPr lang="en-US" sz="1800" b="1" strike="noStrike" spc="-1" baseline="33000">
                <a:solidFill>
                  <a:srgbClr val="FF9900"/>
                </a:solidFill>
                <a:latin typeface="Arial"/>
                <a:ea typeface="Century Gothic"/>
              </a:rPr>
              <a:t>-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50" name="Image 349">
            <a:extLst>
              <a:ext uri="{FF2B5EF4-FFF2-40B4-BE49-F238E27FC236}">
                <a16:creationId xmlns:a16="http://schemas.microsoft.com/office/drawing/2014/main" id="{57565206-EDA8-3AB8-9002-BE841B5BF4C9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6207620" y="1283053"/>
            <a:ext cx="1708569" cy="1621074"/>
          </a:xfrm>
          <a:prstGeom prst="rect">
            <a:avLst/>
          </a:prstGeom>
          <a:ln w="0">
            <a:noFill/>
          </a:ln>
        </p:spPr>
      </p:pic>
      <p:pic>
        <p:nvPicPr>
          <p:cNvPr id="351" name="Picture 16">
            <a:extLst>
              <a:ext uri="{FF2B5EF4-FFF2-40B4-BE49-F238E27FC236}">
                <a16:creationId xmlns:a16="http://schemas.microsoft.com/office/drawing/2014/main" id="{4CEE8D47-61CE-B1D2-90BF-4A3B3FEAE8ED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132709" y="1223760"/>
            <a:ext cx="1780244" cy="1754092"/>
          </a:xfrm>
          <a:prstGeom prst="rect">
            <a:avLst/>
          </a:prstGeom>
          <a:ln w="0">
            <a:noFill/>
          </a:ln>
        </p:spPr>
      </p:pic>
      <p:pic>
        <p:nvPicPr>
          <p:cNvPr id="352" name="Picture 14">
            <a:extLst>
              <a:ext uri="{FF2B5EF4-FFF2-40B4-BE49-F238E27FC236}">
                <a16:creationId xmlns:a16="http://schemas.microsoft.com/office/drawing/2014/main" id="{155F863A-6CED-2435-05FB-F6B469B51D8E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6207620" y="2935087"/>
            <a:ext cx="1582008" cy="1599120"/>
          </a:xfrm>
          <a:prstGeom prst="rect">
            <a:avLst/>
          </a:prstGeom>
          <a:ln w="0">
            <a:noFill/>
          </a:ln>
        </p:spPr>
      </p:pic>
      <p:pic>
        <p:nvPicPr>
          <p:cNvPr id="353" name="Picture 5">
            <a:extLst>
              <a:ext uri="{FF2B5EF4-FFF2-40B4-BE49-F238E27FC236}">
                <a16:creationId xmlns:a16="http://schemas.microsoft.com/office/drawing/2014/main" id="{D98FFA3F-8144-E150-0B49-14611F4BB09A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8266185" y="3016560"/>
            <a:ext cx="1582008" cy="1599120"/>
          </a:xfrm>
          <a:prstGeom prst="rect">
            <a:avLst/>
          </a:prstGeom>
          <a:ln w="0">
            <a:noFill/>
          </a:ln>
        </p:spPr>
      </p:pic>
      <p:sp>
        <p:nvSpPr>
          <p:cNvPr id="354" name="Forme libre : forme 353">
            <a:extLst>
              <a:ext uri="{FF2B5EF4-FFF2-40B4-BE49-F238E27FC236}">
                <a16:creationId xmlns:a16="http://schemas.microsoft.com/office/drawing/2014/main" id="{CF0BF711-83EF-FE8D-D873-C1F4F5DE57FC}"/>
              </a:ext>
            </a:extLst>
          </p:cNvPr>
          <p:cNvSpPr/>
          <p:nvPr/>
        </p:nvSpPr>
        <p:spPr>
          <a:xfrm>
            <a:off x="5148000" y="2775960"/>
            <a:ext cx="1010880" cy="1076040"/>
          </a:xfrm>
          <a:custGeom>
            <a:avLst/>
            <a:gdLst/>
            <a:ahLst/>
            <a:cxnLst/>
            <a:rect l="0" t="0" r="r" b="b"/>
            <a:pathLst>
              <a:path w="2808" h="2989" fill="none">
                <a:moveTo>
                  <a:pt x="0" y="2989"/>
                </a:moveTo>
                <a:lnTo>
                  <a:pt x="2808" y="0"/>
                </a:lnTo>
              </a:path>
            </a:pathLst>
          </a:custGeom>
          <a:ln w="57240">
            <a:solidFill>
              <a:srgbClr val="FF0000"/>
            </a:solidFill>
            <a:round/>
            <a:tailEnd type="triangle" w="med" len="med"/>
          </a:ln>
        </p:spPr>
        <p:txBody>
          <a:bodyPr lIns="118440" tIns="73440" rIns="118440" bIns="7344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097722E-5B05-DFF4-8C1D-18EFE236F260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22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Image 3" descr="Une image contenant sol, conception, intérieur, carré&#10;&#10;Description générée automatiquement">
            <a:extLst>
              <a:ext uri="{FF2B5EF4-FFF2-40B4-BE49-F238E27FC236}">
                <a16:creationId xmlns:a16="http://schemas.microsoft.com/office/drawing/2014/main" id="{3D9E19DE-AECD-B434-F633-D8B0F5B2B84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4" t="22214" r="28050" b="24217"/>
          <a:stretch/>
        </p:blipFill>
        <p:spPr>
          <a:xfrm>
            <a:off x="52816" y="3282393"/>
            <a:ext cx="1297227" cy="122566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CB658F1-5994-72E7-ECC1-6B618E58C144}"/>
              </a:ext>
            </a:extLst>
          </p:cNvPr>
          <p:cNvSpPr txBox="1"/>
          <p:nvPr/>
        </p:nvSpPr>
        <p:spPr>
          <a:xfrm>
            <a:off x="6313520" y="4650155"/>
            <a:ext cx="36383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solidFill>
                  <a:srgbClr val="FF0000"/>
                </a:solidFill>
              </a:rPr>
              <a:t>Published</a:t>
            </a:r>
            <a:r>
              <a:rPr lang="fr-FR" sz="1400" dirty="0">
                <a:solidFill>
                  <a:srgbClr val="FF0000"/>
                </a:solidFill>
              </a:rPr>
              <a:t> in </a:t>
            </a:r>
            <a:r>
              <a:rPr lang="fr-FR" sz="1400" dirty="0" err="1">
                <a:solidFill>
                  <a:srgbClr val="FF0000"/>
                </a:solidFill>
                <a:hlinkClick r:id="rId12"/>
              </a:rPr>
              <a:t>Physics</a:t>
            </a:r>
            <a:r>
              <a:rPr lang="fr-FR" sz="1400" dirty="0">
                <a:solidFill>
                  <a:srgbClr val="FF0000"/>
                </a:solidFill>
                <a:hlinkClick r:id="rId12"/>
              </a:rPr>
              <a:t> in </a:t>
            </a:r>
            <a:r>
              <a:rPr lang="fr-FR" sz="1400" dirty="0" err="1">
                <a:solidFill>
                  <a:srgbClr val="FF0000"/>
                </a:solidFill>
                <a:hlinkClick r:id="rId12"/>
              </a:rPr>
              <a:t>Medicine</a:t>
            </a:r>
            <a:r>
              <a:rPr lang="fr-FR" sz="1400" dirty="0">
                <a:solidFill>
                  <a:srgbClr val="FF0000"/>
                </a:solidFill>
                <a:hlinkClick r:id="rId12"/>
              </a:rPr>
              <a:t> &amp; </a:t>
            </a:r>
            <a:r>
              <a:rPr lang="fr-FR" sz="1400" dirty="0" err="1">
                <a:solidFill>
                  <a:srgbClr val="FF0000"/>
                </a:solidFill>
                <a:hlinkClick r:id="rId12"/>
              </a:rPr>
              <a:t>Biology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5942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/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Selected Medical Applications 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performed at CLEAR in 2023: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Looking for the FLASH effect</a:t>
            </a:r>
          </a:p>
        </p:txBody>
      </p:sp>
    </p:spTree>
    <p:extLst>
      <p:ext uri="{BB962C8B-B14F-4D97-AF65-F5344CB8AC3E}">
        <p14:creationId xmlns:p14="http://schemas.microsoft.com/office/powerpoint/2010/main" val="536306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B311B-A471-C8F0-8C58-0B7FD4AB6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D857579-E18B-5071-3B3A-122A9994EDB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085575" y="1692705"/>
            <a:ext cx="4963300" cy="2846190"/>
          </a:xfrm>
          <a:prstGeom prst="rect">
            <a:avLst/>
          </a:prstGeom>
          <a:ln w="0">
            <a:noFill/>
          </a:ln>
        </p:spPr>
      </p:pic>
      <p:sp>
        <p:nvSpPr>
          <p:cNvPr id="397" name="ZoneTexte 396">
            <a:extLst>
              <a:ext uri="{FF2B5EF4-FFF2-40B4-BE49-F238E27FC236}">
                <a16:creationId xmlns:a16="http://schemas.microsoft.com/office/drawing/2014/main" id="{79D0782B-2196-A661-C272-31642909D0D5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VHEE Chemistry Studies</a:t>
            </a: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EABCFB9D-29B4-9319-38F0-CD75D4E60D61}"/>
              </a:ext>
            </a:extLst>
          </p:cNvPr>
          <p:cNvPicPr/>
          <p:nvPr/>
        </p:nvPicPr>
        <p:blipFill>
          <a:blip r:embed="rId4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99" name="ZoneTexte 398">
            <a:extLst>
              <a:ext uri="{FF2B5EF4-FFF2-40B4-BE49-F238E27FC236}">
                <a16:creationId xmlns:a16="http://schemas.microsoft.com/office/drawing/2014/main" id="{28309DF7-68B3-8109-7891-DC2CCDFBF28A}"/>
              </a:ext>
            </a:extLst>
          </p:cNvPr>
          <p:cNvSpPr txBox="1"/>
          <p:nvPr/>
        </p:nvSpPr>
        <p:spPr>
          <a:xfrm>
            <a:off x="0" y="91548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Experiment: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Measure and compare the production </a:t>
            </a:r>
            <a:r>
              <a:rPr lang="en-US" spc="-1" dirty="0">
                <a:solidFill>
                  <a:srgbClr val="000000"/>
                </a:solidFill>
                <a:ea typeface="Century Gothic"/>
              </a:rPr>
              <a:t>of Reactive Oxygen Species (ROS) in water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at Conventional Dose Rate (CDR) and Ultra High Dose Rate (UHDR).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01" name="Image 400">
            <a:extLst>
              <a:ext uri="{FF2B5EF4-FFF2-40B4-BE49-F238E27FC236}">
                <a16:creationId xmlns:a16="http://schemas.microsoft.com/office/drawing/2014/main" id="{4687E210-897D-F15A-6E37-73969695E2E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280000" y="73800"/>
            <a:ext cx="576000" cy="574920"/>
          </a:xfrm>
          <a:prstGeom prst="rect">
            <a:avLst/>
          </a:prstGeom>
          <a:ln w="0">
            <a:noFill/>
          </a:ln>
        </p:spPr>
      </p:pic>
      <p:sp>
        <p:nvSpPr>
          <p:cNvPr id="402" name="ZoneTexte 401">
            <a:extLst>
              <a:ext uri="{FF2B5EF4-FFF2-40B4-BE49-F238E27FC236}">
                <a16:creationId xmlns:a16="http://schemas.microsoft.com/office/drawing/2014/main" id="{96053569-EF24-AC35-2E8A-1DD37EF681AB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3" name="ZoneTexte 402">
            <a:extLst>
              <a:ext uri="{FF2B5EF4-FFF2-40B4-BE49-F238E27FC236}">
                <a16:creationId xmlns:a16="http://schemas.microsoft.com/office/drawing/2014/main" id="{37AFA0FF-B64F-DB10-AFF2-A7160DE05212}"/>
              </a:ext>
            </a:extLst>
          </p:cNvPr>
          <p:cNvSpPr txBox="1"/>
          <p:nvPr/>
        </p:nvSpPr>
        <p:spPr>
          <a:xfrm>
            <a:off x="7696200" y="4752360"/>
            <a:ext cx="241329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i="1" spc="-1" dirty="0">
                <a:solidFill>
                  <a:srgbClr val="000000"/>
                </a:solidFill>
                <a:latin typeface="Arial"/>
              </a:rPr>
              <a:t>M-C. </a:t>
            </a:r>
            <a:r>
              <a:rPr lang="en-US" sz="1500" i="1" spc="-1" dirty="0" err="1">
                <a:solidFill>
                  <a:srgbClr val="000000"/>
                </a:solidFill>
                <a:latin typeface="Arial"/>
              </a:rPr>
              <a:t>Vozenin</a:t>
            </a:r>
            <a:r>
              <a:rPr lang="en-US" sz="1500" i="1" spc="-1" dirty="0">
                <a:solidFill>
                  <a:srgbClr val="000000"/>
                </a:solidFill>
                <a:latin typeface="Arial"/>
              </a:rPr>
              <a:t> &amp; H. </a:t>
            </a:r>
            <a:r>
              <a:rPr lang="en-US" sz="1500" i="1" spc="-1" dirty="0" err="1">
                <a:solidFill>
                  <a:srgbClr val="000000"/>
                </a:solidFill>
                <a:latin typeface="Arial"/>
              </a:rPr>
              <a:t>Kacem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4" name="ZoneTexte 403">
            <a:extLst>
              <a:ext uri="{FF2B5EF4-FFF2-40B4-BE49-F238E27FC236}">
                <a16:creationId xmlns:a16="http://schemas.microsoft.com/office/drawing/2014/main" id="{775DCB98-F369-9427-AACA-564D3424473C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0AE53DC-65FA-1731-A425-A03C0E4AC433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24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F385AAB-185C-BC5D-1FAB-4B47BCF095AD}"/>
              </a:ext>
            </a:extLst>
          </p:cNvPr>
          <p:cNvSpPr txBox="1"/>
          <p:nvPr/>
        </p:nvSpPr>
        <p:spPr>
          <a:xfrm>
            <a:off x="5954850" y="1039830"/>
            <a:ext cx="4140000" cy="515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1" strike="noStrike" spc="-1" dirty="0">
                <a:solidFill>
                  <a:srgbClr val="C9211E"/>
                </a:solidFill>
                <a:latin typeface="Arial"/>
              </a:rPr>
              <a:t>UHDR=1.2 10</a:t>
            </a:r>
            <a:r>
              <a:rPr lang="en-GB" sz="1400" b="1" strike="noStrike" spc="-1" baseline="33000" dirty="0">
                <a:solidFill>
                  <a:srgbClr val="C9211E"/>
                </a:solidFill>
                <a:latin typeface="Arial"/>
              </a:rPr>
              <a:t>9</a:t>
            </a:r>
            <a:r>
              <a:rPr lang="en-GB" sz="1400" b="1" strike="noStrike" spc="-1" dirty="0">
                <a:solidFill>
                  <a:srgbClr val="C9211E"/>
                </a:solidFill>
                <a:latin typeface="Arial"/>
              </a:rPr>
              <a:t> </a:t>
            </a:r>
            <a:r>
              <a:rPr lang="en-GB" sz="1400" b="1" strike="noStrike" spc="-1" dirty="0" err="1">
                <a:solidFill>
                  <a:srgbClr val="C9211E"/>
                </a:solidFill>
                <a:latin typeface="Arial"/>
              </a:rPr>
              <a:t>Gy</a:t>
            </a:r>
            <a:r>
              <a:rPr lang="en-GB" sz="1400" b="1" strike="noStrike" spc="-1" dirty="0">
                <a:solidFill>
                  <a:srgbClr val="C9211E"/>
                </a:solidFill>
                <a:latin typeface="Arial"/>
              </a:rPr>
              <a:t>/s      CONV=0.15-0.41 </a:t>
            </a:r>
            <a:r>
              <a:rPr lang="en-GB" sz="1400" b="1" strike="noStrike" spc="-1" dirty="0" err="1">
                <a:solidFill>
                  <a:srgbClr val="C9211E"/>
                </a:solidFill>
                <a:latin typeface="Arial"/>
              </a:rPr>
              <a:t>Gy</a:t>
            </a:r>
            <a:r>
              <a:rPr lang="en-GB" sz="1400" b="1" strike="noStrike" spc="-1" dirty="0">
                <a:solidFill>
                  <a:srgbClr val="C9211E"/>
                </a:solidFill>
                <a:latin typeface="Arial"/>
              </a:rPr>
              <a:t>/s</a:t>
            </a:r>
            <a:endParaRPr lang="en-GB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469EA2-A080-5F43-E449-D9A9699C8AD4}"/>
              </a:ext>
            </a:extLst>
          </p:cNvPr>
          <p:cNvSpPr/>
          <p:nvPr/>
        </p:nvSpPr>
        <p:spPr>
          <a:xfrm>
            <a:off x="5954850" y="1039830"/>
            <a:ext cx="3852000" cy="324000"/>
          </a:xfrm>
          <a:prstGeom prst="rect">
            <a:avLst/>
          </a:prstGeom>
          <a:noFill/>
          <a:ln w="1908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360" tIns="54360" rIns="99360" bIns="5436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1429ACE-09BC-1C97-0B35-DFFCDF8C373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964360" y="88920"/>
            <a:ext cx="1081080" cy="559440"/>
          </a:xfrm>
          <a:prstGeom prst="rect">
            <a:avLst/>
          </a:prstGeom>
          <a:ln w="0">
            <a:noFill/>
          </a:ln>
        </p:spPr>
      </p:pic>
      <p:pic>
        <p:nvPicPr>
          <p:cNvPr id="9" name="Image 8" descr="Une image contenant capture d’écran, texte, ordinateur, Logiciel de graphisme&#10;&#10;Description générée automatiquement">
            <a:extLst>
              <a:ext uri="{FF2B5EF4-FFF2-40B4-BE49-F238E27FC236}">
                <a16:creationId xmlns:a16="http://schemas.microsoft.com/office/drawing/2014/main" id="{3884362C-5BEC-E2E1-3A88-4DDE530966D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3" t="4142" r="2715" b="4702"/>
          <a:stretch/>
        </p:blipFill>
        <p:spPr>
          <a:xfrm>
            <a:off x="1961751" y="2287720"/>
            <a:ext cx="3238124" cy="1997773"/>
          </a:xfrm>
          <a:prstGeom prst="rect">
            <a:avLst/>
          </a:prstGeom>
        </p:spPr>
      </p:pic>
      <p:pic>
        <p:nvPicPr>
          <p:cNvPr id="11" name="Image 10" descr="Une image contenant texte, intérieur, Appareils électroniques, machine&#10;&#10;Description générée automatiquement">
            <a:extLst>
              <a:ext uri="{FF2B5EF4-FFF2-40B4-BE49-F238E27FC236}">
                <a16:creationId xmlns:a16="http://schemas.microsoft.com/office/drawing/2014/main" id="{FC7133B8-D059-89DB-A571-0A2BA2B4478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8" b="8622"/>
          <a:stretch/>
        </p:blipFill>
        <p:spPr>
          <a:xfrm>
            <a:off x="93682" y="2287720"/>
            <a:ext cx="1779169" cy="199777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F54A800E-45F6-6D43-B734-C6BE4E7943A3}"/>
              </a:ext>
            </a:extLst>
          </p:cNvPr>
          <p:cNvSpPr txBox="1"/>
          <p:nvPr/>
        </p:nvSpPr>
        <p:spPr>
          <a:xfrm>
            <a:off x="85435" y="4372269"/>
            <a:ext cx="1806466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Holder with films and Eppendorf tube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497B5F7-0447-8E22-DD15-BF86923E2560}"/>
              </a:ext>
            </a:extLst>
          </p:cNvPr>
          <p:cNvSpPr txBox="1"/>
          <p:nvPr/>
        </p:nvSpPr>
        <p:spPr>
          <a:xfrm>
            <a:off x="2083854" y="4348993"/>
            <a:ext cx="2970745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C-Robot view when performing irradiations for chemistry studies</a:t>
            </a:r>
          </a:p>
        </p:txBody>
      </p:sp>
      <p:pic>
        <p:nvPicPr>
          <p:cNvPr id="6" name="Image 5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B88637D3-1CD5-FFB8-BB41-657C3FB3AEA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387" y="2835275"/>
            <a:ext cx="595466" cy="77669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81BEAEC-5024-45B3-2F7B-6C8A1365EDF2}"/>
              </a:ext>
            </a:extLst>
          </p:cNvPr>
          <p:cNvSpPr txBox="1"/>
          <p:nvPr/>
        </p:nvSpPr>
        <p:spPr>
          <a:xfrm>
            <a:off x="8812317" y="3589174"/>
            <a:ext cx="788883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b="1" spc="-1" dirty="0">
                <a:solidFill>
                  <a:srgbClr val="FF0000"/>
                </a:solidFill>
              </a:rPr>
              <a:t>Paper under review</a:t>
            </a:r>
            <a:endParaRPr lang="fr-FR" sz="500" b="1" dirty="0"/>
          </a:p>
        </p:txBody>
      </p:sp>
    </p:spTree>
    <p:extLst>
      <p:ext uri="{BB962C8B-B14F-4D97-AF65-F5344CB8AC3E}">
        <p14:creationId xmlns:p14="http://schemas.microsoft.com/office/powerpoint/2010/main" val="216790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2" grpId="0"/>
      <p:bldP spid="13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593F7-C038-9C28-4249-1280004EC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ZoneTexte 396">
            <a:extLst>
              <a:ext uri="{FF2B5EF4-FFF2-40B4-BE49-F238E27FC236}">
                <a16:creationId xmlns:a16="http://schemas.microsoft.com/office/drawing/2014/main" id="{7C596E66-37AC-4E8F-F277-C36C60F809F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In vivo radiobiology at UHDR</a:t>
            </a: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2D32759F-EE21-9630-CC68-6A6100025C82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99" name="ZoneTexte 398">
            <a:extLst>
              <a:ext uri="{FF2B5EF4-FFF2-40B4-BE49-F238E27FC236}">
                <a16:creationId xmlns:a16="http://schemas.microsoft.com/office/drawing/2014/main" id="{A97146B0-DA2B-CFB0-3269-01E88EA3DE4F}"/>
              </a:ext>
            </a:extLst>
          </p:cNvPr>
          <p:cNvSpPr txBox="1"/>
          <p:nvPr/>
        </p:nvSpPr>
        <p:spPr>
          <a:xfrm>
            <a:off x="0" y="91548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Goal:</a:t>
            </a:r>
            <a:br>
              <a:rPr sz="1800" dirty="0"/>
            </a:br>
            <a:r>
              <a:rPr lang="en-US" spc="-1" dirty="0">
                <a:solidFill>
                  <a:srgbClr val="000000"/>
                </a:solidFill>
                <a:ea typeface="Century Gothic"/>
              </a:rPr>
              <a:t>Compare the impact of 200 MeV VHEE irradiations at UHDR and CDR on </a:t>
            </a:r>
            <a:r>
              <a:rPr lang="en-US" i="1" spc="-1" dirty="0">
                <a:solidFill>
                  <a:srgbClr val="000000"/>
                </a:solidFill>
                <a:ea typeface="Century Gothic"/>
              </a:rPr>
              <a:t>Drosophila melanogaster larvae</a:t>
            </a:r>
            <a:r>
              <a:rPr lang="en-US" spc="-1" dirty="0">
                <a:solidFill>
                  <a:srgbClr val="000000"/>
                </a:solidFill>
                <a:ea typeface="Century Gothic"/>
              </a:rPr>
              <a:t>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0" name="ZoneTexte 399">
            <a:extLst>
              <a:ext uri="{FF2B5EF4-FFF2-40B4-BE49-F238E27FC236}">
                <a16:creationId xmlns:a16="http://schemas.microsoft.com/office/drawing/2014/main" id="{3D672482-D43C-1960-B211-AF98526FD1EA}"/>
              </a:ext>
            </a:extLst>
          </p:cNvPr>
          <p:cNvSpPr txBox="1"/>
          <p:nvPr/>
        </p:nvSpPr>
        <p:spPr>
          <a:xfrm>
            <a:off x="0" y="1971400"/>
            <a:ext cx="5797440" cy="114327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Experiment:</a:t>
            </a:r>
            <a:br>
              <a:rPr sz="1800" dirty="0"/>
            </a:b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Deliver 15 to 45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Gy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at UHDR and CDR to larvae with VHEE and measure the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eclosion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rate.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2" name="ZoneTexte 401">
            <a:extLst>
              <a:ext uri="{FF2B5EF4-FFF2-40B4-BE49-F238E27FC236}">
                <a16:creationId xmlns:a16="http://schemas.microsoft.com/office/drawing/2014/main" id="{B19CF50A-0394-6AF4-2355-082E6A794A62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3" name="ZoneTexte 402">
            <a:extLst>
              <a:ext uri="{FF2B5EF4-FFF2-40B4-BE49-F238E27FC236}">
                <a16:creationId xmlns:a16="http://schemas.microsoft.com/office/drawing/2014/main" id="{A35C03BD-BE26-40EA-78AB-A45B0221237D}"/>
              </a:ext>
            </a:extLst>
          </p:cNvPr>
          <p:cNvSpPr txBox="1"/>
          <p:nvPr/>
        </p:nvSpPr>
        <p:spPr>
          <a:xfrm>
            <a:off x="6575392" y="4796810"/>
            <a:ext cx="3505233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A. Hart &amp; T. </a:t>
            </a:r>
            <a:r>
              <a:rPr lang="en-US" sz="1500" i="1" spc="-1" dirty="0" err="1">
                <a:solidFill>
                  <a:srgbClr val="000000"/>
                </a:solidFill>
                <a:ea typeface="Century Gothic"/>
              </a:rPr>
              <a:t>Esmangart</a:t>
            </a:r>
            <a:r>
              <a:rPr lang="en-US" sz="1500" i="1" spc="-1" dirty="0">
                <a:solidFill>
                  <a:srgbClr val="000000"/>
                </a:solidFill>
                <a:ea typeface="Century Gothic"/>
              </a:rPr>
              <a:t> de Bournonville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4" name="ZoneTexte 403">
            <a:extLst>
              <a:ext uri="{FF2B5EF4-FFF2-40B4-BE49-F238E27FC236}">
                <a16:creationId xmlns:a16="http://schemas.microsoft.com/office/drawing/2014/main" id="{AC804437-5596-0838-F5FC-A0D599553AF3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05" name="Image 404">
            <a:extLst>
              <a:ext uri="{FF2B5EF4-FFF2-40B4-BE49-F238E27FC236}">
                <a16:creationId xmlns:a16="http://schemas.microsoft.com/office/drawing/2014/main" id="{60E84A65-20ED-6389-4FCD-E27B70609B5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9175750" y="-27690"/>
            <a:ext cx="844310" cy="406760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B9F259D-7FAC-778B-D334-4FD19F70A3E2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25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Image 3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0AE7E63D-C9F8-90DD-B998-96A8E222256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81" b="50503"/>
          <a:stretch/>
        </p:blipFill>
        <p:spPr>
          <a:xfrm>
            <a:off x="484776" y="2841624"/>
            <a:ext cx="2182224" cy="2254545"/>
          </a:xfrm>
          <a:prstGeom prst="rect">
            <a:avLst/>
          </a:prstGeom>
        </p:spPr>
      </p:pic>
      <p:pic>
        <p:nvPicPr>
          <p:cNvPr id="5" name="Image 4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87CD6547-FB87-E544-621B-F3A657E867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7"/>
          <a:stretch/>
        </p:blipFill>
        <p:spPr>
          <a:xfrm>
            <a:off x="6569042" y="1110446"/>
            <a:ext cx="2739355" cy="3769438"/>
          </a:xfrm>
          <a:prstGeom prst="rect">
            <a:avLst/>
          </a:prstGeom>
        </p:spPr>
      </p:pic>
      <p:pic>
        <p:nvPicPr>
          <p:cNvPr id="6" name="Image 5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28A91800-70A6-12D3-AB61-B7D4DDDAE7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r="42775" b="50503"/>
          <a:stretch/>
        </p:blipFill>
        <p:spPr>
          <a:xfrm>
            <a:off x="3430488" y="2802304"/>
            <a:ext cx="2258951" cy="2236766"/>
          </a:xfrm>
          <a:prstGeom prst="rect">
            <a:avLst/>
          </a:prstGeom>
        </p:spPr>
      </p:pic>
      <p:pic>
        <p:nvPicPr>
          <p:cNvPr id="8" name="Image 7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4B33C9DD-0ECE-46F3-3A10-33B2B9B5D1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750" y="403517"/>
            <a:ext cx="844310" cy="474924"/>
          </a:xfrm>
          <a:prstGeom prst="rect">
            <a:avLst/>
          </a:prstGeom>
        </p:spPr>
      </p:pic>
      <p:pic>
        <p:nvPicPr>
          <p:cNvPr id="9" name="Image 8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16E56BB6-3DF9-3ED4-B427-244AA32F14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227" y="3789363"/>
            <a:ext cx="595466" cy="77669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A6259CA-8AE5-5210-3028-909196C809A3}"/>
              </a:ext>
            </a:extLst>
          </p:cNvPr>
          <p:cNvSpPr txBox="1"/>
          <p:nvPr/>
        </p:nvSpPr>
        <p:spPr>
          <a:xfrm>
            <a:off x="9334668" y="4530360"/>
            <a:ext cx="714227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b="1" spc="-1" dirty="0">
                <a:solidFill>
                  <a:srgbClr val="FF0000"/>
                </a:solidFill>
                <a:latin typeface="Arial"/>
              </a:rPr>
              <a:t>Not yet published</a:t>
            </a:r>
            <a:endParaRPr lang="fr-FR" sz="5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0133E43-3307-FC85-B0E1-13396D55EB67}"/>
              </a:ext>
            </a:extLst>
          </p:cNvPr>
          <p:cNvSpPr txBox="1"/>
          <p:nvPr/>
        </p:nvSpPr>
        <p:spPr>
          <a:xfrm>
            <a:off x="7239066" y="894272"/>
            <a:ext cx="13530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spc="-1" dirty="0">
                <a:solidFill>
                  <a:srgbClr val="FF0000"/>
                </a:solidFill>
                <a:latin typeface="Arial"/>
              </a:rPr>
              <a:t>Preliminary results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427857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BB565A-6C3E-A1BD-11F8-B2C850371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6954E8C3-CD2E-0722-1747-310E189DF7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6450" y="1612900"/>
          <a:ext cx="4143375" cy="259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9750802" imgH="6139505" progId="Prism9.Document">
                  <p:embed/>
                </p:oleObj>
              </mc:Choice>
              <mc:Fallback>
                <p:oleObj name="Prism 9" r:id="rId2" imgW="9750802" imgH="6139505" progId="Prism9.Document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9B9F9049-F0F0-2158-1578-08F4674595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886450" y="1612900"/>
                        <a:ext cx="4143375" cy="259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7" name="ZoneTexte 396">
            <a:extLst>
              <a:ext uri="{FF2B5EF4-FFF2-40B4-BE49-F238E27FC236}">
                <a16:creationId xmlns:a16="http://schemas.microsoft.com/office/drawing/2014/main" id="{E6C2FBF9-97A4-00EE-D787-E1C8C31CAC51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 err="1">
                <a:solidFill>
                  <a:srgbClr val="FFFFFF"/>
                </a:solidFill>
                <a:latin typeface="Arial"/>
              </a:rPr>
              <a:t>Biodosimeter</a:t>
            </a:r>
            <a:r>
              <a:rPr lang="en-GB" sz="4000" spc="-1" dirty="0">
                <a:solidFill>
                  <a:srgbClr val="FFFFFF"/>
                </a:solidFill>
                <a:latin typeface="Arial"/>
              </a:rPr>
              <a:t> Irradiations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B151C951-6A99-586B-60EC-C6AF24F4DE8B}"/>
              </a:ext>
            </a:extLst>
          </p:cNvPr>
          <p:cNvPicPr/>
          <p:nvPr/>
        </p:nvPicPr>
        <p:blipFill>
          <a:blip r:embed="rId4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99" name="ZoneTexte 398">
            <a:extLst>
              <a:ext uri="{FF2B5EF4-FFF2-40B4-BE49-F238E27FC236}">
                <a16:creationId xmlns:a16="http://schemas.microsoft.com/office/drawing/2014/main" id="{03F39B73-2EFC-7FCD-7922-69E5C79D4860}"/>
              </a:ext>
            </a:extLst>
          </p:cNvPr>
          <p:cNvSpPr txBox="1"/>
          <p:nvPr/>
        </p:nvSpPr>
        <p:spPr>
          <a:xfrm>
            <a:off x="0" y="915480"/>
            <a:ext cx="579744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Goal :</a:t>
            </a:r>
            <a:br>
              <a:rPr sz="1800" dirty="0"/>
            </a:br>
            <a:r>
              <a:rPr lang="fr-FR" sz="1800" dirty="0" err="1"/>
              <a:t>Measure</a:t>
            </a:r>
            <a:r>
              <a:rPr lang="fr-FR" sz="1800" dirty="0"/>
              <a:t> the </a:t>
            </a:r>
            <a:r>
              <a:rPr lang="fr-FR" sz="1800" dirty="0" err="1"/>
              <a:t>response</a:t>
            </a:r>
            <a:r>
              <a:rPr lang="fr-FR" sz="1800" dirty="0"/>
              <a:t> </a:t>
            </a:r>
            <a:r>
              <a:rPr lang="fr-FR" sz="1800" dirty="0" err="1"/>
              <a:t>effect</a:t>
            </a:r>
            <a:r>
              <a:rPr lang="fr-FR" sz="1800" dirty="0"/>
              <a:t> of the dose and the dose rate on </a:t>
            </a:r>
            <a:r>
              <a:rPr lang="fr-FR" sz="1800" dirty="0" err="1"/>
              <a:t>biodosimeters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VHEE.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0" name="ZoneTexte 399">
            <a:extLst>
              <a:ext uri="{FF2B5EF4-FFF2-40B4-BE49-F238E27FC236}">
                <a16:creationId xmlns:a16="http://schemas.microsoft.com/office/drawing/2014/main" id="{0CA172E6-CA5E-B9F3-B6F2-066F17A0283F}"/>
              </a:ext>
            </a:extLst>
          </p:cNvPr>
          <p:cNvSpPr txBox="1"/>
          <p:nvPr/>
        </p:nvSpPr>
        <p:spPr>
          <a:xfrm>
            <a:off x="0" y="1765533"/>
            <a:ext cx="5797440" cy="192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Experiment :</a:t>
            </a:r>
            <a:br>
              <a:rPr sz="1800" dirty="0"/>
            </a:b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Irradiate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biodosimeters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with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numerous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doses and dose rates: UHDR (Ultra High Dose Rate) and CDR (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Conventional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Dose Rate) and 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measure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the 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length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 </a:t>
            </a:r>
            <a:r>
              <a:rPr lang="fr-FR" spc="-1" dirty="0" err="1">
                <a:solidFill>
                  <a:srgbClr val="000000"/>
                </a:solidFill>
                <a:ea typeface="Century Gothic"/>
              </a:rPr>
              <a:t>defficit</a:t>
            </a:r>
            <a:r>
              <a:rPr lang="fr-FR" spc="-1" dirty="0">
                <a:solidFill>
                  <a:srgbClr val="000000"/>
                </a:solidFill>
                <a:ea typeface="Century Gothic"/>
              </a:rPr>
              <a:t>. </a:t>
            </a:r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2" name="ZoneTexte 401">
            <a:extLst>
              <a:ext uri="{FF2B5EF4-FFF2-40B4-BE49-F238E27FC236}">
                <a16:creationId xmlns:a16="http://schemas.microsoft.com/office/drawing/2014/main" id="{4DD85548-A6E8-91CD-02BA-4B991206ED43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3" name="ZoneTexte 402">
            <a:extLst>
              <a:ext uri="{FF2B5EF4-FFF2-40B4-BE49-F238E27FC236}">
                <a16:creationId xmlns:a16="http://schemas.microsoft.com/office/drawing/2014/main" id="{E650888D-ED71-D489-6C97-EA37CD46F1DF}"/>
              </a:ext>
            </a:extLst>
          </p:cNvPr>
          <p:cNvSpPr txBox="1"/>
          <p:nvPr/>
        </p:nvSpPr>
        <p:spPr>
          <a:xfrm>
            <a:off x="7785100" y="4752360"/>
            <a:ext cx="230112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M-C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Vozenin</a:t>
            </a:r>
            <a:r>
              <a:rPr lang="en-US" sz="1500" b="0" i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&amp; J. </a:t>
            </a:r>
            <a:r>
              <a:rPr lang="en-US" sz="1500" b="0" i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Ollivier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4" name="ZoneTexte 403">
            <a:extLst>
              <a:ext uri="{FF2B5EF4-FFF2-40B4-BE49-F238E27FC236}">
                <a16:creationId xmlns:a16="http://schemas.microsoft.com/office/drawing/2014/main" id="{6376C455-D856-A241-096D-443614585163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A65E66-2C33-96B5-D391-AFA7FB17CA3B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26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Image 7" descr="Une image contenant Bleu Majorelle, Bleu électrique, bleu, capture d’écran&#10;&#10;Description générée automatiquement">
            <a:extLst>
              <a:ext uri="{FF2B5EF4-FFF2-40B4-BE49-F238E27FC236}">
                <a16:creationId xmlns:a16="http://schemas.microsoft.com/office/drawing/2014/main" id="{40D7BD18-55A3-A8C5-750F-1A5FC7CEE3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886" y="3259856"/>
            <a:ext cx="2873878" cy="1790472"/>
          </a:xfrm>
          <a:prstGeom prst="rect">
            <a:avLst/>
          </a:prstGeom>
        </p:spPr>
      </p:pic>
      <p:pic>
        <p:nvPicPr>
          <p:cNvPr id="10" name="Image 9" descr="Une image contenant croquis, diagramme, Dessin technique, dessin&#10;&#10;Description générée automatiquement">
            <a:extLst>
              <a:ext uri="{FF2B5EF4-FFF2-40B4-BE49-F238E27FC236}">
                <a16:creationId xmlns:a16="http://schemas.microsoft.com/office/drawing/2014/main" id="{B1549F19-513F-44D6-1351-E466CB5538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" r="1702"/>
          <a:stretch/>
        </p:blipFill>
        <p:spPr>
          <a:xfrm>
            <a:off x="178012" y="3228975"/>
            <a:ext cx="2579479" cy="181296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BB95B42-ADAB-01E7-11B8-45E72325FCC5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8280000" y="73800"/>
            <a:ext cx="576000" cy="574920"/>
          </a:xfrm>
          <a:prstGeom prst="rect">
            <a:avLst/>
          </a:prstGeom>
          <a:ln w="0"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3122B09-72E7-9B70-BB5E-068167D189EB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964360" y="88920"/>
            <a:ext cx="1081080" cy="559440"/>
          </a:xfrm>
          <a:prstGeom prst="rect">
            <a:avLst/>
          </a:prstGeom>
          <a:ln w="0">
            <a:noFill/>
          </a:ln>
        </p:spPr>
      </p:pic>
      <p:pic>
        <p:nvPicPr>
          <p:cNvPr id="3" name="Image 2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C665BF8C-9A5C-72FB-3BDF-5B127BC304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398" y="3182493"/>
            <a:ext cx="595466" cy="7766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DBACCA1-C918-7853-778A-FC965BC90FEA}"/>
              </a:ext>
            </a:extLst>
          </p:cNvPr>
          <p:cNvSpPr txBox="1"/>
          <p:nvPr/>
        </p:nvSpPr>
        <p:spPr>
          <a:xfrm>
            <a:off x="9323017" y="3937190"/>
            <a:ext cx="795818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b="1" spc="-1" dirty="0">
                <a:solidFill>
                  <a:srgbClr val="FF0000"/>
                </a:solidFill>
              </a:rPr>
              <a:t>Paper under review</a:t>
            </a:r>
            <a:endParaRPr lang="fr-FR" sz="5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62C9E29-E437-8C9B-A764-7D6D234A8B7A}"/>
              </a:ext>
            </a:extLst>
          </p:cNvPr>
          <p:cNvSpPr txBox="1"/>
          <p:nvPr/>
        </p:nvSpPr>
        <p:spPr>
          <a:xfrm>
            <a:off x="7060515" y="1356815"/>
            <a:ext cx="13530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spc="-1" dirty="0">
                <a:solidFill>
                  <a:srgbClr val="FF0000"/>
                </a:solidFill>
                <a:latin typeface="Arial"/>
              </a:rPr>
              <a:t>Preliminary results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74467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" grpId="0"/>
      <p:bldP spid="4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F485-A085-7EA2-2B2C-3D34448B1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>
            <a:extLst>
              <a:ext uri="{FF2B5EF4-FFF2-40B4-BE49-F238E27FC236}">
                <a16:creationId xmlns:a16="http://schemas.microsoft.com/office/drawing/2014/main" id="{28B8B09D-7ACA-0893-B38D-A8E1942BCB4C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  <a:extLst>
              <a:ext uri="{FF2B5EF4-FFF2-40B4-BE49-F238E27FC236}">
                <a16:creationId xmlns:a16="http://schemas.microsoft.com/office/drawing/2014/main" id="{91C2F76A-D82C-18D2-1BE4-EF17F3898205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>
            <a:extLst>
              <a:ext uri="{FF2B5EF4-FFF2-40B4-BE49-F238E27FC236}">
                <a16:creationId xmlns:a16="http://schemas.microsoft.com/office/drawing/2014/main" id="{440A9280-0876-948A-1E39-AB87BAB21726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Selected Medical Applications 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planned at CLEAR in 2024:</a:t>
            </a:r>
          </a:p>
        </p:txBody>
      </p:sp>
    </p:spTree>
    <p:extLst>
      <p:ext uri="{BB962C8B-B14F-4D97-AF65-F5344CB8AC3E}">
        <p14:creationId xmlns:p14="http://schemas.microsoft.com/office/powerpoint/2010/main" val="16612849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08C8D-A01F-C162-C363-BB37FAC42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FE280B6-F9AC-55CE-1C96-858217EE8878}"/>
              </a:ext>
            </a:extLst>
          </p:cNvPr>
          <p:cNvSpPr/>
          <p:nvPr/>
        </p:nvSpPr>
        <p:spPr>
          <a:xfrm>
            <a:off x="31750" y="996532"/>
            <a:ext cx="3609424" cy="887022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81F6D55A-0397-8A56-0E38-0366F37BD1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837"/>
          <a:stretch/>
        </p:blipFill>
        <p:spPr>
          <a:xfrm>
            <a:off x="248679" y="2862525"/>
            <a:ext cx="2736436" cy="2102748"/>
          </a:xfrm>
          <a:prstGeom prst="rect">
            <a:avLst/>
          </a:prstGeom>
        </p:spPr>
      </p:pic>
      <p:sp>
        <p:nvSpPr>
          <p:cNvPr id="397" name="ZoneTexte 396">
            <a:extLst>
              <a:ext uri="{FF2B5EF4-FFF2-40B4-BE49-F238E27FC236}">
                <a16:creationId xmlns:a16="http://schemas.microsoft.com/office/drawing/2014/main" id="{54A66A1F-7390-FC8B-3238-791AAD7AD8EA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Selected Medical Applications in 2024</a:t>
            </a: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89C4F3F1-F19F-BE10-BF0A-1CB620DB4B85}"/>
              </a:ext>
            </a:extLst>
          </p:cNvPr>
          <p:cNvPicPr/>
          <p:nvPr/>
        </p:nvPicPr>
        <p:blipFill>
          <a:blip r:embed="rId3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02" name="ZoneTexte 401">
            <a:extLst>
              <a:ext uri="{FF2B5EF4-FFF2-40B4-BE49-F238E27FC236}">
                <a16:creationId xmlns:a16="http://schemas.microsoft.com/office/drawing/2014/main" id="{F76817F2-9B62-80D1-3FA2-E6B815061FC4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E72AB45-CCC7-9B54-0CFB-4169A3382C18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28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1C6FAED-5F38-DDF8-0C7A-90E4172C6701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D20330F-F85D-64D6-B100-2EC672F4EB8B}"/>
              </a:ext>
            </a:extLst>
          </p:cNvPr>
          <p:cNvSpPr txBox="1"/>
          <p:nvPr/>
        </p:nvSpPr>
        <p:spPr>
          <a:xfrm>
            <a:off x="31750" y="1068800"/>
            <a:ext cx="3725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VHEE at UHDR Studies with Liposomes</a:t>
            </a:r>
            <a:br>
              <a:rPr lang="en-US" sz="1100" b="1" dirty="0"/>
            </a:br>
            <a:r>
              <a:rPr lang="en-US" sz="1100" b="1" dirty="0"/>
              <a:t>VHEE at UHDR Studies with </a:t>
            </a:r>
            <a:r>
              <a:rPr lang="en-US" sz="1100" b="1" dirty="0" err="1"/>
              <a:t>Biodosimeters</a:t>
            </a:r>
            <a:br>
              <a:rPr lang="en-US" sz="1100" b="1" dirty="0"/>
            </a:br>
            <a:r>
              <a:rPr lang="en-US" sz="1100" b="1" dirty="0"/>
              <a:t>VHEE at UHDR Studies with Short Peptides &amp; LCMS</a:t>
            </a:r>
            <a:br>
              <a:rPr lang="en-US" sz="1100" b="1" dirty="0"/>
            </a:br>
            <a:r>
              <a:rPr lang="en-US" sz="1100" b="1" dirty="0"/>
              <a:t>VHEE at UHDR Studies with Cells</a:t>
            </a:r>
            <a:endParaRPr lang="fr-FR" sz="11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ED15DF4-4239-41FD-8894-E35CB1BEC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151" y="1438636"/>
            <a:ext cx="3046824" cy="152341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837D819-4901-2503-ED46-3EC0EEA6B0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7" t="11856" r="3691" b="12505"/>
          <a:stretch/>
        </p:blipFill>
        <p:spPr>
          <a:xfrm>
            <a:off x="7470690" y="3656175"/>
            <a:ext cx="2596424" cy="131881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2CFDD58-849C-3A51-D743-7139A57626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8111" y="1297815"/>
            <a:ext cx="2870190" cy="170515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29C22FE-F862-9C34-D711-076E012A00A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240"/>
          <a:stretch/>
        </p:blipFill>
        <p:spPr>
          <a:xfrm>
            <a:off x="3199392" y="3702776"/>
            <a:ext cx="3681840" cy="111093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1D91AC1-0AA7-32AE-0113-8AE0594BC7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4018" y="3399982"/>
            <a:ext cx="3487214" cy="298730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25F3BDB6-2D7C-10CF-7DA5-50A0716682AD}"/>
              </a:ext>
            </a:extLst>
          </p:cNvPr>
          <p:cNvSpPr txBox="1"/>
          <p:nvPr/>
        </p:nvSpPr>
        <p:spPr>
          <a:xfrm>
            <a:off x="3979942" y="1046140"/>
            <a:ext cx="29146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VHEE at UHDR Studies with Drosophilae</a:t>
            </a:r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C024D33-832B-4D64-CEFB-1D4FAA53C2AE}"/>
              </a:ext>
            </a:extLst>
          </p:cNvPr>
          <p:cNvSpPr txBox="1"/>
          <p:nvPr/>
        </p:nvSpPr>
        <p:spPr>
          <a:xfrm>
            <a:off x="7372131" y="3385014"/>
            <a:ext cx="2730500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&amp; Gold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Nanoparticles</a:t>
            </a: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Plasmid</a:t>
            </a: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Studies</a:t>
            </a:r>
            <a:b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8EE3D95-0BA2-66A1-5781-4AFB48BA6A07}"/>
              </a:ext>
            </a:extLst>
          </p:cNvPr>
          <p:cNvSpPr txBox="1"/>
          <p:nvPr/>
        </p:nvSpPr>
        <p:spPr>
          <a:xfrm>
            <a:off x="7415133" y="1103093"/>
            <a:ext cx="25717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VHEE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Material</a:t>
            </a: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Irradiation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Studies</a:t>
            </a:r>
            <a:endParaRPr lang="fr-FR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7829E662-C8D6-7A8E-A281-287FD04BD69F}"/>
              </a:ext>
            </a:extLst>
          </p:cNvPr>
          <p:cNvSpPr txBox="1"/>
          <p:nvPr/>
        </p:nvSpPr>
        <p:spPr>
          <a:xfrm>
            <a:off x="6560892" y="3049769"/>
            <a:ext cx="434116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Radio-enhancement effect of </a:t>
            </a:r>
          </a:p>
          <a:p>
            <a:pPr algn="ctr"/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Nanoparticles in VHEE beams</a:t>
            </a:r>
            <a:endParaRPr lang="fr-FR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F408467-B099-48E5-FE1F-270F90E616FD}"/>
              </a:ext>
            </a:extLst>
          </p:cNvPr>
          <p:cNvSpPr txBox="1"/>
          <p:nvPr/>
        </p:nvSpPr>
        <p:spPr>
          <a:xfrm>
            <a:off x="144120" y="2635635"/>
            <a:ext cx="29455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Plan Delivery to an Anatomical Phantom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DFE59A-9842-7D75-E762-EA45B4D3A4FC}"/>
              </a:ext>
            </a:extLst>
          </p:cNvPr>
          <p:cNvSpPr txBox="1"/>
          <p:nvPr/>
        </p:nvSpPr>
        <p:spPr>
          <a:xfrm>
            <a:off x="31750" y="1867068"/>
            <a:ext cx="3609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Goal: explore dose and dose rate parameters for both healthy and cancerous cells.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7537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/>
      <p:bldP spid="43" grpId="0"/>
      <p:bldP spid="45" grpId="0"/>
      <p:bldP spid="47" grpId="0"/>
      <p:bldP spid="49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D8FD5-211C-9F22-FA3C-D1F46AE08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C13F344A-0043-C8BE-E964-2A1051A06B5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Directions for VHEE/FLASH Experiments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0823D8F0-8430-3FA4-E78A-D57CF139E591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F619C42-46A4-DE0D-799B-A08EC2A489B0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29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C46F311-D391-018A-BA85-FA4A8BC44F36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BD96603-7F97-D910-2C6F-276BA798F024}"/>
              </a:ext>
            </a:extLst>
          </p:cNvPr>
          <p:cNvSpPr txBox="1"/>
          <p:nvPr/>
        </p:nvSpPr>
        <p:spPr>
          <a:xfrm>
            <a:off x="180000" y="1147800"/>
            <a:ext cx="9360000" cy="3763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400" b="0" i="0" u="none" strike="noStrike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Studying</a:t>
            </a:r>
            <a:r>
              <a:rPr lang="fr-FR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 the impact of the </a:t>
            </a:r>
            <a:r>
              <a:rPr lang="fr-FR" sz="2400" b="1" i="0" u="none" strike="noStrike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beam</a:t>
            </a:r>
            <a:r>
              <a:rPr lang="fr-FR" sz="2400" b="1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 time structure</a:t>
            </a:r>
            <a:r>
              <a:rPr lang="fr-FR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 on the </a:t>
            </a:r>
            <a:r>
              <a:rPr lang="fr-FR" sz="2400" b="1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FLASH </a:t>
            </a:r>
            <a:r>
              <a:rPr lang="fr-FR" sz="2400" b="1" i="0" u="none" strike="noStrike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effect</a:t>
            </a:r>
            <a:r>
              <a:rPr lang="fr-FR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 (</a:t>
            </a:r>
            <a:r>
              <a:rPr lang="fr-FR" sz="2400" b="0" i="0" u="none" strike="noStrike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average</a:t>
            </a:r>
            <a:r>
              <a:rPr lang="fr-FR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 dose rate, </a:t>
            </a:r>
            <a:r>
              <a:rPr lang="fr-FR" sz="2400" b="0" i="0" u="none" strike="noStrike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instantaneous</a:t>
            </a:r>
            <a:r>
              <a:rPr lang="fr-FR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 dose rate, etc.)</a:t>
            </a:r>
            <a:br>
              <a:rPr lang="fr-FR" sz="24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</a:br>
            <a:endParaRPr lang="fr-FR" sz="2400" b="0" i="0" u="none" strike="noStrike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400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Studying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the </a:t>
            </a:r>
            <a:r>
              <a:rPr lang="fr-FR" sz="2400" b="1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FLASH </a:t>
            </a:r>
            <a:r>
              <a:rPr lang="fr-FR" sz="2400" b="1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effect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on </a:t>
            </a:r>
            <a:r>
              <a:rPr lang="fr-FR" sz="2400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both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fr-FR" sz="2400" b="1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healthy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and </a:t>
            </a:r>
            <a:r>
              <a:rPr lang="fr-FR" sz="2400" b="1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cancerous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fr-FR" sz="2400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cells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(first </a:t>
            </a:r>
            <a:r>
              <a:rPr lang="fr-FR" sz="2400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experiment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fr-FR" sz="2400" baseline="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done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 on </a:t>
            </a:r>
            <a:r>
              <a:rPr lang="fr-FR" sz="2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cancerous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fr-FR" sz="2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cells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  <a:t>in Nov. 2023).</a:t>
            </a:r>
            <a:br>
              <a:rPr lang="fr-FR" sz="2400" baseline="0" dirty="0">
                <a:solidFill>
                  <a:prstClr val="black"/>
                </a:solidFill>
                <a:latin typeface="Liberation Sans" panose="020B0604020202020204" pitchFamily="34" charset="0"/>
              </a:rPr>
            </a:br>
            <a:endParaRPr lang="fr-FR" sz="2400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Studying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the </a:t>
            </a:r>
            <a:r>
              <a:rPr lang="fr-FR" sz="2400" b="1" dirty="0">
                <a:solidFill>
                  <a:prstClr val="black"/>
                </a:solidFill>
                <a:latin typeface="Liberation Sans" panose="020B0604020202020204" pitchFamily="34" charset="0"/>
              </a:rPr>
              <a:t>FLASH </a:t>
            </a:r>
            <a:r>
              <a:rPr lang="fr-FR" sz="2400" b="1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effect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on </a:t>
            </a:r>
            <a:r>
              <a:rPr lang="fr-FR" sz="2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several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fr-FR" sz="2400" b="1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biodosimeters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(Zebra Fish </a:t>
            </a:r>
            <a:r>
              <a:rPr lang="fr-FR" sz="2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Embryos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 &amp; Drosophila </a:t>
            </a:r>
            <a:r>
              <a:rPr lang="fr-FR" sz="2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Larvae</a:t>
            </a:r>
            <a:r>
              <a:rPr lang="fr-FR" sz="2400" dirty="0">
                <a:solidFill>
                  <a:prstClr val="black"/>
                </a:solidFill>
                <a:latin typeface="Liberation Sans" panose="020B0604020202020204" pitchFamily="34" charset="0"/>
              </a:rPr>
              <a:t>).</a:t>
            </a:r>
            <a:endParaRPr lang="fr-FR" sz="2400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52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/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Very High Energy Electrons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17516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D8FD5-211C-9F22-FA3C-D1F46AE08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C13F344A-0043-C8BE-E964-2A1051A06B5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Comments from the CLEAR </a:t>
            </a:r>
            <a:r>
              <a:rPr lang="en-GB" sz="4000" b="0" strike="noStrike" spc="-1" dirty="0" err="1">
                <a:solidFill>
                  <a:srgbClr val="FFFFFF"/>
                </a:solidFill>
                <a:latin typeface="Arial"/>
              </a:rPr>
              <a:t>Scientfic</a:t>
            </a:r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 Board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0823D8F0-8430-3FA4-E78A-D57CF139E591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F619C42-46A4-DE0D-799B-A08EC2A489B0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30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C46F311-D391-018A-BA85-FA4A8BC44F36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Content Placeholder 4" descr="A close up of black text&#10;&#10;Description automatically generated">
            <a:extLst>
              <a:ext uri="{FF2B5EF4-FFF2-40B4-BE49-F238E27FC236}">
                <a16:creationId xmlns:a16="http://schemas.microsoft.com/office/drawing/2014/main" id="{32C0C49D-B4BD-3556-873E-7CC357189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" y="1271640"/>
            <a:ext cx="10026660" cy="1335497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 descr="A close up of text&#10;&#10;Description automatically generated">
            <a:extLst>
              <a:ext uri="{FF2B5EF4-FFF2-40B4-BE49-F238E27FC236}">
                <a16:creationId xmlns:a16="http://schemas.microsoft.com/office/drawing/2014/main" id="{3D187B58-270F-CAE1-990A-0653C48E94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08"/>
          <a:stretch/>
        </p:blipFill>
        <p:spPr>
          <a:xfrm>
            <a:off x="180107" y="3005133"/>
            <a:ext cx="9745345" cy="148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2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Conclusions</a:t>
            </a:r>
          </a:p>
        </p:txBody>
      </p:sp>
      <p:pic>
        <p:nvPicPr>
          <p:cNvPr id="386" name="Image 38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/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8" name="ZoneTexte 387"/>
          <p:cNvSpPr txBox="1"/>
          <p:nvPr/>
        </p:nvSpPr>
        <p:spPr>
          <a:xfrm>
            <a:off x="1440" y="1008000"/>
            <a:ext cx="9862560" cy="410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More and more 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users</a:t>
            </a:r>
            <a:r>
              <a:rPr lang="en-US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are studying the 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FLASH effect</a:t>
            </a:r>
            <a:r>
              <a:rPr lang="en-US" sz="1400" b="1" spc="-1" dirty="0">
                <a:solidFill>
                  <a:srgbClr val="000000"/>
                </a:solidFill>
                <a:latin typeface="Arial"/>
                <a:ea typeface="Century Gothic"/>
              </a:rPr>
              <a:t>, Irradiation Methods and Dosimetry</a:t>
            </a:r>
            <a: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  <a:t> in CLEAR, </a:t>
            </a:r>
            <a:r>
              <a:rPr lang="en-US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leading to</a:t>
            </a:r>
            <a: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  <a:t>:</a:t>
            </a:r>
            <a:b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</a:br>
            <a:endParaRPr lang="en-GB" sz="1400" b="0" strike="noStrike" spc="-1" dirty="0">
              <a:solidFill>
                <a:srgbClr val="FFFFFF"/>
              </a:solidFill>
              <a:latin typeface="Arial"/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14 weeks </a:t>
            </a:r>
            <a:r>
              <a:rPr lang="en-US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of beam dedicated to 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medical applications</a:t>
            </a:r>
            <a:r>
              <a:rPr lang="en-US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in 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2023.</a:t>
            </a:r>
            <a:endParaRPr lang="en-GB" sz="1400" b="0" strike="noStrike" spc="-1" dirty="0">
              <a:solidFill>
                <a:srgbClr val="FFFFFF"/>
              </a:solidFill>
              <a:latin typeface="Arial"/>
            </a:endParaRPr>
          </a:p>
          <a:p>
            <a:pPr marL="285750" indent="-28575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endParaRPr lang="en-GB" sz="1400" b="0" strike="noStrike" spc="-1" dirty="0">
              <a:solidFill>
                <a:srgbClr val="FFFFFF"/>
              </a:solidFill>
              <a:latin typeface="Arial"/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More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than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</a:t>
            </a:r>
            <a:r>
              <a:rPr lang="fr-FR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12 </a:t>
            </a:r>
            <a:r>
              <a:rPr lang="fr-FR" sz="1400" b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conference</a:t>
            </a:r>
            <a:r>
              <a:rPr lang="fr-FR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</a:t>
            </a:r>
            <a:r>
              <a:rPr lang="fr-FR" sz="1400" b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proceedings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and </a:t>
            </a:r>
            <a:r>
              <a:rPr lang="fr-FR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9 journal </a:t>
            </a:r>
            <a:r>
              <a:rPr lang="fr-FR" sz="1400" b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papers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(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published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or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being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reviewed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) for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medical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applications,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see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the full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list</a:t>
            </a:r>
            <a:r>
              <a:rPr lang="fr-FR" sz="1400" spc="-1" dirty="0">
                <a:solidFill>
                  <a:srgbClr val="000000"/>
                </a:solidFill>
                <a:ea typeface="Century Gothic"/>
              </a:rPr>
              <a:t> on: </a:t>
            </a:r>
            <a:r>
              <a:rPr lang="fr-FR" sz="1400" spc="-1" dirty="0">
                <a:solidFill>
                  <a:srgbClr val="000000"/>
                </a:solidFill>
                <a:ea typeface="Century Gothic"/>
                <a:hlinkClick r:id="rId3"/>
              </a:rPr>
              <a:t>https://clear.cern/content/publications</a:t>
            </a:r>
            <a:br>
              <a:rPr lang="fr-FR" sz="1400" spc="-1" dirty="0">
                <a:solidFill>
                  <a:srgbClr val="000000"/>
                </a:solidFill>
                <a:ea typeface="Century Gothic"/>
              </a:rPr>
            </a:br>
            <a:endParaRPr lang="fr-FR" sz="1400" spc="-1" dirty="0">
              <a:solidFill>
                <a:srgbClr val="000000"/>
              </a:solidFill>
              <a:ea typeface="Century Gothic"/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1400" b="1" strike="noStrike" spc="-1" dirty="0">
                <a:solidFill>
                  <a:srgbClr val="000000"/>
                </a:solidFill>
                <a:latin typeface="Arial"/>
              </a:rPr>
              <a:t>13 </a:t>
            </a:r>
            <a:r>
              <a:rPr lang="fr-FR" sz="1400" b="1" strike="noStrike" spc="-1" dirty="0" err="1">
                <a:solidFill>
                  <a:srgbClr val="000000"/>
                </a:solidFill>
                <a:latin typeface="Arial"/>
              </a:rPr>
              <a:t>Medical</a:t>
            </a:r>
            <a:r>
              <a:rPr lang="fr-FR" sz="1400" b="1" strike="noStrike" spc="-1" dirty="0">
                <a:solidFill>
                  <a:srgbClr val="000000"/>
                </a:solidFill>
                <a:latin typeface="Arial"/>
              </a:rPr>
              <a:t> Application </a:t>
            </a:r>
            <a:r>
              <a:rPr lang="fr-FR" sz="1400" b="1" strike="noStrike" spc="-1" dirty="0" err="1">
                <a:solidFill>
                  <a:srgbClr val="000000"/>
                </a:solidFill>
                <a:latin typeface="Arial"/>
              </a:rPr>
              <a:t>Experiments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</a:rPr>
              <a:t>planned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 for </a:t>
            </a:r>
            <a:r>
              <a:rPr lang="fr-FR" sz="1400" b="1" strike="noStrike" spc="-1" dirty="0">
                <a:solidFill>
                  <a:srgbClr val="000000"/>
                </a:solidFill>
                <a:latin typeface="Arial"/>
              </a:rPr>
              <a:t>2024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 (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</a:rPr>
              <a:t>so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 far),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</a:rPr>
              <a:t>see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 the full </a:t>
            </a:r>
            <a:r>
              <a:rPr lang="fr-FR" sz="1400" strike="noStrike" spc="-1" dirty="0" err="1">
                <a:solidFill>
                  <a:srgbClr val="000000"/>
                </a:solidFill>
                <a:latin typeface="Arial"/>
              </a:rPr>
              <a:t>list</a:t>
            </a:r>
            <a:r>
              <a:rPr lang="fr-FR" sz="1400" spc="-1" dirty="0">
                <a:solidFill>
                  <a:srgbClr val="000000"/>
                </a:solidFill>
              </a:rPr>
              <a:t> on: </a:t>
            </a:r>
            <a:r>
              <a:rPr lang="fr-FR" sz="1400" spc="-1" dirty="0">
                <a:solidFill>
                  <a:srgbClr val="000000"/>
                </a:solidFill>
                <a:hlinkClick r:id="rId4"/>
              </a:rPr>
              <a:t>https://pkorysko.web.cern.ch/CLEAR/Table/CLEAR_experiments_2024.html</a:t>
            </a:r>
            <a:br>
              <a:rPr lang="fr-FR" sz="1400" spc="-1" dirty="0">
                <a:solidFill>
                  <a:srgbClr val="000000"/>
                </a:solidFill>
              </a:rPr>
            </a:br>
            <a:endParaRPr lang="fr-FR" sz="1400" spc="-1" dirty="0">
              <a:solidFill>
                <a:srgbClr val="000000"/>
              </a:solidFill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A new robot, the </a:t>
            </a:r>
            <a:r>
              <a:rPr lang="fr-FR" sz="1400" b="1" strike="noStrike" spc="-1" dirty="0">
                <a:solidFill>
                  <a:srgbClr val="000000"/>
                </a:solidFill>
                <a:latin typeface="Arial"/>
              </a:rPr>
              <a:t>C-Robot 2.0</a:t>
            </a:r>
            <a:r>
              <a:rPr lang="fr-FR" sz="14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400" b="1" spc="-1" dirty="0" err="1">
                <a:solidFill>
                  <a:srgbClr val="000000"/>
                </a:solidFill>
                <a:latin typeface="Arial"/>
              </a:rPr>
              <a:t>was</a:t>
            </a:r>
            <a:r>
              <a:rPr lang="fr-FR" sz="14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400" b="1" spc="-1" dirty="0" err="1">
                <a:solidFill>
                  <a:srgbClr val="000000"/>
                </a:solidFill>
                <a:latin typeface="Arial"/>
              </a:rPr>
              <a:t>built</a:t>
            </a:r>
            <a:r>
              <a:rPr lang="fr-FR" sz="1400" strike="noStrike" spc="-1" dirty="0">
                <a:solidFill>
                  <a:srgbClr val="000000"/>
                </a:solidFill>
                <a:latin typeface="Arial"/>
              </a:rPr>
              <a:t>. 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3 </a:t>
            </a:r>
            <a:r>
              <a:rPr lang="fr-FR" sz="1400" spc="-1" dirty="0" err="1">
                <a:solidFill>
                  <a:srgbClr val="000000"/>
                </a:solidFill>
                <a:latin typeface="Arial"/>
              </a:rPr>
              <a:t>similar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 robots are </a:t>
            </a:r>
            <a:r>
              <a:rPr lang="fr-FR" sz="1400" spc="-1" dirty="0" err="1">
                <a:solidFill>
                  <a:srgbClr val="000000"/>
                </a:solidFill>
                <a:latin typeface="Arial"/>
              </a:rPr>
              <a:t>being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400" spc="-1" dirty="0" err="1">
                <a:solidFill>
                  <a:srgbClr val="000000"/>
                </a:solidFill>
                <a:latin typeface="Arial"/>
              </a:rPr>
              <a:t>built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 in </a:t>
            </a:r>
            <a:r>
              <a:rPr lang="fr-FR" sz="1400" b="1" spc="-1" dirty="0">
                <a:solidFill>
                  <a:srgbClr val="000000"/>
                </a:solidFill>
                <a:latin typeface="Arial"/>
              </a:rPr>
              <a:t>Germany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 (PITZ), </a:t>
            </a:r>
            <a:r>
              <a:rPr lang="fr-FR" sz="1400" b="1" spc="-1" dirty="0" err="1">
                <a:solidFill>
                  <a:srgbClr val="000000"/>
                </a:solidFill>
                <a:latin typeface="Arial"/>
              </a:rPr>
              <a:t>Australia</a:t>
            </a:r>
            <a:r>
              <a:rPr lang="fr-FR" sz="1400" b="1" spc="-1" dirty="0">
                <a:solidFill>
                  <a:srgbClr val="000000"/>
                </a:solidFill>
                <a:latin typeface="Arial"/>
              </a:rPr>
              <a:t> (</a:t>
            </a:r>
            <a:r>
              <a:rPr lang="fr-FR" sz="1400" dirty="0" err="1"/>
              <a:t>Australian</a:t>
            </a:r>
            <a:r>
              <a:rPr lang="fr-FR" sz="1400" dirty="0"/>
              <a:t> Synchrotron)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fr-FR" sz="1400" b="1" spc="-1" dirty="0">
                <a:solidFill>
                  <a:srgbClr val="000000"/>
                </a:solidFill>
                <a:latin typeface="Arial"/>
              </a:rPr>
              <a:t>China</a:t>
            </a:r>
            <a:r>
              <a:rPr lang="fr-FR" sz="1400" spc="-1" dirty="0">
                <a:solidFill>
                  <a:srgbClr val="000000"/>
                </a:solidFill>
                <a:latin typeface="Arial"/>
              </a:rPr>
              <a:t> (</a:t>
            </a:r>
            <a:r>
              <a:rPr lang="fr-FR" sz="1400" dirty="0"/>
              <a:t>IHEP)</a:t>
            </a:r>
            <a:r>
              <a:rPr lang="fr-FR" sz="1400" b="1" dirty="0"/>
              <a:t>.</a:t>
            </a:r>
            <a:br>
              <a:rPr lang="fr-FR" sz="1400" spc="-1" dirty="0">
                <a:solidFill>
                  <a:srgbClr val="000000"/>
                </a:solidFill>
                <a:latin typeface="Arial"/>
              </a:rPr>
            </a:br>
            <a:endParaRPr lang="fr-FR" sz="1400" spc="-1" dirty="0">
              <a:solidFill>
                <a:srgbClr val="000000"/>
              </a:solidFill>
              <a:latin typeface="Arial"/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</a:rPr>
              <a:t>New beam</a:t>
            </a:r>
            <a:r>
              <a:rPr lang="en-US" sz="1400" spc="-1" dirty="0">
                <a:solidFill>
                  <a:srgbClr val="000000"/>
                </a:solidFill>
              </a:rPr>
              <a:t> line with flexible optics, particularly suited for </a:t>
            </a:r>
            <a:r>
              <a:rPr lang="en-US" sz="1400" b="1" spc="-1" dirty="0">
                <a:solidFill>
                  <a:srgbClr val="000000"/>
                </a:solidFill>
              </a:rPr>
              <a:t>medical applications</a:t>
            </a:r>
            <a:r>
              <a:rPr lang="en-US" sz="1400" spc="-1" dirty="0">
                <a:solidFill>
                  <a:srgbClr val="000000"/>
                </a:solidFill>
              </a:rPr>
              <a:t>.</a:t>
            </a: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</a:rPr>
              <a:t>New collaborations in 2024 with </a:t>
            </a:r>
            <a:r>
              <a:rPr lang="en-US" sz="1400" b="1" spc="-1" dirty="0">
                <a:solidFill>
                  <a:srgbClr val="000000"/>
                </a:solidFill>
              </a:rPr>
              <a:t>HUG</a:t>
            </a:r>
            <a:r>
              <a:rPr lang="en-US" sz="1400" spc="-1" dirty="0">
                <a:solidFill>
                  <a:srgbClr val="000000"/>
                </a:solidFill>
              </a:rPr>
              <a:t> and </a:t>
            </a:r>
            <a:r>
              <a:rPr lang="en-US" sz="1400" b="1" spc="-1" dirty="0">
                <a:solidFill>
                  <a:srgbClr val="000000"/>
                </a:solidFill>
              </a:rPr>
              <a:t>Gustave </a:t>
            </a:r>
            <a:r>
              <a:rPr lang="en-US" sz="1400" b="1" spc="-1" dirty="0" err="1">
                <a:solidFill>
                  <a:srgbClr val="000000"/>
                </a:solidFill>
              </a:rPr>
              <a:t>Roussy</a:t>
            </a:r>
            <a:r>
              <a:rPr lang="en-US" sz="1400" spc="-1" dirty="0">
                <a:solidFill>
                  <a:srgbClr val="000000"/>
                </a:solidFill>
              </a:rPr>
              <a:t>.</a:t>
            </a:r>
            <a:endParaRPr lang="en-GB" sz="1400" spc="-1" dirty="0">
              <a:solidFill>
                <a:srgbClr val="FFFFFF"/>
              </a:solidFill>
            </a:endParaRPr>
          </a:p>
          <a:p>
            <a:pPr marL="742950" lvl="1" indent="-285750"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Arial"/>
              <a:ea typeface="Century Gothic"/>
            </a:endParaRPr>
          </a:p>
        </p:txBody>
      </p:sp>
      <p:sp>
        <p:nvSpPr>
          <p:cNvPr id="389" name="ZoneTexte 388"/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DD19D84-4E82-609D-B7AE-106137975933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31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Image 389"/>
          <p:cNvPicPr/>
          <p:nvPr/>
        </p:nvPicPr>
        <p:blipFill>
          <a:blip r:embed="rId3"/>
          <a:stretch/>
        </p:blipFill>
        <p:spPr>
          <a:xfrm>
            <a:off x="-36000" y="0"/>
            <a:ext cx="10188000" cy="5689800"/>
          </a:xfrm>
          <a:prstGeom prst="rect">
            <a:avLst/>
          </a:prstGeom>
          <a:ln w="0">
            <a:noFill/>
          </a:ln>
        </p:spPr>
      </p:pic>
      <p:pic>
        <p:nvPicPr>
          <p:cNvPr id="391" name="Picture 3"/>
          <p:cNvPicPr/>
          <p:nvPr/>
        </p:nvPicPr>
        <p:blipFill>
          <a:blip r:embed="rId4">
            <a:alphaModFix/>
          </a:blip>
          <a:stretch/>
        </p:blipFill>
        <p:spPr>
          <a:xfrm>
            <a:off x="4032000" y="1856565"/>
            <a:ext cx="2052000" cy="2044080"/>
          </a:xfrm>
          <a:prstGeom prst="rect">
            <a:avLst/>
          </a:prstGeom>
          <a:ln w="0">
            <a:noFill/>
          </a:ln>
          <a:effectLst>
            <a:glow>
              <a:schemeClr val="accent1"/>
            </a:glow>
            <a:outerShdw blurRad="50800" dist="50800" dir="5400000" algn="ctr" rotWithShape="0">
              <a:srgbClr val="000000"/>
            </a:outerShdw>
          </a:effectLst>
        </p:spPr>
      </p:pic>
      <p:sp>
        <p:nvSpPr>
          <p:cNvPr id="392" name="ZoneTexte 391"/>
          <p:cNvSpPr txBox="1"/>
          <p:nvPr/>
        </p:nvSpPr>
        <p:spPr>
          <a:xfrm>
            <a:off x="0" y="-338400"/>
            <a:ext cx="10080000" cy="325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6000" b="1" strike="noStrike" spc="-1" dirty="0">
                <a:solidFill>
                  <a:srgbClr val="FFFFFF"/>
                </a:solidFill>
                <a:latin typeface="Arial"/>
              </a:rPr>
              <a:t>Thank you</a:t>
            </a:r>
            <a:endParaRPr lang="en-GB" sz="60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3" name="Ellipse 392">
            <a:hlinkClick r:id="rId5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Very High Energy Electrons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4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80F4EF-297B-A87A-6D28-AC93C65B0853}"/>
              </a:ext>
            </a:extLst>
          </p:cNvPr>
          <p:cNvSpPr txBox="1"/>
          <p:nvPr/>
        </p:nvSpPr>
        <p:spPr>
          <a:xfrm>
            <a:off x="22255" y="893467"/>
            <a:ext cx="7218701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The potential use of very high-energy electron (VHEE) beams </a:t>
            </a:r>
            <a:br>
              <a:rPr lang="en-US" sz="1500" dirty="0"/>
            </a:br>
            <a:r>
              <a:rPr lang="en-US" sz="1500" dirty="0"/>
              <a:t>(50-250 MeV) for Radio Therapy (RT) recently gained interest, </a:t>
            </a:r>
            <a:br>
              <a:rPr lang="en-US" sz="1500" dirty="0"/>
            </a:br>
            <a:r>
              <a:rPr lang="en-US" sz="1500" dirty="0"/>
              <a:t>since electrons at these energies can travel deep into the patient.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Potential advantages of VHEE RT: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500" dirty="0"/>
              <a:t>Depth – dose profile for electrons better than X-rays.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500" dirty="0"/>
              <a:t>Charged particles can be focused and steered (not possible with X-rays) 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500" dirty="0"/>
              <a:t>Electron beams rather unsensitive to tissue inhomogeneities 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500" dirty="0"/>
              <a:t>Electron accelerators comparatively more compact, simpler and cheaper than proton/ion machines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last advantage is now especially true given the recent advancements on high-gradient acceleration (e.g. X-band CLIC technology)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Ultra-high dose rate (above 100 </a:t>
            </a:r>
            <a:r>
              <a:rPr lang="en-US" sz="1500" dirty="0" err="1"/>
              <a:t>Gy</a:t>
            </a:r>
            <a:r>
              <a:rPr lang="en-US" sz="1500" dirty="0"/>
              <a:t>/s) radiation delivery, also known as FLASH RT, showed normal tissue sparing capabilities, without compromising tumor control. </a:t>
            </a:r>
            <a:br>
              <a:rPr lang="en-US" sz="1500" dirty="0"/>
            </a:br>
            <a:r>
              <a:rPr lang="en-US" sz="1500" dirty="0"/>
              <a:t>Most electron </a:t>
            </a:r>
            <a:r>
              <a:rPr lang="en-US" sz="1500" dirty="0" err="1"/>
              <a:t>linacs</a:t>
            </a:r>
            <a:r>
              <a:rPr lang="en-US" sz="1500" dirty="0"/>
              <a:t> can easily reach high beam currents needed for FLASH treatment of large fields.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More and more existing  electron </a:t>
            </a:r>
            <a:r>
              <a:rPr lang="en-US" sz="1500" dirty="0" err="1"/>
              <a:t>linac</a:t>
            </a:r>
            <a:r>
              <a:rPr lang="en-US" sz="1500" dirty="0"/>
              <a:t> facilities are now being intensively used to investigate VHEE/FLASH RT.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pic>
        <p:nvPicPr>
          <p:cNvPr id="2" name="Image 284">
            <a:extLst>
              <a:ext uri="{FF2B5EF4-FFF2-40B4-BE49-F238E27FC236}">
                <a16:creationId xmlns:a16="http://schemas.microsoft.com/office/drawing/2014/main" id="{9BC3A7E6-65B9-3CA6-67B0-447EB8E59C1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189086" y="1381602"/>
            <a:ext cx="1490216" cy="1096221"/>
          </a:xfrm>
          <a:prstGeom prst="rect">
            <a:avLst/>
          </a:prstGeom>
          <a:ln w="0">
            <a:noFill/>
          </a:ln>
        </p:spPr>
      </p:pic>
      <p:pic>
        <p:nvPicPr>
          <p:cNvPr id="4" name="Picture 23">
            <a:extLst>
              <a:ext uri="{FF2B5EF4-FFF2-40B4-BE49-F238E27FC236}">
                <a16:creationId xmlns:a16="http://schemas.microsoft.com/office/drawing/2014/main" id="{A6BC858A-DEAC-819C-35C0-083EAC78203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621" y="1388390"/>
            <a:ext cx="1063569" cy="1087943"/>
          </a:xfrm>
          <a:prstGeom prst="rect">
            <a:avLst/>
          </a:prstGeom>
        </p:spPr>
      </p:pic>
      <p:sp>
        <p:nvSpPr>
          <p:cNvPr id="5" name="TextBox 20">
            <a:extLst>
              <a:ext uri="{FF2B5EF4-FFF2-40B4-BE49-F238E27FC236}">
                <a16:creationId xmlns:a16="http://schemas.microsoft.com/office/drawing/2014/main" id="{47F5C280-501F-B2B5-DBA7-F4FAFBB17714}"/>
              </a:ext>
            </a:extLst>
          </p:cNvPr>
          <p:cNvSpPr txBox="1"/>
          <p:nvPr/>
        </p:nvSpPr>
        <p:spPr>
          <a:xfrm>
            <a:off x="7524912" y="889487"/>
            <a:ext cx="21750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VHEE/FLASH RT studies at the CLEAR facility (CERN)</a:t>
            </a:r>
            <a:endParaRPr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D57062-28CE-F652-2950-88D781E6F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4476" y="2524611"/>
            <a:ext cx="2585474" cy="251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5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/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The FLASH </a:t>
            </a:r>
            <a:r>
              <a:rPr lang="fr-FR" sz="4000" b="0" strike="noStrike" spc="-1" dirty="0" err="1">
                <a:solidFill>
                  <a:srgbClr val="FFFFFF"/>
                </a:solidFill>
                <a:latin typeface="Arial"/>
              </a:rPr>
              <a:t>Effect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213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The FLASH </a:t>
            </a:r>
            <a:r>
              <a:rPr lang="fr-FR" sz="4000" b="0" strike="noStrike" spc="-1" dirty="0" err="1">
                <a:solidFill>
                  <a:srgbClr val="FFFFFF"/>
                </a:solidFill>
                <a:latin typeface="Arial"/>
              </a:rPr>
              <a:t>Effect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6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80F4EF-297B-A87A-6D28-AC93C65B0853}"/>
              </a:ext>
            </a:extLst>
          </p:cNvPr>
          <p:cNvSpPr txBox="1"/>
          <p:nvPr/>
        </p:nvSpPr>
        <p:spPr>
          <a:xfrm>
            <a:off x="65541" y="968452"/>
            <a:ext cx="994954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The Flash </a:t>
            </a:r>
            <a:r>
              <a:rPr lang="fr-FR" dirty="0" err="1"/>
              <a:t>effect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b="1" dirty="0" err="1"/>
              <a:t>biological</a:t>
            </a:r>
            <a:r>
              <a:rPr lang="fr-FR" b="1" dirty="0"/>
              <a:t> </a:t>
            </a:r>
            <a:r>
              <a:rPr lang="fr-FR" b="1" dirty="0" err="1"/>
              <a:t>effect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b="1" dirty="0"/>
              <a:t>destroys </a:t>
            </a:r>
            <a:r>
              <a:rPr lang="fr-FR" b="1" dirty="0" err="1"/>
              <a:t>cancerous</a:t>
            </a:r>
            <a:r>
              <a:rPr lang="fr-FR" b="1" dirty="0"/>
              <a:t> </a:t>
            </a:r>
            <a:r>
              <a:rPr lang="fr-FR" b="1" dirty="0" err="1"/>
              <a:t>cells</a:t>
            </a:r>
            <a:r>
              <a:rPr lang="fr-FR" dirty="0"/>
              <a:t> </a:t>
            </a:r>
            <a:r>
              <a:rPr lang="fr-FR" dirty="0" err="1"/>
              <a:t>while</a:t>
            </a:r>
            <a:r>
              <a:rPr lang="fr-FR" dirty="0"/>
              <a:t> </a:t>
            </a:r>
            <a:r>
              <a:rPr lang="fr-FR" b="1" dirty="0" err="1"/>
              <a:t>sparing</a:t>
            </a:r>
            <a:r>
              <a:rPr lang="fr-FR" b="1" dirty="0"/>
              <a:t> </a:t>
            </a:r>
            <a:r>
              <a:rPr lang="fr-FR" b="1" dirty="0" err="1"/>
              <a:t>healthy</a:t>
            </a:r>
            <a:r>
              <a:rPr lang="fr-FR" b="1" dirty="0"/>
              <a:t> </a:t>
            </a:r>
            <a:r>
              <a:rPr lang="fr-FR" b="1" dirty="0" err="1"/>
              <a:t>surrounding</a:t>
            </a:r>
            <a:r>
              <a:rPr lang="fr-FR" b="1" dirty="0"/>
              <a:t> tissues</a:t>
            </a:r>
            <a:r>
              <a:rPr lang="fr-F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Observed</a:t>
            </a:r>
            <a:r>
              <a:rPr lang="fr-FR" dirty="0"/>
              <a:t> for the </a:t>
            </a:r>
            <a:r>
              <a:rPr lang="fr-FR" b="1" dirty="0"/>
              <a:t>first time</a:t>
            </a:r>
            <a:r>
              <a:rPr lang="fr-FR" dirty="0"/>
              <a:t> in </a:t>
            </a:r>
            <a:r>
              <a:rPr lang="fr-FR" dirty="0">
                <a:hlinkClick r:id="rId3"/>
              </a:rPr>
              <a:t>2014</a:t>
            </a:r>
            <a:r>
              <a:rPr lang="fr-FR" dirty="0"/>
              <a:t>: </a:t>
            </a:r>
            <a:r>
              <a:rPr lang="fr-FR" dirty="0" err="1"/>
              <a:t>mice</a:t>
            </a:r>
            <a:r>
              <a:rPr lang="fr-FR" dirty="0"/>
              <a:t> </a:t>
            </a:r>
            <a:r>
              <a:rPr lang="fr-FR" dirty="0" err="1"/>
              <a:t>tumors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irradiated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en-US" dirty="0"/>
              <a:t>short pulses (≤500 </a:t>
            </a:r>
            <a:r>
              <a:rPr lang="en-US" dirty="0" err="1"/>
              <a:t>ms</a:t>
            </a:r>
            <a:r>
              <a:rPr lang="en-US" dirty="0"/>
              <a:t>) at Ultra High Dose Rate, UHDR (≥40 </a:t>
            </a:r>
            <a:r>
              <a:rPr lang="en-US" dirty="0" err="1"/>
              <a:t>Gy</a:t>
            </a:r>
            <a:r>
              <a:rPr lang="en-US" dirty="0"/>
              <a:t>/s).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The FLASH </a:t>
            </a:r>
            <a:r>
              <a:rPr lang="fr-FR" dirty="0" err="1"/>
              <a:t>effect</a:t>
            </a:r>
            <a:r>
              <a:rPr lang="fr-FR" dirty="0"/>
              <a:t> has been </a:t>
            </a:r>
            <a:r>
              <a:rPr lang="fr-FR" dirty="0" err="1"/>
              <a:t>seen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/>
              <a:t>protons</a:t>
            </a:r>
            <a:r>
              <a:rPr lang="fr-FR" dirty="0"/>
              <a:t>, </a:t>
            </a:r>
            <a:r>
              <a:rPr lang="fr-FR" b="1" dirty="0"/>
              <a:t>gamma</a:t>
            </a:r>
            <a:r>
              <a:rPr lang="fr-FR" dirty="0"/>
              <a:t> and </a:t>
            </a:r>
            <a:r>
              <a:rPr lang="fr-FR" b="1" dirty="0" err="1"/>
              <a:t>low</a:t>
            </a:r>
            <a:r>
              <a:rPr lang="fr-FR" b="1" dirty="0"/>
              <a:t> </a:t>
            </a:r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fr-FR" b="1" dirty="0" err="1"/>
              <a:t>electrons</a:t>
            </a:r>
            <a:r>
              <a:rPr lang="fr-F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Very High Energy Electrons (</a:t>
            </a:r>
            <a:r>
              <a:rPr lang="fr-FR" b="1" dirty="0"/>
              <a:t>VHEE</a:t>
            </a:r>
            <a:r>
              <a:rPr lang="fr-FR" dirty="0"/>
              <a:t>)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treat</a:t>
            </a:r>
            <a:r>
              <a:rPr lang="fr-FR" dirty="0"/>
              <a:t> </a:t>
            </a:r>
            <a:r>
              <a:rPr lang="fr-FR" b="1" dirty="0" err="1"/>
              <a:t>deep</a:t>
            </a:r>
            <a:r>
              <a:rPr lang="fr-FR" b="1" dirty="0"/>
              <a:t> </a:t>
            </a:r>
            <a:r>
              <a:rPr lang="fr-FR" b="1" dirty="0" err="1"/>
              <a:t>seated</a:t>
            </a:r>
            <a:r>
              <a:rPr lang="fr-FR" b="1" dirty="0"/>
              <a:t> </a:t>
            </a:r>
            <a:r>
              <a:rPr lang="fr-FR" b="1" dirty="0" err="1"/>
              <a:t>tumors</a:t>
            </a:r>
            <a:r>
              <a:rPr lang="fr-F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FLASH</a:t>
            </a:r>
            <a:r>
              <a:rPr lang="en-US" dirty="0"/>
              <a:t> effect is </a:t>
            </a:r>
            <a:r>
              <a:rPr lang="en-US" b="1" dirty="0"/>
              <a:t>extensively studied</a:t>
            </a:r>
            <a:r>
              <a:rPr lang="en-US" dirty="0"/>
              <a:t> including in </a:t>
            </a:r>
            <a:r>
              <a:rPr lang="en-US" b="1" dirty="0"/>
              <a:t>CLEAR</a:t>
            </a:r>
            <a:r>
              <a:rPr lang="en-US" dirty="0"/>
              <a:t>.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2768FEB-8C06-9B7C-5C75-C4D291605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28" y="2985122"/>
            <a:ext cx="3207235" cy="2112395"/>
          </a:xfrm>
          <a:prstGeom prst="rect">
            <a:avLst/>
          </a:prstGeom>
        </p:spPr>
      </p:pic>
      <p:pic>
        <p:nvPicPr>
          <p:cNvPr id="8" name="Image 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F2729677-DA25-AFD8-CB8E-308F42730E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2" y="3104501"/>
            <a:ext cx="3655923" cy="194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3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US" sz="3200" b="0" strike="noStrike" spc="-1" dirty="0">
                <a:solidFill>
                  <a:srgbClr val="FFFFFF"/>
                </a:solidFill>
                <a:latin typeface="Arial"/>
              </a:rPr>
              <a:t>Treatment of a first patient with FLASH-radiotherapy</a:t>
            </a: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7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80F4EF-297B-A87A-6D28-AC93C65B0853}"/>
              </a:ext>
            </a:extLst>
          </p:cNvPr>
          <p:cNvSpPr txBox="1"/>
          <p:nvPr/>
        </p:nvSpPr>
        <p:spPr>
          <a:xfrm>
            <a:off x="78009" y="3118932"/>
            <a:ext cx="994954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 2019, 15 </a:t>
            </a:r>
            <a:r>
              <a:rPr lang="en-US" sz="1600" b="1" dirty="0" err="1"/>
              <a:t>Gy</a:t>
            </a:r>
            <a:r>
              <a:rPr lang="en-US" sz="1600" dirty="0"/>
              <a:t> delivered in </a:t>
            </a:r>
            <a:r>
              <a:rPr lang="en-US" sz="1600" b="1" dirty="0"/>
              <a:t>90 </a:t>
            </a:r>
            <a:r>
              <a:rPr lang="en-US" sz="1600" b="1" dirty="0" err="1"/>
              <a:t>ms</a:t>
            </a:r>
            <a:r>
              <a:rPr lang="en-US" sz="1600" dirty="0"/>
              <a:t>, using a </a:t>
            </a:r>
            <a:r>
              <a:rPr lang="en-US" sz="1600" b="1" dirty="0"/>
              <a:t>5.6-MeV electron </a:t>
            </a:r>
            <a:r>
              <a:rPr lang="en-US" sz="1600" b="1" dirty="0" err="1"/>
              <a:t>linac</a:t>
            </a:r>
            <a:r>
              <a:rPr lang="en-US" sz="1600" dirty="0"/>
              <a:t>, to a 75-years old patient with a multi-resistant cutaneous lymphoma:</a:t>
            </a: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On healthy tissues</a:t>
            </a:r>
            <a:r>
              <a:rPr lang="en-US" sz="1600" dirty="0"/>
              <a:t>: no decrease of the thickness of the epidermis and no disruption at the basal membrane with limited increase of the vascularization.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On Tumor</a:t>
            </a:r>
            <a:r>
              <a:rPr lang="en-US" sz="1600" dirty="0"/>
              <a:t>: Tumor response was rapid, complete, and durable with a short follow-up of 5 months.</a:t>
            </a:r>
          </a:p>
          <a:p>
            <a:br>
              <a:rPr lang="en-US" sz="1600" b="1" dirty="0"/>
            </a:br>
            <a:r>
              <a:rPr lang="en-US" sz="1600" b="1" dirty="0"/>
              <a:t>Conclusions: </a:t>
            </a:r>
            <a:r>
              <a:rPr lang="en-US" sz="1600" dirty="0"/>
              <a:t>This first FLASH-RT treatment was feasible and safe with a favorable outcome both on normal skin and the tumor.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69FA17-0857-674D-A114-4606D011D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989"/>
          <a:stretch/>
        </p:blipFill>
        <p:spPr>
          <a:xfrm>
            <a:off x="4088495" y="1275886"/>
            <a:ext cx="2242087" cy="14721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5E56FD3-3E94-4923-CFD5-C159E7ADF0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169"/>
          <a:stretch/>
        </p:blipFill>
        <p:spPr>
          <a:xfrm>
            <a:off x="78009" y="1027979"/>
            <a:ext cx="4078542" cy="208855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309ADFB-00CF-EAE2-3D14-81CA2CB305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r="34560"/>
          <a:stretch/>
        </p:blipFill>
        <p:spPr>
          <a:xfrm>
            <a:off x="6200616" y="1289566"/>
            <a:ext cx="2018173" cy="14782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3D3846E-F43C-2B7B-8A86-F3AEEAB910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47" r="862"/>
          <a:stretch/>
        </p:blipFill>
        <p:spPr>
          <a:xfrm>
            <a:off x="8186907" y="1344075"/>
            <a:ext cx="1844449" cy="149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85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CERN/CHUV/THERYQ Collaboration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8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Pierre Korysko - CLEAR Review 2024 - May 29, 2024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80F4EF-297B-A87A-6D28-AC93C65B0853}"/>
              </a:ext>
            </a:extLst>
          </p:cNvPr>
          <p:cNvSpPr txBox="1"/>
          <p:nvPr/>
        </p:nvSpPr>
        <p:spPr>
          <a:xfrm>
            <a:off x="3678937" y="1170509"/>
            <a:ext cx="6403336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CHUV, CERN and now THERYQ are actively collaborating on the realization of a clinical facility for the treatment of large, deep-seated tumors by a VHEE beam in FLASH conditions.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The target is a facility that: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Uses 100 MeV-range electrons and optimized dose delivery.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Is compact enough to fit on a typical hospital campus.</a:t>
            </a:r>
            <a:endParaRPr lang="en-US" sz="1600" dirty="0"/>
          </a:p>
          <a:p>
            <a:pPr>
              <a:spcAft>
                <a:spcPts val="1200"/>
              </a:spcAft>
            </a:pPr>
            <a:r>
              <a:rPr lang="en-US" sz="1600" dirty="0"/>
              <a:t>The collaboration demonstrated that the facility is feasible and are now finalizing the details of its technical implementation aiming at first clinical tests in 1-2 years.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If successful, the facility may open the way for many future VHEE/FLASH facilities.</a:t>
            </a:r>
          </a:p>
        </p:txBody>
      </p:sp>
      <p:pic>
        <p:nvPicPr>
          <p:cNvPr id="6" name="Picture 7" descr="A screenshot of a medical website&#10;&#10;Description automatically generated">
            <a:extLst>
              <a:ext uri="{FF2B5EF4-FFF2-40B4-BE49-F238E27FC236}">
                <a16:creationId xmlns:a16="http://schemas.microsoft.com/office/drawing/2014/main" id="{0743B69E-3257-F8AA-A8BD-D667644D1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01" y="935641"/>
            <a:ext cx="3586919" cy="3359618"/>
          </a:xfrm>
          <a:prstGeom prst="rect">
            <a:avLst/>
          </a:prstGeom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6CF05DA7-6EC1-2D59-DBE4-90A2E941A189}"/>
              </a:ext>
            </a:extLst>
          </p:cNvPr>
          <p:cNvSpPr txBox="1"/>
          <p:nvPr/>
        </p:nvSpPr>
        <p:spPr>
          <a:xfrm>
            <a:off x="12068" y="4420035"/>
            <a:ext cx="37193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+mj-lt"/>
                <a:hlinkClick r:id="rId4"/>
              </a:rPr>
              <a:t>https://home.cern/news/news/knowledge-sharing/cern-chuv-and-theryq-join-forces-world-first-cancer-radiotherapy</a:t>
            </a:r>
            <a:endParaRPr lang="en-GB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285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/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br>
              <a:rPr lang="fr-FR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CLEAR</a:t>
            </a:r>
            <a:br>
              <a:rPr lang="fr-FR" sz="4000" b="0" strike="noStrike" spc="-1" dirty="0">
                <a:solidFill>
                  <a:srgbClr val="FFFFFF"/>
                </a:solidFill>
                <a:latin typeface="Arial"/>
              </a:rPr>
            </a:br>
            <a:r>
              <a:rPr lang="fr-FR" sz="4000" b="0" strike="noStrike" spc="-1" dirty="0">
                <a:solidFill>
                  <a:srgbClr val="FFFFFF"/>
                </a:solidFill>
                <a:latin typeface="Arial"/>
              </a:rPr>
              <a:t>Tools and Methods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605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BB012C9D1B24489D49F4F0C2CE25A" ma:contentTypeVersion="4" ma:contentTypeDescription="Create a new document." ma:contentTypeScope="" ma:versionID="5e7e3a68d27ae5f411ce6274c1ba762a">
  <xsd:schema xmlns:xsd="http://www.w3.org/2001/XMLSchema" xmlns:xs="http://www.w3.org/2001/XMLSchema" xmlns:p="http://schemas.microsoft.com/office/2006/metadata/properties" xmlns:ns3="0cecb498-8be2-4858-809e-0b68e7aad605" targetNamespace="http://schemas.microsoft.com/office/2006/metadata/properties" ma:root="true" ma:fieldsID="7f129f5d4293e501c863b8b16aa354d4" ns3:_="">
    <xsd:import namespace="0cecb498-8be2-4858-809e-0b68e7aad6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b498-8be2-4858-809e-0b68e7aad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39198E-4D89-4C6D-8EB4-00CEA34F1F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C5643-7B50-4E81-94F5-49332AA20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ecb498-8be2-4858-809e-0b68e7aad6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371A5D-3BD2-4EE5-94B6-4DCED27039BB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0cecb498-8be2-4858-809e-0b68e7aad605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3615</TotalTime>
  <Words>2221</Words>
  <Application>Microsoft Office PowerPoint</Application>
  <PresentationFormat>Personnalisé</PresentationFormat>
  <Paragraphs>233</Paragraphs>
  <Slides>32</Slides>
  <Notes>2</Notes>
  <HiddenSlides>0</HiddenSlides>
  <MMClips>2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Century Gothic</vt:lpstr>
      <vt:lpstr>FreeSerif</vt:lpstr>
      <vt:lpstr>Liberation Sans</vt:lpstr>
      <vt:lpstr>Lohit Devanagari</vt:lpstr>
      <vt:lpstr>Symbol</vt:lpstr>
      <vt:lpstr>Times New Roman</vt:lpstr>
      <vt:lpstr>Wingdings</vt:lpstr>
      <vt:lpstr>Office Theme</vt:lpstr>
      <vt:lpstr>Prism 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CLEAR</dc:creator>
  <cp:lastModifiedBy>Pierre Korysko</cp:lastModifiedBy>
  <cp:revision>172</cp:revision>
  <dcterms:modified xsi:type="dcterms:W3CDTF">2024-05-28T15:56:29Z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2022-05-09T10:07:30Z</dcterms:created>
  <dc:creator/>
  <dc:description/>
  <dc:language>fr-FR</dc:language>
  <cp:lastModifiedBy/>
  <dcterms:modified xsi:type="dcterms:W3CDTF">2023-04-21T09:31:06Z</dcterms:modified>
  <cp:revision>114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