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62" r:id="rId2"/>
    <p:sldId id="390" r:id="rId3"/>
    <p:sldId id="394" r:id="rId4"/>
    <p:sldId id="408" r:id="rId5"/>
    <p:sldId id="398" r:id="rId6"/>
    <p:sldId id="388" r:id="rId7"/>
    <p:sldId id="395" r:id="rId8"/>
    <p:sldId id="39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76"/>
    <p:restoredTop sz="96695"/>
  </p:normalViewPr>
  <p:slideViewPr>
    <p:cSldViewPr snapToGrid="0" snapToObjects="1">
      <p:cViewPr varScale="1">
        <p:scale>
          <a:sx n="124" d="100"/>
          <a:sy n="124" d="100"/>
        </p:scale>
        <p:origin x="5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76EAF-1F96-7947-99DA-FCDFF1E79DC2}" type="datetimeFigureOut">
              <a:rPr lang="en-US" smtClean="0"/>
              <a:t>5/29/24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4AAF1-DCF4-0A4A-A93A-A759939F8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97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267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31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73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732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9569218" cy="54640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590662"/>
            <a:ext cx="2743200" cy="267336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fld id="{5E221694-9A37-5746-8CB4-48D985807C4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590664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556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39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531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288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6590664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38200" y="6590664"/>
            <a:ext cx="2743200" cy="26733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>
                    <a:lumMod val="50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21 March 2018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38600" y="6590664"/>
            <a:ext cx="4114800" cy="2673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>
                    <a:lumMod val="50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Senior Staff Advisory Committee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10600" y="6590662"/>
            <a:ext cx="2743200" cy="26733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>
                    <a:lumMod val="50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E221694-9A37-5746-8CB4-48D985807C4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05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232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2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0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43074" y="1"/>
            <a:ext cx="8748399" cy="5505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50549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0" y="6590664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8418" y="59056"/>
            <a:ext cx="499771" cy="491493"/>
          </a:xfrm>
          <a:prstGeom prst="rect">
            <a:avLst/>
          </a:prstGeom>
        </p:spPr>
      </p:pic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90662"/>
            <a:ext cx="2743200" cy="267336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fld id="{5E221694-9A37-5746-8CB4-48D985807C4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CBB6E4-B71E-3245-92A6-2FC64EFF4C37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570" y="136848"/>
            <a:ext cx="873117" cy="320597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FBFF429D-F554-3649-9A4F-4D2D7F56CFA7}"/>
              </a:ext>
            </a:extLst>
          </p:cNvPr>
          <p:cNvSpPr txBox="1">
            <a:spLocks/>
          </p:cNvSpPr>
          <p:nvPr userDrawn="1"/>
        </p:nvSpPr>
        <p:spPr>
          <a:xfrm>
            <a:off x="0" y="6657851"/>
            <a:ext cx="1828800" cy="200147"/>
          </a:xfrm>
          <a:prstGeom prst="rect">
            <a:avLst/>
          </a:prstGeom>
        </p:spPr>
        <p:txBody>
          <a:bodyPr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CLEAR Review, 29</a:t>
            </a:r>
            <a:r>
              <a:rPr lang="en-US" sz="8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May 2024</a:t>
            </a:r>
          </a:p>
        </p:txBody>
      </p:sp>
    </p:spTree>
    <p:extLst>
      <p:ext uri="{BB962C8B-B14F-4D97-AF65-F5344CB8AC3E}">
        <p14:creationId xmlns:p14="http://schemas.microsoft.com/office/powerpoint/2010/main" val="189290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2060"/>
          </a:solidFill>
          <a:latin typeface="Century Gothic" charset="0"/>
          <a:ea typeface="Century Gothic" charset="0"/>
          <a:cs typeface="Century Gothic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0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4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lear.web.cern.ch/sites/clear.web.cern.ch/files/documents/CLEAR_proposal.pd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lear.web.cern.ch/sites/clear.web.cern.ch/files/documents/CLEAR_proposal.pdf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A930A450-3355-5851-212E-9E66F4E4E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7970" y="890706"/>
            <a:ext cx="8371672" cy="558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3900" y="0"/>
            <a:ext cx="9826556" cy="532337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CLEAR resources - material and manpower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086717"/>
            <a:ext cx="1623900" cy="829531"/>
          </a:xfrm>
        </p:spPr>
        <p:txBody>
          <a:bodyPr anchor="t">
            <a:normAutofit fontScale="92500" lnSpcReduction="10000"/>
          </a:bodyPr>
          <a:lstStyle/>
          <a:p>
            <a:pPr algn="l"/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Corsini</a:t>
            </a:r>
            <a:endParaRPr lang="en-US" sz="18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/>
            <a:r>
              <a:rPr lang="en-US" sz="17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the CLEAR Team</a:t>
            </a:r>
          </a:p>
          <a:p>
            <a:pPr algn="l"/>
            <a:endParaRPr lang="en-US" sz="18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endParaRPr lang="en-US" sz="18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F414D3-2554-324D-AB39-CBD82209C5A4}"/>
              </a:ext>
            </a:extLst>
          </p:cNvPr>
          <p:cNvSpPr txBox="1"/>
          <p:nvPr/>
        </p:nvSpPr>
        <p:spPr>
          <a:xfrm flipH="1">
            <a:off x="8271010" y="4889054"/>
            <a:ext cx="2208632" cy="1569660"/>
          </a:xfrm>
          <a:prstGeom prst="rect">
            <a:avLst/>
          </a:prstGeom>
          <a:solidFill>
            <a:schemeClr val="tx1">
              <a:alpha val="25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CERN Linear </a:t>
            </a:r>
          </a:p>
          <a:p>
            <a:pPr fontAlgn="base"/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Electron Accelerator </a:t>
            </a:r>
          </a:p>
          <a:p>
            <a:pPr fontAlgn="base"/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for Research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799DCF-6393-9C46-9616-93C743A661A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7728" y="1360979"/>
            <a:ext cx="2092549" cy="21405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57BAD59-5A4C-134C-BCAD-E0B990F6123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960" y="4303631"/>
            <a:ext cx="2544776" cy="191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552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9D4AA-BF36-9879-986B-E9C84A779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Resources: material</a:t>
            </a:r>
            <a:endParaRPr dirty="0"/>
          </a:p>
        </p:txBody>
      </p:sp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1B0016AC-744C-2819-9C32-370993A7249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5326588"/>
              </p:ext>
            </p:extLst>
          </p:nvPr>
        </p:nvGraphicFramePr>
        <p:xfrm>
          <a:off x="669067" y="2786662"/>
          <a:ext cx="10853865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2715">
                  <a:extLst>
                    <a:ext uri="{9D8B030D-6E8A-4147-A177-3AD203B41FA5}">
                      <a16:colId xmlns:a16="http://schemas.microsoft.com/office/drawing/2014/main" val="164136014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3601541414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681693637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3308999322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3296713412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4184309215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3933678340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18673623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2017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2018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2019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2020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2021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2022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2023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635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RF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340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253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175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56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87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109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92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6262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Others*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97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82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79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48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64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92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0564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Laser/cathodes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75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78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48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61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105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127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7703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Personnel**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205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260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304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266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280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281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308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4039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595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685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639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449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479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560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610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31302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E0EE91F3-15D2-A360-17F1-61A88F5304E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3689" y="699914"/>
            <a:ext cx="5485000" cy="185013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F8DD5E8-DDF2-D335-94F4-7691443F2155}"/>
              </a:ext>
            </a:extLst>
          </p:cNvPr>
          <p:cNvSpPr/>
          <p:nvPr/>
        </p:nvSpPr>
        <p:spPr>
          <a:xfrm>
            <a:off x="436587" y="1166425"/>
            <a:ext cx="3879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From the original </a:t>
            </a:r>
            <a:r>
              <a:rPr lang="en-US" dirty="0">
                <a:solidFill>
                  <a:schemeClr val="accent1"/>
                </a:solidFill>
                <a:latin typeface="Century Gothic" panose="020B0502020202020204" pitchFamily="34" charset="0"/>
                <a:hlinkClick r:id="rId3"/>
              </a:rPr>
              <a:t>CLEAR proposal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BEFF79A-A147-C016-CC74-B24BD96C8748}"/>
              </a:ext>
            </a:extLst>
          </p:cNvPr>
          <p:cNvSpPr txBox="1"/>
          <p:nvPr/>
        </p:nvSpPr>
        <p:spPr>
          <a:xfrm>
            <a:off x="669067" y="5159099"/>
            <a:ext cx="1094073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Century Gothic" panose="020B0502020202020204" pitchFamily="34" charset="0"/>
              </a:rPr>
              <a:t>*Vacuum, power converters, cabling, diagnostics, controls, consumables…</a:t>
            </a:r>
            <a:br>
              <a:rPr lang="en-US" sz="1600" dirty="0">
                <a:latin typeface="Century Gothic" panose="020B0502020202020204" pitchFamily="34" charset="0"/>
              </a:rPr>
            </a:br>
            <a:r>
              <a:rPr lang="en-US" sz="1600" dirty="0">
                <a:latin typeface="Century Gothic" panose="020B0502020202020204" pitchFamily="34" charset="0"/>
              </a:rPr>
              <a:t>** students/Associates/FSUs  </a:t>
            </a:r>
            <a:br>
              <a:rPr lang="en-US" sz="1600" dirty="0">
                <a:latin typeface="Century Gothic" panose="020B0502020202020204" pitchFamily="34" charset="0"/>
              </a:rPr>
            </a:br>
            <a:br>
              <a:rPr lang="en-US" sz="1600" dirty="0">
                <a:latin typeface="Century Gothic" panose="020B0502020202020204" pitchFamily="34" charset="0"/>
              </a:rPr>
            </a:br>
            <a:r>
              <a:rPr lang="en-US" sz="1600" dirty="0">
                <a:latin typeface="Century Gothic" panose="020B0502020202020204" pitchFamily="34" charset="0"/>
              </a:rPr>
              <a:t>N.B.: average yearly budget 2017 – 2023 = 574 </a:t>
            </a:r>
            <a:r>
              <a:rPr lang="en-US" sz="1600" dirty="0" err="1">
                <a:latin typeface="Century Gothic" panose="020B0502020202020204" pitchFamily="34" charset="0"/>
              </a:rPr>
              <a:t>kCHF</a:t>
            </a:r>
            <a:r>
              <a:rPr lang="en-US" sz="1600" dirty="0">
                <a:latin typeface="Century Gothic" panose="020B0502020202020204" pitchFamily="34" charset="0"/>
              </a:rPr>
              <a:t>. </a:t>
            </a:r>
          </a:p>
          <a:p>
            <a:r>
              <a:rPr lang="en-US" sz="1600" dirty="0">
                <a:latin typeface="Century Gothic" panose="020B0502020202020204" pitchFamily="34" charset="0"/>
              </a:rPr>
              <a:t>To be added, about 2 FTE/year fellow funding (~220 </a:t>
            </a:r>
            <a:r>
              <a:rPr lang="en-US" sz="1600" dirty="0" err="1">
                <a:latin typeface="Century Gothic" panose="020B0502020202020204" pitchFamily="34" charset="0"/>
              </a:rPr>
              <a:t>kCHF</a:t>
            </a:r>
            <a:r>
              <a:rPr lang="en-US" sz="1600" dirty="0">
                <a:latin typeface="Century Gothic" panose="020B0502020202020204" pitchFamily="34" charset="0"/>
              </a:rPr>
              <a:t>)  ➯  ~ 800 </a:t>
            </a:r>
            <a:r>
              <a:rPr lang="en-US" sz="1600" dirty="0" err="1">
                <a:latin typeface="Century Gothic" panose="020B0502020202020204" pitchFamily="34" charset="0"/>
              </a:rPr>
              <a:t>kCHF</a:t>
            </a:r>
            <a:r>
              <a:rPr lang="en-US" sz="1600" dirty="0">
                <a:latin typeface="Century Gothic" panose="020B0502020202020204" pitchFamily="34" charset="0"/>
              </a:rPr>
              <a:t> </a:t>
            </a:r>
            <a:endParaRPr sz="1600" dirty="0">
              <a:latin typeface="Century Gothic" panose="020B0502020202020204" pitchFamily="34" charset="0"/>
            </a:endParaRP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A8F963BC-B6F3-31E6-3088-4C69C31360C6}"/>
              </a:ext>
            </a:extLst>
          </p:cNvPr>
          <p:cNvSpPr/>
          <p:nvPr/>
        </p:nvSpPr>
        <p:spPr>
          <a:xfrm>
            <a:off x="4737788" y="1535757"/>
            <a:ext cx="595901" cy="441788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4154475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graph&#10;&#10;Description automatically generated">
            <a:extLst>
              <a:ext uri="{FF2B5EF4-FFF2-40B4-BE49-F238E27FC236}">
                <a16:creationId xmlns:a16="http://schemas.microsoft.com/office/drawing/2014/main" id="{5AFB896B-3518-5E5C-28C0-8DAAC3B28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3555" y="1756881"/>
            <a:ext cx="9109251" cy="399137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BB8447F-0FA3-5C92-7335-4E6DED905A33}"/>
              </a:ext>
            </a:extLst>
          </p:cNvPr>
          <p:cNvSpPr/>
          <p:nvPr/>
        </p:nvSpPr>
        <p:spPr>
          <a:xfrm>
            <a:off x="2445249" y="1828937"/>
            <a:ext cx="780836" cy="4827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5ED8B2-356E-1E4D-9FA9-B4EEFF34F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CLEAR Material Budget in MTP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64021-86F2-E744-A034-1FF240E76A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80836"/>
            <a:ext cx="11203112" cy="570215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Initial request (and initial allocation): </a:t>
            </a:r>
          </a:p>
          <a:p>
            <a:pPr lvl="1"/>
            <a:r>
              <a:rPr lang="en-US" dirty="0"/>
              <a:t>800 </a:t>
            </a:r>
            <a:r>
              <a:rPr lang="en-US" dirty="0" err="1"/>
              <a:t>kCHF</a:t>
            </a:r>
            <a:r>
              <a:rPr lang="en-US" dirty="0"/>
              <a:t>/year = about 650 </a:t>
            </a:r>
            <a:r>
              <a:rPr lang="en-US" dirty="0" err="1"/>
              <a:t>kCHF</a:t>
            </a:r>
            <a:r>
              <a:rPr lang="en-US" dirty="0"/>
              <a:t>/year “material” + 1.5 Fellow on average</a:t>
            </a:r>
          </a:p>
          <a:p>
            <a:endParaRPr lang="en-US" dirty="0"/>
          </a:p>
          <a:p>
            <a:r>
              <a:rPr lang="en-US" dirty="0"/>
              <a:t>Allocation 2017-2023:</a:t>
            </a:r>
          </a:p>
          <a:p>
            <a:pPr lvl="1"/>
            <a:r>
              <a:rPr lang="en-US" dirty="0"/>
              <a:t>750 – 790 </a:t>
            </a:r>
            <a:r>
              <a:rPr lang="en-US" dirty="0" err="1"/>
              <a:t>kCHF</a:t>
            </a:r>
            <a:r>
              <a:rPr lang="en-US" dirty="0"/>
              <a:t>/year</a:t>
            </a:r>
          </a:p>
          <a:p>
            <a:endParaRPr lang="en-US" dirty="0"/>
          </a:p>
          <a:p>
            <a:r>
              <a:rPr lang="en-US" dirty="0"/>
              <a:t>MTP (2023)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Sufficient so far – but tight, especially for M to P to grant operation. </a:t>
            </a: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FE8F0F8E-A861-D6D4-9151-7D9BD62EDA74}"/>
              </a:ext>
            </a:extLst>
          </p:cNvPr>
          <p:cNvSpPr/>
          <p:nvPr/>
        </p:nvSpPr>
        <p:spPr>
          <a:xfrm>
            <a:off x="1458930" y="3832261"/>
            <a:ext cx="595901" cy="441788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057200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7FF72-D876-434B-B94C-4DE7E9C52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Short term improvements - cost</a:t>
            </a:r>
            <a:endParaRPr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E78CF7-B6FC-A64F-A687-F7AB3E453081}"/>
              </a:ext>
            </a:extLst>
          </p:cNvPr>
          <p:cNvSpPr txBox="1"/>
          <p:nvPr/>
        </p:nvSpPr>
        <p:spPr>
          <a:xfrm>
            <a:off x="400692" y="789378"/>
            <a:ext cx="11142569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en-US" sz="2000" dirty="0">
              <a:latin typeface="Century Gothic" panose="020B0502020202020204" pitchFamily="34" charset="0"/>
            </a:endParaRPr>
          </a:p>
          <a:p>
            <a:pPr algn="just"/>
            <a:r>
              <a:rPr lang="en-US" sz="2000" dirty="0">
                <a:latin typeface="Century Gothic" panose="020B0502020202020204" pitchFamily="34" charset="0"/>
              </a:rPr>
              <a:t>New beam line - Preliminary cost evaluation ~ </a:t>
            </a:r>
            <a:r>
              <a:rPr lang="en-US" sz="2000" dirty="0">
                <a:solidFill>
                  <a:srgbClr val="0070C0"/>
                </a:solidFill>
                <a:latin typeface="Century Gothic" panose="020B0502020202020204" pitchFamily="34" charset="0"/>
              </a:rPr>
              <a:t>160 </a:t>
            </a:r>
            <a:r>
              <a:rPr lang="en-US" sz="2000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kCHF</a:t>
            </a:r>
            <a:r>
              <a:rPr lang="en-US" sz="2000" dirty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</a:p>
          <a:p>
            <a:pPr algn="just"/>
            <a:endParaRPr lang="en-US" sz="2000" dirty="0">
              <a:latin typeface="Century Gothic" panose="020B0502020202020204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  <a:latin typeface="Century Gothic" panose="020B0502020202020204" pitchFamily="34" charset="0"/>
              </a:rPr>
              <a:t>42 </a:t>
            </a:r>
            <a:r>
              <a:rPr lang="en-US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kCHF</a:t>
            </a:r>
            <a:r>
              <a:rPr lang="en-US" dirty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en-US" dirty="0">
                <a:latin typeface="Century Gothic" panose="020B0502020202020204" pitchFamily="34" charset="0"/>
              </a:rPr>
              <a:t>are available from </a:t>
            </a:r>
            <a:r>
              <a:rPr lang="en-US" dirty="0">
                <a:solidFill>
                  <a:srgbClr val="0070C0"/>
                </a:solidFill>
                <a:latin typeface="Century Gothic" panose="020B0502020202020204" pitchFamily="34" charset="0"/>
              </a:rPr>
              <a:t>EURO-LABS</a:t>
            </a:r>
            <a:r>
              <a:rPr lang="en-US" dirty="0">
                <a:latin typeface="Century Gothic" panose="020B0502020202020204" pitchFamily="34" charset="0"/>
              </a:rPr>
              <a:t> funds</a:t>
            </a:r>
          </a:p>
          <a:p>
            <a:pPr algn="just"/>
            <a:endParaRPr lang="en-US" dirty="0">
              <a:latin typeface="Century Gothic" panose="020B0502020202020204" pitchFamily="34" charset="0"/>
            </a:endParaRPr>
          </a:p>
          <a:p>
            <a:pPr algn="just"/>
            <a:r>
              <a:rPr lang="en-US" sz="2000" dirty="0">
                <a:latin typeface="Century Gothic" panose="020B0502020202020204" pitchFamily="34" charset="0"/>
              </a:rPr>
              <a:t>Consolidation (and improvement) of the laser system has also been approved. </a:t>
            </a:r>
            <a:br>
              <a:rPr lang="en-US" sz="2000" dirty="0">
                <a:latin typeface="Century Gothic" panose="020B0502020202020204" pitchFamily="34" charset="0"/>
              </a:rPr>
            </a:br>
            <a:r>
              <a:rPr lang="en-US" sz="2000" dirty="0">
                <a:latin typeface="Century Gothic" panose="020B0502020202020204" pitchFamily="34" charset="0"/>
              </a:rPr>
              <a:t>This requires about </a:t>
            </a:r>
            <a:r>
              <a:rPr lang="en-US" sz="2000" dirty="0">
                <a:solidFill>
                  <a:srgbClr val="0070C0"/>
                </a:solidFill>
                <a:latin typeface="Century Gothic" panose="020B0502020202020204" pitchFamily="34" charset="0"/>
              </a:rPr>
              <a:t>100 </a:t>
            </a:r>
            <a:r>
              <a:rPr lang="en-US" sz="2000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kCHF</a:t>
            </a:r>
            <a:r>
              <a:rPr lang="en-US" sz="2000" dirty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>
                <a:latin typeface="Century Gothic" panose="020B0502020202020204" pitchFamily="34" charset="0"/>
              </a:rPr>
              <a:t>over </a:t>
            </a:r>
            <a:r>
              <a:rPr lang="en-US" sz="2000" dirty="0">
                <a:solidFill>
                  <a:srgbClr val="0070C0"/>
                </a:solidFill>
                <a:latin typeface="Century Gothic" panose="020B0502020202020204" pitchFamily="34" charset="0"/>
              </a:rPr>
              <a:t>2023-2024</a:t>
            </a:r>
          </a:p>
          <a:p>
            <a:pPr algn="just"/>
            <a:endParaRPr lang="en-US" dirty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 algn="just"/>
            <a:endParaRPr lang="en-US" dirty="0">
              <a:latin typeface="Century Gothic" panose="020B0502020202020204" pitchFamily="34" charset="0"/>
            </a:endParaRPr>
          </a:p>
          <a:p>
            <a:pPr algn="just"/>
            <a:r>
              <a:rPr lang="en-US" sz="2000" dirty="0">
                <a:latin typeface="Century Gothic" panose="020B0502020202020204" pitchFamily="34" charset="0"/>
              </a:rPr>
              <a:t>Total to be funded from </a:t>
            </a:r>
            <a:r>
              <a:rPr lang="en-US" sz="2000" dirty="0">
                <a:solidFill>
                  <a:srgbClr val="0070C0"/>
                </a:solidFill>
                <a:latin typeface="Century Gothic" panose="020B0502020202020204" pitchFamily="34" charset="0"/>
              </a:rPr>
              <a:t>CLEAR operational budget </a:t>
            </a:r>
            <a:r>
              <a:rPr lang="en-US" sz="2000" dirty="0">
                <a:latin typeface="Century Gothic" panose="020B0502020202020204" pitchFamily="34" charset="0"/>
              </a:rPr>
              <a:t>in the period </a:t>
            </a:r>
            <a:r>
              <a:rPr lang="en-US" sz="2000" dirty="0">
                <a:solidFill>
                  <a:srgbClr val="0070C0"/>
                </a:solidFill>
                <a:latin typeface="Century Gothic" panose="020B0502020202020204" pitchFamily="34" charset="0"/>
              </a:rPr>
              <a:t>2023 – 2024 </a:t>
            </a:r>
          </a:p>
          <a:p>
            <a:pPr algn="just"/>
            <a:endParaRPr lang="en-US" sz="2000" dirty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 algn="just"/>
            <a:r>
              <a:rPr lang="en-US" sz="2000" dirty="0">
                <a:latin typeface="Century Gothic" panose="020B0502020202020204" pitchFamily="34" charset="0"/>
              </a:rPr>
              <a:t>		➯ About </a:t>
            </a:r>
            <a:r>
              <a:rPr lang="en-US" sz="2000" dirty="0">
                <a:solidFill>
                  <a:srgbClr val="0070C0"/>
                </a:solidFill>
                <a:latin typeface="Century Gothic" panose="020B0502020202020204" pitchFamily="34" charset="0"/>
              </a:rPr>
              <a:t>110 </a:t>
            </a:r>
            <a:r>
              <a:rPr lang="en-US" sz="2000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kCHF</a:t>
            </a:r>
            <a:r>
              <a:rPr lang="en-US" sz="2000" dirty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>
                <a:latin typeface="Century Gothic" panose="020B0502020202020204" pitchFamily="34" charset="0"/>
              </a:rPr>
              <a:t>per year </a:t>
            </a:r>
          </a:p>
          <a:p>
            <a:pPr algn="just"/>
            <a:endParaRPr lang="en-US" dirty="0">
              <a:latin typeface="Century Gothic" panose="020B0502020202020204" pitchFamily="34" charset="0"/>
            </a:endParaRPr>
          </a:p>
          <a:p>
            <a:pPr algn="just"/>
            <a:endParaRPr lang="en-US" dirty="0">
              <a:latin typeface="Century Gothic" panose="020B0502020202020204" pitchFamily="34" charset="0"/>
            </a:endParaRPr>
          </a:p>
          <a:p>
            <a:pPr algn="just"/>
            <a:r>
              <a:rPr lang="en-US" sz="2000" dirty="0">
                <a:latin typeface="Century Gothic" panose="020B0502020202020204" pitchFamily="34" charset="0"/>
              </a:rPr>
              <a:t>This is possible due to: </a:t>
            </a:r>
          </a:p>
          <a:p>
            <a:pPr algn="just"/>
            <a:endParaRPr lang="en-US" dirty="0">
              <a:latin typeface="Century Gothic" panose="020B0502020202020204" pitchFamily="34" charset="0"/>
            </a:endParaRPr>
          </a:p>
          <a:p>
            <a:pPr marL="800100" lvl="1" indent="-342900" algn="just">
              <a:buAutoNum type="arabicParenR"/>
            </a:pPr>
            <a:r>
              <a:rPr lang="en-US" dirty="0">
                <a:latin typeface="Century Gothic" panose="020B0502020202020204" pitchFamily="34" charset="0"/>
              </a:rPr>
              <a:t>main consolidation/spares items until 2025 already covered, and </a:t>
            </a:r>
          </a:p>
          <a:p>
            <a:pPr marL="800100" lvl="1" indent="-342900">
              <a:buAutoNum type="arabicParenR"/>
            </a:pPr>
            <a:r>
              <a:rPr lang="en-US" dirty="0">
                <a:latin typeface="Century Gothic" panose="020B0502020202020204" pitchFamily="34" charset="0"/>
              </a:rPr>
              <a:t>additional contributions to manpower (M to P) from external sources </a:t>
            </a:r>
            <a:br>
              <a:rPr lang="en-US" dirty="0">
                <a:latin typeface="Century Gothic" panose="020B0502020202020204" pitchFamily="34" charset="0"/>
              </a:rPr>
            </a:br>
            <a:r>
              <a:rPr lang="en-US" dirty="0">
                <a:latin typeface="Century Gothic" panose="020B0502020202020204" pitchFamily="34" charset="0"/>
              </a:rPr>
              <a:t>(DEFT, KT-CIPEA, Oxford U.)</a:t>
            </a:r>
          </a:p>
          <a:p>
            <a:pPr algn="just"/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647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FB6C1-C0C5-D44B-9A07-FDE73568F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Consolidation, spares situation 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0865C-0CA2-924D-A9D0-33442B9629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 algn="just"/>
            <a:r>
              <a:rPr lang="en-US" dirty="0"/>
              <a:t>In the past years, a </a:t>
            </a:r>
            <a:r>
              <a:rPr lang="en-US" dirty="0">
                <a:solidFill>
                  <a:srgbClr val="0070C0"/>
                </a:solidFill>
              </a:rPr>
              <a:t>campaign</a:t>
            </a:r>
            <a:r>
              <a:rPr lang="en-US" dirty="0"/>
              <a:t> was carried out to </a:t>
            </a:r>
            <a:r>
              <a:rPr lang="en-US" dirty="0">
                <a:solidFill>
                  <a:srgbClr val="0070C0"/>
                </a:solidFill>
              </a:rPr>
              <a:t>consolidate equipment </a:t>
            </a:r>
            <a:r>
              <a:rPr lang="en-US" dirty="0"/>
              <a:t>and ensure we have enough spares at least </a:t>
            </a:r>
            <a:r>
              <a:rPr lang="en-US" dirty="0">
                <a:solidFill>
                  <a:srgbClr val="0070C0"/>
                </a:solidFill>
              </a:rPr>
              <a:t>until end 2025</a:t>
            </a:r>
            <a:r>
              <a:rPr lang="en-US" dirty="0"/>
              <a:t>. In particular, the situation for the most expensive items (e.g., klystrons) is now OK, with some margin.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Beyond 2025, a few systems need further consolidation. More expensive items:</a:t>
            </a:r>
          </a:p>
          <a:p>
            <a:pPr lvl="1" algn="just"/>
            <a:endParaRPr lang="en-US" dirty="0"/>
          </a:p>
          <a:p>
            <a:pPr lvl="1" algn="just"/>
            <a:r>
              <a:rPr lang="en-US" dirty="0"/>
              <a:t>Additional </a:t>
            </a:r>
            <a:r>
              <a:rPr lang="en-US" dirty="0">
                <a:solidFill>
                  <a:srgbClr val="C00000"/>
                </a:solidFill>
              </a:rPr>
              <a:t>klystrons</a:t>
            </a:r>
            <a:r>
              <a:rPr lang="en-US" dirty="0"/>
              <a:t> to cover until 2023</a:t>
            </a:r>
          </a:p>
          <a:p>
            <a:pPr lvl="1" algn="just"/>
            <a:r>
              <a:rPr lang="en-US" dirty="0"/>
              <a:t>Consolidation of </a:t>
            </a:r>
            <a:r>
              <a:rPr lang="en-US" dirty="0">
                <a:solidFill>
                  <a:srgbClr val="C00000"/>
                </a:solidFill>
              </a:rPr>
              <a:t>low-level RF </a:t>
            </a:r>
            <a:r>
              <a:rPr lang="en-US" dirty="0"/>
              <a:t>and timing systems (also </a:t>
            </a:r>
            <a:r>
              <a:rPr lang="en-US" dirty="0">
                <a:solidFill>
                  <a:srgbClr val="C00000"/>
                </a:solidFill>
              </a:rPr>
              <a:t>manpower</a:t>
            </a:r>
            <a:r>
              <a:rPr lang="en-US" dirty="0"/>
              <a:t> needed)</a:t>
            </a:r>
          </a:p>
          <a:p>
            <a:pPr lvl="1" algn="just"/>
            <a:endParaRPr lang="en-US" dirty="0"/>
          </a:p>
          <a:p>
            <a:pPr marL="0" indent="0" algn="just">
              <a:buNone/>
            </a:pPr>
            <a:r>
              <a:rPr lang="en-US" dirty="0"/>
              <a:t>These two items will be </a:t>
            </a:r>
            <a:r>
              <a:rPr lang="en-US" dirty="0">
                <a:solidFill>
                  <a:srgbClr val="0070C0"/>
                </a:solidFill>
              </a:rPr>
              <a:t>covered in Steffen’s talk later </a:t>
            </a:r>
            <a:endParaRPr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754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B7E68-A315-BF9D-D6E1-69DA59C27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Resources: manpower</a:t>
            </a: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D2ACC3-6172-0C23-425B-798D18FA3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71" y="2302887"/>
            <a:ext cx="6959099" cy="270366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89C32F2-C44A-6178-BEC9-14E3345873EA}"/>
              </a:ext>
            </a:extLst>
          </p:cNvPr>
          <p:cNvSpPr/>
          <p:nvPr/>
        </p:nvSpPr>
        <p:spPr>
          <a:xfrm>
            <a:off x="1651363" y="5823784"/>
            <a:ext cx="86071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entury Gothic" panose="020B0502020202020204" pitchFamily="34" charset="0"/>
              </a:rPr>
              <a:t>Apart from staff, CLEAR manpower has been covered by ~ 2 FTE/year for Fellows  </a:t>
            </a:r>
            <a:br>
              <a:rPr lang="en-US" sz="1400" dirty="0">
                <a:latin typeface="Century Gothic" panose="020B0502020202020204" pitchFamily="34" charset="0"/>
              </a:rPr>
            </a:br>
            <a:r>
              <a:rPr lang="en-US" sz="1400" dirty="0">
                <a:latin typeface="Century Gothic" panose="020B0502020202020204" pitchFamily="34" charset="0"/>
              </a:rPr>
              <a:t>and about 3 FTE/year for students/associates/FSUs (cost included in material budget).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556A07E-42E7-B170-01FF-E0D7A55885DC}"/>
              </a:ext>
            </a:extLst>
          </p:cNvPr>
          <p:cNvSpPr/>
          <p:nvPr/>
        </p:nvSpPr>
        <p:spPr>
          <a:xfrm>
            <a:off x="239558" y="1608029"/>
            <a:ext cx="3879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From the original </a:t>
            </a:r>
            <a:r>
              <a:rPr lang="en-US" dirty="0">
                <a:solidFill>
                  <a:schemeClr val="accent1"/>
                </a:solidFill>
                <a:latin typeface="Century Gothic" panose="020B0502020202020204" pitchFamily="34" charset="0"/>
                <a:hlinkClick r:id="rId3"/>
              </a:rPr>
              <a:t>CLEAR proposal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5EE680E-58BC-8BF2-9CCA-A8E7744AF81A}"/>
              </a:ext>
            </a:extLst>
          </p:cNvPr>
          <p:cNvSpPr txBox="1">
            <a:spLocks/>
          </p:cNvSpPr>
          <p:nvPr/>
        </p:nvSpPr>
        <p:spPr>
          <a:xfrm>
            <a:off x="7862670" y="1059089"/>
            <a:ext cx="3043300" cy="44391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800" dirty="0"/>
              <a:t>Present Status:</a:t>
            </a:r>
            <a:br>
              <a:rPr lang="en-US" sz="1800" dirty="0"/>
            </a:br>
            <a:endParaRPr lang="en-US" sz="1800" dirty="0"/>
          </a:p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600" dirty="0"/>
              <a:t>Group	           FTE/year</a:t>
            </a:r>
          </a:p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200" dirty="0"/>
              <a:t>BE/ABP		1.45*</a:t>
            </a:r>
          </a:p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200" dirty="0"/>
              <a:t>SY/BI		0.2</a:t>
            </a:r>
          </a:p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200" dirty="0"/>
              <a:t>SY/RF		1.</a:t>
            </a:r>
          </a:p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200" dirty="0"/>
              <a:t>BE/CO		0.2</a:t>
            </a:r>
          </a:p>
          <a:p>
            <a:pPr marL="0" indent="0">
              <a:lnSpc>
                <a:spcPct val="100000"/>
              </a:lnSpc>
              <a:buFont typeface="Arial"/>
              <a:buNone/>
            </a:pPr>
            <a:r>
              <a:rPr lang="en-US" sz="1200" dirty="0"/>
              <a:t>EN/STI		0.8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dirty="0"/>
              <a:t>TE/VSC		0.25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800" dirty="0"/>
              <a:t>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/>
              <a:t>TOTAL	            	3.9</a:t>
            </a:r>
            <a:br>
              <a:rPr lang="en-US" sz="1600" dirty="0"/>
            </a:br>
            <a:br>
              <a:rPr lang="en-US" sz="1600" dirty="0"/>
            </a:br>
            <a:r>
              <a:rPr lang="en-US" sz="1200" dirty="0"/>
              <a:t>*0.8 (W. </a:t>
            </a:r>
            <a:r>
              <a:rPr lang="en-US" sz="1200" dirty="0" err="1"/>
              <a:t>Farabolini</a:t>
            </a:r>
            <a:r>
              <a:rPr lang="en-US" sz="1200" dirty="0"/>
              <a:t>) funded by DEFT/CLEAR material budget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C8195EC-5935-FF27-20A0-8E0948C638E3}"/>
              </a:ext>
            </a:extLst>
          </p:cNvPr>
          <p:cNvSpPr txBox="1">
            <a:spLocks/>
          </p:cNvSpPr>
          <p:nvPr/>
        </p:nvSpPr>
        <p:spPr>
          <a:xfrm>
            <a:off x="10905970" y="3142637"/>
            <a:ext cx="1286030" cy="5912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/>
              <a:t>From APT</a:t>
            </a:r>
          </a:p>
          <a:p>
            <a:pPr marL="0" indent="0">
              <a:buFont typeface="Arial"/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14117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0EA95-2AA6-4474-3700-7FC1E643B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and main concerns on manpower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75F95-9B5A-D963-B819-157764B602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05106"/>
            <a:ext cx="10515600" cy="5485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present situation of </a:t>
            </a:r>
            <a:r>
              <a:rPr lang="en-US" dirty="0">
                <a:solidFill>
                  <a:srgbClr val="0070C0"/>
                </a:solidFill>
              </a:rPr>
              <a:t>technical support is adequate</a:t>
            </a:r>
            <a:r>
              <a:rPr lang="en-US" dirty="0"/>
              <a:t> – with the possible exception of </a:t>
            </a:r>
            <a:r>
              <a:rPr lang="en-US" dirty="0">
                <a:solidFill>
                  <a:srgbClr val="C00000"/>
                </a:solidFill>
              </a:rPr>
              <a:t>low-level RF </a:t>
            </a:r>
            <a:r>
              <a:rPr lang="en-US" dirty="0"/>
              <a:t>(see Steffen’s talk).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Manpower for operation is marginal – but up to now we have managed </a:t>
            </a:r>
          </a:p>
          <a:p>
            <a:pPr marL="0" indent="0">
              <a:buNone/>
            </a:pPr>
            <a:r>
              <a:rPr lang="en-US" dirty="0"/>
              <a:t>However:</a:t>
            </a:r>
          </a:p>
          <a:p>
            <a:pPr lvl="1"/>
            <a:r>
              <a:rPr lang="en-US" dirty="0"/>
              <a:t>Might gain </a:t>
            </a:r>
            <a:r>
              <a:rPr lang="en-US" dirty="0">
                <a:solidFill>
                  <a:srgbClr val="0070C0"/>
                </a:solidFill>
              </a:rPr>
              <a:t>efficiency</a:t>
            </a:r>
            <a:r>
              <a:rPr lang="en-US" dirty="0"/>
              <a:t> with </a:t>
            </a:r>
            <a:r>
              <a:rPr lang="en-US" dirty="0">
                <a:solidFill>
                  <a:srgbClr val="0070C0"/>
                </a:solidFill>
              </a:rPr>
              <a:t>some more resources</a:t>
            </a:r>
          </a:p>
          <a:p>
            <a:pPr lvl="1"/>
            <a:r>
              <a:rPr lang="en-US" dirty="0"/>
              <a:t>Operation is for a large part covered by </a:t>
            </a:r>
            <a:r>
              <a:rPr lang="en-US" dirty="0">
                <a:solidFill>
                  <a:srgbClr val="C00000"/>
                </a:solidFill>
              </a:rPr>
              <a:t>temporary personnel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fellows, associates and students (M to P) </a:t>
            </a:r>
            <a:r>
              <a:rPr lang="en-US" sz="1800" dirty="0">
                <a:latin typeface="Century Gothic" panose="020B0502020202020204" pitchFamily="34" charset="0"/>
              </a:rPr>
              <a:t>➯</a:t>
            </a:r>
            <a:endParaRPr lang="en-US" dirty="0"/>
          </a:p>
          <a:p>
            <a:pPr lvl="2"/>
            <a:r>
              <a:rPr lang="en-US" dirty="0"/>
              <a:t>Difficult to maintain a constant level</a:t>
            </a:r>
          </a:p>
          <a:p>
            <a:pPr lvl="2"/>
            <a:r>
              <a:rPr lang="en-US" dirty="0"/>
              <a:t>Issues with continuity, knowledge transfer, maintenance of tools…</a:t>
            </a:r>
          </a:p>
          <a:p>
            <a:pPr lvl="2"/>
            <a:r>
              <a:rPr lang="en-US" dirty="0"/>
              <a:t>Competition with budget for hardware, consumables,…</a:t>
            </a:r>
          </a:p>
          <a:p>
            <a:pPr lvl="1"/>
            <a:r>
              <a:rPr lang="en-US" dirty="0"/>
              <a:t>Don’t expect to need more manpower for </a:t>
            </a:r>
            <a:r>
              <a:rPr lang="en-US" dirty="0">
                <a:solidFill>
                  <a:srgbClr val="0070C0"/>
                </a:solidFill>
              </a:rPr>
              <a:t>2</a:t>
            </a:r>
            <a:r>
              <a:rPr lang="en-US" baseline="30000" dirty="0">
                <a:solidFill>
                  <a:srgbClr val="0070C0"/>
                </a:solidFill>
              </a:rPr>
              <a:t>nd</a:t>
            </a:r>
            <a:r>
              <a:rPr lang="en-US" dirty="0">
                <a:solidFill>
                  <a:srgbClr val="0070C0"/>
                </a:solidFill>
              </a:rPr>
              <a:t> beam line </a:t>
            </a:r>
            <a:r>
              <a:rPr lang="en-US" dirty="0"/>
              <a:t>but might need more to cover operation for users of </a:t>
            </a:r>
            <a:r>
              <a:rPr lang="en-US" dirty="0">
                <a:solidFill>
                  <a:srgbClr val="C00000"/>
                </a:solidFill>
              </a:rPr>
              <a:t>new injector in CTF2</a:t>
            </a:r>
            <a:r>
              <a:rPr lang="en-US" dirty="0"/>
              <a:t>. </a:t>
            </a:r>
            <a:r>
              <a:rPr lang="en-US" sz="1800" dirty="0">
                <a:latin typeface="Century Gothic" panose="020B0502020202020204" pitchFamily="34" charset="0"/>
              </a:rPr>
              <a:t>➯</a:t>
            </a:r>
          </a:p>
          <a:p>
            <a:pPr lvl="2"/>
            <a:r>
              <a:rPr lang="en-US" dirty="0">
                <a:latin typeface="Century Gothic" panose="020B0502020202020204" pitchFamily="34" charset="0"/>
              </a:rPr>
              <a:t>Synergies with </a:t>
            </a:r>
            <a:r>
              <a:rPr lang="en-US" dirty="0">
                <a:solidFill>
                  <a:srgbClr val="0070C0"/>
                </a:solidFill>
                <a:latin typeface="Century Gothic" panose="020B0502020202020204" pitchFamily="34" charset="0"/>
              </a:rPr>
              <a:t>AWAKE</a:t>
            </a:r>
            <a:r>
              <a:rPr lang="en-US" dirty="0">
                <a:latin typeface="Century Gothic" panose="020B0502020202020204" pitchFamily="34" charset="0"/>
              </a:rPr>
              <a:t> ? </a:t>
            </a:r>
          </a:p>
          <a:p>
            <a:pPr marL="0" indent="0">
              <a:buNone/>
            </a:pPr>
            <a:r>
              <a:rPr lang="en-US" dirty="0">
                <a:latin typeface="Century Gothic" panose="020B0502020202020204" pitchFamily="34" charset="0"/>
              </a:rPr>
              <a:t>Main concern for longer term ➯</a:t>
            </a:r>
          </a:p>
          <a:p>
            <a:pPr lvl="1"/>
            <a:r>
              <a:rPr lang="en-US" dirty="0">
                <a:solidFill>
                  <a:srgbClr val="C00000"/>
                </a:solidFill>
                <a:latin typeface="Century Gothic" panose="020B0502020202020204" pitchFamily="34" charset="0"/>
              </a:rPr>
              <a:t>Staff replacement </a:t>
            </a:r>
            <a:r>
              <a:rPr lang="en-US" dirty="0">
                <a:latin typeface="Century Gothic" panose="020B0502020202020204" pitchFamily="34" charset="0"/>
              </a:rPr>
              <a:t>around </a:t>
            </a:r>
            <a:r>
              <a:rPr lang="en-US" dirty="0">
                <a:solidFill>
                  <a:srgbClr val="C00000"/>
                </a:solidFill>
                <a:latin typeface="Century Gothic" panose="020B0502020202020204" pitchFamily="34" charset="0"/>
              </a:rPr>
              <a:t>2027/2028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br>
              <a:rPr lang="en-US" dirty="0">
                <a:latin typeface="Century Gothic" panose="020B0502020202020204" pitchFamily="34" charset="0"/>
              </a:rPr>
            </a:br>
            <a:r>
              <a:rPr lang="en-US" dirty="0">
                <a:latin typeface="Century Gothic" panose="020B0502020202020204" pitchFamily="34" charset="0"/>
              </a:rPr>
              <a:t>(retirement of myself &amp; Wilfrid extension + retirement)</a:t>
            </a:r>
          </a:p>
          <a:p>
            <a:pPr lvl="1"/>
            <a:endParaRPr lang="en-US" dirty="0">
              <a:latin typeface="Century Gothic" panose="020B0502020202020204" pitchFamily="34" charset="0"/>
            </a:endParaRPr>
          </a:p>
          <a:p>
            <a:pPr lvl="1"/>
            <a:endParaRPr lang="en-US" dirty="0">
              <a:latin typeface="Century Gothic" panose="020B0502020202020204" pitchFamily="34" charset="0"/>
            </a:endParaRPr>
          </a:p>
          <a:p>
            <a:endParaRPr lang="en-US" dirty="0"/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3987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F31B5-AAD9-8B4C-948C-9F03B50D5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9869" y="1195530"/>
            <a:ext cx="8910535" cy="2217906"/>
          </a:xfrm>
        </p:spPr>
        <p:txBody>
          <a:bodyPr>
            <a:noAutofit/>
          </a:bodyPr>
          <a:lstStyle/>
          <a:p>
            <a:pPr algn="ctr"/>
            <a:r>
              <a:rPr lang="en-US" sz="8000" i="1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Thanks for </a:t>
            </a:r>
            <a:br>
              <a:rPr lang="en-US" sz="8000" i="1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8000" i="1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your attention</a:t>
            </a:r>
            <a:r>
              <a:rPr lang="en-US" sz="8000" i="1" dirty="0">
                <a:solidFill>
                  <a:schemeClr val="accent1">
                    <a:lumMod val="50000"/>
                  </a:schemeClr>
                </a:solidFill>
              </a:rPr>
              <a:t>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DF02A1-A14B-6641-9295-517D46B96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8749" y="4586710"/>
            <a:ext cx="1728439" cy="17216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258AF0-8F5A-6443-B43D-C8A12E7F9B8B}"/>
              </a:ext>
            </a:extLst>
          </p:cNvPr>
          <p:cNvSpPr txBox="1"/>
          <p:nvPr/>
        </p:nvSpPr>
        <p:spPr>
          <a:xfrm>
            <a:off x="1900719" y="4801209"/>
            <a:ext cx="623428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Acknowledgements to the CLEAR dream team:</a:t>
            </a:r>
          </a:p>
          <a:p>
            <a:pPr algn="l"/>
            <a:endParaRPr lang="en-US" sz="18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/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Doebert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W.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Farabolini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Ghilardi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P.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Korysko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Malyzhenkov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b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A. Aksoy, K.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Sjobaek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L.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Dyks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V.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Rieker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J. Bateman, C. Robertson, L. Wroe, E. Granados, M. Martinez, S. Curt, D.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Gamba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…</a:t>
            </a:r>
          </a:p>
        </p:txBody>
      </p:sp>
    </p:spTree>
    <p:extLst>
      <p:ext uri="{BB962C8B-B14F-4D97-AF65-F5344CB8AC3E}">
        <p14:creationId xmlns:p14="http://schemas.microsoft.com/office/powerpoint/2010/main" val="6288601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41219</TotalTime>
  <Words>738</Words>
  <Application>Microsoft Macintosh PowerPoint</Application>
  <PresentationFormat>Widescreen</PresentationFormat>
  <Paragraphs>139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Century Gothic</vt:lpstr>
      <vt:lpstr>Office Theme</vt:lpstr>
      <vt:lpstr>CLEAR resources - material and manpower</vt:lpstr>
      <vt:lpstr>Resources: material</vt:lpstr>
      <vt:lpstr>CLEAR Material Budget in MTP</vt:lpstr>
      <vt:lpstr>Short term improvements - cost</vt:lpstr>
      <vt:lpstr>Consolidation, spares situation </vt:lpstr>
      <vt:lpstr>Resources: manpower</vt:lpstr>
      <vt:lpstr>Status and main concerns on manpower</vt:lpstr>
      <vt:lpstr>Thanks for 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Roberto Corsini</cp:lastModifiedBy>
  <cp:revision>434</cp:revision>
  <dcterms:created xsi:type="dcterms:W3CDTF">2018-03-20T15:42:27Z</dcterms:created>
  <dcterms:modified xsi:type="dcterms:W3CDTF">2024-05-29T06:08:30Z</dcterms:modified>
</cp:coreProperties>
</file>