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62" r:id="rId2"/>
    <p:sldId id="406" r:id="rId3"/>
    <p:sldId id="407" r:id="rId4"/>
    <p:sldId id="409" r:id="rId5"/>
    <p:sldId id="408" r:id="rId6"/>
    <p:sldId id="410" r:id="rId7"/>
    <p:sldId id="37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9EAB"/>
    <a:srgbClr val="6B6E67"/>
    <a:srgbClr val="00F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1"/>
    <p:restoredTop sz="96695"/>
  </p:normalViewPr>
  <p:slideViewPr>
    <p:cSldViewPr snapToGrid="0" snapToObjects="1">
      <p:cViewPr varScale="1">
        <p:scale>
          <a:sx n="119" d="100"/>
          <a:sy n="119" d="100"/>
        </p:scale>
        <p:origin x="216"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A76EAF-1F96-7947-99DA-FCDFF1E79DC2}" type="datetimeFigureOut">
              <a:rPr lang="en-US" smtClean="0"/>
              <a:t>5/29/24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34AAF1-DCF4-0A4A-A93A-A759939F88AB}" type="slidenum">
              <a:rPr lang="en-US" smtClean="0"/>
              <a:t>‹#›</a:t>
            </a:fld>
            <a:endParaRPr lang="en-US"/>
          </a:p>
        </p:txBody>
      </p:sp>
    </p:spTree>
    <p:extLst>
      <p:ext uri="{BB962C8B-B14F-4D97-AF65-F5344CB8AC3E}">
        <p14:creationId xmlns:p14="http://schemas.microsoft.com/office/powerpoint/2010/main" val="1124897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34AAF1-DCF4-0A4A-A93A-A759939F88AB}" type="slidenum">
              <a:rPr lang="en-US" smtClean="0"/>
              <a:t>1</a:t>
            </a:fld>
            <a:endParaRPr lang="en-US"/>
          </a:p>
        </p:txBody>
      </p:sp>
    </p:spTree>
    <p:extLst>
      <p:ext uri="{BB962C8B-B14F-4D97-AF65-F5344CB8AC3E}">
        <p14:creationId xmlns:p14="http://schemas.microsoft.com/office/powerpoint/2010/main" val="2171267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5/29/24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186831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5/29/24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22673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5/29/24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556732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9569218" cy="546409"/>
          </a:xfrm>
        </p:spPr>
        <p:txBody>
          <a:bodyPr/>
          <a:lstStyle/>
          <a:p>
            <a:r>
              <a:rPr lang="en-US" dirty="0"/>
              <a:t>Click to edit Master title style</a:t>
            </a:r>
          </a:p>
        </p:txBody>
      </p:sp>
      <p:sp>
        <p:nvSpPr>
          <p:cNvPr id="3" name="Content Placeholder 2"/>
          <p:cNvSpPr>
            <a:spLocks noGrp="1"/>
          </p:cNvSpPr>
          <p:nvPr>
            <p:ph idx="1"/>
          </p:nvPr>
        </p:nvSpPr>
        <p:spPr/>
        <p:txBody>
          <a:bodyPr/>
          <a:lstStyle>
            <a:lvl1pPr>
              <a:defRPr sz="2000"/>
            </a:lvl1pPr>
            <a:lvl2pPr>
              <a:defRPr sz="1800"/>
            </a:lvl2pPr>
            <a:lvl3pPr>
              <a:defRPr sz="16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610600" y="6590662"/>
            <a:ext cx="2743200" cy="267336"/>
          </a:xfrm>
          <a:prstGeom prst="rect">
            <a:avLst/>
          </a:prstGeom>
        </p:spPr>
        <p:txBody>
          <a:bodyPr/>
          <a:lstStyle>
            <a:lvl1pPr>
              <a:defRPr sz="800">
                <a:latin typeface="Century Gothic" charset="0"/>
                <a:ea typeface="Century Gothic" charset="0"/>
                <a:cs typeface="Century Gothic" charset="0"/>
              </a:defRPr>
            </a:lvl1pPr>
          </a:lstStyle>
          <a:p>
            <a:fld id="{5E221694-9A37-5746-8CB4-48D985807C45}" type="slidenum">
              <a:rPr lang="en-US" smtClean="0"/>
              <a:pPr/>
              <a:t>‹#›</a:t>
            </a:fld>
            <a:endParaRPr lang="en-US" dirty="0"/>
          </a:p>
        </p:txBody>
      </p:sp>
      <p:cxnSp>
        <p:nvCxnSpPr>
          <p:cNvPr id="9" name="Straight Connector 8"/>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5562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5/29/24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499539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5/29/24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25253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5/29/24</a:t>
            </a:fld>
            <a:endParaRPr lang="en-US"/>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663288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traight Connector 5"/>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Date Placeholder 3"/>
          <p:cNvSpPr txBox="1">
            <a:spLocks/>
          </p:cNvSpPr>
          <p:nvPr userDrawn="1"/>
        </p:nvSpPr>
        <p:spPr>
          <a:xfrm>
            <a:off x="838200" y="6590664"/>
            <a:ext cx="2743200" cy="267336"/>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21 March 2018</a:t>
            </a:r>
            <a:endParaRPr lang="en-US" dirty="0"/>
          </a:p>
        </p:txBody>
      </p:sp>
      <p:sp>
        <p:nvSpPr>
          <p:cNvPr id="8" name="Footer Placeholder 4"/>
          <p:cNvSpPr txBox="1">
            <a:spLocks/>
          </p:cNvSpPr>
          <p:nvPr userDrawn="1"/>
        </p:nvSpPr>
        <p:spPr>
          <a:xfrm>
            <a:off x="4038600" y="6590664"/>
            <a:ext cx="4114800" cy="267335"/>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Senior Staff Advisory Committee</a:t>
            </a:r>
            <a:endParaRPr lang="en-US" dirty="0"/>
          </a:p>
        </p:txBody>
      </p:sp>
      <p:sp>
        <p:nvSpPr>
          <p:cNvPr id="9" name="Slide Number Placeholder 5"/>
          <p:cNvSpPr txBox="1">
            <a:spLocks/>
          </p:cNvSpPr>
          <p:nvPr userDrawn="1"/>
        </p:nvSpPr>
        <p:spPr>
          <a:xfrm>
            <a:off x="8610600" y="6590662"/>
            <a:ext cx="2743200" cy="267336"/>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221694-9A37-5746-8CB4-48D985807C45}" type="slidenum">
              <a:rPr lang="en-US" smtClean="0"/>
              <a:pPr/>
              <a:t>‹#›</a:t>
            </a:fld>
            <a:endParaRPr lang="en-US" dirty="0"/>
          </a:p>
        </p:txBody>
      </p:sp>
    </p:spTree>
    <p:extLst>
      <p:ext uri="{BB962C8B-B14F-4D97-AF65-F5344CB8AC3E}">
        <p14:creationId xmlns:p14="http://schemas.microsoft.com/office/powerpoint/2010/main" val="1091051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5/29/24</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095232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5/29/24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43632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5/29/24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65909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43074" y="1"/>
            <a:ext cx="8748399" cy="55054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7" name="Straight Connector 6"/>
          <p:cNvCxnSpPr/>
          <p:nvPr userDrawn="1"/>
        </p:nvCxnSpPr>
        <p:spPr>
          <a:xfrm>
            <a:off x="0" y="550549"/>
            <a:ext cx="121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13" cstate="hqprint">
            <a:extLst>
              <a:ext uri="{28A0092B-C50C-407E-A947-70E740481C1C}">
                <a14:useLocalDpi xmlns:a14="http://schemas.microsoft.com/office/drawing/2010/main"/>
              </a:ext>
            </a:extLst>
          </a:blip>
          <a:stretch>
            <a:fillRect/>
          </a:stretch>
        </p:blipFill>
        <p:spPr>
          <a:xfrm>
            <a:off x="11608418" y="59056"/>
            <a:ext cx="499771" cy="491493"/>
          </a:xfrm>
          <a:prstGeom prst="rect">
            <a:avLst/>
          </a:prstGeom>
        </p:spPr>
      </p:pic>
      <p:sp>
        <p:nvSpPr>
          <p:cNvPr id="16" name="Slide Number Placeholder 5"/>
          <p:cNvSpPr>
            <a:spLocks noGrp="1"/>
          </p:cNvSpPr>
          <p:nvPr>
            <p:ph type="sldNum" sz="quarter" idx="4"/>
          </p:nvPr>
        </p:nvSpPr>
        <p:spPr>
          <a:xfrm>
            <a:off x="8610600" y="6590662"/>
            <a:ext cx="2743200" cy="267336"/>
          </a:xfrm>
          <a:prstGeom prst="rect">
            <a:avLst/>
          </a:prstGeom>
        </p:spPr>
        <p:txBody>
          <a:bodyPr/>
          <a:lstStyle>
            <a:lvl1pPr>
              <a:defRPr sz="800">
                <a:latin typeface="Century Gothic" charset="0"/>
                <a:ea typeface="Century Gothic" charset="0"/>
                <a:cs typeface="Century Gothic" charset="0"/>
              </a:defRPr>
            </a:lvl1pPr>
          </a:lstStyle>
          <a:p>
            <a:fld id="{5E221694-9A37-5746-8CB4-48D985807C45}" type="slidenum">
              <a:rPr lang="en-US" smtClean="0"/>
              <a:pPr/>
              <a:t>‹#›</a:t>
            </a:fld>
            <a:endParaRPr lang="en-US" dirty="0"/>
          </a:p>
        </p:txBody>
      </p:sp>
      <p:pic>
        <p:nvPicPr>
          <p:cNvPr id="11" name="Picture 10">
            <a:extLst>
              <a:ext uri="{FF2B5EF4-FFF2-40B4-BE49-F238E27FC236}">
                <a16:creationId xmlns:a16="http://schemas.microsoft.com/office/drawing/2014/main" id="{6ACBB6E4-B71E-3245-92A6-2FC64EFF4C37}"/>
              </a:ext>
            </a:extLst>
          </p:cNvPr>
          <p:cNvPicPr>
            <a:picLocks noChangeAspect="1"/>
          </p:cNvPicPr>
          <p:nvPr userDrawn="1"/>
        </p:nvPicPr>
        <p:blipFill>
          <a:blip r:embed="rId14" cstate="hqprint">
            <a:extLst>
              <a:ext uri="{28A0092B-C50C-407E-A947-70E740481C1C}">
                <a14:useLocalDpi xmlns:a14="http://schemas.microsoft.com/office/drawing/2010/main"/>
              </a:ext>
            </a:extLst>
          </a:blip>
          <a:stretch>
            <a:fillRect/>
          </a:stretch>
        </p:blipFill>
        <p:spPr>
          <a:xfrm>
            <a:off x="189570" y="136848"/>
            <a:ext cx="873117" cy="320597"/>
          </a:xfrm>
          <a:prstGeom prst="rect">
            <a:avLst/>
          </a:prstGeom>
        </p:spPr>
      </p:pic>
      <p:sp>
        <p:nvSpPr>
          <p:cNvPr id="12" name="Subtitle 2">
            <a:extLst>
              <a:ext uri="{FF2B5EF4-FFF2-40B4-BE49-F238E27FC236}">
                <a16:creationId xmlns:a16="http://schemas.microsoft.com/office/drawing/2014/main" id="{FBFF429D-F554-3649-9A4F-4D2D7F56CFA7}"/>
              </a:ext>
            </a:extLst>
          </p:cNvPr>
          <p:cNvSpPr txBox="1">
            <a:spLocks/>
          </p:cNvSpPr>
          <p:nvPr userDrawn="1"/>
        </p:nvSpPr>
        <p:spPr>
          <a:xfrm>
            <a:off x="0" y="6590662"/>
            <a:ext cx="2834640" cy="267336"/>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800" dirty="0">
                <a:solidFill>
                  <a:schemeClr val="tx1">
                    <a:lumMod val="65000"/>
                    <a:lumOff val="35000"/>
                  </a:schemeClr>
                </a:solidFill>
              </a:rPr>
              <a:t>CLEAR Review – 29 May 2024</a:t>
            </a:r>
          </a:p>
        </p:txBody>
      </p:sp>
    </p:spTree>
    <p:extLst>
      <p:ext uri="{BB962C8B-B14F-4D97-AF65-F5344CB8AC3E}">
        <p14:creationId xmlns:p14="http://schemas.microsoft.com/office/powerpoint/2010/main" val="1892902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2800" kern="1200">
          <a:solidFill>
            <a:srgbClr val="002060"/>
          </a:solidFill>
          <a:latin typeface="Century Gothic" charset="0"/>
          <a:ea typeface="Century Gothic" charset="0"/>
          <a:cs typeface="Century Gothic" charset="0"/>
        </a:defRPr>
      </a:lvl1pPr>
    </p:titleStyle>
    <p:body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tiff"/></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C2D7ECF3-99F6-9668-9778-530221EB0E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3815" y="782173"/>
            <a:ext cx="8843141" cy="589542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632956" y="46207"/>
            <a:ext cx="9144000" cy="532337"/>
          </a:xfrm>
        </p:spPr>
        <p:txBody>
          <a:bodyPr>
            <a:normAutofit/>
          </a:bodyPr>
          <a:lstStyle/>
          <a:p>
            <a:r>
              <a:rPr lang="en-US" sz="2800" dirty="0">
                <a:solidFill>
                  <a:srgbClr val="002060"/>
                </a:solidFill>
              </a:rPr>
              <a:t>Recommendations of the CLEAR review 2021</a:t>
            </a:r>
          </a:p>
        </p:txBody>
      </p:sp>
      <p:sp>
        <p:nvSpPr>
          <p:cNvPr id="3" name="Subtitle 2"/>
          <p:cNvSpPr>
            <a:spLocks noGrp="1"/>
          </p:cNvSpPr>
          <p:nvPr>
            <p:ph type="subTitle" idx="1"/>
          </p:nvPr>
        </p:nvSpPr>
        <p:spPr>
          <a:xfrm>
            <a:off x="92467" y="2105040"/>
            <a:ext cx="1531433" cy="829531"/>
          </a:xfrm>
        </p:spPr>
        <p:txBody>
          <a:bodyPr anchor="t">
            <a:normAutofit fontScale="92500" lnSpcReduction="20000"/>
          </a:bodyPr>
          <a:lstStyle/>
          <a:p>
            <a:pPr algn="l"/>
            <a:r>
              <a:rPr lang="en-US" sz="1800" i="1" dirty="0">
                <a:solidFill>
                  <a:schemeClr val="tx1">
                    <a:lumMod val="65000"/>
                    <a:lumOff val="35000"/>
                  </a:schemeClr>
                </a:solidFill>
              </a:rPr>
              <a:t>R. </a:t>
            </a:r>
            <a:r>
              <a:rPr lang="en-US" sz="1800" i="1" dirty="0" err="1">
                <a:solidFill>
                  <a:schemeClr val="tx1">
                    <a:lumMod val="65000"/>
                    <a:lumOff val="35000"/>
                  </a:schemeClr>
                </a:solidFill>
              </a:rPr>
              <a:t>Corsini</a:t>
            </a:r>
            <a:endParaRPr lang="en-US" sz="1800" i="1" dirty="0">
              <a:solidFill>
                <a:schemeClr val="tx1">
                  <a:lumMod val="65000"/>
                  <a:lumOff val="35000"/>
                </a:schemeClr>
              </a:solidFill>
            </a:endParaRPr>
          </a:p>
          <a:p>
            <a:pPr algn="l"/>
            <a:r>
              <a:rPr lang="en-US" sz="1800" i="1" dirty="0">
                <a:solidFill>
                  <a:schemeClr val="tx1">
                    <a:lumMod val="65000"/>
                    <a:lumOff val="35000"/>
                  </a:schemeClr>
                </a:solidFill>
              </a:rPr>
              <a:t>for the CLEAR team</a:t>
            </a:r>
          </a:p>
        </p:txBody>
      </p:sp>
      <p:sp>
        <p:nvSpPr>
          <p:cNvPr id="6" name="TextBox 5">
            <a:extLst>
              <a:ext uri="{FF2B5EF4-FFF2-40B4-BE49-F238E27FC236}">
                <a16:creationId xmlns:a16="http://schemas.microsoft.com/office/drawing/2014/main" id="{A7F414D3-2554-324D-AB39-CBD82209C5A4}"/>
              </a:ext>
            </a:extLst>
          </p:cNvPr>
          <p:cNvSpPr txBox="1"/>
          <p:nvPr/>
        </p:nvSpPr>
        <p:spPr>
          <a:xfrm flipH="1">
            <a:off x="1933815" y="782173"/>
            <a:ext cx="2396451" cy="523220"/>
          </a:xfrm>
          <a:prstGeom prst="rect">
            <a:avLst/>
          </a:prstGeom>
          <a:gradFill flip="none" rotWithShape="1">
            <a:gsLst>
              <a:gs pos="0">
                <a:srgbClr val="6B6E67">
                  <a:alpha val="64381"/>
                </a:srgbClr>
              </a:gs>
              <a:gs pos="100000">
                <a:srgbClr val="949EAB">
                  <a:alpha val="43575"/>
                </a:srgbClr>
              </a:gs>
            </a:gsLst>
            <a:lin ang="10800000" scaled="1"/>
            <a:tileRect/>
          </a:gradFill>
          <a:ln>
            <a:noFill/>
          </a:ln>
        </p:spPr>
        <p:txBody>
          <a:bodyPr wrap="square" rtlCol="0">
            <a:spAutoFit/>
          </a:bodyPr>
          <a:lstStyle/>
          <a:p>
            <a:pPr fontAlgn="base"/>
            <a:r>
              <a:rPr lang="en-US" sz="1400" dirty="0">
                <a:solidFill>
                  <a:srgbClr val="FFFF00"/>
                </a:solidFill>
                <a:latin typeface="Century Gothic" panose="020B0502020202020204" pitchFamily="34" charset="0"/>
              </a:rPr>
              <a:t>CERN Linear Electron Accelerator for Research</a:t>
            </a:r>
          </a:p>
        </p:txBody>
      </p:sp>
      <p:pic>
        <p:nvPicPr>
          <p:cNvPr id="5" name="Picture 4">
            <a:extLst>
              <a:ext uri="{FF2B5EF4-FFF2-40B4-BE49-F238E27FC236}">
                <a16:creationId xmlns:a16="http://schemas.microsoft.com/office/drawing/2014/main" id="{6C799DCF-6393-9C46-9616-93C743A661A2}"/>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807728" y="1360979"/>
            <a:ext cx="2092549" cy="2140504"/>
          </a:xfrm>
          <a:prstGeom prst="rect">
            <a:avLst/>
          </a:prstGeom>
        </p:spPr>
      </p:pic>
      <p:pic>
        <p:nvPicPr>
          <p:cNvPr id="9" name="Picture 8">
            <a:extLst>
              <a:ext uri="{FF2B5EF4-FFF2-40B4-BE49-F238E27FC236}">
                <a16:creationId xmlns:a16="http://schemas.microsoft.com/office/drawing/2014/main" id="{957BAD59-5A4C-134C-BCAD-E0B990F6123A}"/>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532960" y="4303631"/>
            <a:ext cx="2544776" cy="1911354"/>
          </a:xfrm>
          <a:prstGeom prst="rect">
            <a:avLst/>
          </a:prstGeom>
        </p:spPr>
      </p:pic>
    </p:spTree>
    <p:extLst>
      <p:ext uri="{BB962C8B-B14F-4D97-AF65-F5344CB8AC3E}">
        <p14:creationId xmlns:p14="http://schemas.microsoft.com/office/powerpoint/2010/main" val="735552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45603-0CE7-C2A6-7D88-F961DE6C56FD}"/>
              </a:ext>
            </a:extLst>
          </p:cNvPr>
          <p:cNvSpPr>
            <a:spLocks noGrp="1"/>
          </p:cNvSpPr>
          <p:nvPr>
            <p:ph type="title"/>
          </p:nvPr>
        </p:nvSpPr>
        <p:spPr/>
        <p:txBody>
          <a:bodyPr/>
          <a:lstStyle/>
          <a:p>
            <a:r>
              <a:rPr lang="en-US" dirty="0"/>
              <a:t>R. 1</a:t>
            </a:r>
            <a:endParaRPr dirty="0"/>
          </a:p>
        </p:txBody>
      </p:sp>
      <p:pic>
        <p:nvPicPr>
          <p:cNvPr id="5" name="Picture 4" descr="A close-up of a document&#10;&#10;Description automatically generated">
            <a:extLst>
              <a:ext uri="{FF2B5EF4-FFF2-40B4-BE49-F238E27FC236}">
                <a16:creationId xmlns:a16="http://schemas.microsoft.com/office/drawing/2014/main" id="{1F089793-ADEE-5D2D-25A8-56FE05A07858}"/>
              </a:ext>
            </a:extLst>
          </p:cNvPr>
          <p:cNvPicPr>
            <a:picLocks noChangeAspect="1"/>
          </p:cNvPicPr>
          <p:nvPr/>
        </p:nvPicPr>
        <p:blipFill>
          <a:blip r:embed="rId2"/>
          <a:stretch>
            <a:fillRect/>
          </a:stretch>
        </p:blipFill>
        <p:spPr>
          <a:xfrm>
            <a:off x="240752" y="727250"/>
            <a:ext cx="7547414" cy="2036011"/>
          </a:xfrm>
          <a:prstGeom prst="rect">
            <a:avLst/>
          </a:prstGeom>
          <a:solidFill>
            <a:schemeClr val="bg2"/>
          </a:solidFill>
          <a:ln>
            <a:solidFill>
              <a:srgbClr val="002060"/>
            </a:solidFill>
          </a:ln>
        </p:spPr>
      </p:pic>
      <p:sp>
        <p:nvSpPr>
          <p:cNvPr id="6" name="TextBox 5">
            <a:extLst>
              <a:ext uri="{FF2B5EF4-FFF2-40B4-BE49-F238E27FC236}">
                <a16:creationId xmlns:a16="http://schemas.microsoft.com/office/drawing/2014/main" id="{85A66711-7BFC-B76E-589F-ADB34D185443}"/>
              </a:ext>
            </a:extLst>
          </p:cNvPr>
          <p:cNvSpPr txBox="1"/>
          <p:nvPr/>
        </p:nvSpPr>
        <p:spPr>
          <a:xfrm>
            <a:off x="2816773" y="2944101"/>
            <a:ext cx="8755117" cy="2585323"/>
          </a:xfrm>
          <a:prstGeom prst="rect">
            <a:avLst/>
          </a:prstGeom>
          <a:noFill/>
        </p:spPr>
        <p:txBody>
          <a:bodyPr wrap="square" rtlCol="0">
            <a:spAutoFit/>
          </a:bodyPr>
          <a:lstStyle/>
          <a:p>
            <a:r>
              <a:rPr lang="en-US" dirty="0"/>
              <a:t>a. </a:t>
            </a:r>
          </a:p>
          <a:p>
            <a:pPr marL="285750" indent="-285750">
              <a:buFontTx/>
              <a:buChar char="-"/>
            </a:pPr>
            <a:r>
              <a:rPr lang="en-US" dirty="0"/>
              <a:t>A </a:t>
            </a:r>
            <a:r>
              <a:rPr lang="en-US" dirty="0">
                <a:solidFill>
                  <a:srgbClr val="0070C0"/>
                </a:solidFill>
              </a:rPr>
              <a:t>formal process </a:t>
            </a:r>
            <a:r>
              <a:rPr lang="en-US" dirty="0"/>
              <a:t>of approval has been implemented in </a:t>
            </a:r>
            <a:r>
              <a:rPr lang="en-US" dirty="0">
                <a:solidFill>
                  <a:srgbClr val="0070C0"/>
                </a:solidFill>
              </a:rPr>
              <a:t>EDMS</a:t>
            </a:r>
            <a:r>
              <a:rPr lang="en-US" dirty="0"/>
              <a:t>.</a:t>
            </a:r>
          </a:p>
          <a:p>
            <a:pPr marL="285750" indent="-285750">
              <a:buFontTx/>
              <a:buChar char="-"/>
            </a:pPr>
            <a:r>
              <a:rPr lang="en-US" dirty="0"/>
              <a:t>The </a:t>
            </a:r>
            <a:r>
              <a:rPr lang="en-US" dirty="0">
                <a:solidFill>
                  <a:srgbClr val="0070C0"/>
                </a:solidFill>
              </a:rPr>
              <a:t>Scientific Board </a:t>
            </a:r>
            <a:r>
              <a:rPr lang="en-US" dirty="0"/>
              <a:t>members are part of the formal approval in </a:t>
            </a:r>
            <a:r>
              <a:rPr lang="en-US" dirty="0">
                <a:solidFill>
                  <a:srgbClr val="0070C0"/>
                </a:solidFill>
              </a:rPr>
              <a:t>EDMS</a:t>
            </a:r>
            <a:r>
              <a:rPr lang="en-US" dirty="0"/>
              <a:t>, commenting and potentially vetoing the requests.</a:t>
            </a:r>
          </a:p>
          <a:p>
            <a:pPr marL="285750" indent="-285750">
              <a:buFontTx/>
              <a:buChar char="-"/>
            </a:pPr>
            <a:r>
              <a:rPr lang="en-US" dirty="0"/>
              <a:t>A </a:t>
            </a:r>
            <a:r>
              <a:rPr lang="en-US" dirty="0">
                <a:solidFill>
                  <a:srgbClr val="0070C0"/>
                </a:solidFill>
              </a:rPr>
              <a:t>call for experimental request </a:t>
            </a:r>
            <a:r>
              <a:rPr lang="en-US" dirty="0"/>
              <a:t>is done </a:t>
            </a:r>
            <a:r>
              <a:rPr lang="en-US" dirty="0">
                <a:solidFill>
                  <a:srgbClr val="0070C0"/>
                </a:solidFill>
              </a:rPr>
              <a:t>every year </a:t>
            </a:r>
            <a:r>
              <a:rPr lang="en-US" dirty="0"/>
              <a:t>during the YETS.</a:t>
            </a:r>
          </a:p>
          <a:p>
            <a:pPr marL="285750" indent="-285750">
              <a:buFontTx/>
              <a:buChar char="-"/>
            </a:pPr>
            <a:r>
              <a:rPr lang="en-US" dirty="0"/>
              <a:t>The </a:t>
            </a:r>
            <a:r>
              <a:rPr lang="en-US" dirty="0">
                <a:solidFill>
                  <a:srgbClr val="0070C0"/>
                </a:solidFill>
              </a:rPr>
              <a:t>Scientific Board </a:t>
            </a:r>
            <a:r>
              <a:rPr lang="en-US" dirty="0"/>
              <a:t>meets every year in </a:t>
            </a:r>
            <a:r>
              <a:rPr lang="en-US" dirty="0">
                <a:solidFill>
                  <a:srgbClr val="0070C0"/>
                </a:solidFill>
              </a:rPr>
              <a:t>February</a:t>
            </a:r>
            <a:r>
              <a:rPr lang="en-US" dirty="0"/>
              <a:t> for assessment and evaluation of the requests received and to give overall recommendations.</a:t>
            </a:r>
          </a:p>
          <a:p>
            <a:pPr marL="285750" indent="-285750">
              <a:buFontTx/>
              <a:buChar char="-"/>
            </a:pPr>
            <a:r>
              <a:rPr lang="en-US" dirty="0">
                <a:solidFill>
                  <a:srgbClr val="0070C0"/>
                </a:solidFill>
              </a:rPr>
              <a:t>Flexibility</a:t>
            </a:r>
            <a:r>
              <a:rPr lang="en-US" dirty="0"/>
              <a:t> is retained by the possibility of accepting further requests during the year</a:t>
            </a:r>
          </a:p>
          <a:p>
            <a:pPr marL="285750" indent="-285750">
              <a:buFontTx/>
              <a:buChar char="-"/>
            </a:pPr>
            <a:r>
              <a:rPr lang="en-US" dirty="0">
                <a:solidFill>
                  <a:srgbClr val="0070C0"/>
                </a:solidFill>
              </a:rPr>
              <a:t>The Scientific Board </a:t>
            </a:r>
            <a:r>
              <a:rPr lang="en-US" dirty="0"/>
              <a:t>can be called in case </a:t>
            </a:r>
            <a:r>
              <a:rPr lang="en-US" dirty="0">
                <a:solidFill>
                  <a:srgbClr val="0070C0"/>
                </a:solidFill>
              </a:rPr>
              <a:t>priorities</a:t>
            </a:r>
            <a:r>
              <a:rPr lang="en-US" dirty="0"/>
              <a:t> needs to be applied .</a:t>
            </a:r>
            <a:endParaRPr dirty="0"/>
          </a:p>
        </p:txBody>
      </p:sp>
      <p:sp>
        <p:nvSpPr>
          <p:cNvPr id="8" name="TextBox 7">
            <a:extLst>
              <a:ext uri="{FF2B5EF4-FFF2-40B4-BE49-F238E27FC236}">
                <a16:creationId xmlns:a16="http://schemas.microsoft.com/office/drawing/2014/main" id="{8D5A4CD6-4392-1707-9D86-4DFFEC625343}"/>
              </a:ext>
            </a:extLst>
          </p:cNvPr>
          <p:cNvSpPr txBox="1"/>
          <p:nvPr/>
        </p:nvSpPr>
        <p:spPr>
          <a:xfrm>
            <a:off x="488731" y="5529232"/>
            <a:ext cx="10841421" cy="923330"/>
          </a:xfrm>
          <a:prstGeom prst="rect">
            <a:avLst/>
          </a:prstGeom>
          <a:noFill/>
        </p:spPr>
        <p:txBody>
          <a:bodyPr wrap="square" rtlCol="0">
            <a:spAutoFit/>
          </a:bodyPr>
          <a:lstStyle/>
          <a:p>
            <a:r>
              <a:rPr lang="en-US" dirty="0"/>
              <a:t>b. </a:t>
            </a:r>
          </a:p>
          <a:p>
            <a:pPr marL="285750" indent="-285750">
              <a:buFontTx/>
              <a:buChar char="-"/>
            </a:pPr>
            <a:r>
              <a:rPr lang="en-US" dirty="0">
                <a:solidFill>
                  <a:srgbClr val="0070C0"/>
                </a:solidFill>
              </a:rPr>
              <a:t>No strong requests </a:t>
            </a:r>
            <a:r>
              <a:rPr lang="en-US" dirty="0"/>
              <a:t>for two-beam experiments were expressed by the user community, the </a:t>
            </a:r>
            <a:r>
              <a:rPr lang="en-US" dirty="0">
                <a:solidFill>
                  <a:srgbClr val="0070C0"/>
                </a:solidFill>
              </a:rPr>
              <a:t>present option </a:t>
            </a:r>
            <a:r>
              <a:rPr lang="en-US" dirty="0"/>
              <a:t>is to make use of the </a:t>
            </a:r>
            <a:r>
              <a:rPr lang="en-US" dirty="0">
                <a:solidFill>
                  <a:srgbClr val="0070C0"/>
                </a:solidFill>
              </a:rPr>
              <a:t>new injector as a separate beamline </a:t>
            </a:r>
            <a:r>
              <a:rPr lang="en-US" dirty="0"/>
              <a:t>for selected users in the present location (CTF2)</a:t>
            </a:r>
            <a:endParaRPr dirty="0"/>
          </a:p>
        </p:txBody>
      </p:sp>
    </p:spTree>
    <p:extLst>
      <p:ext uri="{BB962C8B-B14F-4D97-AF65-F5344CB8AC3E}">
        <p14:creationId xmlns:p14="http://schemas.microsoft.com/office/powerpoint/2010/main" val="3461686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B2300-131C-588C-01BB-ABF2AD11BC48}"/>
              </a:ext>
            </a:extLst>
          </p:cNvPr>
          <p:cNvSpPr>
            <a:spLocks noGrp="1"/>
          </p:cNvSpPr>
          <p:nvPr>
            <p:ph type="title"/>
          </p:nvPr>
        </p:nvSpPr>
        <p:spPr/>
        <p:txBody>
          <a:bodyPr/>
          <a:lstStyle/>
          <a:p>
            <a:r>
              <a:rPr lang="en-US" dirty="0"/>
              <a:t>R. 2</a:t>
            </a:r>
            <a:endParaRPr dirty="0"/>
          </a:p>
        </p:txBody>
      </p:sp>
      <p:pic>
        <p:nvPicPr>
          <p:cNvPr id="5" name="Content Placeholder 4" descr="A white paper with black text&#10;&#10;Description automatically generated">
            <a:extLst>
              <a:ext uri="{FF2B5EF4-FFF2-40B4-BE49-F238E27FC236}">
                <a16:creationId xmlns:a16="http://schemas.microsoft.com/office/drawing/2014/main" id="{85B3DB39-A482-DB57-7F9A-21A94F66B33C}"/>
              </a:ext>
            </a:extLst>
          </p:cNvPr>
          <p:cNvPicPr>
            <a:picLocks noGrp="1" noChangeAspect="1"/>
          </p:cNvPicPr>
          <p:nvPr>
            <p:ph idx="1"/>
          </p:nvPr>
        </p:nvPicPr>
        <p:blipFill>
          <a:blip r:embed="rId2"/>
          <a:stretch>
            <a:fillRect/>
          </a:stretch>
        </p:blipFill>
        <p:spPr>
          <a:xfrm>
            <a:off x="291662" y="708038"/>
            <a:ext cx="6743839" cy="2390639"/>
          </a:xfrm>
          <a:ln>
            <a:solidFill>
              <a:srgbClr val="002060"/>
            </a:solidFill>
          </a:ln>
        </p:spPr>
      </p:pic>
      <p:sp>
        <p:nvSpPr>
          <p:cNvPr id="6" name="TextBox 5">
            <a:extLst>
              <a:ext uri="{FF2B5EF4-FFF2-40B4-BE49-F238E27FC236}">
                <a16:creationId xmlns:a16="http://schemas.microsoft.com/office/drawing/2014/main" id="{09069FAB-457B-C3BE-F3BA-87B3644D0ABF}"/>
              </a:ext>
            </a:extLst>
          </p:cNvPr>
          <p:cNvSpPr txBox="1"/>
          <p:nvPr/>
        </p:nvSpPr>
        <p:spPr>
          <a:xfrm>
            <a:off x="291662" y="3066879"/>
            <a:ext cx="11498719" cy="3416320"/>
          </a:xfrm>
          <a:prstGeom prst="rect">
            <a:avLst/>
          </a:prstGeom>
          <a:noFill/>
        </p:spPr>
        <p:txBody>
          <a:bodyPr wrap="square" rtlCol="0">
            <a:spAutoFit/>
          </a:bodyPr>
          <a:lstStyle/>
          <a:p>
            <a:r>
              <a:rPr lang="en-US" dirty="0"/>
              <a:t>a. </a:t>
            </a:r>
          </a:p>
          <a:p>
            <a:pPr marL="285750" indent="-285750">
              <a:buFontTx/>
              <a:buChar char="-"/>
            </a:pPr>
            <a:r>
              <a:rPr lang="en-US" dirty="0"/>
              <a:t>The </a:t>
            </a:r>
            <a:r>
              <a:rPr lang="en-US" dirty="0">
                <a:solidFill>
                  <a:srgbClr val="0070C0"/>
                </a:solidFill>
              </a:rPr>
              <a:t>manpower plan </a:t>
            </a:r>
            <a:r>
              <a:rPr lang="en-US" dirty="0"/>
              <a:t>has been </a:t>
            </a:r>
            <a:r>
              <a:rPr lang="en-US" dirty="0">
                <a:solidFill>
                  <a:srgbClr val="0070C0"/>
                </a:solidFill>
              </a:rPr>
              <a:t>updated </a:t>
            </a:r>
            <a:r>
              <a:rPr lang="en-US" dirty="0"/>
              <a:t>– in particular, a </a:t>
            </a:r>
            <a:r>
              <a:rPr lang="en-US" dirty="0">
                <a:solidFill>
                  <a:srgbClr val="0070C0"/>
                </a:solidFill>
              </a:rPr>
              <a:t>new staff post </a:t>
            </a:r>
            <a:r>
              <a:rPr lang="en-US" dirty="0"/>
              <a:t>for operation (</a:t>
            </a:r>
            <a:r>
              <a:rPr lang="en-US" i="1" dirty="0"/>
              <a:t>W. </a:t>
            </a:r>
            <a:r>
              <a:rPr lang="en-US" i="1" dirty="0" err="1"/>
              <a:t>Farabolini</a:t>
            </a:r>
            <a:r>
              <a:rPr lang="en-US" dirty="0"/>
              <a:t>) was funded. </a:t>
            </a:r>
            <a:br>
              <a:rPr lang="en-US" dirty="0"/>
            </a:br>
            <a:r>
              <a:rPr lang="en-US" dirty="0"/>
              <a:t>The </a:t>
            </a:r>
            <a:r>
              <a:rPr lang="en-US" dirty="0">
                <a:solidFill>
                  <a:srgbClr val="0070C0"/>
                </a:solidFill>
              </a:rPr>
              <a:t>safety officer </a:t>
            </a:r>
            <a:r>
              <a:rPr lang="en-US" dirty="0"/>
              <a:t>has been substituted (</a:t>
            </a:r>
            <a:r>
              <a:rPr lang="en-US" i="1" dirty="0"/>
              <a:t>D. </a:t>
            </a:r>
            <a:r>
              <a:rPr lang="en-US" i="1" dirty="0" err="1"/>
              <a:t>Gamba</a:t>
            </a:r>
            <a:r>
              <a:rPr lang="en-US" dirty="0"/>
              <a:t>, first as temporary, now confirmed). </a:t>
            </a:r>
            <a:r>
              <a:rPr lang="en-US" dirty="0">
                <a:solidFill>
                  <a:srgbClr val="0070C0"/>
                </a:solidFill>
              </a:rPr>
              <a:t>Synergies</a:t>
            </a:r>
            <a:r>
              <a:rPr lang="en-US" dirty="0"/>
              <a:t> (notably with </a:t>
            </a:r>
            <a:r>
              <a:rPr lang="en-US" dirty="0">
                <a:solidFill>
                  <a:srgbClr val="0070C0"/>
                </a:solidFill>
              </a:rPr>
              <a:t>AWAKE</a:t>
            </a:r>
            <a:r>
              <a:rPr lang="en-US" dirty="0"/>
              <a:t>) on cathode development and production are exploited and remain fundamental. Attempts were made towards a configuration management for CLEAR, but not pursued due to lack of support and internal resources.</a:t>
            </a:r>
          </a:p>
          <a:p>
            <a:pPr marL="285750" indent="-285750">
              <a:buFontTx/>
              <a:buChar char="-"/>
            </a:pPr>
            <a:endParaRPr lang="en-US" dirty="0"/>
          </a:p>
          <a:p>
            <a:r>
              <a:rPr lang="en-US" dirty="0"/>
              <a:t>b.</a:t>
            </a:r>
          </a:p>
          <a:p>
            <a:pPr marL="285750" indent="-285750">
              <a:buFontTx/>
              <a:buChar char="-"/>
            </a:pPr>
            <a:r>
              <a:rPr lang="en-US" dirty="0">
                <a:solidFill>
                  <a:srgbClr val="0070C0"/>
                </a:solidFill>
              </a:rPr>
              <a:t>External funding </a:t>
            </a:r>
            <a:r>
              <a:rPr lang="en-US" dirty="0"/>
              <a:t>has been obtained through the EU transnational access project </a:t>
            </a:r>
            <a:r>
              <a:rPr lang="en-US" dirty="0">
                <a:solidFill>
                  <a:srgbClr val="0070C0"/>
                </a:solidFill>
              </a:rPr>
              <a:t>EUROLABS</a:t>
            </a:r>
            <a:r>
              <a:rPr lang="en-US" dirty="0"/>
              <a:t> – mainly support to users, but also a limited amount for infrastructure improvements. Several other EU and Swiss funding opportunities were attempted, with some refusals but at least one (Swiss National Science Foundation - National </a:t>
            </a:r>
            <a:r>
              <a:rPr lang="en-US" dirty="0" err="1"/>
              <a:t>Centres</a:t>
            </a:r>
            <a:r>
              <a:rPr lang="en-US" dirty="0"/>
              <a:t> of Competence in Research) still ongoing. Additional funds and supports were obtained from </a:t>
            </a:r>
            <a:r>
              <a:rPr lang="en-US" dirty="0">
                <a:solidFill>
                  <a:srgbClr val="0070C0"/>
                </a:solidFill>
              </a:rPr>
              <a:t>CHUV</a:t>
            </a:r>
            <a:r>
              <a:rPr lang="en-US" dirty="0"/>
              <a:t> through the </a:t>
            </a:r>
            <a:r>
              <a:rPr lang="en-US" dirty="0">
                <a:solidFill>
                  <a:srgbClr val="0070C0"/>
                </a:solidFill>
              </a:rPr>
              <a:t>DEFT</a:t>
            </a:r>
            <a:r>
              <a:rPr lang="en-US" dirty="0"/>
              <a:t> collaboration and from the </a:t>
            </a:r>
            <a:r>
              <a:rPr lang="en-US" dirty="0">
                <a:solidFill>
                  <a:srgbClr val="0070C0"/>
                </a:solidFill>
              </a:rPr>
              <a:t>KT</a:t>
            </a:r>
            <a:r>
              <a:rPr lang="en-US" dirty="0"/>
              <a:t> initiative </a:t>
            </a:r>
            <a:r>
              <a:rPr lang="en-US" dirty="0">
                <a:solidFill>
                  <a:srgbClr val="0070C0"/>
                </a:solidFill>
              </a:rPr>
              <a:t>CIPEA</a:t>
            </a:r>
            <a:r>
              <a:rPr lang="en-US" dirty="0"/>
              <a:t>. We also acknowledge manpower contributions from </a:t>
            </a:r>
            <a:r>
              <a:rPr lang="en-US" dirty="0">
                <a:solidFill>
                  <a:srgbClr val="0070C0"/>
                </a:solidFill>
              </a:rPr>
              <a:t>Oxford </a:t>
            </a:r>
            <a:r>
              <a:rPr lang="en-US" dirty="0"/>
              <a:t>and</a:t>
            </a:r>
            <a:r>
              <a:rPr lang="en-US" dirty="0">
                <a:solidFill>
                  <a:srgbClr val="0070C0"/>
                </a:solidFill>
              </a:rPr>
              <a:t> Oslo U.</a:t>
            </a:r>
          </a:p>
        </p:txBody>
      </p:sp>
    </p:spTree>
    <p:extLst>
      <p:ext uri="{BB962C8B-B14F-4D97-AF65-F5344CB8AC3E}">
        <p14:creationId xmlns:p14="http://schemas.microsoft.com/office/powerpoint/2010/main" val="654637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8F71E-5603-B2FC-CCB9-0CA464357D8B}"/>
              </a:ext>
            </a:extLst>
          </p:cNvPr>
          <p:cNvSpPr>
            <a:spLocks noGrp="1"/>
          </p:cNvSpPr>
          <p:nvPr>
            <p:ph type="title"/>
          </p:nvPr>
        </p:nvSpPr>
        <p:spPr/>
        <p:txBody>
          <a:bodyPr/>
          <a:lstStyle/>
          <a:p>
            <a:r>
              <a:rPr lang="en-US" dirty="0"/>
              <a:t>R. 3</a:t>
            </a:r>
            <a:endParaRPr dirty="0"/>
          </a:p>
        </p:txBody>
      </p:sp>
      <p:pic>
        <p:nvPicPr>
          <p:cNvPr id="5" name="Content Placeholder 4" descr="A close-up of a white background&#10;&#10;Description automatically generated">
            <a:extLst>
              <a:ext uri="{FF2B5EF4-FFF2-40B4-BE49-F238E27FC236}">
                <a16:creationId xmlns:a16="http://schemas.microsoft.com/office/drawing/2014/main" id="{DDFDB539-B142-B5D6-4589-98839EA9460F}"/>
              </a:ext>
            </a:extLst>
          </p:cNvPr>
          <p:cNvPicPr>
            <a:picLocks noGrp="1" noChangeAspect="1"/>
          </p:cNvPicPr>
          <p:nvPr>
            <p:ph idx="1"/>
          </p:nvPr>
        </p:nvPicPr>
        <p:blipFill>
          <a:blip r:embed="rId2"/>
          <a:stretch>
            <a:fillRect/>
          </a:stretch>
        </p:blipFill>
        <p:spPr>
          <a:xfrm>
            <a:off x="509588" y="1005566"/>
            <a:ext cx="7751543" cy="1786427"/>
          </a:xfrm>
          <a:ln>
            <a:solidFill>
              <a:srgbClr val="002060"/>
            </a:solidFill>
          </a:ln>
        </p:spPr>
      </p:pic>
      <p:sp>
        <p:nvSpPr>
          <p:cNvPr id="6" name="TextBox 5">
            <a:extLst>
              <a:ext uri="{FF2B5EF4-FFF2-40B4-BE49-F238E27FC236}">
                <a16:creationId xmlns:a16="http://schemas.microsoft.com/office/drawing/2014/main" id="{5CA86061-89D5-6DF2-846E-13B489099A1A}"/>
              </a:ext>
            </a:extLst>
          </p:cNvPr>
          <p:cNvSpPr txBox="1"/>
          <p:nvPr/>
        </p:nvSpPr>
        <p:spPr>
          <a:xfrm>
            <a:off x="291662" y="3314746"/>
            <a:ext cx="11382703" cy="2031325"/>
          </a:xfrm>
          <a:prstGeom prst="rect">
            <a:avLst/>
          </a:prstGeom>
          <a:noFill/>
        </p:spPr>
        <p:txBody>
          <a:bodyPr wrap="square" rtlCol="0">
            <a:spAutoFit/>
          </a:bodyPr>
          <a:lstStyle/>
          <a:p>
            <a:r>
              <a:rPr lang="en-US" dirty="0"/>
              <a:t>a. </a:t>
            </a:r>
          </a:p>
          <a:p>
            <a:pPr marL="285750" indent="-285750">
              <a:buFontTx/>
              <a:buChar char="-"/>
            </a:pPr>
            <a:r>
              <a:rPr lang="en-US" dirty="0"/>
              <a:t>Safety officers (</a:t>
            </a:r>
            <a:r>
              <a:rPr lang="en-US" dirty="0">
                <a:solidFill>
                  <a:srgbClr val="0070C0"/>
                </a:solidFill>
              </a:rPr>
              <a:t>RP, </a:t>
            </a:r>
            <a:r>
              <a:rPr lang="en-US" dirty="0" err="1">
                <a:solidFill>
                  <a:srgbClr val="0070C0"/>
                </a:solidFill>
              </a:rPr>
              <a:t>ExSO</a:t>
            </a:r>
            <a:r>
              <a:rPr lang="en-US" dirty="0">
                <a:solidFill>
                  <a:srgbClr val="0070C0"/>
                </a:solidFill>
              </a:rPr>
              <a:t>, DSO</a:t>
            </a:r>
            <a:r>
              <a:rPr lang="en-US" dirty="0"/>
              <a:t>) are now an </a:t>
            </a:r>
            <a:r>
              <a:rPr lang="en-US" dirty="0">
                <a:solidFill>
                  <a:srgbClr val="0070C0"/>
                </a:solidFill>
              </a:rPr>
              <a:t>integral part </a:t>
            </a:r>
            <a:r>
              <a:rPr lang="en-US" dirty="0"/>
              <a:t>of the </a:t>
            </a:r>
            <a:r>
              <a:rPr lang="en-US" dirty="0">
                <a:solidFill>
                  <a:srgbClr val="0070C0"/>
                </a:solidFill>
              </a:rPr>
              <a:t>formal approval </a:t>
            </a:r>
            <a:r>
              <a:rPr lang="en-US" dirty="0"/>
              <a:t>process. </a:t>
            </a:r>
            <a:r>
              <a:rPr lang="en-US" dirty="0">
                <a:solidFill>
                  <a:srgbClr val="0070C0"/>
                </a:solidFill>
              </a:rPr>
              <a:t>RP</a:t>
            </a:r>
            <a:r>
              <a:rPr lang="en-US" dirty="0"/>
              <a:t> is routinely present at CLEAR weekly </a:t>
            </a:r>
            <a:r>
              <a:rPr lang="en-US" dirty="0">
                <a:solidFill>
                  <a:srgbClr val="0070C0"/>
                </a:solidFill>
              </a:rPr>
              <a:t>operation meetings</a:t>
            </a:r>
            <a:r>
              <a:rPr lang="en-US" dirty="0"/>
              <a:t>. Special safety requirements for specific experiments (e.g., gas, cryogenic, …) and needed updates of the safety infrastructure and tools (e.g. lead shielding) are followed up and included in the (growing) safety documentation. </a:t>
            </a:r>
          </a:p>
          <a:p>
            <a:r>
              <a:rPr lang="en-US" dirty="0"/>
              <a:t>b.</a:t>
            </a:r>
          </a:p>
          <a:p>
            <a:pPr marL="285750" indent="-285750">
              <a:buFontTx/>
              <a:buChar char="-"/>
            </a:pPr>
            <a:r>
              <a:rPr lang="en-US" dirty="0"/>
              <a:t>See comments in R. 2.</a:t>
            </a:r>
          </a:p>
        </p:txBody>
      </p:sp>
    </p:spTree>
    <p:extLst>
      <p:ext uri="{BB962C8B-B14F-4D97-AF65-F5344CB8AC3E}">
        <p14:creationId xmlns:p14="http://schemas.microsoft.com/office/powerpoint/2010/main" val="380215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FFDE3-3269-6501-05FD-9682C0014B6E}"/>
              </a:ext>
            </a:extLst>
          </p:cNvPr>
          <p:cNvSpPr>
            <a:spLocks noGrp="1"/>
          </p:cNvSpPr>
          <p:nvPr>
            <p:ph type="title"/>
          </p:nvPr>
        </p:nvSpPr>
        <p:spPr/>
        <p:txBody>
          <a:bodyPr/>
          <a:lstStyle/>
          <a:p>
            <a:r>
              <a:rPr lang="en-US" dirty="0"/>
              <a:t>R. 4</a:t>
            </a:r>
            <a:endParaRPr dirty="0"/>
          </a:p>
        </p:txBody>
      </p:sp>
      <p:pic>
        <p:nvPicPr>
          <p:cNvPr id="5" name="Content Placeholder 4" descr="A black text on a white background&#10;&#10;Description automatically generated">
            <a:extLst>
              <a:ext uri="{FF2B5EF4-FFF2-40B4-BE49-F238E27FC236}">
                <a16:creationId xmlns:a16="http://schemas.microsoft.com/office/drawing/2014/main" id="{43EA417E-0268-F21C-992E-642FDB4C1AA2}"/>
              </a:ext>
            </a:extLst>
          </p:cNvPr>
          <p:cNvPicPr>
            <a:picLocks noGrp="1" noChangeAspect="1"/>
          </p:cNvPicPr>
          <p:nvPr>
            <p:ph idx="1"/>
          </p:nvPr>
        </p:nvPicPr>
        <p:blipFill>
          <a:blip r:embed="rId2"/>
          <a:stretch>
            <a:fillRect/>
          </a:stretch>
        </p:blipFill>
        <p:spPr>
          <a:xfrm>
            <a:off x="1257299" y="1608343"/>
            <a:ext cx="7543801" cy="1002553"/>
          </a:xfrm>
        </p:spPr>
      </p:pic>
      <p:pic>
        <p:nvPicPr>
          <p:cNvPr id="7" name="Picture 6">
            <a:extLst>
              <a:ext uri="{FF2B5EF4-FFF2-40B4-BE49-F238E27FC236}">
                <a16:creationId xmlns:a16="http://schemas.microsoft.com/office/drawing/2014/main" id="{06A73E8A-E145-1574-28C1-DD10AC245543}"/>
              </a:ext>
            </a:extLst>
          </p:cNvPr>
          <p:cNvPicPr>
            <a:picLocks noChangeAspect="1"/>
          </p:cNvPicPr>
          <p:nvPr/>
        </p:nvPicPr>
        <p:blipFill>
          <a:blip r:embed="rId3"/>
          <a:stretch>
            <a:fillRect/>
          </a:stretch>
        </p:blipFill>
        <p:spPr>
          <a:xfrm>
            <a:off x="585786" y="800100"/>
            <a:ext cx="8470973" cy="979693"/>
          </a:xfrm>
          <a:prstGeom prst="rect">
            <a:avLst/>
          </a:prstGeom>
        </p:spPr>
      </p:pic>
      <p:sp>
        <p:nvSpPr>
          <p:cNvPr id="8" name="Rectangle 7">
            <a:extLst>
              <a:ext uri="{FF2B5EF4-FFF2-40B4-BE49-F238E27FC236}">
                <a16:creationId xmlns:a16="http://schemas.microsoft.com/office/drawing/2014/main" id="{03F88450-22A3-7FED-A561-529FD807F361}"/>
              </a:ext>
            </a:extLst>
          </p:cNvPr>
          <p:cNvSpPr/>
          <p:nvPr/>
        </p:nvSpPr>
        <p:spPr>
          <a:xfrm>
            <a:off x="585786" y="800100"/>
            <a:ext cx="8470973" cy="1928813"/>
          </a:xfrm>
          <a:prstGeom prst="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a:extLst>
              <a:ext uri="{FF2B5EF4-FFF2-40B4-BE49-F238E27FC236}">
                <a16:creationId xmlns:a16="http://schemas.microsoft.com/office/drawing/2014/main" id="{8E7F2F37-E6EC-AB85-B4C6-0AC4131FEAF4}"/>
              </a:ext>
            </a:extLst>
          </p:cNvPr>
          <p:cNvSpPr txBox="1"/>
          <p:nvPr/>
        </p:nvSpPr>
        <p:spPr>
          <a:xfrm>
            <a:off x="291662" y="3314746"/>
            <a:ext cx="11382703" cy="1754326"/>
          </a:xfrm>
          <a:prstGeom prst="rect">
            <a:avLst/>
          </a:prstGeom>
          <a:noFill/>
        </p:spPr>
        <p:txBody>
          <a:bodyPr wrap="square" rtlCol="0">
            <a:spAutoFit/>
          </a:bodyPr>
          <a:lstStyle/>
          <a:p>
            <a:r>
              <a:rPr lang="en-US" dirty="0"/>
              <a:t>a. </a:t>
            </a:r>
          </a:p>
          <a:p>
            <a:pPr marL="285750" indent="-285750">
              <a:buFontTx/>
              <a:buChar char="-"/>
            </a:pPr>
            <a:r>
              <a:rPr lang="en-US" dirty="0">
                <a:solidFill>
                  <a:srgbClr val="0070C0"/>
                </a:solidFill>
              </a:rPr>
              <a:t>Automatic</a:t>
            </a:r>
            <a:r>
              <a:rPr lang="en-US" dirty="0"/>
              <a:t> fault tools </a:t>
            </a:r>
            <a:r>
              <a:rPr lang="en-US" dirty="0">
                <a:solidFill>
                  <a:srgbClr val="0070C0"/>
                </a:solidFill>
              </a:rPr>
              <a:t>not implemented </a:t>
            </a:r>
            <a:r>
              <a:rPr lang="en-US" dirty="0"/>
              <a:t>due to lack of resources. </a:t>
            </a:r>
            <a:r>
              <a:rPr lang="en-US" dirty="0">
                <a:solidFill>
                  <a:srgbClr val="0070C0"/>
                </a:solidFill>
              </a:rPr>
              <a:t>Improved documentation of faults </a:t>
            </a:r>
            <a:r>
              <a:rPr lang="en-US" dirty="0"/>
              <a:t>thanks to systematic entries in the e-logbook and especially thanks to </a:t>
            </a:r>
            <a:r>
              <a:rPr lang="en-US" dirty="0">
                <a:solidFill>
                  <a:srgbClr val="0070C0"/>
                </a:solidFill>
              </a:rPr>
              <a:t>documentation in the weekly report</a:t>
            </a:r>
            <a:r>
              <a:rPr lang="en-US" dirty="0"/>
              <a:t>.</a:t>
            </a:r>
          </a:p>
          <a:p>
            <a:r>
              <a:rPr lang="en-US" dirty="0"/>
              <a:t>b.</a:t>
            </a:r>
          </a:p>
          <a:p>
            <a:pPr marL="285750" indent="-285750">
              <a:buFontTx/>
              <a:buChar char="-"/>
            </a:pPr>
            <a:r>
              <a:rPr lang="en-US" dirty="0"/>
              <a:t>Full </a:t>
            </a:r>
            <a:r>
              <a:rPr lang="en-US" dirty="0">
                <a:solidFill>
                  <a:srgbClr val="0070C0"/>
                </a:solidFill>
              </a:rPr>
              <a:t>online dosimetry </a:t>
            </a:r>
            <a:r>
              <a:rPr lang="en-US" dirty="0"/>
              <a:t>based on </a:t>
            </a:r>
            <a:r>
              <a:rPr lang="en-US" dirty="0">
                <a:solidFill>
                  <a:srgbClr val="0070C0"/>
                </a:solidFill>
              </a:rPr>
              <a:t>beam measurements </a:t>
            </a:r>
            <a:r>
              <a:rPr lang="en-US" dirty="0"/>
              <a:t>(profile and charge) validated and now implemented.</a:t>
            </a:r>
            <a:br>
              <a:rPr lang="en-US" dirty="0"/>
            </a:br>
            <a:r>
              <a:rPr lang="en-US" dirty="0"/>
              <a:t>(Ph.D. thesis of </a:t>
            </a:r>
            <a:r>
              <a:rPr lang="en-US" i="1" dirty="0"/>
              <a:t>V. </a:t>
            </a:r>
            <a:r>
              <a:rPr lang="en-US" i="1" dirty="0" err="1"/>
              <a:t>Rieker</a:t>
            </a:r>
            <a:r>
              <a:rPr lang="en-US" dirty="0"/>
              <a:t>, online tooling by </a:t>
            </a:r>
            <a:r>
              <a:rPr lang="en-US" i="1" dirty="0"/>
              <a:t>A. </a:t>
            </a:r>
            <a:r>
              <a:rPr lang="en-US" i="1" dirty="0" err="1"/>
              <a:t>Malyzhenkov</a:t>
            </a:r>
            <a:r>
              <a:rPr lang="en-US" dirty="0"/>
              <a:t>).</a:t>
            </a:r>
          </a:p>
        </p:txBody>
      </p:sp>
    </p:spTree>
    <p:extLst>
      <p:ext uri="{BB962C8B-B14F-4D97-AF65-F5344CB8AC3E}">
        <p14:creationId xmlns:p14="http://schemas.microsoft.com/office/powerpoint/2010/main" val="1141285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FFDE3-3269-6501-05FD-9682C0014B6E}"/>
              </a:ext>
            </a:extLst>
          </p:cNvPr>
          <p:cNvSpPr>
            <a:spLocks noGrp="1"/>
          </p:cNvSpPr>
          <p:nvPr>
            <p:ph type="title"/>
          </p:nvPr>
        </p:nvSpPr>
        <p:spPr/>
        <p:txBody>
          <a:bodyPr/>
          <a:lstStyle/>
          <a:p>
            <a:r>
              <a:rPr lang="en-US" dirty="0"/>
              <a:t>R. 5</a:t>
            </a:r>
            <a:endParaRPr dirty="0"/>
          </a:p>
        </p:txBody>
      </p:sp>
      <p:pic>
        <p:nvPicPr>
          <p:cNvPr id="5" name="Content Placeholder 4" descr="A close-up of a text&#10;&#10;Description automatically generated">
            <a:extLst>
              <a:ext uri="{FF2B5EF4-FFF2-40B4-BE49-F238E27FC236}">
                <a16:creationId xmlns:a16="http://schemas.microsoft.com/office/drawing/2014/main" id="{4AEA1BE4-8967-CBDE-95F1-8D9C11C9F724}"/>
              </a:ext>
            </a:extLst>
          </p:cNvPr>
          <p:cNvPicPr>
            <a:picLocks noGrp="1" noChangeAspect="1"/>
          </p:cNvPicPr>
          <p:nvPr>
            <p:ph idx="1"/>
          </p:nvPr>
        </p:nvPicPr>
        <p:blipFill>
          <a:blip r:embed="rId2"/>
          <a:stretch>
            <a:fillRect/>
          </a:stretch>
        </p:blipFill>
        <p:spPr>
          <a:xfrm>
            <a:off x="365009" y="797509"/>
            <a:ext cx="8011736" cy="2204031"/>
          </a:xfrm>
          <a:ln>
            <a:solidFill>
              <a:srgbClr val="002060"/>
            </a:solidFill>
          </a:ln>
        </p:spPr>
      </p:pic>
      <p:sp>
        <p:nvSpPr>
          <p:cNvPr id="6" name="TextBox 5">
            <a:extLst>
              <a:ext uri="{FF2B5EF4-FFF2-40B4-BE49-F238E27FC236}">
                <a16:creationId xmlns:a16="http://schemas.microsoft.com/office/drawing/2014/main" id="{CC9CE30A-B492-729C-EB9A-B57E6E2349F5}"/>
              </a:ext>
            </a:extLst>
          </p:cNvPr>
          <p:cNvSpPr txBox="1"/>
          <p:nvPr/>
        </p:nvSpPr>
        <p:spPr>
          <a:xfrm>
            <a:off x="291662" y="3314746"/>
            <a:ext cx="11382703" cy="3139321"/>
          </a:xfrm>
          <a:prstGeom prst="rect">
            <a:avLst/>
          </a:prstGeom>
          <a:noFill/>
        </p:spPr>
        <p:txBody>
          <a:bodyPr wrap="square" rtlCol="0">
            <a:spAutoFit/>
          </a:bodyPr>
          <a:lstStyle/>
          <a:p>
            <a:r>
              <a:rPr lang="en-US" dirty="0"/>
              <a:t>a. </a:t>
            </a:r>
          </a:p>
          <a:p>
            <a:pPr marL="285750" indent="-285750">
              <a:buFontTx/>
              <a:buChar char="-"/>
            </a:pPr>
            <a:r>
              <a:rPr lang="en-US" dirty="0">
                <a:solidFill>
                  <a:srgbClr val="0070C0"/>
                </a:solidFill>
              </a:rPr>
              <a:t>No real user needs </a:t>
            </a:r>
            <a:r>
              <a:rPr lang="en-US" dirty="0"/>
              <a:t>for installation of new injector in CLEAR. Present </a:t>
            </a:r>
            <a:r>
              <a:rPr lang="en-US" dirty="0">
                <a:solidFill>
                  <a:srgbClr val="0070C0"/>
                </a:solidFill>
              </a:rPr>
              <a:t>alternative</a:t>
            </a:r>
            <a:r>
              <a:rPr lang="en-US" dirty="0"/>
              <a:t> (operation in CTF2) pursued.</a:t>
            </a:r>
          </a:p>
          <a:p>
            <a:r>
              <a:rPr lang="en-US" dirty="0"/>
              <a:t>b.</a:t>
            </a:r>
          </a:p>
          <a:p>
            <a:pPr marL="285750" indent="-285750">
              <a:buFontTx/>
              <a:buChar char="-"/>
            </a:pPr>
            <a:r>
              <a:rPr lang="en-US" dirty="0"/>
              <a:t>The </a:t>
            </a:r>
            <a:r>
              <a:rPr lang="en-US" dirty="0">
                <a:solidFill>
                  <a:srgbClr val="0070C0"/>
                </a:solidFill>
              </a:rPr>
              <a:t>second beam line </a:t>
            </a:r>
            <a:r>
              <a:rPr lang="en-US" dirty="0"/>
              <a:t>design has been </a:t>
            </a:r>
            <a:r>
              <a:rPr lang="en-US" dirty="0">
                <a:solidFill>
                  <a:srgbClr val="0070C0"/>
                </a:solidFill>
              </a:rPr>
              <a:t>adapted </a:t>
            </a:r>
            <a:r>
              <a:rPr lang="en-US" dirty="0"/>
              <a:t>to user needs (energy acceptance and optics flexibility as required in particular by medical applications) and further </a:t>
            </a:r>
            <a:r>
              <a:rPr lang="en-US" dirty="0">
                <a:solidFill>
                  <a:srgbClr val="0070C0"/>
                </a:solidFill>
              </a:rPr>
              <a:t>simplified</a:t>
            </a:r>
            <a:r>
              <a:rPr lang="en-US" dirty="0"/>
              <a:t>, in order to </a:t>
            </a:r>
            <a:r>
              <a:rPr lang="en-US" dirty="0">
                <a:solidFill>
                  <a:srgbClr val="0070C0"/>
                </a:solidFill>
              </a:rPr>
              <a:t>minimize cost and manpower</a:t>
            </a:r>
            <a:r>
              <a:rPr lang="en-US" dirty="0"/>
              <a:t>. A full design and an </a:t>
            </a:r>
            <a:r>
              <a:rPr lang="en-US" dirty="0">
                <a:solidFill>
                  <a:srgbClr val="0070C0"/>
                </a:solidFill>
              </a:rPr>
              <a:t>assessment of resources </a:t>
            </a:r>
            <a:r>
              <a:rPr lang="en-US" dirty="0"/>
              <a:t>needed for the construction and installation of the second beam line has been carried out, and the </a:t>
            </a:r>
            <a:r>
              <a:rPr lang="en-US" dirty="0">
                <a:solidFill>
                  <a:srgbClr val="0070C0"/>
                </a:solidFill>
              </a:rPr>
              <a:t>material budget </a:t>
            </a:r>
            <a:r>
              <a:rPr lang="en-US" dirty="0"/>
              <a:t>identified </a:t>
            </a:r>
            <a:r>
              <a:rPr lang="en-US" dirty="0">
                <a:solidFill>
                  <a:srgbClr val="0070C0"/>
                </a:solidFill>
              </a:rPr>
              <a:t>within the present operational budget + EUROLABS </a:t>
            </a:r>
            <a:r>
              <a:rPr lang="en-US" dirty="0"/>
              <a:t>contribution. </a:t>
            </a:r>
            <a:r>
              <a:rPr lang="en-US" dirty="0">
                <a:solidFill>
                  <a:srgbClr val="0070C0"/>
                </a:solidFill>
              </a:rPr>
              <a:t>Manpower</a:t>
            </a:r>
            <a:r>
              <a:rPr lang="en-US" dirty="0"/>
              <a:t> is also </a:t>
            </a:r>
            <a:r>
              <a:rPr lang="en-US" dirty="0">
                <a:solidFill>
                  <a:srgbClr val="0070C0"/>
                </a:solidFill>
              </a:rPr>
              <a:t>available</a:t>
            </a:r>
            <a:r>
              <a:rPr lang="en-US" dirty="0"/>
              <a:t> from the support groups and the activity is included in the </a:t>
            </a:r>
            <a:r>
              <a:rPr lang="en-US" dirty="0">
                <a:solidFill>
                  <a:srgbClr val="0070C0"/>
                </a:solidFill>
              </a:rPr>
              <a:t>PLAN</a:t>
            </a:r>
            <a:r>
              <a:rPr lang="en-US" dirty="0"/>
              <a:t> tool. The </a:t>
            </a:r>
            <a:r>
              <a:rPr lang="en-US" dirty="0">
                <a:solidFill>
                  <a:srgbClr val="0070C0"/>
                </a:solidFill>
              </a:rPr>
              <a:t>second beam line </a:t>
            </a:r>
            <a:r>
              <a:rPr lang="en-US" dirty="0"/>
              <a:t>construction and installation has been </a:t>
            </a:r>
            <a:r>
              <a:rPr lang="en-US" dirty="0">
                <a:solidFill>
                  <a:srgbClr val="0070C0"/>
                </a:solidFill>
              </a:rPr>
              <a:t>approved</a:t>
            </a:r>
            <a:r>
              <a:rPr lang="en-US" dirty="0"/>
              <a:t> by the CERN management. </a:t>
            </a:r>
            <a:r>
              <a:rPr lang="en-US" dirty="0">
                <a:solidFill>
                  <a:srgbClr val="0070C0"/>
                </a:solidFill>
              </a:rPr>
              <a:t>Commissioning</a:t>
            </a:r>
            <a:r>
              <a:rPr lang="en-US" dirty="0"/>
              <a:t> by the CLEAR operation team is planned for </a:t>
            </a:r>
            <a:r>
              <a:rPr lang="en-US" dirty="0">
                <a:solidFill>
                  <a:srgbClr val="0070C0"/>
                </a:solidFill>
              </a:rPr>
              <a:t>spring 2025 </a:t>
            </a:r>
            <a:r>
              <a:rPr lang="en-US" dirty="0"/>
              <a:t>– about </a:t>
            </a:r>
            <a:r>
              <a:rPr lang="en-US" dirty="0">
                <a:solidFill>
                  <a:srgbClr val="0070C0"/>
                </a:solidFill>
              </a:rPr>
              <a:t>6 weeks </a:t>
            </a:r>
            <a:r>
              <a:rPr lang="en-US" dirty="0"/>
              <a:t>estimated commissioning time (can also be </a:t>
            </a:r>
            <a:r>
              <a:rPr lang="en-US" dirty="0">
                <a:solidFill>
                  <a:srgbClr val="0070C0"/>
                </a:solidFill>
              </a:rPr>
              <a:t>interleaved</a:t>
            </a:r>
            <a:r>
              <a:rPr lang="en-US" dirty="0"/>
              <a:t> with operation). </a:t>
            </a:r>
          </a:p>
        </p:txBody>
      </p:sp>
    </p:spTree>
    <p:extLst>
      <p:ext uri="{BB962C8B-B14F-4D97-AF65-F5344CB8AC3E}">
        <p14:creationId xmlns:p14="http://schemas.microsoft.com/office/powerpoint/2010/main" val="2815898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F31B5-AAD9-8B4C-948C-9F03B50D507E}"/>
              </a:ext>
            </a:extLst>
          </p:cNvPr>
          <p:cNvSpPr>
            <a:spLocks noGrp="1"/>
          </p:cNvSpPr>
          <p:nvPr>
            <p:ph type="title"/>
          </p:nvPr>
        </p:nvSpPr>
        <p:spPr>
          <a:xfrm>
            <a:off x="1379869" y="1195530"/>
            <a:ext cx="8910535" cy="2217906"/>
          </a:xfrm>
        </p:spPr>
        <p:txBody>
          <a:bodyPr>
            <a:noAutofit/>
          </a:bodyPr>
          <a:lstStyle/>
          <a:p>
            <a:pPr algn="ctr"/>
            <a:r>
              <a:rPr lang="en-US" sz="8000" i="1" dirty="0">
                <a:solidFill>
                  <a:srgbClr val="002060"/>
                </a:solidFill>
                <a:effectLst>
                  <a:outerShdw blurRad="50800" dist="38100" dir="2700000" algn="tl" rotWithShape="0">
                    <a:prstClr val="black">
                      <a:alpha val="40000"/>
                    </a:prstClr>
                  </a:outerShdw>
                </a:effectLst>
              </a:rPr>
              <a:t>Thanks for </a:t>
            </a:r>
            <a:br>
              <a:rPr lang="en-US" sz="8000" i="1" dirty="0">
                <a:solidFill>
                  <a:srgbClr val="002060"/>
                </a:solidFill>
                <a:effectLst>
                  <a:outerShdw blurRad="50800" dist="38100" dir="2700000" algn="tl" rotWithShape="0">
                    <a:prstClr val="black">
                      <a:alpha val="40000"/>
                    </a:prstClr>
                  </a:outerShdw>
                </a:effectLst>
              </a:rPr>
            </a:br>
            <a:r>
              <a:rPr lang="en-US" sz="8000" i="1" dirty="0">
                <a:solidFill>
                  <a:srgbClr val="002060"/>
                </a:solidFill>
                <a:effectLst>
                  <a:outerShdw blurRad="50800" dist="38100" dir="2700000" algn="tl" rotWithShape="0">
                    <a:prstClr val="black">
                      <a:alpha val="40000"/>
                    </a:prstClr>
                  </a:outerShdw>
                </a:effectLst>
              </a:rPr>
              <a:t>your attention</a:t>
            </a:r>
            <a:r>
              <a:rPr lang="en-US" sz="8000" i="1" dirty="0">
                <a:solidFill>
                  <a:schemeClr val="accent1">
                    <a:lumMod val="50000"/>
                  </a:schemeClr>
                </a:solidFill>
              </a:rPr>
              <a:t>!</a:t>
            </a:r>
          </a:p>
        </p:txBody>
      </p:sp>
      <p:pic>
        <p:nvPicPr>
          <p:cNvPr id="5" name="Picture 4">
            <a:extLst>
              <a:ext uri="{FF2B5EF4-FFF2-40B4-BE49-F238E27FC236}">
                <a16:creationId xmlns:a16="http://schemas.microsoft.com/office/drawing/2014/main" id="{F3DF02A1-A14B-6641-9295-517D46B96138}"/>
              </a:ext>
            </a:extLst>
          </p:cNvPr>
          <p:cNvPicPr>
            <a:picLocks noChangeAspect="1"/>
          </p:cNvPicPr>
          <p:nvPr/>
        </p:nvPicPr>
        <p:blipFill>
          <a:blip r:embed="rId2"/>
          <a:stretch>
            <a:fillRect/>
          </a:stretch>
        </p:blipFill>
        <p:spPr>
          <a:xfrm>
            <a:off x="9658749" y="4586710"/>
            <a:ext cx="1728439" cy="1721660"/>
          </a:xfrm>
          <a:prstGeom prst="rect">
            <a:avLst/>
          </a:prstGeom>
        </p:spPr>
      </p:pic>
      <p:sp>
        <p:nvSpPr>
          <p:cNvPr id="6" name="TextBox 5">
            <a:extLst>
              <a:ext uri="{FF2B5EF4-FFF2-40B4-BE49-F238E27FC236}">
                <a16:creationId xmlns:a16="http://schemas.microsoft.com/office/drawing/2014/main" id="{17258AF0-8F5A-6443-B43D-C8A12E7F9B8B}"/>
              </a:ext>
            </a:extLst>
          </p:cNvPr>
          <p:cNvSpPr txBox="1"/>
          <p:nvPr/>
        </p:nvSpPr>
        <p:spPr>
          <a:xfrm>
            <a:off x="1900719" y="4801209"/>
            <a:ext cx="6234288" cy="1477328"/>
          </a:xfrm>
          <a:prstGeom prst="rect">
            <a:avLst/>
          </a:prstGeom>
          <a:noFill/>
        </p:spPr>
        <p:txBody>
          <a:bodyPr wrap="square">
            <a:spAutoFit/>
          </a:bodyPr>
          <a:lstStyle/>
          <a:p>
            <a:pPr algn="l"/>
            <a:r>
              <a:rPr lang="en-US" sz="1800" i="1" dirty="0">
                <a:solidFill>
                  <a:schemeClr val="tx1">
                    <a:lumMod val="65000"/>
                    <a:lumOff val="35000"/>
                  </a:schemeClr>
                </a:solidFill>
              </a:rPr>
              <a:t>Acknowledgements to the CLEAR dream team:</a:t>
            </a:r>
          </a:p>
          <a:p>
            <a:pPr algn="l"/>
            <a:endParaRPr lang="en-US" sz="1800" i="1" dirty="0">
              <a:solidFill>
                <a:schemeClr val="tx1">
                  <a:lumMod val="65000"/>
                  <a:lumOff val="35000"/>
                </a:schemeClr>
              </a:solidFill>
            </a:endParaRPr>
          </a:p>
          <a:p>
            <a:pPr algn="l"/>
            <a:r>
              <a:rPr lang="en-US" sz="1800" i="1" dirty="0">
                <a:solidFill>
                  <a:schemeClr val="tx1">
                    <a:lumMod val="65000"/>
                    <a:lumOff val="35000"/>
                  </a:schemeClr>
                </a:solidFill>
              </a:rPr>
              <a:t>S. </a:t>
            </a:r>
            <a:r>
              <a:rPr lang="en-US" sz="1800" i="1" dirty="0" err="1">
                <a:solidFill>
                  <a:schemeClr val="tx1">
                    <a:lumMod val="65000"/>
                    <a:lumOff val="35000"/>
                  </a:schemeClr>
                </a:solidFill>
              </a:rPr>
              <a:t>Doebert</a:t>
            </a:r>
            <a:r>
              <a:rPr lang="en-US" sz="1800" i="1" dirty="0">
                <a:solidFill>
                  <a:schemeClr val="tx1">
                    <a:lumMod val="65000"/>
                    <a:lumOff val="35000"/>
                  </a:schemeClr>
                </a:solidFill>
              </a:rPr>
              <a:t>, W. </a:t>
            </a:r>
            <a:r>
              <a:rPr lang="en-US" sz="1800" i="1" dirty="0" err="1">
                <a:solidFill>
                  <a:schemeClr val="tx1">
                    <a:lumMod val="65000"/>
                    <a:lumOff val="35000"/>
                  </a:schemeClr>
                </a:solidFill>
              </a:rPr>
              <a:t>Farabolini</a:t>
            </a:r>
            <a:r>
              <a:rPr lang="en-US" sz="1800" i="1" dirty="0">
                <a:solidFill>
                  <a:schemeClr val="tx1">
                    <a:lumMod val="65000"/>
                    <a:lumOff val="35000"/>
                  </a:schemeClr>
                </a:solidFill>
              </a:rPr>
              <a:t>, A. </a:t>
            </a:r>
            <a:r>
              <a:rPr lang="en-US" sz="1800" i="1" dirty="0" err="1">
                <a:solidFill>
                  <a:schemeClr val="tx1">
                    <a:lumMod val="65000"/>
                    <a:lumOff val="35000"/>
                  </a:schemeClr>
                </a:solidFill>
              </a:rPr>
              <a:t>Ghilardi</a:t>
            </a:r>
            <a:r>
              <a:rPr lang="en-US" sz="1800" i="1" dirty="0">
                <a:solidFill>
                  <a:schemeClr val="tx1">
                    <a:lumMod val="65000"/>
                    <a:lumOff val="35000"/>
                  </a:schemeClr>
                </a:solidFill>
              </a:rPr>
              <a:t>, P. </a:t>
            </a:r>
            <a:r>
              <a:rPr lang="en-US" sz="1800" i="1" dirty="0" err="1">
                <a:solidFill>
                  <a:schemeClr val="tx1">
                    <a:lumMod val="65000"/>
                    <a:lumOff val="35000"/>
                  </a:schemeClr>
                </a:solidFill>
              </a:rPr>
              <a:t>Korysko</a:t>
            </a:r>
            <a:r>
              <a:rPr lang="en-US" sz="1800" i="1" dirty="0">
                <a:solidFill>
                  <a:schemeClr val="tx1">
                    <a:lumMod val="65000"/>
                    <a:lumOff val="35000"/>
                  </a:schemeClr>
                </a:solidFill>
              </a:rPr>
              <a:t>, A. </a:t>
            </a:r>
            <a:r>
              <a:rPr lang="en-US" sz="1800" i="1" dirty="0" err="1">
                <a:solidFill>
                  <a:schemeClr val="tx1">
                    <a:lumMod val="65000"/>
                    <a:lumOff val="35000"/>
                  </a:schemeClr>
                </a:solidFill>
              </a:rPr>
              <a:t>Malyzhenkov</a:t>
            </a:r>
            <a:r>
              <a:rPr lang="en-US" sz="1800" i="1" dirty="0">
                <a:solidFill>
                  <a:schemeClr val="tx1">
                    <a:lumMod val="65000"/>
                    <a:lumOff val="35000"/>
                  </a:schemeClr>
                </a:solidFill>
              </a:rPr>
              <a:t>, </a:t>
            </a:r>
            <a:br>
              <a:rPr lang="en-US" sz="1800" i="1" dirty="0">
                <a:solidFill>
                  <a:schemeClr val="tx1">
                    <a:lumMod val="65000"/>
                    <a:lumOff val="35000"/>
                  </a:schemeClr>
                </a:solidFill>
              </a:rPr>
            </a:br>
            <a:r>
              <a:rPr lang="en-US" sz="1800" i="1" dirty="0">
                <a:solidFill>
                  <a:schemeClr val="tx1">
                    <a:lumMod val="65000"/>
                    <a:lumOff val="35000"/>
                  </a:schemeClr>
                </a:solidFill>
              </a:rPr>
              <a:t>A. Aksoy, K. </a:t>
            </a:r>
            <a:r>
              <a:rPr lang="en-US" sz="1800" i="1" dirty="0" err="1">
                <a:solidFill>
                  <a:schemeClr val="tx1">
                    <a:lumMod val="65000"/>
                    <a:lumOff val="35000"/>
                  </a:schemeClr>
                </a:solidFill>
              </a:rPr>
              <a:t>Sjobaek</a:t>
            </a:r>
            <a:r>
              <a:rPr lang="en-US" sz="1800" i="1" dirty="0">
                <a:solidFill>
                  <a:schemeClr val="tx1">
                    <a:lumMod val="65000"/>
                    <a:lumOff val="35000"/>
                  </a:schemeClr>
                </a:solidFill>
              </a:rPr>
              <a:t>, L. </a:t>
            </a:r>
            <a:r>
              <a:rPr lang="en-US" sz="1800" i="1" dirty="0" err="1">
                <a:solidFill>
                  <a:schemeClr val="tx1">
                    <a:lumMod val="65000"/>
                    <a:lumOff val="35000"/>
                  </a:schemeClr>
                </a:solidFill>
              </a:rPr>
              <a:t>Dyks</a:t>
            </a:r>
            <a:r>
              <a:rPr lang="en-US" sz="1800" i="1" dirty="0">
                <a:solidFill>
                  <a:schemeClr val="tx1">
                    <a:lumMod val="65000"/>
                    <a:lumOff val="35000"/>
                  </a:schemeClr>
                </a:solidFill>
              </a:rPr>
              <a:t>, V. </a:t>
            </a:r>
            <a:r>
              <a:rPr lang="en-US" sz="1800" i="1" dirty="0" err="1">
                <a:solidFill>
                  <a:schemeClr val="tx1">
                    <a:lumMod val="65000"/>
                    <a:lumOff val="35000"/>
                  </a:schemeClr>
                </a:solidFill>
              </a:rPr>
              <a:t>Rieker</a:t>
            </a:r>
            <a:r>
              <a:rPr lang="en-US" sz="1800" i="1" dirty="0">
                <a:solidFill>
                  <a:schemeClr val="tx1">
                    <a:lumMod val="65000"/>
                    <a:lumOff val="35000"/>
                  </a:schemeClr>
                </a:solidFill>
              </a:rPr>
              <a:t>, J. Bateman, C. Robertson, L. Wroe, E. Granados, M. Martinez, S. Curt, D. </a:t>
            </a:r>
            <a:r>
              <a:rPr lang="en-US" sz="1800" i="1" dirty="0" err="1">
                <a:solidFill>
                  <a:schemeClr val="tx1">
                    <a:lumMod val="65000"/>
                    <a:lumOff val="35000"/>
                  </a:schemeClr>
                </a:solidFill>
              </a:rPr>
              <a:t>Gamba</a:t>
            </a:r>
            <a:r>
              <a:rPr lang="en-US" sz="1800" i="1" dirty="0">
                <a:solidFill>
                  <a:schemeClr val="tx1">
                    <a:lumMod val="65000"/>
                    <a:lumOff val="35000"/>
                  </a:schemeClr>
                </a:solidFill>
              </a:rPr>
              <a:t>, …</a:t>
            </a:r>
          </a:p>
        </p:txBody>
      </p:sp>
    </p:spTree>
    <p:extLst>
      <p:ext uri="{BB962C8B-B14F-4D97-AF65-F5344CB8AC3E}">
        <p14:creationId xmlns:p14="http://schemas.microsoft.com/office/powerpoint/2010/main" val="6197204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73228</TotalTime>
  <Words>743</Words>
  <Application>Microsoft Macintosh PowerPoint</Application>
  <PresentationFormat>Widescreen</PresentationFormat>
  <Paragraphs>40</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Century Gothic</vt:lpstr>
      <vt:lpstr>Office Theme</vt:lpstr>
      <vt:lpstr>Recommendations of the CLEAR review 2021</vt:lpstr>
      <vt:lpstr>R. 1</vt:lpstr>
      <vt:lpstr>R. 2</vt:lpstr>
      <vt:lpstr>R. 3</vt:lpstr>
      <vt:lpstr>R. 4</vt:lpstr>
      <vt:lpstr>R. 5</vt:lpstr>
      <vt:lpstr>Thanks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Roberto Corsini</cp:lastModifiedBy>
  <cp:revision>469</cp:revision>
  <dcterms:created xsi:type="dcterms:W3CDTF">2018-03-20T15:42:27Z</dcterms:created>
  <dcterms:modified xsi:type="dcterms:W3CDTF">2024-05-29T06:20:47Z</dcterms:modified>
</cp:coreProperties>
</file>