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 id="2147483694" r:id="rId2"/>
    <p:sldMasterId id="2147483699" r:id="rId3"/>
  </p:sldMasterIdLst>
  <p:notesMasterIdLst>
    <p:notesMasterId r:id="rId45"/>
  </p:notesMasterIdLst>
  <p:handoutMasterIdLst>
    <p:handoutMasterId r:id="rId46"/>
  </p:handoutMasterIdLst>
  <p:sldIdLst>
    <p:sldId id="261" r:id="rId4"/>
    <p:sldId id="267" r:id="rId5"/>
    <p:sldId id="309" r:id="rId6"/>
    <p:sldId id="319" r:id="rId7"/>
    <p:sldId id="310" r:id="rId8"/>
    <p:sldId id="326" r:id="rId9"/>
    <p:sldId id="327" r:id="rId10"/>
    <p:sldId id="328" r:id="rId11"/>
    <p:sldId id="311" r:id="rId12"/>
    <p:sldId id="312" r:id="rId13"/>
    <p:sldId id="329" r:id="rId14"/>
    <p:sldId id="313" r:id="rId15"/>
    <p:sldId id="332" r:id="rId16"/>
    <p:sldId id="314" r:id="rId17"/>
    <p:sldId id="318" r:id="rId18"/>
    <p:sldId id="315" r:id="rId19"/>
    <p:sldId id="316" r:id="rId20"/>
    <p:sldId id="330" r:id="rId21"/>
    <p:sldId id="290" r:id="rId22"/>
    <p:sldId id="317" r:id="rId23"/>
    <p:sldId id="294" r:id="rId24"/>
    <p:sldId id="323" r:id="rId25"/>
    <p:sldId id="331" r:id="rId26"/>
    <p:sldId id="320" r:id="rId27"/>
    <p:sldId id="321" r:id="rId28"/>
    <p:sldId id="322" r:id="rId29"/>
    <p:sldId id="333" r:id="rId30"/>
    <p:sldId id="334" r:id="rId31"/>
    <p:sldId id="335" r:id="rId32"/>
    <p:sldId id="336" r:id="rId33"/>
    <p:sldId id="325" r:id="rId34"/>
    <p:sldId id="292" r:id="rId35"/>
    <p:sldId id="287" r:id="rId36"/>
    <p:sldId id="291" r:id="rId37"/>
    <p:sldId id="288" r:id="rId38"/>
    <p:sldId id="258" r:id="rId39"/>
    <p:sldId id="265" r:id="rId40"/>
    <p:sldId id="295" r:id="rId41"/>
    <p:sldId id="300" r:id="rId42"/>
    <p:sldId id="298" r:id="rId43"/>
    <p:sldId id="299" r:id="rId4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262E"/>
    <a:srgbClr val="148C00"/>
    <a:srgbClr val="FAFAFA"/>
    <a:srgbClr val="1D8DB0"/>
    <a:srgbClr val="FDF9EF"/>
    <a:srgbClr val="F2F2F2"/>
    <a:srgbClr val="CBECF6"/>
    <a:srgbClr val="000000"/>
    <a:srgbClr val="E7FAFA"/>
    <a:srgbClr val="E1EF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95" autoAdjust="0"/>
    <p:restoredTop sz="90191" autoAdjust="0"/>
  </p:normalViewPr>
  <p:slideViewPr>
    <p:cSldViewPr snapToGrid="0" snapToObjects="1">
      <p:cViewPr varScale="1">
        <p:scale>
          <a:sx n="102" d="100"/>
          <a:sy n="102" d="100"/>
        </p:scale>
        <p:origin x="930" y="102"/>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58" d="100"/>
          <a:sy n="158" d="100"/>
        </p:scale>
        <p:origin x="4240"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591CCF-F6FD-734B-854A-5BC033593B1E}" type="datetimeFigureOut">
              <a:rPr lang="nl-NL" smtClean="0"/>
              <a:t>2-7-2024</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52A6D4-CD3D-5148-8B70-A84796F20135}" type="slidenum">
              <a:rPr lang="nl-NL" smtClean="0"/>
              <a:t>‹#›</a:t>
            </a:fld>
            <a:endParaRPr lang="nl-NL"/>
          </a:p>
        </p:txBody>
      </p:sp>
    </p:spTree>
    <p:extLst>
      <p:ext uri="{BB962C8B-B14F-4D97-AF65-F5344CB8AC3E}">
        <p14:creationId xmlns:p14="http://schemas.microsoft.com/office/powerpoint/2010/main" val="4589163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C66214-DB21-4647-B5DA-0D17CA592867}" type="datetimeFigureOut">
              <a:rPr lang="nl-NL" smtClean="0"/>
              <a:t>2-7-2024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54E32A-327F-AF4B-8E1F-209FBF93D26D}" type="slidenum">
              <a:rPr lang="nl-NL" smtClean="0"/>
              <a:t>‹#›</a:t>
            </a:fld>
            <a:endParaRPr lang="nl-NL"/>
          </a:p>
        </p:txBody>
      </p:sp>
    </p:spTree>
    <p:extLst>
      <p:ext uri="{BB962C8B-B14F-4D97-AF65-F5344CB8AC3E}">
        <p14:creationId xmlns:p14="http://schemas.microsoft.com/office/powerpoint/2010/main" val="1464046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on average cancer around 4 times a day. </a:t>
            </a:r>
          </a:p>
          <a:p>
            <a:r>
              <a:rPr lang="en-US" dirty="0"/>
              <a:t>Almost universally dealt with by our immune system </a:t>
            </a:r>
          </a:p>
          <a:p>
            <a:r>
              <a:rPr lang="en-US" dirty="0"/>
              <a:t>Reason we get cancer when older?</a:t>
            </a:r>
            <a:endParaRPr lang="LID4096" dirty="0"/>
          </a:p>
        </p:txBody>
      </p:sp>
      <p:sp>
        <p:nvSpPr>
          <p:cNvPr id="4" name="Slide Number Placeholder 3"/>
          <p:cNvSpPr>
            <a:spLocks noGrp="1"/>
          </p:cNvSpPr>
          <p:nvPr>
            <p:ph type="sldNum" sz="quarter" idx="5"/>
          </p:nvPr>
        </p:nvSpPr>
        <p:spPr/>
        <p:txBody>
          <a:bodyPr/>
          <a:lstStyle/>
          <a:p>
            <a:fld id="{8954E32A-327F-AF4B-8E1F-209FBF93D26D}" type="slidenum">
              <a:rPr lang="nl-NL" smtClean="0"/>
              <a:t>2</a:t>
            </a:fld>
            <a:endParaRPr lang="nl-NL"/>
          </a:p>
        </p:txBody>
      </p:sp>
    </p:spTree>
    <p:extLst>
      <p:ext uri="{BB962C8B-B14F-4D97-AF65-F5344CB8AC3E}">
        <p14:creationId xmlns:p14="http://schemas.microsoft.com/office/powerpoint/2010/main" val="424413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8954E32A-327F-AF4B-8E1F-209FBF93D26D}" type="slidenum">
              <a:rPr lang="nl-NL" smtClean="0"/>
              <a:t>3</a:t>
            </a:fld>
            <a:endParaRPr lang="nl-NL"/>
          </a:p>
        </p:txBody>
      </p:sp>
    </p:spTree>
    <p:extLst>
      <p:ext uri="{BB962C8B-B14F-4D97-AF65-F5344CB8AC3E}">
        <p14:creationId xmlns:p14="http://schemas.microsoft.com/office/powerpoint/2010/main" val="2524421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Emphasis: Exciting method as it allows the 227 Activity to be evaluated much quicker than just waiting.</a:t>
            </a:r>
            <a:endParaRPr lang="LID4096" dirty="0"/>
          </a:p>
        </p:txBody>
      </p:sp>
      <p:sp>
        <p:nvSpPr>
          <p:cNvPr id="4" name="Slide Number Placeholder 3"/>
          <p:cNvSpPr>
            <a:spLocks noGrp="1"/>
          </p:cNvSpPr>
          <p:nvPr>
            <p:ph type="sldNum" sz="quarter" idx="5"/>
          </p:nvPr>
        </p:nvSpPr>
        <p:spPr/>
        <p:txBody>
          <a:bodyPr/>
          <a:lstStyle/>
          <a:p>
            <a:fld id="{8954E32A-327F-AF4B-8E1F-209FBF93D26D}" type="slidenum">
              <a:rPr lang="nl-NL" smtClean="0"/>
              <a:t>10</a:t>
            </a:fld>
            <a:endParaRPr lang="nl-NL"/>
          </a:p>
        </p:txBody>
      </p:sp>
    </p:spTree>
    <p:extLst>
      <p:ext uri="{BB962C8B-B14F-4D97-AF65-F5344CB8AC3E}">
        <p14:creationId xmlns:p14="http://schemas.microsoft.com/office/powerpoint/2010/main" val="2115293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100s of patient doses produced per 1 day irradiations…</a:t>
            </a:r>
            <a:endParaRPr lang="LID4096" dirty="0"/>
          </a:p>
        </p:txBody>
      </p:sp>
      <p:sp>
        <p:nvSpPr>
          <p:cNvPr id="4" name="Slide Number Placeholder 3"/>
          <p:cNvSpPr>
            <a:spLocks noGrp="1"/>
          </p:cNvSpPr>
          <p:nvPr>
            <p:ph type="sldNum" sz="quarter" idx="5"/>
          </p:nvPr>
        </p:nvSpPr>
        <p:spPr/>
        <p:txBody>
          <a:bodyPr/>
          <a:lstStyle/>
          <a:p>
            <a:fld id="{8954E32A-327F-AF4B-8E1F-209FBF93D26D}" type="slidenum">
              <a:rPr lang="nl-NL" smtClean="0"/>
              <a:t>15</a:t>
            </a:fld>
            <a:endParaRPr lang="nl-NL"/>
          </a:p>
        </p:txBody>
      </p:sp>
    </p:spTree>
    <p:extLst>
      <p:ext uri="{BB962C8B-B14F-4D97-AF65-F5344CB8AC3E}">
        <p14:creationId xmlns:p14="http://schemas.microsoft.com/office/powerpoint/2010/main" val="586962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Overlay the two plots of ion current vs time on top of each other, along with target temperature. Show the decrease in Ra release, but the overall increase of Ac efficiency. Talk about the laser test done on mass 227 showing that Ac-227 was present even at low temperature.</a:t>
            </a:r>
            <a:endParaRPr lang="LID4096" dirty="0"/>
          </a:p>
          <a:p>
            <a:endParaRPr lang="LID4096" dirty="0"/>
          </a:p>
        </p:txBody>
      </p:sp>
      <p:sp>
        <p:nvSpPr>
          <p:cNvPr id="4" name="Slide Number Placeholder 3"/>
          <p:cNvSpPr>
            <a:spLocks noGrp="1"/>
          </p:cNvSpPr>
          <p:nvPr>
            <p:ph type="sldNum" sz="quarter" idx="5"/>
          </p:nvPr>
        </p:nvSpPr>
        <p:spPr/>
        <p:txBody>
          <a:bodyPr/>
          <a:lstStyle/>
          <a:p>
            <a:fld id="{8954E32A-327F-AF4B-8E1F-209FBF93D26D}" type="slidenum">
              <a:rPr lang="nl-NL" smtClean="0"/>
              <a:t>33</a:t>
            </a:fld>
            <a:endParaRPr lang="nl-NL"/>
          </a:p>
        </p:txBody>
      </p:sp>
    </p:spTree>
    <p:extLst>
      <p:ext uri="{BB962C8B-B14F-4D97-AF65-F5344CB8AC3E}">
        <p14:creationId xmlns:p14="http://schemas.microsoft.com/office/powerpoint/2010/main" val="3090365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Ra-226 target for </a:t>
            </a:r>
            <a:r>
              <a:rPr lang="en-US" dirty="0" err="1"/>
              <a:t>producting</a:t>
            </a:r>
            <a:r>
              <a:rPr lang="en-US" dirty="0"/>
              <a:t> Ra-223 and Ac-225 and Th-227. </a:t>
            </a:r>
          </a:p>
          <a:p>
            <a:r>
              <a:rPr lang="en-US" dirty="0"/>
              <a:t>Natural neodymium, praseodymium targets for Tb-149 </a:t>
            </a:r>
            <a:r>
              <a:rPr lang="en-US" dirty="0" err="1"/>
              <a:t>wih</a:t>
            </a:r>
            <a:r>
              <a:rPr lang="en-US" dirty="0"/>
              <a:t> carbon beam</a:t>
            </a:r>
          </a:p>
          <a:p>
            <a:r>
              <a:rPr lang="en-US" dirty="0"/>
              <a:t>Natural bismuth or enriched bismuth targets with alpha beam.</a:t>
            </a:r>
          </a:p>
        </p:txBody>
      </p:sp>
      <p:sp>
        <p:nvSpPr>
          <p:cNvPr id="4" name="Slide Number Placeholder 3"/>
          <p:cNvSpPr>
            <a:spLocks noGrp="1"/>
          </p:cNvSpPr>
          <p:nvPr>
            <p:ph type="sldNum" sz="quarter" idx="5"/>
          </p:nvPr>
        </p:nvSpPr>
        <p:spPr/>
        <p:txBody>
          <a:bodyPr/>
          <a:lstStyle/>
          <a:p>
            <a:fld id="{090F73C1-2BD6-684E-AA1B-49165E0DF4BD}" type="slidenum">
              <a:rPr lang="en-GB" smtClean="0"/>
              <a:pPr/>
              <a:t>36</a:t>
            </a:fld>
            <a:endParaRPr lang="en-GB"/>
          </a:p>
        </p:txBody>
      </p:sp>
    </p:spTree>
    <p:extLst>
      <p:ext uri="{BB962C8B-B14F-4D97-AF65-F5344CB8AC3E}">
        <p14:creationId xmlns:p14="http://schemas.microsoft.com/office/powerpoint/2010/main" val="398294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10.0 % vs 10.1 % so in very </a:t>
            </a:r>
            <a:r>
              <a:rPr lang="en-US" dirty="0" err="1"/>
              <a:t>very</a:t>
            </a:r>
            <a:r>
              <a:rPr lang="en-US" dirty="0"/>
              <a:t> good agreement with each other for ex 1</a:t>
            </a:r>
          </a:p>
          <a:p>
            <a:r>
              <a:rPr lang="en-US" dirty="0"/>
              <a:t> in ex2: relative overestimation of 30% compared with offline spectroscopy measurement, while </a:t>
            </a:r>
            <a:r>
              <a:rPr lang="en-US" dirty="0" err="1"/>
              <a:t>kromek</a:t>
            </a:r>
            <a:r>
              <a:rPr lang="en-US" dirty="0"/>
              <a:t> has a relative overestimation of less than 10% and agrees with the measured result to within 1-sigma.</a:t>
            </a:r>
          </a:p>
          <a:p>
            <a:r>
              <a:rPr lang="en-US" dirty="0"/>
              <a:t>In ex3, the relative overestimation by simply counting ions is plain wrong. The </a:t>
            </a:r>
            <a:r>
              <a:rPr lang="en-US" dirty="0" err="1"/>
              <a:t>kromek</a:t>
            </a:r>
            <a:r>
              <a:rPr lang="en-US" dirty="0"/>
              <a:t> on the other hand is roughly in agreement with the 200kBq measured offline.</a:t>
            </a:r>
          </a:p>
          <a:p>
            <a:r>
              <a:rPr lang="en-US" dirty="0"/>
              <a:t>This begged the question – what on earth have we collected?</a:t>
            </a:r>
          </a:p>
          <a:p>
            <a:endParaRPr lang="LID4096"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37</a:t>
            </a:fld>
            <a:endParaRPr lang="en-GB"/>
          </a:p>
        </p:txBody>
      </p:sp>
    </p:spTree>
    <p:extLst>
      <p:ext uri="{BB962C8B-B14F-4D97-AF65-F5344CB8AC3E}">
        <p14:creationId xmlns:p14="http://schemas.microsoft.com/office/powerpoint/2010/main" val="3272187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the mass tailing effect coming from the Lanthanide region.</a:t>
            </a:r>
          </a:p>
          <a:p>
            <a:r>
              <a:rPr lang="en-US" dirty="0"/>
              <a:t>Beam scatter of extremely intense beams. 3 orders of magnitude less than the peak of an intense beam, it still contributes significantly at these higher masses. </a:t>
            </a:r>
          </a:p>
          <a:p>
            <a:endParaRPr lang="en-US" dirty="0"/>
          </a:p>
          <a:p>
            <a:r>
              <a:rPr lang="en-US" dirty="0"/>
              <a:t>Reason for lower collection efficiencies is the need to go to very high target temperatures for a very modest beam of Ac225</a:t>
            </a:r>
          </a:p>
          <a:p>
            <a:r>
              <a:rPr lang="en-US" dirty="0"/>
              <a:t>While doing that all other beams that can be produced, are, which builds up background ions on our mass of interest. The background makes it much more difficult to identify Ac225. Our tactic now is to thoroughly outgas the target before beginning collection. In online collection we just collect radium at first.</a:t>
            </a:r>
          </a:p>
        </p:txBody>
      </p:sp>
      <p:sp>
        <p:nvSpPr>
          <p:cNvPr id="4" name="Slide Number Placeholder 3"/>
          <p:cNvSpPr>
            <a:spLocks noGrp="1"/>
          </p:cNvSpPr>
          <p:nvPr>
            <p:ph type="sldNum" sz="quarter" idx="5"/>
          </p:nvPr>
        </p:nvSpPr>
        <p:spPr/>
        <p:txBody>
          <a:bodyPr/>
          <a:lstStyle/>
          <a:p>
            <a:fld id="{090F73C1-2BD6-684E-AA1B-49165E0DF4BD}" type="slidenum">
              <a:rPr lang="en-GB" smtClean="0"/>
              <a:pPr/>
              <a:t>38</a:t>
            </a:fld>
            <a:endParaRPr lang="en-GB"/>
          </a:p>
        </p:txBody>
      </p:sp>
    </p:spTree>
    <p:extLst>
      <p:ext uri="{BB962C8B-B14F-4D97-AF65-F5344CB8AC3E}">
        <p14:creationId xmlns:p14="http://schemas.microsoft.com/office/powerpoint/2010/main" val="37564775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hthoek 6"/>
          <p:cNvSpPr/>
          <p:nvPr userDrawn="1"/>
        </p:nvSpPr>
        <p:spPr>
          <a:xfrm>
            <a:off x="0" y="0"/>
            <a:ext cx="12193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10" name="Rechthoek 9"/>
          <p:cNvSpPr/>
          <p:nvPr userDrawn="1"/>
        </p:nvSpPr>
        <p:spPr>
          <a:xfrm>
            <a:off x="0" y="648000"/>
            <a:ext cx="12193200" cy="621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userDrawn="1"/>
        </p:nvSpPr>
        <p:spPr>
          <a:xfrm>
            <a:off x="0" y="647998"/>
            <a:ext cx="12193200" cy="445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0000" y="360000"/>
            <a:ext cx="2018135" cy="720000"/>
          </a:xfrm>
          <a:prstGeom prst="rect">
            <a:avLst/>
          </a:prstGeom>
        </p:spPr>
      </p:pic>
      <p:sp>
        <p:nvSpPr>
          <p:cNvPr id="2" name="Titel 1"/>
          <p:cNvSpPr>
            <a:spLocks noGrp="1"/>
          </p:cNvSpPr>
          <p:nvPr>
            <p:ph type="ctrTitle"/>
          </p:nvPr>
        </p:nvSpPr>
        <p:spPr>
          <a:xfrm>
            <a:off x="575999" y="1080000"/>
            <a:ext cx="6096524" cy="4024798"/>
          </a:xfrm>
        </p:spPr>
        <p:txBody>
          <a:bodyPr anchor="ctr" anchorCtr="0">
            <a:normAutofit/>
          </a:bodyPr>
          <a:lstStyle>
            <a:lvl1pPr algn="l">
              <a:defRPr sz="4000" baseline="0">
                <a:solidFill>
                  <a:schemeClr val="bg1"/>
                </a:solidFill>
              </a:defRPr>
            </a:lvl1pPr>
          </a:lstStyle>
          <a:p>
            <a:r>
              <a:rPr lang="en-US" dirty="0"/>
              <a:t>Click to edit Master title style</a:t>
            </a:r>
            <a:endParaRPr lang="nl-NL" dirty="0"/>
          </a:p>
        </p:txBody>
      </p:sp>
      <p:sp>
        <p:nvSpPr>
          <p:cNvPr id="3" name="Ondertitel 2"/>
          <p:cNvSpPr>
            <a:spLocks noGrp="1"/>
          </p:cNvSpPr>
          <p:nvPr>
            <p:ph type="subTitle" idx="1"/>
          </p:nvPr>
        </p:nvSpPr>
        <p:spPr>
          <a:xfrm>
            <a:off x="575999" y="5392801"/>
            <a:ext cx="6096524" cy="730188"/>
          </a:xfrm>
        </p:spPr>
        <p:txBody>
          <a:bodyPr lIns="0" tIns="0" rIns="0" bIns="0"/>
          <a:lstStyle>
            <a:lvl1pPr marL="0" indent="0" algn="l">
              <a:buNone/>
              <a:defRPr sz="24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5" name="Picture Placeholder 4"/>
          <p:cNvSpPr>
            <a:spLocks noGrp="1"/>
          </p:cNvSpPr>
          <p:nvPr>
            <p:ph type="pic" sz="quarter" idx="10"/>
          </p:nvPr>
        </p:nvSpPr>
        <p:spPr>
          <a:xfrm>
            <a:off x="7248525" y="1654175"/>
            <a:ext cx="4368673" cy="4468813"/>
          </a:xfrm>
        </p:spPr>
        <p:txBody>
          <a:bodyPr/>
          <a:lstStyle/>
          <a:p>
            <a:r>
              <a:rPr lang="en-US"/>
              <a:t>Click icon to add picture</a:t>
            </a:r>
            <a:endParaRPr lang="nl-NL"/>
          </a:p>
        </p:txBody>
      </p:sp>
    </p:spTree>
    <p:extLst>
      <p:ext uri="{BB962C8B-B14F-4D97-AF65-F5344CB8AC3E}">
        <p14:creationId xmlns:p14="http://schemas.microsoft.com/office/powerpoint/2010/main" val="1128617704"/>
      </p:ext>
    </p:extLst>
  </p:cSld>
  <p:clrMapOvr>
    <a:masterClrMapping/>
  </p:clrMapOvr>
  <p:extLst>
    <p:ext uri="{DCECCB84-F9BA-43D5-87BE-67443E8EF086}">
      <p15:sldGuideLst xmlns:p15="http://schemas.microsoft.com/office/powerpoint/2012/main">
        <p15:guide id="1" orient="horz" pos="1026">
          <p15:clr>
            <a:srgbClr val="FBAE40"/>
          </p15:clr>
        </p15:guide>
        <p15:guide id="2" pos="4203">
          <p15:clr>
            <a:srgbClr val="FBAE40"/>
          </p15:clr>
        </p15:guide>
        <p15:guide id="3" orient="horz" pos="397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lstStyle>
            <a:lvl1pPr marL="0" indent="0">
              <a:buNone/>
              <a:defRPr sz="1400" baseline="0">
                <a:solidFill>
                  <a:srgbClr val="26211C"/>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2" name="Espace réservé du numéro de diapositive 5"/>
          <p:cNvSpPr>
            <a:spLocks noGrp="1"/>
          </p:cNvSpPr>
          <p:nvPr>
            <p:ph type="sldNum" sz="quarter" idx="4"/>
          </p:nvPr>
        </p:nvSpPr>
        <p:spPr>
          <a:xfrm>
            <a:off x="11379200" y="6356351"/>
            <a:ext cx="609600" cy="365125"/>
          </a:xfrm>
          <a:prstGeom prst="rect">
            <a:avLst/>
          </a:prstGeom>
        </p:spPr>
        <p:txBody>
          <a:bodyPr vert="horz" lIns="91440" tIns="45720" rIns="91440" bIns="45720" rtlCol="0" anchor="ctr"/>
          <a:lstStyle>
            <a:lvl1pPr algn="r">
              <a:defRPr sz="1200" b="0" i="0">
                <a:solidFill>
                  <a:schemeClr val="bg1"/>
                </a:solidFill>
                <a:latin typeface="Arial"/>
                <a:cs typeface="Arial"/>
              </a:defRPr>
            </a:lvl1pPr>
          </a:lstStyle>
          <a:p>
            <a:fld id="{81B4523E-0E60-2F49-A1DB-8E66CE3DE81B}" type="slidenum">
              <a:rPr lang="en-GB" smtClean="0"/>
              <a:pPr/>
              <a:t>‹#›</a:t>
            </a:fld>
            <a:endParaRPr lang="en-GB" dirty="0"/>
          </a:p>
        </p:txBody>
      </p:sp>
      <p:sp>
        <p:nvSpPr>
          <p:cNvPr id="10" name="Footer Placeholder 2"/>
          <p:cNvSpPr>
            <a:spLocks noGrp="1"/>
          </p:cNvSpPr>
          <p:nvPr>
            <p:ph type="ftr" sz="quarter" idx="10"/>
          </p:nvPr>
        </p:nvSpPr>
        <p:spPr>
          <a:xfrm>
            <a:off x="1295468" y="6440488"/>
            <a:ext cx="4140000" cy="280988"/>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r>
              <a:rPr lang="en-GB"/>
              <a:t>ARIS conference. 08/06/23. JJ (jake.johnson@kuleuven.be)</a:t>
            </a:r>
            <a:endParaRPr lang="en-GB"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cxnSp>
        <p:nvCxnSpPr>
          <p:cNvPr id="14" name="Connecteur droit 8"/>
          <p:cNvCxnSpPr/>
          <p:nvPr userDrawn="1"/>
        </p:nvCxnSpPr>
        <p:spPr>
          <a:xfrm>
            <a:off x="1069048" y="1116011"/>
            <a:ext cx="10067513" cy="1588"/>
          </a:xfrm>
          <a:prstGeom prst="line">
            <a:avLst/>
          </a:prstGeom>
          <a:ln>
            <a:solidFill>
              <a:srgbClr val="2EAC68"/>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1002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hthoek 6"/>
          <p:cNvSpPr/>
          <p:nvPr/>
        </p:nvSpPr>
        <p:spPr>
          <a:xfrm>
            <a:off x="0" y="0"/>
            <a:ext cx="12193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p:nvSpPr>
        <p:spPr>
          <a:xfrm>
            <a:off x="0" y="647998"/>
            <a:ext cx="12193200" cy="6210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000" y="360000"/>
            <a:ext cx="2018135" cy="720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3791" y="1350253"/>
            <a:ext cx="4648209" cy="5507747"/>
          </a:xfrm>
          <a:prstGeom prst="rect">
            <a:avLst/>
          </a:prstGeom>
        </p:spPr>
      </p:pic>
      <p:sp>
        <p:nvSpPr>
          <p:cNvPr id="12" name="Ondertitel 2"/>
          <p:cNvSpPr>
            <a:spLocks noGrp="1"/>
          </p:cNvSpPr>
          <p:nvPr>
            <p:ph type="subTitle" idx="1"/>
          </p:nvPr>
        </p:nvSpPr>
        <p:spPr>
          <a:xfrm>
            <a:off x="576003" y="4359604"/>
            <a:ext cx="8333999" cy="1655999"/>
          </a:xfrm>
        </p:spPr>
        <p:txBody>
          <a:bodyPr lIns="0" tIns="0" rIns="0" bIns="0"/>
          <a:lstStyle>
            <a:lvl1pPr marL="0" indent="0" algn="l">
              <a:buNone/>
              <a:defRPr sz="240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nl-NL"/>
              <a:t>Klik om de ondertitelstijl van het model te bewerken</a:t>
            </a:r>
            <a:endParaRPr lang="nl-NL" dirty="0"/>
          </a:p>
        </p:txBody>
      </p:sp>
      <p:sp>
        <p:nvSpPr>
          <p:cNvPr id="3" name="Title 2"/>
          <p:cNvSpPr>
            <a:spLocks noGrp="1"/>
          </p:cNvSpPr>
          <p:nvPr>
            <p:ph type="title"/>
          </p:nvPr>
        </p:nvSpPr>
        <p:spPr>
          <a:xfrm>
            <a:off x="576000" y="1800000"/>
            <a:ext cx="8334000" cy="2386800"/>
          </a:xfrm>
        </p:spPr>
        <p:txBody>
          <a:bodyPr>
            <a:normAutofit/>
          </a:bodyPr>
          <a:lstStyle>
            <a:lvl1pPr>
              <a:defRPr sz="4000">
                <a:solidFill>
                  <a:schemeClr val="bg1"/>
                </a:solidFill>
              </a:defRPr>
            </a:lvl1pPr>
          </a:lstStyle>
          <a:p>
            <a:r>
              <a:rPr lang="nl-NL" dirty="0"/>
              <a:t>Klik om de stijl te bewerken</a:t>
            </a:r>
          </a:p>
        </p:txBody>
      </p:sp>
    </p:spTree>
    <p:extLst>
      <p:ext uri="{BB962C8B-B14F-4D97-AF65-F5344CB8AC3E}">
        <p14:creationId xmlns:p14="http://schemas.microsoft.com/office/powerpoint/2010/main" val="3320380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7" name="Rechthoek 6"/>
          <p:cNvSpPr/>
          <p:nvPr/>
        </p:nvSpPr>
        <p:spPr>
          <a:xfrm>
            <a:off x="0" y="0"/>
            <a:ext cx="12193200" cy="62075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4" name="Tijdelijke aanduiding voor datum 3"/>
          <p:cNvSpPr>
            <a:spLocks noGrp="1"/>
          </p:cNvSpPr>
          <p:nvPr>
            <p:ph type="dt" sz="half" idx="10"/>
          </p:nvPr>
        </p:nvSpPr>
        <p:spPr/>
        <p:txBody>
          <a:bodyPr/>
          <a:lstStyle/>
          <a:p>
            <a:fld id="{32CB04F5-1DDB-433A-9F56-F69ABF3D82C1}" type="datetime1">
              <a:rPr lang="nl-BE" smtClean="0"/>
              <a:t>2/07/2024</a:t>
            </a:fld>
            <a:endParaRPr lang="nl-NL"/>
          </a:p>
        </p:txBody>
      </p:sp>
      <p:sp>
        <p:nvSpPr>
          <p:cNvPr id="5" name="Tijdelijke aanduiding voor voettekst 4"/>
          <p:cNvSpPr>
            <a:spLocks noGrp="1"/>
          </p:cNvSpPr>
          <p:nvPr>
            <p:ph type="ftr" sz="quarter" idx="11"/>
          </p:nvPr>
        </p:nvSpPr>
        <p:spPr/>
        <p:txBody>
          <a:bodyPr/>
          <a:lstStyle/>
          <a:p>
            <a:r>
              <a:rPr lang="nl-NL"/>
              <a:t>Faculty, department, unit ...</a:t>
            </a:r>
          </a:p>
        </p:txBody>
      </p:sp>
      <p:sp>
        <p:nvSpPr>
          <p:cNvPr id="6" name="Tijdelijke aanduiding voor dianummer 5"/>
          <p:cNvSpPr>
            <a:spLocks noGrp="1"/>
          </p:cNvSpPr>
          <p:nvPr>
            <p:ph type="sldNum" sz="quarter" idx="12"/>
          </p:nvPr>
        </p:nvSpPr>
        <p:spPr/>
        <p:txBody>
          <a:bodyPr/>
          <a:lstStyle/>
          <a:p>
            <a:fld id="{CF179DAE-D0A6-40C3-B8BC-6A97C268D03A}" type="slidenum">
              <a:rPr lang="nl-NL" smtClean="0"/>
              <a:t>‹#›</a:t>
            </a:fld>
            <a:endParaRPr lang="nl-NL"/>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91" y="675126"/>
            <a:ext cx="4648209" cy="5507747"/>
          </a:xfrm>
          <a:prstGeom prst="rect">
            <a:avLst/>
          </a:prstGeom>
        </p:spPr>
      </p:pic>
      <p:sp>
        <p:nvSpPr>
          <p:cNvPr id="9" name="Titel 1"/>
          <p:cNvSpPr>
            <a:spLocks noGrp="1"/>
          </p:cNvSpPr>
          <p:nvPr>
            <p:ph type="title"/>
          </p:nvPr>
        </p:nvSpPr>
        <p:spPr>
          <a:xfrm>
            <a:off x="576003" y="1800000"/>
            <a:ext cx="8333999" cy="2386800"/>
          </a:xfrm>
        </p:spPr>
        <p:txBody>
          <a:bodyPr anchor="b">
            <a:normAutofit/>
          </a:bodyPr>
          <a:lstStyle>
            <a:lvl1pPr>
              <a:defRPr sz="4000" baseline="0">
                <a:solidFill>
                  <a:srgbClr val="1D8DB0"/>
                </a:solidFill>
              </a:defRPr>
            </a:lvl1pPr>
          </a:lstStyle>
          <a:p>
            <a:r>
              <a:rPr lang="nl-NL"/>
              <a:t>Klik om de stijl te bewerken</a:t>
            </a:r>
            <a:endParaRPr lang="nl-NL" dirty="0"/>
          </a:p>
        </p:txBody>
      </p:sp>
      <p:sp>
        <p:nvSpPr>
          <p:cNvPr id="10" name="Tijdelijke aanduiding voor tekst 2"/>
          <p:cNvSpPr>
            <a:spLocks noGrp="1"/>
          </p:cNvSpPr>
          <p:nvPr>
            <p:ph type="body" idx="1"/>
          </p:nvPr>
        </p:nvSpPr>
        <p:spPr>
          <a:xfrm>
            <a:off x="576003" y="4359600"/>
            <a:ext cx="8333999" cy="1501200"/>
          </a:xfrm>
        </p:spPr>
        <p:txBody>
          <a:bodyPr lIns="0" tIns="0" rIns="0" bIns="0"/>
          <a:lstStyle>
            <a:lvl1pPr marL="0" indent="0">
              <a:buNone/>
              <a:defRPr sz="2400" baseline="0">
                <a:solidFill>
                  <a:srgbClr val="005E77"/>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a:t>Tekststijl van het model bewerken</a:t>
            </a:r>
          </a:p>
        </p:txBody>
      </p:sp>
    </p:spTree>
    <p:extLst>
      <p:ext uri="{BB962C8B-B14F-4D97-AF65-F5344CB8AC3E}">
        <p14:creationId xmlns:p14="http://schemas.microsoft.com/office/powerpoint/2010/main" val="3322770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_White">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fld id="{105EA0AE-89F5-40F4-A8AC-2CFB7172A437}" type="datetime1">
              <a:rPr lang="nl-BE" smtClean="0"/>
              <a:t>2/07/2024</a:t>
            </a:fld>
            <a:endParaRPr lang="nl-NL"/>
          </a:p>
        </p:txBody>
      </p:sp>
      <p:sp>
        <p:nvSpPr>
          <p:cNvPr id="5" name="Tijdelijke aanduiding voor voettekst 4"/>
          <p:cNvSpPr>
            <a:spLocks noGrp="1"/>
          </p:cNvSpPr>
          <p:nvPr>
            <p:ph type="ftr" sz="quarter" idx="11"/>
          </p:nvPr>
        </p:nvSpPr>
        <p:spPr/>
        <p:txBody>
          <a:bodyPr/>
          <a:lstStyle/>
          <a:p>
            <a:r>
              <a:rPr lang="nl-NL"/>
              <a:t>Faculty, department, unit ...</a:t>
            </a:r>
          </a:p>
        </p:txBody>
      </p:sp>
      <p:sp>
        <p:nvSpPr>
          <p:cNvPr id="6" name="Tijdelijke aanduiding voor dianummer 5"/>
          <p:cNvSpPr>
            <a:spLocks noGrp="1"/>
          </p:cNvSpPr>
          <p:nvPr>
            <p:ph type="sldNum" sz="quarter" idx="12"/>
          </p:nvPr>
        </p:nvSpPr>
        <p:spPr/>
        <p:txBody>
          <a:bodyPr/>
          <a:lstStyle/>
          <a:p>
            <a:fld id="{CF179DAE-D0A6-40C3-B8BC-6A97C268D03A}" type="slidenum">
              <a:rPr lang="nl-NL" smtClean="0"/>
              <a:t>‹#›</a:t>
            </a:fld>
            <a:endParaRPr lang="nl-NL"/>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791" y="675126"/>
            <a:ext cx="4648209" cy="5507747"/>
          </a:xfrm>
          <a:prstGeom prst="rect">
            <a:avLst/>
          </a:prstGeom>
        </p:spPr>
      </p:pic>
      <p:sp>
        <p:nvSpPr>
          <p:cNvPr id="8" name="Titel 1"/>
          <p:cNvSpPr>
            <a:spLocks noGrp="1"/>
          </p:cNvSpPr>
          <p:nvPr>
            <p:ph type="title"/>
          </p:nvPr>
        </p:nvSpPr>
        <p:spPr>
          <a:xfrm>
            <a:off x="576003" y="1800000"/>
            <a:ext cx="8333999" cy="2386800"/>
          </a:xfrm>
        </p:spPr>
        <p:txBody>
          <a:bodyPr anchor="b">
            <a:normAutofit/>
          </a:bodyPr>
          <a:lstStyle>
            <a:lvl1pPr>
              <a:defRPr sz="4000"/>
            </a:lvl1pPr>
          </a:lstStyle>
          <a:p>
            <a:r>
              <a:rPr lang="nl-NL" dirty="0"/>
              <a:t>Klik om de stijl te bewerken</a:t>
            </a:r>
          </a:p>
        </p:txBody>
      </p:sp>
      <p:sp>
        <p:nvSpPr>
          <p:cNvPr id="9" name="Tijdelijke aanduiding voor tekst 2"/>
          <p:cNvSpPr>
            <a:spLocks noGrp="1"/>
          </p:cNvSpPr>
          <p:nvPr>
            <p:ph type="body" idx="1"/>
          </p:nvPr>
        </p:nvSpPr>
        <p:spPr>
          <a:xfrm>
            <a:off x="576003" y="4359600"/>
            <a:ext cx="8333999" cy="1501200"/>
          </a:xfrm>
        </p:spPr>
        <p:txBody>
          <a:bodyPr lIns="0" tIns="0" rIns="0" bIns="0"/>
          <a:lstStyle>
            <a:lvl1pPr marL="0" indent="0">
              <a:buNone/>
              <a:defRPr sz="2400" baseline="0">
                <a:solidFill>
                  <a:srgbClr val="2F4D5D"/>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nl-NL" dirty="0"/>
              <a:t>Tekststijl van het model bewerken</a:t>
            </a:r>
          </a:p>
        </p:txBody>
      </p:sp>
    </p:spTree>
    <p:extLst>
      <p:ext uri="{BB962C8B-B14F-4D97-AF65-F5344CB8AC3E}">
        <p14:creationId xmlns:p14="http://schemas.microsoft.com/office/powerpoint/2010/main" val="3270691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12" name="Espace réservé du texte 11"/>
          <p:cNvSpPr>
            <a:spLocks noGrp="1"/>
          </p:cNvSpPr>
          <p:nvPr>
            <p:ph type="body" sz="quarter" idx="13" hasCustomPrompt="1"/>
          </p:nvPr>
        </p:nvSpPr>
        <p:spPr>
          <a:xfrm>
            <a:off x="815414" y="2924945"/>
            <a:ext cx="7402857" cy="1354217"/>
          </a:xfrm>
          <a:prstGeom prst="rect">
            <a:avLst/>
          </a:prstGeom>
        </p:spPr>
        <p:txBody>
          <a:bodyPr vert="horz" wrap="square" lIns="0" tIns="0" rIns="0" bIns="0">
            <a:spAutoFit/>
          </a:bodyPr>
          <a:lstStyle>
            <a:lvl1pPr algn="l">
              <a:buFontTx/>
              <a:buNone/>
              <a:defRPr sz="4000" b="1" baseline="0">
                <a:solidFill>
                  <a:schemeClr val="bg1">
                    <a:lumMod val="95000"/>
                  </a:schemeClr>
                </a:solidFill>
                <a:latin typeface="Tahoma" panose="020B0604030504040204" pitchFamily="34"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815414" y="5202585"/>
            <a:ext cx="7402857" cy="378210"/>
          </a:xfrm>
          <a:prstGeom prst="rect">
            <a:avLst/>
          </a:prstGeom>
        </p:spPr>
        <p:txBody>
          <a:bodyPr vert="horz" lIns="0" tIns="0" rIns="0" bIns="0"/>
          <a:lstStyle>
            <a:lvl1pPr algn="l">
              <a:buNone/>
              <a:defRPr sz="1800" baseline="0">
                <a:solidFill>
                  <a:srgbClr val="FBEA1C"/>
                </a:solidFill>
                <a:latin typeface="Arial"/>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815414" y="4474318"/>
            <a:ext cx="7402857" cy="533110"/>
          </a:xfrm>
          <a:prstGeom prst="rect">
            <a:avLst/>
          </a:prstGeom>
        </p:spPr>
        <p:txBody>
          <a:bodyPr vert="horz" lIns="0" tIns="0" rIns="0" bIns="0"/>
          <a:lstStyle>
            <a:lvl1pPr algn="l">
              <a:buFontTx/>
              <a:buNone/>
              <a:defRPr sz="3000" b="0">
                <a:solidFill>
                  <a:srgbClr val="FBEA1C"/>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spTree>
    <p:extLst>
      <p:ext uri="{BB962C8B-B14F-4D97-AF65-F5344CB8AC3E}">
        <p14:creationId xmlns:p14="http://schemas.microsoft.com/office/powerpoint/2010/main" val="1676668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ijdelijke aanduiding voor datum 3"/>
          <p:cNvSpPr>
            <a:spLocks noGrp="1"/>
          </p:cNvSpPr>
          <p:nvPr>
            <p:ph type="dt" sz="half" idx="10"/>
          </p:nvPr>
        </p:nvSpPr>
        <p:spPr/>
        <p:txBody>
          <a:bodyPr/>
          <a:lstStyle/>
          <a:p>
            <a:fld id="{51F891C0-052E-4374-9F7B-8DF3098847EC}" type="datetime1">
              <a:rPr lang="nl-BE" smtClean="0"/>
              <a:t>2/07/2024</a:t>
            </a:fld>
            <a:endParaRPr lang="nl-NL"/>
          </a:p>
        </p:txBody>
      </p:sp>
      <p:sp>
        <p:nvSpPr>
          <p:cNvPr id="5" name="Tijdelijke aanduiding voor voettekst 4"/>
          <p:cNvSpPr>
            <a:spLocks noGrp="1"/>
          </p:cNvSpPr>
          <p:nvPr>
            <p:ph type="ftr" sz="quarter" idx="11"/>
          </p:nvPr>
        </p:nvSpPr>
        <p:spPr/>
        <p:txBody>
          <a:bodyPr/>
          <a:lstStyle/>
          <a:p>
            <a:r>
              <a:rPr lang="nl-NL"/>
              <a:t>Faculty, department, unit ...</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
        <p:nvSpPr>
          <p:cNvPr id="7" name="Title 6"/>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2102180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hthoek 6"/>
          <p:cNvSpPr/>
          <p:nvPr userDrawn="1"/>
        </p:nvSpPr>
        <p:spPr>
          <a:xfrm>
            <a:off x="0" y="0"/>
            <a:ext cx="12193200" cy="62075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2" name="Titel 1"/>
          <p:cNvSpPr>
            <a:spLocks noGrp="1"/>
          </p:cNvSpPr>
          <p:nvPr>
            <p:ph type="title"/>
          </p:nvPr>
        </p:nvSpPr>
        <p:spPr>
          <a:xfrm>
            <a:off x="575999" y="1800000"/>
            <a:ext cx="6096524" cy="2386800"/>
          </a:xfrm>
        </p:spPr>
        <p:txBody>
          <a:bodyPr anchor="b"/>
          <a:lstStyle>
            <a:lvl1pPr>
              <a:defRPr sz="4000" baseline="0">
                <a:solidFill>
                  <a:schemeClr val="tx2"/>
                </a:solidFill>
              </a:defRPr>
            </a:lvl1pPr>
          </a:lstStyle>
          <a:p>
            <a:r>
              <a:rPr lang="en-US" dirty="0"/>
              <a:t>Click to edit Master title style</a:t>
            </a:r>
            <a:endParaRPr lang="nl-NL" dirty="0"/>
          </a:p>
        </p:txBody>
      </p:sp>
      <p:sp>
        <p:nvSpPr>
          <p:cNvPr id="3" name="Tijdelijke aanduiding voor tekst 2"/>
          <p:cNvSpPr>
            <a:spLocks noGrp="1"/>
          </p:cNvSpPr>
          <p:nvPr>
            <p:ph type="body" idx="1"/>
          </p:nvPr>
        </p:nvSpPr>
        <p:spPr>
          <a:xfrm>
            <a:off x="575999" y="4359600"/>
            <a:ext cx="6096264" cy="1501200"/>
          </a:xfr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Tijdelijke aanduiding voor datum 3"/>
          <p:cNvSpPr>
            <a:spLocks noGrp="1"/>
          </p:cNvSpPr>
          <p:nvPr>
            <p:ph type="dt" sz="half" idx="10"/>
          </p:nvPr>
        </p:nvSpPr>
        <p:spPr/>
        <p:txBody>
          <a:bodyPr/>
          <a:lstStyle/>
          <a:p>
            <a:fld id="{0BAB7CBA-08E0-4FB9-BBC7-B0F9EE30FC23}" type="datetime1">
              <a:rPr lang="nl-BE" smtClean="0"/>
              <a:t>2/07/2024</a:t>
            </a:fld>
            <a:endParaRPr lang="nl-NL" dirty="0"/>
          </a:p>
        </p:txBody>
      </p:sp>
      <p:sp>
        <p:nvSpPr>
          <p:cNvPr id="5" name="Tijdelijke aanduiding voor voettekst 4"/>
          <p:cNvSpPr>
            <a:spLocks noGrp="1"/>
          </p:cNvSpPr>
          <p:nvPr>
            <p:ph type="ftr" sz="quarter" idx="11"/>
          </p:nvPr>
        </p:nvSpPr>
        <p:spPr/>
        <p:txBody>
          <a:bodyPr/>
          <a:lstStyle/>
          <a:p>
            <a:r>
              <a:rPr lang="nl-NL"/>
              <a:t>Faculty, department, unit ...</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
        <p:nvSpPr>
          <p:cNvPr id="8" name="Picture Placeholder 4"/>
          <p:cNvSpPr>
            <a:spLocks noGrp="1"/>
          </p:cNvSpPr>
          <p:nvPr>
            <p:ph type="pic" sz="quarter" idx="13"/>
          </p:nvPr>
        </p:nvSpPr>
        <p:spPr>
          <a:xfrm>
            <a:off x="7248525" y="584201"/>
            <a:ext cx="4368673" cy="2376000"/>
          </a:xfrm>
        </p:spPr>
        <p:txBody>
          <a:bodyPr/>
          <a:lstStyle/>
          <a:p>
            <a:r>
              <a:rPr lang="en-US"/>
              <a:t>Click icon to add picture</a:t>
            </a:r>
            <a:endParaRPr lang="nl-NL"/>
          </a:p>
        </p:txBody>
      </p:sp>
      <p:sp>
        <p:nvSpPr>
          <p:cNvPr id="9" name="Picture Placeholder 4"/>
          <p:cNvSpPr>
            <a:spLocks noGrp="1"/>
          </p:cNvSpPr>
          <p:nvPr>
            <p:ph type="pic" sz="quarter" idx="14"/>
          </p:nvPr>
        </p:nvSpPr>
        <p:spPr>
          <a:xfrm>
            <a:off x="7248262" y="3248513"/>
            <a:ext cx="4368673" cy="2376000"/>
          </a:xfrm>
        </p:spPr>
        <p:txBody>
          <a:bodyPr/>
          <a:lstStyle/>
          <a:p>
            <a:r>
              <a:rPr lang="en-US"/>
              <a:t>Click icon to add picture</a:t>
            </a:r>
            <a:endParaRPr lang="nl-NL"/>
          </a:p>
        </p:txBody>
      </p:sp>
    </p:spTree>
    <p:extLst>
      <p:ext uri="{BB962C8B-B14F-4D97-AF65-F5344CB8AC3E}">
        <p14:creationId xmlns:p14="http://schemas.microsoft.com/office/powerpoint/2010/main" val="952148524"/>
      </p:ext>
    </p:extLst>
  </p:cSld>
  <p:clrMapOvr>
    <a:masterClrMapping/>
  </p:clrMapOvr>
  <p:extLst>
    <p:ext uri="{DCECCB84-F9BA-43D5-87BE-67443E8EF086}">
      <p15:sldGuideLst xmlns:p15="http://schemas.microsoft.com/office/powerpoint/2012/main">
        <p15:guide id="1" orient="horz" pos="3543">
          <p15:clr>
            <a:srgbClr val="FBAE40"/>
          </p15:clr>
        </p15:guide>
        <p15:guide id="2" pos="420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_White">
    <p:spTree>
      <p:nvGrpSpPr>
        <p:cNvPr id="1" name=""/>
        <p:cNvGrpSpPr/>
        <p:nvPr/>
      </p:nvGrpSpPr>
      <p:grpSpPr>
        <a:xfrm>
          <a:off x="0" y="0"/>
          <a:ext cx="0" cy="0"/>
          <a:chOff x="0" y="0"/>
          <a:chExt cx="0" cy="0"/>
        </a:xfrm>
      </p:grpSpPr>
      <p:sp>
        <p:nvSpPr>
          <p:cNvPr id="2" name="Titel 1"/>
          <p:cNvSpPr>
            <a:spLocks noGrp="1"/>
          </p:cNvSpPr>
          <p:nvPr>
            <p:ph type="title"/>
          </p:nvPr>
        </p:nvSpPr>
        <p:spPr>
          <a:xfrm>
            <a:off x="575999" y="1800000"/>
            <a:ext cx="6096264" cy="2386800"/>
          </a:xfrm>
        </p:spPr>
        <p:txBody>
          <a:bodyPr anchor="b">
            <a:normAutofit/>
          </a:bodyPr>
          <a:lstStyle>
            <a:lvl1pPr>
              <a:defRPr sz="4000"/>
            </a:lvl1pPr>
          </a:lstStyle>
          <a:p>
            <a:r>
              <a:rPr lang="en-US"/>
              <a:t>Click to edit Master title style</a:t>
            </a:r>
            <a:endParaRPr lang="nl-NL" dirty="0"/>
          </a:p>
        </p:txBody>
      </p:sp>
      <p:sp>
        <p:nvSpPr>
          <p:cNvPr id="3" name="Tijdelijke aanduiding voor tekst 2"/>
          <p:cNvSpPr>
            <a:spLocks noGrp="1"/>
          </p:cNvSpPr>
          <p:nvPr>
            <p:ph type="body" idx="1"/>
          </p:nvPr>
        </p:nvSpPr>
        <p:spPr>
          <a:xfrm>
            <a:off x="575999" y="4359600"/>
            <a:ext cx="6096264" cy="1501200"/>
          </a:xfr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Tijdelijke aanduiding voor datum 3"/>
          <p:cNvSpPr>
            <a:spLocks noGrp="1"/>
          </p:cNvSpPr>
          <p:nvPr>
            <p:ph type="dt" sz="half" idx="10"/>
          </p:nvPr>
        </p:nvSpPr>
        <p:spPr/>
        <p:txBody>
          <a:bodyPr/>
          <a:lstStyle/>
          <a:p>
            <a:fld id="{A9A41F9E-F395-4802-BA0E-A579FF58717F}" type="datetime1">
              <a:rPr lang="nl-BE" smtClean="0"/>
              <a:t>2/07/2024</a:t>
            </a:fld>
            <a:endParaRPr lang="nl-NL" dirty="0"/>
          </a:p>
        </p:txBody>
      </p:sp>
      <p:sp>
        <p:nvSpPr>
          <p:cNvPr id="5" name="Tijdelijke aanduiding voor voettekst 4"/>
          <p:cNvSpPr>
            <a:spLocks noGrp="1"/>
          </p:cNvSpPr>
          <p:nvPr>
            <p:ph type="ftr" sz="quarter" idx="11"/>
          </p:nvPr>
        </p:nvSpPr>
        <p:spPr/>
        <p:txBody>
          <a:bodyPr/>
          <a:lstStyle/>
          <a:p>
            <a:r>
              <a:rPr lang="nl-NL"/>
              <a:t>Faculty, department, unit ...</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
        <p:nvSpPr>
          <p:cNvPr id="7" name="Picture Placeholder 4"/>
          <p:cNvSpPr>
            <a:spLocks noGrp="1"/>
          </p:cNvSpPr>
          <p:nvPr>
            <p:ph type="pic" sz="quarter" idx="13"/>
          </p:nvPr>
        </p:nvSpPr>
        <p:spPr>
          <a:xfrm>
            <a:off x="7248525" y="584201"/>
            <a:ext cx="4368673" cy="5040312"/>
          </a:xfrm>
        </p:spPr>
        <p:txBody>
          <a:bodyPr/>
          <a:lstStyle/>
          <a:p>
            <a:r>
              <a:rPr lang="en-US"/>
              <a:t>Click icon to add picture</a:t>
            </a:r>
            <a:endParaRPr lang="nl-NL"/>
          </a:p>
        </p:txBody>
      </p:sp>
    </p:spTree>
  </p:cSld>
  <p:clrMapOvr>
    <a:masterClrMapping/>
  </p:clrMapOvr>
  <p:extLst>
    <p:ext uri="{DCECCB84-F9BA-43D5-87BE-67443E8EF086}">
      <p15:sldGuideLst xmlns:p15="http://schemas.microsoft.com/office/powerpoint/2012/main">
        <p15:guide id="1" orient="horz" pos="3543" userDrawn="1">
          <p15:clr>
            <a:srgbClr val="FBAE40"/>
          </p15:clr>
        </p15:guide>
        <p15:guide id="2" pos="4203" userDrawn="1">
          <p15:clr>
            <a:srgbClr val="FBAE40"/>
          </p15:clr>
        </p15:guide>
        <p15:guide id="3" orient="horz" pos="36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jdelijke aanduiding voor datum 4"/>
          <p:cNvSpPr>
            <a:spLocks noGrp="1"/>
          </p:cNvSpPr>
          <p:nvPr>
            <p:ph type="dt" sz="half" idx="10"/>
          </p:nvPr>
        </p:nvSpPr>
        <p:spPr/>
        <p:txBody>
          <a:bodyPr/>
          <a:lstStyle/>
          <a:p>
            <a:fld id="{2A8B9AD4-BDDB-4121-9EEE-D890BB11E687}" type="datetime1">
              <a:rPr lang="nl-BE" smtClean="0"/>
              <a:t>2/07/2024</a:t>
            </a:fld>
            <a:endParaRPr lang="nl-NL"/>
          </a:p>
        </p:txBody>
      </p:sp>
      <p:sp>
        <p:nvSpPr>
          <p:cNvPr id="6" name="Tijdelijke aanduiding voor voettekst 5"/>
          <p:cNvSpPr>
            <a:spLocks noGrp="1"/>
          </p:cNvSpPr>
          <p:nvPr>
            <p:ph type="ftr" sz="quarter" idx="11"/>
          </p:nvPr>
        </p:nvSpPr>
        <p:spPr/>
        <p:txBody>
          <a:bodyPr/>
          <a:lstStyle/>
          <a:p>
            <a:r>
              <a:rPr lang="nl-NL"/>
              <a:t>Faculty, department, unit ...</a:t>
            </a:r>
          </a:p>
        </p:txBody>
      </p:sp>
      <p:sp>
        <p:nvSpPr>
          <p:cNvPr id="7" name="Tijdelijke aanduiding voor dianummer 6"/>
          <p:cNvSpPr>
            <a:spLocks noGrp="1"/>
          </p:cNvSpPr>
          <p:nvPr>
            <p:ph type="sldNum" sz="quarter" idx="12"/>
          </p:nvPr>
        </p:nvSpPr>
        <p:spPr/>
        <p:txBody>
          <a:bodyPr/>
          <a:lstStyle/>
          <a:p>
            <a:fld id="{0A297500-7527-634B-90F4-69D0994C32B4}" type="slidenum">
              <a:rPr lang="nl-NL" smtClean="0"/>
              <a:t>‹#›</a:t>
            </a:fld>
            <a:endParaRPr lang="nl-NL"/>
          </a:p>
        </p:txBody>
      </p:sp>
      <p:sp>
        <p:nvSpPr>
          <p:cNvPr id="9" name="Tijdelijke aanduiding voor tekst 2"/>
          <p:cNvSpPr>
            <a:spLocks noGrp="1"/>
          </p:cNvSpPr>
          <p:nvPr>
            <p:ph idx="1"/>
          </p:nvPr>
        </p:nvSpPr>
        <p:spPr>
          <a:xfrm>
            <a:off x="576000" y="1656000"/>
            <a:ext cx="5400000" cy="44640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2" name="Content Placeholder 11"/>
          <p:cNvSpPr>
            <a:spLocks noGrp="1"/>
          </p:cNvSpPr>
          <p:nvPr>
            <p:ph sz="quarter" idx="13"/>
          </p:nvPr>
        </p:nvSpPr>
        <p:spPr>
          <a:xfrm>
            <a:off x="6217200" y="1656000"/>
            <a:ext cx="5400000" cy="446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 name="Titel 1"/>
          <p:cNvSpPr>
            <a:spLocks noGrp="1"/>
          </p:cNvSpPr>
          <p:nvPr>
            <p:ph type="title"/>
          </p:nvPr>
        </p:nvSpPr>
        <p:spPr/>
        <p:txBody>
          <a:bodyPr/>
          <a:lstStyle/>
          <a:p>
            <a:r>
              <a:rPr lang="en-US"/>
              <a:t>Click to edit Master title style</a:t>
            </a:r>
            <a:endParaRPr lang="nl-BE"/>
          </a:p>
        </p:txBody>
      </p:sp>
    </p:spTree>
    <p:extLst>
      <p:ext uri="{BB962C8B-B14F-4D97-AF65-F5344CB8AC3E}">
        <p14:creationId xmlns:p14="http://schemas.microsoft.com/office/powerpoint/2010/main" val="1859589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576000" y="1656000"/>
            <a:ext cx="5421575"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Tijdelijke aanduiding voor inhoud 3"/>
          <p:cNvSpPr>
            <a:spLocks noGrp="1"/>
          </p:cNvSpPr>
          <p:nvPr>
            <p:ph sz="half" idx="2"/>
          </p:nvPr>
        </p:nvSpPr>
        <p:spPr>
          <a:xfrm>
            <a:off x="576000" y="2276271"/>
            <a:ext cx="5421575" cy="38376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ijdelijke aanduiding voor tekst 4"/>
          <p:cNvSpPr>
            <a:spLocks noGrp="1"/>
          </p:cNvSpPr>
          <p:nvPr>
            <p:ph type="body" sz="quarter" idx="3"/>
          </p:nvPr>
        </p:nvSpPr>
        <p:spPr>
          <a:xfrm>
            <a:off x="6172200" y="1656000"/>
            <a:ext cx="5445000" cy="54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Tijdelijke aanduiding voor inhoud 5"/>
          <p:cNvSpPr>
            <a:spLocks noGrp="1"/>
          </p:cNvSpPr>
          <p:nvPr>
            <p:ph sz="quarter" idx="4"/>
          </p:nvPr>
        </p:nvSpPr>
        <p:spPr>
          <a:xfrm>
            <a:off x="6172200" y="2276271"/>
            <a:ext cx="5445000" cy="38376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Tijdelijke aanduiding voor datum 6"/>
          <p:cNvSpPr>
            <a:spLocks noGrp="1"/>
          </p:cNvSpPr>
          <p:nvPr>
            <p:ph type="dt" sz="half" idx="10"/>
          </p:nvPr>
        </p:nvSpPr>
        <p:spPr/>
        <p:txBody>
          <a:bodyPr/>
          <a:lstStyle/>
          <a:p>
            <a:fld id="{8DC808CC-4EBF-4C64-BA9E-B07B99C9DB99}" type="datetime1">
              <a:rPr lang="nl-BE" smtClean="0"/>
              <a:t>2/07/2024</a:t>
            </a:fld>
            <a:endParaRPr lang="nl-NL" dirty="0"/>
          </a:p>
        </p:txBody>
      </p:sp>
      <p:sp>
        <p:nvSpPr>
          <p:cNvPr id="8" name="Tijdelijke aanduiding voor voettekst 7"/>
          <p:cNvSpPr>
            <a:spLocks noGrp="1"/>
          </p:cNvSpPr>
          <p:nvPr>
            <p:ph type="ftr" sz="quarter" idx="11"/>
          </p:nvPr>
        </p:nvSpPr>
        <p:spPr/>
        <p:txBody>
          <a:bodyPr/>
          <a:lstStyle/>
          <a:p>
            <a:r>
              <a:rPr lang="nl-NL"/>
              <a:t>Faculty, department, unit ...</a:t>
            </a:r>
          </a:p>
        </p:txBody>
      </p:sp>
      <p:sp>
        <p:nvSpPr>
          <p:cNvPr id="9" name="Tijdelijke aanduiding voor dianummer 8"/>
          <p:cNvSpPr>
            <a:spLocks noGrp="1"/>
          </p:cNvSpPr>
          <p:nvPr>
            <p:ph type="sldNum" sz="quarter" idx="12"/>
          </p:nvPr>
        </p:nvSpPr>
        <p:spPr/>
        <p:txBody>
          <a:bodyPr/>
          <a:lstStyle/>
          <a:p>
            <a:fld id="{0A297500-7527-634B-90F4-69D0994C32B4}" type="slidenum">
              <a:rPr lang="nl-NL" smtClean="0"/>
              <a:t>‹#›</a:t>
            </a:fld>
            <a:endParaRPr lang="nl-NL"/>
          </a:p>
        </p:txBody>
      </p:sp>
      <p:sp>
        <p:nvSpPr>
          <p:cNvPr id="2" name="Titel 1"/>
          <p:cNvSpPr>
            <a:spLocks noGrp="1"/>
          </p:cNvSpPr>
          <p:nvPr>
            <p:ph type="title"/>
          </p:nvPr>
        </p:nvSpPr>
        <p:spPr/>
        <p:txBody>
          <a:bodyPr/>
          <a:lstStyle/>
          <a:p>
            <a:r>
              <a:rPr lang="en-US"/>
              <a:t>Click to edit Master title style</a:t>
            </a:r>
            <a:endParaRPr lang="nl-BE"/>
          </a:p>
        </p:txBody>
      </p:sp>
    </p:spTree>
    <p:extLst>
      <p:ext uri="{BB962C8B-B14F-4D97-AF65-F5344CB8AC3E}">
        <p14:creationId xmlns:p14="http://schemas.microsoft.com/office/powerpoint/2010/main" val="1784001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26609C90-ED50-42CD-B56C-68BF842A2B6A}" type="datetime1">
              <a:rPr lang="nl-BE" smtClean="0"/>
              <a:t>2/07/2024</a:t>
            </a:fld>
            <a:endParaRPr lang="nl-NL"/>
          </a:p>
        </p:txBody>
      </p:sp>
      <p:sp>
        <p:nvSpPr>
          <p:cNvPr id="4" name="Tijdelijke aanduiding voor voettekst 3"/>
          <p:cNvSpPr>
            <a:spLocks noGrp="1"/>
          </p:cNvSpPr>
          <p:nvPr>
            <p:ph type="ftr" sz="quarter" idx="11"/>
          </p:nvPr>
        </p:nvSpPr>
        <p:spPr/>
        <p:txBody>
          <a:bodyPr/>
          <a:lstStyle/>
          <a:p>
            <a:r>
              <a:rPr lang="nl-NL"/>
              <a:t>Faculty, department, unit ...</a:t>
            </a:r>
          </a:p>
        </p:txBody>
      </p:sp>
      <p:sp>
        <p:nvSpPr>
          <p:cNvPr id="5" name="Tijdelijke aanduiding voor dianummer 4"/>
          <p:cNvSpPr>
            <a:spLocks noGrp="1"/>
          </p:cNvSpPr>
          <p:nvPr>
            <p:ph type="sldNum" sz="quarter" idx="12"/>
          </p:nvPr>
        </p:nvSpPr>
        <p:spPr/>
        <p:txBody>
          <a:bodyPr/>
          <a:lstStyle/>
          <a:p>
            <a:fld id="{0A297500-7527-634B-90F4-69D0994C32B4}" type="slidenum">
              <a:rPr lang="nl-NL" smtClean="0"/>
              <a:t>‹#›</a:t>
            </a:fld>
            <a:endParaRPr lang="nl-NL"/>
          </a:p>
        </p:txBody>
      </p:sp>
      <p:sp>
        <p:nvSpPr>
          <p:cNvPr id="6" name="Title 5"/>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54663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15E82AE-B9EE-446E-B46E-329ABC891749}" type="datetime1">
              <a:rPr lang="nl-BE" smtClean="0"/>
              <a:t>2/07/2024</a:t>
            </a:fld>
            <a:endParaRPr lang="nl-NL"/>
          </a:p>
        </p:txBody>
      </p:sp>
      <p:sp>
        <p:nvSpPr>
          <p:cNvPr id="3" name="Tijdelijke aanduiding voor voettekst 2"/>
          <p:cNvSpPr>
            <a:spLocks noGrp="1"/>
          </p:cNvSpPr>
          <p:nvPr>
            <p:ph type="ftr" sz="quarter" idx="11"/>
          </p:nvPr>
        </p:nvSpPr>
        <p:spPr/>
        <p:txBody>
          <a:bodyPr/>
          <a:lstStyle/>
          <a:p>
            <a:r>
              <a:rPr lang="nl-NL"/>
              <a:t>Faculty, department, unit ...</a:t>
            </a:r>
          </a:p>
        </p:txBody>
      </p:sp>
      <p:sp>
        <p:nvSpPr>
          <p:cNvPr id="4" name="Tijdelijke aanduiding voor dianummer 3"/>
          <p:cNvSpPr>
            <a:spLocks noGrp="1"/>
          </p:cNvSpPr>
          <p:nvPr>
            <p:ph type="sldNum" sz="quarter" idx="12"/>
          </p:nvPr>
        </p:nvSpPr>
        <p:spPr/>
        <p:txBody>
          <a:bodyPr/>
          <a:lstStyle/>
          <a:p>
            <a:fld id="{0A297500-7527-634B-90F4-69D0994C32B4}" type="slidenum">
              <a:rPr lang="nl-NL" smtClean="0"/>
              <a:t>‹#›</a:t>
            </a:fld>
            <a:endParaRPr lang="nl-NL"/>
          </a:p>
        </p:txBody>
      </p:sp>
    </p:spTree>
    <p:extLst>
      <p:ext uri="{BB962C8B-B14F-4D97-AF65-F5344CB8AC3E}">
        <p14:creationId xmlns:p14="http://schemas.microsoft.com/office/powerpoint/2010/main" val="307772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_Finish">
    <p:spTree>
      <p:nvGrpSpPr>
        <p:cNvPr id="1" name=""/>
        <p:cNvGrpSpPr/>
        <p:nvPr/>
      </p:nvGrpSpPr>
      <p:grpSpPr>
        <a:xfrm>
          <a:off x="0" y="0"/>
          <a:ext cx="0" cy="0"/>
          <a:chOff x="0" y="0"/>
          <a:chExt cx="0" cy="0"/>
        </a:xfrm>
      </p:grpSpPr>
      <p:sp>
        <p:nvSpPr>
          <p:cNvPr id="9" name="Rechthoek 8"/>
          <p:cNvSpPr/>
          <p:nvPr userDrawn="1"/>
        </p:nvSpPr>
        <p:spPr>
          <a:xfrm>
            <a:off x="0" y="0"/>
            <a:ext cx="12193200" cy="6209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2" name="Titel 1"/>
          <p:cNvSpPr>
            <a:spLocks noGrp="1"/>
          </p:cNvSpPr>
          <p:nvPr>
            <p:ph type="title"/>
          </p:nvPr>
        </p:nvSpPr>
        <p:spPr>
          <a:xfrm>
            <a:off x="579120" y="510988"/>
            <a:ext cx="11039793" cy="5184424"/>
          </a:xfrm>
        </p:spPr>
        <p:txBody>
          <a:bodyPr anchor="ctr" anchorCtr="0">
            <a:noAutofit/>
          </a:bodyPr>
          <a:lstStyle>
            <a:lvl1pPr algn="ctr">
              <a:defRPr sz="6000" baseline="0">
                <a:solidFill>
                  <a:schemeClr val="bg1"/>
                </a:solidFill>
              </a:defRPr>
            </a:lvl1pPr>
          </a:lstStyle>
          <a:p>
            <a:r>
              <a:rPr lang="en-US" dirty="0"/>
              <a:t>Click to edit Master title style</a:t>
            </a:r>
            <a:endParaRPr lang="nl-NL" dirty="0"/>
          </a:p>
        </p:txBody>
      </p:sp>
      <p:sp>
        <p:nvSpPr>
          <p:cNvPr id="4" name="Tijdelijke aanduiding voor datum 3"/>
          <p:cNvSpPr>
            <a:spLocks noGrp="1"/>
          </p:cNvSpPr>
          <p:nvPr>
            <p:ph type="dt" sz="half" idx="10"/>
          </p:nvPr>
        </p:nvSpPr>
        <p:spPr/>
        <p:txBody>
          <a:bodyPr/>
          <a:lstStyle/>
          <a:p>
            <a:fld id="{4A7FDF18-BDCB-4338-9FA2-782F60A2E51C}" type="datetime1">
              <a:rPr lang="nl-BE" smtClean="0"/>
              <a:t>2/07/2024</a:t>
            </a:fld>
            <a:endParaRPr lang="nl-NL" dirty="0"/>
          </a:p>
        </p:txBody>
      </p:sp>
      <p:sp>
        <p:nvSpPr>
          <p:cNvPr id="5" name="Tijdelijke aanduiding voor voettekst 4"/>
          <p:cNvSpPr>
            <a:spLocks noGrp="1"/>
          </p:cNvSpPr>
          <p:nvPr>
            <p:ph type="ftr" sz="quarter" idx="11"/>
          </p:nvPr>
        </p:nvSpPr>
        <p:spPr/>
        <p:txBody>
          <a:bodyPr/>
          <a:lstStyle/>
          <a:p>
            <a:r>
              <a:rPr lang="nl-NL"/>
              <a:t>Faculty, department, unit ...</a:t>
            </a:r>
          </a:p>
        </p:txBody>
      </p:sp>
      <p:sp>
        <p:nvSpPr>
          <p:cNvPr id="6" name="Tijdelijke aanduiding voor dianummer 5"/>
          <p:cNvSpPr>
            <a:spLocks noGrp="1"/>
          </p:cNvSpPr>
          <p:nvPr>
            <p:ph type="sldNum" sz="quarter" idx="12"/>
          </p:nvPr>
        </p:nvSpPr>
        <p:spPr/>
        <p:txBody>
          <a:bodyPr/>
          <a:lstStyle/>
          <a:p>
            <a:fld id="{0A297500-7527-634B-90F4-69D0994C32B4}" type="slidenum">
              <a:rPr lang="nl-NL" smtClean="0"/>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theme" Target="../theme/theme3.xml"/><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7.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210000"/>
            <a:ext cx="12192000" cy="64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041200" y="6353999"/>
            <a:ext cx="1008305" cy="360000"/>
          </a:xfrm>
          <a:prstGeom prst="rect">
            <a:avLst/>
          </a:prstGeom>
        </p:spPr>
      </p:pic>
      <p:sp>
        <p:nvSpPr>
          <p:cNvPr id="2" name="Tijdelijke aanduiding voor titel 1"/>
          <p:cNvSpPr>
            <a:spLocks noGrp="1"/>
          </p:cNvSpPr>
          <p:nvPr>
            <p:ph type="title"/>
          </p:nvPr>
        </p:nvSpPr>
        <p:spPr>
          <a:xfrm>
            <a:off x="576000" y="207036"/>
            <a:ext cx="11041200" cy="1152000"/>
          </a:xfrm>
          <a:prstGeom prst="rect">
            <a:avLst/>
          </a:prstGeom>
        </p:spPr>
        <p:txBody>
          <a:bodyPr vert="horz" lIns="0" tIns="0" rIns="0" bIns="0" rtlCol="0" anchor="ctr" anchorCtr="0">
            <a:normAutofit/>
          </a:bodyPr>
          <a:lstStyle/>
          <a:p>
            <a:r>
              <a:rPr lang="nl-NL" dirty="0"/>
              <a:t>Titelstijl van model bewerken</a:t>
            </a:r>
          </a:p>
        </p:txBody>
      </p:sp>
      <p:sp>
        <p:nvSpPr>
          <p:cNvPr id="3" name="Tijdelijke aanduiding voor tekst 2"/>
          <p:cNvSpPr>
            <a:spLocks noGrp="1"/>
          </p:cNvSpPr>
          <p:nvPr>
            <p:ph type="body" idx="1"/>
          </p:nvPr>
        </p:nvSpPr>
        <p:spPr>
          <a:xfrm>
            <a:off x="576000" y="1656000"/>
            <a:ext cx="11041200" cy="4464000"/>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1440000" y="6210000"/>
            <a:ext cx="720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E389F4DD-E9F0-454C-8CE7-299000EBA983}" type="datetime1">
              <a:rPr lang="nl-BE" smtClean="0"/>
              <a:t>2/07/2024</a:t>
            </a:fld>
            <a:endParaRPr lang="nl-NL" dirty="0"/>
          </a:p>
        </p:txBody>
      </p:sp>
      <p:sp>
        <p:nvSpPr>
          <p:cNvPr id="5" name="Tijdelijke aanduiding voor voettekst 4"/>
          <p:cNvSpPr>
            <a:spLocks noGrp="1"/>
          </p:cNvSpPr>
          <p:nvPr>
            <p:ph type="ftr" sz="quarter" idx="3"/>
          </p:nvPr>
        </p:nvSpPr>
        <p:spPr>
          <a:xfrm>
            <a:off x="6033600" y="6210000"/>
            <a:ext cx="4993200" cy="648000"/>
          </a:xfrm>
          <a:prstGeom prst="rect">
            <a:avLst/>
          </a:prstGeom>
        </p:spPr>
        <p:txBody>
          <a:bodyPr vert="horz" lIns="0" tIns="0" rIns="180000" bIns="0" rtlCol="0" anchor="ctr"/>
          <a:lstStyle>
            <a:lvl1pPr algn="r">
              <a:defRPr sz="1000" baseline="0">
                <a:solidFill>
                  <a:schemeClr val="bg1"/>
                </a:solidFill>
                <a:latin typeface="Arial" charset="0"/>
              </a:defRPr>
            </a:lvl1pPr>
          </a:lstStyle>
          <a:p>
            <a:r>
              <a:rPr lang="nl-NL"/>
              <a:t>Faculty, department, unit ...</a:t>
            </a:r>
            <a:endParaRPr lang="nl-NL" dirty="0"/>
          </a:p>
        </p:txBody>
      </p:sp>
      <p:sp>
        <p:nvSpPr>
          <p:cNvPr id="6" name="Tijdelijke aanduiding voor dianummer 5"/>
          <p:cNvSpPr>
            <a:spLocks noGrp="1"/>
          </p:cNvSpPr>
          <p:nvPr>
            <p:ph type="sldNum" sz="quarter" idx="4"/>
          </p:nvPr>
        </p:nvSpPr>
        <p:spPr>
          <a:xfrm>
            <a:off x="576000" y="6210000"/>
            <a:ext cx="648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0A297500-7527-634B-90F4-69D0994C32B4}" type="slidenum">
              <a:rPr lang="nl-NL" smtClean="0"/>
              <a:pPr/>
              <a:t>‹#›</a:t>
            </a:fld>
            <a:endParaRPr lang="nl-NL" dirty="0"/>
          </a:p>
        </p:txBody>
      </p:sp>
    </p:spTree>
    <p:extLst>
      <p:ext uri="{BB962C8B-B14F-4D97-AF65-F5344CB8AC3E}">
        <p14:creationId xmlns:p14="http://schemas.microsoft.com/office/powerpoint/2010/main" val="463755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5" r:id="rId8"/>
    <p:sldLayoutId id="2147483661" r:id="rId9"/>
    <p:sldLayoutId id="2147483698" r:id="rId10"/>
  </p:sldLayoutIdLst>
  <p:hf hdr="0" dt="0"/>
  <p:txStyles>
    <p:titleStyle>
      <a:lvl1pPr algn="l" defTabSz="914400" rtl="0" eaLnBrk="1" latinLnBrk="0" hangingPunct="1">
        <a:lnSpc>
          <a:spcPct val="100000"/>
        </a:lnSpc>
        <a:spcBef>
          <a:spcPct val="0"/>
        </a:spcBef>
        <a:buNone/>
        <a:defRPr sz="4000" kern="1200" baseline="0">
          <a:solidFill>
            <a:schemeClr val="tx2"/>
          </a:solidFill>
          <a:latin typeface="Arial" charset="0"/>
          <a:ea typeface="+mj-ea"/>
          <a:cs typeface="+mj-cs"/>
        </a:defRPr>
      </a:lvl1pPr>
    </p:titleStyle>
    <p:bodyStyle>
      <a:lvl1pPr marL="228600" indent="-228600" algn="l" defTabSz="914400" rtl="0" eaLnBrk="1" latinLnBrk="0" hangingPunct="1">
        <a:lnSpc>
          <a:spcPct val="100000"/>
        </a:lnSpc>
        <a:spcBef>
          <a:spcPts val="1000"/>
        </a:spcBef>
        <a:buFont typeface="Arial"/>
        <a:buChar char="•"/>
        <a:defRPr sz="2400" kern="1200" baseline="0">
          <a:solidFill>
            <a:schemeClr val="tx1"/>
          </a:solidFill>
          <a:latin typeface="Arial" charset="0"/>
          <a:ea typeface="+mn-ea"/>
          <a:cs typeface="+mn-cs"/>
        </a:defRPr>
      </a:lvl1pPr>
      <a:lvl2pPr marL="685800" indent="-228600" algn="l" defTabSz="914400" rtl="0" eaLnBrk="1" latinLnBrk="0" hangingPunct="1">
        <a:lnSpc>
          <a:spcPct val="100000"/>
        </a:lnSpc>
        <a:spcBef>
          <a:spcPts val="500"/>
        </a:spcBef>
        <a:buFont typeface="Arial"/>
        <a:buChar char="•"/>
        <a:defRPr sz="2400" kern="1200" baseline="0">
          <a:solidFill>
            <a:schemeClr val="tx1"/>
          </a:solidFill>
          <a:latin typeface="Arial" charset="0"/>
          <a:ea typeface="+mn-ea"/>
          <a:cs typeface="+mn-cs"/>
        </a:defRPr>
      </a:lvl2pPr>
      <a:lvl3pPr marL="1143000" indent="-228600" algn="l" defTabSz="914400" rtl="0" eaLnBrk="1" latinLnBrk="0" hangingPunct="1">
        <a:lnSpc>
          <a:spcPct val="100000"/>
        </a:lnSpc>
        <a:spcBef>
          <a:spcPts val="500"/>
        </a:spcBef>
        <a:buFont typeface="Arial"/>
        <a:buChar char="•"/>
        <a:defRPr sz="2000" kern="1200" baseline="0">
          <a:solidFill>
            <a:schemeClr val="tx1"/>
          </a:solidFill>
          <a:latin typeface="Arial" charset="0"/>
          <a:ea typeface="+mn-ea"/>
          <a:cs typeface="+mn-cs"/>
        </a:defRPr>
      </a:lvl3pPr>
      <a:lvl4pPr marL="16002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4pPr>
      <a:lvl5pPr marL="20574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42" userDrawn="1">
          <p15:clr>
            <a:srgbClr val="F26B43"/>
          </p15:clr>
        </p15:guide>
        <p15:guide id="2" pos="7319" userDrawn="1">
          <p15:clr>
            <a:srgbClr val="F26B43"/>
          </p15:clr>
        </p15:guide>
        <p15:guide id="3" orient="horz" pos="3857" userDrawn="1">
          <p15:clr>
            <a:srgbClr val="F26B43"/>
          </p15:clr>
        </p15:guide>
        <p15:guide id="4" pos="36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210000"/>
            <a:ext cx="12192000" cy="64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8" name="Afbeelding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41200" y="6353999"/>
            <a:ext cx="1008305" cy="360000"/>
          </a:xfrm>
          <a:prstGeom prst="rect">
            <a:avLst/>
          </a:prstGeom>
        </p:spPr>
      </p:pic>
      <p:sp>
        <p:nvSpPr>
          <p:cNvPr id="2" name="Tijdelijke aanduiding voor titel 1"/>
          <p:cNvSpPr>
            <a:spLocks noGrp="1"/>
          </p:cNvSpPr>
          <p:nvPr>
            <p:ph type="title"/>
          </p:nvPr>
        </p:nvSpPr>
        <p:spPr>
          <a:xfrm>
            <a:off x="576000" y="216000"/>
            <a:ext cx="11041200" cy="1152000"/>
          </a:xfrm>
          <a:prstGeom prst="rect">
            <a:avLst/>
          </a:prstGeom>
        </p:spPr>
        <p:txBody>
          <a:bodyPr vert="horz" lIns="0" tIns="0" rIns="0" bIns="0" rtlCol="0" anchor="ctr" anchorCtr="0">
            <a:normAutofit/>
          </a:bodyPr>
          <a:lstStyle/>
          <a:p>
            <a:r>
              <a:rPr lang="nl-NL" dirty="0"/>
              <a:t>Titelstijl van model bewerken</a:t>
            </a:r>
          </a:p>
        </p:txBody>
      </p:sp>
      <p:sp>
        <p:nvSpPr>
          <p:cNvPr id="3" name="Tijdelijke aanduiding voor tekst 2"/>
          <p:cNvSpPr>
            <a:spLocks noGrp="1"/>
          </p:cNvSpPr>
          <p:nvPr>
            <p:ph type="body" idx="1"/>
          </p:nvPr>
        </p:nvSpPr>
        <p:spPr>
          <a:xfrm>
            <a:off x="576000" y="1656000"/>
            <a:ext cx="11041200" cy="4464000"/>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1440000" y="6210000"/>
            <a:ext cx="720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7F18BCE0-9917-41C7-AA76-58ADB721FDEC}" type="datetime1">
              <a:rPr lang="nl-BE" smtClean="0"/>
              <a:t>2/07/2024</a:t>
            </a:fld>
            <a:endParaRPr lang="nl-NL" dirty="0"/>
          </a:p>
        </p:txBody>
      </p:sp>
      <p:sp>
        <p:nvSpPr>
          <p:cNvPr id="5" name="Tijdelijke aanduiding voor voettekst 4"/>
          <p:cNvSpPr>
            <a:spLocks noGrp="1"/>
          </p:cNvSpPr>
          <p:nvPr>
            <p:ph type="ftr" sz="quarter" idx="3"/>
          </p:nvPr>
        </p:nvSpPr>
        <p:spPr>
          <a:xfrm>
            <a:off x="6033600" y="6210000"/>
            <a:ext cx="4993200" cy="648000"/>
          </a:xfrm>
          <a:prstGeom prst="rect">
            <a:avLst/>
          </a:prstGeom>
        </p:spPr>
        <p:txBody>
          <a:bodyPr vert="horz" lIns="0" tIns="0" rIns="180000" bIns="0" rtlCol="0" anchor="ctr"/>
          <a:lstStyle>
            <a:lvl1pPr algn="r">
              <a:defRPr sz="1000" baseline="0">
                <a:solidFill>
                  <a:schemeClr val="bg1"/>
                </a:solidFill>
                <a:latin typeface="Arial" charset="0"/>
              </a:defRPr>
            </a:lvl1pPr>
          </a:lstStyle>
          <a:p>
            <a:r>
              <a:rPr lang="nl-NL"/>
              <a:t>Faculty, department, unit ...</a:t>
            </a:r>
            <a:endParaRPr lang="nl-NL" dirty="0"/>
          </a:p>
        </p:txBody>
      </p:sp>
      <p:sp>
        <p:nvSpPr>
          <p:cNvPr id="6" name="Tijdelijke aanduiding voor dianummer 5"/>
          <p:cNvSpPr>
            <a:spLocks noGrp="1"/>
          </p:cNvSpPr>
          <p:nvPr>
            <p:ph type="sldNum" sz="quarter" idx="4"/>
          </p:nvPr>
        </p:nvSpPr>
        <p:spPr>
          <a:xfrm>
            <a:off x="576000" y="6210000"/>
            <a:ext cx="648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0A297500-7527-634B-90F4-69D0994C32B4}" type="slidenum">
              <a:rPr lang="nl-NL" smtClean="0"/>
              <a:pPr/>
              <a:t>‹#›</a:t>
            </a:fld>
            <a:endParaRPr lang="nl-NL" dirty="0"/>
          </a:p>
        </p:txBody>
      </p:sp>
    </p:spTree>
    <p:extLst>
      <p:ext uri="{BB962C8B-B14F-4D97-AF65-F5344CB8AC3E}">
        <p14:creationId xmlns:p14="http://schemas.microsoft.com/office/powerpoint/2010/main" val="17325232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Lst>
  <p:hf hdr="0" dt="0"/>
  <p:txStyles>
    <p:titleStyle>
      <a:lvl1pPr algn="l" defTabSz="914400" rtl="0" eaLnBrk="1" latinLnBrk="0" hangingPunct="1">
        <a:lnSpc>
          <a:spcPct val="100000"/>
        </a:lnSpc>
        <a:spcBef>
          <a:spcPct val="0"/>
        </a:spcBef>
        <a:buNone/>
        <a:defRPr sz="4000" kern="1200" baseline="0">
          <a:solidFill>
            <a:schemeClr val="tx2"/>
          </a:solidFill>
          <a:latin typeface="Arial" charset="0"/>
          <a:ea typeface="+mj-ea"/>
          <a:cs typeface="+mj-cs"/>
        </a:defRPr>
      </a:lvl1pPr>
    </p:titleStyle>
    <p:bodyStyle>
      <a:lvl1pPr marL="228600" indent="-228600" algn="l" defTabSz="914400" rtl="0" eaLnBrk="1" latinLnBrk="0" hangingPunct="1">
        <a:lnSpc>
          <a:spcPct val="100000"/>
        </a:lnSpc>
        <a:spcBef>
          <a:spcPts val="1000"/>
        </a:spcBef>
        <a:buFont typeface="Arial"/>
        <a:buChar char="•"/>
        <a:defRPr sz="2400" kern="1200" baseline="0">
          <a:solidFill>
            <a:schemeClr val="tx1"/>
          </a:solidFill>
          <a:latin typeface="Arial" charset="0"/>
          <a:ea typeface="+mn-ea"/>
          <a:cs typeface="+mn-cs"/>
        </a:defRPr>
      </a:lvl1pPr>
      <a:lvl2pPr marL="685800" indent="-228600" algn="l" defTabSz="914400" rtl="0" eaLnBrk="1" latinLnBrk="0" hangingPunct="1">
        <a:lnSpc>
          <a:spcPct val="100000"/>
        </a:lnSpc>
        <a:spcBef>
          <a:spcPts val="500"/>
        </a:spcBef>
        <a:buFont typeface="Arial"/>
        <a:buChar char="•"/>
        <a:defRPr sz="2400" kern="1200" baseline="0">
          <a:solidFill>
            <a:schemeClr val="tx1"/>
          </a:solidFill>
          <a:latin typeface="Arial" charset="0"/>
          <a:ea typeface="+mn-ea"/>
          <a:cs typeface="+mn-cs"/>
        </a:defRPr>
      </a:lvl2pPr>
      <a:lvl3pPr marL="1143000" indent="-228600" algn="l" defTabSz="914400" rtl="0" eaLnBrk="1" latinLnBrk="0" hangingPunct="1">
        <a:lnSpc>
          <a:spcPct val="100000"/>
        </a:lnSpc>
        <a:spcBef>
          <a:spcPts val="500"/>
        </a:spcBef>
        <a:buFont typeface="Arial"/>
        <a:buChar char="•"/>
        <a:defRPr sz="2000" kern="1200" baseline="0">
          <a:solidFill>
            <a:schemeClr val="tx1"/>
          </a:solidFill>
          <a:latin typeface="Arial" charset="0"/>
          <a:ea typeface="+mn-ea"/>
          <a:cs typeface="+mn-cs"/>
        </a:defRPr>
      </a:lvl3pPr>
      <a:lvl4pPr marL="16002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4pPr>
      <a:lvl5pPr marL="2057400" indent="-228600" algn="l" defTabSz="914400" rtl="0" eaLnBrk="1" latinLnBrk="0" hangingPunct="1">
        <a:lnSpc>
          <a:spcPct val="100000"/>
        </a:lnSpc>
        <a:spcBef>
          <a:spcPts val="500"/>
        </a:spcBef>
        <a:buFont typeface="Arial"/>
        <a:buChar char="•"/>
        <a:defRPr sz="1800" kern="1200" baseline="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Image 7">
            <a:extLst>
              <a:ext uri="{FF2B5EF4-FFF2-40B4-BE49-F238E27FC236}">
                <a16:creationId xmlns:a16="http://schemas.microsoft.com/office/drawing/2014/main" id="{16E98D99-81E5-2D42-AFD2-536C0B35182E}"/>
              </a:ext>
            </a:extLst>
          </p:cNvPr>
          <p:cNvPicPr>
            <a:picLocks noChangeAspect="1"/>
          </p:cNvPicPr>
          <p:nvPr userDrawn="1"/>
        </p:nvPicPr>
        <p:blipFill>
          <a:blip r:embed="rId3"/>
          <a:stretch>
            <a:fillRect/>
          </a:stretch>
        </p:blipFill>
        <p:spPr>
          <a:xfrm>
            <a:off x="3007978" y="5723713"/>
            <a:ext cx="1551852" cy="1648482"/>
          </a:xfrm>
          <a:prstGeom prst="rect">
            <a:avLst/>
          </a:prstGeom>
        </p:spPr>
      </p:pic>
      <p:sp>
        <p:nvSpPr>
          <p:cNvPr id="11" name="Titre 1">
            <a:extLst>
              <a:ext uri="{FF2B5EF4-FFF2-40B4-BE49-F238E27FC236}">
                <a16:creationId xmlns:a16="http://schemas.microsoft.com/office/drawing/2014/main" id="{7123CD95-060E-7342-9F6B-DAA1DD5C9AB1}"/>
              </a:ext>
            </a:extLst>
          </p:cNvPr>
          <p:cNvSpPr txBox="1">
            <a:spLocks/>
          </p:cNvSpPr>
          <p:nvPr userDrawn="1"/>
        </p:nvSpPr>
        <p:spPr>
          <a:xfrm>
            <a:off x="4175787" y="6318392"/>
            <a:ext cx="7680853" cy="459124"/>
          </a:xfrm>
          <a:prstGeom prst="rect">
            <a:avLst/>
          </a:prstGeom>
        </p:spPr>
        <p:txBody>
          <a:bodyPr vert="horz" lIns="91440" tIns="45720" rIns="91440" bIns="45720" rtlCol="0" anchor="ctr">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lnSpc>
                <a:spcPct val="114000"/>
              </a:lnSpc>
            </a:pPr>
            <a:r>
              <a:rPr lang="fr-FR" sz="900" b="0" i="1" dirty="0">
                <a:solidFill>
                  <a:srgbClr val="0A4A8E"/>
                </a:solidFill>
                <a:latin typeface="Montserrat" pitchFamily="2" charset="77"/>
              </a:rPr>
              <a:t>This Marie </a:t>
            </a:r>
            <a:r>
              <a:rPr lang="fr-FR" sz="900" b="0" i="1" dirty="0" err="1">
                <a:solidFill>
                  <a:srgbClr val="0A4A8E"/>
                </a:solidFill>
                <a:latin typeface="Montserrat" pitchFamily="2" charset="77"/>
              </a:rPr>
              <a:t>Sklodowska</a:t>
            </a:r>
            <a:r>
              <a:rPr lang="fr-FR" sz="900" b="0" i="1" dirty="0">
                <a:solidFill>
                  <a:srgbClr val="0A4A8E"/>
                </a:solidFill>
                <a:latin typeface="Montserrat" pitchFamily="2" charset="77"/>
              </a:rPr>
              <a:t>-Curie Action (MSCA) </a:t>
            </a:r>
            <a:r>
              <a:rPr lang="fr-FR" sz="900" b="0" i="1" dirty="0" err="1">
                <a:solidFill>
                  <a:srgbClr val="0A4A8E"/>
                </a:solidFill>
                <a:latin typeface="Montserrat" pitchFamily="2" charset="77"/>
              </a:rPr>
              <a:t>Innovative</a:t>
            </a:r>
            <a:r>
              <a:rPr lang="fr-FR" sz="900" b="0" i="1" dirty="0">
                <a:solidFill>
                  <a:srgbClr val="0A4A8E"/>
                </a:solidFill>
                <a:latin typeface="Montserrat" pitchFamily="2" charset="77"/>
              </a:rPr>
              <a:t> Training Networks (ITN) </a:t>
            </a:r>
            <a:r>
              <a:rPr lang="fr-FR" sz="900" b="0" i="1" dirty="0" err="1">
                <a:solidFill>
                  <a:srgbClr val="0A4A8E"/>
                </a:solidFill>
                <a:latin typeface="Montserrat" pitchFamily="2" charset="77"/>
              </a:rPr>
              <a:t>receives</a:t>
            </a:r>
            <a:r>
              <a:rPr lang="fr-FR" sz="900" b="0" i="1" dirty="0">
                <a:solidFill>
                  <a:srgbClr val="0A4A8E"/>
                </a:solidFill>
                <a:latin typeface="Montserrat" pitchFamily="2" charset="77"/>
              </a:rPr>
              <a:t> </a:t>
            </a:r>
            <a:r>
              <a:rPr lang="fr-FR" sz="900" b="0" i="1" dirty="0" err="1">
                <a:solidFill>
                  <a:srgbClr val="0A4A8E"/>
                </a:solidFill>
                <a:latin typeface="Montserrat" pitchFamily="2" charset="77"/>
              </a:rPr>
              <a:t>funding</a:t>
            </a:r>
            <a:r>
              <a:rPr lang="fr-FR" sz="900" b="0" i="1" dirty="0">
                <a:solidFill>
                  <a:srgbClr val="0A4A8E"/>
                </a:solidFill>
                <a:latin typeface="Montserrat" pitchFamily="2" charset="77"/>
              </a:rPr>
              <a:t> </a:t>
            </a:r>
            <a:r>
              <a:rPr lang="fr-FR" sz="900" b="0" i="1" dirty="0" err="1">
                <a:solidFill>
                  <a:srgbClr val="0A4A8E"/>
                </a:solidFill>
                <a:latin typeface="Montserrat" pitchFamily="2" charset="77"/>
              </a:rPr>
              <a:t>from</a:t>
            </a:r>
            <a:r>
              <a:rPr lang="fr-FR" sz="900" b="0" i="1" dirty="0">
                <a:solidFill>
                  <a:srgbClr val="0A4A8E"/>
                </a:solidFill>
                <a:latin typeface="Montserrat" pitchFamily="2" charset="77"/>
              </a:rPr>
              <a:t> the </a:t>
            </a:r>
            <a:r>
              <a:rPr lang="fr-FR" sz="900" b="0" i="1" dirty="0" err="1">
                <a:solidFill>
                  <a:srgbClr val="0A4A8E"/>
                </a:solidFill>
                <a:latin typeface="Montserrat" pitchFamily="2" charset="77"/>
              </a:rPr>
              <a:t>European</a:t>
            </a:r>
            <a:r>
              <a:rPr lang="fr-FR" sz="900" b="0" i="1" dirty="0">
                <a:solidFill>
                  <a:srgbClr val="0A4A8E"/>
                </a:solidFill>
                <a:latin typeface="Montserrat" pitchFamily="2" charset="77"/>
              </a:rPr>
              <a:t> </a:t>
            </a:r>
            <a:r>
              <a:rPr lang="fr-FR" sz="900" b="0" i="1" dirty="0" err="1">
                <a:solidFill>
                  <a:srgbClr val="0A4A8E"/>
                </a:solidFill>
                <a:latin typeface="Montserrat" pitchFamily="2" charset="77"/>
              </a:rPr>
              <a:t>Union’s</a:t>
            </a:r>
            <a:r>
              <a:rPr lang="fr-FR" sz="900" b="0" i="1" dirty="0">
                <a:solidFill>
                  <a:srgbClr val="0A4A8E"/>
                </a:solidFill>
                <a:latin typeface="Montserrat" pitchFamily="2" charset="77"/>
              </a:rPr>
              <a:t> H2020 Framework Programme </a:t>
            </a:r>
            <a:r>
              <a:rPr lang="fr-FR" sz="900" b="0" i="1" dirty="0" err="1">
                <a:solidFill>
                  <a:srgbClr val="0A4A8E"/>
                </a:solidFill>
                <a:latin typeface="Montserrat" pitchFamily="2" charset="77"/>
              </a:rPr>
              <a:t>under</a:t>
            </a:r>
            <a:r>
              <a:rPr lang="fr-FR" sz="900" b="0" i="1" dirty="0">
                <a:solidFill>
                  <a:srgbClr val="0A4A8E"/>
                </a:solidFill>
                <a:latin typeface="Montserrat" pitchFamily="2" charset="77"/>
              </a:rPr>
              <a:t> </a:t>
            </a:r>
            <a:r>
              <a:rPr lang="fr-FR" sz="900" b="0" i="1" dirty="0" err="1">
                <a:solidFill>
                  <a:srgbClr val="0A4A8E"/>
                </a:solidFill>
                <a:latin typeface="Montserrat" pitchFamily="2" charset="77"/>
              </a:rPr>
              <a:t>grant</a:t>
            </a:r>
            <a:r>
              <a:rPr lang="fr-FR" sz="900" b="0" i="1" dirty="0">
                <a:solidFill>
                  <a:srgbClr val="0A4A8E"/>
                </a:solidFill>
                <a:latin typeface="Montserrat" pitchFamily="2" charset="77"/>
              </a:rPr>
              <a:t> agreement no. 861198</a:t>
            </a:r>
          </a:p>
        </p:txBody>
      </p:sp>
      <p:sp>
        <p:nvSpPr>
          <p:cNvPr id="13" name="Rectangle 12">
            <a:extLst>
              <a:ext uri="{FF2B5EF4-FFF2-40B4-BE49-F238E27FC236}">
                <a16:creationId xmlns:a16="http://schemas.microsoft.com/office/drawing/2014/main" id="{495CDBA3-6502-0F47-AD0C-CC9B3B225BB8}"/>
              </a:ext>
            </a:extLst>
          </p:cNvPr>
          <p:cNvSpPr/>
          <p:nvPr userDrawn="1"/>
        </p:nvSpPr>
        <p:spPr>
          <a:xfrm>
            <a:off x="0" y="0"/>
            <a:ext cx="12192000" cy="6165304"/>
          </a:xfrm>
          <a:prstGeom prst="rect">
            <a:avLst/>
          </a:prstGeom>
          <a:solidFill>
            <a:srgbClr val="1D244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5">
            <a:extLst>
              <a:ext uri="{FF2B5EF4-FFF2-40B4-BE49-F238E27FC236}">
                <a16:creationId xmlns:a16="http://schemas.microsoft.com/office/drawing/2014/main" id="{8DBA37ED-59BE-5741-9EF2-FECA44D5B0E3}"/>
              </a:ext>
            </a:extLst>
          </p:cNvPr>
          <p:cNvPicPr>
            <a:picLocks noChangeAspect="1"/>
          </p:cNvPicPr>
          <p:nvPr userDrawn="1"/>
        </p:nvPicPr>
        <p:blipFill rotWithShape="1">
          <a:blip r:embed="rId4"/>
          <a:srcRect t="11023" r="38828"/>
          <a:stretch/>
        </p:blipFill>
        <p:spPr>
          <a:xfrm>
            <a:off x="4175788" y="-27384"/>
            <a:ext cx="8064896" cy="4948871"/>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976320" y="5013560"/>
            <a:ext cx="2880320" cy="1025490"/>
          </a:xfrm>
          <a:prstGeom prst="rect">
            <a:avLst/>
          </a:prstGeom>
        </p:spPr>
      </p:pic>
    </p:spTree>
    <p:extLst>
      <p:ext uri="{BB962C8B-B14F-4D97-AF65-F5344CB8AC3E}">
        <p14:creationId xmlns:p14="http://schemas.microsoft.com/office/powerpoint/2010/main" val="2516959812"/>
      </p:ext>
    </p:extLst>
  </p:cSld>
  <p:clrMap bg1="lt1" tx1="dk1" bg2="lt2" tx2="dk2" accent1="accent1" accent2="accent2" accent3="accent3" accent4="accent4" accent5="accent5" accent6="accent6" hlink="hlink" folHlink="folHlink"/>
  <p:sldLayoutIdLst>
    <p:sldLayoutId id="2147483700" r:id="rId1"/>
  </p:sldLayoutIdLst>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60.png"/></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10.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2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www.isotopes.gov/information/actinium-225"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4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0.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73.png"/></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75.png"/></Relationships>
</file>

<file path=ppt/slides/_rels/slide3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ctrTitle"/>
          </p:nvPr>
        </p:nvSpPr>
        <p:spPr>
          <a:xfrm>
            <a:off x="3790950" y="1813520"/>
            <a:ext cx="8296962" cy="4024798"/>
          </a:xfrm>
        </p:spPr>
        <p:txBody>
          <a:bodyPr/>
          <a:lstStyle/>
          <a:p>
            <a:r>
              <a:rPr lang="nl-NL" baseline="30000" dirty="0">
                <a:solidFill>
                  <a:srgbClr val="F5CA11"/>
                </a:solidFill>
              </a:rPr>
              <a:t>225</a:t>
            </a:r>
            <a:r>
              <a:rPr lang="nl-NL" dirty="0">
                <a:solidFill>
                  <a:srgbClr val="F5CA11"/>
                </a:solidFill>
              </a:rPr>
              <a:t>Ac in Belgium: Sample purity and</a:t>
            </a:r>
            <a:br>
              <a:rPr lang="nl-NL" dirty="0">
                <a:solidFill>
                  <a:srgbClr val="F5CA11"/>
                </a:solidFill>
              </a:rPr>
            </a:br>
            <a:r>
              <a:rPr lang="nl-NL" dirty="0">
                <a:solidFill>
                  <a:srgbClr val="F5CA11"/>
                </a:solidFill>
              </a:rPr>
              <a:t> </a:t>
            </a:r>
            <a:r>
              <a:rPr lang="nl-NL" baseline="30000" dirty="0">
                <a:solidFill>
                  <a:srgbClr val="F5CA11"/>
                </a:solidFill>
              </a:rPr>
              <a:t>225</a:t>
            </a:r>
            <a:r>
              <a:rPr lang="nl-NL" dirty="0">
                <a:solidFill>
                  <a:srgbClr val="F5CA11"/>
                </a:solidFill>
              </a:rPr>
              <a:t>Ra / </a:t>
            </a:r>
            <a:r>
              <a:rPr lang="nl-NL" baseline="30000" dirty="0">
                <a:solidFill>
                  <a:srgbClr val="F5CA11"/>
                </a:solidFill>
              </a:rPr>
              <a:t>225</a:t>
            </a:r>
            <a:r>
              <a:rPr lang="nl-NL" dirty="0">
                <a:solidFill>
                  <a:srgbClr val="F5CA11"/>
                </a:solidFill>
              </a:rPr>
              <a:t>Ac collection efficiencies</a:t>
            </a:r>
          </a:p>
        </p:txBody>
      </p:sp>
      <p:sp>
        <p:nvSpPr>
          <p:cNvPr id="9" name="Ondertitel 8"/>
          <p:cNvSpPr>
            <a:spLocks noGrp="1"/>
          </p:cNvSpPr>
          <p:nvPr>
            <p:ph type="subTitle" idx="1"/>
          </p:nvPr>
        </p:nvSpPr>
        <p:spPr>
          <a:xfrm>
            <a:off x="238135" y="5937156"/>
            <a:ext cx="9278624" cy="730188"/>
          </a:xfrm>
        </p:spPr>
        <p:txBody>
          <a:bodyPr>
            <a:normAutofit/>
          </a:bodyPr>
          <a:lstStyle/>
          <a:p>
            <a:r>
              <a:rPr lang="nl-NL" dirty="0"/>
              <a:t>Jake Johnson</a:t>
            </a:r>
          </a:p>
        </p:txBody>
      </p:sp>
      <p:sp>
        <p:nvSpPr>
          <p:cNvPr id="7" name="Rectangle 6">
            <a:extLst>
              <a:ext uri="{FF2B5EF4-FFF2-40B4-BE49-F238E27FC236}">
                <a16:creationId xmlns:a16="http://schemas.microsoft.com/office/drawing/2014/main" id="{DED63C31-16B9-0F86-24FC-4993F7D3B65C}"/>
              </a:ext>
            </a:extLst>
          </p:cNvPr>
          <p:cNvSpPr/>
          <p:nvPr/>
        </p:nvSpPr>
        <p:spPr>
          <a:xfrm>
            <a:off x="3171019" y="2011041"/>
            <a:ext cx="1481161" cy="59787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11" name="Picture 10" descr="A diagram of a graph&#10;&#10;Description automatically generated">
            <a:extLst>
              <a:ext uri="{FF2B5EF4-FFF2-40B4-BE49-F238E27FC236}">
                <a16:creationId xmlns:a16="http://schemas.microsoft.com/office/drawing/2014/main" id="{1B329A46-B3E1-64FB-3BC6-E0AA8A923359}"/>
              </a:ext>
            </a:extLst>
          </p:cNvPr>
          <p:cNvPicPr>
            <a:picLocks noChangeAspect="1"/>
          </p:cNvPicPr>
          <p:nvPr/>
        </p:nvPicPr>
        <p:blipFill>
          <a:blip r:embed="rId2"/>
          <a:stretch>
            <a:fillRect/>
          </a:stretch>
        </p:blipFill>
        <p:spPr>
          <a:xfrm>
            <a:off x="351010" y="1199316"/>
            <a:ext cx="3109255" cy="3863622"/>
          </a:xfrm>
          <a:prstGeom prst="rect">
            <a:avLst/>
          </a:prstGeom>
        </p:spPr>
      </p:pic>
      <p:sp>
        <p:nvSpPr>
          <p:cNvPr id="12" name="TextBox 11">
            <a:extLst>
              <a:ext uri="{FF2B5EF4-FFF2-40B4-BE49-F238E27FC236}">
                <a16:creationId xmlns:a16="http://schemas.microsoft.com/office/drawing/2014/main" id="{13F6BC75-62ED-D4DC-91ED-F3DBB03E7BC3}"/>
              </a:ext>
            </a:extLst>
          </p:cNvPr>
          <p:cNvSpPr txBox="1"/>
          <p:nvPr/>
        </p:nvSpPr>
        <p:spPr>
          <a:xfrm>
            <a:off x="3281157" y="2079146"/>
            <a:ext cx="7610208" cy="461665"/>
          </a:xfrm>
          <a:prstGeom prst="rect">
            <a:avLst/>
          </a:prstGeom>
          <a:noFill/>
        </p:spPr>
        <p:txBody>
          <a:bodyPr wrap="square" rtlCol="0">
            <a:spAutoFit/>
          </a:bodyPr>
          <a:lstStyle/>
          <a:p>
            <a:pPr algn="ctr"/>
            <a:r>
              <a:rPr lang="en-US" sz="2400" dirty="0">
                <a:solidFill>
                  <a:schemeClr val="bg1">
                    <a:lumMod val="65000"/>
                  </a:schemeClr>
                </a:solidFill>
                <a:latin typeface="Berlin Sans FB" panose="020E0602020502020306" pitchFamily="34" charset="0"/>
              </a:rPr>
              <a:t>MEDICIS collaboration board July 2024</a:t>
            </a:r>
            <a:endParaRPr lang="LID4096" sz="2400" dirty="0">
              <a:solidFill>
                <a:schemeClr val="bg1">
                  <a:lumMod val="65000"/>
                </a:schemeClr>
              </a:solidFill>
              <a:latin typeface="Berlin Sans FB" panose="020E0602020502020306" pitchFamily="34" charset="0"/>
            </a:endParaRPr>
          </a:p>
        </p:txBody>
      </p:sp>
      <p:pic>
        <p:nvPicPr>
          <p:cNvPr id="2" name="Picture 1">
            <a:extLst>
              <a:ext uri="{FF2B5EF4-FFF2-40B4-BE49-F238E27FC236}">
                <a16:creationId xmlns:a16="http://schemas.microsoft.com/office/drawing/2014/main" id="{19C9645C-AA5A-4C46-0799-E0437039BC04}"/>
              </a:ext>
            </a:extLst>
          </p:cNvPr>
          <p:cNvPicPr>
            <a:picLocks noChangeAspect="1"/>
          </p:cNvPicPr>
          <p:nvPr/>
        </p:nvPicPr>
        <p:blipFill>
          <a:blip r:embed="rId3"/>
          <a:stretch>
            <a:fillRect/>
          </a:stretch>
        </p:blipFill>
        <p:spPr>
          <a:xfrm>
            <a:off x="9947699" y="-147323"/>
            <a:ext cx="2140213" cy="728228"/>
          </a:xfrm>
          <a:prstGeom prst="rect">
            <a:avLst/>
          </a:prstGeom>
        </p:spPr>
      </p:pic>
    </p:spTree>
    <p:extLst>
      <p:ext uri="{BB962C8B-B14F-4D97-AF65-F5344CB8AC3E}">
        <p14:creationId xmlns:p14="http://schemas.microsoft.com/office/powerpoint/2010/main" val="362829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E3D315-8BD9-809E-4488-E22E69D05265}"/>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6E1F0496-EAFE-85E1-9C67-ED259BC0051C}"/>
              </a:ext>
            </a:extLst>
          </p:cNvPr>
          <p:cNvSpPr>
            <a:spLocks noGrp="1"/>
          </p:cNvSpPr>
          <p:nvPr>
            <p:ph type="sldNum" sz="quarter" idx="12"/>
          </p:nvPr>
        </p:nvSpPr>
        <p:spPr/>
        <p:txBody>
          <a:bodyPr/>
          <a:lstStyle/>
          <a:p>
            <a:fld id="{0A297500-7527-634B-90F4-69D0994C32B4}" type="slidenum">
              <a:rPr lang="nl-NL" smtClean="0"/>
              <a:t>10</a:t>
            </a:fld>
            <a:endParaRPr lang="nl-NL"/>
          </a:p>
        </p:txBody>
      </p:sp>
      <mc:AlternateContent xmlns:mc="http://schemas.openxmlformats.org/markup-compatibility/2006" xmlns:a14="http://schemas.microsoft.com/office/drawing/2010/main">
        <mc:Choice Requires="a14">
          <p:sp>
            <p:nvSpPr>
              <p:cNvPr id="5" name="Title 4">
                <a:extLst>
                  <a:ext uri="{FF2B5EF4-FFF2-40B4-BE49-F238E27FC236}">
                    <a16:creationId xmlns:a16="http://schemas.microsoft.com/office/drawing/2014/main" id="{992AEFF9-BD56-4B4B-E787-F28A308977D9}"/>
                  </a:ext>
                </a:extLst>
              </p:cNvPr>
              <p:cNvSpPr>
                <a:spLocks noGrp="1"/>
              </p:cNvSpPr>
              <p:nvPr>
                <p:ph type="title"/>
              </p:nvPr>
            </p:nvSpPr>
            <p:spPr/>
            <p:txBody>
              <a:bodyPr/>
              <a:lstStyle/>
              <a:p>
                <a14:m>
                  <m:oMath xmlns:m="http://schemas.openxmlformats.org/officeDocument/2006/math">
                    <m:r>
                      <a:rPr lang="en-US" b="0" i="1" smtClean="0">
                        <a:latin typeface="Cambria Math" panose="02040503050406030204" pitchFamily="18" charset="0"/>
                      </a:rPr>
                      <m:t>𝛼</m:t>
                    </m:r>
                  </m:oMath>
                </a14:m>
                <a:r>
                  <a:rPr lang="en-US" dirty="0"/>
                  <a:t>-decay recoil spectra</a:t>
                </a:r>
                <a:endParaRPr lang="LID4096" dirty="0"/>
              </a:p>
            </p:txBody>
          </p:sp>
        </mc:Choice>
        <mc:Fallback xmlns="">
          <p:sp>
            <p:nvSpPr>
              <p:cNvPr id="5" name="Title 4">
                <a:extLst>
                  <a:ext uri="{FF2B5EF4-FFF2-40B4-BE49-F238E27FC236}">
                    <a16:creationId xmlns:a16="http://schemas.microsoft.com/office/drawing/2014/main" id="{992AEFF9-BD56-4B4B-E787-F28A308977D9}"/>
                  </a:ext>
                </a:extLst>
              </p:cNvPr>
              <p:cNvSpPr>
                <a:spLocks noGrp="1" noRot="1" noChangeAspect="1" noMove="1" noResize="1" noEditPoints="1" noAdjustHandles="1" noChangeArrowheads="1" noChangeShapeType="1" noTextEdit="1"/>
              </p:cNvSpPr>
              <p:nvPr>
                <p:ph type="title"/>
              </p:nvPr>
            </p:nvSpPr>
            <p:spPr>
              <a:blipFill>
                <a:blip r:embed="rId3"/>
                <a:stretch>
                  <a:fillRect b="-3175"/>
                </a:stretch>
              </a:blipFill>
            </p:spPr>
            <p:txBody>
              <a:bodyPr/>
              <a:lstStyle/>
              <a:p>
                <a:r>
                  <a:rPr lang="LID4096">
                    <a:noFill/>
                  </a:rPr>
                  <a:t> </a:t>
                </a:r>
              </a:p>
            </p:txBody>
          </p:sp>
        </mc:Fallback>
      </mc:AlternateContent>
      <p:pic>
        <p:nvPicPr>
          <p:cNvPr id="12" name="Picture 11" descr="A graph of energy&#10;&#10;Description automatically generated">
            <a:extLst>
              <a:ext uri="{FF2B5EF4-FFF2-40B4-BE49-F238E27FC236}">
                <a16:creationId xmlns:a16="http://schemas.microsoft.com/office/drawing/2014/main" id="{3193615C-AE47-C653-D146-C3989024B13A}"/>
              </a:ext>
            </a:extLst>
          </p:cNvPr>
          <p:cNvPicPr>
            <a:picLocks noChangeAspect="1"/>
          </p:cNvPicPr>
          <p:nvPr/>
        </p:nvPicPr>
        <p:blipFill>
          <a:blip r:embed="rId4"/>
          <a:stretch>
            <a:fillRect/>
          </a:stretch>
        </p:blipFill>
        <p:spPr>
          <a:xfrm>
            <a:off x="510385" y="1268974"/>
            <a:ext cx="6377820" cy="4699447"/>
          </a:xfrm>
          <a:prstGeom prst="rect">
            <a:avLst/>
          </a:prstGeom>
        </p:spPr>
      </p:pic>
      <p:pic>
        <p:nvPicPr>
          <p:cNvPr id="8" name="Picture 7" descr="A graph showing the energy&#10;&#10;Description automatically generated with medium confidence">
            <a:extLst>
              <a:ext uri="{FF2B5EF4-FFF2-40B4-BE49-F238E27FC236}">
                <a16:creationId xmlns:a16="http://schemas.microsoft.com/office/drawing/2014/main" id="{5D819099-53E9-A88C-88C1-825E83DE3B96}"/>
              </a:ext>
            </a:extLst>
          </p:cNvPr>
          <p:cNvPicPr>
            <a:picLocks noChangeAspect="1"/>
          </p:cNvPicPr>
          <p:nvPr/>
        </p:nvPicPr>
        <p:blipFill>
          <a:blip r:embed="rId5"/>
          <a:stretch>
            <a:fillRect/>
          </a:stretch>
        </p:blipFill>
        <p:spPr>
          <a:xfrm>
            <a:off x="496368" y="1270699"/>
            <a:ext cx="6379200" cy="4700463"/>
          </a:xfrm>
          <a:prstGeom prst="rect">
            <a:avLst/>
          </a:prstGeom>
        </p:spPr>
      </p:pic>
      <p:pic>
        <p:nvPicPr>
          <p:cNvPr id="10" name="Picture 9" descr="A graph showing the amount of energy&#10;&#10;Description automatically generated">
            <a:extLst>
              <a:ext uri="{FF2B5EF4-FFF2-40B4-BE49-F238E27FC236}">
                <a16:creationId xmlns:a16="http://schemas.microsoft.com/office/drawing/2014/main" id="{7368A737-3368-72B0-F595-915A55B8BEC3}"/>
              </a:ext>
            </a:extLst>
          </p:cNvPr>
          <p:cNvPicPr>
            <a:picLocks noChangeAspect="1"/>
          </p:cNvPicPr>
          <p:nvPr/>
        </p:nvPicPr>
        <p:blipFill>
          <a:blip r:embed="rId6"/>
          <a:stretch>
            <a:fillRect/>
          </a:stretch>
        </p:blipFill>
        <p:spPr>
          <a:xfrm>
            <a:off x="527701" y="1297936"/>
            <a:ext cx="6375857" cy="4698000"/>
          </a:xfrm>
          <a:prstGeom prst="rect">
            <a:avLst/>
          </a:prstGeom>
        </p:spPr>
      </p:pic>
      <p:sp>
        <p:nvSpPr>
          <p:cNvPr id="16" name="Rectangle 15">
            <a:extLst>
              <a:ext uri="{FF2B5EF4-FFF2-40B4-BE49-F238E27FC236}">
                <a16:creationId xmlns:a16="http://schemas.microsoft.com/office/drawing/2014/main" id="{17D6B674-B9FA-2E89-D2A9-B4B12A996CF9}"/>
              </a:ext>
            </a:extLst>
          </p:cNvPr>
          <p:cNvSpPr/>
          <p:nvPr/>
        </p:nvSpPr>
        <p:spPr>
          <a:xfrm>
            <a:off x="9428741" y="912650"/>
            <a:ext cx="2602838" cy="1106756"/>
          </a:xfrm>
          <a:prstGeom prst="rect">
            <a:avLst/>
          </a:prstGeom>
          <a:solidFill>
            <a:srgbClr val="CEDEE6">
              <a:alpha val="4784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7" name="Rectangle 16">
            <a:extLst>
              <a:ext uri="{FF2B5EF4-FFF2-40B4-BE49-F238E27FC236}">
                <a16:creationId xmlns:a16="http://schemas.microsoft.com/office/drawing/2014/main" id="{E94EBF82-44EA-794A-5472-57F8C5654F8F}"/>
              </a:ext>
            </a:extLst>
          </p:cNvPr>
          <p:cNvSpPr/>
          <p:nvPr/>
        </p:nvSpPr>
        <p:spPr>
          <a:xfrm>
            <a:off x="9442232" y="3628637"/>
            <a:ext cx="2602838" cy="1106756"/>
          </a:xfrm>
          <a:prstGeom prst="rect">
            <a:avLst/>
          </a:prstGeom>
          <a:solidFill>
            <a:srgbClr val="F4B183">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8" name="TextBox 17">
            <a:extLst>
              <a:ext uri="{FF2B5EF4-FFF2-40B4-BE49-F238E27FC236}">
                <a16:creationId xmlns:a16="http://schemas.microsoft.com/office/drawing/2014/main" id="{5A3419E3-7E1E-3513-82B3-C903CA1FAA64}"/>
              </a:ext>
            </a:extLst>
          </p:cNvPr>
          <p:cNvSpPr txBox="1"/>
          <p:nvPr/>
        </p:nvSpPr>
        <p:spPr>
          <a:xfrm>
            <a:off x="10701594" y="998658"/>
            <a:ext cx="1472665" cy="369332"/>
          </a:xfrm>
          <a:prstGeom prst="rect">
            <a:avLst/>
          </a:prstGeom>
          <a:noFill/>
        </p:spPr>
        <p:txBody>
          <a:bodyPr wrap="square" rtlCol="0">
            <a:spAutoFit/>
          </a:bodyPr>
          <a:lstStyle/>
          <a:p>
            <a:r>
              <a:rPr lang="en-US" baseline="30000" dirty="0"/>
              <a:t>225</a:t>
            </a:r>
            <a:r>
              <a:rPr lang="en-US" dirty="0"/>
              <a:t>Ac chain</a:t>
            </a:r>
            <a:endParaRPr lang="LID4096" dirty="0"/>
          </a:p>
        </p:txBody>
      </p:sp>
      <p:sp>
        <p:nvSpPr>
          <p:cNvPr id="19" name="TextBox 18">
            <a:extLst>
              <a:ext uri="{FF2B5EF4-FFF2-40B4-BE49-F238E27FC236}">
                <a16:creationId xmlns:a16="http://schemas.microsoft.com/office/drawing/2014/main" id="{E98E759C-4423-0455-B718-C027AB2040FE}"/>
              </a:ext>
            </a:extLst>
          </p:cNvPr>
          <p:cNvSpPr txBox="1"/>
          <p:nvPr/>
        </p:nvSpPr>
        <p:spPr>
          <a:xfrm>
            <a:off x="10653954" y="3656423"/>
            <a:ext cx="1472665" cy="369332"/>
          </a:xfrm>
          <a:prstGeom prst="rect">
            <a:avLst/>
          </a:prstGeom>
          <a:noFill/>
        </p:spPr>
        <p:txBody>
          <a:bodyPr wrap="square" rtlCol="0">
            <a:spAutoFit/>
          </a:bodyPr>
          <a:lstStyle/>
          <a:p>
            <a:r>
              <a:rPr lang="en-US" baseline="30000" dirty="0"/>
              <a:t>227</a:t>
            </a:r>
            <a:r>
              <a:rPr lang="en-US" dirty="0"/>
              <a:t>Ac chain</a:t>
            </a:r>
            <a:endParaRPr lang="LID4096" dirty="0"/>
          </a:p>
        </p:txBody>
      </p:sp>
      <p:sp>
        <p:nvSpPr>
          <p:cNvPr id="20" name="TextBox 19">
            <a:extLst>
              <a:ext uri="{FF2B5EF4-FFF2-40B4-BE49-F238E27FC236}">
                <a16:creationId xmlns:a16="http://schemas.microsoft.com/office/drawing/2014/main" id="{615B07A9-19AE-443E-9497-7E14E1CA3200}"/>
              </a:ext>
            </a:extLst>
          </p:cNvPr>
          <p:cNvSpPr txBox="1"/>
          <p:nvPr/>
        </p:nvSpPr>
        <p:spPr>
          <a:xfrm>
            <a:off x="9532876" y="4090639"/>
            <a:ext cx="1472665" cy="369332"/>
          </a:xfrm>
          <a:prstGeom prst="rect">
            <a:avLst/>
          </a:prstGeom>
          <a:noFill/>
        </p:spPr>
        <p:txBody>
          <a:bodyPr wrap="square" rtlCol="0">
            <a:spAutoFit/>
          </a:bodyPr>
          <a:lstStyle/>
          <a:p>
            <a:r>
              <a:rPr lang="en-US" baseline="30000" dirty="0"/>
              <a:t>219</a:t>
            </a:r>
            <a:r>
              <a:rPr lang="en-US" dirty="0"/>
              <a:t>Rn</a:t>
            </a:r>
            <a:endParaRPr lang="LID4096" dirty="0"/>
          </a:p>
        </p:txBody>
      </p:sp>
      <p:sp>
        <p:nvSpPr>
          <p:cNvPr id="21" name="TextBox 20">
            <a:extLst>
              <a:ext uri="{FF2B5EF4-FFF2-40B4-BE49-F238E27FC236}">
                <a16:creationId xmlns:a16="http://schemas.microsoft.com/office/drawing/2014/main" id="{FAB43234-D734-3B42-CBDE-730F4994C3CE}"/>
              </a:ext>
            </a:extLst>
          </p:cNvPr>
          <p:cNvSpPr txBox="1"/>
          <p:nvPr/>
        </p:nvSpPr>
        <p:spPr>
          <a:xfrm>
            <a:off x="10222141" y="4120853"/>
            <a:ext cx="804658" cy="369333"/>
          </a:xfrm>
          <a:prstGeom prst="rect">
            <a:avLst/>
          </a:prstGeom>
          <a:noFill/>
        </p:spPr>
        <p:txBody>
          <a:bodyPr wrap="square" rtlCol="0">
            <a:spAutoFit/>
          </a:bodyPr>
          <a:lstStyle/>
          <a:p>
            <a:r>
              <a:rPr lang="en-US" baseline="30000" dirty="0"/>
              <a:t>215</a:t>
            </a:r>
            <a:r>
              <a:rPr lang="en-US" dirty="0"/>
              <a:t>Po</a:t>
            </a:r>
            <a:endParaRPr lang="LID4096" dirty="0"/>
          </a:p>
        </p:txBody>
      </p:sp>
      <p:sp>
        <p:nvSpPr>
          <p:cNvPr id="22" name="TextBox 21">
            <a:extLst>
              <a:ext uri="{FF2B5EF4-FFF2-40B4-BE49-F238E27FC236}">
                <a16:creationId xmlns:a16="http://schemas.microsoft.com/office/drawing/2014/main" id="{9716C7F8-0054-9453-AC42-F1104F523A6B}"/>
              </a:ext>
            </a:extLst>
          </p:cNvPr>
          <p:cNvSpPr txBox="1"/>
          <p:nvPr/>
        </p:nvSpPr>
        <p:spPr>
          <a:xfrm>
            <a:off x="9448368" y="1517976"/>
            <a:ext cx="773773" cy="369332"/>
          </a:xfrm>
          <a:prstGeom prst="rect">
            <a:avLst/>
          </a:prstGeom>
          <a:noFill/>
        </p:spPr>
        <p:txBody>
          <a:bodyPr wrap="square" rtlCol="0">
            <a:spAutoFit/>
          </a:bodyPr>
          <a:lstStyle/>
          <a:p>
            <a:r>
              <a:rPr lang="en-US" baseline="30000" dirty="0"/>
              <a:t>217</a:t>
            </a:r>
            <a:r>
              <a:rPr lang="en-US" dirty="0"/>
              <a:t>At</a:t>
            </a:r>
            <a:endParaRPr lang="LID4096" dirty="0"/>
          </a:p>
        </p:txBody>
      </p:sp>
      <p:sp>
        <p:nvSpPr>
          <p:cNvPr id="23" name="TextBox 22">
            <a:extLst>
              <a:ext uri="{FF2B5EF4-FFF2-40B4-BE49-F238E27FC236}">
                <a16:creationId xmlns:a16="http://schemas.microsoft.com/office/drawing/2014/main" id="{2B64AA0D-CA9B-5E7A-D547-9ACD498668C6}"/>
              </a:ext>
            </a:extLst>
          </p:cNvPr>
          <p:cNvSpPr txBox="1"/>
          <p:nvPr/>
        </p:nvSpPr>
        <p:spPr>
          <a:xfrm>
            <a:off x="10009464" y="1522323"/>
            <a:ext cx="1472665" cy="369332"/>
          </a:xfrm>
          <a:prstGeom prst="rect">
            <a:avLst/>
          </a:prstGeom>
          <a:noFill/>
          <a:ln>
            <a:noFill/>
          </a:ln>
        </p:spPr>
        <p:txBody>
          <a:bodyPr wrap="square" rtlCol="0">
            <a:spAutoFit/>
          </a:bodyPr>
          <a:lstStyle/>
          <a:p>
            <a:r>
              <a:rPr lang="en-US" baseline="30000" dirty="0"/>
              <a:t>213</a:t>
            </a:r>
            <a:r>
              <a:rPr lang="en-US" dirty="0"/>
              <a:t>Po</a:t>
            </a:r>
            <a:endParaRPr lang="LID4096" dirty="0"/>
          </a:p>
        </p:txBody>
      </p:sp>
      <p:cxnSp>
        <p:nvCxnSpPr>
          <p:cNvPr id="25" name="Connector: Elbow 24">
            <a:extLst>
              <a:ext uri="{FF2B5EF4-FFF2-40B4-BE49-F238E27FC236}">
                <a16:creationId xmlns:a16="http://schemas.microsoft.com/office/drawing/2014/main" id="{9B55540E-EB2F-1BF9-BE2B-53437749964F}"/>
              </a:ext>
            </a:extLst>
          </p:cNvPr>
          <p:cNvCxnSpPr>
            <a:cxnSpLocks/>
            <a:stCxn id="21" idx="2"/>
          </p:cNvCxnSpPr>
          <p:nvPr/>
        </p:nvCxnSpPr>
        <p:spPr>
          <a:xfrm rot="5400000">
            <a:off x="6710522" y="1946726"/>
            <a:ext cx="1370489" cy="6457409"/>
          </a:xfrm>
          <a:prstGeom prst="bentConnector2">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3F6EA0B-130E-440A-DCE1-637E04F7C85E}"/>
              </a:ext>
            </a:extLst>
          </p:cNvPr>
          <p:cNvCxnSpPr/>
          <p:nvPr/>
        </p:nvCxnSpPr>
        <p:spPr>
          <a:xfrm>
            <a:off x="4218187" y="1821504"/>
            <a:ext cx="0" cy="4039169"/>
          </a:xfrm>
          <a:prstGeom prst="line">
            <a:avLst/>
          </a:prstGeom>
          <a:ln w="38100">
            <a:solidFill>
              <a:srgbClr val="FFC000">
                <a:alpha val="40000"/>
              </a:srgb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E1043AE-9E99-957D-D998-5E3D77F09A18}"/>
              </a:ext>
            </a:extLst>
          </p:cNvPr>
          <p:cNvCxnSpPr>
            <a:cxnSpLocks/>
          </p:cNvCxnSpPr>
          <p:nvPr/>
        </p:nvCxnSpPr>
        <p:spPr>
          <a:xfrm>
            <a:off x="3708975" y="1968067"/>
            <a:ext cx="0" cy="4215485"/>
          </a:xfrm>
          <a:prstGeom prst="line">
            <a:avLst/>
          </a:prstGeom>
          <a:ln w="38100">
            <a:solidFill>
              <a:srgbClr val="FFC000">
                <a:alpha val="40000"/>
              </a:srgbClr>
            </a:solidFill>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B62442E3-CBFC-F5C3-6A6E-2783440B4D4B}"/>
              </a:ext>
            </a:extLst>
          </p:cNvPr>
          <p:cNvCxnSpPr>
            <a:cxnSpLocks/>
            <a:endCxn id="12" idx="2"/>
          </p:cNvCxnSpPr>
          <p:nvPr/>
        </p:nvCxnSpPr>
        <p:spPr>
          <a:xfrm rot="10800000" flipV="1">
            <a:off x="3699295" y="4392699"/>
            <a:ext cx="6235012" cy="1575721"/>
          </a:xfrm>
          <a:prstGeom prst="bentConnector4">
            <a:avLst>
              <a:gd name="adj1" fmla="val 24427"/>
              <a:gd name="adj2" fmla="val 114508"/>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D52BC34-EF3E-9F25-30E4-36584C95330E}"/>
              </a:ext>
            </a:extLst>
          </p:cNvPr>
          <p:cNvCxnSpPr>
            <a:cxnSpLocks/>
          </p:cNvCxnSpPr>
          <p:nvPr/>
        </p:nvCxnSpPr>
        <p:spPr>
          <a:xfrm>
            <a:off x="3915877" y="1270699"/>
            <a:ext cx="0" cy="4318327"/>
          </a:xfrm>
          <a:prstGeom prst="line">
            <a:avLst/>
          </a:prstGeom>
          <a:ln w="38100">
            <a:solidFill>
              <a:srgbClr val="18262E">
                <a:alpha val="50196"/>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2B517E0-1750-DACA-B64A-79C1688CE6B4}"/>
              </a:ext>
            </a:extLst>
          </p:cNvPr>
          <p:cNvCxnSpPr>
            <a:cxnSpLocks/>
          </p:cNvCxnSpPr>
          <p:nvPr/>
        </p:nvCxnSpPr>
        <p:spPr>
          <a:xfrm>
            <a:off x="5080535" y="1086033"/>
            <a:ext cx="0" cy="4502993"/>
          </a:xfrm>
          <a:prstGeom prst="line">
            <a:avLst/>
          </a:prstGeom>
          <a:ln w="38100">
            <a:solidFill>
              <a:srgbClr val="18262E">
                <a:alpha val="50196"/>
              </a:srgb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6C39FD8-5C5B-4794-9402-1E21FFFF556D}"/>
              </a:ext>
            </a:extLst>
          </p:cNvPr>
          <p:cNvCxnSpPr>
            <a:cxnSpLocks/>
          </p:cNvCxnSpPr>
          <p:nvPr/>
        </p:nvCxnSpPr>
        <p:spPr>
          <a:xfrm flipV="1">
            <a:off x="3915877" y="1241459"/>
            <a:ext cx="5899477" cy="2924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59593BB-D774-93E4-721C-3AA062563FDF}"/>
              </a:ext>
            </a:extLst>
          </p:cNvPr>
          <p:cNvCxnSpPr>
            <a:cxnSpLocks/>
            <a:stCxn id="22" idx="0"/>
          </p:cNvCxnSpPr>
          <p:nvPr/>
        </p:nvCxnSpPr>
        <p:spPr>
          <a:xfrm flipV="1">
            <a:off x="9835255" y="1226713"/>
            <a:ext cx="0" cy="291263"/>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4FA1AC8-1704-07C6-FD8E-89AB8DE050F8}"/>
              </a:ext>
            </a:extLst>
          </p:cNvPr>
          <p:cNvCxnSpPr>
            <a:cxnSpLocks/>
          </p:cNvCxnSpPr>
          <p:nvPr/>
        </p:nvCxnSpPr>
        <p:spPr>
          <a:xfrm>
            <a:off x="5080535" y="1072520"/>
            <a:ext cx="5335444" cy="0"/>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EF63009-F2DA-51EC-7850-7B508EE6BA44}"/>
              </a:ext>
            </a:extLst>
          </p:cNvPr>
          <p:cNvCxnSpPr>
            <a:cxnSpLocks/>
          </p:cNvCxnSpPr>
          <p:nvPr/>
        </p:nvCxnSpPr>
        <p:spPr>
          <a:xfrm flipV="1">
            <a:off x="10412611" y="1072520"/>
            <a:ext cx="3368" cy="460202"/>
          </a:xfrm>
          <a:prstGeom prst="line">
            <a:avLst/>
          </a:prstGeom>
          <a:ln w="381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79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53CD793-6C8E-70FF-380C-E4D03C438B8C}"/>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3BAC7A9C-666B-4D90-C8D4-BAB20FFCA081}"/>
              </a:ext>
            </a:extLst>
          </p:cNvPr>
          <p:cNvSpPr>
            <a:spLocks noGrp="1"/>
          </p:cNvSpPr>
          <p:nvPr>
            <p:ph type="sldNum" sz="quarter" idx="12"/>
          </p:nvPr>
        </p:nvSpPr>
        <p:spPr/>
        <p:txBody>
          <a:bodyPr/>
          <a:lstStyle/>
          <a:p>
            <a:fld id="{0A297500-7527-634B-90F4-69D0994C32B4}" type="slidenum">
              <a:rPr lang="nl-NL" smtClean="0"/>
              <a:t>11</a:t>
            </a:fld>
            <a:endParaRPr lang="nl-NL"/>
          </a:p>
        </p:txBody>
      </p:sp>
      <p:sp>
        <p:nvSpPr>
          <p:cNvPr id="5" name="Title 4">
            <a:extLst>
              <a:ext uri="{FF2B5EF4-FFF2-40B4-BE49-F238E27FC236}">
                <a16:creationId xmlns:a16="http://schemas.microsoft.com/office/drawing/2014/main" id="{70D37B86-93B5-7A32-1B50-3A75BCA2FC0D}"/>
              </a:ext>
            </a:extLst>
          </p:cNvPr>
          <p:cNvSpPr>
            <a:spLocks noGrp="1"/>
          </p:cNvSpPr>
          <p:nvPr>
            <p:ph type="title"/>
          </p:nvPr>
        </p:nvSpPr>
        <p:spPr/>
        <p:txBody>
          <a:bodyPr/>
          <a:lstStyle/>
          <a:p>
            <a:r>
              <a:rPr lang="en-US" dirty="0"/>
              <a:t>Direct alpha decay spectrometry validation</a:t>
            </a:r>
            <a:endParaRPr lang="LID4096" dirty="0"/>
          </a:p>
        </p:txBody>
      </p:sp>
      <p:pic>
        <p:nvPicPr>
          <p:cNvPr id="7" name="Picture 6">
            <a:extLst>
              <a:ext uri="{FF2B5EF4-FFF2-40B4-BE49-F238E27FC236}">
                <a16:creationId xmlns:a16="http://schemas.microsoft.com/office/drawing/2014/main" id="{6512BB3B-E260-D18B-A55E-9EE297606001}"/>
              </a:ext>
            </a:extLst>
          </p:cNvPr>
          <p:cNvPicPr>
            <a:picLocks noChangeAspect="1"/>
          </p:cNvPicPr>
          <p:nvPr/>
        </p:nvPicPr>
        <p:blipFill>
          <a:blip r:embed="rId2"/>
          <a:stretch>
            <a:fillRect/>
          </a:stretch>
        </p:blipFill>
        <p:spPr>
          <a:xfrm>
            <a:off x="942675" y="1127843"/>
            <a:ext cx="9439575" cy="3545979"/>
          </a:xfrm>
          <a:prstGeom prst="rect">
            <a:avLst/>
          </a:prstGeom>
        </p:spPr>
      </p:pic>
      <p:sp>
        <p:nvSpPr>
          <p:cNvPr id="8" name="TextBox 7">
            <a:extLst>
              <a:ext uri="{FF2B5EF4-FFF2-40B4-BE49-F238E27FC236}">
                <a16:creationId xmlns:a16="http://schemas.microsoft.com/office/drawing/2014/main" id="{8EE7EA1B-6408-DB6C-124E-0E3812164584}"/>
              </a:ext>
            </a:extLst>
          </p:cNvPr>
          <p:cNvSpPr txBox="1"/>
          <p:nvPr/>
        </p:nvSpPr>
        <p:spPr>
          <a:xfrm>
            <a:off x="2634343" y="4575580"/>
            <a:ext cx="1415143" cy="369332"/>
          </a:xfrm>
          <a:prstGeom prst="rect">
            <a:avLst/>
          </a:prstGeom>
          <a:noFill/>
        </p:spPr>
        <p:txBody>
          <a:bodyPr wrap="square" rtlCol="0">
            <a:spAutoFit/>
          </a:bodyPr>
          <a:lstStyle/>
          <a:p>
            <a:r>
              <a:rPr lang="en-US" dirty="0"/>
              <a:t>297 days</a:t>
            </a:r>
            <a:endParaRPr lang="LID4096" dirty="0"/>
          </a:p>
        </p:txBody>
      </p:sp>
      <p:sp>
        <p:nvSpPr>
          <p:cNvPr id="9" name="TextBox 8">
            <a:extLst>
              <a:ext uri="{FF2B5EF4-FFF2-40B4-BE49-F238E27FC236}">
                <a16:creationId xmlns:a16="http://schemas.microsoft.com/office/drawing/2014/main" id="{4A8DF5C9-B0C9-9B8B-8281-0F02D59D435C}"/>
              </a:ext>
            </a:extLst>
          </p:cNvPr>
          <p:cNvSpPr txBox="1"/>
          <p:nvPr/>
        </p:nvSpPr>
        <p:spPr>
          <a:xfrm>
            <a:off x="7434944" y="4575580"/>
            <a:ext cx="1415143" cy="369332"/>
          </a:xfrm>
          <a:prstGeom prst="rect">
            <a:avLst/>
          </a:prstGeom>
          <a:noFill/>
        </p:spPr>
        <p:txBody>
          <a:bodyPr wrap="square" rtlCol="0">
            <a:spAutoFit/>
          </a:bodyPr>
          <a:lstStyle/>
          <a:p>
            <a:r>
              <a:rPr lang="en-US" dirty="0"/>
              <a:t>276 days</a:t>
            </a:r>
            <a:endParaRPr lang="LID4096"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1BB0B02-7827-6A44-1C77-0AEEE40F7819}"/>
                  </a:ext>
                </a:extLst>
              </p:cNvPr>
              <p:cNvSpPr txBox="1"/>
              <p:nvPr/>
            </p:nvSpPr>
            <p:spPr>
              <a:xfrm>
                <a:off x="239485" y="4582152"/>
                <a:ext cx="2394858" cy="369332"/>
              </a:xfrm>
              <a:prstGeom prst="rect">
                <a:avLst/>
              </a:prstGeom>
              <a:noFill/>
            </p:spPr>
            <p:txBody>
              <a:bodyPr wrap="square" rtlCol="0">
                <a:spAutoFit/>
              </a:bodyPr>
              <a:lstStyle/>
              <a:p>
                <a14:m>
                  <m:oMath xmlns:m="http://schemas.openxmlformats.org/officeDocument/2006/math">
                    <m:r>
                      <m:rPr>
                        <m:sty m:val="p"/>
                      </m:rPr>
                      <a:rPr lang="en-US" b="0" i="0" smtClean="0">
                        <a:latin typeface="Cambria Math" panose="02040503050406030204" pitchFamily="18" charset="0"/>
                      </a:rPr>
                      <m:t>Δ</m:t>
                    </m:r>
                  </m:oMath>
                </a14:m>
                <a:r>
                  <a:rPr lang="en-US" dirty="0"/>
                  <a:t>t since E.O.C:</a:t>
                </a:r>
                <a:endParaRPr lang="LID4096" dirty="0"/>
              </a:p>
            </p:txBody>
          </p:sp>
        </mc:Choice>
        <mc:Fallback xmlns="">
          <p:sp>
            <p:nvSpPr>
              <p:cNvPr id="10" name="TextBox 9">
                <a:extLst>
                  <a:ext uri="{FF2B5EF4-FFF2-40B4-BE49-F238E27FC236}">
                    <a16:creationId xmlns:a16="http://schemas.microsoft.com/office/drawing/2014/main" id="{31BB0B02-7827-6A44-1C77-0AEEE40F7819}"/>
                  </a:ext>
                </a:extLst>
              </p:cNvPr>
              <p:cNvSpPr txBox="1">
                <a:spLocks noRot="1" noChangeAspect="1" noMove="1" noResize="1" noEditPoints="1" noAdjustHandles="1" noChangeArrowheads="1" noChangeShapeType="1" noTextEdit="1"/>
              </p:cNvSpPr>
              <p:nvPr/>
            </p:nvSpPr>
            <p:spPr>
              <a:xfrm>
                <a:off x="239485" y="4582152"/>
                <a:ext cx="2394858" cy="369332"/>
              </a:xfrm>
              <a:prstGeom prst="rect">
                <a:avLst/>
              </a:prstGeom>
              <a:blipFill>
                <a:blip r:embed="rId3"/>
                <a:stretch>
                  <a:fillRect t="-10000" b="-26667"/>
                </a:stretch>
              </a:blipFill>
            </p:spPr>
            <p:txBody>
              <a:bodyPr/>
              <a:lstStyle/>
              <a:p>
                <a:r>
                  <a:rPr lang="LID4096">
                    <a:noFill/>
                  </a:rPr>
                  <a:t> </a:t>
                </a:r>
              </a:p>
            </p:txBody>
          </p:sp>
        </mc:Fallback>
      </mc:AlternateContent>
      <p:sp>
        <p:nvSpPr>
          <p:cNvPr id="11" name="TextBox 10">
            <a:extLst>
              <a:ext uri="{FF2B5EF4-FFF2-40B4-BE49-F238E27FC236}">
                <a16:creationId xmlns:a16="http://schemas.microsoft.com/office/drawing/2014/main" id="{3079AFA7-4790-5E57-8ED9-12C6146FA8C4}"/>
              </a:ext>
            </a:extLst>
          </p:cNvPr>
          <p:cNvSpPr txBox="1"/>
          <p:nvPr/>
        </p:nvSpPr>
        <p:spPr>
          <a:xfrm>
            <a:off x="266700" y="5257245"/>
            <a:ext cx="1847850" cy="369332"/>
          </a:xfrm>
          <a:prstGeom prst="rect">
            <a:avLst/>
          </a:prstGeom>
          <a:noFill/>
        </p:spPr>
        <p:txBody>
          <a:bodyPr wrap="square" rtlCol="0">
            <a:spAutoFit/>
          </a:bodyPr>
          <a:lstStyle/>
          <a:p>
            <a:r>
              <a:rPr lang="en-US" dirty="0"/>
              <a:t>Recoil method</a:t>
            </a:r>
            <a:endParaRPr lang="LID4096"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11DF27E-B15A-3791-6F19-E1DB797A228B}"/>
                  </a:ext>
                </a:extLst>
              </p:cNvPr>
              <p:cNvSpPr txBox="1"/>
              <p:nvPr/>
            </p:nvSpPr>
            <p:spPr>
              <a:xfrm>
                <a:off x="266700" y="5731078"/>
                <a:ext cx="1847850" cy="369332"/>
              </a:xfrm>
              <a:prstGeom prst="rect">
                <a:avLst/>
              </a:prstGeom>
              <a:noFill/>
            </p:spPr>
            <p:txBody>
              <a:bodyPr wrap="square" rtlCol="0">
                <a:spAutoFit/>
              </a:bodyPr>
              <a:lstStyle/>
              <a:p>
                <a:r>
                  <a:rPr lang="en-US" dirty="0"/>
                  <a:t>Direct </a:t>
                </a:r>
                <a14:m>
                  <m:oMath xmlns:m="http://schemas.openxmlformats.org/officeDocument/2006/math">
                    <m:r>
                      <a:rPr lang="en-US" b="0" i="1" smtClean="0">
                        <a:latin typeface="Cambria Math" panose="02040503050406030204" pitchFamily="18" charset="0"/>
                      </a:rPr>
                      <m:t>𝛼</m:t>
                    </m:r>
                  </m:oMath>
                </a14:m>
                <a:r>
                  <a:rPr lang="en-US" dirty="0"/>
                  <a:t> spec</a:t>
                </a:r>
                <a:endParaRPr lang="LID4096" dirty="0"/>
              </a:p>
            </p:txBody>
          </p:sp>
        </mc:Choice>
        <mc:Fallback xmlns="">
          <p:sp>
            <p:nvSpPr>
              <p:cNvPr id="12" name="TextBox 11">
                <a:extLst>
                  <a:ext uri="{FF2B5EF4-FFF2-40B4-BE49-F238E27FC236}">
                    <a16:creationId xmlns:a16="http://schemas.microsoft.com/office/drawing/2014/main" id="{311DF27E-B15A-3791-6F19-E1DB797A228B}"/>
                  </a:ext>
                </a:extLst>
              </p:cNvPr>
              <p:cNvSpPr txBox="1">
                <a:spLocks noRot="1" noChangeAspect="1" noMove="1" noResize="1" noEditPoints="1" noAdjustHandles="1" noChangeArrowheads="1" noChangeShapeType="1" noTextEdit="1"/>
              </p:cNvSpPr>
              <p:nvPr/>
            </p:nvSpPr>
            <p:spPr>
              <a:xfrm>
                <a:off x="266700" y="5731078"/>
                <a:ext cx="1847850" cy="369332"/>
              </a:xfrm>
              <a:prstGeom prst="rect">
                <a:avLst/>
              </a:prstGeom>
              <a:blipFill>
                <a:blip r:embed="rId4"/>
                <a:stretch>
                  <a:fillRect l="-2970" t="-8197" b="-24590"/>
                </a:stretch>
              </a:blipFill>
            </p:spPr>
            <p:txBody>
              <a:bodyPr/>
              <a:lstStyle/>
              <a:p>
                <a:r>
                  <a:rPr lang="LID4096">
                    <a:noFill/>
                  </a:rPr>
                  <a:t> </a:t>
                </a:r>
              </a:p>
            </p:txBody>
          </p:sp>
        </mc:Fallback>
      </mc:AlternateContent>
      <p:sp>
        <p:nvSpPr>
          <p:cNvPr id="13" name="TextBox 12">
            <a:extLst>
              <a:ext uri="{FF2B5EF4-FFF2-40B4-BE49-F238E27FC236}">
                <a16:creationId xmlns:a16="http://schemas.microsoft.com/office/drawing/2014/main" id="{9EC93755-84A9-69B8-7C08-9C50CAF50DD4}"/>
              </a:ext>
            </a:extLst>
          </p:cNvPr>
          <p:cNvSpPr txBox="1"/>
          <p:nvPr/>
        </p:nvSpPr>
        <p:spPr>
          <a:xfrm>
            <a:off x="2434676" y="5730157"/>
            <a:ext cx="1814475" cy="369332"/>
          </a:xfrm>
          <a:prstGeom prst="rect">
            <a:avLst/>
          </a:prstGeom>
          <a:noFill/>
        </p:spPr>
        <p:txBody>
          <a:bodyPr wrap="square" rtlCol="0">
            <a:spAutoFit/>
          </a:bodyPr>
          <a:lstStyle/>
          <a:p>
            <a:r>
              <a:rPr lang="en-US" dirty="0"/>
              <a:t>3.70 (25) </a:t>
            </a:r>
            <a:r>
              <a:rPr lang="en-US" dirty="0" err="1"/>
              <a:t>Bq</a:t>
            </a:r>
            <a:endParaRPr lang="LID4096" dirty="0"/>
          </a:p>
        </p:txBody>
      </p:sp>
      <p:sp>
        <p:nvSpPr>
          <p:cNvPr id="14" name="TextBox 13">
            <a:extLst>
              <a:ext uri="{FF2B5EF4-FFF2-40B4-BE49-F238E27FC236}">
                <a16:creationId xmlns:a16="http://schemas.microsoft.com/office/drawing/2014/main" id="{9E4F54B2-B723-CDEC-D1A3-03238270154D}"/>
              </a:ext>
            </a:extLst>
          </p:cNvPr>
          <p:cNvSpPr txBox="1"/>
          <p:nvPr/>
        </p:nvSpPr>
        <p:spPr>
          <a:xfrm>
            <a:off x="7235277" y="5734214"/>
            <a:ext cx="1814475" cy="369332"/>
          </a:xfrm>
          <a:prstGeom prst="rect">
            <a:avLst/>
          </a:prstGeom>
          <a:noFill/>
        </p:spPr>
        <p:txBody>
          <a:bodyPr wrap="square" rtlCol="0">
            <a:spAutoFit/>
          </a:bodyPr>
          <a:lstStyle/>
          <a:p>
            <a:r>
              <a:rPr lang="en-US" dirty="0"/>
              <a:t>0.248 (17) </a:t>
            </a:r>
            <a:r>
              <a:rPr lang="en-US" dirty="0" err="1"/>
              <a:t>Bq</a:t>
            </a:r>
            <a:endParaRPr lang="LID4096" dirty="0"/>
          </a:p>
        </p:txBody>
      </p:sp>
      <p:sp>
        <p:nvSpPr>
          <p:cNvPr id="15" name="TextBox 14">
            <a:extLst>
              <a:ext uri="{FF2B5EF4-FFF2-40B4-BE49-F238E27FC236}">
                <a16:creationId xmlns:a16="http://schemas.microsoft.com/office/drawing/2014/main" id="{71D47C7D-9D51-12FD-C072-F7D7CC5AE369}"/>
              </a:ext>
            </a:extLst>
          </p:cNvPr>
          <p:cNvSpPr txBox="1"/>
          <p:nvPr/>
        </p:nvSpPr>
        <p:spPr>
          <a:xfrm>
            <a:off x="2434676" y="5257245"/>
            <a:ext cx="1814475" cy="369332"/>
          </a:xfrm>
          <a:prstGeom prst="rect">
            <a:avLst/>
          </a:prstGeom>
          <a:noFill/>
        </p:spPr>
        <p:txBody>
          <a:bodyPr wrap="square" rtlCol="0">
            <a:spAutoFit/>
          </a:bodyPr>
          <a:lstStyle/>
          <a:p>
            <a:r>
              <a:rPr lang="en-US" dirty="0"/>
              <a:t>3.90 (13) </a:t>
            </a:r>
            <a:r>
              <a:rPr lang="en-US" dirty="0" err="1"/>
              <a:t>Bq</a:t>
            </a:r>
            <a:endParaRPr lang="LID4096" dirty="0"/>
          </a:p>
        </p:txBody>
      </p:sp>
      <p:sp>
        <p:nvSpPr>
          <p:cNvPr id="16" name="TextBox 15">
            <a:extLst>
              <a:ext uri="{FF2B5EF4-FFF2-40B4-BE49-F238E27FC236}">
                <a16:creationId xmlns:a16="http://schemas.microsoft.com/office/drawing/2014/main" id="{260B3596-433D-A8E9-3B9C-3C95D25EA8FE}"/>
              </a:ext>
            </a:extLst>
          </p:cNvPr>
          <p:cNvSpPr txBox="1"/>
          <p:nvPr/>
        </p:nvSpPr>
        <p:spPr>
          <a:xfrm>
            <a:off x="7235277" y="5278458"/>
            <a:ext cx="1814475" cy="369332"/>
          </a:xfrm>
          <a:prstGeom prst="rect">
            <a:avLst/>
          </a:prstGeom>
          <a:noFill/>
        </p:spPr>
        <p:txBody>
          <a:bodyPr wrap="square" rtlCol="0">
            <a:spAutoFit/>
          </a:bodyPr>
          <a:lstStyle/>
          <a:p>
            <a:r>
              <a:rPr lang="en-US" dirty="0"/>
              <a:t>0.244 (33) </a:t>
            </a:r>
            <a:r>
              <a:rPr lang="en-US" dirty="0" err="1"/>
              <a:t>Bq</a:t>
            </a:r>
            <a:endParaRPr lang="LID4096" dirty="0"/>
          </a:p>
        </p:txBody>
      </p:sp>
    </p:spTree>
    <p:extLst>
      <p:ext uri="{BB962C8B-B14F-4D97-AF65-F5344CB8AC3E}">
        <p14:creationId xmlns:p14="http://schemas.microsoft.com/office/powerpoint/2010/main" val="287283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graph&#10;&#10;Description automatically generated">
            <a:extLst>
              <a:ext uri="{FF2B5EF4-FFF2-40B4-BE49-F238E27FC236}">
                <a16:creationId xmlns:a16="http://schemas.microsoft.com/office/drawing/2014/main" id="{A6E8C2BA-2DB3-4A14-29E5-136C342DCD95}"/>
              </a:ext>
            </a:extLst>
          </p:cNvPr>
          <p:cNvPicPr>
            <a:picLocks noGrp="1" noChangeAspect="1"/>
          </p:cNvPicPr>
          <p:nvPr>
            <p:ph idx="1"/>
          </p:nvPr>
        </p:nvPicPr>
        <p:blipFill>
          <a:blip r:embed="rId2"/>
          <a:stretch>
            <a:fillRect/>
          </a:stretch>
        </p:blipFill>
        <p:spPr>
          <a:xfrm>
            <a:off x="3064985" y="1552493"/>
            <a:ext cx="8708642" cy="4354321"/>
          </a:xfrm>
        </p:spPr>
      </p:pic>
      <p:sp>
        <p:nvSpPr>
          <p:cNvPr id="3" name="Footer Placeholder 2">
            <a:extLst>
              <a:ext uri="{FF2B5EF4-FFF2-40B4-BE49-F238E27FC236}">
                <a16:creationId xmlns:a16="http://schemas.microsoft.com/office/drawing/2014/main" id="{49F7C58C-F72F-6635-A0BE-8E3022FC7AA3}"/>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57FACFC8-45F2-1803-C60A-42F8CCD51DD8}"/>
              </a:ext>
            </a:extLst>
          </p:cNvPr>
          <p:cNvSpPr>
            <a:spLocks noGrp="1"/>
          </p:cNvSpPr>
          <p:nvPr>
            <p:ph type="sldNum" sz="quarter" idx="12"/>
          </p:nvPr>
        </p:nvSpPr>
        <p:spPr/>
        <p:txBody>
          <a:bodyPr/>
          <a:lstStyle/>
          <a:p>
            <a:fld id="{0A297500-7527-634B-90F4-69D0994C32B4}" type="slidenum">
              <a:rPr lang="nl-NL" smtClean="0"/>
              <a:t>12</a:t>
            </a:fld>
            <a:endParaRPr lang="nl-NL"/>
          </a:p>
        </p:txBody>
      </p:sp>
      <p:sp>
        <p:nvSpPr>
          <p:cNvPr id="5" name="Title 4">
            <a:extLst>
              <a:ext uri="{FF2B5EF4-FFF2-40B4-BE49-F238E27FC236}">
                <a16:creationId xmlns:a16="http://schemas.microsoft.com/office/drawing/2014/main" id="{A04F435B-7B00-5333-5F74-1A6D32606406}"/>
              </a:ext>
            </a:extLst>
          </p:cNvPr>
          <p:cNvSpPr>
            <a:spLocks noGrp="1"/>
          </p:cNvSpPr>
          <p:nvPr>
            <p:ph type="title"/>
          </p:nvPr>
        </p:nvSpPr>
        <p:spPr/>
        <p:txBody>
          <a:bodyPr/>
          <a:lstStyle/>
          <a:p>
            <a:r>
              <a:rPr lang="en-US" baseline="30000" dirty="0"/>
              <a:t>227</a:t>
            </a:r>
            <a:r>
              <a:rPr lang="en-US" dirty="0"/>
              <a:t>Ac / </a:t>
            </a:r>
            <a:r>
              <a:rPr lang="en-US" baseline="30000" dirty="0"/>
              <a:t>225</a:t>
            </a:r>
            <a:r>
              <a:rPr lang="en-US" dirty="0"/>
              <a:t>Ac activity ratio result</a:t>
            </a:r>
            <a:endParaRPr lang="LID4096" dirty="0"/>
          </a:p>
        </p:txBody>
      </p:sp>
      <p:sp>
        <p:nvSpPr>
          <p:cNvPr id="2" name="TextBox 1">
            <a:extLst>
              <a:ext uri="{FF2B5EF4-FFF2-40B4-BE49-F238E27FC236}">
                <a16:creationId xmlns:a16="http://schemas.microsoft.com/office/drawing/2014/main" id="{37905946-8A04-C8DC-8258-D847A8DF607F}"/>
              </a:ext>
            </a:extLst>
          </p:cNvPr>
          <p:cNvSpPr txBox="1"/>
          <p:nvPr/>
        </p:nvSpPr>
        <p:spPr>
          <a:xfrm>
            <a:off x="178675" y="2385848"/>
            <a:ext cx="3026980" cy="1754326"/>
          </a:xfrm>
          <a:prstGeom prst="rect">
            <a:avLst/>
          </a:prstGeom>
          <a:noFill/>
        </p:spPr>
        <p:txBody>
          <a:bodyPr wrap="square" rtlCol="0">
            <a:spAutoFit/>
          </a:bodyPr>
          <a:lstStyle/>
          <a:p>
            <a:r>
              <a:rPr lang="en-US" dirty="0"/>
              <a:t>Mass separation enhances the </a:t>
            </a:r>
            <a:r>
              <a:rPr lang="en-US" baseline="30000" dirty="0"/>
              <a:t>225</a:t>
            </a:r>
            <a:r>
              <a:rPr lang="en-US" dirty="0"/>
              <a:t>Ac / </a:t>
            </a:r>
            <a:r>
              <a:rPr lang="en-US" baseline="30000" dirty="0"/>
              <a:t>227</a:t>
            </a:r>
            <a:r>
              <a:rPr lang="en-US" dirty="0"/>
              <a:t>Ac by a factor of ~500 – 1000. </a:t>
            </a:r>
          </a:p>
          <a:p>
            <a:endParaRPr lang="en-US" dirty="0"/>
          </a:p>
          <a:p>
            <a:r>
              <a:rPr lang="en-US" dirty="0"/>
              <a:t>Isotopic purity ~O(10) &gt; than reasonable limit.</a:t>
            </a:r>
          </a:p>
        </p:txBody>
      </p:sp>
    </p:spTree>
    <p:extLst>
      <p:ext uri="{BB962C8B-B14F-4D97-AF65-F5344CB8AC3E}">
        <p14:creationId xmlns:p14="http://schemas.microsoft.com/office/powerpoint/2010/main" val="3401377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CCB083F-DDD7-E9F8-AAC1-57E45B56F7A9}"/>
              </a:ext>
            </a:extLst>
          </p:cNvPr>
          <p:cNvPicPr>
            <a:picLocks noGrp="1" noChangeAspect="1"/>
          </p:cNvPicPr>
          <p:nvPr>
            <p:ph idx="1"/>
          </p:nvPr>
        </p:nvPicPr>
        <p:blipFill>
          <a:blip r:embed="rId2"/>
          <a:stretch>
            <a:fillRect/>
          </a:stretch>
        </p:blipFill>
        <p:spPr>
          <a:xfrm>
            <a:off x="490425" y="1917866"/>
            <a:ext cx="7573884" cy="3987633"/>
          </a:xfrm>
        </p:spPr>
      </p:pic>
      <p:sp>
        <p:nvSpPr>
          <p:cNvPr id="3" name="Footer Placeholder 2">
            <a:extLst>
              <a:ext uri="{FF2B5EF4-FFF2-40B4-BE49-F238E27FC236}">
                <a16:creationId xmlns:a16="http://schemas.microsoft.com/office/drawing/2014/main" id="{91397FE0-26C5-8CE8-670F-345267A0F325}"/>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259292A3-D9BD-11B9-7ECC-B9DD88166C6A}"/>
              </a:ext>
            </a:extLst>
          </p:cNvPr>
          <p:cNvSpPr>
            <a:spLocks noGrp="1"/>
          </p:cNvSpPr>
          <p:nvPr>
            <p:ph type="sldNum" sz="quarter" idx="12"/>
          </p:nvPr>
        </p:nvSpPr>
        <p:spPr/>
        <p:txBody>
          <a:bodyPr/>
          <a:lstStyle/>
          <a:p>
            <a:fld id="{0A297500-7527-634B-90F4-69D0994C32B4}" type="slidenum">
              <a:rPr lang="nl-NL" smtClean="0"/>
              <a:t>13</a:t>
            </a:fld>
            <a:endParaRPr lang="nl-NL"/>
          </a:p>
        </p:txBody>
      </p:sp>
      <p:sp>
        <p:nvSpPr>
          <p:cNvPr id="5" name="Title 4">
            <a:extLst>
              <a:ext uri="{FF2B5EF4-FFF2-40B4-BE49-F238E27FC236}">
                <a16:creationId xmlns:a16="http://schemas.microsoft.com/office/drawing/2014/main" id="{DE41CCDE-EB00-52BF-1149-1ED8218BC4D0}"/>
              </a:ext>
            </a:extLst>
          </p:cNvPr>
          <p:cNvSpPr>
            <a:spLocks noGrp="1"/>
          </p:cNvSpPr>
          <p:nvPr>
            <p:ph type="title"/>
          </p:nvPr>
        </p:nvSpPr>
        <p:spPr/>
        <p:txBody>
          <a:bodyPr/>
          <a:lstStyle/>
          <a:p>
            <a:r>
              <a:rPr lang="en-US" dirty="0"/>
              <a:t>Other contaminants?</a:t>
            </a:r>
            <a:endParaRPr lang="LID4096" dirty="0"/>
          </a:p>
        </p:txBody>
      </p:sp>
      <p:sp>
        <p:nvSpPr>
          <p:cNvPr id="8" name="TextBox 7">
            <a:extLst>
              <a:ext uri="{FF2B5EF4-FFF2-40B4-BE49-F238E27FC236}">
                <a16:creationId xmlns:a16="http://schemas.microsoft.com/office/drawing/2014/main" id="{4BEC3B16-FA8F-DD71-4303-2D708E0E1BDE}"/>
              </a:ext>
            </a:extLst>
          </p:cNvPr>
          <p:cNvSpPr txBox="1"/>
          <p:nvPr/>
        </p:nvSpPr>
        <p:spPr>
          <a:xfrm>
            <a:off x="8693175" y="895027"/>
            <a:ext cx="2333625" cy="4708981"/>
          </a:xfrm>
          <a:prstGeom prst="rect">
            <a:avLst/>
          </a:prstGeom>
          <a:noFill/>
        </p:spPr>
        <p:txBody>
          <a:bodyPr wrap="square" rtlCol="0">
            <a:spAutoFit/>
          </a:bodyPr>
          <a:lstStyle/>
          <a:p>
            <a:r>
              <a:rPr lang="en-US" baseline="30000" dirty="0"/>
              <a:t>206</a:t>
            </a:r>
            <a:r>
              <a:rPr lang="en-US" dirty="0"/>
              <a:t>Po</a:t>
            </a:r>
            <a:r>
              <a:rPr lang="en-US" baseline="30000" dirty="0"/>
              <a:t>18</a:t>
            </a:r>
            <a:r>
              <a:rPr lang="en-US" dirty="0"/>
              <a:t>O</a:t>
            </a:r>
            <a:r>
              <a:rPr lang="en-US" baseline="30000" dirty="0"/>
              <a:t>+</a:t>
            </a:r>
          </a:p>
          <a:p>
            <a:endParaRPr lang="en-US" baseline="30000" dirty="0"/>
          </a:p>
          <a:p>
            <a:pPr marL="285750" indent="-285750">
              <a:buFont typeface="Wingdings" panose="05000000000000000000" pitchFamily="2" charset="2"/>
              <a:buChar char="à"/>
            </a:pPr>
            <a:r>
              <a:rPr lang="en-US" dirty="0">
                <a:sym typeface="Wingdings" panose="05000000000000000000" pitchFamily="2" charset="2"/>
              </a:rPr>
              <a:t>1% of </a:t>
            </a:r>
            <a:r>
              <a:rPr lang="en-US" baseline="30000" dirty="0">
                <a:sym typeface="Wingdings" panose="05000000000000000000" pitchFamily="2" charset="2"/>
              </a:rPr>
              <a:t>225</a:t>
            </a:r>
            <a:r>
              <a:rPr lang="en-US" dirty="0">
                <a:sym typeface="Wingdings" panose="05000000000000000000" pitchFamily="2" charset="2"/>
              </a:rPr>
              <a:t>Ac activity at </a:t>
            </a:r>
            <a:r>
              <a:rPr lang="en-US" dirty="0" err="1">
                <a:sym typeface="Wingdings" panose="05000000000000000000" pitchFamily="2" charset="2"/>
              </a:rPr>
              <a:t>e.o.c</a:t>
            </a:r>
            <a:r>
              <a:rPr lang="en-US" dirty="0">
                <a:sym typeface="Wingdings" panose="05000000000000000000" pitchFamily="2" charset="2"/>
              </a:rPr>
              <a:t> </a:t>
            </a:r>
          </a:p>
          <a:p>
            <a:pPr marL="285750" indent="-285750">
              <a:buFont typeface="Wingdings" panose="05000000000000000000" pitchFamily="2" charset="2"/>
              <a:buChar char="à"/>
            </a:pPr>
            <a:r>
              <a:rPr lang="en-US" dirty="0">
                <a:sym typeface="Wingdings" panose="05000000000000000000" pitchFamily="2" charset="2"/>
              </a:rPr>
              <a:t>Not seen in all samples</a:t>
            </a:r>
          </a:p>
          <a:p>
            <a:pPr marL="285750" indent="-285750">
              <a:buFont typeface="Wingdings" panose="05000000000000000000" pitchFamily="2" charset="2"/>
              <a:buChar char="à"/>
            </a:pPr>
            <a:r>
              <a:rPr lang="en-US" dirty="0">
                <a:sym typeface="Wingdings" panose="05000000000000000000" pitchFamily="2" charset="2"/>
              </a:rPr>
              <a:t>Implies even more (#) </a:t>
            </a:r>
            <a:r>
              <a:rPr lang="en-US" baseline="30000" dirty="0">
                <a:sym typeface="Wingdings" panose="05000000000000000000" pitchFamily="2" charset="2"/>
              </a:rPr>
              <a:t>209</a:t>
            </a:r>
            <a:r>
              <a:rPr lang="en-US" dirty="0">
                <a:sym typeface="Wingdings" panose="05000000000000000000" pitchFamily="2" charset="2"/>
              </a:rPr>
              <a:t>Po in collected sample.</a:t>
            </a:r>
          </a:p>
          <a:p>
            <a:pPr marL="285750" indent="-285750">
              <a:buFont typeface="Wingdings" panose="05000000000000000000" pitchFamily="2" charset="2"/>
              <a:buChar char="à"/>
            </a:pPr>
            <a:r>
              <a:rPr lang="en-US" baseline="30000" dirty="0">
                <a:sym typeface="Wingdings" panose="05000000000000000000" pitchFamily="2" charset="2"/>
              </a:rPr>
              <a:t>208</a:t>
            </a:r>
            <a:r>
              <a:rPr lang="en-US" dirty="0">
                <a:sym typeface="Wingdings" panose="05000000000000000000" pitchFamily="2" charset="2"/>
              </a:rPr>
              <a:t>Po, </a:t>
            </a:r>
            <a:r>
              <a:rPr lang="en-US" baseline="30000" dirty="0">
                <a:sym typeface="Wingdings" panose="05000000000000000000" pitchFamily="2" charset="2"/>
              </a:rPr>
              <a:t>210</a:t>
            </a:r>
            <a:r>
              <a:rPr lang="en-US" dirty="0">
                <a:sym typeface="Wingdings" panose="05000000000000000000" pitchFamily="2" charset="2"/>
              </a:rPr>
              <a:t>Po seen in alpha spec…</a:t>
            </a:r>
          </a:p>
          <a:p>
            <a:endParaRPr lang="en-US" dirty="0">
              <a:sym typeface="Wingdings" panose="05000000000000000000" pitchFamily="2" charset="2"/>
            </a:endParaRPr>
          </a:p>
          <a:p>
            <a:r>
              <a:rPr lang="en-US" dirty="0">
                <a:sym typeface="Wingdings" panose="05000000000000000000" pitchFamily="2" charset="2"/>
              </a:rPr>
              <a:t>Also…</a:t>
            </a:r>
          </a:p>
          <a:p>
            <a:pPr marL="285750" indent="-285750">
              <a:buFont typeface="Wingdings" panose="05000000000000000000" pitchFamily="2" charset="2"/>
              <a:buChar char="à"/>
            </a:pPr>
            <a:r>
              <a:rPr lang="en-US" baseline="30000" dirty="0">
                <a:sym typeface="Wingdings" panose="05000000000000000000" pitchFamily="2" charset="2"/>
              </a:rPr>
              <a:t>214</a:t>
            </a:r>
            <a:r>
              <a:rPr lang="en-US" dirty="0">
                <a:sym typeface="Wingdings" panose="05000000000000000000" pitchFamily="2" charset="2"/>
              </a:rPr>
              <a:t>Po and </a:t>
            </a:r>
            <a:r>
              <a:rPr lang="en-US" baseline="30000" dirty="0">
                <a:sym typeface="Wingdings" panose="05000000000000000000" pitchFamily="2" charset="2"/>
              </a:rPr>
              <a:t>218</a:t>
            </a:r>
            <a:r>
              <a:rPr lang="en-US" dirty="0">
                <a:sym typeface="Wingdings" panose="05000000000000000000" pitchFamily="2" charset="2"/>
              </a:rPr>
              <a:t>Po seen in alpha spec… </a:t>
            </a:r>
            <a:r>
              <a:rPr lang="en-US" baseline="30000" dirty="0">
                <a:sym typeface="Wingdings" panose="05000000000000000000" pitchFamily="2" charset="2"/>
              </a:rPr>
              <a:t>226</a:t>
            </a:r>
            <a:r>
              <a:rPr lang="en-US" dirty="0">
                <a:sym typeface="Wingdings" panose="05000000000000000000" pitchFamily="2" charset="2"/>
              </a:rPr>
              <a:t>Ra daughters…</a:t>
            </a:r>
            <a:endParaRPr lang="LID4096" dirty="0"/>
          </a:p>
        </p:txBody>
      </p:sp>
    </p:spTree>
    <p:extLst>
      <p:ext uri="{BB962C8B-B14F-4D97-AF65-F5344CB8AC3E}">
        <p14:creationId xmlns:p14="http://schemas.microsoft.com/office/powerpoint/2010/main" val="1360681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15296-F4DB-23C8-8247-C73DCC50D737}"/>
              </a:ext>
            </a:extLst>
          </p:cNvPr>
          <p:cNvSpPr>
            <a:spLocks noGrp="1"/>
          </p:cNvSpPr>
          <p:nvPr>
            <p:ph type="title"/>
          </p:nvPr>
        </p:nvSpPr>
        <p:spPr/>
        <p:txBody>
          <a:bodyPr/>
          <a:lstStyle/>
          <a:p>
            <a:r>
              <a:rPr lang="en-US" dirty="0"/>
              <a:t>Collection efficiency</a:t>
            </a:r>
            <a:endParaRPr lang="LID4096" dirty="0"/>
          </a:p>
        </p:txBody>
      </p:sp>
      <p:sp>
        <p:nvSpPr>
          <p:cNvPr id="3" name="Footer Placeholder 2">
            <a:extLst>
              <a:ext uri="{FF2B5EF4-FFF2-40B4-BE49-F238E27FC236}">
                <a16:creationId xmlns:a16="http://schemas.microsoft.com/office/drawing/2014/main" id="{E2E20ED4-B2CC-494A-275C-D745D5C05A10}"/>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A7231E0B-5243-55E9-E44C-FB8437C85E48}"/>
              </a:ext>
            </a:extLst>
          </p:cNvPr>
          <p:cNvSpPr>
            <a:spLocks noGrp="1"/>
          </p:cNvSpPr>
          <p:nvPr>
            <p:ph type="sldNum" sz="quarter" idx="12"/>
          </p:nvPr>
        </p:nvSpPr>
        <p:spPr/>
        <p:txBody>
          <a:bodyPr/>
          <a:lstStyle/>
          <a:p>
            <a:fld id="{0A297500-7527-634B-90F4-69D0994C32B4}" type="slidenum">
              <a:rPr lang="nl-NL" smtClean="0"/>
              <a:t>14</a:t>
            </a:fld>
            <a:endParaRPr lang="nl-NL"/>
          </a:p>
        </p:txBody>
      </p:sp>
    </p:spTree>
    <p:extLst>
      <p:ext uri="{BB962C8B-B14F-4D97-AF65-F5344CB8AC3E}">
        <p14:creationId xmlns:p14="http://schemas.microsoft.com/office/powerpoint/2010/main" val="1940306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67169BD-06D2-6A40-6170-C9715C24E9EF}"/>
              </a:ext>
            </a:extLst>
          </p:cNvPr>
          <p:cNvSpPr/>
          <p:nvPr/>
        </p:nvSpPr>
        <p:spPr>
          <a:xfrm>
            <a:off x="9028385" y="2070469"/>
            <a:ext cx="2858901" cy="2741574"/>
          </a:xfrm>
          <a:prstGeom prst="rect">
            <a:avLst/>
          </a:prstGeom>
          <a:solidFill>
            <a:schemeClr val="accent5">
              <a:lumMod val="20000"/>
              <a:lumOff val="80000"/>
              <a:alpha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4" name="Rectangle 13">
            <a:extLst>
              <a:ext uri="{FF2B5EF4-FFF2-40B4-BE49-F238E27FC236}">
                <a16:creationId xmlns:a16="http://schemas.microsoft.com/office/drawing/2014/main" id="{E728B38A-C1AF-2590-B6F8-AF47CD5F8124}"/>
              </a:ext>
            </a:extLst>
          </p:cNvPr>
          <p:cNvSpPr/>
          <p:nvPr/>
        </p:nvSpPr>
        <p:spPr>
          <a:xfrm>
            <a:off x="1492469" y="2070469"/>
            <a:ext cx="7147034" cy="2741573"/>
          </a:xfrm>
          <a:prstGeom prst="rect">
            <a:avLst/>
          </a:prstGeom>
          <a:solidFill>
            <a:srgbClr val="F2F2F2">
              <a:alpha val="4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 name="Footer Placeholder 2">
            <a:extLst>
              <a:ext uri="{FF2B5EF4-FFF2-40B4-BE49-F238E27FC236}">
                <a16:creationId xmlns:a16="http://schemas.microsoft.com/office/drawing/2014/main" id="{5CA6DC92-9154-FF14-47C9-FCDD757F69B4}"/>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DDA7BDAE-F80C-4DB9-08FD-EC96D525E5CB}"/>
              </a:ext>
            </a:extLst>
          </p:cNvPr>
          <p:cNvSpPr>
            <a:spLocks noGrp="1"/>
          </p:cNvSpPr>
          <p:nvPr>
            <p:ph type="sldNum" sz="quarter" idx="12"/>
          </p:nvPr>
        </p:nvSpPr>
        <p:spPr/>
        <p:txBody>
          <a:bodyPr/>
          <a:lstStyle/>
          <a:p>
            <a:fld id="{0A297500-7527-634B-90F4-69D0994C32B4}" type="slidenum">
              <a:rPr lang="nl-NL" smtClean="0"/>
              <a:t>15</a:t>
            </a:fld>
            <a:endParaRPr lang="nl-NL"/>
          </a:p>
        </p:txBody>
      </p:sp>
      <p:sp>
        <p:nvSpPr>
          <p:cNvPr id="5" name="Title 4">
            <a:extLst>
              <a:ext uri="{FF2B5EF4-FFF2-40B4-BE49-F238E27FC236}">
                <a16:creationId xmlns:a16="http://schemas.microsoft.com/office/drawing/2014/main" id="{442A306F-5A84-3001-64D5-2C462DD37652}"/>
              </a:ext>
            </a:extLst>
          </p:cNvPr>
          <p:cNvSpPr>
            <a:spLocks noGrp="1"/>
          </p:cNvSpPr>
          <p:nvPr>
            <p:ph type="title"/>
          </p:nvPr>
        </p:nvSpPr>
        <p:spPr/>
        <p:txBody>
          <a:bodyPr>
            <a:normAutofit/>
          </a:bodyPr>
          <a:lstStyle/>
          <a:p>
            <a:r>
              <a:rPr lang="en-US" dirty="0" err="1"/>
              <a:t>ThC</a:t>
            </a:r>
            <a:r>
              <a:rPr lang="en-US" baseline="-25000" dirty="0" err="1"/>
              <a:t>x</a:t>
            </a:r>
            <a:r>
              <a:rPr lang="en-US" dirty="0"/>
              <a:t> targets irradiated in 2023</a:t>
            </a:r>
            <a:endParaRPr lang="LID4096" dirty="0"/>
          </a:p>
        </p:txBody>
      </p:sp>
      <p:pic>
        <p:nvPicPr>
          <p:cNvPr id="7" name="Picture 6" descr="A close-up of a machine&#10;&#10;Description automatically generated">
            <a:extLst>
              <a:ext uri="{FF2B5EF4-FFF2-40B4-BE49-F238E27FC236}">
                <a16:creationId xmlns:a16="http://schemas.microsoft.com/office/drawing/2014/main" id="{7BD776BB-3797-ACF8-889C-185518063D09}"/>
              </a:ext>
            </a:extLst>
          </p:cNvPr>
          <p:cNvPicPr>
            <a:picLocks noChangeAspect="1"/>
          </p:cNvPicPr>
          <p:nvPr/>
        </p:nvPicPr>
        <p:blipFill rotWithShape="1">
          <a:blip r:embed="rId3"/>
          <a:srcRect l="11637" t="17063" r="4102" b="15667"/>
          <a:stretch/>
        </p:blipFill>
        <p:spPr>
          <a:xfrm>
            <a:off x="1653203" y="2168026"/>
            <a:ext cx="2095004" cy="2563623"/>
          </a:xfrm>
          <a:prstGeom prst="rect">
            <a:avLst/>
          </a:prstGeom>
        </p:spPr>
      </p:pic>
      <p:pic>
        <p:nvPicPr>
          <p:cNvPr id="8" name="Picture 7" descr="A close-up of a machine&#10;&#10;Description automatically generated">
            <a:extLst>
              <a:ext uri="{FF2B5EF4-FFF2-40B4-BE49-F238E27FC236}">
                <a16:creationId xmlns:a16="http://schemas.microsoft.com/office/drawing/2014/main" id="{356F234F-BE80-84AD-C385-3459A0DF56A4}"/>
              </a:ext>
            </a:extLst>
          </p:cNvPr>
          <p:cNvPicPr>
            <a:picLocks noChangeAspect="1"/>
          </p:cNvPicPr>
          <p:nvPr/>
        </p:nvPicPr>
        <p:blipFill rotWithShape="1">
          <a:blip r:embed="rId3">
            <a:alphaModFix amt="70000"/>
          </a:blip>
          <a:srcRect l="11637" t="17063" r="4102" b="15667"/>
          <a:stretch/>
        </p:blipFill>
        <p:spPr>
          <a:xfrm>
            <a:off x="3946181" y="2168024"/>
            <a:ext cx="2095004" cy="2563624"/>
          </a:xfrm>
          <a:prstGeom prst="rect">
            <a:avLst/>
          </a:prstGeom>
        </p:spPr>
      </p:pic>
      <p:pic>
        <p:nvPicPr>
          <p:cNvPr id="9" name="Picture 8" descr="A close-up of a machine&#10;&#10;Description automatically generated">
            <a:extLst>
              <a:ext uri="{FF2B5EF4-FFF2-40B4-BE49-F238E27FC236}">
                <a16:creationId xmlns:a16="http://schemas.microsoft.com/office/drawing/2014/main" id="{E5DD889B-5F3F-E804-DF0A-628D4BA8DA1A}"/>
              </a:ext>
            </a:extLst>
          </p:cNvPr>
          <p:cNvPicPr>
            <a:picLocks noChangeAspect="1"/>
          </p:cNvPicPr>
          <p:nvPr/>
        </p:nvPicPr>
        <p:blipFill rotWithShape="1">
          <a:blip r:embed="rId3">
            <a:alphaModFix amt="20000"/>
          </a:blip>
          <a:srcRect l="11637" t="17063" r="4102" b="15667"/>
          <a:stretch/>
        </p:blipFill>
        <p:spPr>
          <a:xfrm>
            <a:off x="6348790" y="2168023"/>
            <a:ext cx="2095005" cy="2563625"/>
          </a:xfrm>
          <a:prstGeom prst="rect">
            <a:avLst/>
          </a:prstGeom>
        </p:spPr>
      </p:pic>
      <p:pic>
        <p:nvPicPr>
          <p:cNvPr id="10" name="Picture 9" descr="A close-up of a machine&#10;&#10;Description automatically generated">
            <a:extLst>
              <a:ext uri="{FF2B5EF4-FFF2-40B4-BE49-F238E27FC236}">
                <a16:creationId xmlns:a16="http://schemas.microsoft.com/office/drawing/2014/main" id="{0ACAA76E-E525-A379-4DEB-CEE4EFEFB36C}"/>
              </a:ext>
            </a:extLst>
          </p:cNvPr>
          <p:cNvPicPr>
            <a:picLocks noChangeAspect="1"/>
          </p:cNvPicPr>
          <p:nvPr/>
        </p:nvPicPr>
        <p:blipFill rotWithShape="1">
          <a:blip r:embed="rId3"/>
          <a:srcRect l="11637" t="17063" r="4102" b="15667"/>
          <a:stretch/>
        </p:blipFill>
        <p:spPr>
          <a:xfrm>
            <a:off x="9465889" y="2145010"/>
            <a:ext cx="2095004" cy="2563624"/>
          </a:xfrm>
          <a:prstGeom prst="rect">
            <a:avLst/>
          </a:prstGeom>
        </p:spPr>
      </p:pic>
      <p:sp>
        <p:nvSpPr>
          <p:cNvPr id="12" name="TextBox 11">
            <a:extLst>
              <a:ext uri="{FF2B5EF4-FFF2-40B4-BE49-F238E27FC236}">
                <a16:creationId xmlns:a16="http://schemas.microsoft.com/office/drawing/2014/main" id="{5863C41A-55B8-4730-5F2B-C1CF6465589E}"/>
              </a:ext>
            </a:extLst>
          </p:cNvPr>
          <p:cNvSpPr txBox="1"/>
          <p:nvPr/>
        </p:nvSpPr>
        <p:spPr>
          <a:xfrm>
            <a:off x="806896" y="6327798"/>
            <a:ext cx="8658992" cy="276999"/>
          </a:xfrm>
          <a:prstGeom prst="rect">
            <a:avLst/>
          </a:prstGeom>
          <a:noFill/>
        </p:spPr>
        <p:txBody>
          <a:bodyPr wrap="square" rtlCol="0">
            <a:spAutoFit/>
          </a:bodyPr>
          <a:lstStyle/>
          <a:p>
            <a:r>
              <a:rPr lang="en-US" sz="1200" dirty="0" err="1">
                <a:solidFill>
                  <a:schemeClr val="bg1"/>
                </a:solidFill>
              </a:rPr>
              <a:t>Fluka</a:t>
            </a:r>
            <a:r>
              <a:rPr lang="en-US" sz="1200" dirty="0">
                <a:solidFill>
                  <a:schemeClr val="bg1"/>
                </a:solidFill>
              </a:rPr>
              <a:t> simulations for in-target activity performed by C. Duchemin</a:t>
            </a:r>
          </a:p>
        </p:txBody>
      </p:sp>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D7BA1125-7D63-0E2B-E16F-FB4E4D80C9D1}"/>
                  </a:ext>
                </a:extLst>
              </p:cNvPr>
              <p:cNvGraphicFramePr>
                <a:graphicFrameLocks noGrp="1"/>
              </p:cNvGraphicFramePr>
              <p:nvPr>
                <p:extLst>
                  <p:ext uri="{D42A27DB-BD31-4B8C-83A1-F6EECF244321}">
                    <p14:modId xmlns:p14="http://schemas.microsoft.com/office/powerpoint/2010/main" val="324380557"/>
                  </p:ext>
                </p:extLst>
              </p:nvPr>
            </p:nvGraphicFramePr>
            <p:xfrm>
              <a:off x="39777" y="1232199"/>
              <a:ext cx="12002815" cy="640080"/>
            </p:xfrm>
            <a:graphic>
              <a:graphicData uri="http://schemas.openxmlformats.org/drawingml/2006/table">
                <a:tbl>
                  <a:tblPr firstRow="1" bandRow="1">
                    <a:tableStyleId>{5C22544A-7EE6-4342-B048-85BDC9FD1C3A}</a:tableStyleId>
                  </a:tblPr>
                  <a:tblGrid>
                    <a:gridCol w="1818290">
                      <a:extLst>
                        <a:ext uri="{9D8B030D-6E8A-4147-A177-3AD203B41FA5}">
                          <a16:colId xmlns:a16="http://schemas.microsoft.com/office/drawing/2014/main" val="3156619333"/>
                        </a:ext>
                      </a:extLst>
                    </a:gridCol>
                    <a:gridCol w="2007476">
                      <a:extLst>
                        <a:ext uri="{9D8B030D-6E8A-4147-A177-3AD203B41FA5}">
                          <a16:colId xmlns:a16="http://schemas.microsoft.com/office/drawing/2014/main" val="1085682590"/>
                        </a:ext>
                      </a:extLst>
                    </a:gridCol>
                    <a:gridCol w="2364828">
                      <a:extLst>
                        <a:ext uri="{9D8B030D-6E8A-4147-A177-3AD203B41FA5}">
                          <a16:colId xmlns:a16="http://schemas.microsoft.com/office/drawing/2014/main" val="2578199330"/>
                        </a:ext>
                      </a:extLst>
                    </a:gridCol>
                    <a:gridCol w="2459420">
                      <a:extLst>
                        <a:ext uri="{9D8B030D-6E8A-4147-A177-3AD203B41FA5}">
                          <a16:colId xmlns:a16="http://schemas.microsoft.com/office/drawing/2014/main" val="2201014204"/>
                        </a:ext>
                      </a:extLst>
                    </a:gridCol>
                    <a:gridCol w="3352801">
                      <a:extLst>
                        <a:ext uri="{9D8B030D-6E8A-4147-A177-3AD203B41FA5}">
                          <a16:colId xmlns:a16="http://schemas.microsoft.com/office/drawing/2014/main" val="393440351"/>
                        </a:ext>
                      </a:extLst>
                    </a:gridCol>
                  </a:tblGrid>
                  <a:tr h="370840">
                    <a:tc>
                      <a:txBody>
                        <a:bodyPr/>
                        <a:lstStyle/>
                        <a:p>
                          <a:pPr algn="ctr"/>
                          <a:r>
                            <a:rPr lang="en-US" dirty="0"/>
                            <a:t>Proton charge (</a:t>
                          </a:r>
                          <a14:m>
                            <m:oMath xmlns:m="http://schemas.openxmlformats.org/officeDocument/2006/math">
                              <m:r>
                                <a:rPr lang="en-US" b="1" i="1" smtClean="0">
                                  <a:latin typeface="Cambria Math" panose="02040503050406030204" pitchFamily="18" charset="0"/>
                                </a:rPr>
                                <m:t>𝝁</m:t>
                              </m:r>
                            </m:oMath>
                          </a14:m>
                          <a:r>
                            <a:rPr lang="en-US" dirty="0"/>
                            <a:t>Ah)</a:t>
                          </a:r>
                          <a:endParaRPr lang="LID4096" dirty="0"/>
                        </a:p>
                      </a:txBody>
                      <a:tcPr/>
                    </a:tc>
                    <a:tc>
                      <a:txBody>
                        <a:bodyPr/>
                        <a:lstStyle/>
                        <a:p>
                          <a:pPr algn="ctr"/>
                          <a:r>
                            <a:rPr lang="en-US" dirty="0">
                              <a:solidFill>
                                <a:srgbClr val="18262E"/>
                              </a:solidFill>
                            </a:rPr>
                            <a:t>42</a:t>
                          </a:r>
                          <a:endParaRPr lang="LID4096" dirty="0">
                            <a:solidFill>
                              <a:srgbClr val="18262E"/>
                            </a:solidFill>
                          </a:endParaRPr>
                        </a:p>
                      </a:txBody>
                      <a:tcPr>
                        <a:solidFill>
                          <a:schemeClr val="bg1">
                            <a:lumMod val="65000"/>
                          </a:schemeClr>
                        </a:solidFill>
                      </a:tcPr>
                    </a:tc>
                    <a:tc>
                      <a:txBody>
                        <a:bodyPr/>
                        <a:lstStyle/>
                        <a:p>
                          <a:pPr algn="ctr"/>
                          <a:r>
                            <a:rPr lang="en-US" dirty="0">
                              <a:solidFill>
                                <a:srgbClr val="18262E"/>
                              </a:solidFill>
                            </a:rPr>
                            <a:t>40.7</a:t>
                          </a:r>
                          <a:endParaRPr lang="LID4096" dirty="0">
                            <a:solidFill>
                              <a:srgbClr val="18262E"/>
                            </a:solidFill>
                          </a:endParaRPr>
                        </a:p>
                      </a:txBody>
                      <a:tcPr>
                        <a:solidFill>
                          <a:schemeClr val="bg1">
                            <a:lumMod val="65000"/>
                          </a:schemeClr>
                        </a:solidFill>
                      </a:tcPr>
                    </a:tc>
                    <a:tc>
                      <a:txBody>
                        <a:bodyPr/>
                        <a:lstStyle/>
                        <a:p>
                          <a:pPr algn="ctr"/>
                          <a:r>
                            <a:rPr lang="en-US" dirty="0">
                              <a:solidFill>
                                <a:srgbClr val="18262E"/>
                              </a:solidFill>
                            </a:rPr>
                            <a:t>159</a:t>
                          </a:r>
                          <a:endParaRPr lang="LID4096" dirty="0">
                            <a:solidFill>
                              <a:srgbClr val="18262E"/>
                            </a:solidFill>
                          </a:endParaRPr>
                        </a:p>
                      </a:txBody>
                      <a:tcPr>
                        <a:solidFill>
                          <a:schemeClr val="bg1">
                            <a:lumMod val="65000"/>
                          </a:schemeClr>
                        </a:solidFill>
                      </a:tcPr>
                    </a:tc>
                    <a:tc>
                      <a:txBody>
                        <a:bodyPr/>
                        <a:lstStyle/>
                        <a:p>
                          <a:pPr algn="ctr"/>
                          <a:r>
                            <a:rPr lang="en-US" dirty="0">
                              <a:solidFill>
                                <a:srgbClr val="18262E"/>
                              </a:solidFill>
                            </a:rPr>
                            <a:t>95</a:t>
                          </a:r>
                          <a:endParaRPr lang="LID4096" dirty="0">
                            <a:solidFill>
                              <a:srgbClr val="18262E"/>
                            </a:solidFill>
                          </a:endParaRPr>
                        </a:p>
                      </a:txBody>
                      <a:tcPr>
                        <a:solidFill>
                          <a:srgbClr val="FDF9EF"/>
                        </a:solidFill>
                      </a:tcPr>
                    </a:tc>
                    <a:extLst>
                      <a:ext uri="{0D108BD9-81ED-4DB2-BD59-A6C34878D82A}">
                        <a16:rowId xmlns:a16="http://schemas.microsoft.com/office/drawing/2014/main" val="1101787547"/>
                      </a:ext>
                    </a:extLst>
                  </a:tr>
                </a:tbl>
              </a:graphicData>
            </a:graphic>
          </p:graphicFrame>
        </mc:Choice>
        <mc:Fallback xmlns="">
          <p:graphicFrame>
            <p:nvGraphicFramePr>
              <p:cNvPr id="27" name="Table 26">
                <a:extLst>
                  <a:ext uri="{FF2B5EF4-FFF2-40B4-BE49-F238E27FC236}">
                    <a16:creationId xmlns:a16="http://schemas.microsoft.com/office/drawing/2014/main" id="{D7BA1125-7D63-0E2B-E16F-FB4E4D80C9D1}"/>
                  </a:ext>
                </a:extLst>
              </p:cNvPr>
              <p:cNvGraphicFramePr>
                <a:graphicFrameLocks noGrp="1"/>
              </p:cNvGraphicFramePr>
              <p:nvPr>
                <p:extLst>
                  <p:ext uri="{D42A27DB-BD31-4B8C-83A1-F6EECF244321}">
                    <p14:modId xmlns:p14="http://schemas.microsoft.com/office/powerpoint/2010/main" val="324380557"/>
                  </p:ext>
                </p:extLst>
              </p:nvPr>
            </p:nvGraphicFramePr>
            <p:xfrm>
              <a:off x="39777" y="1232199"/>
              <a:ext cx="12002815" cy="640080"/>
            </p:xfrm>
            <a:graphic>
              <a:graphicData uri="http://schemas.openxmlformats.org/drawingml/2006/table">
                <a:tbl>
                  <a:tblPr firstRow="1" bandRow="1">
                    <a:tableStyleId>{5C22544A-7EE6-4342-B048-85BDC9FD1C3A}</a:tableStyleId>
                  </a:tblPr>
                  <a:tblGrid>
                    <a:gridCol w="1818290">
                      <a:extLst>
                        <a:ext uri="{9D8B030D-6E8A-4147-A177-3AD203B41FA5}">
                          <a16:colId xmlns:a16="http://schemas.microsoft.com/office/drawing/2014/main" val="3156619333"/>
                        </a:ext>
                      </a:extLst>
                    </a:gridCol>
                    <a:gridCol w="2007476">
                      <a:extLst>
                        <a:ext uri="{9D8B030D-6E8A-4147-A177-3AD203B41FA5}">
                          <a16:colId xmlns:a16="http://schemas.microsoft.com/office/drawing/2014/main" val="1085682590"/>
                        </a:ext>
                      </a:extLst>
                    </a:gridCol>
                    <a:gridCol w="2364828">
                      <a:extLst>
                        <a:ext uri="{9D8B030D-6E8A-4147-A177-3AD203B41FA5}">
                          <a16:colId xmlns:a16="http://schemas.microsoft.com/office/drawing/2014/main" val="2578199330"/>
                        </a:ext>
                      </a:extLst>
                    </a:gridCol>
                    <a:gridCol w="2459420">
                      <a:extLst>
                        <a:ext uri="{9D8B030D-6E8A-4147-A177-3AD203B41FA5}">
                          <a16:colId xmlns:a16="http://schemas.microsoft.com/office/drawing/2014/main" val="2201014204"/>
                        </a:ext>
                      </a:extLst>
                    </a:gridCol>
                    <a:gridCol w="3352801">
                      <a:extLst>
                        <a:ext uri="{9D8B030D-6E8A-4147-A177-3AD203B41FA5}">
                          <a16:colId xmlns:a16="http://schemas.microsoft.com/office/drawing/2014/main" val="393440351"/>
                        </a:ext>
                      </a:extLst>
                    </a:gridCol>
                  </a:tblGrid>
                  <a:tr h="640080">
                    <a:tc>
                      <a:txBody>
                        <a:bodyPr/>
                        <a:lstStyle/>
                        <a:p>
                          <a:endParaRPr lang="LID4096"/>
                        </a:p>
                      </a:txBody>
                      <a:tcPr>
                        <a:blipFill>
                          <a:blip r:embed="rId4"/>
                          <a:stretch>
                            <a:fillRect l="-336" t="-4717" r="-562416" b="-14151"/>
                          </a:stretch>
                        </a:blipFill>
                      </a:tcPr>
                    </a:tc>
                    <a:tc>
                      <a:txBody>
                        <a:bodyPr/>
                        <a:lstStyle/>
                        <a:p>
                          <a:pPr algn="ctr"/>
                          <a:r>
                            <a:rPr lang="en-US" dirty="0">
                              <a:solidFill>
                                <a:srgbClr val="18262E"/>
                              </a:solidFill>
                            </a:rPr>
                            <a:t>42</a:t>
                          </a:r>
                          <a:endParaRPr lang="LID4096" dirty="0">
                            <a:solidFill>
                              <a:srgbClr val="18262E"/>
                            </a:solidFill>
                          </a:endParaRPr>
                        </a:p>
                      </a:txBody>
                      <a:tcPr>
                        <a:solidFill>
                          <a:schemeClr val="bg1">
                            <a:lumMod val="65000"/>
                          </a:schemeClr>
                        </a:solidFill>
                      </a:tcPr>
                    </a:tc>
                    <a:tc>
                      <a:txBody>
                        <a:bodyPr/>
                        <a:lstStyle/>
                        <a:p>
                          <a:pPr algn="ctr"/>
                          <a:r>
                            <a:rPr lang="en-US" dirty="0">
                              <a:solidFill>
                                <a:srgbClr val="18262E"/>
                              </a:solidFill>
                            </a:rPr>
                            <a:t>40.7</a:t>
                          </a:r>
                          <a:endParaRPr lang="LID4096" dirty="0">
                            <a:solidFill>
                              <a:srgbClr val="18262E"/>
                            </a:solidFill>
                          </a:endParaRPr>
                        </a:p>
                      </a:txBody>
                      <a:tcPr>
                        <a:solidFill>
                          <a:schemeClr val="bg1">
                            <a:lumMod val="65000"/>
                          </a:schemeClr>
                        </a:solidFill>
                      </a:tcPr>
                    </a:tc>
                    <a:tc>
                      <a:txBody>
                        <a:bodyPr/>
                        <a:lstStyle/>
                        <a:p>
                          <a:pPr algn="ctr"/>
                          <a:r>
                            <a:rPr lang="en-US" dirty="0">
                              <a:solidFill>
                                <a:srgbClr val="18262E"/>
                              </a:solidFill>
                            </a:rPr>
                            <a:t>159</a:t>
                          </a:r>
                          <a:endParaRPr lang="LID4096" dirty="0">
                            <a:solidFill>
                              <a:srgbClr val="18262E"/>
                            </a:solidFill>
                          </a:endParaRPr>
                        </a:p>
                      </a:txBody>
                      <a:tcPr>
                        <a:solidFill>
                          <a:schemeClr val="bg1">
                            <a:lumMod val="65000"/>
                          </a:schemeClr>
                        </a:solidFill>
                      </a:tcPr>
                    </a:tc>
                    <a:tc>
                      <a:txBody>
                        <a:bodyPr/>
                        <a:lstStyle/>
                        <a:p>
                          <a:pPr algn="ctr"/>
                          <a:r>
                            <a:rPr lang="en-US" dirty="0">
                              <a:solidFill>
                                <a:srgbClr val="18262E"/>
                              </a:solidFill>
                            </a:rPr>
                            <a:t>95</a:t>
                          </a:r>
                          <a:endParaRPr lang="LID4096" dirty="0">
                            <a:solidFill>
                              <a:srgbClr val="18262E"/>
                            </a:solidFill>
                          </a:endParaRPr>
                        </a:p>
                      </a:txBody>
                      <a:tcPr>
                        <a:solidFill>
                          <a:srgbClr val="FDF9EF"/>
                        </a:solidFill>
                      </a:tcPr>
                    </a:tc>
                    <a:extLst>
                      <a:ext uri="{0D108BD9-81ED-4DB2-BD59-A6C34878D82A}">
                        <a16:rowId xmlns:a16="http://schemas.microsoft.com/office/drawing/2014/main" val="1101787547"/>
                      </a:ext>
                    </a:extLst>
                  </a:tr>
                </a:tbl>
              </a:graphicData>
            </a:graphic>
          </p:graphicFrame>
        </mc:Fallback>
      </mc:AlternateContent>
      <p:graphicFrame>
        <p:nvGraphicFramePr>
          <p:cNvPr id="28" name="Table 27">
            <a:extLst>
              <a:ext uri="{FF2B5EF4-FFF2-40B4-BE49-F238E27FC236}">
                <a16:creationId xmlns:a16="http://schemas.microsoft.com/office/drawing/2014/main" id="{3ED2FDE3-FF90-058C-D303-D1AEF3F69743}"/>
              </a:ext>
            </a:extLst>
          </p:cNvPr>
          <p:cNvGraphicFramePr>
            <a:graphicFrameLocks noGrp="1"/>
          </p:cNvGraphicFramePr>
          <p:nvPr>
            <p:extLst>
              <p:ext uri="{D42A27DB-BD31-4B8C-83A1-F6EECF244321}">
                <p14:modId xmlns:p14="http://schemas.microsoft.com/office/powerpoint/2010/main" val="595901457"/>
              </p:ext>
            </p:extLst>
          </p:nvPr>
        </p:nvGraphicFramePr>
        <p:xfrm>
          <a:off x="39776" y="4929840"/>
          <a:ext cx="12002815" cy="1280160"/>
        </p:xfrm>
        <a:graphic>
          <a:graphicData uri="http://schemas.openxmlformats.org/drawingml/2006/table">
            <a:tbl>
              <a:tblPr firstRow="1" bandRow="1">
                <a:tableStyleId>{5C22544A-7EE6-4342-B048-85BDC9FD1C3A}</a:tableStyleId>
              </a:tblPr>
              <a:tblGrid>
                <a:gridCol w="1610348">
                  <a:extLst>
                    <a:ext uri="{9D8B030D-6E8A-4147-A177-3AD203B41FA5}">
                      <a16:colId xmlns:a16="http://schemas.microsoft.com/office/drawing/2014/main" val="3656851262"/>
                    </a:ext>
                  </a:extLst>
                </a:gridCol>
                <a:gridCol w="2186152">
                  <a:extLst>
                    <a:ext uri="{9D8B030D-6E8A-4147-A177-3AD203B41FA5}">
                      <a16:colId xmlns:a16="http://schemas.microsoft.com/office/drawing/2014/main" val="311695499"/>
                    </a:ext>
                  </a:extLst>
                </a:gridCol>
                <a:gridCol w="2417379">
                  <a:extLst>
                    <a:ext uri="{9D8B030D-6E8A-4147-A177-3AD203B41FA5}">
                      <a16:colId xmlns:a16="http://schemas.microsoft.com/office/drawing/2014/main" val="3924137361"/>
                    </a:ext>
                  </a:extLst>
                </a:gridCol>
                <a:gridCol w="2575035">
                  <a:extLst>
                    <a:ext uri="{9D8B030D-6E8A-4147-A177-3AD203B41FA5}">
                      <a16:colId xmlns:a16="http://schemas.microsoft.com/office/drawing/2014/main" val="1717715503"/>
                    </a:ext>
                  </a:extLst>
                </a:gridCol>
                <a:gridCol w="3213901">
                  <a:extLst>
                    <a:ext uri="{9D8B030D-6E8A-4147-A177-3AD203B41FA5}">
                      <a16:colId xmlns:a16="http://schemas.microsoft.com/office/drawing/2014/main" val="2660959077"/>
                    </a:ext>
                  </a:extLst>
                </a:gridCol>
              </a:tblGrid>
              <a:tr h="370840">
                <a:tc>
                  <a:txBody>
                    <a:bodyPr/>
                    <a:lstStyle/>
                    <a:p>
                      <a:r>
                        <a:rPr lang="en-US" dirty="0">
                          <a:solidFill>
                            <a:schemeClr val="bg1">
                              <a:lumMod val="95000"/>
                            </a:schemeClr>
                          </a:solidFill>
                        </a:rPr>
                        <a:t>In target </a:t>
                      </a:r>
                      <a:r>
                        <a:rPr lang="en-US" baseline="30000" dirty="0">
                          <a:solidFill>
                            <a:schemeClr val="bg1">
                              <a:lumMod val="95000"/>
                            </a:schemeClr>
                          </a:solidFill>
                        </a:rPr>
                        <a:t>225</a:t>
                      </a:r>
                      <a:r>
                        <a:rPr lang="en-US" dirty="0">
                          <a:solidFill>
                            <a:schemeClr val="bg1">
                              <a:lumMod val="95000"/>
                            </a:schemeClr>
                          </a:solidFill>
                        </a:rPr>
                        <a:t>Ac (MBq)</a:t>
                      </a:r>
                      <a:endParaRPr lang="LID4096" dirty="0">
                        <a:solidFill>
                          <a:schemeClr val="bg1">
                            <a:lumMod val="95000"/>
                          </a:schemeClr>
                        </a:solidFill>
                      </a:endParaRPr>
                    </a:p>
                  </a:txBody>
                  <a:tcPr>
                    <a:solidFill>
                      <a:srgbClr val="1D8DB0"/>
                    </a:solidFill>
                  </a:tcPr>
                </a:tc>
                <a:tc>
                  <a:txBody>
                    <a:bodyPr/>
                    <a:lstStyle/>
                    <a:p>
                      <a:r>
                        <a:rPr lang="en-US" dirty="0">
                          <a:solidFill>
                            <a:srgbClr val="18262E"/>
                          </a:solidFill>
                        </a:rPr>
                        <a:t>1030</a:t>
                      </a:r>
                      <a:endParaRPr lang="LID4096" dirty="0">
                        <a:solidFill>
                          <a:srgbClr val="18262E"/>
                        </a:solidFill>
                      </a:endParaRPr>
                    </a:p>
                  </a:txBody>
                  <a:tcPr>
                    <a:solidFill>
                      <a:schemeClr val="bg1">
                        <a:lumMod val="65000"/>
                      </a:schemeClr>
                    </a:solidFill>
                  </a:tcPr>
                </a:tc>
                <a:tc>
                  <a:txBody>
                    <a:bodyPr/>
                    <a:lstStyle/>
                    <a:p>
                      <a:r>
                        <a:rPr lang="en-US" dirty="0">
                          <a:solidFill>
                            <a:srgbClr val="18262E"/>
                          </a:solidFill>
                        </a:rPr>
                        <a:t>997</a:t>
                      </a:r>
                      <a:endParaRPr lang="LID4096" dirty="0">
                        <a:solidFill>
                          <a:srgbClr val="18262E"/>
                        </a:solidFill>
                      </a:endParaRPr>
                    </a:p>
                  </a:txBody>
                  <a:tcPr>
                    <a:solidFill>
                      <a:schemeClr val="bg1">
                        <a:lumMod val="65000"/>
                      </a:schemeClr>
                    </a:solidFill>
                  </a:tcPr>
                </a:tc>
                <a:tc>
                  <a:txBody>
                    <a:bodyPr/>
                    <a:lstStyle/>
                    <a:p>
                      <a:r>
                        <a:rPr lang="en-US" dirty="0">
                          <a:solidFill>
                            <a:srgbClr val="18262E"/>
                          </a:solidFill>
                        </a:rPr>
                        <a:t>611</a:t>
                      </a:r>
                      <a:endParaRPr lang="LID4096" dirty="0">
                        <a:solidFill>
                          <a:srgbClr val="18262E"/>
                        </a:solidFill>
                      </a:endParaRPr>
                    </a:p>
                  </a:txBody>
                  <a:tcPr>
                    <a:solidFill>
                      <a:schemeClr val="bg1">
                        <a:lumMod val="65000"/>
                      </a:schemeClr>
                    </a:solidFill>
                  </a:tcPr>
                </a:tc>
                <a:tc>
                  <a:txBody>
                    <a:bodyPr/>
                    <a:lstStyle/>
                    <a:p>
                      <a:r>
                        <a:rPr lang="en-US" dirty="0">
                          <a:solidFill>
                            <a:srgbClr val="18262E"/>
                          </a:solidFill>
                        </a:rPr>
                        <a:t>2400</a:t>
                      </a:r>
                      <a:endParaRPr lang="LID4096" dirty="0">
                        <a:solidFill>
                          <a:srgbClr val="18262E"/>
                        </a:solidFill>
                      </a:endParaRPr>
                    </a:p>
                  </a:txBody>
                  <a:tcPr>
                    <a:solidFill>
                      <a:srgbClr val="FDF9EF"/>
                    </a:solidFill>
                  </a:tcPr>
                </a:tc>
                <a:extLst>
                  <a:ext uri="{0D108BD9-81ED-4DB2-BD59-A6C34878D82A}">
                    <a16:rowId xmlns:a16="http://schemas.microsoft.com/office/drawing/2014/main" val="2580747865"/>
                  </a:ext>
                </a:extLst>
              </a:tr>
              <a:tr h="267350">
                <a:tc>
                  <a:txBody>
                    <a:bodyPr/>
                    <a:lstStyle/>
                    <a:p>
                      <a:r>
                        <a:rPr lang="en-US" b="1" dirty="0">
                          <a:solidFill>
                            <a:schemeClr val="bg1">
                              <a:lumMod val="95000"/>
                            </a:schemeClr>
                          </a:solidFill>
                        </a:rPr>
                        <a:t>In target </a:t>
                      </a:r>
                      <a:r>
                        <a:rPr lang="en-US" b="1" baseline="30000" dirty="0">
                          <a:solidFill>
                            <a:schemeClr val="bg1">
                              <a:lumMod val="95000"/>
                            </a:schemeClr>
                          </a:solidFill>
                        </a:rPr>
                        <a:t>225</a:t>
                      </a:r>
                      <a:r>
                        <a:rPr lang="en-US" b="1" dirty="0">
                          <a:solidFill>
                            <a:schemeClr val="bg1">
                              <a:lumMod val="95000"/>
                            </a:schemeClr>
                          </a:solidFill>
                        </a:rPr>
                        <a:t>Ra (MBq)</a:t>
                      </a:r>
                      <a:endParaRPr lang="LID4096" b="1" dirty="0">
                        <a:solidFill>
                          <a:schemeClr val="bg1">
                            <a:lumMod val="95000"/>
                          </a:schemeClr>
                        </a:solidFill>
                      </a:endParaRPr>
                    </a:p>
                  </a:txBody>
                  <a:tcPr>
                    <a:solidFill>
                      <a:srgbClr val="1D8DB0"/>
                    </a:solidFill>
                  </a:tcPr>
                </a:tc>
                <a:tc>
                  <a:txBody>
                    <a:bodyPr/>
                    <a:lstStyle/>
                    <a:p>
                      <a:r>
                        <a:rPr lang="en-US" b="1" dirty="0">
                          <a:solidFill>
                            <a:srgbClr val="18262E"/>
                          </a:solidFill>
                        </a:rPr>
                        <a:t>149</a:t>
                      </a:r>
                      <a:endParaRPr lang="LID4096" b="1" dirty="0">
                        <a:solidFill>
                          <a:srgbClr val="18262E"/>
                        </a:solidFill>
                      </a:endParaRPr>
                    </a:p>
                  </a:txBody>
                  <a:tcPr>
                    <a:solidFill>
                      <a:schemeClr val="bg1">
                        <a:lumMod val="65000"/>
                      </a:schemeClr>
                    </a:solidFill>
                  </a:tcPr>
                </a:tc>
                <a:tc>
                  <a:txBody>
                    <a:bodyPr/>
                    <a:lstStyle/>
                    <a:p>
                      <a:r>
                        <a:rPr lang="en-US" b="1" dirty="0">
                          <a:solidFill>
                            <a:srgbClr val="18262E"/>
                          </a:solidFill>
                        </a:rPr>
                        <a:t>144</a:t>
                      </a:r>
                      <a:endParaRPr lang="LID4096" b="1" dirty="0">
                        <a:solidFill>
                          <a:srgbClr val="18262E"/>
                        </a:solidFill>
                      </a:endParaRPr>
                    </a:p>
                  </a:txBody>
                  <a:tcPr>
                    <a:solidFill>
                      <a:schemeClr val="bg1">
                        <a:lumMod val="65000"/>
                      </a:schemeClr>
                    </a:solidFill>
                  </a:tcPr>
                </a:tc>
                <a:tc>
                  <a:txBody>
                    <a:bodyPr/>
                    <a:lstStyle/>
                    <a:p>
                      <a:r>
                        <a:rPr lang="en-US" b="1" dirty="0">
                          <a:solidFill>
                            <a:srgbClr val="18262E"/>
                          </a:solidFill>
                        </a:rPr>
                        <a:t>100</a:t>
                      </a:r>
                      <a:endParaRPr lang="LID4096" b="1" dirty="0">
                        <a:solidFill>
                          <a:srgbClr val="18262E"/>
                        </a:solidFill>
                      </a:endParaRPr>
                    </a:p>
                  </a:txBody>
                  <a:tcPr>
                    <a:solidFill>
                      <a:schemeClr val="bg1">
                        <a:lumMod val="65000"/>
                      </a:schemeClr>
                    </a:solidFill>
                  </a:tcPr>
                </a:tc>
                <a:tc>
                  <a:txBody>
                    <a:bodyPr/>
                    <a:lstStyle/>
                    <a:p>
                      <a:r>
                        <a:rPr lang="en-US" b="1" dirty="0">
                          <a:solidFill>
                            <a:srgbClr val="18262E"/>
                          </a:solidFill>
                        </a:rPr>
                        <a:t>348</a:t>
                      </a:r>
                      <a:endParaRPr lang="LID4096" b="1" dirty="0">
                        <a:solidFill>
                          <a:srgbClr val="18262E"/>
                        </a:solidFill>
                      </a:endParaRPr>
                    </a:p>
                  </a:txBody>
                  <a:tcPr>
                    <a:solidFill>
                      <a:srgbClr val="FDF9EF"/>
                    </a:solidFill>
                  </a:tcPr>
                </a:tc>
                <a:extLst>
                  <a:ext uri="{0D108BD9-81ED-4DB2-BD59-A6C34878D82A}">
                    <a16:rowId xmlns:a16="http://schemas.microsoft.com/office/drawing/2014/main" val="942681198"/>
                  </a:ext>
                </a:extLst>
              </a:tr>
            </a:tbl>
          </a:graphicData>
        </a:graphic>
      </p:graphicFrame>
      <p:sp>
        <p:nvSpPr>
          <p:cNvPr id="29" name="TextBox 28">
            <a:extLst>
              <a:ext uri="{FF2B5EF4-FFF2-40B4-BE49-F238E27FC236}">
                <a16:creationId xmlns:a16="http://schemas.microsoft.com/office/drawing/2014/main" id="{F22FBAC8-DE4B-B8B9-F84A-79369CF0FB70}"/>
              </a:ext>
            </a:extLst>
          </p:cNvPr>
          <p:cNvSpPr txBox="1"/>
          <p:nvPr/>
        </p:nvSpPr>
        <p:spPr>
          <a:xfrm rot="20246623">
            <a:off x="2165269" y="2357874"/>
            <a:ext cx="961241" cy="369332"/>
          </a:xfrm>
          <a:prstGeom prst="rect">
            <a:avLst/>
          </a:prstGeom>
          <a:solidFill>
            <a:schemeClr val="bg1"/>
          </a:solidFill>
        </p:spPr>
        <p:txBody>
          <a:bodyPr wrap="square" rtlCol="0">
            <a:spAutoFit/>
          </a:bodyPr>
          <a:lstStyle/>
          <a:p>
            <a:pPr algn="ctr"/>
            <a:r>
              <a:rPr lang="en-US" dirty="0">
                <a:solidFill>
                  <a:srgbClr val="C00000"/>
                </a:solidFill>
              </a:rPr>
              <a:t>May</a:t>
            </a:r>
            <a:endParaRPr lang="LID4096" dirty="0">
              <a:solidFill>
                <a:srgbClr val="C00000"/>
              </a:solidFill>
            </a:endParaRPr>
          </a:p>
        </p:txBody>
      </p:sp>
      <p:sp>
        <p:nvSpPr>
          <p:cNvPr id="30" name="TextBox 29">
            <a:extLst>
              <a:ext uri="{FF2B5EF4-FFF2-40B4-BE49-F238E27FC236}">
                <a16:creationId xmlns:a16="http://schemas.microsoft.com/office/drawing/2014/main" id="{9C9C3D85-CED3-51F8-FE6A-46543F932A62}"/>
              </a:ext>
            </a:extLst>
          </p:cNvPr>
          <p:cNvSpPr txBox="1"/>
          <p:nvPr/>
        </p:nvSpPr>
        <p:spPr>
          <a:xfrm rot="20246623">
            <a:off x="4567878" y="2257865"/>
            <a:ext cx="961241" cy="369332"/>
          </a:xfrm>
          <a:prstGeom prst="rect">
            <a:avLst/>
          </a:prstGeom>
          <a:solidFill>
            <a:schemeClr val="bg1"/>
          </a:solidFill>
        </p:spPr>
        <p:txBody>
          <a:bodyPr wrap="square" rtlCol="0">
            <a:spAutoFit/>
          </a:bodyPr>
          <a:lstStyle/>
          <a:p>
            <a:pPr algn="ctr"/>
            <a:r>
              <a:rPr lang="en-US" dirty="0">
                <a:solidFill>
                  <a:srgbClr val="C00000"/>
                </a:solidFill>
              </a:rPr>
              <a:t>Jun</a:t>
            </a:r>
            <a:endParaRPr lang="LID4096" dirty="0">
              <a:solidFill>
                <a:srgbClr val="C00000"/>
              </a:solidFill>
            </a:endParaRPr>
          </a:p>
        </p:txBody>
      </p:sp>
      <p:sp>
        <p:nvSpPr>
          <p:cNvPr id="31" name="TextBox 30">
            <a:extLst>
              <a:ext uri="{FF2B5EF4-FFF2-40B4-BE49-F238E27FC236}">
                <a16:creationId xmlns:a16="http://schemas.microsoft.com/office/drawing/2014/main" id="{388DA009-69DD-9702-2114-D82DB0A8D882}"/>
              </a:ext>
            </a:extLst>
          </p:cNvPr>
          <p:cNvSpPr txBox="1"/>
          <p:nvPr/>
        </p:nvSpPr>
        <p:spPr>
          <a:xfrm rot="20246623">
            <a:off x="6970487" y="2157856"/>
            <a:ext cx="961241" cy="369332"/>
          </a:xfrm>
          <a:prstGeom prst="rect">
            <a:avLst/>
          </a:prstGeom>
          <a:solidFill>
            <a:schemeClr val="bg1"/>
          </a:solidFill>
        </p:spPr>
        <p:txBody>
          <a:bodyPr wrap="square" rtlCol="0">
            <a:spAutoFit/>
          </a:bodyPr>
          <a:lstStyle/>
          <a:p>
            <a:pPr algn="ctr"/>
            <a:r>
              <a:rPr lang="en-US" dirty="0">
                <a:solidFill>
                  <a:srgbClr val="C00000"/>
                </a:solidFill>
              </a:rPr>
              <a:t>Aug</a:t>
            </a:r>
            <a:endParaRPr lang="LID4096" dirty="0">
              <a:solidFill>
                <a:srgbClr val="C00000"/>
              </a:solidFill>
            </a:endParaRPr>
          </a:p>
        </p:txBody>
      </p:sp>
      <p:sp>
        <p:nvSpPr>
          <p:cNvPr id="32" name="TextBox 31">
            <a:extLst>
              <a:ext uri="{FF2B5EF4-FFF2-40B4-BE49-F238E27FC236}">
                <a16:creationId xmlns:a16="http://schemas.microsoft.com/office/drawing/2014/main" id="{9C270608-B67F-C84B-855E-F28614D24A42}"/>
              </a:ext>
            </a:extLst>
          </p:cNvPr>
          <p:cNvSpPr txBox="1"/>
          <p:nvPr/>
        </p:nvSpPr>
        <p:spPr>
          <a:xfrm rot="20246623">
            <a:off x="10046798" y="2057848"/>
            <a:ext cx="961241" cy="369332"/>
          </a:xfrm>
          <a:prstGeom prst="rect">
            <a:avLst/>
          </a:prstGeom>
          <a:solidFill>
            <a:schemeClr val="bg1"/>
          </a:solidFill>
        </p:spPr>
        <p:txBody>
          <a:bodyPr wrap="square" rtlCol="0">
            <a:spAutoFit/>
          </a:bodyPr>
          <a:lstStyle/>
          <a:p>
            <a:pPr algn="ctr"/>
            <a:r>
              <a:rPr lang="en-US" dirty="0">
                <a:solidFill>
                  <a:srgbClr val="C00000"/>
                </a:solidFill>
              </a:rPr>
              <a:t>Sep</a:t>
            </a:r>
            <a:endParaRPr lang="LID4096" dirty="0">
              <a:solidFill>
                <a:srgbClr val="C00000"/>
              </a:solidFill>
            </a:endParaRPr>
          </a:p>
        </p:txBody>
      </p:sp>
    </p:spTree>
    <p:extLst>
      <p:ext uri="{BB962C8B-B14F-4D97-AF65-F5344CB8AC3E}">
        <p14:creationId xmlns:p14="http://schemas.microsoft.com/office/powerpoint/2010/main" val="2912464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ED774A85-24AE-2FFB-4FC0-F66B0B117B7B}"/>
                  </a:ext>
                </a:extLst>
              </p:cNvPr>
              <p:cNvSpPr>
                <a:spLocks noGrp="1"/>
              </p:cNvSpPr>
              <p:nvPr>
                <p:ph idx="1"/>
              </p:nvPr>
            </p:nvSpPr>
            <p:spPr>
              <a:xfrm>
                <a:off x="104364" y="1745999"/>
                <a:ext cx="3237926" cy="2563241"/>
              </a:xfrm>
            </p:spPr>
            <p:txBody>
              <a:bodyPr>
                <a:normAutofit fontScale="92500" lnSpcReduction="10000"/>
              </a:bodyPr>
              <a:lstStyle/>
              <a:p>
                <a:pPr marL="0" indent="0">
                  <a:buNone/>
                </a:pPr>
                <a:endParaRPr lang="en-US" dirty="0"/>
              </a:p>
              <a:p>
                <a:r>
                  <a:rPr lang="en-US" baseline="30000" dirty="0"/>
                  <a:t>225</a:t>
                </a:r>
                <a:r>
                  <a:rPr lang="en-US" dirty="0"/>
                  <a:t>Ra release:</a:t>
                </a:r>
              </a:p>
              <a:p>
                <a:pPr marL="0" indent="0">
                  <a:buNone/>
                </a:pPr>
                <a:r>
                  <a:rPr lang="en-US" dirty="0"/>
                  <a:t>	T &gt; 1600</a:t>
                </a:r>
                <a14:m>
                  <m:oMath xmlns:m="http://schemas.openxmlformats.org/officeDocument/2006/math">
                    <m:r>
                      <a:rPr lang="en-US" b="0" i="1" smtClean="0">
                        <a:latin typeface="Cambria Math" panose="02040503050406030204" pitchFamily="18" charset="0"/>
                      </a:rPr>
                      <m:t>°</m:t>
                    </m:r>
                    <m:r>
                      <m:rPr>
                        <m:sty m:val="p"/>
                      </m:rPr>
                      <a:rPr lang="en-US" b="0" i="0" smtClean="0">
                        <a:latin typeface="Cambria Math" panose="02040503050406030204" pitchFamily="18" charset="0"/>
                      </a:rPr>
                      <m:t>C</m:t>
                    </m:r>
                  </m:oMath>
                </a14:m>
                <a:endParaRPr lang="en-US" dirty="0"/>
              </a:p>
              <a:p>
                <a:pPr marL="0" indent="0">
                  <a:buNone/>
                </a:pPr>
                <a:endParaRPr lang="en-US" dirty="0"/>
              </a:p>
              <a:p>
                <a:r>
                  <a:rPr lang="en-US" baseline="30000" dirty="0"/>
                  <a:t>225</a:t>
                </a:r>
                <a:r>
                  <a:rPr lang="en-US" dirty="0"/>
                  <a:t>Ac release 		T &gt; 2240</a:t>
                </a:r>
                <a14:m>
                  <m:oMath xmlns:m="http://schemas.openxmlformats.org/officeDocument/2006/math">
                    <m:r>
                      <a:rPr lang="en-US" b="0" i="1" smtClean="0">
                        <a:latin typeface="Cambria Math" panose="02040503050406030204" pitchFamily="18" charset="0"/>
                      </a:rPr>
                      <m:t>°</m:t>
                    </m:r>
                  </m:oMath>
                </a14:m>
                <a:r>
                  <a:rPr lang="en-US" dirty="0"/>
                  <a:t>C</a:t>
                </a:r>
                <a:endParaRPr lang="LID4096" dirty="0"/>
              </a:p>
            </p:txBody>
          </p:sp>
        </mc:Choice>
        <mc:Fallback xmlns="">
          <p:sp>
            <p:nvSpPr>
              <p:cNvPr id="2" name="Content Placeholder 1">
                <a:extLst>
                  <a:ext uri="{FF2B5EF4-FFF2-40B4-BE49-F238E27FC236}">
                    <a16:creationId xmlns:a16="http://schemas.microsoft.com/office/drawing/2014/main" id="{ED774A85-24AE-2FFB-4FC0-F66B0B117B7B}"/>
                  </a:ext>
                </a:extLst>
              </p:cNvPr>
              <p:cNvSpPr>
                <a:spLocks noGrp="1" noRot="1" noChangeAspect="1" noMove="1" noResize="1" noEditPoints="1" noAdjustHandles="1" noChangeArrowheads="1" noChangeShapeType="1" noTextEdit="1"/>
              </p:cNvSpPr>
              <p:nvPr>
                <p:ph idx="1"/>
              </p:nvPr>
            </p:nvSpPr>
            <p:spPr>
              <a:xfrm>
                <a:off x="104364" y="1745999"/>
                <a:ext cx="3237926" cy="2563241"/>
              </a:xfrm>
              <a:blipFill>
                <a:blip r:embed="rId2"/>
                <a:stretch>
                  <a:fillRect l="-2072"/>
                </a:stretch>
              </a:blipFill>
            </p:spPr>
            <p:txBody>
              <a:bodyPr/>
              <a:lstStyle/>
              <a:p>
                <a:r>
                  <a:rPr lang="LID4096">
                    <a:noFill/>
                  </a:rPr>
                  <a:t> </a:t>
                </a:r>
              </a:p>
            </p:txBody>
          </p:sp>
        </mc:Fallback>
      </mc:AlternateContent>
      <p:sp>
        <p:nvSpPr>
          <p:cNvPr id="3" name="Footer Placeholder 2">
            <a:extLst>
              <a:ext uri="{FF2B5EF4-FFF2-40B4-BE49-F238E27FC236}">
                <a16:creationId xmlns:a16="http://schemas.microsoft.com/office/drawing/2014/main" id="{8784134B-880A-A489-0CEA-74BBB2D475CE}"/>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137F4C7F-2F4C-BEF6-EBDC-8E0F6CBEC559}"/>
              </a:ext>
            </a:extLst>
          </p:cNvPr>
          <p:cNvSpPr>
            <a:spLocks noGrp="1"/>
          </p:cNvSpPr>
          <p:nvPr>
            <p:ph type="sldNum" sz="quarter" idx="12"/>
          </p:nvPr>
        </p:nvSpPr>
        <p:spPr/>
        <p:txBody>
          <a:bodyPr/>
          <a:lstStyle/>
          <a:p>
            <a:fld id="{0A297500-7527-634B-90F4-69D0994C32B4}" type="slidenum">
              <a:rPr lang="nl-NL" smtClean="0"/>
              <a:t>16</a:t>
            </a:fld>
            <a:endParaRPr lang="nl-NL"/>
          </a:p>
        </p:txBody>
      </p:sp>
      <p:sp>
        <p:nvSpPr>
          <p:cNvPr id="5" name="Title 4">
            <a:extLst>
              <a:ext uri="{FF2B5EF4-FFF2-40B4-BE49-F238E27FC236}">
                <a16:creationId xmlns:a16="http://schemas.microsoft.com/office/drawing/2014/main" id="{83C0246F-0625-6D80-864F-049FD72C0D83}"/>
              </a:ext>
            </a:extLst>
          </p:cNvPr>
          <p:cNvSpPr>
            <a:spLocks noGrp="1"/>
          </p:cNvSpPr>
          <p:nvPr>
            <p:ph type="title"/>
          </p:nvPr>
        </p:nvSpPr>
        <p:spPr/>
        <p:txBody>
          <a:bodyPr/>
          <a:lstStyle/>
          <a:p>
            <a:r>
              <a:rPr lang="en-US" dirty="0"/>
              <a:t>Collections in 2023</a:t>
            </a:r>
            <a:endParaRPr lang="LID4096" dirty="0"/>
          </a:p>
        </p:txBody>
      </p:sp>
      <p:pic>
        <p:nvPicPr>
          <p:cNvPr id="9" name="Picture 8" descr="A graph of a beam current&#10;&#10;Description automatically generated">
            <a:extLst>
              <a:ext uri="{FF2B5EF4-FFF2-40B4-BE49-F238E27FC236}">
                <a16:creationId xmlns:a16="http://schemas.microsoft.com/office/drawing/2014/main" id="{DC407CE7-A8AD-9120-0C60-0157B5EA795F}"/>
              </a:ext>
            </a:extLst>
          </p:cNvPr>
          <p:cNvPicPr>
            <a:picLocks noChangeAspect="1"/>
          </p:cNvPicPr>
          <p:nvPr/>
        </p:nvPicPr>
        <p:blipFill>
          <a:blip r:embed="rId3"/>
          <a:stretch>
            <a:fillRect/>
          </a:stretch>
        </p:blipFill>
        <p:spPr>
          <a:xfrm>
            <a:off x="7453941" y="1791482"/>
            <a:ext cx="4163259" cy="4163259"/>
          </a:xfrm>
          <a:prstGeom prst="rect">
            <a:avLst/>
          </a:prstGeom>
        </p:spPr>
      </p:pic>
      <p:pic>
        <p:nvPicPr>
          <p:cNvPr id="11" name="Picture 10" descr="A graph of a beam current&#10;&#10;Description automatically generated">
            <a:extLst>
              <a:ext uri="{FF2B5EF4-FFF2-40B4-BE49-F238E27FC236}">
                <a16:creationId xmlns:a16="http://schemas.microsoft.com/office/drawing/2014/main" id="{84110D2A-2969-43F1-4ED6-6B0B4068ED4C}"/>
              </a:ext>
            </a:extLst>
          </p:cNvPr>
          <p:cNvPicPr>
            <a:picLocks noChangeAspect="1"/>
          </p:cNvPicPr>
          <p:nvPr/>
        </p:nvPicPr>
        <p:blipFill>
          <a:blip r:embed="rId4"/>
          <a:stretch>
            <a:fillRect/>
          </a:stretch>
        </p:blipFill>
        <p:spPr>
          <a:xfrm>
            <a:off x="3424558" y="1858421"/>
            <a:ext cx="4029383" cy="4029383"/>
          </a:xfrm>
          <a:prstGeom prst="rect">
            <a:avLst/>
          </a:prstGeom>
        </p:spPr>
      </p:pic>
    </p:spTree>
    <p:extLst>
      <p:ext uri="{BB962C8B-B14F-4D97-AF65-F5344CB8AC3E}">
        <p14:creationId xmlns:p14="http://schemas.microsoft.com/office/powerpoint/2010/main" val="3995342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71D56AE-B322-43AC-E668-EB8F9ED79EFB}"/>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79613B1F-82BC-D126-DC1B-7764FBE829B0}"/>
              </a:ext>
            </a:extLst>
          </p:cNvPr>
          <p:cNvSpPr>
            <a:spLocks noGrp="1"/>
          </p:cNvSpPr>
          <p:nvPr>
            <p:ph type="sldNum" sz="quarter" idx="12"/>
          </p:nvPr>
        </p:nvSpPr>
        <p:spPr/>
        <p:txBody>
          <a:bodyPr/>
          <a:lstStyle/>
          <a:p>
            <a:fld id="{0A297500-7527-634B-90F4-69D0994C32B4}" type="slidenum">
              <a:rPr lang="nl-NL" smtClean="0"/>
              <a:t>17</a:t>
            </a:fld>
            <a:endParaRPr lang="nl-NL"/>
          </a:p>
        </p:txBody>
      </p:sp>
      <p:sp>
        <p:nvSpPr>
          <p:cNvPr id="5" name="Title 4">
            <a:extLst>
              <a:ext uri="{FF2B5EF4-FFF2-40B4-BE49-F238E27FC236}">
                <a16:creationId xmlns:a16="http://schemas.microsoft.com/office/drawing/2014/main" id="{3ADECFDD-450A-6845-0D87-4DBB4E218759}"/>
              </a:ext>
            </a:extLst>
          </p:cNvPr>
          <p:cNvSpPr>
            <a:spLocks noGrp="1"/>
          </p:cNvSpPr>
          <p:nvPr>
            <p:ph type="title"/>
          </p:nvPr>
        </p:nvSpPr>
        <p:spPr/>
        <p:txBody>
          <a:bodyPr>
            <a:normAutofit fontScale="90000"/>
          </a:bodyPr>
          <a:lstStyle/>
          <a:p>
            <a:r>
              <a:rPr lang="en-US" dirty="0"/>
              <a:t>Preliminary collection efficiency estimate from beam current</a:t>
            </a:r>
            <a:endParaRPr lang="LID4096" dirty="0"/>
          </a:p>
        </p:txBody>
      </p:sp>
      <p:pic>
        <p:nvPicPr>
          <p:cNvPr id="14" name="Picture 13">
            <a:extLst>
              <a:ext uri="{FF2B5EF4-FFF2-40B4-BE49-F238E27FC236}">
                <a16:creationId xmlns:a16="http://schemas.microsoft.com/office/drawing/2014/main" id="{317E7CF4-5FDF-6265-9CCE-2FA8133D1177}"/>
              </a:ext>
            </a:extLst>
          </p:cNvPr>
          <p:cNvPicPr>
            <a:picLocks noChangeAspect="1"/>
          </p:cNvPicPr>
          <p:nvPr/>
        </p:nvPicPr>
        <p:blipFill>
          <a:blip r:embed="rId2"/>
          <a:stretch>
            <a:fillRect/>
          </a:stretch>
        </p:blipFill>
        <p:spPr>
          <a:xfrm>
            <a:off x="4298398" y="1010693"/>
            <a:ext cx="7808029" cy="5108829"/>
          </a:xfrm>
          <a:prstGeom prst="rect">
            <a:avLst/>
          </a:prstGeom>
        </p:spPr>
      </p:pic>
      <p:sp>
        <p:nvSpPr>
          <p:cNvPr id="6" name="TextBox 5">
            <a:extLst>
              <a:ext uri="{FF2B5EF4-FFF2-40B4-BE49-F238E27FC236}">
                <a16:creationId xmlns:a16="http://schemas.microsoft.com/office/drawing/2014/main" id="{892964F3-05D8-16B2-0D9D-BD492B9DAB61}"/>
              </a:ext>
            </a:extLst>
          </p:cNvPr>
          <p:cNvSpPr txBox="1"/>
          <p:nvPr/>
        </p:nvSpPr>
        <p:spPr>
          <a:xfrm rot="20246623">
            <a:off x="4800689" y="3735342"/>
            <a:ext cx="961241" cy="369332"/>
          </a:xfrm>
          <a:prstGeom prst="rect">
            <a:avLst/>
          </a:prstGeom>
          <a:solidFill>
            <a:schemeClr val="bg1"/>
          </a:solidFill>
        </p:spPr>
        <p:txBody>
          <a:bodyPr wrap="square" rtlCol="0">
            <a:spAutoFit/>
          </a:bodyPr>
          <a:lstStyle/>
          <a:p>
            <a:pPr algn="ctr"/>
            <a:r>
              <a:rPr lang="en-US" dirty="0">
                <a:solidFill>
                  <a:srgbClr val="C00000"/>
                </a:solidFill>
              </a:rPr>
              <a:t>Jun</a:t>
            </a:r>
            <a:endParaRPr lang="LID4096" dirty="0">
              <a:solidFill>
                <a:srgbClr val="C00000"/>
              </a:solidFill>
            </a:endParaRPr>
          </a:p>
        </p:txBody>
      </p:sp>
      <p:sp>
        <p:nvSpPr>
          <p:cNvPr id="2" name="TextBox 1">
            <a:extLst>
              <a:ext uri="{FF2B5EF4-FFF2-40B4-BE49-F238E27FC236}">
                <a16:creationId xmlns:a16="http://schemas.microsoft.com/office/drawing/2014/main" id="{95EBABE0-4F68-5CED-DAC2-20A8AF61BC3E}"/>
              </a:ext>
            </a:extLst>
          </p:cNvPr>
          <p:cNvSpPr txBox="1"/>
          <p:nvPr/>
        </p:nvSpPr>
        <p:spPr>
          <a:xfrm rot="20246623">
            <a:off x="4800690" y="1067766"/>
            <a:ext cx="961241" cy="369332"/>
          </a:xfrm>
          <a:prstGeom prst="rect">
            <a:avLst/>
          </a:prstGeom>
          <a:solidFill>
            <a:schemeClr val="bg1"/>
          </a:solidFill>
        </p:spPr>
        <p:txBody>
          <a:bodyPr wrap="square" rtlCol="0">
            <a:spAutoFit/>
          </a:bodyPr>
          <a:lstStyle/>
          <a:p>
            <a:pPr algn="ctr"/>
            <a:r>
              <a:rPr lang="en-US" dirty="0">
                <a:solidFill>
                  <a:srgbClr val="C00000"/>
                </a:solidFill>
              </a:rPr>
              <a:t>May</a:t>
            </a:r>
            <a:endParaRPr lang="LID4096" dirty="0">
              <a:solidFill>
                <a:srgbClr val="C00000"/>
              </a:solidFill>
            </a:endParaRPr>
          </a:p>
        </p:txBody>
      </p:sp>
      <p:sp>
        <p:nvSpPr>
          <p:cNvPr id="12" name="TextBox 11">
            <a:extLst>
              <a:ext uri="{FF2B5EF4-FFF2-40B4-BE49-F238E27FC236}">
                <a16:creationId xmlns:a16="http://schemas.microsoft.com/office/drawing/2014/main" id="{DA8DB5BF-0255-5230-E9F8-66E5695E22A5}"/>
              </a:ext>
            </a:extLst>
          </p:cNvPr>
          <p:cNvSpPr txBox="1"/>
          <p:nvPr/>
        </p:nvSpPr>
        <p:spPr>
          <a:xfrm>
            <a:off x="7534736" y="1931860"/>
            <a:ext cx="3000527" cy="461665"/>
          </a:xfrm>
          <a:prstGeom prst="rect">
            <a:avLst/>
          </a:prstGeom>
          <a:solidFill>
            <a:schemeClr val="bg1"/>
          </a:solidFill>
          <a:ln w="28575">
            <a:solidFill>
              <a:srgbClr val="C00000"/>
            </a:solidFill>
          </a:ln>
        </p:spPr>
        <p:txBody>
          <a:bodyPr wrap="square" rtlCol="0">
            <a:spAutoFit/>
          </a:bodyPr>
          <a:lstStyle/>
          <a:p>
            <a:r>
              <a:rPr lang="en-US" sz="1200" baseline="30000" dirty="0"/>
              <a:t>225</a:t>
            </a:r>
            <a:r>
              <a:rPr lang="en-US" sz="1200" dirty="0"/>
              <a:t>Ra: 55 MBq </a:t>
            </a:r>
            <a:r>
              <a:rPr lang="en-US" sz="1200" dirty="0">
                <a:sym typeface="Wingdings" panose="05000000000000000000" pitchFamily="2" charset="2"/>
              </a:rPr>
              <a:t> 37% coll. eff. (Prelim)</a:t>
            </a:r>
          </a:p>
          <a:p>
            <a:r>
              <a:rPr lang="en-US" sz="1200" baseline="30000" dirty="0">
                <a:sym typeface="Wingdings" panose="05000000000000000000" pitchFamily="2" charset="2"/>
              </a:rPr>
              <a:t>225</a:t>
            </a:r>
            <a:r>
              <a:rPr lang="en-US" sz="1200" dirty="0">
                <a:sym typeface="Wingdings" panose="05000000000000000000" pitchFamily="2" charset="2"/>
              </a:rPr>
              <a:t>Ac: 2.2 MBq  0.2% coll. eff. (Prelim)</a:t>
            </a:r>
          </a:p>
        </p:txBody>
      </p:sp>
      <p:sp>
        <p:nvSpPr>
          <p:cNvPr id="13" name="TextBox 12">
            <a:extLst>
              <a:ext uri="{FF2B5EF4-FFF2-40B4-BE49-F238E27FC236}">
                <a16:creationId xmlns:a16="http://schemas.microsoft.com/office/drawing/2014/main" id="{9EBD7D32-5560-36FB-AD63-A81499D34E6D}"/>
              </a:ext>
            </a:extLst>
          </p:cNvPr>
          <p:cNvSpPr txBox="1"/>
          <p:nvPr/>
        </p:nvSpPr>
        <p:spPr>
          <a:xfrm>
            <a:off x="7457923" y="4464476"/>
            <a:ext cx="3077340" cy="461665"/>
          </a:xfrm>
          <a:prstGeom prst="rect">
            <a:avLst/>
          </a:prstGeom>
          <a:noFill/>
          <a:ln w="28575">
            <a:solidFill>
              <a:srgbClr val="C00000"/>
            </a:solidFill>
          </a:ln>
        </p:spPr>
        <p:txBody>
          <a:bodyPr wrap="square" rtlCol="0">
            <a:spAutoFit/>
          </a:bodyPr>
          <a:lstStyle/>
          <a:p>
            <a:r>
              <a:rPr lang="en-US" sz="1200" baseline="30000" dirty="0"/>
              <a:t>225</a:t>
            </a:r>
            <a:r>
              <a:rPr lang="en-US" sz="1200" dirty="0"/>
              <a:t>Ra: 25.9 MBq </a:t>
            </a:r>
            <a:r>
              <a:rPr lang="en-US" sz="1200" dirty="0">
                <a:sym typeface="Wingdings" panose="05000000000000000000" pitchFamily="2" charset="2"/>
              </a:rPr>
              <a:t> 18% coll. eff. (Prelim)</a:t>
            </a:r>
          </a:p>
          <a:p>
            <a:r>
              <a:rPr lang="en-US" sz="1200" baseline="30000" dirty="0">
                <a:sym typeface="Wingdings" panose="05000000000000000000" pitchFamily="2" charset="2"/>
              </a:rPr>
              <a:t>225</a:t>
            </a:r>
            <a:r>
              <a:rPr lang="en-US" sz="1200" dirty="0">
                <a:sym typeface="Wingdings" panose="05000000000000000000" pitchFamily="2" charset="2"/>
              </a:rPr>
              <a:t>Ac: 2.1 MBq  0.2% coll. eff. (Prelim)</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2D12085-AAAB-2330-4660-E7C8988E4075}"/>
                  </a:ext>
                </a:extLst>
              </p:cNvPr>
              <p:cNvSpPr txBox="1"/>
              <p:nvPr/>
            </p:nvSpPr>
            <p:spPr>
              <a:xfrm>
                <a:off x="281582" y="1793979"/>
                <a:ext cx="2833951" cy="2862322"/>
              </a:xfrm>
              <a:prstGeom prst="rect">
                <a:avLst/>
              </a:prstGeom>
              <a:noFill/>
            </p:spPr>
            <p:txBody>
              <a:bodyPr wrap="square" rtlCol="0">
                <a:spAutoFit/>
              </a:bodyPr>
              <a:lstStyle/>
              <a:p>
                <a:pPr marL="285750" indent="-285750">
                  <a:buFont typeface="Arial" panose="020B0604020202020204" pitchFamily="34" charset="0"/>
                  <a:buChar char="•"/>
                </a:pPr>
                <a:r>
                  <a:rPr lang="en-US" dirty="0"/>
                  <a:t>Assign beam current to </a:t>
                </a:r>
                <a:r>
                  <a:rPr lang="en-US" baseline="30000" dirty="0"/>
                  <a:t>225</a:t>
                </a:r>
                <a:r>
                  <a:rPr lang="en-US" dirty="0"/>
                  <a:t>Ra and </a:t>
                </a:r>
                <a:r>
                  <a:rPr lang="en-US" baseline="30000" dirty="0"/>
                  <a:t>225</a:t>
                </a:r>
                <a:r>
                  <a:rPr lang="en-US" dirty="0"/>
                  <a:t>Ac regions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Integrate + convert to activity (accounting for feeding </a:t>
                </a:r>
                <a:r>
                  <a:rPr lang="en-US" baseline="30000" dirty="0"/>
                  <a:t>225</a:t>
                </a:r>
                <a:r>
                  <a:rPr lang="en-US" dirty="0"/>
                  <a:t>Ra </a:t>
                </a:r>
                <a:r>
                  <a:rPr lang="en-US" dirty="0">
                    <a:sym typeface="Wingdings" panose="05000000000000000000" pitchFamily="2" charset="2"/>
                  </a:rPr>
                  <a:t> </a:t>
                </a:r>
                <a:r>
                  <a:rPr lang="en-US" baseline="30000" dirty="0">
                    <a:sym typeface="Wingdings" panose="05000000000000000000" pitchFamily="2" charset="2"/>
                  </a:rPr>
                  <a:t>225</a:t>
                </a:r>
                <a:r>
                  <a:rPr lang="en-US" dirty="0">
                    <a:sym typeface="Wingdings" panose="05000000000000000000" pitchFamily="2" charset="2"/>
                  </a:rPr>
                  <a:t>Ac)</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err="1"/>
                  <a:t>Normalise</a:t>
                </a:r>
                <a:r>
                  <a:rPr lang="en-US" dirty="0"/>
                  <a:t> to </a:t>
                </a:r>
                <a14:m>
                  <m:oMath xmlns:m="http://schemas.openxmlformats.org/officeDocument/2006/math">
                    <m:r>
                      <a:rPr lang="en-US" b="0" i="1" smtClean="0">
                        <a:latin typeface="Cambria Math" panose="02040503050406030204" pitchFamily="18" charset="0"/>
                      </a:rPr>
                      <m:t>𝛾</m:t>
                    </m:r>
                  </m:oMath>
                </a14:m>
                <a:r>
                  <a:rPr lang="en-US" dirty="0"/>
                  <a:t>-spec activity</a:t>
                </a:r>
              </a:p>
            </p:txBody>
          </p:sp>
        </mc:Choice>
        <mc:Fallback xmlns="">
          <p:sp>
            <p:nvSpPr>
              <p:cNvPr id="15" name="TextBox 14">
                <a:extLst>
                  <a:ext uri="{FF2B5EF4-FFF2-40B4-BE49-F238E27FC236}">
                    <a16:creationId xmlns:a16="http://schemas.microsoft.com/office/drawing/2014/main" id="{C2D12085-AAAB-2330-4660-E7C8988E4075}"/>
                  </a:ext>
                </a:extLst>
              </p:cNvPr>
              <p:cNvSpPr txBox="1">
                <a:spLocks noRot="1" noChangeAspect="1" noMove="1" noResize="1" noEditPoints="1" noAdjustHandles="1" noChangeArrowheads="1" noChangeShapeType="1" noTextEdit="1"/>
              </p:cNvSpPr>
              <p:nvPr/>
            </p:nvSpPr>
            <p:spPr>
              <a:xfrm>
                <a:off x="281582" y="1793979"/>
                <a:ext cx="2833951" cy="2862322"/>
              </a:xfrm>
              <a:prstGeom prst="rect">
                <a:avLst/>
              </a:prstGeom>
              <a:blipFill>
                <a:blip r:embed="rId3"/>
                <a:stretch>
                  <a:fillRect l="-1290" t="-1064" r="-3656" b="-2340"/>
                </a:stretch>
              </a:blipFill>
            </p:spPr>
            <p:txBody>
              <a:bodyPr/>
              <a:lstStyle/>
              <a:p>
                <a:r>
                  <a:rPr lang="LID4096">
                    <a:noFill/>
                  </a:rPr>
                  <a:t> </a:t>
                </a:r>
              </a:p>
            </p:txBody>
          </p:sp>
        </mc:Fallback>
      </mc:AlternateContent>
    </p:spTree>
    <p:extLst>
      <p:ext uri="{BB962C8B-B14F-4D97-AF65-F5344CB8AC3E}">
        <p14:creationId xmlns:p14="http://schemas.microsoft.com/office/powerpoint/2010/main" val="144219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machine&#10;&#10;Description automatically generated">
            <a:extLst>
              <a:ext uri="{FF2B5EF4-FFF2-40B4-BE49-F238E27FC236}">
                <a16:creationId xmlns:a16="http://schemas.microsoft.com/office/drawing/2014/main" id="{7A78AC19-5DE8-6D42-56D8-518E1D0869FE}"/>
              </a:ext>
            </a:extLst>
          </p:cNvPr>
          <p:cNvPicPr>
            <a:picLocks noChangeAspect="1"/>
          </p:cNvPicPr>
          <p:nvPr/>
        </p:nvPicPr>
        <p:blipFill rotWithShape="1">
          <a:blip r:embed="rId2"/>
          <a:srcRect l="11637" t="17063" r="4102" b="15667"/>
          <a:stretch/>
        </p:blipFill>
        <p:spPr>
          <a:xfrm>
            <a:off x="1132511" y="1515621"/>
            <a:ext cx="2095004" cy="2563623"/>
          </a:xfrm>
          <a:prstGeom prst="rect">
            <a:avLst/>
          </a:prstGeom>
        </p:spPr>
      </p:pic>
      <p:pic>
        <p:nvPicPr>
          <p:cNvPr id="9" name="Picture 8" descr="A close-up of a machine&#10;&#10;Description automatically generated">
            <a:extLst>
              <a:ext uri="{FF2B5EF4-FFF2-40B4-BE49-F238E27FC236}">
                <a16:creationId xmlns:a16="http://schemas.microsoft.com/office/drawing/2014/main" id="{FA16FB64-BE11-CEF3-72C0-7A57009DF142}"/>
              </a:ext>
            </a:extLst>
          </p:cNvPr>
          <p:cNvPicPr>
            <a:picLocks noChangeAspect="1"/>
          </p:cNvPicPr>
          <p:nvPr/>
        </p:nvPicPr>
        <p:blipFill rotWithShape="1">
          <a:blip r:embed="rId2">
            <a:alphaModFix amt="70000"/>
          </a:blip>
          <a:srcRect l="11637" t="17063" r="4102" b="15667"/>
          <a:stretch/>
        </p:blipFill>
        <p:spPr>
          <a:xfrm>
            <a:off x="3425489" y="1515619"/>
            <a:ext cx="2095004" cy="2563624"/>
          </a:xfrm>
          <a:prstGeom prst="rect">
            <a:avLst/>
          </a:prstGeom>
        </p:spPr>
      </p:pic>
      <p:pic>
        <p:nvPicPr>
          <p:cNvPr id="10" name="Picture 9" descr="A close-up of a machine&#10;&#10;Description automatically generated">
            <a:extLst>
              <a:ext uri="{FF2B5EF4-FFF2-40B4-BE49-F238E27FC236}">
                <a16:creationId xmlns:a16="http://schemas.microsoft.com/office/drawing/2014/main" id="{DB9299EA-623B-ECF7-1FD8-E4867F48649E}"/>
              </a:ext>
            </a:extLst>
          </p:cNvPr>
          <p:cNvPicPr>
            <a:picLocks noChangeAspect="1"/>
          </p:cNvPicPr>
          <p:nvPr/>
        </p:nvPicPr>
        <p:blipFill rotWithShape="1">
          <a:blip r:embed="rId2">
            <a:alphaModFix amt="20000"/>
          </a:blip>
          <a:srcRect l="11637" t="17063" r="4102" b="15667"/>
          <a:stretch/>
        </p:blipFill>
        <p:spPr>
          <a:xfrm>
            <a:off x="5828098" y="1515618"/>
            <a:ext cx="2095005" cy="2563625"/>
          </a:xfrm>
          <a:prstGeom prst="rect">
            <a:avLst/>
          </a:prstGeom>
        </p:spPr>
      </p:pic>
      <p:pic>
        <p:nvPicPr>
          <p:cNvPr id="11" name="Picture 10" descr="A close-up of a machine&#10;&#10;Description automatically generated">
            <a:extLst>
              <a:ext uri="{FF2B5EF4-FFF2-40B4-BE49-F238E27FC236}">
                <a16:creationId xmlns:a16="http://schemas.microsoft.com/office/drawing/2014/main" id="{3741FE55-84D1-1E3F-BA90-2E30C82916FA}"/>
              </a:ext>
            </a:extLst>
          </p:cNvPr>
          <p:cNvPicPr>
            <a:picLocks noChangeAspect="1"/>
          </p:cNvPicPr>
          <p:nvPr/>
        </p:nvPicPr>
        <p:blipFill rotWithShape="1">
          <a:blip r:embed="rId2"/>
          <a:srcRect l="11637" t="17063" r="4102" b="15667"/>
          <a:stretch/>
        </p:blipFill>
        <p:spPr>
          <a:xfrm>
            <a:off x="8945197" y="1492605"/>
            <a:ext cx="2095004" cy="2563624"/>
          </a:xfrm>
          <a:prstGeom prst="rect">
            <a:avLst/>
          </a:prstGeom>
        </p:spPr>
      </p:pic>
      <p:sp>
        <p:nvSpPr>
          <p:cNvPr id="12" name="TextBox 11">
            <a:extLst>
              <a:ext uri="{FF2B5EF4-FFF2-40B4-BE49-F238E27FC236}">
                <a16:creationId xmlns:a16="http://schemas.microsoft.com/office/drawing/2014/main" id="{F2D33D5F-2048-57B7-9069-92C53EF86E9C}"/>
              </a:ext>
            </a:extLst>
          </p:cNvPr>
          <p:cNvSpPr txBox="1"/>
          <p:nvPr/>
        </p:nvSpPr>
        <p:spPr>
          <a:xfrm rot="20246623">
            <a:off x="1644577" y="1705469"/>
            <a:ext cx="961241" cy="369332"/>
          </a:xfrm>
          <a:prstGeom prst="rect">
            <a:avLst/>
          </a:prstGeom>
          <a:solidFill>
            <a:schemeClr val="bg1"/>
          </a:solidFill>
        </p:spPr>
        <p:txBody>
          <a:bodyPr wrap="square" rtlCol="0">
            <a:spAutoFit/>
          </a:bodyPr>
          <a:lstStyle/>
          <a:p>
            <a:pPr algn="ctr"/>
            <a:r>
              <a:rPr lang="en-US" dirty="0">
                <a:solidFill>
                  <a:srgbClr val="C00000"/>
                </a:solidFill>
              </a:rPr>
              <a:t>May</a:t>
            </a:r>
            <a:endParaRPr lang="LID4096" dirty="0">
              <a:solidFill>
                <a:srgbClr val="C00000"/>
              </a:solidFill>
            </a:endParaRPr>
          </a:p>
        </p:txBody>
      </p:sp>
      <p:sp>
        <p:nvSpPr>
          <p:cNvPr id="13" name="TextBox 12">
            <a:extLst>
              <a:ext uri="{FF2B5EF4-FFF2-40B4-BE49-F238E27FC236}">
                <a16:creationId xmlns:a16="http://schemas.microsoft.com/office/drawing/2014/main" id="{E786DE69-C4B1-6750-0959-ACACC098D63A}"/>
              </a:ext>
            </a:extLst>
          </p:cNvPr>
          <p:cNvSpPr txBox="1"/>
          <p:nvPr/>
        </p:nvSpPr>
        <p:spPr>
          <a:xfrm rot="20246623">
            <a:off x="4047186" y="1605460"/>
            <a:ext cx="961241" cy="369332"/>
          </a:xfrm>
          <a:prstGeom prst="rect">
            <a:avLst/>
          </a:prstGeom>
          <a:solidFill>
            <a:schemeClr val="bg1"/>
          </a:solidFill>
        </p:spPr>
        <p:txBody>
          <a:bodyPr wrap="square" rtlCol="0">
            <a:spAutoFit/>
          </a:bodyPr>
          <a:lstStyle/>
          <a:p>
            <a:pPr algn="ctr"/>
            <a:r>
              <a:rPr lang="en-US" dirty="0">
                <a:solidFill>
                  <a:srgbClr val="C00000"/>
                </a:solidFill>
              </a:rPr>
              <a:t>Jun</a:t>
            </a:r>
            <a:endParaRPr lang="LID4096" dirty="0">
              <a:solidFill>
                <a:srgbClr val="C00000"/>
              </a:solidFill>
            </a:endParaRPr>
          </a:p>
        </p:txBody>
      </p:sp>
      <p:sp>
        <p:nvSpPr>
          <p:cNvPr id="14" name="TextBox 13">
            <a:extLst>
              <a:ext uri="{FF2B5EF4-FFF2-40B4-BE49-F238E27FC236}">
                <a16:creationId xmlns:a16="http://schemas.microsoft.com/office/drawing/2014/main" id="{975F9CF1-88A6-0822-722B-6B4A131109D7}"/>
              </a:ext>
            </a:extLst>
          </p:cNvPr>
          <p:cNvSpPr txBox="1"/>
          <p:nvPr/>
        </p:nvSpPr>
        <p:spPr>
          <a:xfrm rot="20246623">
            <a:off x="6449795" y="1505451"/>
            <a:ext cx="961241" cy="369332"/>
          </a:xfrm>
          <a:prstGeom prst="rect">
            <a:avLst/>
          </a:prstGeom>
          <a:solidFill>
            <a:schemeClr val="bg1"/>
          </a:solidFill>
        </p:spPr>
        <p:txBody>
          <a:bodyPr wrap="square" rtlCol="0">
            <a:spAutoFit/>
          </a:bodyPr>
          <a:lstStyle/>
          <a:p>
            <a:pPr algn="ctr"/>
            <a:r>
              <a:rPr lang="en-US" dirty="0">
                <a:solidFill>
                  <a:srgbClr val="C00000"/>
                </a:solidFill>
              </a:rPr>
              <a:t>Aug</a:t>
            </a:r>
            <a:endParaRPr lang="LID4096" dirty="0">
              <a:solidFill>
                <a:srgbClr val="C00000"/>
              </a:solidFill>
            </a:endParaRPr>
          </a:p>
        </p:txBody>
      </p:sp>
      <p:sp>
        <p:nvSpPr>
          <p:cNvPr id="15" name="TextBox 14">
            <a:extLst>
              <a:ext uri="{FF2B5EF4-FFF2-40B4-BE49-F238E27FC236}">
                <a16:creationId xmlns:a16="http://schemas.microsoft.com/office/drawing/2014/main" id="{BC3D4469-A24C-653D-7710-9A1BD7DA4D86}"/>
              </a:ext>
            </a:extLst>
          </p:cNvPr>
          <p:cNvSpPr txBox="1"/>
          <p:nvPr/>
        </p:nvSpPr>
        <p:spPr>
          <a:xfrm rot="20246623">
            <a:off x="9526106" y="1405443"/>
            <a:ext cx="961241" cy="369332"/>
          </a:xfrm>
          <a:prstGeom prst="rect">
            <a:avLst/>
          </a:prstGeom>
          <a:solidFill>
            <a:schemeClr val="bg1"/>
          </a:solidFill>
        </p:spPr>
        <p:txBody>
          <a:bodyPr wrap="square" rtlCol="0">
            <a:spAutoFit/>
          </a:bodyPr>
          <a:lstStyle/>
          <a:p>
            <a:pPr algn="ctr"/>
            <a:r>
              <a:rPr lang="en-US" dirty="0">
                <a:solidFill>
                  <a:srgbClr val="C00000"/>
                </a:solidFill>
              </a:rPr>
              <a:t>Sep</a:t>
            </a:r>
            <a:endParaRPr lang="LID4096" dirty="0">
              <a:solidFill>
                <a:srgbClr val="C00000"/>
              </a:solidFill>
            </a:endParaRPr>
          </a:p>
        </p:txBody>
      </p:sp>
      <p:sp>
        <p:nvSpPr>
          <p:cNvPr id="3" name="Footer Placeholder 2">
            <a:extLst>
              <a:ext uri="{FF2B5EF4-FFF2-40B4-BE49-F238E27FC236}">
                <a16:creationId xmlns:a16="http://schemas.microsoft.com/office/drawing/2014/main" id="{19E4A613-C78E-FDBD-F586-914EBA0A5713}"/>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4ABACB4F-733E-7482-2DB3-11F5868F4F2E}"/>
              </a:ext>
            </a:extLst>
          </p:cNvPr>
          <p:cNvSpPr>
            <a:spLocks noGrp="1"/>
          </p:cNvSpPr>
          <p:nvPr>
            <p:ph type="sldNum" sz="quarter" idx="12"/>
          </p:nvPr>
        </p:nvSpPr>
        <p:spPr/>
        <p:txBody>
          <a:bodyPr/>
          <a:lstStyle/>
          <a:p>
            <a:fld id="{0A297500-7527-634B-90F4-69D0994C32B4}" type="slidenum">
              <a:rPr lang="nl-NL" smtClean="0"/>
              <a:t>18</a:t>
            </a:fld>
            <a:endParaRPr lang="nl-NL"/>
          </a:p>
        </p:txBody>
      </p:sp>
      <p:sp>
        <p:nvSpPr>
          <p:cNvPr id="5" name="Title 4">
            <a:extLst>
              <a:ext uri="{FF2B5EF4-FFF2-40B4-BE49-F238E27FC236}">
                <a16:creationId xmlns:a16="http://schemas.microsoft.com/office/drawing/2014/main" id="{3D9FA41E-C66B-653B-8039-A00F8037F020}"/>
              </a:ext>
            </a:extLst>
          </p:cNvPr>
          <p:cNvSpPr>
            <a:spLocks noGrp="1"/>
          </p:cNvSpPr>
          <p:nvPr>
            <p:ph type="title"/>
          </p:nvPr>
        </p:nvSpPr>
        <p:spPr/>
        <p:txBody>
          <a:bodyPr>
            <a:normAutofit/>
          </a:bodyPr>
          <a:lstStyle/>
          <a:p>
            <a:r>
              <a:rPr lang="en-US" dirty="0"/>
              <a:t>All </a:t>
            </a:r>
            <a:r>
              <a:rPr lang="en-US" baseline="30000" dirty="0"/>
              <a:t>225</a:t>
            </a:r>
            <a:r>
              <a:rPr lang="en-US" dirty="0"/>
              <a:t>Ac / </a:t>
            </a:r>
            <a:r>
              <a:rPr lang="en-US" baseline="30000" dirty="0"/>
              <a:t>225</a:t>
            </a:r>
            <a:r>
              <a:rPr lang="en-US" dirty="0"/>
              <a:t>Ra collection efficiencies (2023)</a:t>
            </a:r>
            <a:endParaRPr lang="LID4096" dirty="0"/>
          </a:p>
        </p:txBody>
      </p:sp>
      <p:pic>
        <p:nvPicPr>
          <p:cNvPr id="7" name="Picture 6">
            <a:extLst>
              <a:ext uri="{FF2B5EF4-FFF2-40B4-BE49-F238E27FC236}">
                <a16:creationId xmlns:a16="http://schemas.microsoft.com/office/drawing/2014/main" id="{91C97446-A4AB-A293-65A6-A12AE29BE34E}"/>
              </a:ext>
            </a:extLst>
          </p:cNvPr>
          <p:cNvPicPr>
            <a:picLocks noChangeAspect="1"/>
          </p:cNvPicPr>
          <p:nvPr/>
        </p:nvPicPr>
        <p:blipFill>
          <a:blip r:embed="rId3">
            <a:alphaModFix amt="85000"/>
          </a:blip>
          <a:stretch>
            <a:fillRect/>
          </a:stretch>
        </p:blipFill>
        <p:spPr>
          <a:xfrm>
            <a:off x="444242" y="2582993"/>
            <a:ext cx="10767711" cy="3631630"/>
          </a:xfrm>
          <a:prstGeom prst="rect">
            <a:avLst/>
          </a:prstGeom>
        </p:spPr>
      </p:pic>
    </p:spTree>
    <p:extLst>
      <p:ext uri="{BB962C8B-B14F-4D97-AF65-F5344CB8AC3E}">
        <p14:creationId xmlns:p14="http://schemas.microsoft.com/office/powerpoint/2010/main" val="759320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BC99-7149-AA2D-C812-1E49D18D8842}"/>
              </a:ext>
            </a:extLst>
          </p:cNvPr>
          <p:cNvSpPr>
            <a:spLocks noGrp="1"/>
          </p:cNvSpPr>
          <p:nvPr>
            <p:ph type="title"/>
          </p:nvPr>
        </p:nvSpPr>
        <p:spPr>
          <a:xfrm>
            <a:off x="574802" y="153675"/>
            <a:ext cx="3111373" cy="834000"/>
          </a:xfrm>
        </p:spPr>
        <p:txBody>
          <a:bodyPr/>
          <a:lstStyle/>
          <a:p>
            <a:r>
              <a:rPr lang="en-US" dirty="0"/>
              <a:t>Conclusions:</a:t>
            </a:r>
            <a:endParaRPr lang="LID4096" dirty="0"/>
          </a:p>
        </p:txBody>
      </p:sp>
      <p:sp>
        <p:nvSpPr>
          <p:cNvPr id="3" name="Text Placeholder 2">
            <a:extLst>
              <a:ext uri="{FF2B5EF4-FFF2-40B4-BE49-F238E27FC236}">
                <a16:creationId xmlns:a16="http://schemas.microsoft.com/office/drawing/2014/main" id="{F17A7696-9B76-A616-0D15-2B669B4FB8BF}"/>
              </a:ext>
            </a:extLst>
          </p:cNvPr>
          <p:cNvSpPr>
            <a:spLocks noGrp="1"/>
          </p:cNvSpPr>
          <p:nvPr>
            <p:ph type="body" idx="1"/>
          </p:nvPr>
        </p:nvSpPr>
        <p:spPr>
          <a:xfrm>
            <a:off x="193802" y="1218581"/>
            <a:ext cx="6096264" cy="3982069"/>
          </a:xfrm>
        </p:spPr>
        <p:txBody>
          <a:bodyPr>
            <a:normAutofit/>
          </a:bodyPr>
          <a:lstStyle/>
          <a:p>
            <a:pPr marL="342900" indent="-342900">
              <a:buFont typeface="Arial" panose="020B0604020202020204" pitchFamily="34" charset="0"/>
              <a:buChar char="•"/>
            </a:pPr>
            <a:r>
              <a:rPr lang="en-US" baseline="30000" dirty="0"/>
              <a:t>225</a:t>
            </a:r>
            <a:r>
              <a:rPr lang="en-US" dirty="0"/>
              <a:t>Ac and </a:t>
            </a:r>
            <a:r>
              <a:rPr lang="en-US" baseline="30000" dirty="0"/>
              <a:t>225</a:t>
            </a:r>
            <a:r>
              <a:rPr lang="en-US" dirty="0"/>
              <a:t>Ra has been produced at MEDICIS</a:t>
            </a:r>
          </a:p>
          <a:p>
            <a:pPr marL="342900" indent="-342900">
              <a:buFont typeface="Arial" panose="020B0604020202020204" pitchFamily="34" charset="0"/>
              <a:buChar char="•"/>
            </a:pPr>
            <a:r>
              <a:rPr lang="en-US" dirty="0"/>
              <a:t>The isotopic purity of the collected </a:t>
            </a:r>
            <a:r>
              <a:rPr lang="en-US" baseline="30000" dirty="0"/>
              <a:t>225</a:t>
            </a:r>
            <a:r>
              <a:rPr lang="en-US" dirty="0"/>
              <a:t>Ac samples has </a:t>
            </a:r>
            <a:r>
              <a:rPr lang="en-US" baseline="30000" dirty="0"/>
              <a:t>227</a:t>
            </a:r>
            <a:r>
              <a:rPr lang="en-US" dirty="0"/>
              <a:t>Ac content below a reasonable limit for medical use</a:t>
            </a:r>
          </a:p>
          <a:p>
            <a:pPr marL="342900" indent="-342900">
              <a:buFont typeface="Arial" panose="020B0604020202020204" pitchFamily="34" charset="0"/>
              <a:buChar char="•"/>
            </a:pPr>
            <a:r>
              <a:rPr lang="en-US" dirty="0"/>
              <a:t>Most </a:t>
            </a:r>
            <a:r>
              <a:rPr lang="en-US" baseline="30000" dirty="0"/>
              <a:t>225</a:t>
            </a:r>
            <a:r>
              <a:rPr lang="en-US" dirty="0"/>
              <a:t>Ac can be produced from </a:t>
            </a:r>
            <a:r>
              <a:rPr lang="en-US" baseline="30000" dirty="0"/>
              <a:t>225</a:t>
            </a:r>
            <a:r>
              <a:rPr lang="en-US" dirty="0"/>
              <a:t>Ra implantation and decay</a:t>
            </a:r>
          </a:p>
          <a:p>
            <a:pPr marL="342900" indent="-342900">
              <a:buFont typeface="Arial" panose="020B0604020202020204" pitchFamily="34" charset="0"/>
              <a:buChar char="•"/>
            </a:pPr>
            <a:r>
              <a:rPr lang="en-US" dirty="0"/>
              <a:t>Target reuse is possible, but efficiency is reduced if target is ‘punished’</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57A09B7F-EDE3-2B13-6D52-E3FD65AFCDC3}"/>
              </a:ext>
            </a:extLst>
          </p:cNvPr>
          <p:cNvSpPr>
            <a:spLocks noGrp="1"/>
          </p:cNvSpPr>
          <p:nvPr>
            <p:ph type="sldNum" sz="quarter" idx="12"/>
          </p:nvPr>
        </p:nvSpPr>
        <p:spPr/>
        <p:txBody>
          <a:bodyPr/>
          <a:lstStyle/>
          <a:p>
            <a:fld id="{0A297500-7527-634B-90F4-69D0994C32B4}" type="slidenum">
              <a:rPr lang="nl-NL" smtClean="0"/>
              <a:t>19</a:t>
            </a:fld>
            <a:endParaRPr lang="nl-NL"/>
          </a:p>
        </p:txBody>
      </p:sp>
      <p:sp>
        <p:nvSpPr>
          <p:cNvPr id="8" name="Title 1">
            <a:extLst>
              <a:ext uri="{FF2B5EF4-FFF2-40B4-BE49-F238E27FC236}">
                <a16:creationId xmlns:a16="http://schemas.microsoft.com/office/drawing/2014/main" id="{19C3B340-94B6-0DCE-D1C0-F7ED49D4A055}"/>
              </a:ext>
            </a:extLst>
          </p:cNvPr>
          <p:cNvSpPr txBox="1">
            <a:spLocks/>
          </p:cNvSpPr>
          <p:nvPr/>
        </p:nvSpPr>
        <p:spPr>
          <a:xfrm>
            <a:off x="8413877" y="153675"/>
            <a:ext cx="3111373" cy="834000"/>
          </a:xfrm>
          <a:prstGeom prst="rect">
            <a:avLst/>
          </a:prstGeom>
        </p:spPr>
        <p:txBody>
          <a:bodyPr vert="horz" lIns="0" tIns="0" rIns="0" bIns="0" rtlCol="0" anchor="b" anchorCtr="0">
            <a:normAutofit/>
          </a:bodyPr>
          <a:lstStyle>
            <a:lvl1pPr algn="l" defTabSz="914400" rtl="0" eaLnBrk="1" latinLnBrk="0" hangingPunct="1">
              <a:lnSpc>
                <a:spcPct val="100000"/>
              </a:lnSpc>
              <a:spcBef>
                <a:spcPct val="0"/>
              </a:spcBef>
              <a:buNone/>
              <a:defRPr sz="4000" kern="1200" baseline="0">
                <a:solidFill>
                  <a:schemeClr val="tx2"/>
                </a:solidFill>
                <a:latin typeface="Arial" charset="0"/>
                <a:ea typeface="+mj-ea"/>
                <a:cs typeface="+mj-cs"/>
              </a:defRPr>
            </a:lvl1pPr>
          </a:lstStyle>
          <a:p>
            <a:r>
              <a:rPr lang="en-US" dirty="0"/>
              <a:t>Outlook:</a:t>
            </a:r>
            <a:endParaRPr lang="LID4096" dirty="0"/>
          </a:p>
        </p:txBody>
      </p:sp>
      <p:sp>
        <p:nvSpPr>
          <p:cNvPr id="9" name="TextBox 8">
            <a:extLst>
              <a:ext uri="{FF2B5EF4-FFF2-40B4-BE49-F238E27FC236}">
                <a16:creationId xmlns:a16="http://schemas.microsoft.com/office/drawing/2014/main" id="{66A2722D-18F7-B089-E494-CAB1569F7D6F}"/>
              </a:ext>
            </a:extLst>
          </p:cNvPr>
          <p:cNvSpPr txBox="1"/>
          <p:nvPr/>
        </p:nvSpPr>
        <p:spPr>
          <a:xfrm>
            <a:off x="7613776" y="1157603"/>
            <a:ext cx="4578224" cy="2031325"/>
          </a:xfrm>
          <a:prstGeom prst="rect">
            <a:avLst/>
          </a:prstGeom>
          <a:noFill/>
        </p:spPr>
        <p:txBody>
          <a:bodyPr wrap="square" rtlCol="0">
            <a:spAutoFit/>
          </a:bodyPr>
          <a:lstStyle/>
          <a:p>
            <a:r>
              <a:rPr lang="en-US" b="1" dirty="0"/>
              <a:t>Possible “Best” </a:t>
            </a:r>
            <a:r>
              <a:rPr lang="en-US" b="1" baseline="30000" dirty="0"/>
              <a:t>225</a:t>
            </a:r>
            <a:r>
              <a:rPr lang="en-US" b="1" dirty="0"/>
              <a:t>Ac production:</a:t>
            </a:r>
          </a:p>
          <a:p>
            <a:pPr marL="285750" indent="-285750">
              <a:buFont typeface="Arial" panose="020B0604020202020204" pitchFamily="34" charset="0"/>
              <a:buChar char="•"/>
            </a:pPr>
            <a:r>
              <a:rPr lang="en-US" dirty="0"/>
              <a:t>Irradiate </a:t>
            </a:r>
            <a:r>
              <a:rPr lang="en-US" baseline="30000" dirty="0"/>
              <a:t>232</a:t>
            </a:r>
            <a:r>
              <a:rPr lang="en-US" dirty="0"/>
              <a:t>Th metal target</a:t>
            </a:r>
          </a:p>
          <a:p>
            <a:pPr marL="285750" indent="-285750">
              <a:buFont typeface="Arial" panose="020B0604020202020204" pitchFamily="34" charset="0"/>
              <a:buChar char="•"/>
            </a:pPr>
            <a:r>
              <a:rPr lang="en-US" dirty="0"/>
              <a:t>Radiochemistry to separate Ra and Ac fractions</a:t>
            </a:r>
          </a:p>
          <a:p>
            <a:pPr marL="285750" indent="-285750">
              <a:buFont typeface="Arial" panose="020B0604020202020204" pitchFamily="34" charset="0"/>
              <a:buChar char="•"/>
            </a:pPr>
            <a:r>
              <a:rPr lang="en-US" dirty="0"/>
              <a:t>Use the Ra fraction as </a:t>
            </a:r>
            <a:r>
              <a:rPr lang="en-US" baseline="30000" dirty="0"/>
              <a:t>225</a:t>
            </a:r>
            <a:r>
              <a:rPr lang="en-US" dirty="0"/>
              <a:t>Ac generator</a:t>
            </a:r>
          </a:p>
          <a:p>
            <a:pPr marL="285750" indent="-285750">
              <a:buFont typeface="Arial" panose="020B0604020202020204" pitchFamily="34" charset="0"/>
              <a:buChar char="•"/>
            </a:pPr>
            <a:r>
              <a:rPr lang="en-US" dirty="0"/>
              <a:t>Perform mass separation on the Ac fraction</a:t>
            </a:r>
          </a:p>
        </p:txBody>
      </p:sp>
      <p:sp>
        <p:nvSpPr>
          <p:cNvPr id="10" name="Title 1">
            <a:extLst>
              <a:ext uri="{FF2B5EF4-FFF2-40B4-BE49-F238E27FC236}">
                <a16:creationId xmlns:a16="http://schemas.microsoft.com/office/drawing/2014/main" id="{5BC1BA4F-1764-9289-C023-0315B8E5E388}"/>
              </a:ext>
            </a:extLst>
          </p:cNvPr>
          <p:cNvSpPr txBox="1">
            <a:spLocks/>
          </p:cNvSpPr>
          <p:nvPr/>
        </p:nvSpPr>
        <p:spPr>
          <a:xfrm>
            <a:off x="7994586" y="3518253"/>
            <a:ext cx="3111373" cy="834000"/>
          </a:xfrm>
          <a:prstGeom prst="rect">
            <a:avLst/>
          </a:prstGeom>
        </p:spPr>
        <p:txBody>
          <a:bodyPr vert="horz" lIns="0" tIns="0" rIns="0" bIns="0" rtlCol="0" anchor="b" anchorCtr="0">
            <a:normAutofit fontScale="85000" lnSpcReduction="10000"/>
          </a:bodyPr>
          <a:lstStyle>
            <a:lvl1pPr algn="l" defTabSz="914400" rtl="0" eaLnBrk="1" latinLnBrk="0" hangingPunct="1">
              <a:lnSpc>
                <a:spcPct val="100000"/>
              </a:lnSpc>
              <a:spcBef>
                <a:spcPct val="0"/>
              </a:spcBef>
              <a:buNone/>
              <a:defRPr sz="4000" kern="1200" baseline="0">
                <a:solidFill>
                  <a:schemeClr val="tx2"/>
                </a:solidFill>
                <a:latin typeface="Arial" charset="0"/>
                <a:ea typeface="+mj-ea"/>
                <a:cs typeface="+mj-cs"/>
              </a:defRPr>
            </a:lvl1pPr>
          </a:lstStyle>
          <a:p>
            <a:r>
              <a:rPr lang="en-US" dirty="0"/>
              <a:t>More research:</a:t>
            </a:r>
            <a:endParaRPr lang="LID4096" dirty="0"/>
          </a:p>
        </p:txBody>
      </p:sp>
      <p:sp>
        <p:nvSpPr>
          <p:cNvPr id="11" name="TextBox 10">
            <a:extLst>
              <a:ext uri="{FF2B5EF4-FFF2-40B4-BE49-F238E27FC236}">
                <a16:creationId xmlns:a16="http://schemas.microsoft.com/office/drawing/2014/main" id="{D180E8B2-FB3D-6DA3-115B-A95DC6589705}"/>
              </a:ext>
            </a:extLst>
          </p:cNvPr>
          <p:cNvSpPr txBox="1"/>
          <p:nvPr/>
        </p:nvSpPr>
        <p:spPr>
          <a:xfrm>
            <a:off x="7542151" y="4439928"/>
            <a:ext cx="3736721" cy="1754326"/>
          </a:xfrm>
          <a:prstGeom prst="rect">
            <a:avLst/>
          </a:prstGeom>
          <a:noFill/>
        </p:spPr>
        <p:txBody>
          <a:bodyPr wrap="square" rtlCol="0">
            <a:spAutoFit/>
          </a:bodyPr>
          <a:lstStyle/>
          <a:p>
            <a:pPr marL="285750" indent="-285750">
              <a:buFont typeface="Arial" panose="020B0604020202020204" pitchFamily="34" charset="0"/>
              <a:buChar char="•"/>
            </a:pPr>
            <a:r>
              <a:rPr lang="en-US" dirty="0"/>
              <a:t>Ionize Ra using Raman laser at MEDICIS</a:t>
            </a:r>
          </a:p>
          <a:p>
            <a:pPr marL="285750" indent="-285750">
              <a:buFont typeface="Arial" panose="020B0604020202020204" pitchFamily="34" charset="0"/>
              <a:buChar char="•"/>
            </a:pPr>
            <a:r>
              <a:rPr lang="en-US" dirty="0"/>
              <a:t>Re-use of target at lower temperature, collecting </a:t>
            </a:r>
            <a:r>
              <a:rPr lang="en-US" baseline="30000" dirty="0"/>
              <a:t>225</a:t>
            </a:r>
            <a:r>
              <a:rPr lang="en-US" dirty="0"/>
              <a:t>Ra/</a:t>
            </a:r>
            <a:r>
              <a:rPr lang="en-US" baseline="30000" dirty="0"/>
              <a:t>224</a:t>
            </a:r>
            <a:r>
              <a:rPr lang="en-US" dirty="0"/>
              <a:t>Ra only, not </a:t>
            </a:r>
            <a:r>
              <a:rPr lang="en-US" baseline="30000" dirty="0"/>
              <a:t>225</a:t>
            </a:r>
            <a:r>
              <a:rPr lang="en-US" dirty="0"/>
              <a:t>Ac  </a:t>
            </a:r>
          </a:p>
          <a:p>
            <a:pPr marL="285750" indent="-285750">
              <a:buFont typeface="Arial" panose="020B0604020202020204" pitchFamily="34" charset="0"/>
              <a:buChar char="•"/>
            </a:pPr>
            <a:r>
              <a:rPr lang="en-US" dirty="0"/>
              <a:t>…</a:t>
            </a:r>
          </a:p>
        </p:txBody>
      </p:sp>
      <p:sp>
        <p:nvSpPr>
          <p:cNvPr id="12" name="Footer Placeholder 2">
            <a:extLst>
              <a:ext uri="{FF2B5EF4-FFF2-40B4-BE49-F238E27FC236}">
                <a16:creationId xmlns:a16="http://schemas.microsoft.com/office/drawing/2014/main" id="{190F8560-1B0C-9828-268F-7657805D7983}"/>
              </a:ext>
            </a:extLst>
          </p:cNvPr>
          <p:cNvSpPr>
            <a:spLocks noGrp="1"/>
          </p:cNvSpPr>
          <p:nvPr>
            <p:ph type="ftr" sz="quarter" idx="11"/>
          </p:nvPr>
        </p:nvSpPr>
        <p:spPr>
          <a:xfrm>
            <a:off x="6033600" y="6210000"/>
            <a:ext cx="4993200" cy="648000"/>
          </a:xfrm>
        </p:spPr>
        <p:txBody>
          <a:bodyPr/>
          <a:lstStyle/>
          <a:p>
            <a:r>
              <a:rPr lang="nl-NL" dirty="0"/>
              <a:t>MEDICIS collaboration board Jul 2024 Jake.johnson@kuleuven.be</a:t>
            </a:r>
          </a:p>
        </p:txBody>
      </p:sp>
    </p:spTree>
    <p:extLst>
      <p:ext uri="{BB962C8B-B14F-4D97-AF65-F5344CB8AC3E}">
        <p14:creationId xmlns:p14="http://schemas.microsoft.com/office/powerpoint/2010/main" val="2413498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A8191E1-9CEC-B77E-E5EF-6ED08BC24BE1}"/>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FE55007A-E2AA-BCE2-F075-483629117B76}"/>
              </a:ext>
            </a:extLst>
          </p:cNvPr>
          <p:cNvSpPr>
            <a:spLocks noGrp="1"/>
          </p:cNvSpPr>
          <p:nvPr>
            <p:ph type="sldNum" sz="quarter" idx="12"/>
          </p:nvPr>
        </p:nvSpPr>
        <p:spPr/>
        <p:txBody>
          <a:bodyPr/>
          <a:lstStyle/>
          <a:p>
            <a:fld id="{0A297500-7527-634B-90F4-69D0994C32B4}" type="slidenum">
              <a:rPr lang="nl-NL" smtClean="0"/>
              <a:t>2</a:t>
            </a:fld>
            <a:endParaRPr lang="nl-NL"/>
          </a:p>
        </p:txBody>
      </p:sp>
      <p:sp>
        <p:nvSpPr>
          <p:cNvPr id="5" name="Title 4">
            <a:extLst>
              <a:ext uri="{FF2B5EF4-FFF2-40B4-BE49-F238E27FC236}">
                <a16:creationId xmlns:a16="http://schemas.microsoft.com/office/drawing/2014/main" id="{12B4E8DD-1146-8B0E-F6AF-89DFFDB1037C}"/>
              </a:ext>
            </a:extLst>
          </p:cNvPr>
          <p:cNvSpPr>
            <a:spLocks noGrp="1"/>
          </p:cNvSpPr>
          <p:nvPr>
            <p:ph type="title"/>
          </p:nvPr>
        </p:nvSpPr>
        <p:spPr/>
        <p:txBody>
          <a:bodyPr/>
          <a:lstStyle/>
          <a:p>
            <a:r>
              <a:rPr lang="en-US" baseline="30000" dirty="0"/>
              <a:t>225</a:t>
            </a:r>
            <a:r>
              <a:rPr lang="en-US" dirty="0"/>
              <a:t>Ac interest</a:t>
            </a:r>
            <a:endParaRPr lang="LID4096" dirty="0"/>
          </a:p>
        </p:txBody>
      </p:sp>
      <p:pic>
        <p:nvPicPr>
          <p:cNvPr id="18" name="Content Placeholder 17">
            <a:extLst>
              <a:ext uri="{FF2B5EF4-FFF2-40B4-BE49-F238E27FC236}">
                <a16:creationId xmlns:a16="http://schemas.microsoft.com/office/drawing/2014/main" id="{E79F165D-3D87-5B2B-B5A6-DBD98E3E6AE4}"/>
              </a:ext>
            </a:extLst>
          </p:cNvPr>
          <p:cNvPicPr>
            <a:picLocks noGrp="1" noChangeAspect="1"/>
          </p:cNvPicPr>
          <p:nvPr>
            <p:ph idx="1"/>
          </p:nvPr>
        </p:nvPicPr>
        <p:blipFill>
          <a:blip r:embed="rId3"/>
          <a:stretch>
            <a:fillRect/>
          </a:stretch>
        </p:blipFill>
        <p:spPr>
          <a:xfrm>
            <a:off x="439308" y="2650614"/>
            <a:ext cx="7018628" cy="3299746"/>
          </a:xfrm>
        </p:spPr>
      </p:pic>
      <p:sp>
        <p:nvSpPr>
          <p:cNvPr id="19" name="Oval 18">
            <a:extLst>
              <a:ext uri="{FF2B5EF4-FFF2-40B4-BE49-F238E27FC236}">
                <a16:creationId xmlns:a16="http://schemas.microsoft.com/office/drawing/2014/main" id="{136AA79B-AB26-BDD5-CAD2-D337AEC3091A}"/>
              </a:ext>
            </a:extLst>
          </p:cNvPr>
          <p:cNvSpPr/>
          <p:nvPr/>
        </p:nvSpPr>
        <p:spPr>
          <a:xfrm>
            <a:off x="900000" y="1403485"/>
            <a:ext cx="917966" cy="917966"/>
          </a:xfrm>
          <a:prstGeom prst="ellipse">
            <a:avLst/>
          </a:prstGeom>
          <a:solidFill>
            <a:srgbClr val="F4B18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cxnSp>
        <p:nvCxnSpPr>
          <p:cNvPr id="21" name="Straight Arrow Connector 20">
            <a:extLst>
              <a:ext uri="{FF2B5EF4-FFF2-40B4-BE49-F238E27FC236}">
                <a16:creationId xmlns:a16="http://schemas.microsoft.com/office/drawing/2014/main" id="{C391D942-DA73-0466-B96E-08CE97B6C57A}"/>
              </a:ext>
            </a:extLst>
          </p:cNvPr>
          <p:cNvCxnSpPr>
            <a:cxnSpLocks/>
          </p:cNvCxnSpPr>
          <p:nvPr/>
        </p:nvCxnSpPr>
        <p:spPr>
          <a:xfrm flipH="1">
            <a:off x="1020278" y="2280920"/>
            <a:ext cx="125128" cy="369694"/>
          </a:xfrm>
          <a:prstGeom prst="straightConnector1">
            <a:avLst/>
          </a:prstGeom>
          <a:ln w="19050">
            <a:solidFill>
              <a:srgbClr val="1B346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FF649217-8966-8942-6264-533EBD412348}"/>
              </a:ext>
            </a:extLst>
          </p:cNvPr>
          <p:cNvPicPr>
            <a:picLocks noChangeAspect="1"/>
          </p:cNvPicPr>
          <p:nvPr/>
        </p:nvPicPr>
        <p:blipFill>
          <a:blip r:embed="rId4"/>
          <a:stretch>
            <a:fillRect/>
          </a:stretch>
        </p:blipFill>
        <p:spPr>
          <a:xfrm>
            <a:off x="824719" y="2280920"/>
            <a:ext cx="195559" cy="278129"/>
          </a:xfrm>
          <a:prstGeom prst="rect">
            <a:avLst/>
          </a:prstGeom>
        </p:spPr>
      </p:pic>
      <p:sp>
        <p:nvSpPr>
          <p:cNvPr id="28" name="TextBox 27">
            <a:extLst>
              <a:ext uri="{FF2B5EF4-FFF2-40B4-BE49-F238E27FC236}">
                <a16:creationId xmlns:a16="http://schemas.microsoft.com/office/drawing/2014/main" id="{C6F922E7-FC1B-24B0-5B5F-F368B52615BE}"/>
              </a:ext>
            </a:extLst>
          </p:cNvPr>
          <p:cNvSpPr txBox="1"/>
          <p:nvPr/>
        </p:nvSpPr>
        <p:spPr>
          <a:xfrm>
            <a:off x="1082842" y="2301367"/>
            <a:ext cx="1244600" cy="369332"/>
          </a:xfrm>
          <a:prstGeom prst="rect">
            <a:avLst/>
          </a:prstGeom>
          <a:noFill/>
        </p:spPr>
        <p:txBody>
          <a:bodyPr wrap="square" rtlCol="0">
            <a:spAutoFit/>
          </a:bodyPr>
          <a:lstStyle/>
          <a:p>
            <a:r>
              <a:rPr lang="en-US" dirty="0">
                <a:solidFill>
                  <a:srgbClr val="000000"/>
                </a:solidFill>
              </a:rPr>
              <a:t>100%</a:t>
            </a:r>
            <a:endParaRPr lang="LID4096" dirty="0">
              <a:solidFill>
                <a:srgbClr val="000000"/>
              </a:solidFill>
            </a:endParaRPr>
          </a:p>
        </p:txBody>
      </p:sp>
      <p:sp>
        <p:nvSpPr>
          <p:cNvPr id="29" name="TextBox 28">
            <a:extLst>
              <a:ext uri="{FF2B5EF4-FFF2-40B4-BE49-F238E27FC236}">
                <a16:creationId xmlns:a16="http://schemas.microsoft.com/office/drawing/2014/main" id="{60E86854-636F-9E08-1638-E6E8C3FB6F44}"/>
              </a:ext>
            </a:extLst>
          </p:cNvPr>
          <p:cNvSpPr txBox="1"/>
          <p:nvPr/>
        </p:nvSpPr>
        <p:spPr>
          <a:xfrm>
            <a:off x="1020278" y="1558553"/>
            <a:ext cx="1244600" cy="523220"/>
          </a:xfrm>
          <a:prstGeom prst="rect">
            <a:avLst/>
          </a:prstGeom>
          <a:noFill/>
        </p:spPr>
        <p:txBody>
          <a:bodyPr wrap="square" rtlCol="0">
            <a:spAutoFit/>
          </a:bodyPr>
          <a:lstStyle/>
          <a:p>
            <a:r>
              <a:rPr lang="en-US" sz="1400" baseline="30000" dirty="0">
                <a:solidFill>
                  <a:srgbClr val="000000"/>
                </a:solidFill>
              </a:rPr>
              <a:t>225</a:t>
            </a:r>
            <a:r>
              <a:rPr lang="en-US" sz="1400" dirty="0">
                <a:solidFill>
                  <a:srgbClr val="000000"/>
                </a:solidFill>
              </a:rPr>
              <a:t>Ra</a:t>
            </a:r>
          </a:p>
          <a:p>
            <a:r>
              <a:rPr lang="en-US" sz="1400" dirty="0">
                <a:solidFill>
                  <a:srgbClr val="000000"/>
                </a:solidFill>
              </a:rPr>
              <a:t>14.90d</a:t>
            </a:r>
            <a:endParaRPr lang="LID4096" sz="1400" dirty="0">
              <a:solidFill>
                <a:srgbClr val="000000"/>
              </a:solidFill>
            </a:endParaRPr>
          </a:p>
        </p:txBody>
      </p:sp>
      <p:pic>
        <p:nvPicPr>
          <p:cNvPr id="2" name="Picture 1">
            <a:extLst>
              <a:ext uri="{FF2B5EF4-FFF2-40B4-BE49-F238E27FC236}">
                <a16:creationId xmlns:a16="http://schemas.microsoft.com/office/drawing/2014/main" id="{B41B00D9-D0B6-0211-B501-4B3234F64914}"/>
              </a:ext>
            </a:extLst>
          </p:cNvPr>
          <p:cNvPicPr>
            <a:picLocks noChangeAspect="1"/>
          </p:cNvPicPr>
          <p:nvPr/>
        </p:nvPicPr>
        <p:blipFill>
          <a:blip r:embed="rId5"/>
          <a:stretch>
            <a:fillRect/>
          </a:stretch>
        </p:blipFill>
        <p:spPr>
          <a:xfrm>
            <a:off x="7653495" y="525806"/>
            <a:ext cx="4313331" cy="2731316"/>
          </a:xfrm>
          <a:prstGeom prst="rect">
            <a:avLst/>
          </a:prstGeom>
        </p:spPr>
      </p:pic>
      <p:sp>
        <p:nvSpPr>
          <p:cNvPr id="6" name="TextBox 5">
            <a:extLst>
              <a:ext uri="{FF2B5EF4-FFF2-40B4-BE49-F238E27FC236}">
                <a16:creationId xmlns:a16="http://schemas.microsoft.com/office/drawing/2014/main" id="{C147E60B-3D7F-7A5B-EF8A-2798FC1ED126}"/>
              </a:ext>
            </a:extLst>
          </p:cNvPr>
          <p:cNvSpPr txBox="1"/>
          <p:nvPr/>
        </p:nvSpPr>
        <p:spPr>
          <a:xfrm>
            <a:off x="7755575" y="3304228"/>
            <a:ext cx="6184232" cy="276999"/>
          </a:xfrm>
          <a:prstGeom prst="rect">
            <a:avLst/>
          </a:prstGeom>
          <a:noFill/>
        </p:spPr>
        <p:txBody>
          <a:bodyPr wrap="square">
            <a:spAutoFit/>
          </a:bodyPr>
          <a:lstStyle/>
          <a:p>
            <a:r>
              <a:rPr lang="en-GB" sz="1200" dirty="0" err="1">
                <a:effectLst/>
                <a:latin typeface="Arial" panose="020B0604020202020204" pitchFamily="34" charset="0"/>
              </a:rPr>
              <a:t>Kratochwil</a:t>
            </a:r>
            <a:r>
              <a:rPr lang="en-GB" sz="1200" dirty="0">
                <a:effectLst/>
                <a:latin typeface="Arial" panose="020B0604020202020204" pitchFamily="34" charset="0"/>
              </a:rPr>
              <a:t>, C. et </a:t>
            </a:r>
            <a:r>
              <a:rPr lang="en-GB" sz="1200" dirty="0" err="1">
                <a:effectLst/>
                <a:latin typeface="Arial" panose="020B0604020202020204" pitchFamily="34" charset="0"/>
              </a:rPr>
              <a:t>al.J</a:t>
            </a:r>
            <a:r>
              <a:rPr lang="en-GB" sz="1200" dirty="0">
                <a:effectLst/>
                <a:latin typeface="Arial" panose="020B0604020202020204" pitchFamily="34" charset="0"/>
              </a:rPr>
              <a:t>. </a:t>
            </a:r>
            <a:r>
              <a:rPr lang="en-GB" sz="1200" dirty="0" err="1">
                <a:effectLst/>
                <a:latin typeface="Arial" panose="020B0604020202020204" pitchFamily="34" charset="0"/>
              </a:rPr>
              <a:t>Nucl</a:t>
            </a:r>
            <a:r>
              <a:rPr lang="en-GB" sz="1200" dirty="0">
                <a:effectLst/>
                <a:latin typeface="Arial" panose="020B0604020202020204" pitchFamily="34" charset="0"/>
              </a:rPr>
              <a:t>. Medicine 57, 1941–1944 (2016).</a:t>
            </a:r>
            <a:endParaRPr lang="LID4096" sz="1200" dirty="0"/>
          </a:p>
        </p:txBody>
      </p:sp>
      <p:sp>
        <p:nvSpPr>
          <p:cNvPr id="9" name="TextBox 8">
            <a:extLst>
              <a:ext uri="{FF2B5EF4-FFF2-40B4-BE49-F238E27FC236}">
                <a16:creationId xmlns:a16="http://schemas.microsoft.com/office/drawing/2014/main" id="{D3345765-082F-312A-E6D5-2561F5830E71}"/>
              </a:ext>
            </a:extLst>
          </p:cNvPr>
          <p:cNvSpPr txBox="1"/>
          <p:nvPr/>
        </p:nvSpPr>
        <p:spPr>
          <a:xfrm>
            <a:off x="7755575" y="4048855"/>
            <a:ext cx="4313331" cy="2031325"/>
          </a:xfrm>
          <a:prstGeom prst="rect">
            <a:avLst/>
          </a:prstGeom>
          <a:noFill/>
        </p:spPr>
        <p:txBody>
          <a:bodyPr wrap="square" rtlCol="0">
            <a:spAutoFit/>
          </a:bodyPr>
          <a:lstStyle/>
          <a:p>
            <a:pPr marL="285750" indent="-285750">
              <a:buSzPct val="101000"/>
              <a:buFont typeface="Arial" panose="020B0604020202020204" pitchFamily="34" charset="0"/>
              <a:buChar char="•"/>
            </a:pPr>
            <a:r>
              <a:rPr lang="en-US" dirty="0"/>
              <a:t>10 MBq patient doses.</a:t>
            </a:r>
          </a:p>
          <a:p>
            <a:pPr>
              <a:buSzPct val="101000"/>
            </a:pPr>
            <a:endParaRPr lang="en-US" dirty="0"/>
          </a:p>
          <a:p>
            <a:pPr marL="285750" indent="-285750">
              <a:buSzPct val="101000"/>
              <a:buFont typeface="Arial" panose="020B0604020202020204" pitchFamily="34" charset="0"/>
              <a:buChar char="•"/>
            </a:pPr>
            <a:r>
              <a:rPr lang="en-US" dirty="0"/>
              <a:t>7000 patient doses only produced WORLDWIDE via </a:t>
            </a:r>
            <a:r>
              <a:rPr lang="en-US" baseline="30000" dirty="0"/>
              <a:t>229</a:t>
            </a:r>
            <a:r>
              <a:rPr lang="en-US" dirty="0"/>
              <a:t>Th generators</a:t>
            </a:r>
            <a:r>
              <a:rPr lang="en-US" baseline="30000" dirty="0"/>
              <a:t>[1]</a:t>
            </a:r>
          </a:p>
          <a:p>
            <a:pPr>
              <a:buSzPct val="101000"/>
            </a:pPr>
            <a:endParaRPr lang="en-US" dirty="0"/>
          </a:p>
          <a:p>
            <a:pPr marL="285750" indent="-285750">
              <a:buSzPct val="101000"/>
              <a:buFont typeface="Arial" panose="020B0604020202020204" pitchFamily="34" charset="0"/>
              <a:buChar char="•"/>
            </a:pPr>
            <a:r>
              <a:rPr lang="en-US" dirty="0"/>
              <a:t>New production methods needed</a:t>
            </a:r>
          </a:p>
          <a:p>
            <a:endParaRPr lang="en-US" dirty="0"/>
          </a:p>
        </p:txBody>
      </p:sp>
    </p:spTree>
    <p:extLst>
      <p:ext uri="{BB962C8B-B14F-4D97-AF65-F5344CB8AC3E}">
        <p14:creationId xmlns:p14="http://schemas.microsoft.com/office/powerpoint/2010/main" val="61622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722CCE2-2E66-907E-015D-354D8AD99A18}"/>
              </a:ext>
            </a:extLst>
          </p:cNvPr>
          <p:cNvSpPr>
            <a:spLocks noGrp="1"/>
          </p:cNvSpPr>
          <p:nvPr>
            <p:ph type="pic" idx="1"/>
          </p:nvPr>
        </p:nvSpPr>
        <p:spPr>
          <a:xfrm>
            <a:off x="304072" y="1268760"/>
            <a:ext cx="5297942" cy="3912840"/>
          </a:xfrm>
        </p:spPr>
        <p:txBody>
          <a:bodyPr/>
          <a:lstStyle/>
          <a:p>
            <a:endParaRPr lang="LID4096" dirty="0"/>
          </a:p>
        </p:txBody>
      </p:sp>
      <p:sp>
        <p:nvSpPr>
          <p:cNvPr id="4" name="Slide Number Placeholder 3">
            <a:extLst>
              <a:ext uri="{FF2B5EF4-FFF2-40B4-BE49-F238E27FC236}">
                <a16:creationId xmlns:a16="http://schemas.microsoft.com/office/drawing/2014/main" id="{36A167CD-BA61-4CA1-5433-96AF700E5F45}"/>
              </a:ext>
            </a:extLst>
          </p:cNvPr>
          <p:cNvSpPr>
            <a:spLocks noGrp="1"/>
          </p:cNvSpPr>
          <p:nvPr>
            <p:ph type="sldNum" sz="quarter" idx="4"/>
          </p:nvPr>
        </p:nvSpPr>
        <p:spPr/>
        <p:txBody>
          <a:bodyPr/>
          <a:lstStyle/>
          <a:p>
            <a:fld id="{81B4523E-0E60-2F49-A1DB-8E66CE3DE81B}" type="slidenum">
              <a:rPr lang="en-GB" smtClean="0"/>
              <a:pPr/>
              <a:t>20</a:t>
            </a:fld>
            <a:endParaRPr lang="en-GB" dirty="0"/>
          </a:p>
        </p:txBody>
      </p:sp>
      <p:sp>
        <p:nvSpPr>
          <p:cNvPr id="5" name="Footer Placeholder 4">
            <a:extLst>
              <a:ext uri="{FF2B5EF4-FFF2-40B4-BE49-F238E27FC236}">
                <a16:creationId xmlns:a16="http://schemas.microsoft.com/office/drawing/2014/main" id="{FBBCA688-053E-B4EB-044E-3498A30CE152}"/>
              </a:ext>
            </a:extLst>
          </p:cNvPr>
          <p:cNvSpPr>
            <a:spLocks noGrp="1"/>
          </p:cNvSpPr>
          <p:nvPr>
            <p:ph type="ftr" sz="quarter" idx="10"/>
          </p:nvPr>
        </p:nvSpPr>
        <p:spPr/>
        <p:txBody>
          <a:bodyPr/>
          <a:lstStyle/>
          <a:p>
            <a:r>
              <a:rPr lang="en-GB"/>
              <a:t>ARIS conference. 08/06/23. JJ (jake.johnson@kuleuven.be)</a:t>
            </a:r>
            <a:endParaRPr lang="en-GB" dirty="0"/>
          </a:p>
        </p:txBody>
      </p:sp>
      <p:sp>
        <p:nvSpPr>
          <p:cNvPr id="6" name="Title 5">
            <a:extLst>
              <a:ext uri="{FF2B5EF4-FFF2-40B4-BE49-F238E27FC236}">
                <a16:creationId xmlns:a16="http://schemas.microsoft.com/office/drawing/2014/main" id="{0CECA465-4E46-33A1-E280-E81CEAA1E47D}"/>
              </a:ext>
            </a:extLst>
          </p:cNvPr>
          <p:cNvSpPr>
            <a:spLocks noGrp="1"/>
          </p:cNvSpPr>
          <p:nvPr>
            <p:ph type="title"/>
          </p:nvPr>
        </p:nvSpPr>
        <p:spPr/>
        <p:txBody>
          <a:bodyPr>
            <a:normAutofit fontScale="90000"/>
          </a:bodyPr>
          <a:lstStyle/>
          <a:p>
            <a:r>
              <a:rPr lang="en-US" dirty="0"/>
              <a:t>Thanks to wonderful colleagues</a:t>
            </a:r>
            <a:endParaRPr lang="LID4096" dirty="0"/>
          </a:p>
        </p:txBody>
      </p:sp>
      <p:sp>
        <p:nvSpPr>
          <p:cNvPr id="7" name="TextBox 6">
            <a:extLst>
              <a:ext uri="{FF2B5EF4-FFF2-40B4-BE49-F238E27FC236}">
                <a16:creationId xmlns:a16="http://schemas.microsoft.com/office/drawing/2014/main" id="{1B4DDE93-63DD-FDA9-6602-1EA3898B9023}"/>
              </a:ext>
            </a:extLst>
          </p:cNvPr>
          <p:cNvSpPr txBox="1"/>
          <p:nvPr/>
        </p:nvSpPr>
        <p:spPr>
          <a:xfrm>
            <a:off x="5843752" y="1429407"/>
            <a:ext cx="6044175" cy="1754326"/>
          </a:xfrm>
          <a:prstGeom prst="rect">
            <a:avLst/>
          </a:prstGeom>
          <a:noFill/>
        </p:spPr>
        <p:txBody>
          <a:bodyPr wrap="square" rtlCol="0">
            <a:spAutoFit/>
          </a:bodyPr>
          <a:lstStyle/>
          <a:p>
            <a:r>
              <a:rPr lang="en-US" dirty="0">
                <a:solidFill>
                  <a:srgbClr val="18262E"/>
                </a:solidFill>
                <a:effectLst/>
                <a:latin typeface="Times New Roman" panose="02020603050405020304" pitchFamily="18" charset="0"/>
                <a:cs typeface="Times New Roman" panose="02020603050405020304" pitchFamily="18" charset="0"/>
              </a:rPr>
              <a:t>Mia Au</a:t>
            </a:r>
            <a:r>
              <a:rPr lang="en-US" baseline="30000" dirty="0">
                <a:solidFill>
                  <a:srgbClr val="18262E"/>
                </a:solidFill>
                <a:effectLst/>
                <a:latin typeface="Times New Roman" panose="02020603050405020304" pitchFamily="18" charset="0"/>
                <a:cs typeface="Times New Roman" panose="02020603050405020304" pitchFamily="18" charset="0"/>
              </a:rPr>
              <a:t>2</a:t>
            </a:r>
            <a:r>
              <a:rPr lang="en-US" dirty="0">
                <a:solidFill>
                  <a:srgbClr val="18262E"/>
                </a:solidFill>
                <a:effectLst/>
                <a:latin typeface="Times New Roman" panose="02020603050405020304" pitchFamily="18" charset="0"/>
                <a:cs typeface="Times New Roman" panose="02020603050405020304" pitchFamily="18" charset="0"/>
              </a:rPr>
              <a:t>, Cyril Bernerd</a:t>
            </a:r>
            <a:r>
              <a:rPr lang="en-US" baseline="30000" dirty="0">
                <a:solidFill>
                  <a:srgbClr val="18262E"/>
                </a:solidFill>
                <a:effectLst/>
                <a:latin typeface="Times New Roman" panose="02020603050405020304" pitchFamily="18" charset="0"/>
                <a:cs typeface="Times New Roman" panose="02020603050405020304" pitchFamily="18" charset="0"/>
              </a:rPr>
              <a:t>1,2</a:t>
            </a:r>
            <a:r>
              <a:rPr lang="en-US" dirty="0">
                <a:solidFill>
                  <a:srgbClr val="18262E"/>
                </a:solidFill>
                <a:effectLst/>
                <a:latin typeface="Times New Roman" panose="02020603050405020304" pitchFamily="18" charset="0"/>
                <a:cs typeface="Times New Roman" panose="02020603050405020304" pitchFamily="18" charset="0"/>
              </a:rPr>
              <a:t>, Frank Bruchertseiffer</a:t>
            </a:r>
            <a:r>
              <a:rPr lang="en-US" baseline="30000" dirty="0">
                <a:solidFill>
                  <a:srgbClr val="18262E"/>
                </a:solidFill>
                <a:effectLst/>
                <a:latin typeface="Times New Roman" panose="02020603050405020304" pitchFamily="18" charset="0"/>
                <a:cs typeface="Times New Roman" panose="02020603050405020304" pitchFamily="18" charset="0"/>
              </a:rPr>
              <a:t>3</a:t>
            </a:r>
            <a:r>
              <a:rPr lang="en-US" dirty="0">
                <a:solidFill>
                  <a:srgbClr val="18262E"/>
                </a:solidFill>
                <a:effectLst/>
                <a:latin typeface="Times New Roman" panose="02020603050405020304" pitchFamily="18" charset="0"/>
                <a:cs typeface="Times New Roman" panose="02020603050405020304" pitchFamily="18" charset="0"/>
              </a:rPr>
              <a:t>, Thomas E. Cocolios</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Marie Deseyn</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Charlotte Duchemin</a:t>
            </a:r>
            <a:r>
              <a:rPr lang="en-US" baseline="30000" dirty="0">
                <a:solidFill>
                  <a:srgbClr val="18262E"/>
                </a:solidFill>
                <a:latin typeface="Times New Roman" panose="02020603050405020304" pitchFamily="18" charset="0"/>
                <a:cs typeface="Times New Roman" panose="02020603050405020304" pitchFamily="18" charset="0"/>
              </a:rPr>
              <a:t>2</a:t>
            </a:r>
            <a:r>
              <a:rPr lang="en-US" dirty="0">
                <a:solidFill>
                  <a:srgbClr val="18262E"/>
                </a:solidFill>
                <a:effectLst/>
                <a:latin typeface="Times New Roman" panose="02020603050405020304" pitchFamily="18" charset="0"/>
                <a:cs typeface="Times New Roman" panose="02020603050405020304" pitchFamily="18" charset="0"/>
              </a:rPr>
              <a:t>, Michael Heines</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Max Keppens</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Laura Lambert</a:t>
            </a:r>
            <a:r>
              <a:rPr lang="en-US" baseline="30000" dirty="0">
                <a:solidFill>
                  <a:srgbClr val="18262E"/>
                </a:solidFill>
                <a:latin typeface="Times New Roman" panose="02020603050405020304" pitchFamily="18" charset="0"/>
                <a:cs typeface="Times New Roman" panose="02020603050405020304" pitchFamily="18" charset="0"/>
              </a:rPr>
              <a:t>2</a:t>
            </a:r>
            <a:r>
              <a:rPr lang="en-US" dirty="0">
                <a:solidFill>
                  <a:srgbClr val="18262E"/>
                </a:solidFill>
                <a:effectLst/>
                <a:latin typeface="Times New Roman" panose="02020603050405020304" pitchFamily="18" charset="0"/>
                <a:cs typeface="Times New Roman" panose="02020603050405020304" pitchFamily="18" charset="0"/>
              </a:rPr>
              <a:t>, Nathan Meurrens</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Ralf E. Rossel</a:t>
            </a:r>
            <a:r>
              <a:rPr lang="en-US" baseline="30000" dirty="0">
                <a:solidFill>
                  <a:srgbClr val="18262E"/>
                </a:solidFill>
                <a:latin typeface="Times New Roman" panose="02020603050405020304" pitchFamily="18" charset="0"/>
                <a:cs typeface="Times New Roman" panose="02020603050405020304" pitchFamily="18" charset="0"/>
              </a:rPr>
              <a:t>2</a:t>
            </a:r>
            <a:r>
              <a:rPr lang="en-US" dirty="0">
                <a:solidFill>
                  <a:srgbClr val="18262E"/>
                </a:solidFill>
                <a:effectLst/>
                <a:latin typeface="Times New Roman" panose="02020603050405020304" pitchFamily="18" charset="0"/>
                <a:cs typeface="Times New Roman" panose="02020603050405020304" pitchFamily="18" charset="0"/>
              </a:rPr>
              <a:t>, Thierry Stora</a:t>
            </a:r>
            <a:r>
              <a:rPr lang="en-US" baseline="30000" dirty="0">
                <a:solidFill>
                  <a:srgbClr val="18262E"/>
                </a:solidFill>
                <a:latin typeface="Times New Roman" panose="02020603050405020304" pitchFamily="18" charset="0"/>
                <a:cs typeface="Times New Roman" panose="02020603050405020304" pitchFamily="18" charset="0"/>
              </a:rPr>
              <a:t>2</a:t>
            </a:r>
            <a:r>
              <a:rPr lang="en-US" dirty="0">
                <a:solidFill>
                  <a:srgbClr val="18262E"/>
                </a:solidFill>
                <a:effectLst/>
                <a:latin typeface="Times New Roman" panose="02020603050405020304" pitchFamily="18" charset="0"/>
                <a:cs typeface="Times New Roman" panose="02020603050405020304" pitchFamily="18" charset="0"/>
              </a:rPr>
              <a:t>, Viktor Van den Bergh</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Wiktoria Wojtaczka</a:t>
            </a:r>
            <a:r>
              <a:rPr lang="en-US" baseline="30000" dirty="0">
                <a:solidFill>
                  <a:srgbClr val="18262E"/>
                </a:solidFill>
                <a:effectLst/>
                <a:latin typeface="Times New Roman" panose="02020603050405020304" pitchFamily="18" charset="0"/>
                <a:cs typeface="Times New Roman" panose="02020603050405020304" pitchFamily="18" charset="0"/>
              </a:rPr>
              <a:t>1</a:t>
            </a:r>
            <a:r>
              <a:rPr lang="en-US" dirty="0">
                <a:solidFill>
                  <a:srgbClr val="18262E"/>
                </a:solidFill>
                <a:effectLst/>
                <a:latin typeface="Times New Roman" panose="02020603050405020304" pitchFamily="18" charset="0"/>
                <a:cs typeface="Times New Roman" panose="02020603050405020304" pitchFamily="18" charset="0"/>
              </a:rPr>
              <a:t> </a:t>
            </a:r>
          </a:p>
          <a:p>
            <a:r>
              <a:rPr lang="en-US" dirty="0">
                <a:solidFill>
                  <a:srgbClr val="18262E"/>
                </a:solidFill>
                <a:effectLst/>
                <a:latin typeface="Times New Roman" panose="02020603050405020304" pitchFamily="18" charset="0"/>
                <a:cs typeface="Times New Roman" panose="02020603050405020304" pitchFamily="18" charset="0"/>
              </a:rPr>
              <a:t>MEDICIS collaboration, CERN SY-STI group…</a:t>
            </a:r>
            <a:endParaRPr lang="en-US" baseline="30000" dirty="0">
              <a:solidFill>
                <a:srgbClr val="18262E"/>
              </a:solidFill>
              <a:effectLst/>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C9F709BB-3D7E-A567-F4F0-DF57FD58A48C}"/>
              </a:ext>
            </a:extLst>
          </p:cNvPr>
          <p:cNvSpPr txBox="1"/>
          <p:nvPr/>
        </p:nvSpPr>
        <p:spPr>
          <a:xfrm>
            <a:off x="9774620" y="3656927"/>
            <a:ext cx="2575034" cy="923330"/>
          </a:xfrm>
          <a:prstGeom prst="rect">
            <a:avLst/>
          </a:prstGeom>
          <a:noFill/>
        </p:spPr>
        <p:txBody>
          <a:bodyPr wrap="square" rtlCol="0">
            <a:spAutoFit/>
          </a:bodyPr>
          <a:lstStyle/>
          <a:p>
            <a:r>
              <a:rPr lang="en-US" dirty="0">
                <a:solidFill>
                  <a:srgbClr val="18262E"/>
                </a:solidFill>
                <a:latin typeface="Times New Roman" panose="02020603050405020304" pitchFamily="18" charset="0"/>
                <a:cs typeface="Times New Roman" panose="02020603050405020304" pitchFamily="18" charset="0"/>
              </a:rPr>
              <a:t>[1] KU Leuven</a:t>
            </a:r>
          </a:p>
          <a:p>
            <a:r>
              <a:rPr lang="en-US" dirty="0">
                <a:solidFill>
                  <a:srgbClr val="18262E"/>
                </a:solidFill>
                <a:latin typeface="Times New Roman" panose="02020603050405020304" pitchFamily="18" charset="0"/>
                <a:cs typeface="Times New Roman" panose="02020603050405020304" pitchFamily="18" charset="0"/>
              </a:rPr>
              <a:t>[2] CERN</a:t>
            </a:r>
          </a:p>
          <a:p>
            <a:r>
              <a:rPr lang="en-US" dirty="0">
                <a:solidFill>
                  <a:srgbClr val="18262E"/>
                </a:solidFill>
                <a:latin typeface="Times New Roman" panose="02020603050405020304" pitchFamily="18" charset="0"/>
                <a:cs typeface="Times New Roman" panose="02020603050405020304" pitchFamily="18" charset="0"/>
              </a:rPr>
              <a:t>[3] JRC </a:t>
            </a:r>
            <a:r>
              <a:rPr lang="en-US" dirty="0" err="1">
                <a:solidFill>
                  <a:srgbClr val="18262E"/>
                </a:solidFill>
                <a:latin typeface="Times New Roman" panose="02020603050405020304" pitchFamily="18" charset="0"/>
                <a:cs typeface="Times New Roman" panose="02020603050405020304" pitchFamily="18" charset="0"/>
              </a:rPr>
              <a:t>Karlrushe</a:t>
            </a:r>
            <a:endParaRPr lang="LID4096" dirty="0">
              <a:solidFill>
                <a:srgbClr val="18262E"/>
              </a:solidFill>
              <a:latin typeface="Times New Roman" panose="02020603050405020304" pitchFamily="18" charset="0"/>
              <a:cs typeface="Times New Roman" panose="02020603050405020304" pitchFamily="18" charset="0"/>
            </a:endParaRPr>
          </a:p>
        </p:txBody>
      </p:sp>
      <p:sp>
        <p:nvSpPr>
          <p:cNvPr id="14" name="Slide Number Placeholder 3">
            <a:extLst>
              <a:ext uri="{FF2B5EF4-FFF2-40B4-BE49-F238E27FC236}">
                <a16:creationId xmlns:a16="http://schemas.microsoft.com/office/drawing/2014/main" id="{E8B99EF8-4F52-3CDE-4834-65BF167B5CC6}"/>
              </a:ext>
            </a:extLst>
          </p:cNvPr>
          <p:cNvSpPr txBox="1">
            <a:spLocks/>
          </p:cNvSpPr>
          <p:nvPr/>
        </p:nvSpPr>
        <p:spPr>
          <a:xfrm>
            <a:off x="576000" y="6210000"/>
            <a:ext cx="648000" cy="648000"/>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A297500-7527-634B-90F4-69D0994C32B4}" type="slidenum">
              <a:rPr lang="nl-NL" smtClean="0"/>
              <a:pPr/>
              <a:t>20</a:t>
            </a:fld>
            <a:endParaRPr lang="nl-NL"/>
          </a:p>
        </p:txBody>
      </p:sp>
      <p:pic>
        <p:nvPicPr>
          <p:cNvPr id="15" name="Picture 14">
            <a:extLst>
              <a:ext uri="{FF2B5EF4-FFF2-40B4-BE49-F238E27FC236}">
                <a16:creationId xmlns:a16="http://schemas.microsoft.com/office/drawing/2014/main" id="{4D9A25CA-7154-5E4B-B463-34435779D4D6}"/>
              </a:ext>
            </a:extLst>
          </p:cNvPr>
          <p:cNvPicPr>
            <a:picLocks noChangeAspect="1"/>
          </p:cNvPicPr>
          <p:nvPr/>
        </p:nvPicPr>
        <p:blipFill>
          <a:blip r:embed="rId2"/>
          <a:stretch>
            <a:fillRect/>
          </a:stretch>
        </p:blipFill>
        <p:spPr>
          <a:xfrm>
            <a:off x="466005" y="1326487"/>
            <a:ext cx="4974076" cy="3720347"/>
          </a:xfrm>
          <a:prstGeom prst="rect">
            <a:avLst/>
          </a:prstGeom>
        </p:spPr>
      </p:pic>
      <p:sp>
        <p:nvSpPr>
          <p:cNvPr id="17" name="Rectangle 16">
            <a:extLst>
              <a:ext uri="{FF2B5EF4-FFF2-40B4-BE49-F238E27FC236}">
                <a16:creationId xmlns:a16="http://schemas.microsoft.com/office/drawing/2014/main" id="{5C077213-17C9-D045-A98B-D785684F79A7}"/>
              </a:ext>
            </a:extLst>
          </p:cNvPr>
          <p:cNvSpPr/>
          <p:nvPr/>
        </p:nvSpPr>
        <p:spPr>
          <a:xfrm>
            <a:off x="8650379" y="6395500"/>
            <a:ext cx="2328651" cy="276999"/>
          </a:xfrm>
          <a:prstGeom prst="rect">
            <a:avLst/>
          </a:prstGeom>
        </p:spPr>
        <p:txBody>
          <a:bodyPr wrap="none">
            <a:spAutoFit/>
          </a:bodyPr>
          <a:lstStyle/>
          <a:p>
            <a:r>
              <a:rPr lang="en-US" sz="1200" dirty="0">
                <a:solidFill>
                  <a:schemeClr val="bg1"/>
                </a:solidFill>
              </a:rPr>
              <a:t>SY-STI coffee hour 21/10/2022 </a:t>
            </a:r>
            <a:endParaRPr lang="LID4096" sz="1200" dirty="0">
              <a:solidFill>
                <a:schemeClr val="bg1"/>
              </a:solidFill>
            </a:endParaRPr>
          </a:p>
        </p:txBody>
      </p:sp>
      <p:pic>
        <p:nvPicPr>
          <p:cNvPr id="18" name="Picture 17">
            <a:extLst>
              <a:ext uri="{FF2B5EF4-FFF2-40B4-BE49-F238E27FC236}">
                <a16:creationId xmlns:a16="http://schemas.microsoft.com/office/drawing/2014/main" id="{154A7990-FA22-7ED7-954C-9ADB01C8BEE0}"/>
              </a:ext>
            </a:extLst>
          </p:cNvPr>
          <p:cNvPicPr>
            <a:picLocks noChangeAspect="1"/>
          </p:cNvPicPr>
          <p:nvPr/>
        </p:nvPicPr>
        <p:blipFill>
          <a:blip r:embed="rId3"/>
          <a:stretch>
            <a:fillRect/>
          </a:stretch>
        </p:blipFill>
        <p:spPr>
          <a:xfrm>
            <a:off x="0" y="5962970"/>
            <a:ext cx="12260826" cy="895030"/>
          </a:xfrm>
          <a:prstGeom prst="rect">
            <a:avLst/>
          </a:prstGeom>
        </p:spPr>
      </p:pic>
    </p:spTree>
    <p:extLst>
      <p:ext uri="{BB962C8B-B14F-4D97-AF65-F5344CB8AC3E}">
        <p14:creationId xmlns:p14="http://schemas.microsoft.com/office/powerpoint/2010/main" val="2855188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3936E7-6BF9-B406-9FC4-D2802855CD73}"/>
              </a:ext>
            </a:extLst>
          </p:cNvPr>
          <p:cNvSpPr>
            <a:spLocks noGrp="1"/>
          </p:cNvSpPr>
          <p:nvPr>
            <p:ph idx="1"/>
          </p:nvPr>
        </p:nvSpPr>
        <p:spPr/>
        <p:txBody>
          <a:bodyPr/>
          <a:lstStyle/>
          <a:p>
            <a:endParaRPr lang="LID4096"/>
          </a:p>
        </p:txBody>
      </p:sp>
      <p:sp>
        <p:nvSpPr>
          <p:cNvPr id="3" name="Footer Placeholder 2">
            <a:extLst>
              <a:ext uri="{FF2B5EF4-FFF2-40B4-BE49-F238E27FC236}">
                <a16:creationId xmlns:a16="http://schemas.microsoft.com/office/drawing/2014/main" id="{D3F69847-54D9-D527-F77F-D181CF61F6B8}"/>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3F5D1421-48D1-1DA5-DE3A-A4BC33F46219}"/>
              </a:ext>
            </a:extLst>
          </p:cNvPr>
          <p:cNvSpPr>
            <a:spLocks noGrp="1"/>
          </p:cNvSpPr>
          <p:nvPr>
            <p:ph type="sldNum" sz="quarter" idx="12"/>
          </p:nvPr>
        </p:nvSpPr>
        <p:spPr/>
        <p:txBody>
          <a:bodyPr/>
          <a:lstStyle/>
          <a:p>
            <a:fld id="{0A297500-7527-634B-90F4-69D0994C32B4}" type="slidenum">
              <a:rPr lang="nl-NL" smtClean="0"/>
              <a:t>21</a:t>
            </a:fld>
            <a:endParaRPr lang="nl-NL"/>
          </a:p>
        </p:txBody>
      </p:sp>
      <p:sp>
        <p:nvSpPr>
          <p:cNvPr id="5" name="Title 4">
            <a:extLst>
              <a:ext uri="{FF2B5EF4-FFF2-40B4-BE49-F238E27FC236}">
                <a16:creationId xmlns:a16="http://schemas.microsoft.com/office/drawing/2014/main" id="{BE037AE5-E2CB-D1BD-C166-85622DB41D7D}"/>
              </a:ext>
            </a:extLst>
          </p:cNvPr>
          <p:cNvSpPr>
            <a:spLocks noGrp="1"/>
          </p:cNvSpPr>
          <p:nvPr>
            <p:ph type="title"/>
          </p:nvPr>
        </p:nvSpPr>
        <p:spPr/>
        <p:txBody>
          <a:bodyPr/>
          <a:lstStyle/>
          <a:p>
            <a:r>
              <a:rPr lang="en-US" dirty="0"/>
              <a:t>Backup slides…</a:t>
            </a:r>
            <a:endParaRPr lang="LID4096" dirty="0"/>
          </a:p>
        </p:txBody>
      </p:sp>
    </p:spTree>
    <p:extLst>
      <p:ext uri="{BB962C8B-B14F-4D97-AF65-F5344CB8AC3E}">
        <p14:creationId xmlns:p14="http://schemas.microsoft.com/office/powerpoint/2010/main" val="4031463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6686A8C-B3D8-76FC-9F1D-5506864A90FE}"/>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12A4FEFE-7C4D-CE72-19D3-FEF59A91F943}"/>
              </a:ext>
            </a:extLst>
          </p:cNvPr>
          <p:cNvSpPr>
            <a:spLocks noGrp="1"/>
          </p:cNvSpPr>
          <p:nvPr>
            <p:ph type="sldNum" sz="quarter" idx="12"/>
          </p:nvPr>
        </p:nvSpPr>
        <p:spPr/>
        <p:txBody>
          <a:bodyPr/>
          <a:lstStyle/>
          <a:p>
            <a:fld id="{0A297500-7527-634B-90F4-69D0994C32B4}" type="slidenum">
              <a:rPr lang="nl-NL" smtClean="0"/>
              <a:t>22</a:t>
            </a:fld>
            <a:endParaRPr lang="nl-NL"/>
          </a:p>
        </p:txBody>
      </p:sp>
      <p:sp>
        <p:nvSpPr>
          <p:cNvPr id="5" name="Title 4">
            <a:extLst>
              <a:ext uri="{FF2B5EF4-FFF2-40B4-BE49-F238E27FC236}">
                <a16:creationId xmlns:a16="http://schemas.microsoft.com/office/drawing/2014/main" id="{6FF1F8C8-B5AA-095A-A459-AD95A507FB49}"/>
              </a:ext>
            </a:extLst>
          </p:cNvPr>
          <p:cNvSpPr>
            <a:spLocks noGrp="1"/>
          </p:cNvSpPr>
          <p:nvPr>
            <p:ph type="title"/>
          </p:nvPr>
        </p:nvSpPr>
        <p:spPr/>
        <p:txBody>
          <a:bodyPr>
            <a:normAutofit fontScale="90000"/>
          </a:bodyPr>
          <a:lstStyle/>
          <a:p>
            <a:r>
              <a:rPr lang="en-US" dirty="0"/>
              <a:t>How to get Ac-227 activity from recoil spectrum (1)</a:t>
            </a:r>
            <a:endParaRPr lang="LID4096" dirty="0"/>
          </a:p>
        </p:txBody>
      </p:sp>
      <p:sp>
        <p:nvSpPr>
          <p:cNvPr id="10" name="Right Brace 9">
            <a:extLst>
              <a:ext uri="{FF2B5EF4-FFF2-40B4-BE49-F238E27FC236}">
                <a16:creationId xmlns:a16="http://schemas.microsoft.com/office/drawing/2014/main" id="{85C46D48-F4B4-7BD8-3271-9BC7BB521EBA}"/>
              </a:ext>
            </a:extLst>
          </p:cNvPr>
          <p:cNvSpPr/>
          <p:nvPr/>
        </p:nvSpPr>
        <p:spPr>
          <a:xfrm rot="5400000">
            <a:off x="3895818" y="1788727"/>
            <a:ext cx="533625" cy="1819175"/>
          </a:xfrm>
          <a:prstGeom prst="rightBrace">
            <a:avLst>
              <a:gd name="adj1" fmla="val 36658"/>
              <a:gd name="adj2" fmla="val 65344"/>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LID4096"/>
          </a:p>
        </p:txBody>
      </p:sp>
      <p:sp>
        <p:nvSpPr>
          <p:cNvPr id="11" name="TextBox 10">
            <a:extLst>
              <a:ext uri="{FF2B5EF4-FFF2-40B4-BE49-F238E27FC236}">
                <a16:creationId xmlns:a16="http://schemas.microsoft.com/office/drawing/2014/main" id="{731C5BA0-2E77-81EE-5F28-147EFFB614DA}"/>
              </a:ext>
            </a:extLst>
          </p:cNvPr>
          <p:cNvSpPr txBox="1"/>
          <p:nvPr/>
        </p:nvSpPr>
        <p:spPr>
          <a:xfrm>
            <a:off x="2487835" y="2969544"/>
            <a:ext cx="2829827" cy="923330"/>
          </a:xfrm>
          <a:prstGeom prst="rect">
            <a:avLst/>
          </a:prstGeom>
          <a:noFill/>
        </p:spPr>
        <p:txBody>
          <a:bodyPr wrap="square" rtlCol="0">
            <a:spAutoFit/>
          </a:bodyPr>
          <a:lstStyle/>
          <a:p>
            <a:r>
              <a:rPr lang="en-US" dirty="0"/>
              <a:t>~Same for same generation daughters in </a:t>
            </a:r>
            <a:r>
              <a:rPr lang="en-US" baseline="30000" dirty="0"/>
              <a:t>227</a:t>
            </a:r>
            <a:r>
              <a:rPr lang="en-US" dirty="0"/>
              <a:t>Ac and </a:t>
            </a:r>
            <a:r>
              <a:rPr lang="en-US" baseline="30000" dirty="0"/>
              <a:t>225</a:t>
            </a:r>
            <a:r>
              <a:rPr lang="en-US" dirty="0"/>
              <a:t>Ac chains</a:t>
            </a:r>
            <a:endParaRPr lang="LID4096" dirty="0"/>
          </a:p>
        </p:txBody>
      </p:sp>
      <p:pic>
        <p:nvPicPr>
          <p:cNvPr id="13" name="Picture 12">
            <a:extLst>
              <a:ext uri="{FF2B5EF4-FFF2-40B4-BE49-F238E27FC236}">
                <a16:creationId xmlns:a16="http://schemas.microsoft.com/office/drawing/2014/main" id="{213B5BF5-23B2-1695-BE5F-3113174375CE}"/>
              </a:ext>
            </a:extLst>
          </p:cNvPr>
          <p:cNvPicPr>
            <a:picLocks noChangeAspect="1"/>
          </p:cNvPicPr>
          <p:nvPr/>
        </p:nvPicPr>
        <p:blipFill>
          <a:blip r:embed="rId2"/>
          <a:stretch>
            <a:fillRect/>
          </a:stretch>
        </p:blipFill>
        <p:spPr>
          <a:xfrm>
            <a:off x="602673" y="4240217"/>
            <a:ext cx="4694327" cy="739204"/>
          </a:xfrm>
          <a:prstGeom prst="rect">
            <a:avLst/>
          </a:prstGeom>
        </p:spPr>
      </p:pic>
      <p:pic>
        <p:nvPicPr>
          <p:cNvPr id="17" name="Picture 16">
            <a:extLst>
              <a:ext uri="{FF2B5EF4-FFF2-40B4-BE49-F238E27FC236}">
                <a16:creationId xmlns:a16="http://schemas.microsoft.com/office/drawing/2014/main" id="{D00DBB5B-63A3-3366-0DC2-187E6A9650E0}"/>
              </a:ext>
            </a:extLst>
          </p:cNvPr>
          <p:cNvPicPr>
            <a:picLocks noChangeAspect="1"/>
          </p:cNvPicPr>
          <p:nvPr/>
        </p:nvPicPr>
        <p:blipFill>
          <a:blip r:embed="rId3"/>
          <a:stretch>
            <a:fillRect/>
          </a:stretch>
        </p:blipFill>
        <p:spPr>
          <a:xfrm>
            <a:off x="576000" y="2050469"/>
            <a:ext cx="4747671" cy="381033"/>
          </a:xfrm>
          <a:prstGeom prst="rect">
            <a:avLst/>
          </a:prstGeom>
        </p:spPr>
      </p:pic>
      <p:pic>
        <p:nvPicPr>
          <p:cNvPr id="6" name="Content Placeholder 5" descr="A screenshot of a video game&#10;&#10;Description automatically generated">
            <a:extLst>
              <a:ext uri="{FF2B5EF4-FFF2-40B4-BE49-F238E27FC236}">
                <a16:creationId xmlns:a16="http://schemas.microsoft.com/office/drawing/2014/main" id="{B2DEE40F-7B50-8D8A-B685-295D90BEE1A7}"/>
              </a:ext>
            </a:extLst>
          </p:cNvPr>
          <p:cNvPicPr>
            <a:picLocks noGrp="1" noChangeAspect="1"/>
          </p:cNvPicPr>
          <p:nvPr>
            <p:ph idx="1"/>
          </p:nvPr>
        </p:nvPicPr>
        <p:blipFill>
          <a:blip r:embed="rId4"/>
          <a:stretch>
            <a:fillRect/>
          </a:stretch>
        </p:blipFill>
        <p:spPr>
          <a:xfrm>
            <a:off x="5297000" y="1528580"/>
            <a:ext cx="6661495" cy="4464050"/>
          </a:xfrm>
          <a:prstGeom prst="rect">
            <a:avLst/>
          </a:prstGeom>
        </p:spPr>
      </p:pic>
    </p:spTree>
    <p:extLst>
      <p:ext uri="{BB962C8B-B14F-4D97-AF65-F5344CB8AC3E}">
        <p14:creationId xmlns:p14="http://schemas.microsoft.com/office/powerpoint/2010/main" val="360837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164D7CB-181F-48F6-C706-C9F93599D088}"/>
              </a:ext>
            </a:extLst>
          </p:cNvPr>
          <p:cNvPicPr>
            <a:picLocks noGrp="1" noChangeAspect="1"/>
          </p:cNvPicPr>
          <p:nvPr>
            <p:ph idx="1"/>
          </p:nvPr>
        </p:nvPicPr>
        <p:blipFill>
          <a:blip r:embed="rId2"/>
          <a:stretch>
            <a:fillRect/>
          </a:stretch>
        </p:blipFill>
        <p:spPr>
          <a:xfrm>
            <a:off x="1165200" y="1197912"/>
            <a:ext cx="8957382" cy="5012088"/>
          </a:xfrm>
        </p:spPr>
      </p:pic>
      <p:sp>
        <p:nvSpPr>
          <p:cNvPr id="3" name="Footer Placeholder 2">
            <a:extLst>
              <a:ext uri="{FF2B5EF4-FFF2-40B4-BE49-F238E27FC236}">
                <a16:creationId xmlns:a16="http://schemas.microsoft.com/office/drawing/2014/main" id="{5AF4D212-1F86-52D0-D1D8-D56F155B7C78}"/>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695FE5BC-6CCA-37B1-2BA2-2994EBF4281F}"/>
              </a:ext>
            </a:extLst>
          </p:cNvPr>
          <p:cNvSpPr>
            <a:spLocks noGrp="1"/>
          </p:cNvSpPr>
          <p:nvPr>
            <p:ph type="sldNum" sz="quarter" idx="12"/>
          </p:nvPr>
        </p:nvSpPr>
        <p:spPr/>
        <p:txBody>
          <a:bodyPr/>
          <a:lstStyle/>
          <a:p>
            <a:fld id="{0A297500-7527-634B-90F4-69D0994C32B4}" type="slidenum">
              <a:rPr lang="nl-NL" smtClean="0"/>
              <a:t>23</a:t>
            </a:fld>
            <a:endParaRPr lang="nl-NL"/>
          </a:p>
        </p:txBody>
      </p:sp>
      <p:sp>
        <p:nvSpPr>
          <p:cNvPr id="5" name="Title 4">
            <a:extLst>
              <a:ext uri="{FF2B5EF4-FFF2-40B4-BE49-F238E27FC236}">
                <a16:creationId xmlns:a16="http://schemas.microsoft.com/office/drawing/2014/main" id="{E1A842D1-0FC5-1C04-39AE-5B6618517A96}"/>
              </a:ext>
            </a:extLst>
          </p:cNvPr>
          <p:cNvSpPr>
            <a:spLocks noGrp="1"/>
          </p:cNvSpPr>
          <p:nvPr>
            <p:ph type="title"/>
          </p:nvPr>
        </p:nvSpPr>
        <p:spPr/>
        <p:txBody>
          <a:bodyPr>
            <a:normAutofit fontScale="90000"/>
          </a:bodyPr>
          <a:lstStyle/>
          <a:p>
            <a:r>
              <a:rPr lang="en-US" dirty="0"/>
              <a:t>How to get Ac-227 activity from recoil spectrum (2)</a:t>
            </a:r>
            <a:endParaRPr lang="LID4096" dirty="0"/>
          </a:p>
        </p:txBody>
      </p:sp>
    </p:spTree>
    <p:extLst>
      <p:ext uri="{BB962C8B-B14F-4D97-AF65-F5344CB8AC3E}">
        <p14:creationId xmlns:p14="http://schemas.microsoft.com/office/powerpoint/2010/main" val="932769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A33591-3D49-1997-8E20-4D70779CEBA9}"/>
              </a:ext>
            </a:extLst>
          </p:cNvPr>
          <p:cNvSpPr>
            <a:spLocks noGrp="1"/>
          </p:cNvSpPr>
          <p:nvPr>
            <p:ph type="body" sz="half" idx="2"/>
          </p:nvPr>
        </p:nvSpPr>
        <p:spPr/>
        <p:txBody>
          <a:bodyPr>
            <a:normAutofit fontScale="55000" lnSpcReduction="20000"/>
          </a:bodyPr>
          <a:lstStyle/>
          <a:p>
            <a:endParaRPr lang="LID4096"/>
          </a:p>
        </p:txBody>
      </p:sp>
      <p:sp>
        <p:nvSpPr>
          <p:cNvPr id="4" name="Slide Number Placeholder 3">
            <a:extLst>
              <a:ext uri="{FF2B5EF4-FFF2-40B4-BE49-F238E27FC236}">
                <a16:creationId xmlns:a16="http://schemas.microsoft.com/office/drawing/2014/main" id="{26561F45-7342-06F6-6E68-C56B2FA8F607}"/>
              </a:ext>
            </a:extLst>
          </p:cNvPr>
          <p:cNvSpPr>
            <a:spLocks noGrp="1"/>
          </p:cNvSpPr>
          <p:nvPr>
            <p:ph type="sldNum" sz="quarter" idx="4"/>
          </p:nvPr>
        </p:nvSpPr>
        <p:spPr/>
        <p:txBody>
          <a:bodyPr/>
          <a:lstStyle/>
          <a:p>
            <a:fld id="{81B4523E-0E60-2F49-A1DB-8E66CE3DE81B}" type="slidenum">
              <a:rPr lang="en-GB" smtClean="0"/>
              <a:pPr/>
              <a:t>24</a:t>
            </a:fld>
            <a:endParaRPr lang="en-GB" dirty="0"/>
          </a:p>
        </p:txBody>
      </p:sp>
      <p:sp>
        <p:nvSpPr>
          <p:cNvPr id="5" name="Footer Placeholder 4">
            <a:extLst>
              <a:ext uri="{FF2B5EF4-FFF2-40B4-BE49-F238E27FC236}">
                <a16:creationId xmlns:a16="http://schemas.microsoft.com/office/drawing/2014/main" id="{22861C73-F435-4535-3A2E-5A422743D8F0}"/>
              </a:ext>
            </a:extLst>
          </p:cNvPr>
          <p:cNvSpPr>
            <a:spLocks noGrp="1"/>
          </p:cNvSpPr>
          <p:nvPr>
            <p:ph type="ftr" sz="quarter" idx="10"/>
          </p:nvPr>
        </p:nvSpPr>
        <p:spPr>
          <a:xfrm>
            <a:off x="5194169" y="6358332"/>
            <a:ext cx="5586297" cy="280988"/>
          </a:xfrm>
        </p:spPr>
        <p:txBody>
          <a:bodyPr/>
          <a:lstStyle/>
          <a:p>
            <a:r>
              <a:rPr lang="nl-NL" dirty="0"/>
              <a:t>MEDICIS collaboration board Jul 2024 Jake.johnson@kuleuven.be</a:t>
            </a:r>
          </a:p>
        </p:txBody>
      </p:sp>
      <p:sp>
        <p:nvSpPr>
          <p:cNvPr id="6" name="Title 5">
            <a:extLst>
              <a:ext uri="{FF2B5EF4-FFF2-40B4-BE49-F238E27FC236}">
                <a16:creationId xmlns:a16="http://schemas.microsoft.com/office/drawing/2014/main" id="{7B61BF69-5309-AD51-90F4-D4F62BF1C4E5}"/>
              </a:ext>
            </a:extLst>
          </p:cNvPr>
          <p:cNvSpPr>
            <a:spLocks noGrp="1"/>
          </p:cNvSpPr>
          <p:nvPr>
            <p:ph type="title"/>
          </p:nvPr>
        </p:nvSpPr>
        <p:spPr/>
        <p:txBody>
          <a:bodyPr>
            <a:normAutofit fontScale="90000"/>
          </a:bodyPr>
          <a:lstStyle/>
          <a:p>
            <a:r>
              <a:rPr lang="en-US" dirty="0"/>
              <a:t>Geometric corrections due to recoil + ping pong</a:t>
            </a:r>
            <a:endParaRPr lang="LID4096" dirty="0"/>
          </a:p>
        </p:txBody>
      </p:sp>
      <p:pic>
        <p:nvPicPr>
          <p:cNvPr id="10" name="Picture 9">
            <a:extLst>
              <a:ext uri="{FF2B5EF4-FFF2-40B4-BE49-F238E27FC236}">
                <a16:creationId xmlns:a16="http://schemas.microsoft.com/office/drawing/2014/main" id="{89A54064-26E8-95B7-E941-0643077D78DD}"/>
              </a:ext>
            </a:extLst>
          </p:cNvPr>
          <p:cNvPicPr>
            <a:picLocks noChangeAspect="1"/>
          </p:cNvPicPr>
          <p:nvPr/>
        </p:nvPicPr>
        <p:blipFill>
          <a:blip r:embed="rId2"/>
          <a:stretch>
            <a:fillRect/>
          </a:stretch>
        </p:blipFill>
        <p:spPr>
          <a:xfrm>
            <a:off x="1854284" y="1472337"/>
            <a:ext cx="8138080" cy="4194816"/>
          </a:xfrm>
          <a:prstGeom prst="rect">
            <a:avLst/>
          </a:prstGeom>
        </p:spPr>
      </p:pic>
    </p:spTree>
    <p:extLst>
      <p:ext uri="{BB962C8B-B14F-4D97-AF65-F5344CB8AC3E}">
        <p14:creationId xmlns:p14="http://schemas.microsoft.com/office/powerpoint/2010/main" val="3846746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71002C-FED7-3E09-37A1-0B32648FEF40}"/>
              </a:ext>
            </a:extLst>
          </p:cNvPr>
          <p:cNvSpPr>
            <a:spLocks noGrp="1"/>
          </p:cNvSpPr>
          <p:nvPr>
            <p:ph type="body" sz="half" idx="2"/>
          </p:nvPr>
        </p:nvSpPr>
        <p:spPr/>
        <p:txBody>
          <a:bodyPr>
            <a:normAutofit fontScale="55000" lnSpcReduction="20000"/>
          </a:bodyPr>
          <a:lstStyle/>
          <a:p>
            <a:endParaRPr lang="LID4096"/>
          </a:p>
        </p:txBody>
      </p:sp>
      <p:sp>
        <p:nvSpPr>
          <p:cNvPr id="4" name="Slide Number Placeholder 3">
            <a:extLst>
              <a:ext uri="{FF2B5EF4-FFF2-40B4-BE49-F238E27FC236}">
                <a16:creationId xmlns:a16="http://schemas.microsoft.com/office/drawing/2014/main" id="{04733F81-FC7B-31DF-093C-54D66B5C9466}"/>
              </a:ext>
            </a:extLst>
          </p:cNvPr>
          <p:cNvSpPr>
            <a:spLocks noGrp="1"/>
          </p:cNvSpPr>
          <p:nvPr>
            <p:ph type="sldNum" sz="quarter" idx="4"/>
          </p:nvPr>
        </p:nvSpPr>
        <p:spPr/>
        <p:txBody>
          <a:bodyPr/>
          <a:lstStyle/>
          <a:p>
            <a:fld id="{81B4523E-0E60-2F49-A1DB-8E66CE3DE81B}" type="slidenum">
              <a:rPr lang="en-GB" smtClean="0"/>
              <a:pPr/>
              <a:t>25</a:t>
            </a:fld>
            <a:endParaRPr lang="en-GB" dirty="0"/>
          </a:p>
        </p:txBody>
      </p:sp>
      <p:sp>
        <p:nvSpPr>
          <p:cNvPr id="5" name="Footer Placeholder 4">
            <a:extLst>
              <a:ext uri="{FF2B5EF4-FFF2-40B4-BE49-F238E27FC236}">
                <a16:creationId xmlns:a16="http://schemas.microsoft.com/office/drawing/2014/main" id="{EDCF0E6E-AE25-34C4-4691-3B13E02A5F2B}"/>
              </a:ext>
            </a:extLst>
          </p:cNvPr>
          <p:cNvSpPr>
            <a:spLocks noGrp="1"/>
          </p:cNvSpPr>
          <p:nvPr>
            <p:ph type="ftr" sz="quarter" idx="10"/>
          </p:nvPr>
        </p:nvSpPr>
        <p:spPr/>
        <p:txBody>
          <a:bodyPr/>
          <a:lstStyle/>
          <a:p>
            <a:r>
              <a:rPr lang="en-GB"/>
              <a:t>ARIS conference. 08/06/23. JJ (jake.johnson@kuleuven.be)</a:t>
            </a:r>
            <a:endParaRPr lang="en-GB" dirty="0"/>
          </a:p>
        </p:txBody>
      </p:sp>
      <p:sp>
        <p:nvSpPr>
          <p:cNvPr id="6" name="Title 5">
            <a:extLst>
              <a:ext uri="{FF2B5EF4-FFF2-40B4-BE49-F238E27FC236}">
                <a16:creationId xmlns:a16="http://schemas.microsoft.com/office/drawing/2014/main" id="{72D7FAB4-81ED-CC6D-7A58-66C19B71FB08}"/>
              </a:ext>
            </a:extLst>
          </p:cNvPr>
          <p:cNvSpPr>
            <a:spLocks noGrp="1"/>
          </p:cNvSpPr>
          <p:nvPr>
            <p:ph type="title"/>
          </p:nvPr>
        </p:nvSpPr>
        <p:spPr/>
        <p:txBody>
          <a:bodyPr>
            <a:normAutofit fontScale="90000"/>
          </a:bodyPr>
          <a:lstStyle/>
          <a:p>
            <a:r>
              <a:rPr lang="en-US" dirty="0"/>
              <a:t>Alpha decay activities of Fr, At, Po with and without ping pong</a:t>
            </a:r>
            <a:endParaRPr lang="LID4096" dirty="0"/>
          </a:p>
        </p:txBody>
      </p:sp>
      <p:pic>
        <p:nvPicPr>
          <p:cNvPr id="8" name="Picture 7">
            <a:extLst>
              <a:ext uri="{FF2B5EF4-FFF2-40B4-BE49-F238E27FC236}">
                <a16:creationId xmlns:a16="http://schemas.microsoft.com/office/drawing/2014/main" id="{D0ABACDE-CB40-F138-2B34-D88AC1A4A248}"/>
              </a:ext>
            </a:extLst>
          </p:cNvPr>
          <p:cNvPicPr>
            <a:picLocks noChangeAspect="1"/>
          </p:cNvPicPr>
          <p:nvPr/>
        </p:nvPicPr>
        <p:blipFill>
          <a:blip r:embed="rId2"/>
          <a:stretch>
            <a:fillRect/>
          </a:stretch>
        </p:blipFill>
        <p:spPr>
          <a:xfrm>
            <a:off x="1955095" y="2057397"/>
            <a:ext cx="7656737" cy="3812260"/>
          </a:xfrm>
          <a:prstGeom prst="rect">
            <a:avLst/>
          </a:prstGeom>
        </p:spPr>
      </p:pic>
    </p:spTree>
    <p:extLst>
      <p:ext uri="{BB962C8B-B14F-4D97-AF65-F5344CB8AC3E}">
        <p14:creationId xmlns:p14="http://schemas.microsoft.com/office/powerpoint/2010/main" val="20118906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168B6D7-4D11-A26C-C6E0-A674DED32221}"/>
              </a:ext>
            </a:extLst>
          </p:cNvPr>
          <p:cNvSpPr>
            <a:spLocks noGrp="1"/>
          </p:cNvSpPr>
          <p:nvPr>
            <p:ph type="pic" idx="1"/>
          </p:nvPr>
        </p:nvSpPr>
        <p:spPr/>
        <p:txBody>
          <a:bodyPr/>
          <a:lstStyle/>
          <a:p>
            <a:endParaRPr lang="LID4096"/>
          </a:p>
        </p:txBody>
      </p:sp>
      <p:sp>
        <p:nvSpPr>
          <p:cNvPr id="3" name="Text Placeholder 2">
            <a:extLst>
              <a:ext uri="{FF2B5EF4-FFF2-40B4-BE49-F238E27FC236}">
                <a16:creationId xmlns:a16="http://schemas.microsoft.com/office/drawing/2014/main" id="{9265A82E-6513-9EC5-69A1-869CCFF70941}"/>
              </a:ext>
            </a:extLst>
          </p:cNvPr>
          <p:cNvSpPr>
            <a:spLocks noGrp="1"/>
          </p:cNvSpPr>
          <p:nvPr>
            <p:ph type="body" sz="half" idx="2"/>
          </p:nvPr>
        </p:nvSpPr>
        <p:spPr/>
        <p:txBody>
          <a:bodyPr>
            <a:normAutofit fontScale="55000" lnSpcReduction="20000"/>
          </a:bodyPr>
          <a:lstStyle/>
          <a:p>
            <a:endParaRPr lang="LID4096"/>
          </a:p>
        </p:txBody>
      </p:sp>
      <p:sp>
        <p:nvSpPr>
          <p:cNvPr id="4" name="Slide Number Placeholder 3">
            <a:extLst>
              <a:ext uri="{FF2B5EF4-FFF2-40B4-BE49-F238E27FC236}">
                <a16:creationId xmlns:a16="http://schemas.microsoft.com/office/drawing/2014/main" id="{23646D80-553F-D3FF-9CB8-5E56E1927CB3}"/>
              </a:ext>
            </a:extLst>
          </p:cNvPr>
          <p:cNvSpPr>
            <a:spLocks noGrp="1"/>
          </p:cNvSpPr>
          <p:nvPr>
            <p:ph type="sldNum" sz="quarter" idx="4"/>
          </p:nvPr>
        </p:nvSpPr>
        <p:spPr/>
        <p:txBody>
          <a:bodyPr/>
          <a:lstStyle/>
          <a:p>
            <a:fld id="{81B4523E-0E60-2F49-A1DB-8E66CE3DE81B}" type="slidenum">
              <a:rPr lang="en-GB" smtClean="0"/>
              <a:pPr/>
              <a:t>26</a:t>
            </a:fld>
            <a:endParaRPr lang="en-GB" dirty="0"/>
          </a:p>
        </p:txBody>
      </p:sp>
      <p:sp>
        <p:nvSpPr>
          <p:cNvPr id="5" name="Footer Placeholder 4">
            <a:extLst>
              <a:ext uri="{FF2B5EF4-FFF2-40B4-BE49-F238E27FC236}">
                <a16:creationId xmlns:a16="http://schemas.microsoft.com/office/drawing/2014/main" id="{16A6D6A8-3993-2E76-0BB4-E4226F5537FB}"/>
              </a:ext>
            </a:extLst>
          </p:cNvPr>
          <p:cNvSpPr>
            <a:spLocks noGrp="1"/>
          </p:cNvSpPr>
          <p:nvPr>
            <p:ph type="ftr" sz="quarter" idx="10"/>
          </p:nvPr>
        </p:nvSpPr>
        <p:spPr>
          <a:xfrm>
            <a:off x="3359937" y="6398419"/>
            <a:ext cx="7462033" cy="280988"/>
          </a:xfrm>
        </p:spPr>
        <p:txBody>
          <a:bodyPr/>
          <a:lstStyle/>
          <a:p>
            <a:r>
              <a:rPr lang="nl-NL" dirty="0"/>
              <a:t>MEDICIS collaboration board Jul 2024 Jake.johnson@kuleuven.bev</a:t>
            </a:r>
          </a:p>
        </p:txBody>
      </p:sp>
      <p:sp>
        <p:nvSpPr>
          <p:cNvPr id="6" name="Title 5">
            <a:extLst>
              <a:ext uri="{FF2B5EF4-FFF2-40B4-BE49-F238E27FC236}">
                <a16:creationId xmlns:a16="http://schemas.microsoft.com/office/drawing/2014/main" id="{60942C63-3168-98A8-A7A4-EF3CCEA0D78E}"/>
              </a:ext>
            </a:extLst>
          </p:cNvPr>
          <p:cNvSpPr>
            <a:spLocks noGrp="1"/>
          </p:cNvSpPr>
          <p:nvPr>
            <p:ph type="title"/>
          </p:nvPr>
        </p:nvSpPr>
        <p:spPr/>
        <p:txBody>
          <a:bodyPr>
            <a:normAutofit fontScale="90000"/>
          </a:bodyPr>
          <a:lstStyle/>
          <a:p>
            <a:endParaRPr lang="LID4096"/>
          </a:p>
        </p:txBody>
      </p:sp>
      <p:pic>
        <p:nvPicPr>
          <p:cNvPr id="8" name="Picture 7">
            <a:extLst>
              <a:ext uri="{FF2B5EF4-FFF2-40B4-BE49-F238E27FC236}">
                <a16:creationId xmlns:a16="http://schemas.microsoft.com/office/drawing/2014/main" id="{5544DA72-8E31-DD13-4FC1-E85EA24F64E9}"/>
              </a:ext>
            </a:extLst>
          </p:cNvPr>
          <p:cNvPicPr>
            <a:picLocks noChangeAspect="1"/>
          </p:cNvPicPr>
          <p:nvPr/>
        </p:nvPicPr>
        <p:blipFill>
          <a:blip r:embed="rId2"/>
          <a:stretch>
            <a:fillRect/>
          </a:stretch>
        </p:blipFill>
        <p:spPr>
          <a:xfrm>
            <a:off x="1802749" y="1517490"/>
            <a:ext cx="8613731" cy="4274299"/>
          </a:xfrm>
          <a:prstGeom prst="rect">
            <a:avLst/>
          </a:prstGeom>
        </p:spPr>
      </p:pic>
    </p:spTree>
    <p:extLst>
      <p:ext uri="{BB962C8B-B14F-4D97-AF65-F5344CB8AC3E}">
        <p14:creationId xmlns:p14="http://schemas.microsoft.com/office/powerpoint/2010/main" val="5441966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ACFEA1C-1EDB-C79E-527D-4FE915A62F04}"/>
              </a:ext>
            </a:extLst>
          </p:cNvPr>
          <p:cNvSpPr>
            <a:spLocks noGrp="1"/>
          </p:cNvSpPr>
          <p:nvPr>
            <p:ph type="body" sz="half" idx="2"/>
          </p:nvPr>
        </p:nvSpPr>
        <p:spPr/>
        <p:txBody>
          <a:bodyPr>
            <a:normAutofit fontScale="55000" lnSpcReduction="20000"/>
          </a:bodyPr>
          <a:lstStyle/>
          <a:p>
            <a:endParaRPr lang="LID4096"/>
          </a:p>
        </p:txBody>
      </p:sp>
      <p:sp>
        <p:nvSpPr>
          <p:cNvPr id="4" name="Slide Number Placeholder 3">
            <a:extLst>
              <a:ext uri="{FF2B5EF4-FFF2-40B4-BE49-F238E27FC236}">
                <a16:creationId xmlns:a16="http://schemas.microsoft.com/office/drawing/2014/main" id="{D7B2FD26-19CE-7F90-7707-035BB2105C7A}"/>
              </a:ext>
            </a:extLst>
          </p:cNvPr>
          <p:cNvSpPr>
            <a:spLocks noGrp="1"/>
          </p:cNvSpPr>
          <p:nvPr>
            <p:ph type="sldNum" sz="quarter" idx="4"/>
          </p:nvPr>
        </p:nvSpPr>
        <p:spPr/>
        <p:txBody>
          <a:bodyPr/>
          <a:lstStyle/>
          <a:p>
            <a:fld id="{81B4523E-0E60-2F49-A1DB-8E66CE3DE81B}" type="slidenum">
              <a:rPr lang="en-GB" smtClean="0"/>
              <a:pPr/>
              <a:t>27</a:t>
            </a:fld>
            <a:endParaRPr lang="en-GB" dirty="0"/>
          </a:p>
        </p:txBody>
      </p:sp>
      <p:sp>
        <p:nvSpPr>
          <p:cNvPr id="5" name="Footer Placeholder 4">
            <a:extLst>
              <a:ext uri="{FF2B5EF4-FFF2-40B4-BE49-F238E27FC236}">
                <a16:creationId xmlns:a16="http://schemas.microsoft.com/office/drawing/2014/main" id="{B035A4BD-262C-1066-5ECC-F006F87CF065}"/>
              </a:ext>
            </a:extLst>
          </p:cNvPr>
          <p:cNvSpPr>
            <a:spLocks noGrp="1"/>
          </p:cNvSpPr>
          <p:nvPr>
            <p:ph type="ftr" sz="quarter" idx="10"/>
          </p:nvPr>
        </p:nvSpPr>
        <p:spPr>
          <a:xfrm>
            <a:off x="3058281" y="6398419"/>
            <a:ext cx="7688276" cy="280988"/>
          </a:xfrm>
        </p:spPr>
        <p:txBody>
          <a:bodyPr/>
          <a:lstStyle/>
          <a:p>
            <a:r>
              <a:rPr lang="nl-NL" dirty="0"/>
              <a:t>MEDICIS collaboration board Jul 2024 Jake.johnson@kuleuven.be</a:t>
            </a:r>
          </a:p>
        </p:txBody>
      </p:sp>
      <p:sp>
        <p:nvSpPr>
          <p:cNvPr id="6" name="Title 5">
            <a:extLst>
              <a:ext uri="{FF2B5EF4-FFF2-40B4-BE49-F238E27FC236}">
                <a16:creationId xmlns:a16="http://schemas.microsoft.com/office/drawing/2014/main" id="{3E55210E-F4CD-63E7-867E-74156E68D58D}"/>
              </a:ext>
            </a:extLst>
          </p:cNvPr>
          <p:cNvSpPr>
            <a:spLocks noGrp="1"/>
          </p:cNvSpPr>
          <p:nvPr>
            <p:ph type="title"/>
          </p:nvPr>
        </p:nvSpPr>
        <p:spPr/>
        <p:txBody>
          <a:bodyPr>
            <a:normAutofit fontScale="90000"/>
          </a:bodyPr>
          <a:lstStyle/>
          <a:p>
            <a:r>
              <a:rPr lang="en-US" dirty="0"/>
              <a:t>Gamma spectroscopy curves</a:t>
            </a:r>
            <a:endParaRPr lang="LID4096" dirty="0"/>
          </a:p>
        </p:txBody>
      </p:sp>
      <p:pic>
        <p:nvPicPr>
          <p:cNvPr id="12" name="Picture 11">
            <a:extLst>
              <a:ext uri="{FF2B5EF4-FFF2-40B4-BE49-F238E27FC236}">
                <a16:creationId xmlns:a16="http://schemas.microsoft.com/office/drawing/2014/main" id="{2BDB0EC6-E5BD-7C36-F792-B4D6776D973E}"/>
              </a:ext>
            </a:extLst>
          </p:cNvPr>
          <p:cNvPicPr>
            <a:picLocks noChangeAspect="1"/>
          </p:cNvPicPr>
          <p:nvPr/>
        </p:nvPicPr>
        <p:blipFill>
          <a:blip r:embed="rId2"/>
          <a:stretch>
            <a:fillRect/>
          </a:stretch>
        </p:blipFill>
        <p:spPr>
          <a:xfrm>
            <a:off x="871127" y="1272250"/>
            <a:ext cx="8809483" cy="4640982"/>
          </a:xfrm>
          <a:prstGeom prst="rect">
            <a:avLst/>
          </a:prstGeom>
        </p:spPr>
      </p:pic>
    </p:spTree>
    <p:extLst>
      <p:ext uri="{BB962C8B-B14F-4D97-AF65-F5344CB8AC3E}">
        <p14:creationId xmlns:p14="http://schemas.microsoft.com/office/powerpoint/2010/main" val="17931260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14AC781-C15D-4EDE-AE73-FFDDE5019B79}"/>
              </a:ext>
            </a:extLst>
          </p:cNvPr>
          <p:cNvSpPr>
            <a:spLocks noGrp="1"/>
          </p:cNvSpPr>
          <p:nvPr>
            <p:ph type="sldNum" sz="quarter" idx="4"/>
          </p:nvPr>
        </p:nvSpPr>
        <p:spPr/>
        <p:txBody>
          <a:bodyPr/>
          <a:lstStyle/>
          <a:p>
            <a:fld id="{81B4523E-0E60-2F49-A1DB-8E66CE3DE81B}" type="slidenum">
              <a:rPr lang="en-GB" smtClean="0"/>
              <a:pPr/>
              <a:t>28</a:t>
            </a:fld>
            <a:endParaRPr lang="en-GB" dirty="0"/>
          </a:p>
        </p:txBody>
      </p:sp>
      <p:sp>
        <p:nvSpPr>
          <p:cNvPr id="5" name="Footer Placeholder 4">
            <a:extLst>
              <a:ext uri="{FF2B5EF4-FFF2-40B4-BE49-F238E27FC236}">
                <a16:creationId xmlns:a16="http://schemas.microsoft.com/office/drawing/2014/main" id="{880E330B-561C-D06B-9BDB-53C220A1BAC7}"/>
              </a:ext>
            </a:extLst>
          </p:cNvPr>
          <p:cNvSpPr>
            <a:spLocks noGrp="1"/>
          </p:cNvSpPr>
          <p:nvPr>
            <p:ph type="ftr" sz="quarter" idx="10"/>
          </p:nvPr>
        </p:nvSpPr>
        <p:spPr>
          <a:xfrm>
            <a:off x="4538289" y="6398419"/>
            <a:ext cx="6255402" cy="280988"/>
          </a:xfrm>
        </p:spPr>
        <p:txBody>
          <a:bodyPr/>
          <a:lstStyle/>
          <a:p>
            <a:r>
              <a:rPr lang="nl-NL" dirty="0"/>
              <a:t>MEDICIS collaboration board Jul 2024 Jake.johnson@kuleuven.be</a:t>
            </a:r>
          </a:p>
        </p:txBody>
      </p:sp>
      <p:sp>
        <p:nvSpPr>
          <p:cNvPr id="6" name="Title 5">
            <a:extLst>
              <a:ext uri="{FF2B5EF4-FFF2-40B4-BE49-F238E27FC236}">
                <a16:creationId xmlns:a16="http://schemas.microsoft.com/office/drawing/2014/main" id="{22D09FC3-9AC9-28E8-1AA6-4944AA4DD110}"/>
              </a:ext>
            </a:extLst>
          </p:cNvPr>
          <p:cNvSpPr>
            <a:spLocks noGrp="1"/>
          </p:cNvSpPr>
          <p:nvPr>
            <p:ph type="title"/>
          </p:nvPr>
        </p:nvSpPr>
        <p:spPr/>
        <p:txBody>
          <a:bodyPr>
            <a:normAutofit fontScale="90000"/>
          </a:bodyPr>
          <a:lstStyle/>
          <a:p>
            <a:r>
              <a:rPr lang="en-US" dirty="0"/>
              <a:t>Gamma-gamma spectroscopy curve</a:t>
            </a:r>
            <a:endParaRPr lang="LID4096" dirty="0"/>
          </a:p>
        </p:txBody>
      </p:sp>
      <p:pic>
        <p:nvPicPr>
          <p:cNvPr id="8" name="Picture 7">
            <a:extLst>
              <a:ext uri="{FF2B5EF4-FFF2-40B4-BE49-F238E27FC236}">
                <a16:creationId xmlns:a16="http://schemas.microsoft.com/office/drawing/2014/main" id="{731ECE96-847F-81FF-01B7-1ABE838C4D0C}"/>
              </a:ext>
            </a:extLst>
          </p:cNvPr>
          <p:cNvPicPr>
            <a:picLocks noChangeAspect="1"/>
          </p:cNvPicPr>
          <p:nvPr/>
        </p:nvPicPr>
        <p:blipFill>
          <a:blip r:embed="rId2"/>
          <a:stretch>
            <a:fillRect/>
          </a:stretch>
        </p:blipFill>
        <p:spPr>
          <a:xfrm>
            <a:off x="1069049" y="1433203"/>
            <a:ext cx="9480102" cy="4198984"/>
          </a:xfrm>
          <a:prstGeom prst="rect">
            <a:avLst/>
          </a:prstGeom>
        </p:spPr>
      </p:pic>
    </p:spTree>
    <p:extLst>
      <p:ext uri="{BB962C8B-B14F-4D97-AF65-F5344CB8AC3E}">
        <p14:creationId xmlns:p14="http://schemas.microsoft.com/office/powerpoint/2010/main" val="12031924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4FD78CE-F051-895E-CBFD-93714D1AA6DC}"/>
              </a:ext>
            </a:extLst>
          </p:cNvPr>
          <p:cNvSpPr>
            <a:spLocks noGrp="1"/>
          </p:cNvSpPr>
          <p:nvPr>
            <p:ph type="sldNum" sz="quarter" idx="4"/>
          </p:nvPr>
        </p:nvSpPr>
        <p:spPr/>
        <p:txBody>
          <a:bodyPr/>
          <a:lstStyle/>
          <a:p>
            <a:fld id="{81B4523E-0E60-2F49-A1DB-8E66CE3DE81B}" type="slidenum">
              <a:rPr lang="en-GB" smtClean="0"/>
              <a:pPr/>
              <a:t>29</a:t>
            </a:fld>
            <a:endParaRPr lang="en-GB" dirty="0"/>
          </a:p>
        </p:txBody>
      </p:sp>
      <p:sp>
        <p:nvSpPr>
          <p:cNvPr id="5" name="Footer Placeholder 4">
            <a:extLst>
              <a:ext uri="{FF2B5EF4-FFF2-40B4-BE49-F238E27FC236}">
                <a16:creationId xmlns:a16="http://schemas.microsoft.com/office/drawing/2014/main" id="{A8FF36EA-4515-884F-BA8D-665B27542B9D}"/>
              </a:ext>
            </a:extLst>
          </p:cNvPr>
          <p:cNvSpPr>
            <a:spLocks noGrp="1"/>
          </p:cNvSpPr>
          <p:nvPr>
            <p:ph type="ftr" sz="quarter" idx="10"/>
          </p:nvPr>
        </p:nvSpPr>
        <p:spPr>
          <a:xfrm>
            <a:off x="4246058" y="6404742"/>
            <a:ext cx="6792730" cy="280988"/>
          </a:xfrm>
        </p:spPr>
        <p:txBody>
          <a:bodyPr/>
          <a:lstStyle/>
          <a:p>
            <a:r>
              <a:rPr lang="nl-NL" dirty="0"/>
              <a:t>MEDICIS collaboration board Jul 2024 Jake.johnson@kuleuven.be</a:t>
            </a:r>
          </a:p>
        </p:txBody>
      </p:sp>
      <p:sp>
        <p:nvSpPr>
          <p:cNvPr id="6" name="Title 5">
            <a:extLst>
              <a:ext uri="{FF2B5EF4-FFF2-40B4-BE49-F238E27FC236}">
                <a16:creationId xmlns:a16="http://schemas.microsoft.com/office/drawing/2014/main" id="{30A0FE64-40BB-DFD3-4C72-8C54FF34DF6A}"/>
              </a:ext>
            </a:extLst>
          </p:cNvPr>
          <p:cNvSpPr>
            <a:spLocks noGrp="1"/>
          </p:cNvSpPr>
          <p:nvPr>
            <p:ph type="title"/>
          </p:nvPr>
        </p:nvSpPr>
        <p:spPr/>
        <p:txBody>
          <a:bodyPr>
            <a:normAutofit fontScale="90000"/>
          </a:bodyPr>
          <a:lstStyle/>
          <a:p>
            <a:r>
              <a:rPr lang="en-US" dirty="0"/>
              <a:t>Ra-226 contamination</a:t>
            </a:r>
            <a:endParaRPr lang="LID4096" dirty="0"/>
          </a:p>
        </p:txBody>
      </p:sp>
      <p:pic>
        <p:nvPicPr>
          <p:cNvPr id="8" name="Picture 7">
            <a:extLst>
              <a:ext uri="{FF2B5EF4-FFF2-40B4-BE49-F238E27FC236}">
                <a16:creationId xmlns:a16="http://schemas.microsoft.com/office/drawing/2014/main" id="{FAEE5F4B-C436-DF11-A07A-A637007FD0D6}"/>
              </a:ext>
            </a:extLst>
          </p:cNvPr>
          <p:cNvPicPr>
            <a:picLocks noChangeAspect="1"/>
          </p:cNvPicPr>
          <p:nvPr/>
        </p:nvPicPr>
        <p:blipFill>
          <a:blip r:embed="rId2"/>
          <a:stretch>
            <a:fillRect/>
          </a:stretch>
        </p:blipFill>
        <p:spPr>
          <a:xfrm>
            <a:off x="5883422" y="2796207"/>
            <a:ext cx="5974598" cy="3132091"/>
          </a:xfrm>
          <a:prstGeom prst="rect">
            <a:avLst/>
          </a:prstGeom>
        </p:spPr>
      </p:pic>
      <p:pic>
        <p:nvPicPr>
          <p:cNvPr id="10" name="Picture 9">
            <a:extLst>
              <a:ext uri="{FF2B5EF4-FFF2-40B4-BE49-F238E27FC236}">
                <a16:creationId xmlns:a16="http://schemas.microsoft.com/office/drawing/2014/main" id="{49E477A6-A01B-16E2-72AF-7C40F3F3211F}"/>
              </a:ext>
            </a:extLst>
          </p:cNvPr>
          <p:cNvPicPr>
            <a:picLocks noChangeAspect="1"/>
          </p:cNvPicPr>
          <p:nvPr/>
        </p:nvPicPr>
        <p:blipFill>
          <a:blip r:embed="rId3"/>
          <a:stretch>
            <a:fillRect/>
          </a:stretch>
        </p:blipFill>
        <p:spPr>
          <a:xfrm>
            <a:off x="333979" y="1379832"/>
            <a:ext cx="6606103" cy="3456119"/>
          </a:xfrm>
          <a:prstGeom prst="rect">
            <a:avLst/>
          </a:prstGeom>
        </p:spPr>
      </p:pic>
      <p:sp>
        <p:nvSpPr>
          <p:cNvPr id="11" name="TextBox 10">
            <a:extLst>
              <a:ext uri="{FF2B5EF4-FFF2-40B4-BE49-F238E27FC236}">
                <a16:creationId xmlns:a16="http://schemas.microsoft.com/office/drawing/2014/main" id="{96AE4528-E535-072A-E60B-07C68D92B0A7}"/>
              </a:ext>
            </a:extLst>
          </p:cNvPr>
          <p:cNvSpPr txBox="1"/>
          <p:nvPr/>
        </p:nvSpPr>
        <p:spPr>
          <a:xfrm>
            <a:off x="231481" y="4943063"/>
            <a:ext cx="1287652" cy="369332"/>
          </a:xfrm>
          <a:prstGeom prst="rect">
            <a:avLst/>
          </a:prstGeom>
          <a:noFill/>
        </p:spPr>
        <p:txBody>
          <a:bodyPr wrap="square" rtlCol="0">
            <a:spAutoFit/>
          </a:bodyPr>
          <a:lstStyle/>
          <a:p>
            <a:r>
              <a:rPr lang="en-US" dirty="0"/>
              <a:t>Activities:</a:t>
            </a:r>
            <a:endParaRPr lang="LID4096" dirty="0"/>
          </a:p>
        </p:txBody>
      </p:sp>
      <p:graphicFrame>
        <p:nvGraphicFramePr>
          <p:cNvPr id="12" name="Table 11">
            <a:extLst>
              <a:ext uri="{FF2B5EF4-FFF2-40B4-BE49-F238E27FC236}">
                <a16:creationId xmlns:a16="http://schemas.microsoft.com/office/drawing/2014/main" id="{31A8F0EF-B736-561A-559B-97C363B4634E}"/>
              </a:ext>
            </a:extLst>
          </p:cNvPr>
          <p:cNvGraphicFramePr>
            <a:graphicFrameLocks noGrp="1"/>
          </p:cNvGraphicFramePr>
          <p:nvPr>
            <p:extLst>
              <p:ext uri="{D42A27DB-BD31-4B8C-83A1-F6EECF244321}">
                <p14:modId xmlns:p14="http://schemas.microsoft.com/office/powerpoint/2010/main" val="2242120499"/>
              </p:ext>
            </p:extLst>
          </p:nvPr>
        </p:nvGraphicFramePr>
        <p:xfrm>
          <a:off x="231481" y="5312395"/>
          <a:ext cx="4962687" cy="741680"/>
        </p:xfrm>
        <a:graphic>
          <a:graphicData uri="http://schemas.openxmlformats.org/drawingml/2006/table">
            <a:tbl>
              <a:tblPr firstRow="1" bandRow="1">
                <a:tableStyleId>{5C22544A-7EE6-4342-B048-85BDC9FD1C3A}</a:tableStyleId>
              </a:tblPr>
              <a:tblGrid>
                <a:gridCol w="1654229">
                  <a:extLst>
                    <a:ext uri="{9D8B030D-6E8A-4147-A177-3AD203B41FA5}">
                      <a16:colId xmlns:a16="http://schemas.microsoft.com/office/drawing/2014/main" val="1220535941"/>
                    </a:ext>
                  </a:extLst>
                </a:gridCol>
                <a:gridCol w="1654229">
                  <a:extLst>
                    <a:ext uri="{9D8B030D-6E8A-4147-A177-3AD203B41FA5}">
                      <a16:colId xmlns:a16="http://schemas.microsoft.com/office/drawing/2014/main" val="4252201225"/>
                    </a:ext>
                  </a:extLst>
                </a:gridCol>
                <a:gridCol w="1654229">
                  <a:extLst>
                    <a:ext uri="{9D8B030D-6E8A-4147-A177-3AD203B41FA5}">
                      <a16:colId xmlns:a16="http://schemas.microsoft.com/office/drawing/2014/main" val="1736491578"/>
                    </a:ext>
                  </a:extLst>
                </a:gridCol>
              </a:tblGrid>
              <a:tr h="370840">
                <a:tc>
                  <a:txBody>
                    <a:bodyPr/>
                    <a:lstStyle/>
                    <a:p>
                      <a:r>
                        <a:rPr lang="en-US" dirty="0"/>
                        <a:t>A</a:t>
                      </a:r>
                      <a:endParaRPr lang="LID4096" dirty="0"/>
                    </a:p>
                  </a:txBody>
                  <a:tcPr/>
                </a:tc>
                <a:tc>
                  <a:txBody>
                    <a:bodyPr/>
                    <a:lstStyle/>
                    <a:p>
                      <a:r>
                        <a:rPr lang="en-US" dirty="0"/>
                        <a:t>B</a:t>
                      </a:r>
                      <a:endParaRPr lang="LID4096" dirty="0"/>
                    </a:p>
                  </a:txBody>
                  <a:tcPr/>
                </a:tc>
                <a:tc>
                  <a:txBody>
                    <a:bodyPr/>
                    <a:lstStyle/>
                    <a:p>
                      <a:r>
                        <a:rPr lang="en-US" dirty="0"/>
                        <a:t>C</a:t>
                      </a:r>
                      <a:endParaRPr lang="LID4096" dirty="0"/>
                    </a:p>
                  </a:txBody>
                  <a:tcPr/>
                </a:tc>
                <a:extLst>
                  <a:ext uri="{0D108BD9-81ED-4DB2-BD59-A6C34878D82A}">
                    <a16:rowId xmlns:a16="http://schemas.microsoft.com/office/drawing/2014/main" val="1032832373"/>
                  </a:ext>
                </a:extLst>
              </a:tr>
              <a:tr h="370840">
                <a:tc>
                  <a:txBody>
                    <a:bodyPr/>
                    <a:lstStyle/>
                    <a:p>
                      <a:r>
                        <a:rPr lang="en-US" dirty="0"/>
                        <a:t>4.7 (4) </a:t>
                      </a:r>
                      <a:r>
                        <a:rPr lang="en-US" dirty="0" err="1"/>
                        <a:t>Bq</a:t>
                      </a:r>
                      <a:endParaRPr lang="LID4096" dirty="0"/>
                    </a:p>
                  </a:txBody>
                  <a:tcPr/>
                </a:tc>
                <a:tc>
                  <a:txBody>
                    <a:bodyPr/>
                    <a:lstStyle/>
                    <a:p>
                      <a:r>
                        <a:rPr lang="en-US" dirty="0"/>
                        <a:t>0.6 (6) </a:t>
                      </a:r>
                      <a:r>
                        <a:rPr lang="en-US" dirty="0" err="1"/>
                        <a:t>Bq</a:t>
                      </a:r>
                      <a:endParaRPr lang="LID4096" dirty="0"/>
                    </a:p>
                  </a:txBody>
                  <a:tcPr/>
                </a:tc>
                <a:tc>
                  <a:txBody>
                    <a:bodyPr/>
                    <a:lstStyle/>
                    <a:p>
                      <a:r>
                        <a:rPr lang="en-US" dirty="0"/>
                        <a:t>4.1 (7) </a:t>
                      </a:r>
                      <a:r>
                        <a:rPr lang="en-US" dirty="0" err="1"/>
                        <a:t>Bq</a:t>
                      </a:r>
                      <a:endParaRPr lang="LID4096" dirty="0"/>
                    </a:p>
                  </a:txBody>
                  <a:tcPr/>
                </a:tc>
                <a:extLst>
                  <a:ext uri="{0D108BD9-81ED-4DB2-BD59-A6C34878D82A}">
                    <a16:rowId xmlns:a16="http://schemas.microsoft.com/office/drawing/2014/main" val="4044512108"/>
                  </a:ext>
                </a:extLst>
              </a:tr>
            </a:tbl>
          </a:graphicData>
        </a:graphic>
      </p:graphicFrame>
    </p:spTree>
    <p:extLst>
      <p:ext uri="{BB962C8B-B14F-4D97-AF65-F5344CB8AC3E}">
        <p14:creationId xmlns:p14="http://schemas.microsoft.com/office/powerpoint/2010/main" val="3363673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a:extLst>
              <a:ext uri="{FF2B5EF4-FFF2-40B4-BE49-F238E27FC236}">
                <a16:creationId xmlns:a16="http://schemas.microsoft.com/office/drawing/2014/main" id="{9596140A-A209-A26C-8722-92EF487E2CA1}"/>
              </a:ext>
            </a:extLst>
          </p:cNvPr>
          <p:cNvSpPr/>
          <p:nvPr/>
        </p:nvSpPr>
        <p:spPr>
          <a:xfrm>
            <a:off x="4633818" y="986023"/>
            <a:ext cx="6801437" cy="4304324"/>
          </a:xfrm>
          <a:prstGeom prst="rect">
            <a:avLst/>
          </a:prstGeom>
          <a:solidFill>
            <a:srgbClr val="CBECF6">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5" name="Rectangle 104">
            <a:extLst>
              <a:ext uri="{FF2B5EF4-FFF2-40B4-BE49-F238E27FC236}">
                <a16:creationId xmlns:a16="http://schemas.microsoft.com/office/drawing/2014/main" id="{6AA9684F-9419-DC01-6916-3D9E85779204}"/>
              </a:ext>
            </a:extLst>
          </p:cNvPr>
          <p:cNvSpPr/>
          <p:nvPr/>
        </p:nvSpPr>
        <p:spPr>
          <a:xfrm>
            <a:off x="315310" y="994914"/>
            <a:ext cx="4155646" cy="4304324"/>
          </a:xfrm>
          <a:prstGeom prst="rect">
            <a:avLst/>
          </a:prstGeom>
          <a:solidFill>
            <a:srgbClr val="CBECF6">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6" name="Content Placeholder 5">
            <a:extLst>
              <a:ext uri="{FF2B5EF4-FFF2-40B4-BE49-F238E27FC236}">
                <a16:creationId xmlns:a16="http://schemas.microsoft.com/office/drawing/2014/main" id="{CF268E4C-57C7-0B9C-449E-11925C835939}"/>
              </a:ext>
            </a:extLst>
          </p:cNvPr>
          <p:cNvPicPr>
            <a:picLocks noGrp="1" noChangeAspect="1"/>
          </p:cNvPicPr>
          <p:nvPr>
            <p:ph idx="1"/>
          </p:nvPr>
        </p:nvPicPr>
        <p:blipFill>
          <a:blip r:embed="rId3"/>
          <a:stretch>
            <a:fillRect/>
          </a:stretch>
        </p:blipFill>
        <p:spPr>
          <a:xfrm>
            <a:off x="756745" y="1536370"/>
            <a:ext cx="3350968" cy="3437633"/>
          </a:xfrm>
          <a:prstGeom prst="rect">
            <a:avLst/>
          </a:prstGeom>
        </p:spPr>
      </p:pic>
      <p:sp>
        <p:nvSpPr>
          <p:cNvPr id="3" name="Footer Placeholder 2">
            <a:extLst>
              <a:ext uri="{FF2B5EF4-FFF2-40B4-BE49-F238E27FC236}">
                <a16:creationId xmlns:a16="http://schemas.microsoft.com/office/drawing/2014/main" id="{A388E45B-BF47-9F3C-B173-430E52630B38}"/>
              </a:ext>
            </a:extLst>
          </p:cNvPr>
          <p:cNvSpPr>
            <a:spLocks noGrp="1"/>
          </p:cNvSpPr>
          <p:nvPr>
            <p:ph type="ftr" sz="quarter" idx="11"/>
          </p:nvPr>
        </p:nvSpPr>
        <p:spPr>
          <a:xfrm>
            <a:off x="6090141" y="6210000"/>
            <a:ext cx="4993200" cy="648000"/>
          </a:xfrm>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69A2253D-E282-402F-E524-8705F2587D06}"/>
              </a:ext>
            </a:extLst>
          </p:cNvPr>
          <p:cNvSpPr>
            <a:spLocks noGrp="1"/>
          </p:cNvSpPr>
          <p:nvPr>
            <p:ph type="sldNum" sz="quarter" idx="12"/>
          </p:nvPr>
        </p:nvSpPr>
        <p:spPr/>
        <p:txBody>
          <a:bodyPr/>
          <a:lstStyle/>
          <a:p>
            <a:fld id="{0A297500-7527-634B-90F4-69D0994C32B4}" type="slidenum">
              <a:rPr lang="nl-NL" smtClean="0"/>
              <a:t>3</a:t>
            </a:fld>
            <a:endParaRPr lang="nl-NL"/>
          </a:p>
        </p:txBody>
      </p:sp>
      <p:sp>
        <p:nvSpPr>
          <p:cNvPr id="5" name="Title 4">
            <a:extLst>
              <a:ext uri="{FF2B5EF4-FFF2-40B4-BE49-F238E27FC236}">
                <a16:creationId xmlns:a16="http://schemas.microsoft.com/office/drawing/2014/main" id="{1A45E26A-EA64-F194-A146-1663434C3722}"/>
              </a:ext>
            </a:extLst>
          </p:cNvPr>
          <p:cNvSpPr>
            <a:spLocks noGrp="1"/>
          </p:cNvSpPr>
          <p:nvPr>
            <p:ph type="title"/>
          </p:nvPr>
        </p:nvSpPr>
        <p:spPr>
          <a:xfrm>
            <a:off x="576000" y="-47609"/>
            <a:ext cx="11041200" cy="1152000"/>
          </a:xfrm>
        </p:spPr>
        <p:txBody>
          <a:bodyPr/>
          <a:lstStyle/>
          <a:p>
            <a:r>
              <a:rPr lang="en-US" baseline="30000" dirty="0" err="1"/>
              <a:t>nat</a:t>
            </a:r>
            <a:r>
              <a:rPr lang="en-US" dirty="0" err="1"/>
              <a:t>Th</a:t>
            </a:r>
            <a:r>
              <a:rPr lang="en-US" dirty="0"/>
              <a:t> (p , X / X’) </a:t>
            </a:r>
            <a:r>
              <a:rPr lang="en-US" baseline="30000" dirty="0"/>
              <a:t>225</a:t>
            </a:r>
            <a:r>
              <a:rPr lang="en-US" dirty="0"/>
              <a:t>Ac / </a:t>
            </a:r>
            <a:r>
              <a:rPr lang="en-US" baseline="30000" dirty="0"/>
              <a:t>225</a:t>
            </a:r>
            <a:r>
              <a:rPr lang="en-US" dirty="0"/>
              <a:t>Ra production route (1)</a:t>
            </a:r>
            <a:endParaRPr lang="LID4096" dirty="0"/>
          </a:p>
        </p:txBody>
      </p:sp>
      <p:sp>
        <p:nvSpPr>
          <p:cNvPr id="7" name="TextBox 6">
            <a:extLst>
              <a:ext uri="{FF2B5EF4-FFF2-40B4-BE49-F238E27FC236}">
                <a16:creationId xmlns:a16="http://schemas.microsoft.com/office/drawing/2014/main" id="{AD73F1FC-F601-A2B5-C044-2FCE294EE15C}"/>
              </a:ext>
            </a:extLst>
          </p:cNvPr>
          <p:cNvSpPr txBox="1"/>
          <p:nvPr/>
        </p:nvSpPr>
        <p:spPr>
          <a:xfrm>
            <a:off x="3532412" y="5380340"/>
            <a:ext cx="5419023" cy="369332"/>
          </a:xfrm>
          <a:prstGeom prst="rect">
            <a:avLst/>
          </a:prstGeom>
          <a:noFill/>
        </p:spPr>
        <p:txBody>
          <a:bodyPr wrap="square" rtlCol="0">
            <a:spAutoFit/>
          </a:bodyPr>
          <a:lstStyle/>
          <a:p>
            <a:r>
              <a:rPr lang="en-US" sz="1800" b="0" i="0" u="none" strike="noStrike" baseline="0" dirty="0">
                <a:latin typeface="CMR12"/>
              </a:rPr>
              <a:t>127</a:t>
            </a:r>
            <a:r>
              <a:rPr lang="en-US" sz="1800" b="0" i="0" u="none" strike="noStrike" baseline="0" dirty="0">
                <a:latin typeface="CMMI12"/>
              </a:rPr>
              <a:t>.</a:t>
            </a:r>
            <a:r>
              <a:rPr lang="en-US" sz="1800" b="0" i="0" u="none" strike="noStrike" baseline="0" dirty="0">
                <a:latin typeface="CMR12"/>
              </a:rPr>
              <a:t>7 </a:t>
            </a:r>
            <a:r>
              <a:rPr lang="en-US" sz="1800" b="0" i="0" u="none" strike="noStrike" baseline="0" dirty="0">
                <a:latin typeface="CMSY10"/>
              </a:rPr>
              <a:t>− </a:t>
            </a:r>
            <a:r>
              <a:rPr lang="en-US" sz="1800" b="0" i="0" u="none" strike="noStrike" baseline="0" dirty="0">
                <a:latin typeface="CMR12"/>
              </a:rPr>
              <a:t>11267 </a:t>
            </a:r>
            <a:r>
              <a:rPr lang="en-US" sz="1800" b="0" i="0" u="none" strike="noStrike" baseline="0" dirty="0" err="1">
                <a:latin typeface="CMSS12"/>
              </a:rPr>
              <a:t>GBq</a:t>
            </a:r>
            <a:r>
              <a:rPr lang="en-US" sz="1800" b="0" i="0" u="none" strike="noStrike" baseline="0" dirty="0">
                <a:latin typeface="CMSS12"/>
              </a:rPr>
              <a:t> production of </a:t>
            </a:r>
            <a:r>
              <a:rPr lang="en-US" sz="1800" b="0" i="0" u="none" strike="noStrike" baseline="30000" dirty="0">
                <a:latin typeface="CMR8"/>
              </a:rPr>
              <a:t>225</a:t>
            </a:r>
            <a:r>
              <a:rPr lang="en-US" sz="1800" b="0" i="0" u="none" strike="noStrike" baseline="0" dirty="0">
                <a:latin typeface="CMSS12"/>
              </a:rPr>
              <a:t>Ac per month</a:t>
            </a:r>
            <a:r>
              <a:rPr lang="en-US" sz="1800" b="0" i="0" u="none" strike="noStrike" baseline="30000" dirty="0">
                <a:latin typeface="CMSS12"/>
              </a:rPr>
              <a:t>[1]</a:t>
            </a:r>
          </a:p>
        </p:txBody>
      </p:sp>
      <p:sp>
        <p:nvSpPr>
          <p:cNvPr id="14" name="TextBox 13">
            <a:extLst>
              <a:ext uri="{FF2B5EF4-FFF2-40B4-BE49-F238E27FC236}">
                <a16:creationId xmlns:a16="http://schemas.microsoft.com/office/drawing/2014/main" id="{3F197921-E1AE-3105-0C43-8A2E16F14057}"/>
              </a:ext>
            </a:extLst>
          </p:cNvPr>
          <p:cNvSpPr txBox="1"/>
          <p:nvPr/>
        </p:nvSpPr>
        <p:spPr>
          <a:xfrm>
            <a:off x="398645" y="4970858"/>
            <a:ext cx="4072311" cy="276999"/>
          </a:xfrm>
          <a:prstGeom prst="rect">
            <a:avLst/>
          </a:prstGeom>
          <a:noFill/>
        </p:spPr>
        <p:txBody>
          <a:bodyPr wrap="square">
            <a:spAutoFit/>
          </a:bodyPr>
          <a:lstStyle/>
          <a:p>
            <a:r>
              <a:rPr lang="en-US" sz="1200" dirty="0"/>
              <a:t>Robertson, Andrew KH, et al. </a:t>
            </a:r>
            <a:r>
              <a:rPr lang="en-US" sz="1200" i="1" dirty="0"/>
              <a:t>Instruments</a:t>
            </a:r>
            <a:r>
              <a:rPr lang="en-US" sz="1200" dirty="0"/>
              <a:t> 3.1 (2019): 18.</a:t>
            </a:r>
            <a:endParaRPr lang="LID4096" sz="1200" dirty="0"/>
          </a:p>
        </p:txBody>
      </p:sp>
      <p:sp>
        <p:nvSpPr>
          <p:cNvPr id="15" name="TextBox 14">
            <a:extLst>
              <a:ext uri="{FF2B5EF4-FFF2-40B4-BE49-F238E27FC236}">
                <a16:creationId xmlns:a16="http://schemas.microsoft.com/office/drawing/2014/main" id="{5330884D-FDCB-F26F-B910-96AC2CD59563}"/>
              </a:ext>
            </a:extLst>
          </p:cNvPr>
          <p:cNvSpPr txBox="1"/>
          <p:nvPr/>
        </p:nvSpPr>
        <p:spPr>
          <a:xfrm>
            <a:off x="900000" y="6315233"/>
            <a:ext cx="6266234" cy="461665"/>
          </a:xfrm>
          <a:prstGeom prst="rect">
            <a:avLst/>
          </a:prstGeom>
          <a:noFill/>
        </p:spPr>
        <p:txBody>
          <a:bodyPr wrap="square" rtlCol="0">
            <a:spAutoFit/>
          </a:bodyPr>
          <a:lstStyle/>
          <a:p>
            <a:r>
              <a:rPr lang="en-GB" sz="1200" dirty="0">
                <a:solidFill>
                  <a:schemeClr val="bg1"/>
                </a:solidFill>
              </a:rPr>
              <a:t>[1]Robertson, Andrew KH, et al. </a:t>
            </a:r>
            <a:r>
              <a:rPr lang="en-GB" sz="1200" i="1" dirty="0">
                <a:solidFill>
                  <a:schemeClr val="bg1"/>
                </a:solidFill>
              </a:rPr>
              <a:t>Curr. </a:t>
            </a:r>
            <a:r>
              <a:rPr lang="en-GB" sz="1200" i="1" dirty="0" err="1">
                <a:solidFill>
                  <a:schemeClr val="bg1"/>
                </a:solidFill>
              </a:rPr>
              <a:t>Radiopharm</a:t>
            </a:r>
            <a:r>
              <a:rPr lang="en-GB" sz="1200" i="1" dirty="0">
                <a:solidFill>
                  <a:schemeClr val="bg1"/>
                </a:solidFill>
              </a:rPr>
              <a:t>. </a:t>
            </a:r>
            <a:r>
              <a:rPr lang="en-GB" sz="1200" dirty="0">
                <a:solidFill>
                  <a:schemeClr val="bg1"/>
                </a:solidFill>
              </a:rPr>
              <a:t>11.3 (2018): 156-172.</a:t>
            </a:r>
          </a:p>
          <a:p>
            <a:r>
              <a:rPr lang="en-GB" sz="1200" dirty="0">
                <a:solidFill>
                  <a:schemeClr val="bg1"/>
                </a:solidFill>
              </a:rPr>
              <a:t>[2]</a:t>
            </a:r>
            <a:r>
              <a:rPr lang="en-GB" sz="1200" b="0" i="0" u="none" strike="noStrike" baseline="0" dirty="0">
                <a:solidFill>
                  <a:schemeClr val="bg1"/>
                </a:solidFill>
                <a:latin typeface="CMTT12"/>
              </a:rPr>
              <a:t> </a:t>
            </a:r>
            <a:r>
              <a:rPr lang="en-GB" sz="1200" b="0" i="0" u="none" strike="noStrike" baseline="0" dirty="0">
                <a:solidFill>
                  <a:schemeClr val="bg1"/>
                </a:solidFill>
                <a:latin typeface="CMTT12"/>
                <a:hlinkClick r:id="rId4">
                  <a:extLst>
                    <a:ext uri="{A12FA001-AC4F-418D-AE19-62706E023703}">
                      <ahyp:hlinkClr xmlns:ahyp="http://schemas.microsoft.com/office/drawing/2018/hyperlinkcolor" val="tx"/>
                    </a:ext>
                  </a:extLst>
                </a:hlinkClick>
              </a:rPr>
              <a:t>https://www.isotopes.gov/information/actinium-225</a:t>
            </a:r>
            <a:r>
              <a:rPr lang="en-GB" sz="1200" b="0" i="0" u="none" strike="noStrike" baseline="0" dirty="0">
                <a:solidFill>
                  <a:schemeClr val="bg1"/>
                </a:solidFill>
                <a:latin typeface="CMSS12"/>
              </a:rPr>
              <a:t>.</a:t>
            </a:r>
          </a:p>
        </p:txBody>
      </p:sp>
      <p:sp>
        <p:nvSpPr>
          <p:cNvPr id="13" name="TextBox 12">
            <a:extLst>
              <a:ext uri="{FF2B5EF4-FFF2-40B4-BE49-F238E27FC236}">
                <a16:creationId xmlns:a16="http://schemas.microsoft.com/office/drawing/2014/main" id="{E788EB82-1C18-62FF-1DDB-19840BF25C98}"/>
              </a:ext>
            </a:extLst>
          </p:cNvPr>
          <p:cNvSpPr txBox="1"/>
          <p:nvPr/>
        </p:nvSpPr>
        <p:spPr>
          <a:xfrm>
            <a:off x="3532412" y="5722144"/>
            <a:ext cx="5240690" cy="646331"/>
          </a:xfrm>
          <a:prstGeom prst="rect">
            <a:avLst/>
          </a:prstGeom>
          <a:noFill/>
        </p:spPr>
        <p:txBody>
          <a:bodyPr wrap="square" rtlCol="0">
            <a:spAutoFit/>
          </a:bodyPr>
          <a:lstStyle/>
          <a:p>
            <a:r>
              <a:rPr lang="en-US" sz="1800" b="0" i="0" u="none" strike="noStrike" baseline="0" dirty="0">
                <a:latin typeface="CMR12"/>
              </a:rPr>
              <a:t>40</a:t>
            </a:r>
            <a:r>
              <a:rPr lang="en-US" sz="1800" b="0" i="0" u="none" strike="noStrike" baseline="0" dirty="0">
                <a:latin typeface="CMMI12"/>
              </a:rPr>
              <a:t>.</a:t>
            </a:r>
            <a:r>
              <a:rPr lang="en-US" sz="1800" b="0" i="0" u="none" strike="noStrike" baseline="0" dirty="0">
                <a:latin typeface="CMR12"/>
              </a:rPr>
              <a:t>77 </a:t>
            </a:r>
            <a:r>
              <a:rPr lang="en-US" sz="1800" b="0" i="0" u="none" strike="noStrike" baseline="0" dirty="0" err="1">
                <a:latin typeface="CMSS12"/>
              </a:rPr>
              <a:t>GBq</a:t>
            </a:r>
            <a:r>
              <a:rPr lang="en-US" sz="1800" b="0" i="0" u="none" strike="noStrike" baseline="0" dirty="0">
                <a:latin typeface="CMSS12"/>
              </a:rPr>
              <a:t> of </a:t>
            </a:r>
            <a:r>
              <a:rPr lang="en-US" sz="1800" b="0" i="0" u="none" strike="noStrike" baseline="30000" dirty="0">
                <a:latin typeface="CMSS12"/>
              </a:rPr>
              <a:t>225</a:t>
            </a:r>
            <a:r>
              <a:rPr lang="en-US" sz="1800" b="0" i="0" u="none" strike="noStrike" baseline="0" dirty="0">
                <a:latin typeface="CMSS12"/>
              </a:rPr>
              <a:t>Ac in five years from tri lab effort</a:t>
            </a:r>
            <a:r>
              <a:rPr lang="en-US" sz="1800" b="0" i="0" u="none" strike="noStrike" baseline="30000" dirty="0">
                <a:latin typeface="CMSS12"/>
              </a:rPr>
              <a:t>[2]</a:t>
            </a:r>
            <a:r>
              <a:rPr lang="en-US" sz="1800" b="0" i="0" u="none" strike="noStrike" baseline="0" dirty="0">
                <a:latin typeface="CMSS12"/>
              </a:rPr>
              <a:t> </a:t>
            </a:r>
          </a:p>
          <a:p>
            <a:endParaRPr lang="LID4096" dirty="0"/>
          </a:p>
        </p:txBody>
      </p:sp>
      <p:pic>
        <p:nvPicPr>
          <p:cNvPr id="101" name="Picture 100">
            <a:extLst>
              <a:ext uri="{FF2B5EF4-FFF2-40B4-BE49-F238E27FC236}">
                <a16:creationId xmlns:a16="http://schemas.microsoft.com/office/drawing/2014/main" id="{100DE6B6-5AA4-0FBA-89BD-2B874CE8B8D1}"/>
              </a:ext>
            </a:extLst>
          </p:cNvPr>
          <p:cNvPicPr>
            <a:picLocks noChangeAspect="1"/>
          </p:cNvPicPr>
          <p:nvPr/>
        </p:nvPicPr>
        <p:blipFill>
          <a:blip r:embed="rId5"/>
          <a:stretch>
            <a:fillRect/>
          </a:stretch>
        </p:blipFill>
        <p:spPr>
          <a:xfrm>
            <a:off x="4779834" y="1578678"/>
            <a:ext cx="6455290" cy="3076305"/>
          </a:xfrm>
          <a:prstGeom prst="rect">
            <a:avLst/>
          </a:prstGeom>
        </p:spPr>
      </p:pic>
      <p:sp>
        <p:nvSpPr>
          <p:cNvPr id="102" name="TextBox 101">
            <a:extLst>
              <a:ext uri="{FF2B5EF4-FFF2-40B4-BE49-F238E27FC236}">
                <a16:creationId xmlns:a16="http://schemas.microsoft.com/office/drawing/2014/main" id="{9FFC2BA9-66D1-A5DE-4653-CDA486A23DD9}"/>
              </a:ext>
            </a:extLst>
          </p:cNvPr>
          <p:cNvSpPr txBox="1"/>
          <p:nvPr/>
        </p:nvSpPr>
        <p:spPr>
          <a:xfrm>
            <a:off x="5738227" y="4974003"/>
            <a:ext cx="5697028" cy="246221"/>
          </a:xfrm>
          <a:prstGeom prst="rect">
            <a:avLst/>
          </a:prstGeom>
          <a:noFill/>
        </p:spPr>
        <p:txBody>
          <a:bodyPr wrap="square" rtlCol="0">
            <a:spAutoFit/>
          </a:bodyPr>
          <a:lstStyle/>
          <a:p>
            <a:r>
              <a:rPr lang="en-US" sz="1000" dirty="0">
                <a:solidFill>
                  <a:srgbClr val="000000"/>
                </a:solidFill>
              </a:rPr>
              <a:t>Robertson, Andrew KH, et al. </a:t>
            </a:r>
            <a:r>
              <a:rPr lang="en-US" sz="1000" i="1" dirty="0" err="1">
                <a:solidFill>
                  <a:srgbClr val="000000"/>
                </a:solidFill>
              </a:rPr>
              <a:t>Inorgan</a:t>
            </a:r>
            <a:r>
              <a:rPr lang="en-US" sz="1000" i="1" dirty="0">
                <a:solidFill>
                  <a:srgbClr val="000000"/>
                </a:solidFill>
              </a:rPr>
              <a:t>. Chem.</a:t>
            </a:r>
            <a:r>
              <a:rPr lang="en-US" sz="1000" dirty="0">
                <a:solidFill>
                  <a:srgbClr val="000000"/>
                </a:solidFill>
              </a:rPr>
              <a:t> 59.17 (2020): 12156-12165.</a:t>
            </a:r>
            <a:endParaRPr lang="LID4096" sz="1000" dirty="0">
              <a:solidFill>
                <a:srgbClr val="000000"/>
              </a:solidFill>
            </a:endParaRPr>
          </a:p>
        </p:txBody>
      </p:sp>
      <p:sp>
        <p:nvSpPr>
          <p:cNvPr id="103" name="TextBox 102">
            <a:extLst>
              <a:ext uri="{FF2B5EF4-FFF2-40B4-BE49-F238E27FC236}">
                <a16:creationId xmlns:a16="http://schemas.microsoft.com/office/drawing/2014/main" id="{9F030415-39FE-72FC-2166-91E6C9C81FA8}"/>
              </a:ext>
            </a:extLst>
          </p:cNvPr>
          <p:cNvSpPr txBox="1"/>
          <p:nvPr/>
        </p:nvSpPr>
        <p:spPr>
          <a:xfrm>
            <a:off x="1743061" y="994914"/>
            <a:ext cx="1723696" cy="461665"/>
          </a:xfrm>
          <a:prstGeom prst="rect">
            <a:avLst/>
          </a:prstGeom>
          <a:noFill/>
        </p:spPr>
        <p:txBody>
          <a:bodyPr wrap="square" rtlCol="0">
            <a:spAutoFit/>
          </a:bodyPr>
          <a:lstStyle/>
          <a:p>
            <a:r>
              <a:rPr lang="en-US" sz="2400" dirty="0"/>
              <a:t>Production</a:t>
            </a:r>
            <a:endParaRPr lang="LID4096" sz="2400" dirty="0"/>
          </a:p>
        </p:txBody>
      </p:sp>
      <p:sp>
        <p:nvSpPr>
          <p:cNvPr id="104" name="TextBox 103">
            <a:extLst>
              <a:ext uri="{FF2B5EF4-FFF2-40B4-BE49-F238E27FC236}">
                <a16:creationId xmlns:a16="http://schemas.microsoft.com/office/drawing/2014/main" id="{79D16C9C-5EC7-44FD-F569-DEF33A7BAFDF}"/>
              </a:ext>
            </a:extLst>
          </p:cNvPr>
          <p:cNvSpPr txBox="1"/>
          <p:nvPr/>
        </p:nvSpPr>
        <p:spPr>
          <a:xfrm>
            <a:off x="7382224" y="1104391"/>
            <a:ext cx="1723696" cy="461665"/>
          </a:xfrm>
          <a:prstGeom prst="rect">
            <a:avLst/>
          </a:prstGeom>
          <a:noFill/>
        </p:spPr>
        <p:txBody>
          <a:bodyPr wrap="square" rtlCol="0">
            <a:spAutoFit/>
          </a:bodyPr>
          <a:lstStyle/>
          <a:p>
            <a:r>
              <a:rPr lang="en-US" sz="2400" dirty="0"/>
              <a:t>Separation</a:t>
            </a:r>
            <a:endParaRPr lang="LID4096" sz="2400" dirty="0"/>
          </a:p>
        </p:txBody>
      </p:sp>
      <p:sp>
        <p:nvSpPr>
          <p:cNvPr id="107" name="TextBox 106">
            <a:extLst>
              <a:ext uri="{FF2B5EF4-FFF2-40B4-BE49-F238E27FC236}">
                <a16:creationId xmlns:a16="http://schemas.microsoft.com/office/drawing/2014/main" id="{155BE574-B3DE-B280-139D-F120B3B924E9}"/>
              </a:ext>
            </a:extLst>
          </p:cNvPr>
          <p:cNvSpPr txBox="1"/>
          <p:nvPr/>
        </p:nvSpPr>
        <p:spPr>
          <a:xfrm>
            <a:off x="10231655" y="4684582"/>
            <a:ext cx="1484370" cy="646331"/>
          </a:xfrm>
          <a:prstGeom prst="rect">
            <a:avLst/>
          </a:prstGeom>
          <a:noFill/>
          <a:ln>
            <a:solidFill>
              <a:srgbClr val="C00000"/>
            </a:solidFill>
          </a:ln>
        </p:spPr>
        <p:txBody>
          <a:bodyPr wrap="square" rtlCol="0">
            <a:spAutoFit/>
          </a:bodyPr>
          <a:lstStyle/>
          <a:p>
            <a:r>
              <a:rPr lang="en-US" dirty="0"/>
              <a:t>44-98% efficient…</a:t>
            </a:r>
            <a:endParaRPr lang="LID4096" dirty="0"/>
          </a:p>
        </p:txBody>
      </p:sp>
    </p:spTree>
    <p:extLst>
      <p:ext uri="{BB962C8B-B14F-4D97-AF65-F5344CB8AC3E}">
        <p14:creationId xmlns:p14="http://schemas.microsoft.com/office/powerpoint/2010/main" val="1263782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7" grpId="0"/>
      <p:bldP spid="14" grpId="0"/>
      <p:bldP spid="13" grpId="0"/>
      <p:bldP spid="102" grpId="0"/>
      <p:bldP spid="104" grpId="0"/>
      <p:bldP spid="10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19C66E5-CFB0-90A5-787B-CABD0B8D7753}"/>
              </a:ext>
            </a:extLst>
          </p:cNvPr>
          <p:cNvSpPr>
            <a:spLocks noGrp="1"/>
          </p:cNvSpPr>
          <p:nvPr>
            <p:ph type="body" sz="half" idx="2"/>
          </p:nvPr>
        </p:nvSpPr>
        <p:spPr/>
        <p:txBody>
          <a:bodyPr/>
          <a:lstStyle/>
          <a:p>
            <a:endParaRPr lang="LID4096"/>
          </a:p>
        </p:txBody>
      </p:sp>
      <p:sp>
        <p:nvSpPr>
          <p:cNvPr id="4" name="Slide Number Placeholder 3">
            <a:extLst>
              <a:ext uri="{FF2B5EF4-FFF2-40B4-BE49-F238E27FC236}">
                <a16:creationId xmlns:a16="http://schemas.microsoft.com/office/drawing/2014/main" id="{B7E4DD12-338A-4E09-87A4-7B8148CC1D78}"/>
              </a:ext>
            </a:extLst>
          </p:cNvPr>
          <p:cNvSpPr>
            <a:spLocks noGrp="1"/>
          </p:cNvSpPr>
          <p:nvPr>
            <p:ph type="sldNum" sz="quarter" idx="4"/>
          </p:nvPr>
        </p:nvSpPr>
        <p:spPr/>
        <p:txBody>
          <a:bodyPr/>
          <a:lstStyle/>
          <a:p>
            <a:fld id="{81B4523E-0E60-2F49-A1DB-8E66CE3DE81B}" type="slidenum">
              <a:rPr lang="en-GB" smtClean="0"/>
              <a:pPr/>
              <a:t>30</a:t>
            </a:fld>
            <a:endParaRPr lang="en-GB" dirty="0"/>
          </a:p>
        </p:txBody>
      </p:sp>
      <p:sp>
        <p:nvSpPr>
          <p:cNvPr id="5" name="Footer Placeholder 4">
            <a:extLst>
              <a:ext uri="{FF2B5EF4-FFF2-40B4-BE49-F238E27FC236}">
                <a16:creationId xmlns:a16="http://schemas.microsoft.com/office/drawing/2014/main" id="{DCAAD131-1A5D-E604-9870-8B4F212E0707}"/>
              </a:ext>
            </a:extLst>
          </p:cNvPr>
          <p:cNvSpPr>
            <a:spLocks noGrp="1"/>
          </p:cNvSpPr>
          <p:nvPr>
            <p:ph type="ftr" sz="quarter" idx="10"/>
          </p:nvPr>
        </p:nvSpPr>
        <p:spPr/>
        <p:txBody>
          <a:bodyPr/>
          <a:lstStyle/>
          <a:p>
            <a:r>
              <a:rPr lang="en-GB"/>
              <a:t>ARIS conference. 08/06/23. JJ (jake.johnson@kuleuven.be)</a:t>
            </a:r>
            <a:endParaRPr lang="en-GB" dirty="0"/>
          </a:p>
        </p:txBody>
      </p:sp>
      <p:sp>
        <p:nvSpPr>
          <p:cNvPr id="6" name="Title 5">
            <a:extLst>
              <a:ext uri="{FF2B5EF4-FFF2-40B4-BE49-F238E27FC236}">
                <a16:creationId xmlns:a16="http://schemas.microsoft.com/office/drawing/2014/main" id="{9219C458-E9A5-42FF-984D-0124175ED9D5}"/>
              </a:ext>
            </a:extLst>
          </p:cNvPr>
          <p:cNvSpPr>
            <a:spLocks noGrp="1"/>
          </p:cNvSpPr>
          <p:nvPr>
            <p:ph type="title"/>
          </p:nvPr>
        </p:nvSpPr>
        <p:spPr/>
        <p:txBody>
          <a:bodyPr/>
          <a:lstStyle/>
          <a:p>
            <a:endParaRPr lang="LID4096"/>
          </a:p>
        </p:txBody>
      </p:sp>
      <p:pic>
        <p:nvPicPr>
          <p:cNvPr id="8" name="Picture 7">
            <a:extLst>
              <a:ext uri="{FF2B5EF4-FFF2-40B4-BE49-F238E27FC236}">
                <a16:creationId xmlns:a16="http://schemas.microsoft.com/office/drawing/2014/main" id="{60AAC185-FBCE-A0A6-B8D8-710D4208264D}"/>
              </a:ext>
            </a:extLst>
          </p:cNvPr>
          <p:cNvPicPr>
            <a:picLocks noChangeAspect="1"/>
          </p:cNvPicPr>
          <p:nvPr/>
        </p:nvPicPr>
        <p:blipFill>
          <a:blip r:embed="rId2"/>
          <a:stretch>
            <a:fillRect/>
          </a:stretch>
        </p:blipFill>
        <p:spPr>
          <a:xfrm>
            <a:off x="2053042" y="1270605"/>
            <a:ext cx="7673802" cy="4902307"/>
          </a:xfrm>
          <a:prstGeom prst="rect">
            <a:avLst/>
          </a:prstGeom>
        </p:spPr>
      </p:pic>
    </p:spTree>
    <p:extLst>
      <p:ext uri="{BB962C8B-B14F-4D97-AF65-F5344CB8AC3E}">
        <p14:creationId xmlns:p14="http://schemas.microsoft.com/office/powerpoint/2010/main" val="2008593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10D6E3-F93A-9A72-D189-C4FA1E81E99D}"/>
              </a:ext>
            </a:extLst>
          </p:cNvPr>
          <p:cNvSpPr>
            <a:spLocks noGrp="1"/>
          </p:cNvSpPr>
          <p:nvPr>
            <p:ph idx="1"/>
          </p:nvPr>
        </p:nvSpPr>
        <p:spPr/>
        <p:txBody>
          <a:bodyPr/>
          <a:lstStyle/>
          <a:p>
            <a:endParaRPr lang="LID4096"/>
          </a:p>
        </p:txBody>
      </p:sp>
      <p:sp>
        <p:nvSpPr>
          <p:cNvPr id="3" name="Footer Placeholder 2">
            <a:extLst>
              <a:ext uri="{FF2B5EF4-FFF2-40B4-BE49-F238E27FC236}">
                <a16:creationId xmlns:a16="http://schemas.microsoft.com/office/drawing/2014/main" id="{EC7BC8B3-DA6B-4B43-A6E5-5CE2A647A50B}"/>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D2CED356-ED54-27AA-B95A-DCC87CA62793}"/>
              </a:ext>
            </a:extLst>
          </p:cNvPr>
          <p:cNvSpPr>
            <a:spLocks noGrp="1"/>
          </p:cNvSpPr>
          <p:nvPr>
            <p:ph type="sldNum" sz="quarter" idx="12"/>
          </p:nvPr>
        </p:nvSpPr>
        <p:spPr/>
        <p:txBody>
          <a:bodyPr/>
          <a:lstStyle/>
          <a:p>
            <a:fld id="{0A297500-7527-634B-90F4-69D0994C32B4}" type="slidenum">
              <a:rPr lang="nl-NL" smtClean="0"/>
              <a:t>31</a:t>
            </a:fld>
            <a:endParaRPr lang="nl-NL"/>
          </a:p>
        </p:txBody>
      </p:sp>
      <p:sp>
        <p:nvSpPr>
          <p:cNvPr id="5" name="Title 4">
            <a:extLst>
              <a:ext uri="{FF2B5EF4-FFF2-40B4-BE49-F238E27FC236}">
                <a16:creationId xmlns:a16="http://schemas.microsoft.com/office/drawing/2014/main" id="{AF35CB72-C58B-53BB-631F-F4399C921149}"/>
              </a:ext>
            </a:extLst>
          </p:cNvPr>
          <p:cNvSpPr>
            <a:spLocks noGrp="1"/>
          </p:cNvSpPr>
          <p:nvPr>
            <p:ph type="title"/>
          </p:nvPr>
        </p:nvSpPr>
        <p:spPr/>
        <p:txBody>
          <a:bodyPr/>
          <a:lstStyle/>
          <a:p>
            <a:r>
              <a:rPr lang="en-US" dirty="0"/>
              <a:t>Production </a:t>
            </a:r>
            <a:endParaRPr lang="LID4096" dirty="0"/>
          </a:p>
        </p:txBody>
      </p:sp>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C15E5DA5-A42F-6098-6EB5-DD20EE587BA5}"/>
                  </a:ext>
                </a:extLst>
              </p:cNvPr>
              <p:cNvGraphicFramePr>
                <a:graphicFrameLocks noGrp="1"/>
              </p:cNvGraphicFramePr>
              <p:nvPr>
                <p:extLst>
                  <p:ext uri="{D42A27DB-BD31-4B8C-83A1-F6EECF244321}">
                    <p14:modId xmlns:p14="http://schemas.microsoft.com/office/powerpoint/2010/main" val="2546849813"/>
                  </p:ext>
                </p:extLst>
              </p:nvPr>
            </p:nvGraphicFramePr>
            <p:xfrm>
              <a:off x="2526105" y="2473787"/>
              <a:ext cx="6377264" cy="2598724"/>
            </p:xfrm>
            <a:graphic>
              <a:graphicData uri="http://schemas.openxmlformats.org/drawingml/2006/table">
                <a:tbl>
                  <a:tblPr firstRow="1" bandRow="1">
                    <a:tableStyleId>{5C22544A-7EE6-4342-B048-85BDC9FD1C3A}</a:tableStyleId>
                  </a:tblPr>
                  <a:tblGrid>
                    <a:gridCol w="2809193">
                      <a:extLst>
                        <a:ext uri="{9D8B030D-6E8A-4147-A177-3AD203B41FA5}">
                          <a16:colId xmlns:a16="http://schemas.microsoft.com/office/drawing/2014/main" val="4194322516"/>
                        </a:ext>
                      </a:extLst>
                    </a:gridCol>
                    <a:gridCol w="2127433">
                      <a:extLst>
                        <a:ext uri="{9D8B030D-6E8A-4147-A177-3AD203B41FA5}">
                          <a16:colId xmlns:a16="http://schemas.microsoft.com/office/drawing/2014/main" val="4104749407"/>
                        </a:ext>
                      </a:extLst>
                    </a:gridCol>
                    <a:gridCol w="1440638">
                      <a:extLst>
                        <a:ext uri="{9D8B030D-6E8A-4147-A177-3AD203B41FA5}">
                          <a16:colId xmlns:a16="http://schemas.microsoft.com/office/drawing/2014/main" val="3687327684"/>
                        </a:ext>
                      </a:extLst>
                    </a:gridCol>
                  </a:tblGrid>
                  <a:tr h="949099">
                    <a:tc>
                      <a:txBody>
                        <a:bodyPr/>
                        <a:lstStyle/>
                        <a:p>
                          <a:r>
                            <a:rPr lang="en-US" dirty="0"/>
                            <a:t>Activity</a:t>
                          </a:r>
                          <a:r>
                            <a:rPr lang="en-US" baseline="0" dirty="0"/>
                            <a:t> prod. Rate </a:t>
                          </a:r>
                          <a:r>
                            <a:rPr lang="en-US" baseline="30000" dirty="0"/>
                            <a:t>225</a:t>
                          </a:r>
                          <a:r>
                            <a:rPr lang="en-US" baseline="0" dirty="0"/>
                            <a:t>Ac</a:t>
                          </a:r>
                          <a:r>
                            <a:rPr lang="en-US" dirty="0"/>
                            <a:t> (MBq /</a:t>
                          </a:r>
                          <a14:m>
                            <m:oMath xmlns:m="http://schemas.openxmlformats.org/officeDocument/2006/math">
                              <m:r>
                                <a:rPr lang="en-US" b="1" i="1" smtClean="0">
                                  <a:latin typeface="Cambria Math" panose="02040503050406030204" pitchFamily="18" charset="0"/>
                                </a:rPr>
                                <m:t>𝝁</m:t>
                              </m:r>
                            </m:oMath>
                          </a14:m>
                          <a:r>
                            <a:rPr lang="en-US" dirty="0"/>
                            <a:t>Ah </a:t>
                          </a:r>
                          <a:r>
                            <a:rPr lang="en-US" baseline="0" dirty="0"/>
                            <a:t>/ g)</a:t>
                          </a:r>
                          <a:endParaRPr lang="LID4096" dirty="0"/>
                        </a:p>
                      </a:txBody>
                      <a:tcPr/>
                    </a:tc>
                    <a:tc>
                      <a:txBody>
                        <a:bodyPr/>
                        <a:lstStyle/>
                        <a:p>
                          <a:r>
                            <a:rPr lang="en-US" dirty="0"/>
                            <a:t>p</a:t>
                          </a:r>
                          <a:r>
                            <a:rPr lang="en-US" baseline="30000" dirty="0"/>
                            <a:t>+ </a:t>
                          </a:r>
                          <a:r>
                            <a:rPr lang="en-US" dirty="0"/>
                            <a:t>Beam energy (MeV)</a:t>
                          </a:r>
                          <a:endParaRPr lang="LID4096" dirty="0"/>
                        </a:p>
                      </a:txBody>
                      <a:tcPr/>
                    </a:tc>
                    <a:tc>
                      <a:txBody>
                        <a:bodyPr/>
                        <a:lstStyle/>
                        <a:p>
                          <a:r>
                            <a:rPr lang="en-US" dirty="0"/>
                            <a:t>Facility</a:t>
                          </a:r>
                          <a:endParaRPr lang="LID4096" dirty="0"/>
                        </a:p>
                      </a:txBody>
                      <a:tcPr/>
                    </a:tc>
                    <a:extLst>
                      <a:ext uri="{0D108BD9-81ED-4DB2-BD59-A6C34878D82A}">
                        <a16:rowId xmlns:a16="http://schemas.microsoft.com/office/drawing/2014/main" val="971365538"/>
                      </a:ext>
                    </a:extLst>
                  </a:tr>
                  <a:tr h="549875">
                    <a:tc>
                      <a:txBody>
                        <a:bodyPr/>
                        <a:lstStyle/>
                        <a:p>
                          <a:r>
                            <a:rPr lang="en-US" dirty="0"/>
                            <a:t>0.55</a:t>
                          </a:r>
                          <a:r>
                            <a:rPr lang="en-US" baseline="30000" dirty="0"/>
                            <a:t>[3]*</a:t>
                          </a:r>
                        </a:p>
                      </a:txBody>
                      <a:tcPr/>
                    </a:tc>
                    <a:tc>
                      <a:txBody>
                        <a:bodyPr/>
                        <a:lstStyle/>
                        <a:p>
                          <a:r>
                            <a:rPr lang="en-US" dirty="0"/>
                            <a:t>800</a:t>
                          </a:r>
                          <a:endParaRPr lang="LID4096" dirty="0"/>
                        </a:p>
                      </a:txBody>
                      <a:tcPr/>
                    </a:tc>
                    <a:tc>
                      <a:txBody>
                        <a:bodyPr/>
                        <a:lstStyle/>
                        <a:p>
                          <a:r>
                            <a:rPr lang="en-US" dirty="0"/>
                            <a:t>LANL</a:t>
                          </a:r>
                          <a:endParaRPr lang="LID4096" dirty="0"/>
                        </a:p>
                      </a:txBody>
                      <a:tcPr/>
                    </a:tc>
                    <a:extLst>
                      <a:ext uri="{0D108BD9-81ED-4DB2-BD59-A6C34878D82A}">
                        <a16:rowId xmlns:a16="http://schemas.microsoft.com/office/drawing/2014/main" val="308170441"/>
                      </a:ext>
                    </a:extLst>
                  </a:tr>
                  <a:tr h="549875">
                    <a:tc>
                      <a:txBody>
                        <a:bodyPr/>
                        <a:lstStyle/>
                        <a:p>
                          <a:r>
                            <a:rPr lang="en-US" dirty="0"/>
                            <a:t>0.026</a:t>
                          </a:r>
                          <a:r>
                            <a:rPr lang="en-US" baseline="30000" dirty="0"/>
                            <a:t>[4]</a:t>
                          </a:r>
                          <a:endParaRPr lang="LID4096" baseline="30000" dirty="0"/>
                        </a:p>
                      </a:txBody>
                      <a:tcPr/>
                    </a:tc>
                    <a:tc>
                      <a:txBody>
                        <a:bodyPr/>
                        <a:lstStyle/>
                        <a:p>
                          <a:r>
                            <a:rPr lang="en-US" dirty="0"/>
                            <a:t>438</a:t>
                          </a:r>
                          <a:endParaRPr lang="LID4096" dirty="0"/>
                        </a:p>
                      </a:txBody>
                      <a:tcPr/>
                    </a:tc>
                    <a:tc>
                      <a:txBody>
                        <a:bodyPr/>
                        <a:lstStyle/>
                        <a:p>
                          <a:r>
                            <a:rPr lang="en-US" dirty="0"/>
                            <a:t>TRIUMF</a:t>
                          </a:r>
                          <a:endParaRPr lang="LID4096" dirty="0"/>
                        </a:p>
                      </a:txBody>
                      <a:tcPr/>
                    </a:tc>
                    <a:extLst>
                      <a:ext uri="{0D108BD9-81ED-4DB2-BD59-A6C34878D82A}">
                        <a16:rowId xmlns:a16="http://schemas.microsoft.com/office/drawing/2014/main" val="964617602"/>
                      </a:ext>
                    </a:extLst>
                  </a:tr>
                  <a:tr h="549875">
                    <a:tc>
                      <a:txBody>
                        <a:bodyPr/>
                        <a:lstStyle/>
                        <a:p>
                          <a:r>
                            <a:rPr lang="en-US" dirty="0"/>
                            <a:t>0.25</a:t>
                          </a:r>
                          <a:r>
                            <a:rPr lang="en-US" baseline="30000" dirty="0"/>
                            <a:t>*</a:t>
                          </a:r>
                          <a:endParaRPr lang="LID4096" baseline="30000" dirty="0"/>
                        </a:p>
                      </a:txBody>
                      <a:tcPr/>
                    </a:tc>
                    <a:tc>
                      <a:txBody>
                        <a:bodyPr/>
                        <a:lstStyle/>
                        <a:p>
                          <a:r>
                            <a:rPr lang="en-US" dirty="0"/>
                            <a:t>1400</a:t>
                          </a:r>
                          <a:endParaRPr lang="LID4096" dirty="0"/>
                        </a:p>
                      </a:txBody>
                      <a:tcPr/>
                    </a:tc>
                    <a:tc>
                      <a:txBody>
                        <a:bodyPr/>
                        <a:lstStyle/>
                        <a:p>
                          <a:r>
                            <a:rPr lang="en-US" dirty="0"/>
                            <a:t>MEDICIS</a:t>
                          </a:r>
                          <a:endParaRPr lang="LID4096" dirty="0"/>
                        </a:p>
                      </a:txBody>
                      <a:tcPr/>
                    </a:tc>
                    <a:extLst>
                      <a:ext uri="{0D108BD9-81ED-4DB2-BD59-A6C34878D82A}">
                        <a16:rowId xmlns:a16="http://schemas.microsoft.com/office/drawing/2014/main" val="3147563349"/>
                      </a:ext>
                    </a:extLst>
                  </a:tr>
                </a:tbl>
              </a:graphicData>
            </a:graphic>
          </p:graphicFrame>
        </mc:Choice>
        <mc:Fallback xmlns="">
          <p:graphicFrame>
            <p:nvGraphicFramePr>
              <p:cNvPr id="11" name="Table 10">
                <a:extLst>
                  <a:ext uri="{FF2B5EF4-FFF2-40B4-BE49-F238E27FC236}">
                    <a16:creationId xmlns:a16="http://schemas.microsoft.com/office/drawing/2014/main" id="{C15E5DA5-A42F-6098-6EB5-DD20EE587BA5}"/>
                  </a:ext>
                </a:extLst>
              </p:cNvPr>
              <p:cNvGraphicFramePr>
                <a:graphicFrameLocks noGrp="1"/>
              </p:cNvGraphicFramePr>
              <p:nvPr>
                <p:extLst>
                  <p:ext uri="{D42A27DB-BD31-4B8C-83A1-F6EECF244321}">
                    <p14:modId xmlns:p14="http://schemas.microsoft.com/office/powerpoint/2010/main" val="2546849813"/>
                  </p:ext>
                </p:extLst>
              </p:nvPr>
            </p:nvGraphicFramePr>
            <p:xfrm>
              <a:off x="2526105" y="2473787"/>
              <a:ext cx="6377264" cy="2598724"/>
            </p:xfrm>
            <a:graphic>
              <a:graphicData uri="http://schemas.openxmlformats.org/drawingml/2006/table">
                <a:tbl>
                  <a:tblPr firstRow="1" bandRow="1">
                    <a:tableStyleId>{5C22544A-7EE6-4342-B048-85BDC9FD1C3A}</a:tableStyleId>
                  </a:tblPr>
                  <a:tblGrid>
                    <a:gridCol w="2809193">
                      <a:extLst>
                        <a:ext uri="{9D8B030D-6E8A-4147-A177-3AD203B41FA5}">
                          <a16:colId xmlns:a16="http://schemas.microsoft.com/office/drawing/2014/main" val="4194322516"/>
                        </a:ext>
                      </a:extLst>
                    </a:gridCol>
                    <a:gridCol w="2127433">
                      <a:extLst>
                        <a:ext uri="{9D8B030D-6E8A-4147-A177-3AD203B41FA5}">
                          <a16:colId xmlns:a16="http://schemas.microsoft.com/office/drawing/2014/main" val="4104749407"/>
                        </a:ext>
                      </a:extLst>
                    </a:gridCol>
                    <a:gridCol w="1440638">
                      <a:extLst>
                        <a:ext uri="{9D8B030D-6E8A-4147-A177-3AD203B41FA5}">
                          <a16:colId xmlns:a16="http://schemas.microsoft.com/office/drawing/2014/main" val="3687327684"/>
                        </a:ext>
                      </a:extLst>
                    </a:gridCol>
                  </a:tblGrid>
                  <a:tr h="949099">
                    <a:tc>
                      <a:txBody>
                        <a:bodyPr/>
                        <a:lstStyle/>
                        <a:p>
                          <a:endParaRPr lang="LID4096"/>
                        </a:p>
                      </a:txBody>
                      <a:tcPr>
                        <a:blipFill>
                          <a:blip r:embed="rId2"/>
                          <a:stretch>
                            <a:fillRect l="-217" t="-3205" r="-127983" b="-175641"/>
                          </a:stretch>
                        </a:blipFill>
                      </a:tcPr>
                    </a:tc>
                    <a:tc>
                      <a:txBody>
                        <a:bodyPr/>
                        <a:lstStyle/>
                        <a:p>
                          <a:r>
                            <a:rPr lang="en-US" dirty="0"/>
                            <a:t>p</a:t>
                          </a:r>
                          <a:r>
                            <a:rPr lang="en-US" baseline="30000" dirty="0"/>
                            <a:t>+ </a:t>
                          </a:r>
                          <a:r>
                            <a:rPr lang="en-US" dirty="0"/>
                            <a:t>Beam energy (MeV)</a:t>
                          </a:r>
                          <a:endParaRPr lang="LID4096" dirty="0"/>
                        </a:p>
                      </a:txBody>
                      <a:tcPr/>
                    </a:tc>
                    <a:tc>
                      <a:txBody>
                        <a:bodyPr/>
                        <a:lstStyle/>
                        <a:p>
                          <a:r>
                            <a:rPr lang="en-US" dirty="0"/>
                            <a:t>Facility</a:t>
                          </a:r>
                          <a:endParaRPr lang="LID4096" dirty="0"/>
                        </a:p>
                      </a:txBody>
                      <a:tcPr/>
                    </a:tc>
                    <a:extLst>
                      <a:ext uri="{0D108BD9-81ED-4DB2-BD59-A6C34878D82A}">
                        <a16:rowId xmlns:a16="http://schemas.microsoft.com/office/drawing/2014/main" val="971365538"/>
                      </a:ext>
                    </a:extLst>
                  </a:tr>
                  <a:tr h="549875">
                    <a:tc>
                      <a:txBody>
                        <a:bodyPr/>
                        <a:lstStyle/>
                        <a:p>
                          <a:r>
                            <a:rPr lang="en-US" dirty="0"/>
                            <a:t>0.55</a:t>
                          </a:r>
                          <a:r>
                            <a:rPr lang="en-US" baseline="30000" dirty="0"/>
                            <a:t>[3]*</a:t>
                          </a:r>
                        </a:p>
                      </a:txBody>
                      <a:tcPr/>
                    </a:tc>
                    <a:tc>
                      <a:txBody>
                        <a:bodyPr/>
                        <a:lstStyle/>
                        <a:p>
                          <a:r>
                            <a:rPr lang="en-US" dirty="0"/>
                            <a:t>800</a:t>
                          </a:r>
                          <a:endParaRPr lang="LID4096" dirty="0"/>
                        </a:p>
                      </a:txBody>
                      <a:tcPr/>
                    </a:tc>
                    <a:tc>
                      <a:txBody>
                        <a:bodyPr/>
                        <a:lstStyle/>
                        <a:p>
                          <a:r>
                            <a:rPr lang="en-US" dirty="0"/>
                            <a:t>LANL</a:t>
                          </a:r>
                          <a:endParaRPr lang="LID4096" dirty="0"/>
                        </a:p>
                      </a:txBody>
                      <a:tcPr/>
                    </a:tc>
                    <a:extLst>
                      <a:ext uri="{0D108BD9-81ED-4DB2-BD59-A6C34878D82A}">
                        <a16:rowId xmlns:a16="http://schemas.microsoft.com/office/drawing/2014/main" val="308170441"/>
                      </a:ext>
                    </a:extLst>
                  </a:tr>
                  <a:tr h="549875">
                    <a:tc>
                      <a:txBody>
                        <a:bodyPr/>
                        <a:lstStyle/>
                        <a:p>
                          <a:r>
                            <a:rPr lang="en-US" dirty="0"/>
                            <a:t>0.026</a:t>
                          </a:r>
                          <a:r>
                            <a:rPr lang="en-US" baseline="30000" dirty="0"/>
                            <a:t>[4]</a:t>
                          </a:r>
                          <a:endParaRPr lang="LID4096" baseline="30000" dirty="0"/>
                        </a:p>
                      </a:txBody>
                      <a:tcPr/>
                    </a:tc>
                    <a:tc>
                      <a:txBody>
                        <a:bodyPr/>
                        <a:lstStyle/>
                        <a:p>
                          <a:r>
                            <a:rPr lang="en-US" dirty="0"/>
                            <a:t>438</a:t>
                          </a:r>
                          <a:endParaRPr lang="LID4096" dirty="0"/>
                        </a:p>
                      </a:txBody>
                      <a:tcPr/>
                    </a:tc>
                    <a:tc>
                      <a:txBody>
                        <a:bodyPr/>
                        <a:lstStyle/>
                        <a:p>
                          <a:r>
                            <a:rPr lang="en-US" dirty="0"/>
                            <a:t>TRIUMF</a:t>
                          </a:r>
                          <a:endParaRPr lang="LID4096" dirty="0"/>
                        </a:p>
                      </a:txBody>
                      <a:tcPr/>
                    </a:tc>
                    <a:extLst>
                      <a:ext uri="{0D108BD9-81ED-4DB2-BD59-A6C34878D82A}">
                        <a16:rowId xmlns:a16="http://schemas.microsoft.com/office/drawing/2014/main" val="964617602"/>
                      </a:ext>
                    </a:extLst>
                  </a:tr>
                  <a:tr h="549875">
                    <a:tc>
                      <a:txBody>
                        <a:bodyPr/>
                        <a:lstStyle/>
                        <a:p>
                          <a:r>
                            <a:rPr lang="en-US" dirty="0"/>
                            <a:t>0.25</a:t>
                          </a:r>
                          <a:r>
                            <a:rPr lang="en-US" baseline="30000" dirty="0"/>
                            <a:t>*</a:t>
                          </a:r>
                          <a:endParaRPr lang="LID4096" baseline="30000" dirty="0"/>
                        </a:p>
                      </a:txBody>
                      <a:tcPr/>
                    </a:tc>
                    <a:tc>
                      <a:txBody>
                        <a:bodyPr/>
                        <a:lstStyle/>
                        <a:p>
                          <a:r>
                            <a:rPr lang="en-US" dirty="0"/>
                            <a:t>1400</a:t>
                          </a:r>
                          <a:endParaRPr lang="LID4096" dirty="0"/>
                        </a:p>
                      </a:txBody>
                      <a:tcPr/>
                    </a:tc>
                    <a:tc>
                      <a:txBody>
                        <a:bodyPr/>
                        <a:lstStyle/>
                        <a:p>
                          <a:r>
                            <a:rPr lang="en-US" dirty="0"/>
                            <a:t>MEDICIS</a:t>
                          </a:r>
                          <a:endParaRPr lang="LID4096" dirty="0"/>
                        </a:p>
                      </a:txBody>
                      <a:tcPr/>
                    </a:tc>
                    <a:extLst>
                      <a:ext uri="{0D108BD9-81ED-4DB2-BD59-A6C34878D82A}">
                        <a16:rowId xmlns:a16="http://schemas.microsoft.com/office/drawing/2014/main" val="3147563349"/>
                      </a:ext>
                    </a:extLst>
                  </a:tr>
                </a:tbl>
              </a:graphicData>
            </a:graphic>
          </p:graphicFrame>
        </mc:Fallback>
      </mc:AlternateContent>
    </p:spTree>
    <p:extLst>
      <p:ext uri="{BB962C8B-B14F-4D97-AF65-F5344CB8AC3E}">
        <p14:creationId xmlns:p14="http://schemas.microsoft.com/office/powerpoint/2010/main" val="160935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366A4CA-34B2-53ED-8CBC-E87F8E2029A6}"/>
              </a:ext>
            </a:extLst>
          </p:cNvPr>
          <p:cNvSpPr>
            <a:spLocks noGrp="1"/>
          </p:cNvSpPr>
          <p:nvPr>
            <p:ph type="sldNum" sz="quarter" idx="12"/>
          </p:nvPr>
        </p:nvSpPr>
        <p:spPr/>
        <p:txBody>
          <a:bodyPr/>
          <a:lstStyle/>
          <a:p>
            <a:fld id="{0A297500-7527-634B-90F4-69D0994C32B4}" type="slidenum">
              <a:rPr lang="nl-NL" smtClean="0"/>
              <a:t>32</a:t>
            </a:fld>
            <a:endParaRPr lang="nl-NL"/>
          </a:p>
        </p:txBody>
      </p:sp>
      <p:pic>
        <p:nvPicPr>
          <p:cNvPr id="6" name="Content Placeholder 5">
            <a:extLst>
              <a:ext uri="{FF2B5EF4-FFF2-40B4-BE49-F238E27FC236}">
                <a16:creationId xmlns:a16="http://schemas.microsoft.com/office/drawing/2014/main" id="{0837AE37-C69D-153C-704B-B7054D8C813A}"/>
              </a:ext>
            </a:extLst>
          </p:cNvPr>
          <p:cNvPicPr>
            <a:picLocks noGrp="1" noChangeAspect="1"/>
          </p:cNvPicPr>
          <p:nvPr>
            <p:ph idx="1"/>
          </p:nvPr>
        </p:nvPicPr>
        <p:blipFill>
          <a:blip r:embed="rId2"/>
          <a:stretch>
            <a:fillRect/>
          </a:stretch>
        </p:blipFill>
        <p:spPr>
          <a:xfrm>
            <a:off x="1476236" y="1455922"/>
            <a:ext cx="8779298" cy="4464050"/>
          </a:xfrm>
          <a:prstGeom prst="rect">
            <a:avLst/>
          </a:prstGeom>
        </p:spPr>
      </p:pic>
      <p:pic>
        <p:nvPicPr>
          <p:cNvPr id="8" name="Picture 7">
            <a:extLst>
              <a:ext uri="{FF2B5EF4-FFF2-40B4-BE49-F238E27FC236}">
                <a16:creationId xmlns:a16="http://schemas.microsoft.com/office/drawing/2014/main" id="{5CB84EB8-32E4-E719-252C-922A58F06F3D}"/>
              </a:ext>
            </a:extLst>
          </p:cNvPr>
          <p:cNvPicPr>
            <a:picLocks noChangeAspect="1"/>
          </p:cNvPicPr>
          <p:nvPr/>
        </p:nvPicPr>
        <p:blipFill>
          <a:blip r:embed="rId3"/>
          <a:stretch>
            <a:fillRect/>
          </a:stretch>
        </p:blipFill>
        <p:spPr>
          <a:xfrm>
            <a:off x="8349711" y="3826491"/>
            <a:ext cx="670818" cy="662380"/>
          </a:xfrm>
          <a:prstGeom prst="rect">
            <a:avLst/>
          </a:prstGeom>
          <a:scene3d>
            <a:camera prst="perspectiveHeroicExtremeLeftFacing"/>
            <a:lightRig rig="threePt" dir="t"/>
          </a:scene3d>
        </p:spPr>
      </p:pic>
      <p:pic>
        <p:nvPicPr>
          <p:cNvPr id="10" name="Picture 9">
            <a:extLst>
              <a:ext uri="{FF2B5EF4-FFF2-40B4-BE49-F238E27FC236}">
                <a16:creationId xmlns:a16="http://schemas.microsoft.com/office/drawing/2014/main" id="{D6A50973-7917-BC9D-0536-2C1AA65D2AD4}"/>
              </a:ext>
            </a:extLst>
          </p:cNvPr>
          <p:cNvPicPr>
            <a:picLocks noChangeAspect="1"/>
          </p:cNvPicPr>
          <p:nvPr/>
        </p:nvPicPr>
        <p:blipFill>
          <a:blip r:embed="rId4"/>
          <a:stretch>
            <a:fillRect/>
          </a:stretch>
        </p:blipFill>
        <p:spPr>
          <a:xfrm>
            <a:off x="2505349" y="3706746"/>
            <a:ext cx="670818" cy="662380"/>
          </a:xfrm>
          <a:prstGeom prst="rect">
            <a:avLst/>
          </a:prstGeom>
          <a:scene3d>
            <a:camera prst="perspectiveHeroicExtremeLeftFacing"/>
            <a:lightRig rig="threePt" dir="t"/>
          </a:scene3d>
        </p:spPr>
      </p:pic>
      <p:pic>
        <p:nvPicPr>
          <p:cNvPr id="12" name="Picture 11">
            <a:extLst>
              <a:ext uri="{FF2B5EF4-FFF2-40B4-BE49-F238E27FC236}">
                <a16:creationId xmlns:a16="http://schemas.microsoft.com/office/drawing/2014/main" id="{B4D3BCD9-4081-1654-7289-6270D7FDBF4B}"/>
              </a:ext>
            </a:extLst>
          </p:cNvPr>
          <p:cNvPicPr>
            <a:picLocks noChangeAspect="1"/>
          </p:cNvPicPr>
          <p:nvPr/>
        </p:nvPicPr>
        <p:blipFill rotWithShape="1">
          <a:blip r:embed="rId5"/>
          <a:srcRect l="41292"/>
          <a:stretch/>
        </p:blipFill>
        <p:spPr>
          <a:xfrm>
            <a:off x="10255534" y="4292654"/>
            <a:ext cx="1096569" cy="1229496"/>
          </a:xfrm>
          <a:prstGeom prst="rect">
            <a:avLst/>
          </a:prstGeom>
        </p:spPr>
      </p:pic>
      <p:sp>
        <p:nvSpPr>
          <p:cNvPr id="13" name="Footer Placeholder 2">
            <a:extLst>
              <a:ext uri="{FF2B5EF4-FFF2-40B4-BE49-F238E27FC236}">
                <a16:creationId xmlns:a16="http://schemas.microsoft.com/office/drawing/2014/main" id="{09C2C945-913A-E755-2581-ECD4E499C3AF}"/>
              </a:ext>
            </a:extLst>
          </p:cNvPr>
          <p:cNvSpPr>
            <a:spLocks noGrp="1"/>
          </p:cNvSpPr>
          <p:nvPr>
            <p:ph type="ftr" sz="quarter" idx="11"/>
          </p:nvPr>
        </p:nvSpPr>
        <p:spPr>
          <a:xfrm>
            <a:off x="6033600" y="6210000"/>
            <a:ext cx="4993200" cy="648000"/>
          </a:xfrm>
        </p:spPr>
        <p:txBody>
          <a:bodyPr/>
          <a:lstStyle/>
          <a:p>
            <a:r>
              <a:rPr lang="nl-NL" dirty="0"/>
              <a:t>MEDICIS collaboration board Jul 2024 Jake.johnson@kuleuven.be</a:t>
            </a:r>
          </a:p>
        </p:txBody>
      </p:sp>
    </p:spTree>
    <p:extLst>
      <p:ext uri="{BB962C8B-B14F-4D97-AF65-F5344CB8AC3E}">
        <p14:creationId xmlns:p14="http://schemas.microsoft.com/office/powerpoint/2010/main" val="2525065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65C934-2CC6-7D81-BD59-1EE100DE99ED}"/>
              </a:ext>
            </a:extLst>
          </p:cNvPr>
          <p:cNvSpPr>
            <a:spLocks noGrp="1"/>
          </p:cNvSpPr>
          <p:nvPr>
            <p:ph type="sldNum" sz="quarter" idx="12"/>
          </p:nvPr>
        </p:nvSpPr>
        <p:spPr/>
        <p:txBody>
          <a:bodyPr/>
          <a:lstStyle/>
          <a:p>
            <a:fld id="{0A297500-7527-634B-90F4-69D0994C32B4}" type="slidenum">
              <a:rPr lang="nl-NL" smtClean="0"/>
              <a:t>33</a:t>
            </a:fld>
            <a:endParaRPr lang="nl-NL"/>
          </a:p>
        </p:txBody>
      </p:sp>
      <p:sp>
        <p:nvSpPr>
          <p:cNvPr id="5" name="Title 4">
            <a:extLst>
              <a:ext uri="{FF2B5EF4-FFF2-40B4-BE49-F238E27FC236}">
                <a16:creationId xmlns:a16="http://schemas.microsoft.com/office/drawing/2014/main" id="{3D23ADBE-A94B-CB12-CE5B-28EC9401D15E}"/>
              </a:ext>
            </a:extLst>
          </p:cNvPr>
          <p:cNvSpPr>
            <a:spLocks noGrp="1"/>
          </p:cNvSpPr>
          <p:nvPr>
            <p:ph type="title"/>
          </p:nvPr>
        </p:nvSpPr>
        <p:spPr/>
        <p:txBody>
          <a:bodyPr/>
          <a:lstStyle/>
          <a:p>
            <a:r>
              <a:rPr lang="en-US" dirty="0" err="1">
                <a:solidFill>
                  <a:srgbClr val="FF9900"/>
                </a:solidFill>
              </a:rPr>
              <a:t>ThC</a:t>
            </a:r>
            <a:r>
              <a:rPr lang="en-US" baseline="-25000" dirty="0" err="1">
                <a:solidFill>
                  <a:srgbClr val="FF9900"/>
                </a:solidFill>
              </a:rPr>
              <a:t>x</a:t>
            </a:r>
            <a:r>
              <a:rPr lang="en-US" dirty="0">
                <a:solidFill>
                  <a:srgbClr val="FF9900"/>
                </a:solidFill>
              </a:rPr>
              <a:t> target reuse: effect on collection efficiency</a:t>
            </a:r>
            <a:endParaRPr lang="LID4096" dirty="0">
              <a:solidFill>
                <a:srgbClr val="FF9900"/>
              </a:solidFill>
            </a:endParaRPr>
          </a:p>
        </p:txBody>
      </p:sp>
      <p:pic>
        <p:nvPicPr>
          <p:cNvPr id="7" name="Picture 6" descr="A graph of a number of objects&#10;&#10;Description automatically generated with medium confidence">
            <a:extLst>
              <a:ext uri="{FF2B5EF4-FFF2-40B4-BE49-F238E27FC236}">
                <a16:creationId xmlns:a16="http://schemas.microsoft.com/office/drawing/2014/main" id="{77321C66-936C-DDAF-C64F-139C4E620622}"/>
              </a:ext>
            </a:extLst>
          </p:cNvPr>
          <p:cNvPicPr>
            <a:picLocks noChangeAspect="1"/>
          </p:cNvPicPr>
          <p:nvPr/>
        </p:nvPicPr>
        <p:blipFill>
          <a:blip r:embed="rId3"/>
          <a:stretch>
            <a:fillRect/>
          </a:stretch>
        </p:blipFill>
        <p:spPr>
          <a:xfrm>
            <a:off x="447909" y="1252100"/>
            <a:ext cx="5648091" cy="4749308"/>
          </a:xfrm>
          <a:prstGeom prst="rect">
            <a:avLst/>
          </a:prstGeom>
        </p:spPr>
      </p:pic>
      <p:pic>
        <p:nvPicPr>
          <p:cNvPr id="9" name="Picture 8" descr="A graph of different types of data&#10;&#10;Description automatically generated with medium confidence">
            <a:extLst>
              <a:ext uri="{FF2B5EF4-FFF2-40B4-BE49-F238E27FC236}">
                <a16:creationId xmlns:a16="http://schemas.microsoft.com/office/drawing/2014/main" id="{B0559B55-9C7F-0C65-BD08-533D6F6E4B07}"/>
              </a:ext>
            </a:extLst>
          </p:cNvPr>
          <p:cNvPicPr>
            <a:picLocks noChangeAspect="1"/>
          </p:cNvPicPr>
          <p:nvPr/>
        </p:nvPicPr>
        <p:blipFill>
          <a:blip r:embed="rId4"/>
          <a:stretch>
            <a:fillRect/>
          </a:stretch>
        </p:blipFill>
        <p:spPr>
          <a:xfrm>
            <a:off x="447908" y="1217720"/>
            <a:ext cx="5648091" cy="4783688"/>
          </a:xfrm>
          <a:prstGeom prst="rect">
            <a:avLst/>
          </a:prstGeom>
        </p:spPr>
      </p:pic>
      <p:sp>
        <p:nvSpPr>
          <p:cNvPr id="10" name="TextBox 9">
            <a:extLst>
              <a:ext uri="{FF2B5EF4-FFF2-40B4-BE49-F238E27FC236}">
                <a16:creationId xmlns:a16="http://schemas.microsoft.com/office/drawing/2014/main" id="{B7101E7F-9131-F2F5-F669-55727DB3691A}"/>
              </a:ext>
            </a:extLst>
          </p:cNvPr>
          <p:cNvSpPr txBox="1"/>
          <p:nvPr/>
        </p:nvSpPr>
        <p:spPr>
          <a:xfrm>
            <a:off x="6680543" y="1567628"/>
            <a:ext cx="4817774" cy="1754326"/>
          </a:xfrm>
          <a:prstGeom prst="rect">
            <a:avLst/>
          </a:prstGeom>
          <a:noFill/>
        </p:spPr>
        <p:txBody>
          <a:bodyPr wrap="square" rtlCol="0">
            <a:spAutoFit/>
          </a:bodyPr>
          <a:lstStyle/>
          <a:p>
            <a:r>
              <a:rPr lang="en-US" dirty="0"/>
              <a:t>From implanted ion current from fresh target:</a:t>
            </a:r>
          </a:p>
          <a:p>
            <a:endParaRPr lang="en-US" dirty="0"/>
          </a:p>
          <a:p>
            <a:r>
              <a:rPr lang="en-US" baseline="30000" dirty="0"/>
              <a:t>225</a:t>
            </a:r>
            <a:r>
              <a:rPr lang="en-US" dirty="0"/>
              <a:t>Ra activity = 50.1 MBq </a:t>
            </a:r>
            <a:r>
              <a:rPr lang="en-US" dirty="0">
                <a:sym typeface="Wingdings" panose="05000000000000000000" pitchFamily="2" charset="2"/>
              </a:rPr>
              <a:t> 34% efficiency</a:t>
            </a:r>
          </a:p>
          <a:p>
            <a:r>
              <a:rPr lang="en-US" baseline="30000" dirty="0">
                <a:sym typeface="Wingdings" panose="05000000000000000000" pitchFamily="2" charset="2"/>
              </a:rPr>
              <a:t>225</a:t>
            </a:r>
            <a:r>
              <a:rPr lang="en-US" dirty="0">
                <a:sym typeface="Wingdings" panose="05000000000000000000" pitchFamily="2" charset="2"/>
              </a:rPr>
              <a:t>Ac activity = 1.7 MBq  0.17% efficiency</a:t>
            </a:r>
          </a:p>
          <a:p>
            <a:endParaRPr lang="en-US" dirty="0">
              <a:sym typeface="Wingdings" panose="05000000000000000000" pitchFamily="2" charset="2"/>
            </a:endParaRPr>
          </a:p>
          <a:p>
            <a:endParaRPr lang="LID4096" dirty="0"/>
          </a:p>
        </p:txBody>
      </p:sp>
      <p:sp>
        <p:nvSpPr>
          <p:cNvPr id="11" name="TextBox 10">
            <a:extLst>
              <a:ext uri="{FF2B5EF4-FFF2-40B4-BE49-F238E27FC236}">
                <a16:creationId xmlns:a16="http://schemas.microsoft.com/office/drawing/2014/main" id="{35600C31-A1D4-CD5D-C3CC-DE48FDE56929}"/>
              </a:ext>
            </a:extLst>
          </p:cNvPr>
          <p:cNvSpPr txBox="1"/>
          <p:nvPr/>
        </p:nvSpPr>
        <p:spPr>
          <a:xfrm>
            <a:off x="6799426" y="4648348"/>
            <a:ext cx="4817774" cy="1754326"/>
          </a:xfrm>
          <a:prstGeom prst="rect">
            <a:avLst/>
          </a:prstGeom>
          <a:noFill/>
        </p:spPr>
        <p:txBody>
          <a:bodyPr wrap="square" rtlCol="0">
            <a:spAutoFit/>
          </a:bodyPr>
          <a:lstStyle/>
          <a:p>
            <a:r>
              <a:rPr lang="en-US" dirty="0"/>
              <a:t>For re-used target:</a:t>
            </a:r>
          </a:p>
          <a:p>
            <a:endParaRPr lang="en-US" dirty="0"/>
          </a:p>
          <a:p>
            <a:r>
              <a:rPr lang="en-US" baseline="30000" dirty="0"/>
              <a:t>225</a:t>
            </a:r>
            <a:r>
              <a:rPr lang="en-US" dirty="0"/>
              <a:t>Ra activity = 25.6 MBq </a:t>
            </a:r>
            <a:r>
              <a:rPr lang="en-US" dirty="0">
                <a:sym typeface="Wingdings" panose="05000000000000000000" pitchFamily="2" charset="2"/>
              </a:rPr>
              <a:t> 18% efficiency</a:t>
            </a:r>
          </a:p>
          <a:p>
            <a:r>
              <a:rPr lang="en-US" baseline="30000" dirty="0">
                <a:sym typeface="Wingdings" panose="05000000000000000000" pitchFamily="2" charset="2"/>
              </a:rPr>
              <a:t>225</a:t>
            </a:r>
            <a:r>
              <a:rPr lang="en-US" dirty="0">
                <a:sym typeface="Wingdings" panose="05000000000000000000" pitchFamily="2" charset="2"/>
              </a:rPr>
              <a:t>Ac activity = 2.1 MBq  0.21% efficiency</a:t>
            </a:r>
          </a:p>
          <a:p>
            <a:endParaRPr lang="en-US" dirty="0">
              <a:sym typeface="Wingdings" panose="05000000000000000000" pitchFamily="2" charset="2"/>
            </a:endParaRPr>
          </a:p>
          <a:p>
            <a:endParaRPr lang="LID4096" dirty="0"/>
          </a:p>
        </p:txBody>
      </p:sp>
      <p:sp>
        <p:nvSpPr>
          <p:cNvPr id="12" name="TextBox 11">
            <a:extLst>
              <a:ext uri="{FF2B5EF4-FFF2-40B4-BE49-F238E27FC236}">
                <a16:creationId xmlns:a16="http://schemas.microsoft.com/office/drawing/2014/main" id="{68409A2B-2303-9C87-A445-F1C31FAC26EF}"/>
              </a:ext>
            </a:extLst>
          </p:cNvPr>
          <p:cNvSpPr txBox="1"/>
          <p:nvPr/>
        </p:nvSpPr>
        <p:spPr>
          <a:xfrm>
            <a:off x="7178566" y="3793425"/>
            <a:ext cx="4319751" cy="646331"/>
          </a:xfrm>
          <a:prstGeom prst="rect">
            <a:avLst/>
          </a:prstGeom>
          <a:noFill/>
        </p:spPr>
        <p:txBody>
          <a:bodyPr wrap="square" rtlCol="0">
            <a:spAutoFit/>
          </a:bodyPr>
          <a:lstStyle/>
          <a:p>
            <a:pPr algn="ctr"/>
            <a:r>
              <a:rPr lang="en-US" dirty="0"/>
              <a:t>Irradiation conditions 2</a:t>
            </a:r>
            <a:r>
              <a:rPr lang="en-US" baseline="30000" dirty="0"/>
              <a:t>nd</a:t>
            </a:r>
            <a:r>
              <a:rPr lang="en-US" dirty="0"/>
              <a:t> time round almost identical.</a:t>
            </a:r>
            <a:endParaRPr lang="LID4096" dirty="0"/>
          </a:p>
        </p:txBody>
      </p:sp>
      <p:sp>
        <p:nvSpPr>
          <p:cNvPr id="13" name="Footer Placeholder 2">
            <a:extLst>
              <a:ext uri="{FF2B5EF4-FFF2-40B4-BE49-F238E27FC236}">
                <a16:creationId xmlns:a16="http://schemas.microsoft.com/office/drawing/2014/main" id="{263FBAA3-F281-70B8-248B-DB1C6751F283}"/>
              </a:ext>
            </a:extLst>
          </p:cNvPr>
          <p:cNvSpPr>
            <a:spLocks noGrp="1"/>
          </p:cNvSpPr>
          <p:nvPr>
            <p:ph type="ftr" sz="quarter" idx="11"/>
          </p:nvPr>
        </p:nvSpPr>
        <p:spPr>
          <a:xfrm>
            <a:off x="6033600" y="6210000"/>
            <a:ext cx="4993200" cy="648000"/>
          </a:xfrm>
        </p:spPr>
        <p:txBody>
          <a:bodyPr/>
          <a:lstStyle/>
          <a:p>
            <a:r>
              <a:rPr lang="nl-NL" dirty="0"/>
              <a:t>MEDICIS collaboration board Jul 2024 Jake.johnson@kuleuven.be</a:t>
            </a:r>
          </a:p>
        </p:txBody>
      </p:sp>
    </p:spTree>
    <p:extLst>
      <p:ext uri="{BB962C8B-B14F-4D97-AF65-F5344CB8AC3E}">
        <p14:creationId xmlns:p14="http://schemas.microsoft.com/office/powerpoint/2010/main" val="105158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a graph showing a number of electrons&#10;&#10;Description automatically generated with medium confidence">
            <a:extLst>
              <a:ext uri="{FF2B5EF4-FFF2-40B4-BE49-F238E27FC236}">
                <a16:creationId xmlns:a16="http://schemas.microsoft.com/office/drawing/2014/main" id="{F2BD3B39-97B7-4423-63F6-8F8911D8DE60}"/>
              </a:ext>
            </a:extLst>
          </p:cNvPr>
          <p:cNvPicPr>
            <a:picLocks noGrp="1" noChangeAspect="1"/>
          </p:cNvPicPr>
          <p:nvPr>
            <p:ph idx="1"/>
          </p:nvPr>
        </p:nvPicPr>
        <p:blipFill>
          <a:blip r:embed="rId2"/>
          <a:stretch>
            <a:fillRect/>
          </a:stretch>
        </p:blipFill>
        <p:spPr>
          <a:xfrm>
            <a:off x="36855" y="1406029"/>
            <a:ext cx="6058353" cy="4464050"/>
          </a:xfrm>
        </p:spPr>
      </p:pic>
      <p:sp>
        <p:nvSpPr>
          <p:cNvPr id="4" name="Slide Number Placeholder 3">
            <a:extLst>
              <a:ext uri="{FF2B5EF4-FFF2-40B4-BE49-F238E27FC236}">
                <a16:creationId xmlns:a16="http://schemas.microsoft.com/office/drawing/2014/main" id="{C832189A-A2DB-7A58-5013-8401044601D9}"/>
              </a:ext>
            </a:extLst>
          </p:cNvPr>
          <p:cNvSpPr>
            <a:spLocks noGrp="1"/>
          </p:cNvSpPr>
          <p:nvPr>
            <p:ph type="sldNum" sz="quarter" idx="12"/>
          </p:nvPr>
        </p:nvSpPr>
        <p:spPr/>
        <p:txBody>
          <a:bodyPr/>
          <a:lstStyle/>
          <a:p>
            <a:fld id="{0A297500-7527-634B-90F4-69D0994C32B4}" type="slidenum">
              <a:rPr lang="nl-NL" smtClean="0"/>
              <a:t>34</a:t>
            </a:fld>
            <a:endParaRPr lang="nl-NL"/>
          </a:p>
        </p:txBody>
      </p:sp>
      <p:sp>
        <p:nvSpPr>
          <p:cNvPr id="5" name="Title 4">
            <a:extLst>
              <a:ext uri="{FF2B5EF4-FFF2-40B4-BE49-F238E27FC236}">
                <a16:creationId xmlns:a16="http://schemas.microsoft.com/office/drawing/2014/main" id="{2AFE816D-F2BD-4256-09B8-05496562143B}"/>
              </a:ext>
            </a:extLst>
          </p:cNvPr>
          <p:cNvSpPr>
            <a:spLocks noGrp="1"/>
          </p:cNvSpPr>
          <p:nvPr>
            <p:ph type="title"/>
          </p:nvPr>
        </p:nvSpPr>
        <p:spPr/>
        <p:txBody>
          <a:bodyPr>
            <a:normAutofit fontScale="90000"/>
          </a:bodyPr>
          <a:lstStyle/>
          <a:p>
            <a:r>
              <a:rPr lang="en-US" dirty="0">
                <a:solidFill>
                  <a:srgbClr val="FF9900"/>
                </a:solidFill>
              </a:rPr>
              <a:t>Influence of ion source temperature on Ra and Ac beam </a:t>
            </a:r>
            <a:endParaRPr lang="LID4096" dirty="0">
              <a:solidFill>
                <a:srgbClr val="FF9900"/>
              </a:solidFill>
            </a:endParaRPr>
          </a:p>
        </p:txBody>
      </p:sp>
      <p:sp>
        <p:nvSpPr>
          <p:cNvPr id="8" name="TextBox 7">
            <a:extLst>
              <a:ext uri="{FF2B5EF4-FFF2-40B4-BE49-F238E27FC236}">
                <a16:creationId xmlns:a16="http://schemas.microsoft.com/office/drawing/2014/main" id="{862F13C8-2F9D-D020-2365-F7518ABFCF19}"/>
              </a:ext>
            </a:extLst>
          </p:cNvPr>
          <p:cNvSpPr txBox="1"/>
          <p:nvPr/>
        </p:nvSpPr>
        <p:spPr>
          <a:xfrm>
            <a:off x="6456217" y="1468582"/>
            <a:ext cx="3666837" cy="1754326"/>
          </a:xfrm>
          <a:prstGeom prst="rect">
            <a:avLst/>
          </a:prstGeom>
          <a:noFill/>
        </p:spPr>
        <p:txBody>
          <a:bodyPr wrap="square" rtlCol="0">
            <a:spAutoFit/>
          </a:bodyPr>
          <a:lstStyle/>
          <a:p>
            <a:pPr marL="285750" indent="-285750">
              <a:buFont typeface="Arial" panose="020B0604020202020204" pitchFamily="34" charset="0"/>
              <a:buChar char="•"/>
            </a:pPr>
            <a:r>
              <a:rPr lang="en-US" dirty="0"/>
              <a:t>Laser ionization efficiency improves with temperature</a:t>
            </a:r>
          </a:p>
          <a:p>
            <a:pPr marL="285750" indent="-285750">
              <a:buFont typeface="Arial" panose="020B0604020202020204" pitchFamily="34" charset="0"/>
              <a:buChar char="•"/>
            </a:pPr>
            <a:r>
              <a:rPr lang="en-US" dirty="0"/>
              <a:t>Surface ionization efficiency  improves with temperature</a:t>
            </a:r>
          </a:p>
          <a:p>
            <a:pPr marL="285750" indent="-285750">
              <a:buFont typeface="Arial" panose="020B0604020202020204" pitchFamily="34" charset="0"/>
              <a:buChar char="•"/>
            </a:pPr>
            <a:r>
              <a:rPr lang="en-US" dirty="0"/>
              <a:t>Several x improvement in efficiency possible</a:t>
            </a:r>
            <a:endParaRPr lang="LID4096" dirty="0"/>
          </a:p>
        </p:txBody>
      </p:sp>
      <p:sp>
        <p:nvSpPr>
          <p:cNvPr id="9" name="TextBox 8">
            <a:extLst>
              <a:ext uri="{FF2B5EF4-FFF2-40B4-BE49-F238E27FC236}">
                <a16:creationId xmlns:a16="http://schemas.microsoft.com/office/drawing/2014/main" id="{45D6701F-97AE-4A10-5EBD-1E7885F69631}"/>
              </a:ext>
            </a:extLst>
          </p:cNvPr>
          <p:cNvSpPr txBox="1"/>
          <p:nvPr/>
        </p:nvSpPr>
        <p:spPr>
          <a:xfrm>
            <a:off x="6095208" y="5075746"/>
            <a:ext cx="5975928" cy="646331"/>
          </a:xfrm>
          <a:prstGeom prst="rect">
            <a:avLst/>
          </a:prstGeom>
          <a:noFill/>
        </p:spPr>
        <p:txBody>
          <a:bodyPr wrap="square" rtlCol="0">
            <a:spAutoFit/>
          </a:bodyPr>
          <a:lstStyle/>
          <a:p>
            <a:r>
              <a:rPr lang="en-US" dirty="0"/>
              <a:t>Higher temperature </a:t>
            </a:r>
            <a:r>
              <a:rPr lang="en-US" dirty="0">
                <a:sym typeface="Wingdings" panose="05000000000000000000" pitchFamily="2" charset="2"/>
              </a:rPr>
              <a:t></a:t>
            </a:r>
            <a:r>
              <a:rPr lang="en-US" dirty="0"/>
              <a:t>  Better ion confinement </a:t>
            </a:r>
            <a:r>
              <a:rPr lang="en-US" dirty="0">
                <a:sym typeface="Wingdings" panose="05000000000000000000" pitchFamily="2" charset="2"/>
              </a:rPr>
              <a:t></a:t>
            </a:r>
            <a:r>
              <a:rPr lang="en-US" dirty="0"/>
              <a:t> higher surface / laser ionization efficiency</a:t>
            </a:r>
            <a:endParaRPr lang="LID4096"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BF25F01-3186-565E-4B38-630FF9C8F809}"/>
                  </a:ext>
                </a:extLst>
              </p:cNvPr>
              <p:cNvSpPr txBox="1"/>
              <p:nvPr/>
            </p:nvSpPr>
            <p:spPr>
              <a:xfrm>
                <a:off x="6427797" y="3342666"/>
                <a:ext cx="5310749" cy="1042080"/>
              </a:xfrm>
              <a:prstGeom prst="rect">
                <a:avLst/>
              </a:prstGeom>
              <a:noFill/>
            </p:spPr>
            <p:txBody>
              <a:bodyPr wrap="none" lIns="0" tIns="0" rIns="0" bIns="0"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𝑠</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𝛼</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Φ</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𝑏</m:t>
                                        </m:r>
                                      </m:sub>
                                    </m:sSub>
                                    <m:r>
                                      <a:rPr lang="en-US" b="0" i="1" smtClean="0">
                                        <a:latin typeface="Cambria Math" panose="02040503050406030204" pitchFamily="18" charset="0"/>
                                      </a:rPr>
                                      <m:t>𝑇</m:t>
                                    </m:r>
                                  </m:den>
                                </m:f>
                              </m:e>
                            </m:d>
                          </m:e>
                        </m:func>
                      </m:num>
                      <m:den>
                        <m:r>
                          <a:rPr lang="en-US" b="0" i="1" smtClean="0">
                            <a:latin typeface="Cambria Math" panose="02040503050406030204" pitchFamily="18" charset="0"/>
                          </a:rPr>
                          <m:t>1+</m:t>
                        </m:r>
                        <m:r>
                          <a:rPr lang="en-US" b="0" i="1" smtClean="0">
                            <a:latin typeface="Cambria Math" panose="02040503050406030204" pitchFamily="18" charset="0"/>
                          </a:rPr>
                          <m:t>𝛼</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Φ</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𝐵</m:t>
                                        </m:r>
                                      </m:sub>
                                    </m:sSub>
                                    <m:r>
                                      <a:rPr lang="en-US" b="0" i="1" smtClean="0">
                                        <a:latin typeface="Cambria Math" panose="02040503050406030204" pitchFamily="18" charset="0"/>
                                      </a:rPr>
                                      <m:t>𝑇</m:t>
                                    </m:r>
                                  </m:den>
                                </m:f>
                              </m:e>
                            </m:d>
                          </m:e>
                        </m:func>
                      </m:den>
                    </m:f>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0</m:t>
                            </m:r>
                          </m:sub>
                        </m:sSub>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𝜙</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𝑖𝑜𝑛</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𝐵</m:t>
                                    </m:r>
                                  </m:sub>
                                </m:sSub>
                                <m:r>
                                  <a:rPr lang="en-US" b="0" i="1" smtClean="0">
                                    <a:latin typeface="Cambria Math" panose="02040503050406030204" pitchFamily="18" charset="0"/>
                                  </a:rPr>
                                  <m:t>𝑇</m:t>
                                </m:r>
                              </m:den>
                            </m:f>
                          </m:e>
                        </m:d>
                      </m:e>
                    </m:func>
                  </m:oMath>
                </a14:m>
                <a:r>
                  <a:rPr lang="en-US" dirty="0"/>
                  <a:t>.</a:t>
                </a:r>
              </a:p>
              <a:p>
                <a14:m>
                  <m:oMath xmlns:m="http://schemas.openxmlformats.org/officeDocument/2006/math">
                    <m:r>
                      <m:rPr>
                        <m:sty m:val="p"/>
                      </m:rPr>
                      <a:rPr lang="en-US" b="0" i="0" smtClean="0">
                        <a:latin typeface="Cambria Math" panose="02040503050406030204" pitchFamily="18" charset="0"/>
                      </a:rPr>
                      <m:t>Φ</m:t>
                    </m:r>
                  </m:oMath>
                </a14:m>
                <a:r>
                  <a:rPr lang="en-US" dirty="0"/>
                  <a:t> and normalization constant only free parameters. </a:t>
                </a:r>
                <a:endParaRPr lang="LID4096" dirty="0"/>
              </a:p>
            </p:txBody>
          </p:sp>
        </mc:Choice>
        <mc:Fallback xmlns="">
          <p:sp>
            <p:nvSpPr>
              <p:cNvPr id="10" name="TextBox 9">
                <a:extLst>
                  <a:ext uri="{FF2B5EF4-FFF2-40B4-BE49-F238E27FC236}">
                    <a16:creationId xmlns:a16="http://schemas.microsoft.com/office/drawing/2014/main" id="{7BF25F01-3186-565E-4B38-630FF9C8F809}"/>
                  </a:ext>
                </a:extLst>
              </p:cNvPr>
              <p:cNvSpPr txBox="1">
                <a:spLocks noRot="1" noChangeAspect="1" noMove="1" noResize="1" noEditPoints="1" noAdjustHandles="1" noChangeArrowheads="1" noChangeShapeType="1" noTextEdit="1"/>
              </p:cNvSpPr>
              <p:nvPr/>
            </p:nvSpPr>
            <p:spPr>
              <a:xfrm>
                <a:off x="6427797" y="3342666"/>
                <a:ext cx="5310749" cy="1042080"/>
              </a:xfrm>
              <a:prstGeom prst="rect">
                <a:avLst/>
              </a:prstGeom>
              <a:blipFill>
                <a:blip r:embed="rId3"/>
                <a:stretch>
                  <a:fillRect l="-1491" r="-1606" b="-13450"/>
                </a:stretch>
              </a:blipFill>
            </p:spPr>
            <p:txBody>
              <a:bodyPr/>
              <a:lstStyle/>
              <a:p>
                <a:r>
                  <a:rPr lang="LID4096">
                    <a:noFill/>
                  </a:rPr>
                  <a:t> </a:t>
                </a:r>
              </a:p>
            </p:txBody>
          </p:sp>
        </mc:Fallback>
      </mc:AlternateContent>
      <p:sp>
        <p:nvSpPr>
          <p:cNvPr id="11" name="Footer Placeholder 2">
            <a:extLst>
              <a:ext uri="{FF2B5EF4-FFF2-40B4-BE49-F238E27FC236}">
                <a16:creationId xmlns:a16="http://schemas.microsoft.com/office/drawing/2014/main" id="{46AD15C8-74C8-95A0-5867-7535EE7010FA}"/>
              </a:ext>
            </a:extLst>
          </p:cNvPr>
          <p:cNvSpPr>
            <a:spLocks noGrp="1"/>
          </p:cNvSpPr>
          <p:nvPr>
            <p:ph type="ftr" sz="quarter" idx="11"/>
          </p:nvPr>
        </p:nvSpPr>
        <p:spPr>
          <a:xfrm>
            <a:off x="6033600" y="6210000"/>
            <a:ext cx="4993200" cy="648000"/>
          </a:xfrm>
        </p:spPr>
        <p:txBody>
          <a:bodyPr/>
          <a:lstStyle/>
          <a:p>
            <a:r>
              <a:rPr lang="nl-NL" dirty="0"/>
              <a:t>MEDICIS collaboration board Jul 2024 Jake.johnson@kuleuven.be</a:t>
            </a:r>
          </a:p>
        </p:txBody>
      </p:sp>
    </p:spTree>
    <p:extLst>
      <p:ext uri="{BB962C8B-B14F-4D97-AF65-F5344CB8AC3E}">
        <p14:creationId xmlns:p14="http://schemas.microsoft.com/office/powerpoint/2010/main" val="216888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a graph showing the temperature of a laser&#10;&#10;Description automatically generated with medium confidence">
            <a:extLst>
              <a:ext uri="{FF2B5EF4-FFF2-40B4-BE49-F238E27FC236}">
                <a16:creationId xmlns:a16="http://schemas.microsoft.com/office/drawing/2014/main" id="{AA59D88A-6ABD-5482-C586-B4D18C957A43}"/>
              </a:ext>
            </a:extLst>
          </p:cNvPr>
          <p:cNvPicPr>
            <a:picLocks noGrp="1" noChangeAspect="1"/>
          </p:cNvPicPr>
          <p:nvPr>
            <p:ph idx="1"/>
          </p:nvPr>
        </p:nvPicPr>
        <p:blipFill>
          <a:blip r:embed="rId2"/>
          <a:stretch>
            <a:fillRect/>
          </a:stretch>
        </p:blipFill>
        <p:spPr>
          <a:xfrm>
            <a:off x="241290" y="1348372"/>
            <a:ext cx="6187219" cy="4559004"/>
          </a:xfrm>
        </p:spPr>
      </p:pic>
      <p:sp>
        <p:nvSpPr>
          <p:cNvPr id="4" name="Slide Number Placeholder 3">
            <a:extLst>
              <a:ext uri="{FF2B5EF4-FFF2-40B4-BE49-F238E27FC236}">
                <a16:creationId xmlns:a16="http://schemas.microsoft.com/office/drawing/2014/main" id="{8A0A969C-46A3-1106-CD26-F91BC5CFADC7}"/>
              </a:ext>
            </a:extLst>
          </p:cNvPr>
          <p:cNvSpPr>
            <a:spLocks noGrp="1"/>
          </p:cNvSpPr>
          <p:nvPr>
            <p:ph type="sldNum" sz="quarter" idx="12"/>
          </p:nvPr>
        </p:nvSpPr>
        <p:spPr/>
        <p:txBody>
          <a:bodyPr/>
          <a:lstStyle/>
          <a:p>
            <a:fld id="{0A297500-7527-634B-90F4-69D0994C32B4}" type="slidenum">
              <a:rPr lang="nl-NL" smtClean="0"/>
              <a:t>35</a:t>
            </a:fld>
            <a:endParaRPr lang="nl-NL"/>
          </a:p>
        </p:txBody>
      </p:sp>
      <p:sp>
        <p:nvSpPr>
          <p:cNvPr id="5" name="Title 4">
            <a:extLst>
              <a:ext uri="{FF2B5EF4-FFF2-40B4-BE49-F238E27FC236}">
                <a16:creationId xmlns:a16="http://schemas.microsoft.com/office/drawing/2014/main" id="{EDC90EEE-126B-C492-BB47-C43D6501EDB9}"/>
              </a:ext>
            </a:extLst>
          </p:cNvPr>
          <p:cNvSpPr>
            <a:spLocks noGrp="1"/>
          </p:cNvSpPr>
          <p:nvPr>
            <p:ph type="title"/>
          </p:nvPr>
        </p:nvSpPr>
        <p:spPr/>
        <p:txBody>
          <a:bodyPr>
            <a:normAutofit/>
          </a:bodyPr>
          <a:lstStyle/>
          <a:p>
            <a:r>
              <a:rPr lang="en-US" dirty="0">
                <a:solidFill>
                  <a:srgbClr val="FF9900"/>
                </a:solidFill>
              </a:rPr>
              <a:t>Influence of target temperature on Ac beam</a:t>
            </a:r>
            <a:endParaRPr lang="LID4096" dirty="0">
              <a:solidFill>
                <a:srgbClr val="FF9900"/>
              </a:solidFill>
            </a:endParaRPr>
          </a:p>
        </p:txBody>
      </p:sp>
      <p:sp>
        <p:nvSpPr>
          <p:cNvPr id="8" name="TextBox 7">
            <a:extLst>
              <a:ext uri="{FF2B5EF4-FFF2-40B4-BE49-F238E27FC236}">
                <a16:creationId xmlns:a16="http://schemas.microsoft.com/office/drawing/2014/main" id="{84FE7A0C-A4F3-83D8-063F-0DAF3CB1BC76}"/>
              </a:ext>
            </a:extLst>
          </p:cNvPr>
          <p:cNvSpPr txBox="1"/>
          <p:nvPr/>
        </p:nvSpPr>
        <p:spPr>
          <a:xfrm>
            <a:off x="7066236" y="1614347"/>
            <a:ext cx="3601764" cy="2862322"/>
          </a:xfrm>
          <a:prstGeom prst="rect">
            <a:avLst/>
          </a:prstGeom>
          <a:noFill/>
        </p:spPr>
        <p:txBody>
          <a:bodyPr wrap="square" rtlCol="0">
            <a:spAutoFit/>
          </a:bodyPr>
          <a:lstStyle/>
          <a:p>
            <a:r>
              <a:rPr lang="en-US" dirty="0"/>
              <a:t>Increase temperature: </a:t>
            </a:r>
            <a:r>
              <a:rPr lang="en-US" b="1" dirty="0"/>
              <a:t>Good</a:t>
            </a:r>
            <a:r>
              <a:rPr lang="en-US" dirty="0"/>
              <a:t> for collecting </a:t>
            </a:r>
            <a:r>
              <a:rPr lang="en-US" b="1" dirty="0"/>
              <a:t>quicker</a:t>
            </a:r>
            <a:r>
              <a:rPr lang="en-US" dirty="0"/>
              <a:t>, </a:t>
            </a:r>
            <a:r>
              <a:rPr lang="en-US" i="1" dirty="0"/>
              <a:t>bad</a:t>
            </a:r>
            <a:r>
              <a:rPr lang="en-US" dirty="0"/>
              <a:t> for collecting more </a:t>
            </a:r>
            <a:r>
              <a:rPr lang="en-US" i="1" dirty="0"/>
              <a:t>efficiently</a:t>
            </a:r>
            <a:r>
              <a:rPr lang="en-US" dirty="0"/>
              <a:t>!</a:t>
            </a:r>
          </a:p>
          <a:p>
            <a:endParaRPr lang="en-US" dirty="0"/>
          </a:p>
          <a:p>
            <a:endParaRPr lang="en-US" dirty="0"/>
          </a:p>
          <a:p>
            <a:r>
              <a:rPr lang="en-US" dirty="0"/>
              <a:t>Temperature systematics well described by Arrhenius-law for diffusion… </a:t>
            </a:r>
          </a:p>
          <a:p>
            <a:endParaRPr lang="en-US" dirty="0"/>
          </a:p>
          <a:p>
            <a:endParaRPr lang="en-US"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D6FF2F0-C2CF-9444-E0E5-D5BEE5485919}"/>
                  </a:ext>
                </a:extLst>
              </p:cNvPr>
              <p:cNvSpPr txBox="1"/>
              <p:nvPr/>
            </p:nvSpPr>
            <p:spPr>
              <a:xfrm>
                <a:off x="8433463" y="4166248"/>
                <a:ext cx="2885405"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𝑖𝑜𝑛</m:t>
                              </m:r>
                            </m:sub>
                          </m:sSub>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2</m:t>
                              </m:r>
                            </m:sup>
                          </m:sSup>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0</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m:rPr>
                                          <m:sty m:val="p"/>
                                        </m:rPr>
                                        <a:rPr lang="en-US" b="0" i="0" smtClean="0">
                                          <a:latin typeface="Cambria Math" panose="02040503050406030204" pitchFamily="18" charset="0"/>
                                        </a:rPr>
                                        <m:t>diff</m:t>
                                      </m:r>
                                    </m:sub>
                                  </m:sSub>
                                </m:num>
                                <m:den>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k</m:t>
                                      </m:r>
                                    </m:e>
                                    <m:sub>
                                      <m:r>
                                        <m:rPr>
                                          <m:sty m:val="p"/>
                                        </m:rPr>
                                        <a:rPr lang="en-US" b="0" i="0" smtClean="0">
                                          <a:latin typeface="Cambria Math" panose="02040503050406030204" pitchFamily="18" charset="0"/>
                                        </a:rPr>
                                        <m:t>B</m:t>
                                      </m:r>
                                    </m:sub>
                                  </m:sSub>
                                  <m:r>
                                    <m:rPr>
                                      <m:sty m:val="p"/>
                                    </m:rPr>
                                    <a:rPr lang="en-US" b="0" i="0" smtClean="0">
                                      <a:latin typeface="Cambria Math" panose="02040503050406030204" pitchFamily="18" charset="0"/>
                                    </a:rPr>
                                    <m:t>T</m:t>
                                  </m:r>
                                </m:den>
                              </m:f>
                            </m:e>
                          </m:d>
                        </m:e>
                      </m:func>
                    </m:oMath>
                  </m:oMathPara>
                </a14:m>
                <a:endParaRPr lang="LID4096" dirty="0"/>
              </a:p>
            </p:txBody>
          </p:sp>
        </mc:Choice>
        <mc:Fallback xmlns="">
          <p:sp>
            <p:nvSpPr>
              <p:cNvPr id="9" name="TextBox 8">
                <a:extLst>
                  <a:ext uri="{FF2B5EF4-FFF2-40B4-BE49-F238E27FC236}">
                    <a16:creationId xmlns:a16="http://schemas.microsoft.com/office/drawing/2014/main" id="{FD6FF2F0-C2CF-9444-E0E5-D5BEE5485919}"/>
                  </a:ext>
                </a:extLst>
              </p:cNvPr>
              <p:cNvSpPr txBox="1">
                <a:spLocks noRot="1" noChangeAspect="1" noMove="1" noResize="1" noEditPoints="1" noAdjustHandles="1" noChangeArrowheads="1" noChangeShapeType="1" noTextEdit="1"/>
              </p:cNvSpPr>
              <p:nvPr/>
            </p:nvSpPr>
            <p:spPr>
              <a:xfrm>
                <a:off x="8433463" y="4166248"/>
                <a:ext cx="2885405" cy="622350"/>
              </a:xfrm>
              <a:prstGeom prst="rect">
                <a:avLst/>
              </a:prstGeom>
              <a:blipFill>
                <a:blip r:embed="rId3"/>
                <a:stretch>
                  <a:fillRect/>
                </a:stretch>
              </a:blipFill>
            </p:spPr>
            <p:txBody>
              <a:bodyPr/>
              <a:lstStyle/>
              <a:p>
                <a:r>
                  <a:rPr lang="LID4096">
                    <a:noFill/>
                  </a:rPr>
                  <a:t> </a:t>
                </a:r>
              </a:p>
            </p:txBody>
          </p:sp>
        </mc:Fallback>
      </mc:AlternateContent>
      <p:sp>
        <p:nvSpPr>
          <p:cNvPr id="10" name="Footer Placeholder 2">
            <a:extLst>
              <a:ext uri="{FF2B5EF4-FFF2-40B4-BE49-F238E27FC236}">
                <a16:creationId xmlns:a16="http://schemas.microsoft.com/office/drawing/2014/main" id="{3B285732-FF86-999E-833D-90B9DB7B435E}"/>
              </a:ext>
            </a:extLst>
          </p:cNvPr>
          <p:cNvSpPr>
            <a:spLocks noGrp="1"/>
          </p:cNvSpPr>
          <p:nvPr>
            <p:ph type="ftr" sz="quarter" idx="11"/>
          </p:nvPr>
        </p:nvSpPr>
        <p:spPr>
          <a:xfrm>
            <a:off x="6033600" y="6210000"/>
            <a:ext cx="4993200" cy="648000"/>
          </a:xfrm>
        </p:spPr>
        <p:txBody>
          <a:bodyPr/>
          <a:lstStyle/>
          <a:p>
            <a:r>
              <a:rPr lang="nl-NL" dirty="0"/>
              <a:t>MEDICIS collaboration board Jul 2024 Jake.johnson@kuleuven.be</a:t>
            </a:r>
          </a:p>
        </p:txBody>
      </p:sp>
    </p:spTree>
    <p:extLst>
      <p:ext uri="{BB962C8B-B14F-4D97-AF65-F5344CB8AC3E}">
        <p14:creationId xmlns:p14="http://schemas.microsoft.com/office/powerpoint/2010/main" val="149934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81B4523E-0E60-2F49-A1DB-8E66CE3DE81B}" type="slidenum">
              <a:rPr lang="en-GB" smtClean="0"/>
              <a:pPr/>
              <a:t>36</a:t>
            </a:fld>
            <a:endParaRPr lang="en-GB" dirty="0"/>
          </a:p>
        </p:txBody>
      </p:sp>
      <p:sp>
        <p:nvSpPr>
          <p:cNvPr id="6" name="Title 5"/>
          <p:cNvSpPr>
            <a:spLocks noGrp="1"/>
          </p:cNvSpPr>
          <p:nvPr>
            <p:ph type="title"/>
          </p:nvPr>
        </p:nvSpPr>
        <p:spPr>
          <a:xfrm>
            <a:off x="1069049" y="555625"/>
            <a:ext cx="7187191" cy="561974"/>
          </a:xfrm>
        </p:spPr>
        <p:txBody>
          <a:bodyPr>
            <a:normAutofit fontScale="90000"/>
          </a:bodyPr>
          <a:lstStyle/>
          <a:p>
            <a:r>
              <a:rPr lang="en-US" dirty="0"/>
              <a:t>How easy is it to get </a:t>
            </a:r>
            <a:r>
              <a:rPr lang="el-GR" dirty="0"/>
              <a:t>α</a:t>
            </a:r>
            <a:r>
              <a:rPr lang="en-US" dirty="0"/>
              <a:t>-emitters?</a:t>
            </a:r>
            <a:endParaRPr lang="en-GB" dirty="0"/>
          </a:p>
        </p:txBody>
      </p:sp>
      <p:pic>
        <p:nvPicPr>
          <p:cNvPr id="11" name="Picture 10">
            <a:extLst>
              <a:ext uri="{FF2B5EF4-FFF2-40B4-BE49-F238E27FC236}">
                <a16:creationId xmlns:a16="http://schemas.microsoft.com/office/drawing/2014/main" id="{92A3500A-D0F7-8724-EB52-C5514BAE826E}"/>
              </a:ext>
            </a:extLst>
          </p:cNvPr>
          <p:cNvPicPr>
            <a:picLocks noChangeAspect="1"/>
          </p:cNvPicPr>
          <p:nvPr/>
        </p:nvPicPr>
        <p:blipFill>
          <a:blip r:embed="rId3"/>
          <a:stretch>
            <a:fillRect/>
          </a:stretch>
        </p:blipFill>
        <p:spPr>
          <a:xfrm>
            <a:off x="5159896" y="1475083"/>
            <a:ext cx="6882191" cy="4638825"/>
          </a:xfrm>
          <a:prstGeom prst="rect">
            <a:avLst/>
          </a:prstGeom>
        </p:spPr>
      </p:pic>
      <p:pic>
        <p:nvPicPr>
          <p:cNvPr id="13" name="Picture 12">
            <a:extLst>
              <a:ext uri="{FF2B5EF4-FFF2-40B4-BE49-F238E27FC236}">
                <a16:creationId xmlns:a16="http://schemas.microsoft.com/office/drawing/2014/main" id="{1E8FE17B-7BA7-1A99-7B90-A411B5BC4C44}"/>
              </a:ext>
            </a:extLst>
          </p:cNvPr>
          <p:cNvPicPr>
            <a:picLocks noChangeAspect="1"/>
          </p:cNvPicPr>
          <p:nvPr/>
        </p:nvPicPr>
        <p:blipFill>
          <a:blip r:embed="rId4"/>
          <a:stretch>
            <a:fillRect/>
          </a:stretch>
        </p:blipFill>
        <p:spPr>
          <a:xfrm>
            <a:off x="10312345" y="3068960"/>
            <a:ext cx="1066855" cy="1854295"/>
          </a:xfrm>
          <a:prstGeom prst="rect">
            <a:avLst/>
          </a:prstGeom>
        </p:spPr>
      </p:pic>
      <p:sp>
        <p:nvSpPr>
          <p:cNvPr id="15" name="Oval 14">
            <a:extLst>
              <a:ext uri="{FF2B5EF4-FFF2-40B4-BE49-F238E27FC236}">
                <a16:creationId xmlns:a16="http://schemas.microsoft.com/office/drawing/2014/main" id="{C1ADE9B0-35CE-D5CA-EB6C-E1606A446F79}"/>
              </a:ext>
            </a:extLst>
          </p:cNvPr>
          <p:cNvSpPr/>
          <p:nvPr/>
        </p:nvSpPr>
        <p:spPr>
          <a:xfrm>
            <a:off x="10263322" y="2468653"/>
            <a:ext cx="363794" cy="3637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6" name="Oval 15">
            <a:extLst>
              <a:ext uri="{FF2B5EF4-FFF2-40B4-BE49-F238E27FC236}">
                <a16:creationId xmlns:a16="http://schemas.microsoft.com/office/drawing/2014/main" id="{4D84CBBE-CF76-E613-0764-32A3DCD0E8CC}"/>
              </a:ext>
            </a:extLst>
          </p:cNvPr>
          <p:cNvSpPr/>
          <p:nvPr/>
        </p:nvSpPr>
        <p:spPr>
          <a:xfrm>
            <a:off x="8256550" y="3415250"/>
            <a:ext cx="363794" cy="3637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7" name="Oval 16">
            <a:extLst>
              <a:ext uri="{FF2B5EF4-FFF2-40B4-BE49-F238E27FC236}">
                <a16:creationId xmlns:a16="http://schemas.microsoft.com/office/drawing/2014/main" id="{3708D626-BAB1-AFDE-5CEA-DACA4C4296A5}"/>
              </a:ext>
            </a:extLst>
          </p:cNvPr>
          <p:cNvSpPr/>
          <p:nvPr/>
        </p:nvSpPr>
        <p:spPr>
          <a:xfrm>
            <a:off x="9899528" y="2650549"/>
            <a:ext cx="363794" cy="3637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8" name="TextBox 17">
            <a:extLst>
              <a:ext uri="{FF2B5EF4-FFF2-40B4-BE49-F238E27FC236}">
                <a16:creationId xmlns:a16="http://schemas.microsoft.com/office/drawing/2014/main" id="{DFA7BBBA-908B-0A32-1E14-40DF0B6271B1}"/>
              </a:ext>
            </a:extLst>
          </p:cNvPr>
          <p:cNvSpPr txBox="1"/>
          <p:nvPr/>
        </p:nvSpPr>
        <p:spPr>
          <a:xfrm>
            <a:off x="294796" y="1564672"/>
            <a:ext cx="2146881" cy="2708434"/>
          </a:xfrm>
          <a:prstGeom prst="rect">
            <a:avLst/>
          </a:prstGeom>
          <a:noFill/>
        </p:spPr>
        <p:txBody>
          <a:bodyPr wrap="square" rtlCol="0">
            <a:spAutoFit/>
          </a:bodyPr>
          <a:lstStyle/>
          <a:p>
            <a:r>
              <a:rPr lang="en-US" sz="2000" b="1" dirty="0"/>
              <a:t>Medical alpha emitters production</a:t>
            </a:r>
          </a:p>
          <a:p>
            <a:endParaRPr lang="en-US" sz="2000" b="1" dirty="0"/>
          </a:p>
          <a:p>
            <a:pPr marL="285750" indent="-285750">
              <a:buFont typeface="Arial" panose="020B0604020202020204" pitchFamily="34" charset="0"/>
              <a:buChar char="•"/>
            </a:pPr>
            <a:r>
              <a:rPr lang="en-US" dirty="0"/>
              <a:t>Only few choices</a:t>
            </a:r>
          </a:p>
          <a:p>
            <a:pPr marL="285750" indent="-285750">
              <a:buFont typeface="Arial" panose="020B0604020202020204" pitchFamily="34" charset="0"/>
              <a:buChar char="•"/>
            </a:pPr>
            <a:r>
              <a:rPr lang="en-US" dirty="0"/>
              <a:t>Often high-Z</a:t>
            </a:r>
          </a:p>
          <a:p>
            <a:pPr marL="285750" indent="-285750">
              <a:buFont typeface="Arial" panose="020B0604020202020204" pitchFamily="34" charset="0"/>
              <a:buChar char="•"/>
            </a:pPr>
            <a:r>
              <a:rPr lang="en-US" dirty="0"/>
              <a:t>“Difficult” target material or beams</a:t>
            </a:r>
          </a:p>
        </p:txBody>
      </p:sp>
      <p:pic>
        <p:nvPicPr>
          <p:cNvPr id="20" name="Picture 19">
            <a:extLst>
              <a:ext uri="{FF2B5EF4-FFF2-40B4-BE49-F238E27FC236}">
                <a16:creationId xmlns:a16="http://schemas.microsoft.com/office/drawing/2014/main" id="{3D8CE7B7-EE1B-C7E9-D430-F0C4AB6D8455}"/>
              </a:ext>
            </a:extLst>
          </p:cNvPr>
          <p:cNvPicPr>
            <a:picLocks noChangeAspect="1"/>
          </p:cNvPicPr>
          <p:nvPr/>
        </p:nvPicPr>
        <p:blipFill>
          <a:blip r:embed="rId5"/>
          <a:stretch>
            <a:fillRect/>
          </a:stretch>
        </p:blipFill>
        <p:spPr>
          <a:xfrm>
            <a:off x="6303417" y="1231670"/>
            <a:ext cx="3035216" cy="1540410"/>
          </a:xfrm>
          <a:prstGeom prst="rect">
            <a:avLst/>
          </a:prstGeom>
        </p:spPr>
      </p:pic>
      <p:pic>
        <p:nvPicPr>
          <p:cNvPr id="22" name="Picture 21">
            <a:extLst>
              <a:ext uri="{FF2B5EF4-FFF2-40B4-BE49-F238E27FC236}">
                <a16:creationId xmlns:a16="http://schemas.microsoft.com/office/drawing/2014/main" id="{8F43E50D-B4A6-5C01-5C9B-48418C8758D7}"/>
              </a:ext>
            </a:extLst>
          </p:cNvPr>
          <p:cNvPicPr>
            <a:picLocks noChangeAspect="1"/>
          </p:cNvPicPr>
          <p:nvPr/>
        </p:nvPicPr>
        <p:blipFill>
          <a:blip r:embed="rId6"/>
          <a:stretch>
            <a:fillRect/>
          </a:stretch>
        </p:blipFill>
        <p:spPr>
          <a:xfrm>
            <a:off x="2545449" y="2169754"/>
            <a:ext cx="3460448" cy="2764648"/>
          </a:xfrm>
          <a:prstGeom prst="rect">
            <a:avLst/>
          </a:prstGeom>
        </p:spPr>
      </p:pic>
      <p:pic>
        <p:nvPicPr>
          <p:cNvPr id="24" name="Picture 23">
            <a:extLst>
              <a:ext uri="{FF2B5EF4-FFF2-40B4-BE49-F238E27FC236}">
                <a16:creationId xmlns:a16="http://schemas.microsoft.com/office/drawing/2014/main" id="{990D7716-2260-710F-C750-81E4583B44F4}"/>
              </a:ext>
            </a:extLst>
          </p:cNvPr>
          <p:cNvPicPr>
            <a:picLocks noChangeAspect="1"/>
          </p:cNvPicPr>
          <p:nvPr/>
        </p:nvPicPr>
        <p:blipFill>
          <a:blip r:embed="rId7"/>
          <a:stretch>
            <a:fillRect/>
          </a:stretch>
        </p:blipFill>
        <p:spPr>
          <a:xfrm>
            <a:off x="1127448" y="5153075"/>
            <a:ext cx="920797" cy="939848"/>
          </a:xfrm>
          <a:prstGeom prst="rect">
            <a:avLst/>
          </a:prstGeom>
        </p:spPr>
      </p:pic>
    </p:spTree>
    <p:extLst>
      <p:ext uri="{BB962C8B-B14F-4D97-AF65-F5344CB8AC3E}">
        <p14:creationId xmlns:p14="http://schemas.microsoft.com/office/powerpoint/2010/main" val="316398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AC93CC-B90A-D812-43C1-753F88F6590A}"/>
              </a:ext>
            </a:extLst>
          </p:cNvPr>
          <p:cNvSpPr>
            <a:spLocks noGrp="1"/>
          </p:cNvSpPr>
          <p:nvPr>
            <p:ph type="sldNum" sz="quarter" idx="4"/>
          </p:nvPr>
        </p:nvSpPr>
        <p:spPr/>
        <p:txBody>
          <a:bodyPr/>
          <a:lstStyle/>
          <a:p>
            <a:fld id="{81B4523E-0E60-2F49-A1DB-8E66CE3DE81B}" type="slidenum">
              <a:rPr lang="en-GB" smtClean="0"/>
              <a:pPr/>
              <a:t>37</a:t>
            </a:fld>
            <a:endParaRPr lang="en-GB" dirty="0"/>
          </a:p>
        </p:txBody>
      </p:sp>
      <p:sp>
        <p:nvSpPr>
          <p:cNvPr id="6" name="Title 5">
            <a:extLst>
              <a:ext uri="{FF2B5EF4-FFF2-40B4-BE49-F238E27FC236}">
                <a16:creationId xmlns:a16="http://schemas.microsoft.com/office/drawing/2014/main" id="{C28A4A28-CA4E-319D-73CE-4E9B3DD550C7}"/>
              </a:ext>
            </a:extLst>
          </p:cNvPr>
          <p:cNvSpPr>
            <a:spLocks noGrp="1"/>
          </p:cNvSpPr>
          <p:nvPr>
            <p:ph type="title"/>
          </p:nvPr>
        </p:nvSpPr>
        <p:spPr/>
        <p:txBody>
          <a:bodyPr>
            <a:normAutofit fontScale="90000"/>
          </a:bodyPr>
          <a:lstStyle/>
          <a:p>
            <a:r>
              <a:rPr lang="en-US" dirty="0"/>
              <a:t>Collections as they happened</a:t>
            </a:r>
            <a:endParaRPr lang="LID4096" dirty="0"/>
          </a:p>
        </p:txBody>
      </p:sp>
      <p:pic>
        <p:nvPicPr>
          <p:cNvPr id="8" name="Picture 7">
            <a:extLst>
              <a:ext uri="{FF2B5EF4-FFF2-40B4-BE49-F238E27FC236}">
                <a16:creationId xmlns:a16="http://schemas.microsoft.com/office/drawing/2014/main" id="{62495A4B-D8A7-82EB-6931-221818B04106}"/>
              </a:ext>
            </a:extLst>
          </p:cNvPr>
          <p:cNvPicPr>
            <a:picLocks noChangeAspect="1"/>
          </p:cNvPicPr>
          <p:nvPr/>
        </p:nvPicPr>
        <p:blipFill>
          <a:blip r:embed="rId3"/>
          <a:stretch>
            <a:fillRect/>
          </a:stretch>
        </p:blipFill>
        <p:spPr>
          <a:xfrm>
            <a:off x="692543" y="1565681"/>
            <a:ext cx="3384376" cy="3830668"/>
          </a:xfrm>
          <a:prstGeom prst="rect">
            <a:avLst/>
          </a:prstGeom>
        </p:spPr>
      </p:pic>
      <p:pic>
        <p:nvPicPr>
          <p:cNvPr id="10" name="Picture 9">
            <a:extLst>
              <a:ext uri="{FF2B5EF4-FFF2-40B4-BE49-F238E27FC236}">
                <a16:creationId xmlns:a16="http://schemas.microsoft.com/office/drawing/2014/main" id="{741CBC84-2EA5-C43A-56C4-8FF2EC5BD10A}"/>
              </a:ext>
            </a:extLst>
          </p:cNvPr>
          <p:cNvPicPr>
            <a:picLocks noChangeAspect="1"/>
          </p:cNvPicPr>
          <p:nvPr/>
        </p:nvPicPr>
        <p:blipFill>
          <a:blip r:embed="rId4"/>
          <a:stretch>
            <a:fillRect/>
          </a:stretch>
        </p:blipFill>
        <p:spPr>
          <a:xfrm>
            <a:off x="4229628" y="1640711"/>
            <a:ext cx="3456384" cy="3755638"/>
          </a:xfrm>
          <a:prstGeom prst="rect">
            <a:avLst/>
          </a:prstGeom>
        </p:spPr>
      </p:pic>
      <p:sp>
        <p:nvSpPr>
          <p:cNvPr id="11" name="Arrow: Up-Down 10">
            <a:extLst>
              <a:ext uri="{FF2B5EF4-FFF2-40B4-BE49-F238E27FC236}">
                <a16:creationId xmlns:a16="http://schemas.microsoft.com/office/drawing/2014/main" id="{F645269A-B819-6F12-8B3F-6AEDD6DC7E25}"/>
              </a:ext>
            </a:extLst>
          </p:cNvPr>
          <p:cNvSpPr/>
          <p:nvPr/>
        </p:nvSpPr>
        <p:spPr>
          <a:xfrm>
            <a:off x="6940180" y="2914947"/>
            <a:ext cx="144810" cy="1728192"/>
          </a:xfrm>
          <a:prstGeom prst="upDown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dirty="0"/>
          </a:p>
        </p:txBody>
      </p:sp>
      <p:sp>
        <p:nvSpPr>
          <p:cNvPr id="12" name="Arrow: Up-Down 11">
            <a:extLst>
              <a:ext uri="{FF2B5EF4-FFF2-40B4-BE49-F238E27FC236}">
                <a16:creationId xmlns:a16="http://schemas.microsoft.com/office/drawing/2014/main" id="{60699EC2-D496-82C9-2A17-64DDDEDE120C}"/>
              </a:ext>
            </a:extLst>
          </p:cNvPr>
          <p:cNvSpPr/>
          <p:nvPr/>
        </p:nvSpPr>
        <p:spPr>
          <a:xfrm>
            <a:off x="3695403" y="3386200"/>
            <a:ext cx="144016" cy="345436"/>
          </a:xfrm>
          <a:prstGeom prst="upDown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4" name="TextBox 13">
            <a:extLst>
              <a:ext uri="{FF2B5EF4-FFF2-40B4-BE49-F238E27FC236}">
                <a16:creationId xmlns:a16="http://schemas.microsoft.com/office/drawing/2014/main" id="{70310C9C-53D9-44A7-EAEF-137B752AC89A}"/>
              </a:ext>
            </a:extLst>
          </p:cNvPr>
          <p:cNvSpPr txBox="1"/>
          <p:nvPr/>
        </p:nvSpPr>
        <p:spPr>
          <a:xfrm>
            <a:off x="8648947" y="1662504"/>
            <a:ext cx="3300512" cy="2923877"/>
          </a:xfrm>
          <a:prstGeom prst="rect">
            <a:avLst/>
          </a:prstGeom>
          <a:noFill/>
        </p:spPr>
        <p:txBody>
          <a:bodyPr wrap="square" rtlCol="0">
            <a:spAutoFit/>
          </a:bodyPr>
          <a:lstStyle/>
          <a:p>
            <a:r>
              <a:rPr lang="en-US" sz="2000" b="1" dirty="0"/>
              <a:t>What do we implant on our foils?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Exp1: integrated ion current consistent with measured 10% collection efficiency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Exp2: Integrated ion current overestimates implanted </a:t>
            </a:r>
            <a:r>
              <a:rPr lang="en-US" baseline="30000" dirty="0"/>
              <a:t>225</a:t>
            </a:r>
            <a:r>
              <a:rPr lang="en-US" dirty="0"/>
              <a:t>Ac activity, </a:t>
            </a:r>
            <a:r>
              <a:rPr lang="en-US" dirty="0" err="1"/>
              <a:t>Kromek</a:t>
            </a:r>
            <a:r>
              <a:rPr lang="en-US" dirty="0"/>
              <a:t> gets it right!</a:t>
            </a:r>
          </a:p>
        </p:txBody>
      </p:sp>
      <p:sp>
        <p:nvSpPr>
          <p:cNvPr id="9" name="TextBox 8">
            <a:extLst>
              <a:ext uri="{FF2B5EF4-FFF2-40B4-BE49-F238E27FC236}">
                <a16:creationId xmlns:a16="http://schemas.microsoft.com/office/drawing/2014/main" id="{9D9BFAD6-9A9C-E20A-027C-684C1FC70BC4}"/>
              </a:ext>
            </a:extLst>
          </p:cNvPr>
          <p:cNvSpPr txBox="1"/>
          <p:nvPr/>
        </p:nvSpPr>
        <p:spPr>
          <a:xfrm>
            <a:off x="8648947" y="4879023"/>
            <a:ext cx="3300512" cy="1477328"/>
          </a:xfrm>
          <a:prstGeom prst="rect">
            <a:avLst/>
          </a:prstGeom>
          <a:noFill/>
        </p:spPr>
        <p:txBody>
          <a:bodyPr wrap="square" rtlCol="0">
            <a:spAutoFit/>
          </a:bodyPr>
          <a:lstStyle/>
          <a:p>
            <a:pPr marL="285750" indent="-285750">
              <a:buFont typeface="Arial" panose="020B0604020202020204" pitchFamily="34" charset="0"/>
              <a:buChar char="•"/>
            </a:pPr>
            <a:r>
              <a:rPr lang="en-US" dirty="0"/>
              <a:t>Exp3: Integrated ion current: wtf? </a:t>
            </a:r>
            <a:r>
              <a:rPr lang="en-US" dirty="0" err="1"/>
              <a:t>Kromek</a:t>
            </a:r>
            <a:r>
              <a:rPr lang="en-US" dirty="0"/>
              <a:t> gets it (mostly) right, but misses implanted </a:t>
            </a:r>
            <a:r>
              <a:rPr lang="en-US" baseline="30000" dirty="0"/>
              <a:t>225</a:t>
            </a:r>
            <a:r>
              <a:rPr lang="en-US" dirty="0"/>
              <a:t>Ra</a:t>
            </a:r>
          </a:p>
          <a:p>
            <a:endParaRPr lang="en-US" dirty="0"/>
          </a:p>
        </p:txBody>
      </p:sp>
      <p:sp>
        <p:nvSpPr>
          <p:cNvPr id="15" name="TextBox 14">
            <a:extLst>
              <a:ext uri="{FF2B5EF4-FFF2-40B4-BE49-F238E27FC236}">
                <a16:creationId xmlns:a16="http://schemas.microsoft.com/office/drawing/2014/main" id="{D64C167F-76F4-7645-4719-F01D3F7002F5}"/>
              </a:ext>
            </a:extLst>
          </p:cNvPr>
          <p:cNvSpPr txBox="1"/>
          <p:nvPr/>
        </p:nvSpPr>
        <p:spPr>
          <a:xfrm>
            <a:off x="203200" y="6302375"/>
            <a:ext cx="12045127" cy="276999"/>
          </a:xfrm>
          <a:prstGeom prst="rect">
            <a:avLst/>
          </a:prstGeom>
          <a:noFill/>
        </p:spPr>
        <p:txBody>
          <a:bodyPr wrap="square">
            <a:spAutoFit/>
          </a:bodyPr>
          <a:lstStyle/>
          <a:p>
            <a:r>
              <a:rPr lang="en-US" sz="1200" dirty="0"/>
              <a:t>[1] Bernerd C., et al. "</a:t>
            </a:r>
            <a:r>
              <a:rPr lang="en-US" sz="1200" dirty="0">
                <a:effectLst/>
                <a:latin typeface="Arial" panose="020B0604020202020204" pitchFamily="34" charset="0"/>
              </a:rPr>
              <a:t>Production of innovative radionuclides for medical applications at the CERN-MEDICIS facility</a:t>
            </a:r>
            <a:r>
              <a:rPr lang="en-US" sz="1200" dirty="0"/>
              <a:t>." </a:t>
            </a:r>
            <a:r>
              <a:rPr lang="en-US" sz="1200" i="1" dirty="0"/>
              <a:t>NIM B [in progress] </a:t>
            </a:r>
            <a:r>
              <a:rPr lang="en-US" sz="1200" dirty="0"/>
              <a:t>(2023): 541 .</a:t>
            </a:r>
            <a:endParaRPr lang="LID4096" sz="1200" dirty="0"/>
          </a:p>
        </p:txBody>
      </p:sp>
    </p:spTree>
    <p:extLst>
      <p:ext uri="{BB962C8B-B14F-4D97-AF65-F5344CB8AC3E}">
        <p14:creationId xmlns:p14="http://schemas.microsoft.com/office/powerpoint/2010/main" val="186654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D702862-C0A8-736D-8504-EAF888E77DF8}"/>
              </a:ext>
            </a:extLst>
          </p:cNvPr>
          <p:cNvSpPr>
            <a:spLocks noGrp="1"/>
          </p:cNvSpPr>
          <p:nvPr>
            <p:ph type="sldNum" sz="quarter" idx="4"/>
          </p:nvPr>
        </p:nvSpPr>
        <p:spPr/>
        <p:txBody>
          <a:bodyPr/>
          <a:lstStyle/>
          <a:p>
            <a:fld id="{81B4523E-0E60-2F49-A1DB-8E66CE3DE81B}" type="slidenum">
              <a:rPr lang="en-GB" smtClean="0"/>
              <a:pPr/>
              <a:t>38</a:t>
            </a:fld>
            <a:endParaRPr lang="en-GB" dirty="0"/>
          </a:p>
        </p:txBody>
      </p:sp>
      <p:sp>
        <p:nvSpPr>
          <p:cNvPr id="6" name="Title 5">
            <a:extLst>
              <a:ext uri="{FF2B5EF4-FFF2-40B4-BE49-F238E27FC236}">
                <a16:creationId xmlns:a16="http://schemas.microsoft.com/office/drawing/2014/main" id="{1A34B286-E91A-D23D-3E6B-90D54418E808}"/>
              </a:ext>
            </a:extLst>
          </p:cNvPr>
          <p:cNvSpPr>
            <a:spLocks noGrp="1"/>
          </p:cNvSpPr>
          <p:nvPr>
            <p:ph type="title"/>
          </p:nvPr>
        </p:nvSpPr>
        <p:spPr/>
        <p:txBody>
          <a:bodyPr>
            <a:normAutofit fontScale="90000"/>
          </a:bodyPr>
          <a:lstStyle/>
          <a:p>
            <a:r>
              <a:rPr lang="en-US" dirty="0"/>
              <a:t>A wolf in Sheep’s clothing: The beam at mass 225</a:t>
            </a:r>
            <a:endParaRPr lang="LID4096" dirty="0"/>
          </a:p>
        </p:txBody>
      </p:sp>
      <p:pic>
        <p:nvPicPr>
          <p:cNvPr id="8" name="Picture 7">
            <a:extLst>
              <a:ext uri="{FF2B5EF4-FFF2-40B4-BE49-F238E27FC236}">
                <a16:creationId xmlns:a16="http://schemas.microsoft.com/office/drawing/2014/main" id="{F5FD5687-8D3F-8B77-6878-8BF34BC13541}"/>
              </a:ext>
            </a:extLst>
          </p:cNvPr>
          <p:cNvPicPr>
            <a:picLocks noChangeAspect="1"/>
          </p:cNvPicPr>
          <p:nvPr/>
        </p:nvPicPr>
        <p:blipFill>
          <a:blip r:embed="rId3"/>
          <a:stretch>
            <a:fillRect/>
          </a:stretch>
        </p:blipFill>
        <p:spPr>
          <a:xfrm>
            <a:off x="191344" y="1844824"/>
            <a:ext cx="8953424" cy="3960440"/>
          </a:xfrm>
          <a:prstGeom prst="rect">
            <a:avLst/>
          </a:prstGeom>
        </p:spPr>
      </p:pic>
      <p:sp>
        <p:nvSpPr>
          <p:cNvPr id="10" name="TextBox 9">
            <a:extLst>
              <a:ext uri="{FF2B5EF4-FFF2-40B4-BE49-F238E27FC236}">
                <a16:creationId xmlns:a16="http://schemas.microsoft.com/office/drawing/2014/main" id="{A913E9EB-482E-44DD-B6A8-6FAE59C8F520}"/>
              </a:ext>
            </a:extLst>
          </p:cNvPr>
          <p:cNvSpPr txBox="1"/>
          <p:nvPr/>
        </p:nvSpPr>
        <p:spPr>
          <a:xfrm>
            <a:off x="9222253" y="1224062"/>
            <a:ext cx="2734259" cy="5078313"/>
          </a:xfrm>
          <a:prstGeom prst="rect">
            <a:avLst/>
          </a:prstGeom>
          <a:noFill/>
        </p:spPr>
        <p:txBody>
          <a:bodyPr wrap="square" rtlCol="0">
            <a:spAutoFit/>
          </a:bodyPr>
          <a:lstStyle/>
          <a:p>
            <a:pPr marL="285750" indent="-285750">
              <a:buFont typeface="Arial" panose="020B0604020202020204" pitchFamily="34" charset="0"/>
              <a:buChar char="•"/>
            </a:pPr>
            <a:r>
              <a:rPr lang="en-US" dirty="0"/>
              <a:t>Intense ion beams of masses have significant mass tailing, in all experiments so far with varying degrees…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Major contributor to ion beam current at mass 225</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Precludes identification with resonance laser ionization enhancement</a:t>
            </a:r>
          </a:p>
          <a:p>
            <a:pPr marL="285750" indent="-285750">
              <a:buFont typeface="Arial" panose="020B0604020202020204" pitchFamily="34" charset="0"/>
              <a:buChar char="•"/>
            </a:pPr>
            <a:endParaRPr lang="en-US" dirty="0"/>
          </a:p>
        </p:txBody>
      </p:sp>
      <p:pic>
        <p:nvPicPr>
          <p:cNvPr id="3" name="Picture 2" descr="A picture containing plot, screenshot, diagram, line&#10;&#10;Description automatically generated">
            <a:extLst>
              <a:ext uri="{FF2B5EF4-FFF2-40B4-BE49-F238E27FC236}">
                <a16:creationId xmlns:a16="http://schemas.microsoft.com/office/drawing/2014/main" id="{9A572962-0E52-2487-39F2-F49298EC1CC8}"/>
              </a:ext>
            </a:extLst>
          </p:cNvPr>
          <p:cNvPicPr>
            <a:picLocks noChangeAspect="1"/>
          </p:cNvPicPr>
          <p:nvPr/>
        </p:nvPicPr>
        <p:blipFill>
          <a:blip r:embed="rId4"/>
          <a:stretch>
            <a:fillRect/>
          </a:stretch>
        </p:blipFill>
        <p:spPr>
          <a:xfrm>
            <a:off x="338743" y="2118501"/>
            <a:ext cx="8844768" cy="3413086"/>
          </a:xfrm>
          <a:prstGeom prst="rect">
            <a:avLst/>
          </a:prstGeom>
        </p:spPr>
      </p:pic>
    </p:spTree>
    <p:extLst>
      <p:ext uri="{BB962C8B-B14F-4D97-AF65-F5344CB8AC3E}">
        <p14:creationId xmlns:p14="http://schemas.microsoft.com/office/powerpoint/2010/main" val="173604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F8CD52-8AFE-DBA1-4D9E-F94C7693C8BE}"/>
              </a:ext>
            </a:extLst>
          </p:cNvPr>
          <p:cNvSpPr>
            <a:spLocks noGrp="1"/>
          </p:cNvSpPr>
          <p:nvPr>
            <p:ph type="body" sz="half" idx="2"/>
          </p:nvPr>
        </p:nvSpPr>
        <p:spPr/>
        <p:txBody>
          <a:bodyPr>
            <a:normAutofit fontScale="55000" lnSpcReduction="20000"/>
          </a:bodyPr>
          <a:lstStyle/>
          <a:p>
            <a:endParaRPr lang="LID4096"/>
          </a:p>
        </p:txBody>
      </p:sp>
      <p:sp>
        <p:nvSpPr>
          <p:cNvPr id="4" name="Slide Number Placeholder 3">
            <a:extLst>
              <a:ext uri="{FF2B5EF4-FFF2-40B4-BE49-F238E27FC236}">
                <a16:creationId xmlns:a16="http://schemas.microsoft.com/office/drawing/2014/main" id="{F63F7DD5-F316-FE6D-AF8C-2211BE1244BB}"/>
              </a:ext>
            </a:extLst>
          </p:cNvPr>
          <p:cNvSpPr>
            <a:spLocks noGrp="1"/>
          </p:cNvSpPr>
          <p:nvPr>
            <p:ph type="sldNum" sz="quarter" idx="4"/>
          </p:nvPr>
        </p:nvSpPr>
        <p:spPr/>
        <p:txBody>
          <a:bodyPr/>
          <a:lstStyle/>
          <a:p>
            <a:fld id="{81B4523E-0E60-2F49-A1DB-8E66CE3DE81B}" type="slidenum">
              <a:rPr lang="en-GB" smtClean="0"/>
              <a:pPr/>
              <a:t>39</a:t>
            </a:fld>
            <a:endParaRPr lang="en-GB" dirty="0"/>
          </a:p>
        </p:txBody>
      </p:sp>
      <p:sp>
        <p:nvSpPr>
          <p:cNvPr id="6" name="Title 5">
            <a:extLst>
              <a:ext uri="{FF2B5EF4-FFF2-40B4-BE49-F238E27FC236}">
                <a16:creationId xmlns:a16="http://schemas.microsoft.com/office/drawing/2014/main" id="{EC3DBE62-1E31-DC92-D9D4-F715257B65FA}"/>
              </a:ext>
            </a:extLst>
          </p:cNvPr>
          <p:cNvSpPr>
            <a:spLocks noGrp="1"/>
          </p:cNvSpPr>
          <p:nvPr>
            <p:ph type="title"/>
          </p:nvPr>
        </p:nvSpPr>
        <p:spPr/>
        <p:txBody>
          <a:bodyPr>
            <a:normAutofit fontScale="90000"/>
          </a:bodyPr>
          <a:lstStyle/>
          <a:p>
            <a:r>
              <a:rPr lang="en-US" dirty="0"/>
              <a:t>Most mass scans ever taken…</a:t>
            </a:r>
            <a:endParaRPr lang="LID4096" dirty="0"/>
          </a:p>
        </p:txBody>
      </p:sp>
      <p:pic>
        <p:nvPicPr>
          <p:cNvPr id="12" name="Picture 11" descr="A graph showing a mass of mass&#10;&#10;Description automatically generated with medium confidence">
            <a:extLst>
              <a:ext uri="{FF2B5EF4-FFF2-40B4-BE49-F238E27FC236}">
                <a16:creationId xmlns:a16="http://schemas.microsoft.com/office/drawing/2014/main" id="{C170C7D2-26D3-E6B6-680D-7448F67FFCE3}"/>
              </a:ext>
            </a:extLst>
          </p:cNvPr>
          <p:cNvPicPr>
            <a:picLocks noChangeAspect="1"/>
          </p:cNvPicPr>
          <p:nvPr/>
        </p:nvPicPr>
        <p:blipFill>
          <a:blip r:embed="rId2"/>
          <a:stretch>
            <a:fillRect/>
          </a:stretch>
        </p:blipFill>
        <p:spPr>
          <a:xfrm>
            <a:off x="0" y="1682842"/>
            <a:ext cx="10344150" cy="4251853"/>
          </a:xfrm>
          <a:prstGeom prst="rect">
            <a:avLst/>
          </a:prstGeom>
        </p:spPr>
      </p:pic>
    </p:spTree>
    <p:extLst>
      <p:ext uri="{BB962C8B-B14F-4D97-AF65-F5344CB8AC3E}">
        <p14:creationId xmlns:p14="http://schemas.microsoft.com/office/powerpoint/2010/main" val="19218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B93A6E8-9C99-0334-C9AA-DA054DFDB7ED}"/>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49061F59-0BAA-BB48-02E2-CCBBD5F46131}"/>
              </a:ext>
            </a:extLst>
          </p:cNvPr>
          <p:cNvSpPr>
            <a:spLocks noGrp="1"/>
          </p:cNvSpPr>
          <p:nvPr>
            <p:ph type="sldNum" sz="quarter" idx="12"/>
          </p:nvPr>
        </p:nvSpPr>
        <p:spPr/>
        <p:txBody>
          <a:bodyPr/>
          <a:lstStyle/>
          <a:p>
            <a:fld id="{0A297500-7527-634B-90F4-69D0994C32B4}" type="slidenum">
              <a:rPr lang="nl-NL" smtClean="0"/>
              <a:t>4</a:t>
            </a:fld>
            <a:endParaRPr lang="nl-NL" dirty="0"/>
          </a:p>
        </p:txBody>
      </p:sp>
      <p:sp>
        <p:nvSpPr>
          <p:cNvPr id="5" name="Title 4">
            <a:extLst>
              <a:ext uri="{FF2B5EF4-FFF2-40B4-BE49-F238E27FC236}">
                <a16:creationId xmlns:a16="http://schemas.microsoft.com/office/drawing/2014/main" id="{A9BBCE1B-3244-B906-7399-412609FC6850}"/>
              </a:ext>
            </a:extLst>
          </p:cNvPr>
          <p:cNvSpPr>
            <a:spLocks noGrp="1"/>
          </p:cNvSpPr>
          <p:nvPr>
            <p:ph type="title"/>
          </p:nvPr>
        </p:nvSpPr>
        <p:spPr/>
        <p:txBody>
          <a:bodyPr>
            <a:normAutofit/>
          </a:bodyPr>
          <a:lstStyle/>
          <a:p>
            <a:r>
              <a:rPr lang="en-US" baseline="30000" dirty="0" err="1"/>
              <a:t>nat</a:t>
            </a:r>
            <a:r>
              <a:rPr lang="en-US" dirty="0" err="1"/>
              <a:t>Th</a:t>
            </a:r>
            <a:r>
              <a:rPr lang="en-US" dirty="0"/>
              <a:t> (p , X / X’) </a:t>
            </a:r>
            <a:r>
              <a:rPr lang="en-US" baseline="30000" dirty="0"/>
              <a:t>225</a:t>
            </a:r>
            <a:r>
              <a:rPr lang="en-US" dirty="0"/>
              <a:t>Ac / </a:t>
            </a:r>
            <a:r>
              <a:rPr lang="en-US" baseline="30000" dirty="0"/>
              <a:t>225</a:t>
            </a:r>
            <a:r>
              <a:rPr lang="en-US" dirty="0"/>
              <a:t>Ra: The problem</a:t>
            </a:r>
            <a:endParaRPr lang="LID4096" dirty="0"/>
          </a:p>
        </p:txBody>
      </p:sp>
      <p:pic>
        <p:nvPicPr>
          <p:cNvPr id="8" name="Picture 7">
            <a:extLst>
              <a:ext uri="{FF2B5EF4-FFF2-40B4-BE49-F238E27FC236}">
                <a16:creationId xmlns:a16="http://schemas.microsoft.com/office/drawing/2014/main" id="{2870D9C1-2A5B-2A25-12B9-FB82A70832CD}"/>
              </a:ext>
            </a:extLst>
          </p:cNvPr>
          <p:cNvPicPr>
            <a:picLocks noChangeAspect="1"/>
          </p:cNvPicPr>
          <p:nvPr/>
        </p:nvPicPr>
        <p:blipFill>
          <a:blip r:embed="rId2"/>
          <a:stretch>
            <a:fillRect/>
          </a:stretch>
        </p:blipFill>
        <p:spPr>
          <a:xfrm>
            <a:off x="8394492" y="2178603"/>
            <a:ext cx="1520299" cy="1227146"/>
          </a:xfrm>
          <a:prstGeom prst="rect">
            <a:avLst/>
          </a:prstGeom>
        </p:spPr>
      </p:pic>
      <p:sp>
        <p:nvSpPr>
          <p:cNvPr id="9" name="TextBox 8">
            <a:extLst>
              <a:ext uri="{FF2B5EF4-FFF2-40B4-BE49-F238E27FC236}">
                <a16:creationId xmlns:a16="http://schemas.microsoft.com/office/drawing/2014/main" id="{F6787BAD-A533-5C00-D61B-E025E5374464}"/>
              </a:ext>
            </a:extLst>
          </p:cNvPr>
          <p:cNvSpPr txBox="1"/>
          <p:nvPr/>
        </p:nvSpPr>
        <p:spPr>
          <a:xfrm>
            <a:off x="2084069" y="2382525"/>
            <a:ext cx="6310423" cy="646331"/>
          </a:xfrm>
          <a:prstGeom prst="rect">
            <a:avLst/>
          </a:prstGeom>
          <a:noFill/>
        </p:spPr>
        <p:txBody>
          <a:bodyPr wrap="square" rtlCol="0">
            <a:spAutoFit/>
          </a:bodyPr>
          <a:lstStyle/>
          <a:p>
            <a:r>
              <a:rPr lang="en-US" baseline="30000" dirty="0">
                <a:solidFill>
                  <a:srgbClr val="C00000"/>
                </a:solidFill>
              </a:rPr>
              <a:t>227</a:t>
            </a:r>
            <a:r>
              <a:rPr lang="en-US" dirty="0">
                <a:solidFill>
                  <a:srgbClr val="C00000"/>
                </a:solidFill>
              </a:rPr>
              <a:t>Ac (t</a:t>
            </a:r>
            <a:r>
              <a:rPr lang="en-US" baseline="-25000" dirty="0">
                <a:solidFill>
                  <a:srgbClr val="C00000"/>
                </a:solidFill>
              </a:rPr>
              <a:t>1/2</a:t>
            </a:r>
            <a:r>
              <a:rPr lang="en-US" dirty="0">
                <a:solidFill>
                  <a:srgbClr val="C00000"/>
                </a:solidFill>
              </a:rPr>
              <a:t> = 21.8 y) co-produced ~equal cross section</a:t>
            </a:r>
          </a:p>
          <a:p>
            <a:r>
              <a:rPr lang="en-US" dirty="0">
                <a:solidFill>
                  <a:srgbClr val="C00000"/>
                </a:solidFill>
              </a:rPr>
              <a:t>&gt; ~0.1 % of </a:t>
            </a:r>
            <a:r>
              <a:rPr lang="en-US" baseline="30000" dirty="0">
                <a:solidFill>
                  <a:srgbClr val="C00000"/>
                </a:solidFill>
              </a:rPr>
              <a:t>225</a:t>
            </a:r>
            <a:r>
              <a:rPr lang="en-US" dirty="0">
                <a:solidFill>
                  <a:srgbClr val="C00000"/>
                </a:solidFill>
              </a:rPr>
              <a:t>Ac activity</a:t>
            </a:r>
            <a:endParaRPr lang="LID4096" baseline="-25000" dirty="0">
              <a:solidFill>
                <a:srgbClr val="C00000"/>
              </a:solidFill>
            </a:endParaRPr>
          </a:p>
        </p:txBody>
      </p:sp>
      <p:sp>
        <p:nvSpPr>
          <p:cNvPr id="10" name="TextBox 9">
            <a:extLst>
              <a:ext uri="{FF2B5EF4-FFF2-40B4-BE49-F238E27FC236}">
                <a16:creationId xmlns:a16="http://schemas.microsoft.com/office/drawing/2014/main" id="{EB77EC6F-EABC-42D7-59A8-A2D43A52AE16}"/>
              </a:ext>
            </a:extLst>
          </p:cNvPr>
          <p:cNvSpPr txBox="1"/>
          <p:nvPr/>
        </p:nvSpPr>
        <p:spPr>
          <a:xfrm>
            <a:off x="5946277" y="4225316"/>
            <a:ext cx="5756648" cy="646331"/>
          </a:xfrm>
          <a:prstGeom prst="rect">
            <a:avLst/>
          </a:prstGeom>
          <a:noFill/>
        </p:spPr>
        <p:txBody>
          <a:bodyPr wrap="square" rtlCol="0">
            <a:spAutoFit/>
          </a:bodyPr>
          <a:lstStyle/>
          <a:p>
            <a:r>
              <a:rPr lang="en-US" dirty="0">
                <a:solidFill>
                  <a:srgbClr val="00B050"/>
                </a:solidFill>
              </a:rPr>
              <a:t>Mass separation enhances </a:t>
            </a:r>
            <a:r>
              <a:rPr lang="en-US" baseline="30000" dirty="0">
                <a:solidFill>
                  <a:srgbClr val="00B050"/>
                </a:solidFill>
              </a:rPr>
              <a:t>225</a:t>
            </a:r>
            <a:r>
              <a:rPr lang="en-US" dirty="0">
                <a:solidFill>
                  <a:srgbClr val="00B050"/>
                </a:solidFill>
              </a:rPr>
              <a:t>Ac/</a:t>
            </a:r>
            <a:r>
              <a:rPr lang="en-US" baseline="30000" dirty="0">
                <a:solidFill>
                  <a:srgbClr val="00B050"/>
                </a:solidFill>
              </a:rPr>
              <a:t>227</a:t>
            </a:r>
            <a:r>
              <a:rPr lang="en-US" dirty="0">
                <a:solidFill>
                  <a:srgbClr val="00B050"/>
                </a:solidFill>
              </a:rPr>
              <a:t>Ac activity ratio with competitive efficiency to radiochemistry?</a:t>
            </a:r>
            <a:endParaRPr lang="LID4096" dirty="0">
              <a:solidFill>
                <a:srgbClr val="00B050"/>
              </a:solidFill>
            </a:endParaRPr>
          </a:p>
        </p:txBody>
      </p:sp>
      <p:pic>
        <p:nvPicPr>
          <p:cNvPr id="12" name="Picture 11">
            <a:extLst>
              <a:ext uri="{FF2B5EF4-FFF2-40B4-BE49-F238E27FC236}">
                <a16:creationId xmlns:a16="http://schemas.microsoft.com/office/drawing/2014/main" id="{0DB6C6D8-2A8D-E544-40E0-F53C13C30F28}"/>
              </a:ext>
            </a:extLst>
          </p:cNvPr>
          <p:cNvPicPr>
            <a:picLocks noChangeAspect="1"/>
          </p:cNvPicPr>
          <p:nvPr/>
        </p:nvPicPr>
        <p:blipFill>
          <a:blip r:embed="rId3"/>
          <a:stretch>
            <a:fillRect/>
          </a:stretch>
        </p:blipFill>
        <p:spPr>
          <a:xfrm>
            <a:off x="192256" y="2178603"/>
            <a:ext cx="1760170" cy="1699474"/>
          </a:xfrm>
          <a:prstGeom prst="rect">
            <a:avLst/>
          </a:prstGeom>
        </p:spPr>
      </p:pic>
      <p:sp>
        <p:nvSpPr>
          <p:cNvPr id="2" name="TextBox 1">
            <a:extLst>
              <a:ext uri="{FF2B5EF4-FFF2-40B4-BE49-F238E27FC236}">
                <a16:creationId xmlns:a16="http://schemas.microsoft.com/office/drawing/2014/main" id="{16585489-A95C-FC76-DB8C-84F0F1B884CE}"/>
              </a:ext>
            </a:extLst>
          </p:cNvPr>
          <p:cNvSpPr txBox="1"/>
          <p:nvPr/>
        </p:nvSpPr>
        <p:spPr>
          <a:xfrm>
            <a:off x="2084069" y="3028856"/>
            <a:ext cx="3449956" cy="923330"/>
          </a:xfrm>
          <a:prstGeom prst="rect">
            <a:avLst/>
          </a:prstGeom>
          <a:noFill/>
        </p:spPr>
        <p:txBody>
          <a:bodyPr wrap="square" rtlCol="0">
            <a:spAutoFit/>
          </a:bodyPr>
          <a:lstStyle/>
          <a:p>
            <a:r>
              <a:rPr lang="en-US" dirty="0"/>
              <a:t>Measured in samples:</a:t>
            </a:r>
            <a:endParaRPr lang="en-GB" dirty="0">
              <a:latin typeface="Arial" panose="020B0604020202020204" pitchFamily="34" charset="0"/>
            </a:endParaRPr>
          </a:p>
          <a:p>
            <a:r>
              <a:rPr lang="en-GB" dirty="0">
                <a:latin typeface="Arial" panose="020B0604020202020204" pitchFamily="34" charset="0"/>
              </a:rPr>
              <a:t>[1] </a:t>
            </a:r>
            <a:r>
              <a:rPr lang="en-GB" dirty="0">
                <a:effectLst/>
                <a:latin typeface="Arial" panose="020B0604020202020204" pitchFamily="34" charset="0"/>
              </a:rPr>
              <a:t>0.15% </a:t>
            </a:r>
          </a:p>
          <a:p>
            <a:r>
              <a:rPr lang="en-GB" dirty="0">
                <a:effectLst/>
                <a:latin typeface="Arial" panose="020B0604020202020204" pitchFamily="34" charset="0"/>
              </a:rPr>
              <a:t>[2] 0.142%</a:t>
            </a:r>
            <a:endParaRPr lang="LID4096" dirty="0"/>
          </a:p>
        </p:txBody>
      </p:sp>
      <p:sp>
        <p:nvSpPr>
          <p:cNvPr id="6" name="TextBox 5">
            <a:extLst>
              <a:ext uri="{FF2B5EF4-FFF2-40B4-BE49-F238E27FC236}">
                <a16:creationId xmlns:a16="http://schemas.microsoft.com/office/drawing/2014/main" id="{4C8280A8-E6C0-43F6-2791-FF2EA2E11B88}"/>
              </a:ext>
            </a:extLst>
          </p:cNvPr>
          <p:cNvSpPr txBox="1"/>
          <p:nvPr/>
        </p:nvSpPr>
        <p:spPr>
          <a:xfrm>
            <a:off x="900000" y="6303167"/>
            <a:ext cx="7402694" cy="461665"/>
          </a:xfrm>
          <a:prstGeom prst="rect">
            <a:avLst/>
          </a:prstGeom>
          <a:noFill/>
        </p:spPr>
        <p:txBody>
          <a:bodyPr wrap="square" rtlCol="0">
            <a:spAutoFit/>
          </a:bodyPr>
          <a:lstStyle/>
          <a:p>
            <a:r>
              <a:rPr lang="en-US" sz="1200" dirty="0">
                <a:solidFill>
                  <a:schemeClr val="bg1"/>
                </a:solidFill>
                <a:effectLst/>
                <a:latin typeface="Arial" panose="020B0604020202020204" pitchFamily="34" charset="0"/>
              </a:rPr>
              <a:t>[1] Tollefson, A. D. et al. Appl. </a:t>
            </a:r>
            <a:r>
              <a:rPr lang="en-US" sz="1200" dirty="0" err="1">
                <a:solidFill>
                  <a:schemeClr val="bg1"/>
                </a:solidFill>
                <a:effectLst/>
                <a:latin typeface="Arial" panose="020B0604020202020204" pitchFamily="34" charset="0"/>
              </a:rPr>
              <a:t>Radiat</a:t>
            </a:r>
            <a:r>
              <a:rPr lang="en-US" sz="1200" dirty="0">
                <a:solidFill>
                  <a:schemeClr val="bg1"/>
                </a:solidFill>
                <a:effectLst/>
                <a:latin typeface="Arial" panose="020B0604020202020204" pitchFamily="34" charset="0"/>
              </a:rPr>
              <a:t>. </a:t>
            </a:r>
            <a:r>
              <a:rPr lang="en-US" sz="1200" dirty="0" err="1">
                <a:solidFill>
                  <a:schemeClr val="bg1"/>
                </a:solidFill>
                <a:effectLst/>
                <a:latin typeface="Arial" panose="020B0604020202020204" pitchFamily="34" charset="0"/>
              </a:rPr>
              <a:t>Isot</a:t>
            </a:r>
            <a:r>
              <a:rPr lang="en-US" sz="1200" dirty="0">
                <a:solidFill>
                  <a:schemeClr val="bg1"/>
                </a:solidFill>
                <a:effectLst/>
                <a:latin typeface="Arial" panose="020B0604020202020204" pitchFamily="34" charset="0"/>
              </a:rPr>
              <a:t>. 172,109693 (2021) </a:t>
            </a:r>
          </a:p>
          <a:p>
            <a:r>
              <a:rPr lang="en-US" sz="1200" dirty="0">
                <a:solidFill>
                  <a:schemeClr val="bg1"/>
                </a:solidFill>
                <a:effectLst/>
                <a:latin typeface="Arial" panose="020B0604020202020204" pitchFamily="34" charset="0"/>
              </a:rPr>
              <a:t>[2] Robertson, A. K. et al. </a:t>
            </a:r>
            <a:r>
              <a:rPr lang="en-US" sz="1200" dirty="0" err="1">
                <a:solidFill>
                  <a:schemeClr val="bg1"/>
                </a:solidFill>
                <a:effectLst/>
                <a:latin typeface="Arial" panose="020B0604020202020204" pitchFamily="34" charset="0"/>
              </a:rPr>
              <a:t>Inorg</a:t>
            </a:r>
            <a:r>
              <a:rPr lang="en-US" sz="1200" dirty="0">
                <a:solidFill>
                  <a:schemeClr val="bg1"/>
                </a:solidFill>
                <a:effectLst/>
                <a:latin typeface="Arial" panose="020B0604020202020204" pitchFamily="34" charset="0"/>
              </a:rPr>
              <a:t>. Chem. 59, 12156–12165(2020).</a:t>
            </a:r>
            <a:endParaRPr lang="en-US" sz="1200" dirty="0">
              <a:solidFill>
                <a:schemeClr val="bg1"/>
              </a:solidFill>
            </a:endParaRPr>
          </a:p>
        </p:txBody>
      </p:sp>
      <p:sp>
        <p:nvSpPr>
          <p:cNvPr id="7" name="TextBox 6">
            <a:extLst>
              <a:ext uri="{FF2B5EF4-FFF2-40B4-BE49-F238E27FC236}">
                <a16:creationId xmlns:a16="http://schemas.microsoft.com/office/drawing/2014/main" id="{F6ADCFB2-7918-7DC4-5963-38319E1D258E}"/>
              </a:ext>
            </a:extLst>
          </p:cNvPr>
          <p:cNvSpPr txBox="1"/>
          <p:nvPr/>
        </p:nvSpPr>
        <p:spPr>
          <a:xfrm>
            <a:off x="7997894" y="4936508"/>
            <a:ext cx="3313306" cy="1200329"/>
          </a:xfrm>
          <a:prstGeom prst="rect">
            <a:avLst/>
          </a:prstGeom>
          <a:noFill/>
        </p:spPr>
        <p:txBody>
          <a:bodyPr wrap="square" rtlCol="0">
            <a:spAutoFit/>
          </a:bodyPr>
          <a:lstStyle/>
          <a:p>
            <a:pPr marL="285750" indent="-285750">
              <a:buFont typeface="Wingdings" panose="05000000000000000000" pitchFamily="2" charset="2"/>
              <a:buChar char="à"/>
            </a:pPr>
            <a:r>
              <a:rPr lang="en-US" dirty="0"/>
              <a:t>3 samples collected to </a:t>
            </a:r>
            <a:r>
              <a:rPr lang="en-US" dirty="0" err="1"/>
              <a:t>analyse</a:t>
            </a:r>
            <a:r>
              <a:rPr lang="en-US" dirty="0"/>
              <a:t> </a:t>
            </a:r>
            <a:r>
              <a:rPr lang="en-US" b="1" dirty="0"/>
              <a:t>purity</a:t>
            </a:r>
            <a:endParaRPr lang="en-US" dirty="0"/>
          </a:p>
          <a:p>
            <a:pPr marL="285750" indent="-285750">
              <a:buFont typeface="Wingdings" panose="05000000000000000000" pitchFamily="2" charset="2"/>
              <a:buChar char="à"/>
            </a:pPr>
            <a:r>
              <a:rPr lang="en-US" b="1" dirty="0"/>
              <a:t>Collection efficiency </a:t>
            </a:r>
            <a:r>
              <a:rPr lang="en-US" dirty="0"/>
              <a:t>analysis performed </a:t>
            </a:r>
            <a:endParaRPr lang="LID4096" dirty="0"/>
          </a:p>
        </p:txBody>
      </p:sp>
    </p:spTree>
    <p:extLst>
      <p:ext uri="{BB962C8B-B14F-4D97-AF65-F5344CB8AC3E}">
        <p14:creationId xmlns:p14="http://schemas.microsoft.com/office/powerpoint/2010/main" val="242482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058F1A-423C-382D-2353-FD0E7A020BD1}"/>
              </a:ext>
            </a:extLst>
          </p:cNvPr>
          <p:cNvSpPr>
            <a:spLocks noGrp="1"/>
          </p:cNvSpPr>
          <p:nvPr>
            <p:ph type="sldNum" sz="quarter" idx="4"/>
          </p:nvPr>
        </p:nvSpPr>
        <p:spPr/>
        <p:txBody>
          <a:bodyPr/>
          <a:lstStyle/>
          <a:p>
            <a:fld id="{81B4523E-0E60-2F49-A1DB-8E66CE3DE81B}" type="slidenum">
              <a:rPr lang="en-GB" smtClean="0"/>
              <a:pPr/>
              <a:t>40</a:t>
            </a:fld>
            <a:endParaRPr lang="en-GB" dirty="0"/>
          </a:p>
        </p:txBody>
      </p:sp>
      <p:sp>
        <p:nvSpPr>
          <p:cNvPr id="6" name="Title 5">
            <a:extLst>
              <a:ext uri="{FF2B5EF4-FFF2-40B4-BE49-F238E27FC236}">
                <a16:creationId xmlns:a16="http://schemas.microsoft.com/office/drawing/2014/main" id="{C4DEA75B-E11E-75B3-6B69-FD3F7E2DA19E}"/>
              </a:ext>
            </a:extLst>
          </p:cNvPr>
          <p:cNvSpPr>
            <a:spLocks noGrp="1"/>
          </p:cNvSpPr>
          <p:nvPr>
            <p:ph type="title"/>
          </p:nvPr>
        </p:nvSpPr>
        <p:spPr/>
        <p:txBody>
          <a:bodyPr>
            <a:normAutofit fontScale="90000"/>
          </a:bodyPr>
          <a:lstStyle/>
          <a:p>
            <a:r>
              <a:rPr lang="en-US" dirty="0"/>
              <a:t>Laser enhancement</a:t>
            </a:r>
            <a:endParaRPr lang="LID4096" dirty="0"/>
          </a:p>
        </p:txBody>
      </p:sp>
      <p:pic>
        <p:nvPicPr>
          <p:cNvPr id="8" name="Picture 7">
            <a:extLst>
              <a:ext uri="{FF2B5EF4-FFF2-40B4-BE49-F238E27FC236}">
                <a16:creationId xmlns:a16="http://schemas.microsoft.com/office/drawing/2014/main" id="{FDA2912E-6118-5B81-E6B4-A239C6190FDE}"/>
              </a:ext>
            </a:extLst>
          </p:cNvPr>
          <p:cNvPicPr>
            <a:picLocks noChangeAspect="1"/>
          </p:cNvPicPr>
          <p:nvPr/>
        </p:nvPicPr>
        <p:blipFill>
          <a:blip r:embed="rId2"/>
          <a:stretch>
            <a:fillRect/>
          </a:stretch>
        </p:blipFill>
        <p:spPr>
          <a:xfrm>
            <a:off x="695400" y="1288973"/>
            <a:ext cx="5808644" cy="4280053"/>
          </a:xfrm>
          <a:prstGeom prst="rect">
            <a:avLst/>
          </a:prstGeom>
        </p:spPr>
      </p:pic>
      <p:pic>
        <p:nvPicPr>
          <p:cNvPr id="10" name="Picture 9" descr="A picture containing text, line, plot, screenshot&#10;&#10;Description automatically generated">
            <a:extLst>
              <a:ext uri="{FF2B5EF4-FFF2-40B4-BE49-F238E27FC236}">
                <a16:creationId xmlns:a16="http://schemas.microsoft.com/office/drawing/2014/main" id="{ACF2239E-69CC-28B1-B6D1-672157CCD480}"/>
              </a:ext>
            </a:extLst>
          </p:cNvPr>
          <p:cNvPicPr>
            <a:picLocks noChangeAspect="1"/>
          </p:cNvPicPr>
          <p:nvPr/>
        </p:nvPicPr>
        <p:blipFill>
          <a:blip r:embed="rId3"/>
          <a:stretch>
            <a:fillRect/>
          </a:stretch>
        </p:blipFill>
        <p:spPr>
          <a:xfrm>
            <a:off x="6384032" y="1431248"/>
            <a:ext cx="5422465" cy="3995501"/>
          </a:xfrm>
          <a:prstGeom prst="rect">
            <a:avLst/>
          </a:prstGeom>
        </p:spPr>
      </p:pic>
    </p:spTree>
    <p:extLst>
      <p:ext uri="{BB962C8B-B14F-4D97-AF65-F5344CB8AC3E}">
        <p14:creationId xmlns:p14="http://schemas.microsoft.com/office/powerpoint/2010/main" val="17943949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A964ED-0536-9FB8-2B99-34E36043CBE8}"/>
              </a:ext>
            </a:extLst>
          </p:cNvPr>
          <p:cNvSpPr>
            <a:spLocks noGrp="1"/>
          </p:cNvSpPr>
          <p:nvPr>
            <p:ph type="body" sz="half" idx="2"/>
          </p:nvPr>
        </p:nvSpPr>
        <p:spPr/>
        <p:txBody>
          <a:bodyPr>
            <a:normAutofit fontScale="55000" lnSpcReduction="20000"/>
          </a:bodyPr>
          <a:lstStyle/>
          <a:p>
            <a:endParaRPr lang="LID4096"/>
          </a:p>
        </p:txBody>
      </p:sp>
      <p:sp>
        <p:nvSpPr>
          <p:cNvPr id="4" name="Slide Number Placeholder 3">
            <a:extLst>
              <a:ext uri="{FF2B5EF4-FFF2-40B4-BE49-F238E27FC236}">
                <a16:creationId xmlns:a16="http://schemas.microsoft.com/office/drawing/2014/main" id="{352BC2B7-A7A3-9925-26D4-52E984E92A39}"/>
              </a:ext>
            </a:extLst>
          </p:cNvPr>
          <p:cNvSpPr>
            <a:spLocks noGrp="1"/>
          </p:cNvSpPr>
          <p:nvPr>
            <p:ph type="sldNum" sz="quarter" idx="4"/>
          </p:nvPr>
        </p:nvSpPr>
        <p:spPr/>
        <p:txBody>
          <a:bodyPr/>
          <a:lstStyle/>
          <a:p>
            <a:fld id="{81B4523E-0E60-2F49-A1DB-8E66CE3DE81B}" type="slidenum">
              <a:rPr lang="en-GB" smtClean="0"/>
              <a:pPr/>
              <a:t>41</a:t>
            </a:fld>
            <a:endParaRPr lang="en-GB" dirty="0"/>
          </a:p>
        </p:txBody>
      </p:sp>
      <p:sp>
        <p:nvSpPr>
          <p:cNvPr id="6" name="Title 5">
            <a:extLst>
              <a:ext uri="{FF2B5EF4-FFF2-40B4-BE49-F238E27FC236}">
                <a16:creationId xmlns:a16="http://schemas.microsoft.com/office/drawing/2014/main" id="{39C6756C-5C4C-0B81-2D1A-916B24EE62AB}"/>
              </a:ext>
            </a:extLst>
          </p:cNvPr>
          <p:cNvSpPr>
            <a:spLocks noGrp="1"/>
          </p:cNvSpPr>
          <p:nvPr>
            <p:ph type="title"/>
          </p:nvPr>
        </p:nvSpPr>
        <p:spPr/>
        <p:txBody>
          <a:bodyPr>
            <a:normAutofit fontScale="90000"/>
          </a:bodyPr>
          <a:lstStyle/>
          <a:p>
            <a:r>
              <a:rPr lang="en-US" dirty="0"/>
              <a:t>Ra-225 ID during beamtime</a:t>
            </a:r>
            <a:endParaRPr lang="LID4096" dirty="0"/>
          </a:p>
        </p:txBody>
      </p:sp>
      <p:pic>
        <p:nvPicPr>
          <p:cNvPr id="8" name="Picture 7">
            <a:extLst>
              <a:ext uri="{FF2B5EF4-FFF2-40B4-BE49-F238E27FC236}">
                <a16:creationId xmlns:a16="http://schemas.microsoft.com/office/drawing/2014/main" id="{8EC3350C-F598-2D51-DBD6-EBEEE556F48C}"/>
              </a:ext>
            </a:extLst>
          </p:cNvPr>
          <p:cNvPicPr>
            <a:picLocks noChangeAspect="1"/>
          </p:cNvPicPr>
          <p:nvPr/>
        </p:nvPicPr>
        <p:blipFill>
          <a:blip r:embed="rId2"/>
          <a:stretch>
            <a:fillRect/>
          </a:stretch>
        </p:blipFill>
        <p:spPr>
          <a:xfrm>
            <a:off x="890281" y="1547588"/>
            <a:ext cx="4391638" cy="3210373"/>
          </a:xfrm>
          <a:prstGeom prst="rect">
            <a:avLst/>
          </a:prstGeom>
        </p:spPr>
      </p:pic>
    </p:spTree>
    <p:extLst>
      <p:ext uri="{BB962C8B-B14F-4D97-AF65-F5344CB8AC3E}">
        <p14:creationId xmlns:p14="http://schemas.microsoft.com/office/powerpoint/2010/main" val="577190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15296-F4DB-23C8-8247-C73DCC50D737}"/>
              </a:ext>
            </a:extLst>
          </p:cNvPr>
          <p:cNvSpPr>
            <a:spLocks noGrp="1"/>
          </p:cNvSpPr>
          <p:nvPr>
            <p:ph type="title"/>
          </p:nvPr>
        </p:nvSpPr>
        <p:spPr/>
        <p:txBody>
          <a:bodyPr/>
          <a:lstStyle/>
          <a:p>
            <a:r>
              <a:rPr lang="en-US" dirty="0"/>
              <a:t>Purity</a:t>
            </a:r>
            <a:endParaRPr lang="LID4096" dirty="0"/>
          </a:p>
        </p:txBody>
      </p:sp>
      <p:sp>
        <p:nvSpPr>
          <p:cNvPr id="3" name="Footer Placeholder 2">
            <a:extLst>
              <a:ext uri="{FF2B5EF4-FFF2-40B4-BE49-F238E27FC236}">
                <a16:creationId xmlns:a16="http://schemas.microsoft.com/office/drawing/2014/main" id="{E2E20ED4-B2CC-494A-275C-D745D5C05A10}"/>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A7231E0B-5243-55E9-E44C-FB8437C85E48}"/>
              </a:ext>
            </a:extLst>
          </p:cNvPr>
          <p:cNvSpPr>
            <a:spLocks noGrp="1"/>
          </p:cNvSpPr>
          <p:nvPr>
            <p:ph type="sldNum" sz="quarter" idx="12"/>
          </p:nvPr>
        </p:nvSpPr>
        <p:spPr/>
        <p:txBody>
          <a:bodyPr/>
          <a:lstStyle/>
          <a:p>
            <a:fld id="{0A297500-7527-634B-90F4-69D0994C32B4}" type="slidenum">
              <a:rPr lang="nl-NL" smtClean="0"/>
              <a:t>5</a:t>
            </a:fld>
            <a:endParaRPr lang="nl-NL"/>
          </a:p>
        </p:txBody>
      </p:sp>
      <p:pic>
        <p:nvPicPr>
          <p:cNvPr id="6" name="Picture 5" descr="A close-up of a machine&#10;&#10;Description automatically generated">
            <a:extLst>
              <a:ext uri="{FF2B5EF4-FFF2-40B4-BE49-F238E27FC236}">
                <a16:creationId xmlns:a16="http://schemas.microsoft.com/office/drawing/2014/main" id="{31DF5966-4EEE-4E82-9009-F4FDACE45B50}"/>
              </a:ext>
            </a:extLst>
          </p:cNvPr>
          <p:cNvPicPr>
            <a:picLocks noChangeAspect="1"/>
          </p:cNvPicPr>
          <p:nvPr/>
        </p:nvPicPr>
        <p:blipFill>
          <a:blip r:embed="rId2"/>
          <a:stretch>
            <a:fillRect/>
          </a:stretch>
        </p:blipFill>
        <p:spPr>
          <a:xfrm>
            <a:off x="939719" y="1625001"/>
            <a:ext cx="2168676" cy="2880273"/>
          </a:xfrm>
          <a:prstGeom prst="rect">
            <a:avLst/>
          </a:prstGeom>
        </p:spPr>
      </p:pic>
      <p:pic>
        <p:nvPicPr>
          <p:cNvPr id="9" name="Picture 8" descr="A metal rod with white wires&#10;&#10;Description automatically generated">
            <a:extLst>
              <a:ext uri="{FF2B5EF4-FFF2-40B4-BE49-F238E27FC236}">
                <a16:creationId xmlns:a16="http://schemas.microsoft.com/office/drawing/2014/main" id="{5AB82B3D-3994-213F-75C0-1A04102C27ED}"/>
              </a:ext>
            </a:extLst>
          </p:cNvPr>
          <p:cNvPicPr>
            <a:picLocks noChangeAspect="1"/>
          </p:cNvPicPr>
          <p:nvPr/>
        </p:nvPicPr>
        <p:blipFill rotWithShape="1">
          <a:blip r:embed="rId3"/>
          <a:srcRect t="53754" r="3301"/>
          <a:stretch/>
        </p:blipFill>
        <p:spPr>
          <a:xfrm rot="5400000">
            <a:off x="8846150" y="2028081"/>
            <a:ext cx="3265452" cy="2074113"/>
          </a:xfrm>
          <a:prstGeom prst="rect">
            <a:avLst/>
          </a:prstGeom>
        </p:spPr>
      </p:pic>
      <p:pic>
        <p:nvPicPr>
          <p:cNvPr id="7" name="Picture 6">
            <a:extLst>
              <a:ext uri="{FF2B5EF4-FFF2-40B4-BE49-F238E27FC236}">
                <a16:creationId xmlns:a16="http://schemas.microsoft.com/office/drawing/2014/main" id="{91D463A7-ED39-173C-407F-DE31770569D8}"/>
              </a:ext>
            </a:extLst>
          </p:cNvPr>
          <p:cNvPicPr>
            <a:picLocks noChangeAspect="1"/>
          </p:cNvPicPr>
          <p:nvPr/>
        </p:nvPicPr>
        <p:blipFill>
          <a:blip r:embed="rId4"/>
          <a:stretch>
            <a:fillRect/>
          </a:stretch>
        </p:blipFill>
        <p:spPr>
          <a:xfrm>
            <a:off x="3775531" y="4056006"/>
            <a:ext cx="4999153" cy="769687"/>
          </a:xfrm>
          <a:prstGeom prst="rect">
            <a:avLst/>
          </a:prstGeom>
        </p:spPr>
      </p:pic>
    </p:spTree>
    <p:extLst>
      <p:ext uri="{BB962C8B-B14F-4D97-AF65-F5344CB8AC3E}">
        <p14:creationId xmlns:p14="http://schemas.microsoft.com/office/powerpoint/2010/main" val="2136185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FD5AFF-4BBC-5509-B817-590AF720C46A}"/>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B1952FEE-A262-2A47-ACC3-FFD0C3AB4E1E}"/>
              </a:ext>
            </a:extLst>
          </p:cNvPr>
          <p:cNvSpPr>
            <a:spLocks noGrp="1"/>
          </p:cNvSpPr>
          <p:nvPr>
            <p:ph type="sldNum" sz="quarter" idx="12"/>
          </p:nvPr>
        </p:nvSpPr>
        <p:spPr/>
        <p:txBody>
          <a:bodyPr/>
          <a:lstStyle/>
          <a:p>
            <a:fld id="{0A297500-7527-634B-90F4-69D0994C32B4}" type="slidenum">
              <a:rPr lang="nl-NL" smtClean="0"/>
              <a:t>6</a:t>
            </a:fld>
            <a:endParaRPr lang="nl-NL"/>
          </a:p>
        </p:txBody>
      </p:sp>
      <p:sp>
        <p:nvSpPr>
          <p:cNvPr id="5" name="Title 4">
            <a:extLst>
              <a:ext uri="{FF2B5EF4-FFF2-40B4-BE49-F238E27FC236}">
                <a16:creationId xmlns:a16="http://schemas.microsoft.com/office/drawing/2014/main" id="{2CB54699-F994-3435-4618-7D9C636C387B}"/>
              </a:ext>
            </a:extLst>
          </p:cNvPr>
          <p:cNvSpPr>
            <a:spLocks noGrp="1"/>
          </p:cNvSpPr>
          <p:nvPr>
            <p:ph type="title"/>
          </p:nvPr>
        </p:nvSpPr>
        <p:spPr/>
        <p:txBody>
          <a:bodyPr>
            <a:normAutofit/>
          </a:bodyPr>
          <a:lstStyle/>
          <a:p>
            <a:r>
              <a:rPr lang="en-US" dirty="0"/>
              <a:t>3 samples collected from 3 “sources”</a:t>
            </a:r>
            <a:endParaRPr lang="LID4096" dirty="0"/>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84C2D13B-6632-A88D-8D18-4E9BC2A0A500}"/>
                  </a:ext>
                </a:extLst>
              </p:cNvPr>
              <p:cNvGraphicFramePr>
                <a:graphicFrameLocks noGrp="1"/>
              </p:cNvGraphicFramePr>
              <p:nvPr>
                <p:extLst>
                  <p:ext uri="{D42A27DB-BD31-4B8C-83A1-F6EECF244321}">
                    <p14:modId xmlns:p14="http://schemas.microsoft.com/office/powerpoint/2010/main" val="705168559"/>
                  </p:ext>
                </p:extLst>
              </p:nvPr>
            </p:nvGraphicFramePr>
            <p:xfrm>
              <a:off x="277875" y="1227009"/>
              <a:ext cx="10874249" cy="3566160"/>
            </p:xfrm>
            <a:graphic>
              <a:graphicData uri="http://schemas.openxmlformats.org/drawingml/2006/table">
                <a:tbl>
                  <a:tblPr firstRow="1" bandRow="1">
                    <a:tableStyleId>{5C22544A-7EE6-4342-B048-85BDC9FD1C3A}</a:tableStyleId>
                  </a:tblPr>
                  <a:tblGrid>
                    <a:gridCol w="2992954">
                      <a:extLst>
                        <a:ext uri="{9D8B030D-6E8A-4147-A177-3AD203B41FA5}">
                          <a16:colId xmlns:a16="http://schemas.microsoft.com/office/drawing/2014/main" val="4162141427"/>
                        </a:ext>
                      </a:extLst>
                    </a:gridCol>
                    <a:gridCol w="3353173">
                      <a:extLst>
                        <a:ext uri="{9D8B030D-6E8A-4147-A177-3AD203B41FA5}">
                          <a16:colId xmlns:a16="http://schemas.microsoft.com/office/drawing/2014/main" val="1298861092"/>
                        </a:ext>
                      </a:extLst>
                    </a:gridCol>
                    <a:gridCol w="2567653">
                      <a:extLst>
                        <a:ext uri="{9D8B030D-6E8A-4147-A177-3AD203B41FA5}">
                          <a16:colId xmlns:a16="http://schemas.microsoft.com/office/drawing/2014/main" val="2740478760"/>
                        </a:ext>
                      </a:extLst>
                    </a:gridCol>
                    <a:gridCol w="1960469">
                      <a:extLst>
                        <a:ext uri="{9D8B030D-6E8A-4147-A177-3AD203B41FA5}">
                          <a16:colId xmlns:a16="http://schemas.microsoft.com/office/drawing/2014/main" val="3139242788"/>
                        </a:ext>
                      </a:extLst>
                    </a:gridCol>
                  </a:tblGrid>
                  <a:tr h="239553">
                    <a:tc>
                      <a:txBody>
                        <a:bodyPr/>
                        <a:lstStyle/>
                        <a:p>
                          <a:r>
                            <a:rPr lang="en-US" dirty="0"/>
                            <a:t>Source</a:t>
                          </a:r>
                          <a:endParaRPr lang="LID4096" dirty="0"/>
                        </a:p>
                      </a:txBody>
                      <a:tcPr/>
                    </a:tc>
                    <a:tc>
                      <a:txBody>
                        <a:bodyPr/>
                        <a:lstStyle/>
                        <a:p>
                          <a:r>
                            <a:rPr lang="en-US" dirty="0"/>
                            <a:t>A</a:t>
                          </a:r>
                          <a:endParaRPr lang="LID4096" dirty="0"/>
                        </a:p>
                      </a:txBody>
                      <a:tcPr/>
                    </a:tc>
                    <a:tc>
                      <a:txBody>
                        <a:bodyPr/>
                        <a:lstStyle/>
                        <a:p>
                          <a:r>
                            <a:rPr lang="en-US" dirty="0"/>
                            <a:t>B</a:t>
                          </a:r>
                          <a:endParaRPr lang="LID4096" dirty="0"/>
                        </a:p>
                      </a:txBody>
                      <a:tcPr/>
                    </a:tc>
                    <a:tc>
                      <a:txBody>
                        <a:bodyPr/>
                        <a:lstStyle/>
                        <a:p>
                          <a:r>
                            <a:rPr lang="en-US" dirty="0"/>
                            <a:t>C</a:t>
                          </a:r>
                          <a:endParaRPr lang="LID4096" dirty="0"/>
                        </a:p>
                      </a:txBody>
                      <a:tcPr/>
                    </a:tc>
                    <a:extLst>
                      <a:ext uri="{0D108BD9-81ED-4DB2-BD59-A6C34878D82A}">
                        <a16:rowId xmlns:a16="http://schemas.microsoft.com/office/drawing/2014/main" val="1979267772"/>
                      </a:ext>
                    </a:extLst>
                  </a:tr>
                  <a:tr h="259662">
                    <a:tc>
                      <a:txBody>
                        <a:bodyPr/>
                        <a:lstStyle/>
                        <a:p>
                          <a:r>
                            <a:rPr lang="en-US" b="1" baseline="0" dirty="0"/>
                            <a:t>Preparation method</a:t>
                          </a:r>
                          <a:endParaRPr lang="LID4096" b="1" baseline="0" dirty="0"/>
                        </a:p>
                      </a:txBody>
                      <a:tcPr/>
                    </a:tc>
                    <a:tc>
                      <a:txBody>
                        <a:bodyPr/>
                        <a:lstStyle/>
                        <a:p>
                          <a:r>
                            <a:rPr lang="en-US" baseline="0" dirty="0"/>
                            <a:t>[</a:t>
                          </a:r>
                          <a:r>
                            <a:rPr lang="en-US" baseline="30000" dirty="0"/>
                            <a:t>227</a:t>
                          </a:r>
                          <a:r>
                            <a:rPr lang="en-US" dirty="0"/>
                            <a:t>Ac/</a:t>
                          </a:r>
                          <a:r>
                            <a:rPr lang="en-US" baseline="30000" dirty="0"/>
                            <a:t>225</a:t>
                          </a:r>
                          <a:r>
                            <a:rPr lang="en-US" dirty="0"/>
                            <a:t>Ac]Ac(NO</a:t>
                          </a:r>
                          <a:r>
                            <a:rPr lang="en-US" baseline="-25000" dirty="0"/>
                            <a:t>3</a:t>
                          </a:r>
                          <a:r>
                            <a:rPr lang="en-US" dirty="0"/>
                            <a:t>)</a:t>
                          </a:r>
                          <a:r>
                            <a:rPr lang="en-US" baseline="-25000" dirty="0"/>
                            <a:t>3 </a:t>
                          </a:r>
                          <a:r>
                            <a:rPr lang="en-US" baseline="0" dirty="0"/>
                            <a:t> solution deposition + evaporate + dry</a:t>
                          </a:r>
                          <a:endParaRPr lang="LID4096" baseline="-25000" dirty="0"/>
                        </a:p>
                      </a:txBody>
                      <a:tcPr/>
                    </a:tc>
                    <a:tc>
                      <a:txBody>
                        <a:bodyPr/>
                        <a:lstStyle/>
                        <a:p>
                          <a:r>
                            <a:rPr lang="en-US" dirty="0"/>
                            <a:t>Direct </a:t>
                          </a:r>
                          <a:r>
                            <a:rPr lang="en-US" dirty="0" err="1"/>
                            <a:t>irr</a:t>
                          </a:r>
                          <a:r>
                            <a:rPr lang="en-US" dirty="0"/>
                            <a:t>.</a:t>
                          </a:r>
                          <a:endParaRPr lang="LID4096" dirty="0"/>
                        </a:p>
                      </a:txBody>
                      <a:tcPr/>
                    </a:tc>
                    <a:tc>
                      <a:txBody>
                        <a:bodyPr/>
                        <a:lstStyle/>
                        <a:p>
                          <a:r>
                            <a:rPr lang="en-US" dirty="0"/>
                            <a:t>Direct </a:t>
                          </a:r>
                          <a:r>
                            <a:rPr lang="en-US" dirty="0" err="1"/>
                            <a:t>irr</a:t>
                          </a:r>
                          <a:r>
                            <a:rPr lang="en-US" dirty="0"/>
                            <a:t>.</a:t>
                          </a:r>
                          <a:endParaRPr lang="LID4096" dirty="0"/>
                        </a:p>
                      </a:txBody>
                      <a:tcPr/>
                    </a:tc>
                    <a:extLst>
                      <a:ext uri="{0D108BD9-81ED-4DB2-BD59-A6C34878D82A}">
                        <a16:rowId xmlns:a16="http://schemas.microsoft.com/office/drawing/2014/main" val="4124832992"/>
                      </a:ext>
                    </a:extLst>
                  </a:tr>
                  <a:tr h="259662">
                    <a:tc>
                      <a:txBody>
                        <a:bodyPr/>
                        <a:lstStyle/>
                        <a:p>
                          <a:r>
                            <a:rPr lang="en-US" b="1" baseline="0" dirty="0"/>
                            <a:t>Collection time</a:t>
                          </a:r>
                          <a:endParaRPr lang="LID4096" b="1" baseline="0" dirty="0"/>
                        </a:p>
                      </a:txBody>
                      <a:tcPr/>
                    </a:tc>
                    <a:tc>
                      <a:txBody>
                        <a:bodyPr/>
                        <a:lstStyle/>
                        <a:p>
                          <a:r>
                            <a:rPr lang="en-US" baseline="0" dirty="0"/>
                            <a:t>Dec 2022</a:t>
                          </a:r>
                          <a:endParaRPr lang="LID4096" baseline="0" dirty="0"/>
                        </a:p>
                      </a:txBody>
                      <a:tcPr/>
                    </a:tc>
                    <a:tc>
                      <a:txBody>
                        <a:bodyPr/>
                        <a:lstStyle/>
                        <a:p>
                          <a:r>
                            <a:rPr lang="en-US" dirty="0"/>
                            <a:t>Nov 2021</a:t>
                          </a:r>
                          <a:endParaRPr lang="LID4096" dirty="0"/>
                        </a:p>
                      </a:txBody>
                      <a:tcPr/>
                    </a:tc>
                    <a:tc>
                      <a:txBody>
                        <a:bodyPr/>
                        <a:lstStyle/>
                        <a:p>
                          <a:r>
                            <a:rPr lang="en-US" dirty="0"/>
                            <a:t>May 2023</a:t>
                          </a:r>
                          <a:endParaRPr lang="LID4096" dirty="0"/>
                        </a:p>
                      </a:txBody>
                      <a:tcPr/>
                    </a:tc>
                    <a:extLst>
                      <a:ext uri="{0D108BD9-81ED-4DB2-BD59-A6C34878D82A}">
                        <a16:rowId xmlns:a16="http://schemas.microsoft.com/office/drawing/2014/main" val="3106513360"/>
                      </a:ext>
                    </a:extLst>
                  </a:tr>
                  <a:tr h="649155">
                    <a:tc>
                      <a:txBody>
                        <a:bodyPr/>
                        <a:lstStyle/>
                        <a:p>
                          <a:r>
                            <a:rPr lang="en-US" b="1" dirty="0"/>
                            <a:t>Target material</a:t>
                          </a:r>
                          <a:endParaRPr lang="LID4096" b="1" dirty="0"/>
                        </a:p>
                      </a:txBody>
                      <a:tcPr/>
                    </a:tc>
                    <a:tc>
                      <a:txBody>
                        <a:bodyPr/>
                        <a:lstStyle/>
                        <a:p>
                          <a:r>
                            <a:rPr lang="en-US" sz="1800" kern="1200" dirty="0">
                              <a:solidFill>
                                <a:schemeClr val="dk1"/>
                              </a:solidFill>
                              <a:effectLst/>
                              <a:latin typeface="+mn-lt"/>
                              <a:ea typeface="+mn-ea"/>
                              <a:cs typeface="+mn-cs"/>
                            </a:rPr>
                            <a:t>1</a:t>
                          </a:r>
                          <a:r>
                            <a:rPr lang="en-BE" sz="1800" kern="1200" dirty="0">
                              <a:solidFill>
                                <a:schemeClr val="dk1"/>
                              </a:solidFill>
                              <a:effectLst/>
                              <a:latin typeface="+mn-lt"/>
                              <a:ea typeface="+mn-ea"/>
                              <a:cs typeface="+mn-cs"/>
                            </a:rPr>
                            <a:t>5.08</a:t>
                          </a:r>
                          <a:r>
                            <a:rPr lang="en-US" sz="1800" kern="1200" dirty="0">
                              <a:solidFill>
                                <a:schemeClr val="dk1"/>
                              </a:solidFill>
                              <a:effectLst/>
                              <a:latin typeface="+mn-lt"/>
                              <a:ea typeface="+mn-ea"/>
                              <a:cs typeface="+mn-cs"/>
                            </a:rPr>
                            <a:t> g</a:t>
                          </a:r>
                          <a:r>
                            <a:rPr lang="en-BE" sz="1800" kern="1200" dirty="0">
                              <a:solidFill>
                                <a:schemeClr val="dk1"/>
                              </a:solidFill>
                              <a:effectLst/>
                              <a:latin typeface="+mn-lt"/>
                              <a:ea typeface="+mn-ea"/>
                              <a:cs typeface="+mn-cs"/>
                            </a:rPr>
                            <a:t> </a:t>
                          </a:r>
                          <a:r>
                            <a:rPr lang="en-US" dirty="0"/>
                            <a:t> ThO</a:t>
                          </a:r>
                          <a:r>
                            <a:rPr lang="en-US" baseline="-25000" dirty="0"/>
                            <a:t>2</a:t>
                          </a:r>
                          <a:endParaRPr lang="LID4096" baseline="-25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14.65 g ThO</a:t>
                          </a:r>
                          <a:r>
                            <a:rPr lang="en-US" baseline="-25000" dirty="0"/>
                            <a:t>2</a:t>
                          </a:r>
                          <a:r>
                            <a:rPr lang="en-US" baseline="0" dirty="0"/>
                            <a:t> </a:t>
                          </a:r>
                          <a:r>
                            <a:rPr lang="en-US" baseline="0" dirty="0" err="1"/>
                            <a:t>fibre</a:t>
                          </a:r>
                          <a:r>
                            <a:rPr lang="en-US" baseline="0" dirty="0"/>
                            <a:t> felt</a:t>
                          </a:r>
                          <a:endParaRPr lang="LID4096" baseline="-25000" dirty="0"/>
                        </a:p>
                        <a:p>
                          <a:endParaRPr lang="LID4096"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98.9 g </a:t>
                          </a:r>
                          <a:r>
                            <a:rPr lang="en-US" dirty="0" err="1"/>
                            <a:t>ThC</a:t>
                          </a:r>
                          <a:r>
                            <a:rPr lang="en-US" baseline="-25000" dirty="0" err="1"/>
                            <a:t>x</a:t>
                          </a:r>
                          <a:r>
                            <a:rPr lang="en-US" baseline="-25000" dirty="0"/>
                            <a:t> </a:t>
                          </a:r>
                          <a:r>
                            <a:rPr lang="en-US" baseline="0" dirty="0"/>
                            <a:t> pellets</a:t>
                          </a:r>
                          <a:endParaRPr lang="en-US" baseline="-25000" dirty="0"/>
                        </a:p>
                        <a:p>
                          <a:endParaRPr lang="LID4096" dirty="0"/>
                        </a:p>
                      </a:txBody>
                      <a:tcPr/>
                    </a:tc>
                    <a:extLst>
                      <a:ext uri="{0D108BD9-81ED-4DB2-BD59-A6C34878D82A}">
                        <a16:rowId xmlns:a16="http://schemas.microsoft.com/office/drawing/2014/main" val="483805092"/>
                      </a:ext>
                    </a:extLst>
                  </a:tr>
                  <a:tr h="454409">
                    <a:tc>
                      <a:txBody>
                        <a:bodyPr/>
                        <a:lstStyle/>
                        <a:p>
                          <a:r>
                            <a:rPr lang="en-US" b="1" dirty="0">
                              <a:solidFill>
                                <a:srgbClr val="C00000"/>
                              </a:solidFill>
                            </a:rPr>
                            <a:t>s.o.c </a:t>
                          </a:r>
                          <a14:m>
                            <m:oMath xmlns:m="http://schemas.openxmlformats.org/officeDocument/2006/math">
                              <m:r>
                                <a:rPr lang="en-US" b="1" i="1" smtClean="0">
                                  <a:solidFill>
                                    <a:srgbClr val="C00000"/>
                                  </a:solidFill>
                                  <a:latin typeface="Cambria Math" panose="02040503050406030204" pitchFamily="18" charset="0"/>
                                </a:rPr>
                                <m:t>𝑨</m:t>
                              </m:r>
                            </m:oMath>
                          </a14:m>
                          <a:r>
                            <a:rPr lang="en-US" b="1" dirty="0">
                              <a:solidFill>
                                <a:srgbClr val="C00000"/>
                              </a:solidFill>
                            </a:rPr>
                            <a:t>(</a:t>
                          </a:r>
                          <a:r>
                            <a:rPr lang="en-US" b="1" baseline="30000" dirty="0">
                              <a:solidFill>
                                <a:srgbClr val="C00000"/>
                              </a:solidFill>
                            </a:rPr>
                            <a:t>227</a:t>
                          </a:r>
                          <a:r>
                            <a:rPr lang="en-US" b="1" dirty="0">
                              <a:solidFill>
                                <a:srgbClr val="C00000"/>
                              </a:solidFill>
                            </a:rPr>
                            <a:t>Ac) (MBq)</a:t>
                          </a:r>
                          <a:endParaRPr lang="LID4096" b="1" dirty="0">
                            <a:solidFill>
                              <a:srgbClr val="C00000"/>
                            </a:solidFill>
                          </a:endParaRPr>
                        </a:p>
                      </a:txBody>
                      <a:tcPr/>
                    </a:tc>
                    <a:tc>
                      <a:txBody>
                        <a:bodyPr/>
                        <a:lstStyle/>
                        <a:p>
                          <a:r>
                            <a:rPr lang="en-BE" sz="1800" kern="1200" dirty="0">
                              <a:solidFill>
                                <a:srgbClr val="C00000"/>
                              </a:solidFill>
                              <a:effectLst/>
                              <a:latin typeface="+mn-lt"/>
                              <a:ea typeface="+mn-ea"/>
                              <a:cs typeface="+mn-cs"/>
                            </a:rPr>
                            <a:t>100(5)</a:t>
                          </a:r>
                          <a:r>
                            <a:rPr lang="en-US" sz="1800" kern="1200" dirty="0">
                              <a:solidFill>
                                <a:srgbClr val="C00000"/>
                              </a:solidFill>
                              <a:effectLst/>
                              <a:latin typeface="+mn-lt"/>
                              <a:ea typeface="+mn-ea"/>
                              <a:cs typeface="+mn-cs"/>
                            </a:rPr>
                            <a:t> </a:t>
                          </a:r>
                          <a14:m>
                            <m:oMath xmlns:m="http://schemas.openxmlformats.org/officeDocument/2006/math">
                              <m:r>
                                <a:rPr lang="en-US" sz="1800" b="0" i="1" kern="1200" smtClean="0">
                                  <a:solidFill>
                                    <a:srgbClr val="C00000"/>
                                  </a:solidFill>
                                  <a:effectLst/>
                                  <a:latin typeface="Cambria Math" panose="02040503050406030204" pitchFamily="18" charset="0"/>
                                  <a:ea typeface="+mn-ea"/>
                                  <a:cs typeface="+mn-cs"/>
                                </a:rPr>
                                <m:t>×</m:t>
                              </m:r>
                              <m:sSup>
                                <m:sSupPr>
                                  <m:ctrlPr>
                                    <a:rPr lang="en-US" sz="1800" b="0" i="1" kern="1200" smtClean="0">
                                      <a:solidFill>
                                        <a:srgbClr val="C00000"/>
                                      </a:solidFill>
                                      <a:effectLst/>
                                      <a:latin typeface="Cambria Math" panose="02040503050406030204" pitchFamily="18" charset="0"/>
                                      <a:ea typeface="+mn-ea"/>
                                      <a:cs typeface="+mn-cs"/>
                                    </a:rPr>
                                  </m:ctrlPr>
                                </m:sSupPr>
                                <m:e>
                                  <m:r>
                                    <a:rPr lang="en-US" sz="1800" b="0" i="1" kern="1200" smtClean="0">
                                      <a:solidFill>
                                        <a:srgbClr val="C00000"/>
                                      </a:solidFill>
                                      <a:effectLst/>
                                      <a:latin typeface="Cambria Math" panose="02040503050406030204" pitchFamily="18" charset="0"/>
                                      <a:ea typeface="+mn-ea"/>
                                      <a:cs typeface="+mn-cs"/>
                                    </a:rPr>
                                    <m:t>10</m:t>
                                  </m:r>
                                </m:e>
                                <m:sup>
                                  <m:r>
                                    <a:rPr lang="en-US" sz="1800" b="0" i="1" kern="1200" smtClean="0">
                                      <a:solidFill>
                                        <a:srgbClr val="C00000"/>
                                      </a:solidFill>
                                      <a:effectLst/>
                                      <a:latin typeface="Cambria Math" panose="02040503050406030204" pitchFamily="18" charset="0"/>
                                      <a:ea typeface="+mn-ea"/>
                                      <a:cs typeface="+mn-cs"/>
                                    </a:rPr>
                                    <m:t>−3</m:t>
                                  </m:r>
                                </m:sup>
                              </m:sSup>
                            </m:oMath>
                          </a14:m>
                          <a:endParaRPr lang="LID4096" baseline="-25000" dirty="0">
                            <a:solidFill>
                              <a:srgbClr val="C00000"/>
                            </a:solidFill>
                          </a:endParaRPr>
                        </a:p>
                      </a:txBody>
                      <a:tcPr/>
                    </a:tc>
                    <a:tc>
                      <a:txBody>
                        <a:bodyPr/>
                        <a:lstStyle/>
                        <a:p>
                          <a:r>
                            <a:rPr lang="en-BE" sz="1800" kern="1200" dirty="0">
                              <a:solidFill>
                                <a:srgbClr val="C00000"/>
                              </a:solidFill>
                              <a:effectLst/>
                              <a:latin typeface="+mn-lt"/>
                              <a:ea typeface="+mn-ea"/>
                              <a:cs typeface="+mn-cs"/>
                            </a:rPr>
                            <a:t>4.7(2)</a:t>
                          </a:r>
                          <a:r>
                            <a:rPr lang="en-US" sz="1800" kern="1200" dirty="0">
                              <a:solidFill>
                                <a:srgbClr val="C00000"/>
                              </a:solidFill>
                              <a:effectLst/>
                              <a:latin typeface="+mn-lt"/>
                              <a:ea typeface="+mn-ea"/>
                              <a:cs typeface="+mn-cs"/>
                            </a:rPr>
                            <a:t> </a:t>
                          </a:r>
                          <a14:m>
                            <m:oMath xmlns:m="http://schemas.openxmlformats.org/officeDocument/2006/math">
                              <m:r>
                                <a:rPr lang="en-US" sz="1800" b="0" i="1" kern="1200" smtClean="0">
                                  <a:solidFill>
                                    <a:srgbClr val="C00000"/>
                                  </a:solidFill>
                                  <a:effectLst/>
                                  <a:latin typeface="Cambria Math" panose="02040503050406030204" pitchFamily="18" charset="0"/>
                                  <a:ea typeface="+mn-ea"/>
                                  <a:cs typeface="+mn-cs"/>
                                </a:rPr>
                                <m:t>×</m:t>
                              </m:r>
                              <m:sSup>
                                <m:sSupPr>
                                  <m:ctrlPr>
                                    <a:rPr lang="en-US" sz="1800" b="0" i="1" kern="1200" smtClean="0">
                                      <a:solidFill>
                                        <a:srgbClr val="C00000"/>
                                      </a:solidFill>
                                      <a:effectLst/>
                                      <a:latin typeface="Cambria Math" panose="02040503050406030204" pitchFamily="18" charset="0"/>
                                      <a:ea typeface="+mn-ea"/>
                                      <a:cs typeface="+mn-cs"/>
                                    </a:rPr>
                                  </m:ctrlPr>
                                </m:sSupPr>
                                <m:e>
                                  <m:r>
                                    <a:rPr lang="en-US" sz="1800" b="0" i="1" kern="1200" smtClean="0">
                                      <a:solidFill>
                                        <a:srgbClr val="C00000"/>
                                      </a:solidFill>
                                      <a:effectLst/>
                                      <a:latin typeface="Cambria Math" panose="02040503050406030204" pitchFamily="18" charset="0"/>
                                      <a:ea typeface="+mn-ea"/>
                                      <a:cs typeface="+mn-cs"/>
                                    </a:rPr>
                                    <m:t>10</m:t>
                                  </m:r>
                                </m:e>
                                <m:sup>
                                  <m:r>
                                    <a:rPr lang="en-US" sz="1800" b="0" i="1" kern="1200" smtClean="0">
                                      <a:solidFill>
                                        <a:srgbClr val="C00000"/>
                                      </a:solidFill>
                                      <a:effectLst/>
                                      <a:latin typeface="Cambria Math" panose="02040503050406030204" pitchFamily="18" charset="0"/>
                                      <a:ea typeface="+mn-ea"/>
                                      <a:cs typeface="+mn-cs"/>
                                    </a:rPr>
                                    <m:t>−3</m:t>
                                  </m:r>
                                </m:sup>
                              </m:sSup>
                            </m:oMath>
                          </a14:m>
                          <a:endParaRPr lang="en-US" sz="1800" b="0" kern="1200" dirty="0">
                            <a:solidFill>
                              <a:srgbClr val="C00000"/>
                            </a:solidFill>
                            <a:effectLst/>
                            <a:latin typeface="+mn-lt"/>
                            <a:ea typeface="+mn-ea"/>
                            <a:cs typeface="+mn-cs"/>
                          </a:endParaRPr>
                        </a:p>
                        <a:p>
                          <a:endParaRPr lang="LID4096" dirty="0">
                            <a:solidFill>
                              <a:srgbClr val="C00000"/>
                            </a:solidFill>
                          </a:endParaRPr>
                        </a:p>
                      </a:txBody>
                      <a:tcPr/>
                    </a:tc>
                    <a:tc>
                      <a:txBody>
                        <a:bodyPr/>
                        <a:lstStyle/>
                        <a:p>
                          <a:r>
                            <a:rPr lang="en-BE" sz="1800" kern="1200" dirty="0">
                              <a:solidFill>
                                <a:srgbClr val="C00000"/>
                              </a:solidFill>
                              <a:effectLst/>
                              <a:latin typeface="+mn-lt"/>
                              <a:ea typeface="+mn-ea"/>
                              <a:cs typeface="+mn-cs"/>
                            </a:rPr>
                            <a:t>1.64(2)</a:t>
                          </a:r>
                          <a:endParaRPr lang="LID4096" dirty="0">
                            <a:solidFill>
                              <a:srgbClr val="C00000"/>
                            </a:solidFill>
                          </a:endParaRPr>
                        </a:p>
                      </a:txBody>
                      <a:tcPr/>
                    </a:tc>
                    <a:extLst>
                      <a:ext uri="{0D108BD9-81ED-4DB2-BD59-A6C34878D82A}">
                        <a16:rowId xmlns:a16="http://schemas.microsoft.com/office/drawing/2014/main" val="2838097714"/>
                      </a:ext>
                    </a:extLst>
                  </a:tr>
                  <a:tr h="4544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148C00"/>
                              </a:solidFill>
                            </a:rPr>
                            <a:t>s.o.c </a:t>
                          </a:r>
                          <a14:m>
                            <m:oMath xmlns:m="http://schemas.openxmlformats.org/officeDocument/2006/math">
                              <m:r>
                                <a:rPr lang="en-US" b="1" i="1" smtClean="0">
                                  <a:solidFill>
                                    <a:srgbClr val="148C00"/>
                                  </a:solidFill>
                                  <a:latin typeface="Cambria Math" panose="02040503050406030204" pitchFamily="18" charset="0"/>
                                </a:rPr>
                                <m:t>𝑨</m:t>
                              </m:r>
                            </m:oMath>
                          </a14:m>
                          <a:r>
                            <a:rPr lang="en-US" b="1" dirty="0">
                              <a:solidFill>
                                <a:srgbClr val="148C00"/>
                              </a:solidFill>
                            </a:rPr>
                            <a:t>(</a:t>
                          </a:r>
                          <a:r>
                            <a:rPr lang="en-US" b="1" baseline="30000" dirty="0">
                              <a:solidFill>
                                <a:srgbClr val="148C00"/>
                              </a:solidFill>
                            </a:rPr>
                            <a:t>225</a:t>
                          </a:r>
                          <a:r>
                            <a:rPr lang="en-US" b="1" dirty="0">
                              <a:solidFill>
                                <a:srgbClr val="148C00"/>
                              </a:solidFill>
                            </a:rPr>
                            <a:t>Ac) (MBq)</a:t>
                          </a:r>
                          <a:endParaRPr lang="LID4096" b="1" dirty="0">
                            <a:solidFill>
                              <a:srgbClr val="148C00"/>
                            </a:solidFill>
                          </a:endParaRPr>
                        </a:p>
                        <a:p>
                          <a:endParaRPr lang="LID4096" b="1" dirty="0">
                            <a:solidFill>
                              <a:srgbClr val="148C00"/>
                            </a:solidFill>
                          </a:endParaRPr>
                        </a:p>
                      </a:txBody>
                      <a:tcPr/>
                    </a:tc>
                    <a:tc>
                      <a:txBody>
                        <a:bodyPr/>
                        <a:lstStyle/>
                        <a:p>
                          <a:r>
                            <a:rPr lang="en-US" baseline="0" dirty="0">
                              <a:solidFill>
                                <a:srgbClr val="148C00"/>
                              </a:solidFill>
                            </a:rPr>
                            <a:t>10.8 (6)</a:t>
                          </a:r>
                        </a:p>
                      </a:txBody>
                      <a:tcPr/>
                    </a:tc>
                    <a:tc>
                      <a:txBody>
                        <a:bodyPr/>
                        <a:lstStyle/>
                        <a:p>
                          <a:r>
                            <a:rPr lang="en-BE" sz="1800" kern="1200" dirty="0">
                              <a:solidFill>
                                <a:srgbClr val="148C00"/>
                              </a:solidFill>
                              <a:effectLst/>
                              <a:latin typeface="+mn-lt"/>
                              <a:ea typeface="+mn-ea"/>
                              <a:cs typeface="+mn-cs"/>
                            </a:rPr>
                            <a:t>2.37(7)</a:t>
                          </a:r>
                          <a:endParaRPr lang="LID4096" dirty="0">
                            <a:solidFill>
                              <a:srgbClr val="148C00"/>
                            </a:solidFill>
                          </a:endParaRPr>
                        </a:p>
                      </a:txBody>
                      <a:tcPr/>
                    </a:tc>
                    <a:tc>
                      <a:txBody>
                        <a:bodyPr/>
                        <a:lstStyle/>
                        <a:p>
                          <a:r>
                            <a:rPr lang="en-BE" sz="1800" kern="1200" dirty="0">
                              <a:solidFill>
                                <a:srgbClr val="148C00"/>
                              </a:solidFill>
                              <a:effectLst/>
                              <a:latin typeface="+mn-lt"/>
                              <a:ea typeface="+mn-ea"/>
                              <a:cs typeface="+mn-cs"/>
                            </a:rPr>
                            <a:t>1.03(3)</a:t>
                          </a:r>
                          <a:r>
                            <a:rPr lang="en-US" sz="1800" kern="1200" dirty="0">
                              <a:solidFill>
                                <a:srgbClr val="148C00"/>
                              </a:solidFill>
                              <a:effectLst/>
                              <a:latin typeface="+mn-lt"/>
                              <a:ea typeface="+mn-ea"/>
                              <a:cs typeface="+mn-cs"/>
                            </a:rPr>
                            <a:t> </a:t>
                          </a:r>
                          <a14:m>
                            <m:oMath xmlns:m="http://schemas.openxmlformats.org/officeDocument/2006/math">
                              <m:r>
                                <a:rPr lang="en-US" sz="1800" b="0" i="1" kern="1200" smtClean="0">
                                  <a:solidFill>
                                    <a:srgbClr val="148C00"/>
                                  </a:solidFill>
                                  <a:effectLst/>
                                  <a:latin typeface="Cambria Math" panose="02040503050406030204" pitchFamily="18" charset="0"/>
                                  <a:ea typeface="+mn-ea"/>
                                  <a:cs typeface="+mn-cs"/>
                                </a:rPr>
                                <m:t>×</m:t>
                              </m:r>
                              <m:sSup>
                                <m:sSupPr>
                                  <m:ctrlPr>
                                    <a:rPr lang="en-US" sz="1800" b="0" i="1" kern="1200" smtClean="0">
                                      <a:solidFill>
                                        <a:srgbClr val="148C00"/>
                                      </a:solidFill>
                                      <a:effectLst/>
                                      <a:latin typeface="Cambria Math" panose="02040503050406030204" pitchFamily="18" charset="0"/>
                                      <a:ea typeface="+mn-ea"/>
                                      <a:cs typeface="+mn-cs"/>
                                    </a:rPr>
                                  </m:ctrlPr>
                                </m:sSupPr>
                                <m:e>
                                  <m:r>
                                    <a:rPr lang="en-US" sz="1800" b="0" i="1" kern="1200" smtClean="0">
                                      <a:solidFill>
                                        <a:srgbClr val="148C00"/>
                                      </a:solidFill>
                                      <a:effectLst/>
                                      <a:latin typeface="Cambria Math" panose="02040503050406030204" pitchFamily="18" charset="0"/>
                                      <a:ea typeface="+mn-ea"/>
                                      <a:cs typeface="+mn-cs"/>
                                    </a:rPr>
                                    <m:t>10</m:t>
                                  </m:r>
                                </m:e>
                                <m:sup>
                                  <m:r>
                                    <a:rPr lang="en-US" sz="1800" b="0" i="1" kern="1200" smtClean="0">
                                      <a:solidFill>
                                        <a:srgbClr val="148C00"/>
                                      </a:solidFill>
                                      <a:effectLst/>
                                      <a:latin typeface="Cambria Math" panose="02040503050406030204" pitchFamily="18" charset="0"/>
                                      <a:ea typeface="+mn-ea"/>
                                      <a:cs typeface="+mn-cs"/>
                                    </a:rPr>
                                    <m:t>3</m:t>
                                  </m:r>
                                </m:sup>
                              </m:sSup>
                            </m:oMath>
                          </a14:m>
                          <a:endParaRPr lang="LID4096" dirty="0">
                            <a:solidFill>
                              <a:srgbClr val="148C00"/>
                            </a:solidFill>
                          </a:endParaRPr>
                        </a:p>
                      </a:txBody>
                      <a:tcPr/>
                    </a:tc>
                    <a:extLst>
                      <a:ext uri="{0D108BD9-81ED-4DB2-BD59-A6C34878D82A}">
                        <a16:rowId xmlns:a16="http://schemas.microsoft.com/office/drawing/2014/main" val="3635477427"/>
                      </a:ext>
                    </a:extLst>
                  </a:tr>
                </a:tbl>
              </a:graphicData>
            </a:graphic>
          </p:graphicFrame>
        </mc:Choice>
        <mc:Fallback xmlns="">
          <p:graphicFrame>
            <p:nvGraphicFramePr>
              <p:cNvPr id="8" name="Table 7">
                <a:extLst>
                  <a:ext uri="{FF2B5EF4-FFF2-40B4-BE49-F238E27FC236}">
                    <a16:creationId xmlns:a16="http://schemas.microsoft.com/office/drawing/2014/main" id="{84C2D13B-6632-A88D-8D18-4E9BC2A0A500}"/>
                  </a:ext>
                </a:extLst>
              </p:cNvPr>
              <p:cNvGraphicFramePr>
                <a:graphicFrameLocks noGrp="1"/>
              </p:cNvGraphicFramePr>
              <p:nvPr>
                <p:extLst>
                  <p:ext uri="{D42A27DB-BD31-4B8C-83A1-F6EECF244321}">
                    <p14:modId xmlns:p14="http://schemas.microsoft.com/office/powerpoint/2010/main" val="705168559"/>
                  </p:ext>
                </p:extLst>
              </p:nvPr>
            </p:nvGraphicFramePr>
            <p:xfrm>
              <a:off x="277875" y="1227009"/>
              <a:ext cx="10874249" cy="3566160"/>
            </p:xfrm>
            <a:graphic>
              <a:graphicData uri="http://schemas.openxmlformats.org/drawingml/2006/table">
                <a:tbl>
                  <a:tblPr firstRow="1" bandRow="1">
                    <a:tableStyleId>{5C22544A-7EE6-4342-B048-85BDC9FD1C3A}</a:tableStyleId>
                  </a:tblPr>
                  <a:tblGrid>
                    <a:gridCol w="2992954">
                      <a:extLst>
                        <a:ext uri="{9D8B030D-6E8A-4147-A177-3AD203B41FA5}">
                          <a16:colId xmlns:a16="http://schemas.microsoft.com/office/drawing/2014/main" val="4162141427"/>
                        </a:ext>
                      </a:extLst>
                    </a:gridCol>
                    <a:gridCol w="3353173">
                      <a:extLst>
                        <a:ext uri="{9D8B030D-6E8A-4147-A177-3AD203B41FA5}">
                          <a16:colId xmlns:a16="http://schemas.microsoft.com/office/drawing/2014/main" val="1298861092"/>
                        </a:ext>
                      </a:extLst>
                    </a:gridCol>
                    <a:gridCol w="2567653">
                      <a:extLst>
                        <a:ext uri="{9D8B030D-6E8A-4147-A177-3AD203B41FA5}">
                          <a16:colId xmlns:a16="http://schemas.microsoft.com/office/drawing/2014/main" val="2740478760"/>
                        </a:ext>
                      </a:extLst>
                    </a:gridCol>
                    <a:gridCol w="1960469">
                      <a:extLst>
                        <a:ext uri="{9D8B030D-6E8A-4147-A177-3AD203B41FA5}">
                          <a16:colId xmlns:a16="http://schemas.microsoft.com/office/drawing/2014/main" val="3139242788"/>
                        </a:ext>
                      </a:extLst>
                    </a:gridCol>
                  </a:tblGrid>
                  <a:tr h="365760">
                    <a:tc>
                      <a:txBody>
                        <a:bodyPr/>
                        <a:lstStyle/>
                        <a:p>
                          <a:r>
                            <a:rPr lang="en-US" dirty="0"/>
                            <a:t>Source</a:t>
                          </a:r>
                          <a:endParaRPr lang="LID4096" dirty="0"/>
                        </a:p>
                      </a:txBody>
                      <a:tcPr/>
                    </a:tc>
                    <a:tc>
                      <a:txBody>
                        <a:bodyPr/>
                        <a:lstStyle/>
                        <a:p>
                          <a:r>
                            <a:rPr lang="en-US" dirty="0"/>
                            <a:t>A</a:t>
                          </a:r>
                          <a:endParaRPr lang="LID4096" dirty="0"/>
                        </a:p>
                      </a:txBody>
                      <a:tcPr/>
                    </a:tc>
                    <a:tc>
                      <a:txBody>
                        <a:bodyPr/>
                        <a:lstStyle/>
                        <a:p>
                          <a:r>
                            <a:rPr lang="en-US" dirty="0"/>
                            <a:t>B</a:t>
                          </a:r>
                          <a:endParaRPr lang="LID4096" dirty="0"/>
                        </a:p>
                      </a:txBody>
                      <a:tcPr/>
                    </a:tc>
                    <a:tc>
                      <a:txBody>
                        <a:bodyPr/>
                        <a:lstStyle/>
                        <a:p>
                          <a:r>
                            <a:rPr lang="en-US" dirty="0"/>
                            <a:t>C</a:t>
                          </a:r>
                          <a:endParaRPr lang="LID4096" dirty="0"/>
                        </a:p>
                      </a:txBody>
                      <a:tcPr/>
                    </a:tc>
                    <a:extLst>
                      <a:ext uri="{0D108BD9-81ED-4DB2-BD59-A6C34878D82A}">
                        <a16:rowId xmlns:a16="http://schemas.microsoft.com/office/drawing/2014/main" val="1979267772"/>
                      </a:ext>
                    </a:extLst>
                  </a:tr>
                  <a:tr h="640080">
                    <a:tc>
                      <a:txBody>
                        <a:bodyPr/>
                        <a:lstStyle/>
                        <a:p>
                          <a:r>
                            <a:rPr lang="en-US" b="1" baseline="0" dirty="0"/>
                            <a:t>Preparation method</a:t>
                          </a:r>
                          <a:endParaRPr lang="LID4096" b="1" baseline="0" dirty="0"/>
                        </a:p>
                      </a:txBody>
                      <a:tcPr/>
                    </a:tc>
                    <a:tc>
                      <a:txBody>
                        <a:bodyPr/>
                        <a:lstStyle/>
                        <a:p>
                          <a:r>
                            <a:rPr lang="en-US" baseline="0" dirty="0"/>
                            <a:t>[</a:t>
                          </a:r>
                          <a:r>
                            <a:rPr lang="en-US" baseline="30000" dirty="0"/>
                            <a:t>227</a:t>
                          </a:r>
                          <a:r>
                            <a:rPr lang="en-US" dirty="0"/>
                            <a:t>Ac/</a:t>
                          </a:r>
                          <a:r>
                            <a:rPr lang="en-US" baseline="30000" dirty="0"/>
                            <a:t>225</a:t>
                          </a:r>
                          <a:r>
                            <a:rPr lang="en-US" dirty="0"/>
                            <a:t>Ac]Ac(NO</a:t>
                          </a:r>
                          <a:r>
                            <a:rPr lang="en-US" baseline="-25000" dirty="0"/>
                            <a:t>3</a:t>
                          </a:r>
                          <a:r>
                            <a:rPr lang="en-US" dirty="0"/>
                            <a:t>)</a:t>
                          </a:r>
                          <a:r>
                            <a:rPr lang="en-US" baseline="-25000" dirty="0"/>
                            <a:t>3 </a:t>
                          </a:r>
                          <a:r>
                            <a:rPr lang="en-US" baseline="0" dirty="0"/>
                            <a:t> solution deposition + evaporate + dry</a:t>
                          </a:r>
                          <a:endParaRPr lang="LID4096" baseline="-25000" dirty="0"/>
                        </a:p>
                      </a:txBody>
                      <a:tcPr/>
                    </a:tc>
                    <a:tc>
                      <a:txBody>
                        <a:bodyPr/>
                        <a:lstStyle/>
                        <a:p>
                          <a:r>
                            <a:rPr lang="en-US" dirty="0"/>
                            <a:t>Direct </a:t>
                          </a:r>
                          <a:r>
                            <a:rPr lang="en-US" dirty="0" err="1"/>
                            <a:t>irr</a:t>
                          </a:r>
                          <a:r>
                            <a:rPr lang="en-US" dirty="0"/>
                            <a:t>.</a:t>
                          </a:r>
                          <a:endParaRPr lang="LID4096" dirty="0"/>
                        </a:p>
                      </a:txBody>
                      <a:tcPr/>
                    </a:tc>
                    <a:tc>
                      <a:txBody>
                        <a:bodyPr/>
                        <a:lstStyle/>
                        <a:p>
                          <a:r>
                            <a:rPr lang="en-US" dirty="0"/>
                            <a:t>Direct </a:t>
                          </a:r>
                          <a:r>
                            <a:rPr lang="en-US" dirty="0" err="1"/>
                            <a:t>irr</a:t>
                          </a:r>
                          <a:r>
                            <a:rPr lang="en-US" dirty="0"/>
                            <a:t>.</a:t>
                          </a:r>
                          <a:endParaRPr lang="LID4096" dirty="0"/>
                        </a:p>
                      </a:txBody>
                      <a:tcPr/>
                    </a:tc>
                    <a:extLst>
                      <a:ext uri="{0D108BD9-81ED-4DB2-BD59-A6C34878D82A}">
                        <a16:rowId xmlns:a16="http://schemas.microsoft.com/office/drawing/2014/main" val="4124832992"/>
                      </a:ext>
                    </a:extLst>
                  </a:tr>
                  <a:tr h="365760">
                    <a:tc>
                      <a:txBody>
                        <a:bodyPr/>
                        <a:lstStyle/>
                        <a:p>
                          <a:r>
                            <a:rPr lang="en-US" b="1" baseline="0" dirty="0"/>
                            <a:t>Collection time</a:t>
                          </a:r>
                          <a:endParaRPr lang="LID4096" b="1" baseline="0" dirty="0"/>
                        </a:p>
                      </a:txBody>
                      <a:tcPr/>
                    </a:tc>
                    <a:tc>
                      <a:txBody>
                        <a:bodyPr/>
                        <a:lstStyle/>
                        <a:p>
                          <a:r>
                            <a:rPr lang="en-US" baseline="0" dirty="0"/>
                            <a:t>Dec 2022</a:t>
                          </a:r>
                          <a:endParaRPr lang="LID4096" baseline="0" dirty="0"/>
                        </a:p>
                      </a:txBody>
                      <a:tcPr/>
                    </a:tc>
                    <a:tc>
                      <a:txBody>
                        <a:bodyPr/>
                        <a:lstStyle/>
                        <a:p>
                          <a:r>
                            <a:rPr lang="en-US" dirty="0"/>
                            <a:t>Nov 2021</a:t>
                          </a:r>
                          <a:endParaRPr lang="LID4096" dirty="0"/>
                        </a:p>
                      </a:txBody>
                      <a:tcPr/>
                    </a:tc>
                    <a:tc>
                      <a:txBody>
                        <a:bodyPr/>
                        <a:lstStyle/>
                        <a:p>
                          <a:r>
                            <a:rPr lang="en-US" dirty="0"/>
                            <a:t>May 2023</a:t>
                          </a:r>
                          <a:endParaRPr lang="LID4096" dirty="0"/>
                        </a:p>
                      </a:txBody>
                      <a:tcPr/>
                    </a:tc>
                    <a:extLst>
                      <a:ext uri="{0D108BD9-81ED-4DB2-BD59-A6C34878D82A}">
                        <a16:rowId xmlns:a16="http://schemas.microsoft.com/office/drawing/2014/main" val="3106513360"/>
                      </a:ext>
                    </a:extLst>
                  </a:tr>
                  <a:tr h="914400">
                    <a:tc>
                      <a:txBody>
                        <a:bodyPr/>
                        <a:lstStyle/>
                        <a:p>
                          <a:r>
                            <a:rPr lang="en-US" b="1" dirty="0"/>
                            <a:t>Target material</a:t>
                          </a:r>
                          <a:endParaRPr lang="LID4096" b="1" dirty="0"/>
                        </a:p>
                      </a:txBody>
                      <a:tcPr/>
                    </a:tc>
                    <a:tc>
                      <a:txBody>
                        <a:bodyPr/>
                        <a:lstStyle/>
                        <a:p>
                          <a:r>
                            <a:rPr lang="en-US" sz="1800" kern="1200" dirty="0">
                              <a:solidFill>
                                <a:schemeClr val="dk1"/>
                              </a:solidFill>
                              <a:effectLst/>
                              <a:latin typeface="+mn-lt"/>
                              <a:ea typeface="+mn-ea"/>
                              <a:cs typeface="+mn-cs"/>
                            </a:rPr>
                            <a:t>1</a:t>
                          </a:r>
                          <a:r>
                            <a:rPr lang="en-BE" sz="1800" kern="1200" dirty="0">
                              <a:solidFill>
                                <a:schemeClr val="dk1"/>
                              </a:solidFill>
                              <a:effectLst/>
                              <a:latin typeface="+mn-lt"/>
                              <a:ea typeface="+mn-ea"/>
                              <a:cs typeface="+mn-cs"/>
                            </a:rPr>
                            <a:t>5.08</a:t>
                          </a:r>
                          <a:r>
                            <a:rPr lang="en-US" sz="1800" kern="1200" dirty="0">
                              <a:solidFill>
                                <a:schemeClr val="dk1"/>
                              </a:solidFill>
                              <a:effectLst/>
                              <a:latin typeface="+mn-lt"/>
                              <a:ea typeface="+mn-ea"/>
                              <a:cs typeface="+mn-cs"/>
                            </a:rPr>
                            <a:t> g</a:t>
                          </a:r>
                          <a:r>
                            <a:rPr lang="en-BE" sz="1800" kern="1200" dirty="0">
                              <a:solidFill>
                                <a:schemeClr val="dk1"/>
                              </a:solidFill>
                              <a:effectLst/>
                              <a:latin typeface="+mn-lt"/>
                              <a:ea typeface="+mn-ea"/>
                              <a:cs typeface="+mn-cs"/>
                            </a:rPr>
                            <a:t> </a:t>
                          </a:r>
                          <a:r>
                            <a:rPr lang="en-US" dirty="0"/>
                            <a:t> ThO</a:t>
                          </a:r>
                          <a:r>
                            <a:rPr lang="en-US" baseline="-25000" dirty="0"/>
                            <a:t>2</a:t>
                          </a:r>
                          <a:endParaRPr lang="LID4096" baseline="-25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14.65 g ThO</a:t>
                          </a:r>
                          <a:r>
                            <a:rPr lang="en-US" baseline="-25000" dirty="0"/>
                            <a:t>2</a:t>
                          </a:r>
                          <a:r>
                            <a:rPr lang="en-US" baseline="0" dirty="0"/>
                            <a:t> </a:t>
                          </a:r>
                          <a:r>
                            <a:rPr lang="en-US" baseline="0" dirty="0" err="1"/>
                            <a:t>fibre</a:t>
                          </a:r>
                          <a:r>
                            <a:rPr lang="en-US" baseline="0" dirty="0"/>
                            <a:t> felt</a:t>
                          </a:r>
                          <a:endParaRPr lang="LID4096" baseline="-25000" dirty="0"/>
                        </a:p>
                        <a:p>
                          <a:endParaRPr lang="LID4096"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98.9 g </a:t>
                          </a:r>
                          <a:r>
                            <a:rPr lang="en-US" dirty="0" err="1"/>
                            <a:t>ThC</a:t>
                          </a:r>
                          <a:r>
                            <a:rPr lang="en-US" baseline="-25000" dirty="0" err="1"/>
                            <a:t>x</a:t>
                          </a:r>
                          <a:r>
                            <a:rPr lang="en-US" baseline="-25000" dirty="0"/>
                            <a:t> </a:t>
                          </a:r>
                          <a:r>
                            <a:rPr lang="en-US" baseline="0" dirty="0"/>
                            <a:t> pellets</a:t>
                          </a:r>
                          <a:endParaRPr lang="en-US" baseline="-25000" dirty="0"/>
                        </a:p>
                        <a:p>
                          <a:endParaRPr lang="LID4096" dirty="0"/>
                        </a:p>
                      </a:txBody>
                      <a:tcPr/>
                    </a:tc>
                    <a:extLst>
                      <a:ext uri="{0D108BD9-81ED-4DB2-BD59-A6C34878D82A}">
                        <a16:rowId xmlns:a16="http://schemas.microsoft.com/office/drawing/2014/main" val="483805092"/>
                      </a:ext>
                    </a:extLst>
                  </a:tr>
                  <a:tr h="640080">
                    <a:tc>
                      <a:txBody>
                        <a:bodyPr/>
                        <a:lstStyle/>
                        <a:p>
                          <a:endParaRPr lang="LID4096"/>
                        </a:p>
                      </a:txBody>
                      <a:tcPr>
                        <a:blipFill>
                          <a:blip r:embed="rId2"/>
                          <a:stretch>
                            <a:fillRect l="-204" t="-362857" r="-264358" b="-101905"/>
                          </a:stretch>
                        </a:blipFill>
                      </a:tcPr>
                    </a:tc>
                    <a:tc>
                      <a:txBody>
                        <a:bodyPr/>
                        <a:lstStyle/>
                        <a:p>
                          <a:endParaRPr lang="LID4096"/>
                        </a:p>
                      </a:txBody>
                      <a:tcPr>
                        <a:blipFill>
                          <a:blip r:embed="rId2"/>
                          <a:stretch>
                            <a:fillRect l="-89292" t="-362857" r="-135572" b="-101905"/>
                          </a:stretch>
                        </a:blipFill>
                      </a:tcPr>
                    </a:tc>
                    <a:tc>
                      <a:txBody>
                        <a:bodyPr/>
                        <a:lstStyle/>
                        <a:p>
                          <a:endParaRPr lang="LID4096"/>
                        </a:p>
                      </a:txBody>
                      <a:tcPr>
                        <a:blipFill>
                          <a:blip r:embed="rId2"/>
                          <a:stretch>
                            <a:fillRect l="-247743" t="-362857" r="-77435" b="-101905"/>
                          </a:stretch>
                        </a:blipFill>
                      </a:tcPr>
                    </a:tc>
                    <a:tc>
                      <a:txBody>
                        <a:bodyPr/>
                        <a:lstStyle/>
                        <a:p>
                          <a:r>
                            <a:rPr lang="en-BE" sz="1800" kern="1200" dirty="0">
                              <a:solidFill>
                                <a:srgbClr val="C00000"/>
                              </a:solidFill>
                              <a:effectLst/>
                              <a:latin typeface="+mn-lt"/>
                              <a:ea typeface="+mn-ea"/>
                              <a:cs typeface="+mn-cs"/>
                            </a:rPr>
                            <a:t>1.64(2)</a:t>
                          </a:r>
                          <a:endParaRPr lang="LID4096" dirty="0">
                            <a:solidFill>
                              <a:srgbClr val="C00000"/>
                            </a:solidFill>
                          </a:endParaRPr>
                        </a:p>
                      </a:txBody>
                      <a:tcPr/>
                    </a:tc>
                    <a:extLst>
                      <a:ext uri="{0D108BD9-81ED-4DB2-BD59-A6C34878D82A}">
                        <a16:rowId xmlns:a16="http://schemas.microsoft.com/office/drawing/2014/main" val="2838097714"/>
                      </a:ext>
                    </a:extLst>
                  </a:tr>
                  <a:tr h="640080">
                    <a:tc>
                      <a:txBody>
                        <a:bodyPr/>
                        <a:lstStyle/>
                        <a:p>
                          <a:endParaRPr lang="LID4096"/>
                        </a:p>
                      </a:txBody>
                      <a:tcPr>
                        <a:blipFill>
                          <a:blip r:embed="rId2"/>
                          <a:stretch>
                            <a:fillRect l="-204" t="-462857" r="-264358" b="-1905"/>
                          </a:stretch>
                        </a:blipFill>
                      </a:tcPr>
                    </a:tc>
                    <a:tc>
                      <a:txBody>
                        <a:bodyPr/>
                        <a:lstStyle/>
                        <a:p>
                          <a:r>
                            <a:rPr lang="en-US" baseline="0" dirty="0">
                              <a:solidFill>
                                <a:srgbClr val="148C00"/>
                              </a:solidFill>
                            </a:rPr>
                            <a:t>10.8 (6)</a:t>
                          </a:r>
                        </a:p>
                      </a:txBody>
                      <a:tcPr/>
                    </a:tc>
                    <a:tc>
                      <a:txBody>
                        <a:bodyPr/>
                        <a:lstStyle/>
                        <a:p>
                          <a:r>
                            <a:rPr lang="en-BE" sz="1800" kern="1200" dirty="0">
                              <a:solidFill>
                                <a:srgbClr val="148C00"/>
                              </a:solidFill>
                              <a:effectLst/>
                              <a:latin typeface="+mn-lt"/>
                              <a:ea typeface="+mn-ea"/>
                              <a:cs typeface="+mn-cs"/>
                            </a:rPr>
                            <a:t>2.37(7)</a:t>
                          </a:r>
                          <a:endParaRPr lang="LID4096" dirty="0">
                            <a:solidFill>
                              <a:srgbClr val="148C00"/>
                            </a:solidFill>
                          </a:endParaRPr>
                        </a:p>
                      </a:txBody>
                      <a:tcPr/>
                    </a:tc>
                    <a:tc>
                      <a:txBody>
                        <a:bodyPr/>
                        <a:lstStyle/>
                        <a:p>
                          <a:endParaRPr lang="LID4096"/>
                        </a:p>
                      </a:txBody>
                      <a:tcPr>
                        <a:blipFill>
                          <a:blip r:embed="rId2"/>
                          <a:stretch>
                            <a:fillRect l="-454658" t="-462857" r="-1242" b="-1905"/>
                          </a:stretch>
                        </a:blipFill>
                      </a:tcPr>
                    </a:tc>
                    <a:extLst>
                      <a:ext uri="{0D108BD9-81ED-4DB2-BD59-A6C34878D82A}">
                        <a16:rowId xmlns:a16="http://schemas.microsoft.com/office/drawing/2014/main" val="3635477427"/>
                      </a:ext>
                    </a:extLst>
                  </a:tr>
                </a:tbl>
              </a:graphicData>
            </a:graphic>
          </p:graphicFrame>
        </mc:Fallback>
      </mc:AlternateContent>
    </p:spTree>
    <p:extLst>
      <p:ext uri="{BB962C8B-B14F-4D97-AF65-F5344CB8AC3E}">
        <p14:creationId xmlns:p14="http://schemas.microsoft.com/office/powerpoint/2010/main" val="289455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metal rod with white wires&#10;&#10;Description automatically generated">
            <a:extLst>
              <a:ext uri="{FF2B5EF4-FFF2-40B4-BE49-F238E27FC236}">
                <a16:creationId xmlns:a16="http://schemas.microsoft.com/office/drawing/2014/main" id="{91396898-DB53-29CB-8535-4063D029E3D3}"/>
              </a:ext>
            </a:extLst>
          </p:cNvPr>
          <p:cNvPicPr>
            <a:picLocks noChangeAspect="1"/>
          </p:cNvPicPr>
          <p:nvPr/>
        </p:nvPicPr>
        <p:blipFill rotWithShape="1">
          <a:blip r:embed="rId2"/>
          <a:srcRect l="37920" t="64470" r="47994" b="17673"/>
          <a:stretch/>
        </p:blipFill>
        <p:spPr>
          <a:xfrm rot="16421242">
            <a:off x="2001078" y="2727357"/>
            <a:ext cx="757883" cy="1275949"/>
          </a:xfrm>
          <a:prstGeom prst="rect">
            <a:avLst/>
          </a:prstGeom>
        </p:spPr>
      </p:pic>
      <p:sp>
        <p:nvSpPr>
          <p:cNvPr id="3" name="Footer Placeholder 2">
            <a:extLst>
              <a:ext uri="{FF2B5EF4-FFF2-40B4-BE49-F238E27FC236}">
                <a16:creationId xmlns:a16="http://schemas.microsoft.com/office/drawing/2014/main" id="{84F87B8A-A1B5-D180-2BC9-E5A424A09D76}"/>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B69919EB-2362-37B4-BD17-8AE0258384F0}"/>
              </a:ext>
            </a:extLst>
          </p:cNvPr>
          <p:cNvSpPr>
            <a:spLocks noGrp="1"/>
          </p:cNvSpPr>
          <p:nvPr>
            <p:ph type="sldNum" sz="quarter" idx="12"/>
          </p:nvPr>
        </p:nvSpPr>
        <p:spPr/>
        <p:txBody>
          <a:bodyPr/>
          <a:lstStyle/>
          <a:p>
            <a:fld id="{0A297500-7527-634B-90F4-69D0994C32B4}" type="slidenum">
              <a:rPr lang="nl-NL" smtClean="0"/>
              <a:t>7</a:t>
            </a:fld>
            <a:endParaRPr lang="nl-NL"/>
          </a:p>
        </p:txBody>
      </p:sp>
      <p:sp>
        <p:nvSpPr>
          <p:cNvPr id="5" name="Title 4">
            <a:extLst>
              <a:ext uri="{FF2B5EF4-FFF2-40B4-BE49-F238E27FC236}">
                <a16:creationId xmlns:a16="http://schemas.microsoft.com/office/drawing/2014/main" id="{1B0ACB4C-3C57-A129-B466-61DF87AE653E}"/>
              </a:ext>
            </a:extLst>
          </p:cNvPr>
          <p:cNvSpPr>
            <a:spLocks noGrp="1"/>
          </p:cNvSpPr>
          <p:nvPr>
            <p:ph type="title"/>
          </p:nvPr>
        </p:nvSpPr>
        <p:spPr/>
        <p:txBody>
          <a:bodyPr/>
          <a:lstStyle/>
          <a:p>
            <a:r>
              <a:rPr lang="en-US" baseline="30000" dirty="0"/>
              <a:t>225</a:t>
            </a:r>
            <a:r>
              <a:rPr lang="en-US" dirty="0"/>
              <a:t>Ac / </a:t>
            </a:r>
            <a:r>
              <a:rPr lang="en-US" baseline="30000" dirty="0"/>
              <a:t>225</a:t>
            </a:r>
            <a:r>
              <a:rPr lang="en-US" dirty="0"/>
              <a:t>Ra activity through </a:t>
            </a:r>
            <a:r>
              <a:rPr lang="en-US" dirty="0" err="1"/>
              <a:t>nuc</a:t>
            </a:r>
            <a:r>
              <a:rPr lang="en-US" dirty="0"/>
              <a:t>. decay spec.</a:t>
            </a:r>
            <a:endParaRPr lang="LID4096" dirty="0"/>
          </a:p>
        </p:txBody>
      </p:sp>
      <p:pic>
        <p:nvPicPr>
          <p:cNvPr id="13" name="Picture 12" descr="A white cylinder with blue stripe&#10;&#10;Description automatically generated">
            <a:extLst>
              <a:ext uri="{FF2B5EF4-FFF2-40B4-BE49-F238E27FC236}">
                <a16:creationId xmlns:a16="http://schemas.microsoft.com/office/drawing/2014/main" id="{F47BB534-B1C7-D88B-5BA9-EFE53D9E62D3}"/>
              </a:ext>
            </a:extLst>
          </p:cNvPr>
          <p:cNvPicPr>
            <a:picLocks noChangeAspect="1"/>
          </p:cNvPicPr>
          <p:nvPr/>
        </p:nvPicPr>
        <p:blipFill>
          <a:blip r:embed="rId3"/>
          <a:stretch>
            <a:fillRect/>
          </a:stretch>
        </p:blipFill>
        <p:spPr>
          <a:xfrm rot="5400000">
            <a:off x="306954" y="2465271"/>
            <a:ext cx="923330" cy="1715164"/>
          </a:xfrm>
          <a:prstGeom prst="rect">
            <a:avLst/>
          </a:prstGeom>
        </p:spPr>
      </p:pic>
      <p:pic>
        <p:nvPicPr>
          <p:cNvPr id="15" name="Picture 14" descr="A close-up of a gold and black coin&#10;&#10;Description automatically generated">
            <a:extLst>
              <a:ext uri="{FF2B5EF4-FFF2-40B4-BE49-F238E27FC236}">
                <a16:creationId xmlns:a16="http://schemas.microsoft.com/office/drawing/2014/main" id="{92C14596-4512-18B8-78D7-123CC6E020FC}"/>
              </a:ext>
            </a:extLst>
          </p:cNvPr>
          <p:cNvPicPr>
            <a:picLocks noChangeAspect="1"/>
          </p:cNvPicPr>
          <p:nvPr/>
        </p:nvPicPr>
        <p:blipFill rotWithShape="1">
          <a:blip r:embed="rId4"/>
          <a:srcRect l="48268" t="32873"/>
          <a:stretch/>
        </p:blipFill>
        <p:spPr>
          <a:xfrm rot="7019765">
            <a:off x="1836437" y="1491634"/>
            <a:ext cx="1109753" cy="1152000"/>
          </a:xfrm>
          <a:prstGeom prst="ellipse">
            <a:avLst/>
          </a:prstGeom>
        </p:spPr>
      </p:pic>
      <p:pic>
        <p:nvPicPr>
          <p:cNvPr id="16" name="Picture 15" descr="A white cylinder with blue stripe&#10;&#10;Description automatically generated">
            <a:extLst>
              <a:ext uri="{FF2B5EF4-FFF2-40B4-BE49-F238E27FC236}">
                <a16:creationId xmlns:a16="http://schemas.microsoft.com/office/drawing/2014/main" id="{796C5A72-D226-83E6-D215-0162164C605E}"/>
              </a:ext>
            </a:extLst>
          </p:cNvPr>
          <p:cNvPicPr>
            <a:picLocks noChangeAspect="1"/>
          </p:cNvPicPr>
          <p:nvPr/>
        </p:nvPicPr>
        <p:blipFill>
          <a:blip r:embed="rId3"/>
          <a:stretch>
            <a:fillRect/>
          </a:stretch>
        </p:blipFill>
        <p:spPr>
          <a:xfrm>
            <a:off x="1865301" y="4143553"/>
            <a:ext cx="821259" cy="1525558"/>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480ED77-4C1A-1E29-BC07-7D01FE9B57BD}"/>
                  </a:ext>
                </a:extLst>
              </p:cNvPr>
              <p:cNvSpPr txBox="1"/>
              <p:nvPr/>
            </p:nvSpPr>
            <p:spPr>
              <a:xfrm>
                <a:off x="3932400" y="5000515"/>
                <a:ext cx="2666284" cy="923330"/>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𝛾</m:t>
                    </m:r>
                  </m:oMath>
                </a14:m>
                <a:r>
                  <a:rPr lang="en-US" dirty="0"/>
                  <a:t>-singles</a:t>
                </a:r>
              </a:p>
              <a:p>
                <a:pPr marL="285750" indent="-285750">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𝛾𝛾</m:t>
                    </m:r>
                    <m:r>
                      <a:rPr lang="en-US" b="0" i="1" smtClean="0">
                        <a:latin typeface="Cambria Math" panose="02040503050406030204" pitchFamily="18" charset="0"/>
                      </a:rPr>
                      <m:t>−</m:t>
                    </m:r>
                  </m:oMath>
                </a14:m>
                <a:r>
                  <a:rPr lang="en-US" dirty="0"/>
                  <a:t>coincidence</a:t>
                </a:r>
              </a:p>
              <a:p>
                <a:pPr marL="285750" indent="-285750">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𝛼</m:t>
                    </m:r>
                  </m:oMath>
                </a14:m>
                <a:r>
                  <a:rPr lang="en-US" dirty="0"/>
                  <a:t>-singles</a:t>
                </a:r>
                <a:endParaRPr lang="LID4096" dirty="0"/>
              </a:p>
            </p:txBody>
          </p:sp>
        </mc:Choice>
        <mc:Fallback xmlns="">
          <p:sp>
            <p:nvSpPr>
              <p:cNvPr id="20" name="TextBox 19">
                <a:extLst>
                  <a:ext uri="{FF2B5EF4-FFF2-40B4-BE49-F238E27FC236}">
                    <a16:creationId xmlns:a16="http://schemas.microsoft.com/office/drawing/2014/main" id="{3480ED77-4C1A-1E29-BC07-7D01FE9B57BD}"/>
                  </a:ext>
                </a:extLst>
              </p:cNvPr>
              <p:cNvSpPr txBox="1">
                <a:spLocks noRot="1" noChangeAspect="1" noMove="1" noResize="1" noEditPoints="1" noAdjustHandles="1" noChangeArrowheads="1" noChangeShapeType="1" noTextEdit="1"/>
              </p:cNvSpPr>
              <p:nvPr/>
            </p:nvSpPr>
            <p:spPr>
              <a:xfrm>
                <a:off x="3932400" y="5000515"/>
                <a:ext cx="2666284" cy="923330"/>
              </a:xfrm>
              <a:prstGeom prst="rect">
                <a:avLst/>
              </a:prstGeom>
              <a:blipFill>
                <a:blip r:embed="rId5"/>
                <a:stretch>
                  <a:fillRect l="-1373" t="-3289" b="-9211"/>
                </a:stretch>
              </a:blipFill>
            </p:spPr>
            <p:txBody>
              <a:bodyPr/>
              <a:lstStyle/>
              <a:p>
                <a:r>
                  <a:rPr lang="LID4096">
                    <a:noFill/>
                  </a:rPr>
                  <a:t> </a:t>
                </a:r>
              </a:p>
            </p:txBody>
          </p:sp>
        </mc:Fallback>
      </mc:AlternateContent>
      <p:pic>
        <p:nvPicPr>
          <p:cNvPr id="22" name="Picture 21">
            <a:extLst>
              <a:ext uri="{FF2B5EF4-FFF2-40B4-BE49-F238E27FC236}">
                <a16:creationId xmlns:a16="http://schemas.microsoft.com/office/drawing/2014/main" id="{34F258AE-D072-66B6-1A91-80388E2595B1}"/>
              </a:ext>
            </a:extLst>
          </p:cNvPr>
          <p:cNvPicPr>
            <a:picLocks noChangeAspect="1"/>
          </p:cNvPicPr>
          <p:nvPr/>
        </p:nvPicPr>
        <p:blipFill>
          <a:blip r:embed="rId6"/>
          <a:stretch>
            <a:fillRect/>
          </a:stretch>
        </p:blipFill>
        <p:spPr>
          <a:xfrm>
            <a:off x="3499438" y="1912527"/>
            <a:ext cx="8596105" cy="2819644"/>
          </a:xfrm>
          <a:prstGeom prst="rect">
            <a:avLst/>
          </a:prstGeom>
        </p:spPr>
      </p:pic>
    </p:spTree>
    <p:extLst>
      <p:ext uri="{BB962C8B-B14F-4D97-AF65-F5344CB8AC3E}">
        <p14:creationId xmlns:p14="http://schemas.microsoft.com/office/powerpoint/2010/main" val="71134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BD1D852E-C68E-16F5-0E24-2E727ED2D1C2}"/>
              </a:ext>
            </a:extLst>
          </p:cNvPr>
          <p:cNvPicPr>
            <a:picLocks noGrp="1" noChangeAspect="1"/>
          </p:cNvPicPr>
          <p:nvPr>
            <p:ph idx="1"/>
          </p:nvPr>
        </p:nvPicPr>
        <p:blipFill>
          <a:blip r:embed="rId2"/>
          <a:stretch>
            <a:fillRect/>
          </a:stretch>
        </p:blipFill>
        <p:spPr>
          <a:xfrm>
            <a:off x="5467547" y="1378086"/>
            <a:ext cx="6400800" cy="3313432"/>
          </a:xfrm>
        </p:spPr>
      </p:pic>
      <p:sp>
        <p:nvSpPr>
          <p:cNvPr id="3" name="Footer Placeholder 2">
            <a:extLst>
              <a:ext uri="{FF2B5EF4-FFF2-40B4-BE49-F238E27FC236}">
                <a16:creationId xmlns:a16="http://schemas.microsoft.com/office/drawing/2014/main" id="{CDB61690-4AEF-B4F4-5AEF-7655C9A4395C}"/>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3B0B1ACF-A03E-3626-3648-396E2A9D45CB}"/>
              </a:ext>
            </a:extLst>
          </p:cNvPr>
          <p:cNvSpPr>
            <a:spLocks noGrp="1"/>
          </p:cNvSpPr>
          <p:nvPr>
            <p:ph type="sldNum" sz="quarter" idx="12"/>
          </p:nvPr>
        </p:nvSpPr>
        <p:spPr/>
        <p:txBody>
          <a:bodyPr/>
          <a:lstStyle/>
          <a:p>
            <a:fld id="{0A297500-7527-634B-90F4-69D0994C32B4}" type="slidenum">
              <a:rPr lang="nl-NL" smtClean="0"/>
              <a:t>8</a:t>
            </a:fld>
            <a:endParaRPr lang="nl-NL"/>
          </a:p>
        </p:txBody>
      </p:sp>
      <p:sp>
        <p:nvSpPr>
          <p:cNvPr id="5" name="Title 4">
            <a:extLst>
              <a:ext uri="{FF2B5EF4-FFF2-40B4-BE49-F238E27FC236}">
                <a16:creationId xmlns:a16="http://schemas.microsoft.com/office/drawing/2014/main" id="{A448FE2F-799D-9EB3-3612-6929585E1104}"/>
              </a:ext>
            </a:extLst>
          </p:cNvPr>
          <p:cNvSpPr>
            <a:spLocks noGrp="1"/>
          </p:cNvSpPr>
          <p:nvPr>
            <p:ph type="title"/>
          </p:nvPr>
        </p:nvSpPr>
        <p:spPr/>
        <p:txBody>
          <a:bodyPr/>
          <a:lstStyle/>
          <a:p>
            <a:r>
              <a:rPr lang="en-US" dirty="0"/>
              <a:t>E.O.C activities: </a:t>
            </a:r>
            <a:r>
              <a:rPr lang="en-US" baseline="30000" dirty="0"/>
              <a:t>225</a:t>
            </a:r>
            <a:r>
              <a:rPr lang="en-US" dirty="0"/>
              <a:t>Ac and </a:t>
            </a:r>
            <a:r>
              <a:rPr lang="en-US" baseline="30000" dirty="0"/>
              <a:t>225</a:t>
            </a:r>
            <a:r>
              <a:rPr lang="en-US" dirty="0"/>
              <a:t>Ra</a:t>
            </a:r>
            <a:endParaRPr lang="LID4096" dirty="0"/>
          </a:p>
        </p:txBody>
      </p:sp>
      <p:pic>
        <p:nvPicPr>
          <p:cNvPr id="9" name="Picture 8">
            <a:extLst>
              <a:ext uri="{FF2B5EF4-FFF2-40B4-BE49-F238E27FC236}">
                <a16:creationId xmlns:a16="http://schemas.microsoft.com/office/drawing/2014/main" id="{470D1F4C-1D44-7F00-8004-B0F5E8CB5FD3}"/>
              </a:ext>
            </a:extLst>
          </p:cNvPr>
          <p:cNvPicPr>
            <a:picLocks noChangeAspect="1"/>
          </p:cNvPicPr>
          <p:nvPr/>
        </p:nvPicPr>
        <p:blipFill>
          <a:blip r:embed="rId3"/>
          <a:stretch>
            <a:fillRect/>
          </a:stretch>
        </p:blipFill>
        <p:spPr>
          <a:xfrm>
            <a:off x="0" y="1784583"/>
            <a:ext cx="5408622" cy="2806665"/>
          </a:xfrm>
          <a:prstGeom prst="rect">
            <a:avLst/>
          </a:prstGeom>
        </p:spPr>
      </p:pic>
      <p:sp>
        <p:nvSpPr>
          <p:cNvPr id="12" name="TextBox 11">
            <a:extLst>
              <a:ext uri="{FF2B5EF4-FFF2-40B4-BE49-F238E27FC236}">
                <a16:creationId xmlns:a16="http://schemas.microsoft.com/office/drawing/2014/main" id="{C7D824F3-7144-A4A2-7A79-08AF478368FC}"/>
              </a:ext>
            </a:extLst>
          </p:cNvPr>
          <p:cNvSpPr txBox="1"/>
          <p:nvPr/>
        </p:nvSpPr>
        <p:spPr>
          <a:xfrm>
            <a:off x="5957198" y="5489667"/>
            <a:ext cx="485775" cy="369332"/>
          </a:xfrm>
          <a:prstGeom prst="rect">
            <a:avLst/>
          </a:prstGeom>
          <a:noFill/>
        </p:spPr>
        <p:txBody>
          <a:bodyPr wrap="square" rtlCol="0">
            <a:spAutoFit/>
          </a:bodyPr>
          <a:lstStyle/>
          <a:p>
            <a:r>
              <a:rPr lang="en-US" dirty="0"/>
              <a:t>*</a:t>
            </a:r>
            <a:endParaRPr lang="LID4096" dirty="0"/>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637BDA00-487B-325D-6092-8897783735C3}"/>
                  </a:ext>
                </a:extLst>
              </p:cNvPr>
              <p:cNvSpPr txBox="1"/>
              <p:nvPr/>
            </p:nvSpPr>
            <p:spPr>
              <a:xfrm>
                <a:off x="1022348" y="4976404"/>
                <a:ext cx="2328825" cy="4302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18262E"/>
                              </a:solidFill>
                              <a:latin typeface="Cambria Math" panose="02040503050406030204" pitchFamily="18" charset="0"/>
                            </a:rPr>
                          </m:ctrlPr>
                        </m:sSupPr>
                        <m:e>
                          <m:r>
                            <a:rPr lang="en-US" b="0" i="1" smtClean="0">
                              <a:solidFill>
                                <a:srgbClr val="18262E"/>
                              </a:solidFill>
                              <a:latin typeface="Cambria Math" panose="02040503050406030204" pitchFamily="18" charset="0"/>
                            </a:rPr>
                            <m:t>𝐴</m:t>
                          </m:r>
                        </m:e>
                        <m:sup>
                          <m:d>
                            <m:dPr>
                              <m:ctrlPr>
                                <a:rPr lang="en-US" b="0" i="1" smtClean="0">
                                  <a:solidFill>
                                    <a:srgbClr val="18262E"/>
                                  </a:solidFill>
                                  <a:latin typeface="Cambria Math" panose="02040503050406030204" pitchFamily="18" charset="0"/>
                                </a:rPr>
                              </m:ctrlPr>
                            </m:dPr>
                            <m:e>
                              <m:r>
                                <a:rPr lang="en-US" b="0" i="1" smtClean="0">
                                  <a:solidFill>
                                    <a:srgbClr val="18262E"/>
                                  </a:solidFill>
                                  <a:latin typeface="Cambria Math" panose="02040503050406030204" pitchFamily="18" charset="0"/>
                                </a:rPr>
                                <m:t>𝑖𝑖</m:t>
                              </m:r>
                            </m:e>
                          </m:d>
                        </m:sup>
                      </m:sSup>
                      <m:d>
                        <m:dPr>
                          <m:ctrlPr>
                            <a:rPr lang="en-US" b="0" i="1" smtClean="0">
                              <a:solidFill>
                                <a:srgbClr val="18262E"/>
                              </a:solidFill>
                              <a:latin typeface="Cambria Math" panose="02040503050406030204" pitchFamily="18" charset="0"/>
                            </a:rPr>
                          </m:ctrlPr>
                        </m:dPr>
                        <m:e>
                          <m:r>
                            <a:rPr lang="en-US" b="0" i="1" smtClean="0">
                              <a:solidFill>
                                <a:srgbClr val="18262E"/>
                              </a:solidFill>
                              <a:latin typeface="Cambria Math" panose="02040503050406030204" pitchFamily="18" charset="0"/>
                            </a:rPr>
                            <m:t>𝑡</m:t>
                          </m:r>
                        </m:e>
                      </m:d>
                      <m:r>
                        <a:rPr lang="en-US" b="0" i="1" smtClean="0">
                          <a:solidFill>
                            <a:srgbClr val="18262E"/>
                          </a:solidFill>
                          <a:latin typeface="Cambria Math" panose="02040503050406030204" pitchFamily="18" charset="0"/>
                        </a:rPr>
                        <m:t>=</m:t>
                      </m:r>
                      <m:sSubSup>
                        <m:sSubSupPr>
                          <m:ctrlPr>
                            <a:rPr lang="en-US" b="0" i="1" smtClean="0">
                              <a:solidFill>
                                <a:srgbClr val="18262E"/>
                              </a:solidFill>
                              <a:latin typeface="Cambria Math" panose="02040503050406030204" pitchFamily="18" charset="0"/>
                            </a:rPr>
                          </m:ctrlPr>
                        </m:sSubSupPr>
                        <m:e>
                          <m:r>
                            <a:rPr lang="en-US" b="0" i="1" smtClean="0">
                              <a:solidFill>
                                <a:srgbClr val="18262E"/>
                              </a:solidFill>
                              <a:latin typeface="Cambria Math" panose="02040503050406030204" pitchFamily="18" charset="0"/>
                            </a:rPr>
                            <m:t>𝐴</m:t>
                          </m:r>
                        </m:e>
                        <m:sub>
                          <m:r>
                            <a:rPr lang="en-US" b="0" i="1" smtClean="0">
                              <a:solidFill>
                                <a:srgbClr val="18262E"/>
                              </a:solidFill>
                              <a:latin typeface="Cambria Math" panose="02040503050406030204" pitchFamily="18" charset="0"/>
                            </a:rPr>
                            <m:t>𝑒</m:t>
                          </m:r>
                          <m:r>
                            <a:rPr lang="en-US" b="0" i="1" smtClean="0">
                              <a:solidFill>
                                <a:srgbClr val="18262E"/>
                              </a:solidFill>
                              <a:latin typeface="Cambria Math" panose="02040503050406030204" pitchFamily="18" charset="0"/>
                            </a:rPr>
                            <m:t>.</m:t>
                          </m:r>
                          <m:r>
                            <a:rPr lang="en-US" b="0" i="1" smtClean="0">
                              <a:solidFill>
                                <a:srgbClr val="18262E"/>
                              </a:solidFill>
                              <a:latin typeface="Cambria Math" panose="02040503050406030204" pitchFamily="18" charset="0"/>
                            </a:rPr>
                            <m:t>𝑜</m:t>
                          </m:r>
                          <m:r>
                            <a:rPr lang="en-US" b="0" i="1" smtClean="0">
                              <a:solidFill>
                                <a:srgbClr val="18262E"/>
                              </a:solidFill>
                              <a:latin typeface="Cambria Math" panose="02040503050406030204" pitchFamily="18" charset="0"/>
                            </a:rPr>
                            <m:t>.</m:t>
                          </m:r>
                          <m:r>
                            <a:rPr lang="en-US" b="0" i="1" smtClean="0">
                              <a:solidFill>
                                <a:srgbClr val="18262E"/>
                              </a:solidFill>
                              <a:latin typeface="Cambria Math" panose="02040503050406030204" pitchFamily="18" charset="0"/>
                            </a:rPr>
                            <m:t>𝑐</m:t>
                          </m:r>
                        </m:sub>
                        <m:sup>
                          <m:d>
                            <m:dPr>
                              <m:ctrlPr>
                                <a:rPr lang="en-US" b="0" i="1" smtClean="0">
                                  <a:solidFill>
                                    <a:srgbClr val="18262E"/>
                                  </a:solidFill>
                                  <a:latin typeface="Cambria Math" panose="02040503050406030204" pitchFamily="18" charset="0"/>
                                </a:rPr>
                              </m:ctrlPr>
                            </m:dPr>
                            <m:e>
                              <m:r>
                                <a:rPr lang="en-US" b="0" i="1" smtClean="0">
                                  <a:solidFill>
                                    <a:srgbClr val="18262E"/>
                                  </a:solidFill>
                                  <a:latin typeface="Cambria Math" panose="02040503050406030204" pitchFamily="18" charset="0"/>
                                </a:rPr>
                                <m:t>𝑖𝑖</m:t>
                              </m:r>
                            </m:e>
                          </m:d>
                        </m:sup>
                      </m:sSubSup>
                      <m:sSup>
                        <m:sSupPr>
                          <m:ctrlPr>
                            <a:rPr lang="en-US" b="0" i="1" smtClean="0">
                              <a:solidFill>
                                <a:srgbClr val="18262E"/>
                              </a:solidFill>
                              <a:latin typeface="Cambria Math" panose="02040503050406030204" pitchFamily="18" charset="0"/>
                            </a:rPr>
                          </m:ctrlPr>
                        </m:sSupPr>
                        <m:e>
                          <m:r>
                            <a:rPr lang="en-US" b="0" i="1" smtClean="0">
                              <a:solidFill>
                                <a:srgbClr val="18262E"/>
                              </a:solidFill>
                              <a:latin typeface="Cambria Math" panose="02040503050406030204" pitchFamily="18" charset="0"/>
                            </a:rPr>
                            <m:t>𝑒</m:t>
                          </m:r>
                        </m:e>
                        <m:sup>
                          <m:r>
                            <a:rPr lang="en-US" b="0" i="1" smtClean="0">
                              <a:solidFill>
                                <a:srgbClr val="18262E"/>
                              </a:solidFill>
                              <a:latin typeface="Cambria Math" panose="02040503050406030204" pitchFamily="18" charset="0"/>
                            </a:rPr>
                            <m:t>−</m:t>
                          </m:r>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𝑖𝑖</m:t>
                              </m:r>
                            </m:sub>
                          </m:sSub>
                          <m:r>
                            <a:rPr lang="en-US" b="0" i="1" smtClean="0">
                              <a:solidFill>
                                <a:srgbClr val="18262E"/>
                              </a:solidFill>
                              <a:latin typeface="Cambria Math" panose="02040503050406030204" pitchFamily="18" charset="0"/>
                            </a:rPr>
                            <m:t>𝑡</m:t>
                          </m:r>
                        </m:sup>
                      </m:sSup>
                      <m:r>
                        <a:rPr lang="en-US" b="0" i="1" smtClean="0">
                          <a:solidFill>
                            <a:srgbClr val="18262E"/>
                          </a:solidFill>
                          <a:latin typeface="Cambria Math" panose="02040503050406030204" pitchFamily="18" charset="0"/>
                        </a:rPr>
                        <m:t> </m:t>
                      </m:r>
                    </m:oMath>
                  </m:oMathPara>
                </a14:m>
                <a:endParaRPr lang="LID4096" dirty="0">
                  <a:solidFill>
                    <a:srgbClr val="18262E"/>
                  </a:solidFill>
                </a:endParaRPr>
              </a:p>
            </p:txBody>
          </p:sp>
        </mc:Choice>
        <mc:Fallback>
          <p:sp>
            <p:nvSpPr>
              <p:cNvPr id="13" name="TextBox 12">
                <a:extLst>
                  <a:ext uri="{FF2B5EF4-FFF2-40B4-BE49-F238E27FC236}">
                    <a16:creationId xmlns:a16="http://schemas.microsoft.com/office/drawing/2014/main" id="{637BDA00-487B-325D-6092-8897783735C3}"/>
                  </a:ext>
                </a:extLst>
              </p:cNvPr>
              <p:cNvSpPr txBox="1">
                <a:spLocks noRot="1" noChangeAspect="1" noMove="1" noResize="1" noEditPoints="1" noAdjustHandles="1" noChangeArrowheads="1" noChangeShapeType="1" noTextEdit="1"/>
              </p:cNvSpPr>
              <p:nvPr/>
            </p:nvSpPr>
            <p:spPr>
              <a:xfrm>
                <a:off x="1022348" y="4976404"/>
                <a:ext cx="2328825" cy="430246"/>
              </a:xfrm>
              <a:prstGeom prst="rect">
                <a:avLst/>
              </a:prstGeom>
              <a:blipFill>
                <a:blip r:embed="rId4"/>
                <a:stretch>
                  <a:fillRect/>
                </a:stretch>
              </a:blipFill>
            </p:spPr>
            <p:txBody>
              <a:bodyPr/>
              <a:lstStyle/>
              <a:p>
                <a:r>
                  <a:rPr lang="LID4096">
                    <a:noFill/>
                  </a:rPr>
                  <a:t> </a:t>
                </a:r>
              </a:p>
            </p:txBody>
          </p:sp>
        </mc:Fallback>
      </mc:AlternateContent>
      <p:sp>
        <p:nvSpPr>
          <p:cNvPr id="14" name="TextBox 13">
            <a:extLst>
              <a:ext uri="{FF2B5EF4-FFF2-40B4-BE49-F238E27FC236}">
                <a16:creationId xmlns:a16="http://schemas.microsoft.com/office/drawing/2014/main" id="{10972429-3911-698F-5E95-ADB0CB2CCCF6}"/>
              </a:ext>
            </a:extLst>
          </p:cNvPr>
          <p:cNvSpPr txBox="1"/>
          <p:nvPr/>
        </p:nvSpPr>
        <p:spPr>
          <a:xfrm>
            <a:off x="195535" y="5033423"/>
            <a:ext cx="1500450" cy="369332"/>
          </a:xfrm>
          <a:prstGeom prst="rect">
            <a:avLst/>
          </a:prstGeom>
          <a:noFill/>
        </p:spPr>
        <p:txBody>
          <a:bodyPr wrap="square" rtlCol="0">
            <a:spAutoFit/>
          </a:bodyPr>
          <a:lstStyle/>
          <a:p>
            <a:r>
              <a:rPr lang="en-US" dirty="0" err="1"/>
              <a:t>sA</a:t>
            </a:r>
            <a:r>
              <a:rPr lang="en-US" dirty="0"/>
              <a:t>:</a:t>
            </a:r>
            <a:endParaRPr lang="LID4096" dirty="0"/>
          </a:p>
        </p:txBody>
      </p:sp>
      <p:sp>
        <p:nvSpPr>
          <p:cNvPr id="15" name="TextBox 14">
            <a:extLst>
              <a:ext uri="{FF2B5EF4-FFF2-40B4-BE49-F238E27FC236}">
                <a16:creationId xmlns:a16="http://schemas.microsoft.com/office/drawing/2014/main" id="{FB662C29-E478-D87B-3738-93FE1489E627}"/>
              </a:ext>
            </a:extLst>
          </p:cNvPr>
          <p:cNvSpPr txBox="1"/>
          <p:nvPr/>
        </p:nvSpPr>
        <p:spPr>
          <a:xfrm>
            <a:off x="168975" y="5623659"/>
            <a:ext cx="2110050" cy="369332"/>
          </a:xfrm>
          <a:prstGeom prst="rect">
            <a:avLst/>
          </a:prstGeom>
          <a:noFill/>
        </p:spPr>
        <p:txBody>
          <a:bodyPr wrap="square" rtlCol="0">
            <a:spAutoFit/>
          </a:bodyPr>
          <a:lstStyle/>
          <a:p>
            <a:r>
              <a:rPr lang="en-US" dirty="0" err="1"/>
              <a:t>sB+C</a:t>
            </a:r>
            <a:r>
              <a:rPr lang="en-US" dirty="0"/>
              <a:t>:</a:t>
            </a:r>
            <a:endParaRPr lang="LID4096" dirty="0"/>
          </a:p>
        </p:txBody>
      </p: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33682C79-FAA4-2970-251E-F56883158E7B}"/>
                  </a:ext>
                </a:extLst>
              </p:cNvPr>
              <p:cNvSpPr txBox="1"/>
              <p:nvPr/>
            </p:nvSpPr>
            <p:spPr>
              <a:xfrm>
                <a:off x="442638" y="5475734"/>
                <a:ext cx="6115081" cy="6651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18262E"/>
                              </a:solidFill>
                              <a:latin typeface="Cambria Math" panose="02040503050406030204" pitchFamily="18" charset="0"/>
                            </a:rPr>
                          </m:ctrlPr>
                        </m:sSupPr>
                        <m:e>
                          <m:r>
                            <a:rPr lang="en-US" b="0" i="1" smtClean="0">
                              <a:solidFill>
                                <a:srgbClr val="18262E"/>
                              </a:solidFill>
                              <a:latin typeface="Cambria Math" panose="02040503050406030204" pitchFamily="18" charset="0"/>
                            </a:rPr>
                            <m:t>𝐴</m:t>
                          </m:r>
                        </m:e>
                        <m:sup>
                          <m:d>
                            <m:dPr>
                              <m:ctrlPr>
                                <a:rPr lang="en-US" b="0" i="1" smtClean="0">
                                  <a:solidFill>
                                    <a:srgbClr val="18262E"/>
                                  </a:solidFill>
                                  <a:latin typeface="Cambria Math" panose="02040503050406030204" pitchFamily="18" charset="0"/>
                                </a:rPr>
                              </m:ctrlPr>
                            </m:dPr>
                            <m:e>
                              <m:r>
                                <a:rPr lang="en-US" b="0" i="1" smtClean="0">
                                  <a:solidFill>
                                    <a:srgbClr val="18262E"/>
                                  </a:solidFill>
                                  <a:latin typeface="Cambria Math" panose="02040503050406030204" pitchFamily="18" charset="0"/>
                                </a:rPr>
                                <m:t>𝑖𝑖</m:t>
                              </m:r>
                            </m:e>
                          </m:d>
                        </m:sup>
                      </m:sSup>
                      <m:d>
                        <m:dPr>
                          <m:ctrlPr>
                            <a:rPr lang="en-US" b="0" i="1" smtClean="0">
                              <a:solidFill>
                                <a:srgbClr val="18262E"/>
                              </a:solidFill>
                              <a:latin typeface="Cambria Math" panose="02040503050406030204" pitchFamily="18" charset="0"/>
                            </a:rPr>
                          </m:ctrlPr>
                        </m:dPr>
                        <m:e>
                          <m:r>
                            <a:rPr lang="en-US" b="0" i="1" smtClean="0">
                              <a:solidFill>
                                <a:srgbClr val="18262E"/>
                              </a:solidFill>
                              <a:latin typeface="Cambria Math" panose="02040503050406030204" pitchFamily="18" charset="0"/>
                            </a:rPr>
                            <m:t>𝑡</m:t>
                          </m:r>
                        </m:e>
                      </m:d>
                      <m:r>
                        <a:rPr lang="en-US" b="0" i="1" smtClean="0">
                          <a:solidFill>
                            <a:srgbClr val="18262E"/>
                          </a:solidFill>
                          <a:latin typeface="Cambria Math" panose="02040503050406030204" pitchFamily="18" charset="0"/>
                        </a:rPr>
                        <m:t>=</m:t>
                      </m:r>
                      <m:sSubSup>
                        <m:sSubSupPr>
                          <m:ctrlPr>
                            <a:rPr lang="en-US" b="0" i="1" smtClean="0">
                              <a:solidFill>
                                <a:srgbClr val="18262E"/>
                              </a:solidFill>
                              <a:latin typeface="Cambria Math" panose="02040503050406030204" pitchFamily="18" charset="0"/>
                            </a:rPr>
                          </m:ctrlPr>
                        </m:sSubSupPr>
                        <m:e>
                          <m:r>
                            <a:rPr lang="en-US" b="0" i="1" smtClean="0">
                              <a:solidFill>
                                <a:srgbClr val="18262E"/>
                              </a:solidFill>
                              <a:latin typeface="Cambria Math" panose="02040503050406030204" pitchFamily="18" charset="0"/>
                            </a:rPr>
                            <m:t>𝐴</m:t>
                          </m:r>
                        </m:e>
                        <m:sub>
                          <m:r>
                            <a:rPr lang="en-US" b="0" i="1" smtClean="0">
                              <a:solidFill>
                                <a:srgbClr val="18262E"/>
                              </a:solidFill>
                              <a:latin typeface="Cambria Math" panose="02040503050406030204" pitchFamily="18" charset="0"/>
                            </a:rPr>
                            <m:t>𝑒</m:t>
                          </m:r>
                          <m:r>
                            <a:rPr lang="en-US" b="0" i="1" smtClean="0">
                              <a:solidFill>
                                <a:srgbClr val="18262E"/>
                              </a:solidFill>
                              <a:latin typeface="Cambria Math" panose="02040503050406030204" pitchFamily="18" charset="0"/>
                            </a:rPr>
                            <m:t>.</m:t>
                          </m:r>
                          <m:r>
                            <a:rPr lang="en-US" b="0" i="1" smtClean="0">
                              <a:solidFill>
                                <a:srgbClr val="18262E"/>
                              </a:solidFill>
                              <a:latin typeface="Cambria Math" panose="02040503050406030204" pitchFamily="18" charset="0"/>
                            </a:rPr>
                            <m:t>𝑜</m:t>
                          </m:r>
                          <m:r>
                            <a:rPr lang="en-US" b="0" i="1" smtClean="0">
                              <a:solidFill>
                                <a:srgbClr val="18262E"/>
                              </a:solidFill>
                              <a:latin typeface="Cambria Math" panose="02040503050406030204" pitchFamily="18" charset="0"/>
                            </a:rPr>
                            <m:t>.</m:t>
                          </m:r>
                          <m:r>
                            <a:rPr lang="en-US" b="0" i="1" smtClean="0">
                              <a:solidFill>
                                <a:srgbClr val="18262E"/>
                              </a:solidFill>
                              <a:latin typeface="Cambria Math" panose="02040503050406030204" pitchFamily="18" charset="0"/>
                            </a:rPr>
                            <m:t>𝑐</m:t>
                          </m:r>
                        </m:sub>
                        <m:sup>
                          <m:d>
                            <m:dPr>
                              <m:ctrlPr>
                                <a:rPr lang="en-US" b="0" i="1" smtClean="0">
                                  <a:solidFill>
                                    <a:srgbClr val="18262E"/>
                                  </a:solidFill>
                                  <a:latin typeface="Cambria Math" panose="02040503050406030204" pitchFamily="18" charset="0"/>
                                </a:rPr>
                              </m:ctrlPr>
                            </m:dPr>
                            <m:e>
                              <m:r>
                                <a:rPr lang="en-US" b="0" i="1" smtClean="0">
                                  <a:solidFill>
                                    <a:srgbClr val="18262E"/>
                                  </a:solidFill>
                                  <a:latin typeface="Cambria Math" panose="02040503050406030204" pitchFamily="18" charset="0"/>
                                </a:rPr>
                                <m:t>𝑖𝑖</m:t>
                              </m:r>
                            </m:e>
                          </m:d>
                        </m:sup>
                      </m:sSubSup>
                      <m:sSup>
                        <m:sSupPr>
                          <m:ctrlPr>
                            <a:rPr lang="en-US" b="0" i="1" smtClean="0">
                              <a:solidFill>
                                <a:srgbClr val="18262E"/>
                              </a:solidFill>
                              <a:latin typeface="Cambria Math" panose="02040503050406030204" pitchFamily="18" charset="0"/>
                            </a:rPr>
                          </m:ctrlPr>
                        </m:sSupPr>
                        <m:e>
                          <m:r>
                            <a:rPr lang="en-US" b="0" i="1" smtClean="0">
                              <a:solidFill>
                                <a:srgbClr val="18262E"/>
                              </a:solidFill>
                              <a:latin typeface="Cambria Math" panose="02040503050406030204" pitchFamily="18" charset="0"/>
                            </a:rPr>
                            <m:t>𝑒</m:t>
                          </m:r>
                        </m:e>
                        <m:sup>
                          <m:r>
                            <a:rPr lang="en-US" b="0" i="1" smtClean="0">
                              <a:solidFill>
                                <a:srgbClr val="18262E"/>
                              </a:solidFill>
                              <a:latin typeface="Cambria Math" panose="02040503050406030204" pitchFamily="18" charset="0"/>
                            </a:rPr>
                            <m:t>−</m:t>
                          </m:r>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𝑖𝑖</m:t>
                              </m:r>
                            </m:sub>
                          </m:sSub>
                          <m:r>
                            <a:rPr lang="en-US" b="0" i="1" smtClean="0">
                              <a:solidFill>
                                <a:srgbClr val="18262E"/>
                              </a:solidFill>
                              <a:latin typeface="Cambria Math" panose="02040503050406030204" pitchFamily="18" charset="0"/>
                            </a:rPr>
                            <m:t>𝑡</m:t>
                          </m:r>
                        </m:sup>
                      </m:sSup>
                      <m:r>
                        <a:rPr lang="en-US" b="0" i="1" smtClean="0">
                          <a:solidFill>
                            <a:srgbClr val="18262E"/>
                          </a:solidFill>
                          <a:latin typeface="Cambria Math" panose="02040503050406030204" pitchFamily="18" charset="0"/>
                        </a:rPr>
                        <m:t>+</m:t>
                      </m:r>
                      <m:sSubSup>
                        <m:sSubSupPr>
                          <m:ctrlPr>
                            <a:rPr lang="en-US" i="1">
                              <a:solidFill>
                                <a:srgbClr val="18262E"/>
                              </a:solidFill>
                              <a:latin typeface="Cambria Math" panose="02040503050406030204" pitchFamily="18" charset="0"/>
                            </a:rPr>
                          </m:ctrlPr>
                        </m:sSubSupPr>
                        <m:e>
                          <m:r>
                            <a:rPr lang="en-US" i="1">
                              <a:solidFill>
                                <a:srgbClr val="18262E"/>
                              </a:solidFill>
                              <a:latin typeface="Cambria Math" panose="02040503050406030204" pitchFamily="18" charset="0"/>
                            </a:rPr>
                            <m:t>𝐴</m:t>
                          </m:r>
                        </m:e>
                        <m:sub>
                          <m:r>
                            <a:rPr lang="en-US" i="1">
                              <a:solidFill>
                                <a:srgbClr val="18262E"/>
                              </a:solidFill>
                              <a:latin typeface="Cambria Math" panose="02040503050406030204" pitchFamily="18" charset="0"/>
                            </a:rPr>
                            <m:t>𝑒</m:t>
                          </m:r>
                          <m:r>
                            <a:rPr lang="en-US" i="1">
                              <a:solidFill>
                                <a:srgbClr val="18262E"/>
                              </a:solidFill>
                              <a:latin typeface="Cambria Math" panose="02040503050406030204" pitchFamily="18" charset="0"/>
                            </a:rPr>
                            <m:t>.</m:t>
                          </m:r>
                          <m:r>
                            <a:rPr lang="en-US" i="1">
                              <a:solidFill>
                                <a:srgbClr val="18262E"/>
                              </a:solidFill>
                              <a:latin typeface="Cambria Math" panose="02040503050406030204" pitchFamily="18" charset="0"/>
                            </a:rPr>
                            <m:t>𝑜</m:t>
                          </m:r>
                          <m:r>
                            <a:rPr lang="en-US" i="1">
                              <a:solidFill>
                                <a:srgbClr val="18262E"/>
                              </a:solidFill>
                              <a:latin typeface="Cambria Math" panose="02040503050406030204" pitchFamily="18" charset="0"/>
                            </a:rPr>
                            <m:t>.</m:t>
                          </m:r>
                          <m:r>
                            <a:rPr lang="en-US" i="1">
                              <a:solidFill>
                                <a:srgbClr val="18262E"/>
                              </a:solidFill>
                              <a:latin typeface="Cambria Math" panose="02040503050406030204" pitchFamily="18" charset="0"/>
                            </a:rPr>
                            <m:t>𝑐</m:t>
                          </m:r>
                        </m:sub>
                        <m:sup>
                          <m:d>
                            <m:dPr>
                              <m:ctrlPr>
                                <a:rPr lang="en-US" i="1">
                                  <a:solidFill>
                                    <a:srgbClr val="18262E"/>
                                  </a:solidFill>
                                  <a:latin typeface="Cambria Math" panose="02040503050406030204" pitchFamily="18" charset="0"/>
                                </a:rPr>
                              </m:ctrlPr>
                            </m:dPr>
                            <m:e>
                              <m:r>
                                <a:rPr lang="en-US" i="1">
                                  <a:solidFill>
                                    <a:srgbClr val="18262E"/>
                                  </a:solidFill>
                                  <a:latin typeface="Cambria Math" panose="02040503050406030204" pitchFamily="18" charset="0"/>
                                </a:rPr>
                                <m:t>𝑖</m:t>
                              </m:r>
                            </m:e>
                          </m:d>
                        </m:sup>
                      </m:sSubSup>
                      <m:f>
                        <m:fPr>
                          <m:ctrlPr>
                            <a:rPr lang="en-US" b="0" i="1" smtClean="0">
                              <a:solidFill>
                                <a:srgbClr val="18262E"/>
                              </a:solidFill>
                              <a:latin typeface="Cambria Math" panose="02040503050406030204" pitchFamily="18" charset="0"/>
                            </a:rPr>
                          </m:ctrlPr>
                        </m:fPr>
                        <m:num>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𝑖𝑖</m:t>
                              </m:r>
                            </m:sub>
                          </m:sSub>
                        </m:num>
                        <m:den>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𝑖𝑖</m:t>
                              </m:r>
                            </m:sub>
                          </m:sSub>
                          <m:r>
                            <a:rPr lang="en-US" b="0" i="1" smtClean="0">
                              <a:solidFill>
                                <a:srgbClr val="18262E"/>
                              </a:solidFill>
                              <a:latin typeface="Cambria Math" panose="02040503050406030204" pitchFamily="18" charset="0"/>
                            </a:rPr>
                            <m:t>−</m:t>
                          </m:r>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m:t>
                              </m:r>
                            </m:sub>
                          </m:sSub>
                        </m:den>
                      </m:f>
                      <m:d>
                        <m:dPr>
                          <m:ctrlPr>
                            <a:rPr lang="en-US" b="0" i="1" smtClean="0">
                              <a:solidFill>
                                <a:srgbClr val="18262E"/>
                              </a:solidFill>
                              <a:latin typeface="Cambria Math" panose="02040503050406030204" pitchFamily="18" charset="0"/>
                            </a:rPr>
                          </m:ctrlPr>
                        </m:dPr>
                        <m:e>
                          <m:sSup>
                            <m:sSupPr>
                              <m:ctrlPr>
                                <a:rPr lang="en-US" b="0" i="1" smtClean="0">
                                  <a:solidFill>
                                    <a:srgbClr val="18262E"/>
                                  </a:solidFill>
                                  <a:latin typeface="Cambria Math" panose="02040503050406030204" pitchFamily="18" charset="0"/>
                                </a:rPr>
                              </m:ctrlPr>
                            </m:sSupPr>
                            <m:e>
                              <m:r>
                                <a:rPr lang="en-US" b="0" i="1" smtClean="0">
                                  <a:solidFill>
                                    <a:srgbClr val="18262E"/>
                                  </a:solidFill>
                                  <a:latin typeface="Cambria Math" panose="02040503050406030204" pitchFamily="18" charset="0"/>
                                </a:rPr>
                                <m:t>𝑒</m:t>
                              </m:r>
                            </m:e>
                            <m:sup>
                              <m:r>
                                <a:rPr lang="en-US" b="0" i="1" smtClean="0">
                                  <a:solidFill>
                                    <a:srgbClr val="18262E"/>
                                  </a:solidFill>
                                  <a:latin typeface="Cambria Math" panose="02040503050406030204" pitchFamily="18" charset="0"/>
                                </a:rPr>
                                <m:t>−</m:t>
                              </m:r>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m:t>
                                  </m:r>
                                </m:sub>
                              </m:sSub>
                              <m:r>
                                <a:rPr lang="en-US" b="0" i="1" smtClean="0">
                                  <a:solidFill>
                                    <a:srgbClr val="18262E"/>
                                  </a:solidFill>
                                  <a:latin typeface="Cambria Math" panose="02040503050406030204" pitchFamily="18" charset="0"/>
                                </a:rPr>
                                <m:t>𝑡</m:t>
                              </m:r>
                            </m:sup>
                          </m:sSup>
                          <m:r>
                            <a:rPr lang="en-US" b="0" i="1" smtClean="0">
                              <a:solidFill>
                                <a:srgbClr val="18262E"/>
                              </a:solidFill>
                              <a:latin typeface="Cambria Math" panose="02040503050406030204" pitchFamily="18" charset="0"/>
                            </a:rPr>
                            <m:t>−</m:t>
                          </m:r>
                          <m:sSup>
                            <m:sSupPr>
                              <m:ctrlPr>
                                <a:rPr lang="en-US" b="0" i="1" smtClean="0">
                                  <a:solidFill>
                                    <a:srgbClr val="18262E"/>
                                  </a:solidFill>
                                  <a:latin typeface="Cambria Math" panose="02040503050406030204" pitchFamily="18" charset="0"/>
                                </a:rPr>
                              </m:ctrlPr>
                            </m:sSupPr>
                            <m:e>
                              <m:r>
                                <a:rPr lang="en-US" b="0" i="1" smtClean="0">
                                  <a:solidFill>
                                    <a:srgbClr val="18262E"/>
                                  </a:solidFill>
                                  <a:latin typeface="Cambria Math" panose="02040503050406030204" pitchFamily="18" charset="0"/>
                                </a:rPr>
                                <m:t>𝑒</m:t>
                              </m:r>
                            </m:e>
                            <m:sup>
                              <m:r>
                                <a:rPr lang="en-US" b="0" i="1" smtClean="0">
                                  <a:solidFill>
                                    <a:srgbClr val="18262E"/>
                                  </a:solidFill>
                                  <a:latin typeface="Cambria Math" panose="02040503050406030204" pitchFamily="18" charset="0"/>
                                </a:rPr>
                                <m:t>−</m:t>
                              </m:r>
                              <m:sSub>
                                <m:sSubPr>
                                  <m:ctrlPr>
                                    <a:rPr lang="en-US" b="0" i="1" smtClean="0">
                                      <a:solidFill>
                                        <a:srgbClr val="18262E"/>
                                      </a:solidFill>
                                      <a:latin typeface="Cambria Math" panose="02040503050406030204" pitchFamily="18" charset="0"/>
                                    </a:rPr>
                                  </m:ctrlPr>
                                </m:sSubPr>
                                <m:e>
                                  <m:r>
                                    <a:rPr lang="en-US" b="0" i="1" smtClean="0">
                                      <a:solidFill>
                                        <a:srgbClr val="18262E"/>
                                      </a:solidFill>
                                      <a:latin typeface="Cambria Math" panose="02040503050406030204" pitchFamily="18" charset="0"/>
                                    </a:rPr>
                                    <m:t>𝜆</m:t>
                                  </m:r>
                                </m:e>
                                <m:sub>
                                  <m:r>
                                    <a:rPr lang="en-US" b="0" i="1" smtClean="0">
                                      <a:solidFill>
                                        <a:srgbClr val="18262E"/>
                                      </a:solidFill>
                                      <a:latin typeface="Cambria Math" panose="02040503050406030204" pitchFamily="18" charset="0"/>
                                    </a:rPr>
                                    <m:t>𝑖𝑖</m:t>
                                  </m:r>
                                </m:sub>
                              </m:sSub>
                              <m:r>
                                <a:rPr lang="en-US" b="0" i="1" smtClean="0">
                                  <a:solidFill>
                                    <a:srgbClr val="18262E"/>
                                  </a:solidFill>
                                  <a:latin typeface="Cambria Math" panose="02040503050406030204" pitchFamily="18" charset="0"/>
                                </a:rPr>
                                <m:t>𝑡</m:t>
                              </m:r>
                            </m:sup>
                          </m:sSup>
                        </m:e>
                      </m:d>
                    </m:oMath>
                  </m:oMathPara>
                </a14:m>
                <a:endParaRPr lang="LID4096" dirty="0">
                  <a:solidFill>
                    <a:srgbClr val="18262E"/>
                  </a:solidFill>
                </a:endParaRPr>
              </a:p>
            </p:txBody>
          </p:sp>
        </mc:Choice>
        <mc:Fallback>
          <p:sp>
            <p:nvSpPr>
              <p:cNvPr id="16" name="TextBox 15">
                <a:extLst>
                  <a:ext uri="{FF2B5EF4-FFF2-40B4-BE49-F238E27FC236}">
                    <a16:creationId xmlns:a16="http://schemas.microsoft.com/office/drawing/2014/main" id="{33682C79-FAA4-2970-251E-F56883158E7B}"/>
                  </a:ext>
                </a:extLst>
              </p:cNvPr>
              <p:cNvSpPr txBox="1">
                <a:spLocks noRot="1" noChangeAspect="1" noMove="1" noResize="1" noEditPoints="1" noAdjustHandles="1" noChangeArrowheads="1" noChangeShapeType="1" noTextEdit="1"/>
              </p:cNvSpPr>
              <p:nvPr/>
            </p:nvSpPr>
            <p:spPr>
              <a:xfrm>
                <a:off x="442638" y="5475734"/>
                <a:ext cx="6115081" cy="665182"/>
              </a:xfrm>
              <a:prstGeom prst="rect">
                <a:avLst/>
              </a:prstGeom>
              <a:blipFill>
                <a:blip r:embed="rId5"/>
                <a:stretch>
                  <a:fillRect/>
                </a:stretch>
              </a:blipFill>
            </p:spPr>
            <p:txBody>
              <a:bodyPr/>
              <a:lstStyle/>
              <a:p>
                <a:r>
                  <a:rPr lang="LID4096">
                    <a:noFill/>
                  </a:rPr>
                  <a:t> </a:t>
                </a:r>
              </a:p>
            </p:txBody>
          </p:sp>
        </mc:Fallback>
      </mc:AlternateContent>
      <p:sp>
        <p:nvSpPr>
          <p:cNvPr id="17" name="TextBox 16">
            <a:extLst>
              <a:ext uri="{FF2B5EF4-FFF2-40B4-BE49-F238E27FC236}">
                <a16:creationId xmlns:a16="http://schemas.microsoft.com/office/drawing/2014/main" id="{DCAE7CD6-7709-DEB7-6E25-E85DBD635408}"/>
              </a:ext>
            </a:extLst>
          </p:cNvPr>
          <p:cNvSpPr txBox="1"/>
          <p:nvPr/>
        </p:nvSpPr>
        <p:spPr>
          <a:xfrm>
            <a:off x="3108285" y="4903152"/>
            <a:ext cx="485775" cy="369332"/>
          </a:xfrm>
          <a:prstGeom prst="rect">
            <a:avLst/>
          </a:prstGeom>
          <a:noFill/>
        </p:spPr>
        <p:txBody>
          <a:bodyPr wrap="square" rtlCol="0">
            <a:spAutoFit/>
          </a:bodyPr>
          <a:lstStyle/>
          <a:p>
            <a:r>
              <a:rPr lang="en-US" dirty="0"/>
              <a:t>*</a:t>
            </a:r>
            <a:endParaRPr lang="LID4096" dirty="0"/>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0B97F00-4387-6257-006F-1A210F958A1B}"/>
                  </a:ext>
                </a:extLst>
              </p:cNvPr>
              <p:cNvSpPr txBox="1"/>
              <p:nvPr/>
            </p:nvSpPr>
            <p:spPr>
              <a:xfrm>
                <a:off x="951464" y="6335390"/>
                <a:ext cx="277992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r>
                        <a:rPr lang="en-US" b="0" i="1" smtClean="0">
                          <a:latin typeface="Cambria Math" panose="02040503050406030204" pitchFamily="18" charset="0"/>
                        </a:rPr>
                        <m:t>𝑖𝑖</m:t>
                      </m:r>
                      <m:r>
                        <a:rPr lang="en-US" b="0" i="1" smtClean="0">
                          <a:latin typeface="Cambria Math" panose="02040503050406030204" pitchFamily="18" charset="0"/>
                        </a:rPr>
                        <m:t>=225</m:t>
                      </m:r>
                      <m:r>
                        <a:rPr lang="en-US" b="0" i="1" smtClean="0">
                          <a:latin typeface="Cambria Math" panose="02040503050406030204" pitchFamily="18" charset="0"/>
                        </a:rPr>
                        <m:t>𝐴𝑐</m:t>
                      </m:r>
                      <m:r>
                        <a:rPr lang="en-US" b="0" i="1" smtClean="0">
                          <a:latin typeface="Cambria Math" panose="02040503050406030204" pitchFamily="18" charset="0"/>
                        </a:rPr>
                        <m:t>,  </m:t>
                      </m:r>
                      <m:r>
                        <a:rPr lang="en-US" b="0" i="1" smtClean="0">
                          <a:latin typeface="Cambria Math" panose="02040503050406030204" pitchFamily="18" charset="0"/>
                        </a:rPr>
                        <m:t>𝑖</m:t>
                      </m:r>
                      <m:r>
                        <a:rPr lang="en-US" b="0" i="1" smtClean="0">
                          <a:latin typeface="Cambria Math" panose="02040503050406030204" pitchFamily="18" charset="0"/>
                        </a:rPr>
                        <m:t>=225</m:t>
                      </m:r>
                      <m:r>
                        <a:rPr lang="en-US" b="0" i="1" smtClean="0">
                          <a:latin typeface="Cambria Math" panose="02040503050406030204" pitchFamily="18" charset="0"/>
                        </a:rPr>
                        <m:t>𝑅𝑎</m:t>
                      </m:r>
                      <m:r>
                        <a:rPr lang="en-US" b="0" i="1" smtClean="0">
                          <a:latin typeface="Cambria Math" panose="02040503050406030204" pitchFamily="18" charset="0"/>
                        </a:rPr>
                        <m:t> </m:t>
                      </m:r>
                    </m:oMath>
                  </m:oMathPara>
                </a14:m>
                <a:endParaRPr lang="LID4096" dirty="0"/>
              </a:p>
            </p:txBody>
          </p:sp>
        </mc:Choice>
        <mc:Fallback xmlns="">
          <p:sp>
            <p:nvSpPr>
              <p:cNvPr id="18" name="TextBox 17">
                <a:extLst>
                  <a:ext uri="{FF2B5EF4-FFF2-40B4-BE49-F238E27FC236}">
                    <a16:creationId xmlns:a16="http://schemas.microsoft.com/office/drawing/2014/main" id="{60B97F00-4387-6257-006F-1A210F958A1B}"/>
                  </a:ext>
                </a:extLst>
              </p:cNvPr>
              <p:cNvSpPr txBox="1">
                <a:spLocks noRot="1" noChangeAspect="1" noMove="1" noResize="1" noEditPoints="1" noAdjustHandles="1" noChangeArrowheads="1" noChangeShapeType="1" noTextEdit="1"/>
              </p:cNvSpPr>
              <p:nvPr/>
            </p:nvSpPr>
            <p:spPr>
              <a:xfrm>
                <a:off x="951464" y="6335390"/>
                <a:ext cx="2779927" cy="276999"/>
              </a:xfrm>
              <a:prstGeom prst="rect">
                <a:avLst/>
              </a:prstGeom>
              <a:blipFill>
                <a:blip r:embed="rId6"/>
                <a:stretch>
                  <a:fillRect l="-439" b="-8696"/>
                </a:stretch>
              </a:blipFill>
            </p:spPr>
            <p:txBody>
              <a:bodyPr/>
              <a:lstStyle/>
              <a:p>
                <a:r>
                  <a:rPr lang="LID4096">
                    <a:noFill/>
                  </a:rPr>
                  <a:t> </a:t>
                </a:r>
              </a:p>
            </p:txBody>
          </p:sp>
        </mc:Fallback>
      </mc:AlternateContent>
      <mc:AlternateContent xmlns:mc="http://schemas.openxmlformats.org/markup-compatibility/2006">
        <mc:Choice xmlns:a14="http://schemas.microsoft.com/office/drawing/2010/main" Requires="a14">
          <p:graphicFrame>
            <p:nvGraphicFramePr>
              <p:cNvPr id="2" name="Table 1">
                <a:extLst>
                  <a:ext uri="{FF2B5EF4-FFF2-40B4-BE49-F238E27FC236}">
                    <a16:creationId xmlns:a16="http://schemas.microsoft.com/office/drawing/2014/main" id="{BD2E4FF2-3AAE-FFEF-A329-930B081B37FD}"/>
                  </a:ext>
                </a:extLst>
              </p:cNvPr>
              <p:cNvGraphicFramePr>
                <a:graphicFrameLocks noGrp="1"/>
              </p:cNvGraphicFramePr>
              <p:nvPr>
                <p:extLst>
                  <p:ext uri="{D42A27DB-BD31-4B8C-83A1-F6EECF244321}">
                    <p14:modId xmlns:p14="http://schemas.microsoft.com/office/powerpoint/2010/main" val="4116581471"/>
                  </p:ext>
                </p:extLst>
              </p:nvPr>
            </p:nvGraphicFramePr>
            <p:xfrm>
              <a:off x="6557719" y="4976404"/>
              <a:ext cx="5356838" cy="1112520"/>
            </p:xfrm>
            <a:graphic>
              <a:graphicData uri="http://schemas.openxmlformats.org/drawingml/2006/table">
                <a:tbl>
                  <a:tblPr firstRow="1" bandRow="1">
                    <a:tableStyleId>{5C22544A-7EE6-4342-B048-85BDC9FD1C3A}</a:tableStyleId>
                  </a:tblPr>
                  <a:tblGrid>
                    <a:gridCol w="2064998">
                      <a:extLst>
                        <a:ext uri="{9D8B030D-6E8A-4147-A177-3AD203B41FA5}">
                          <a16:colId xmlns:a16="http://schemas.microsoft.com/office/drawing/2014/main" val="2656891784"/>
                        </a:ext>
                      </a:extLst>
                    </a:gridCol>
                    <a:gridCol w="1097280">
                      <a:extLst>
                        <a:ext uri="{9D8B030D-6E8A-4147-A177-3AD203B41FA5}">
                          <a16:colId xmlns:a16="http://schemas.microsoft.com/office/drawing/2014/main" val="1606227315"/>
                        </a:ext>
                      </a:extLst>
                    </a:gridCol>
                    <a:gridCol w="1097280">
                      <a:extLst>
                        <a:ext uri="{9D8B030D-6E8A-4147-A177-3AD203B41FA5}">
                          <a16:colId xmlns:a16="http://schemas.microsoft.com/office/drawing/2014/main" val="2196945394"/>
                        </a:ext>
                      </a:extLst>
                    </a:gridCol>
                    <a:gridCol w="1097280">
                      <a:extLst>
                        <a:ext uri="{9D8B030D-6E8A-4147-A177-3AD203B41FA5}">
                          <a16:colId xmlns:a16="http://schemas.microsoft.com/office/drawing/2014/main" val="4023573089"/>
                        </a:ext>
                      </a:extLst>
                    </a:gridCol>
                  </a:tblGrid>
                  <a:tr h="370840">
                    <a:tc>
                      <a:txBody>
                        <a:bodyPr/>
                        <a:lstStyle/>
                        <a:p>
                          <a:r>
                            <a:rPr lang="en-US" dirty="0"/>
                            <a:t>Sample</a:t>
                          </a:r>
                          <a:endParaRPr lang="LID4096" dirty="0"/>
                        </a:p>
                      </a:txBody>
                      <a:tcPr/>
                    </a:tc>
                    <a:tc>
                      <a:txBody>
                        <a:bodyPr/>
                        <a:lstStyle/>
                        <a:p>
                          <a:r>
                            <a:rPr lang="en-US" dirty="0"/>
                            <a:t>A</a:t>
                          </a:r>
                          <a:endParaRPr lang="LID4096" dirty="0"/>
                        </a:p>
                      </a:txBody>
                      <a:tcPr/>
                    </a:tc>
                    <a:tc>
                      <a:txBody>
                        <a:bodyPr/>
                        <a:lstStyle/>
                        <a:p>
                          <a:r>
                            <a:rPr lang="en-US" dirty="0"/>
                            <a:t>B</a:t>
                          </a:r>
                          <a:endParaRPr lang="LID4096" dirty="0"/>
                        </a:p>
                      </a:txBody>
                      <a:tcPr/>
                    </a:tc>
                    <a:tc>
                      <a:txBody>
                        <a:bodyPr/>
                        <a:lstStyle/>
                        <a:p>
                          <a:r>
                            <a:rPr lang="en-US" dirty="0"/>
                            <a:t>C</a:t>
                          </a:r>
                          <a:endParaRPr lang="LID4096" dirty="0"/>
                        </a:p>
                      </a:txBody>
                      <a:tcPr/>
                    </a:tc>
                    <a:extLst>
                      <a:ext uri="{0D108BD9-81ED-4DB2-BD59-A6C34878D82A}">
                        <a16:rowId xmlns:a16="http://schemas.microsoft.com/office/drawing/2014/main" val="1396934213"/>
                      </a:ext>
                    </a:extLst>
                  </a:tr>
                  <a:tr h="3708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𝑒</m:t>
                                  </m:r>
                                  <m:r>
                                    <a:rPr lang="en-US" b="0" i="1" smtClean="0">
                                      <a:latin typeface="Cambria Math" panose="02040503050406030204" pitchFamily="18" charset="0"/>
                                    </a:rPr>
                                    <m:t>.</m:t>
                                  </m:r>
                                  <m:r>
                                    <a:rPr lang="en-US" b="0" i="1" smtClean="0">
                                      <a:latin typeface="Cambria Math" panose="02040503050406030204" pitchFamily="18" charset="0"/>
                                    </a:rPr>
                                    <m:t>𝑜</m:t>
                                  </m:r>
                                  <m:r>
                                    <a:rPr lang="en-US" b="0" i="1" smtClean="0">
                                      <a:latin typeface="Cambria Math" panose="02040503050406030204" pitchFamily="18" charset="0"/>
                                    </a:rPr>
                                    <m:t>.</m:t>
                                  </m:r>
                                  <m:r>
                                    <a:rPr lang="en-US" b="0" i="1" smtClean="0">
                                      <a:latin typeface="Cambria Math" panose="02040503050406030204" pitchFamily="18" charset="0"/>
                                    </a:rPr>
                                    <m:t>𝑐</m:t>
                                  </m:r>
                                </m:sub>
                              </m:sSub>
                            </m:oMath>
                          </a14:m>
                          <a:r>
                            <a:rPr lang="en-US" dirty="0"/>
                            <a:t>(</a:t>
                          </a:r>
                          <a:r>
                            <a:rPr lang="en-US" baseline="30000" dirty="0"/>
                            <a:t>225</a:t>
                          </a:r>
                          <a:r>
                            <a:rPr lang="en-US" dirty="0"/>
                            <a:t>Ac) (</a:t>
                          </a:r>
                          <a:r>
                            <a:rPr lang="en-US" dirty="0" err="1"/>
                            <a:t>kBq</a:t>
                          </a:r>
                          <a:r>
                            <a:rPr lang="en-US" dirty="0"/>
                            <a:t>)</a:t>
                          </a:r>
                          <a:endParaRPr lang="LID4096" dirty="0"/>
                        </a:p>
                      </a:txBody>
                      <a:tcPr/>
                    </a:tc>
                    <a:tc>
                      <a:txBody>
                        <a:bodyPr/>
                        <a:lstStyle/>
                        <a:p>
                          <a:r>
                            <a:rPr lang="en-US" dirty="0"/>
                            <a:t>52.9(12)</a:t>
                          </a:r>
                          <a:endParaRPr lang="LID4096" dirty="0"/>
                        </a:p>
                      </a:txBody>
                      <a:tcPr/>
                    </a:tc>
                    <a:tc>
                      <a:txBody>
                        <a:bodyPr/>
                        <a:lstStyle/>
                        <a:p>
                          <a:r>
                            <a:rPr lang="en-US" dirty="0"/>
                            <a:t>79.0(10)</a:t>
                          </a:r>
                          <a:endParaRPr lang="LID4096" dirty="0"/>
                        </a:p>
                      </a:txBody>
                      <a:tcPr/>
                    </a:tc>
                    <a:tc>
                      <a:txBody>
                        <a:bodyPr/>
                        <a:lstStyle/>
                        <a:p>
                          <a:r>
                            <a:rPr lang="en-US" dirty="0"/>
                            <a:t>91.2(21)</a:t>
                          </a:r>
                          <a:endParaRPr lang="LID4096" dirty="0"/>
                        </a:p>
                      </a:txBody>
                      <a:tcPr/>
                    </a:tc>
                    <a:extLst>
                      <a:ext uri="{0D108BD9-81ED-4DB2-BD59-A6C34878D82A}">
                        <a16:rowId xmlns:a16="http://schemas.microsoft.com/office/drawing/2014/main" val="3872382145"/>
                      </a:ext>
                    </a:extLst>
                  </a:tr>
                  <a:tr h="3708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𝑒</m:t>
                                  </m:r>
                                  <m:r>
                                    <a:rPr lang="en-US" b="0" i="1" smtClean="0">
                                      <a:latin typeface="Cambria Math" panose="02040503050406030204" pitchFamily="18" charset="0"/>
                                    </a:rPr>
                                    <m:t>.</m:t>
                                  </m:r>
                                  <m:r>
                                    <a:rPr lang="en-US" b="0" i="1" smtClean="0">
                                      <a:latin typeface="Cambria Math" panose="02040503050406030204" pitchFamily="18" charset="0"/>
                                    </a:rPr>
                                    <m:t>𝑜</m:t>
                                  </m:r>
                                  <m:r>
                                    <a:rPr lang="en-US" b="0" i="1" smtClean="0">
                                      <a:latin typeface="Cambria Math" panose="02040503050406030204" pitchFamily="18" charset="0"/>
                                    </a:rPr>
                                    <m:t>.</m:t>
                                  </m:r>
                                  <m:r>
                                    <a:rPr lang="en-US" b="0" i="1" smtClean="0">
                                      <a:latin typeface="Cambria Math" panose="02040503050406030204" pitchFamily="18" charset="0"/>
                                    </a:rPr>
                                    <m:t>𝑐</m:t>
                                  </m:r>
                                </m:sub>
                              </m:sSub>
                            </m:oMath>
                          </a14:m>
                          <a:r>
                            <a:rPr lang="en-US" dirty="0"/>
                            <a:t>(</a:t>
                          </a:r>
                          <a:r>
                            <a:rPr lang="en-US" baseline="30000" dirty="0"/>
                            <a:t>225</a:t>
                          </a:r>
                          <a:r>
                            <a:rPr lang="en-US" baseline="0" dirty="0"/>
                            <a:t>Ra</a:t>
                          </a:r>
                          <a:r>
                            <a:rPr lang="en-US" dirty="0"/>
                            <a:t>) (</a:t>
                          </a:r>
                          <a:r>
                            <a:rPr lang="en-US" dirty="0" err="1"/>
                            <a:t>kBq</a:t>
                          </a:r>
                          <a:r>
                            <a:rPr lang="en-US" dirty="0"/>
                            <a:t>)</a:t>
                          </a:r>
                          <a:endParaRPr lang="LID4096" dirty="0"/>
                        </a:p>
                      </a:txBody>
                      <a:tcPr/>
                    </a:tc>
                    <a:tc>
                      <a:txBody>
                        <a:bodyPr/>
                        <a:lstStyle/>
                        <a:p>
                          <a:r>
                            <a:rPr lang="en-US" dirty="0"/>
                            <a:t>-</a:t>
                          </a:r>
                          <a:endParaRPr lang="LID4096" dirty="0"/>
                        </a:p>
                      </a:txBody>
                      <a:tcPr/>
                    </a:tc>
                    <a:tc>
                      <a:txBody>
                        <a:bodyPr/>
                        <a:lstStyle/>
                        <a:p>
                          <a:r>
                            <a:rPr lang="en-US" dirty="0"/>
                            <a:t>11.3(12)</a:t>
                          </a:r>
                          <a:endParaRPr lang="LID4096" dirty="0"/>
                        </a:p>
                      </a:txBody>
                      <a:tcPr/>
                    </a:tc>
                    <a:tc>
                      <a:txBody>
                        <a:bodyPr/>
                        <a:lstStyle/>
                        <a:p>
                          <a:r>
                            <a:rPr lang="en-US" dirty="0"/>
                            <a:t>0*</a:t>
                          </a:r>
                          <a:endParaRPr lang="LID4096" dirty="0"/>
                        </a:p>
                      </a:txBody>
                      <a:tcPr/>
                    </a:tc>
                    <a:extLst>
                      <a:ext uri="{0D108BD9-81ED-4DB2-BD59-A6C34878D82A}">
                        <a16:rowId xmlns:a16="http://schemas.microsoft.com/office/drawing/2014/main" val="1805795944"/>
                      </a:ext>
                    </a:extLst>
                  </a:tr>
                </a:tbl>
              </a:graphicData>
            </a:graphic>
          </p:graphicFrame>
        </mc:Choice>
        <mc:Fallback>
          <p:graphicFrame>
            <p:nvGraphicFramePr>
              <p:cNvPr id="2" name="Table 1">
                <a:extLst>
                  <a:ext uri="{FF2B5EF4-FFF2-40B4-BE49-F238E27FC236}">
                    <a16:creationId xmlns:a16="http://schemas.microsoft.com/office/drawing/2014/main" id="{BD2E4FF2-3AAE-FFEF-A329-930B081B37FD}"/>
                  </a:ext>
                </a:extLst>
              </p:cNvPr>
              <p:cNvGraphicFramePr>
                <a:graphicFrameLocks noGrp="1"/>
              </p:cNvGraphicFramePr>
              <p:nvPr>
                <p:extLst>
                  <p:ext uri="{D42A27DB-BD31-4B8C-83A1-F6EECF244321}">
                    <p14:modId xmlns:p14="http://schemas.microsoft.com/office/powerpoint/2010/main" val="4116581471"/>
                  </p:ext>
                </p:extLst>
              </p:nvPr>
            </p:nvGraphicFramePr>
            <p:xfrm>
              <a:off x="6557719" y="4976404"/>
              <a:ext cx="5356838" cy="1112520"/>
            </p:xfrm>
            <a:graphic>
              <a:graphicData uri="http://schemas.openxmlformats.org/drawingml/2006/table">
                <a:tbl>
                  <a:tblPr firstRow="1" bandRow="1">
                    <a:tableStyleId>{5C22544A-7EE6-4342-B048-85BDC9FD1C3A}</a:tableStyleId>
                  </a:tblPr>
                  <a:tblGrid>
                    <a:gridCol w="2064998">
                      <a:extLst>
                        <a:ext uri="{9D8B030D-6E8A-4147-A177-3AD203B41FA5}">
                          <a16:colId xmlns:a16="http://schemas.microsoft.com/office/drawing/2014/main" val="2656891784"/>
                        </a:ext>
                      </a:extLst>
                    </a:gridCol>
                    <a:gridCol w="1097280">
                      <a:extLst>
                        <a:ext uri="{9D8B030D-6E8A-4147-A177-3AD203B41FA5}">
                          <a16:colId xmlns:a16="http://schemas.microsoft.com/office/drawing/2014/main" val="1606227315"/>
                        </a:ext>
                      </a:extLst>
                    </a:gridCol>
                    <a:gridCol w="1097280">
                      <a:extLst>
                        <a:ext uri="{9D8B030D-6E8A-4147-A177-3AD203B41FA5}">
                          <a16:colId xmlns:a16="http://schemas.microsoft.com/office/drawing/2014/main" val="2196945394"/>
                        </a:ext>
                      </a:extLst>
                    </a:gridCol>
                    <a:gridCol w="1097280">
                      <a:extLst>
                        <a:ext uri="{9D8B030D-6E8A-4147-A177-3AD203B41FA5}">
                          <a16:colId xmlns:a16="http://schemas.microsoft.com/office/drawing/2014/main" val="4023573089"/>
                        </a:ext>
                      </a:extLst>
                    </a:gridCol>
                  </a:tblGrid>
                  <a:tr h="370840">
                    <a:tc>
                      <a:txBody>
                        <a:bodyPr/>
                        <a:lstStyle/>
                        <a:p>
                          <a:r>
                            <a:rPr lang="en-US" dirty="0"/>
                            <a:t>Sample</a:t>
                          </a:r>
                          <a:endParaRPr lang="LID4096" dirty="0"/>
                        </a:p>
                      </a:txBody>
                      <a:tcPr/>
                    </a:tc>
                    <a:tc>
                      <a:txBody>
                        <a:bodyPr/>
                        <a:lstStyle/>
                        <a:p>
                          <a:r>
                            <a:rPr lang="en-US" dirty="0"/>
                            <a:t>A</a:t>
                          </a:r>
                          <a:endParaRPr lang="LID4096" dirty="0"/>
                        </a:p>
                      </a:txBody>
                      <a:tcPr/>
                    </a:tc>
                    <a:tc>
                      <a:txBody>
                        <a:bodyPr/>
                        <a:lstStyle/>
                        <a:p>
                          <a:r>
                            <a:rPr lang="en-US" dirty="0"/>
                            <a:t>B</a:t>
                          </a:r>
                          <a:endParaRPr lang="LID4096" dirty="0"/>
                        </a:p>
                      </a:txBody>
                      <a:tcPr/>
                    </a:tc>
                    <a:tc>
                      <a:txBody>
                        <a:bodyPr/>
                        <a:lstStyle/>
                        <a:p>
                          <a:r>
                            <a:rPr lang="en-US" dirty="0"/>
                            <a:t>C</a:t>
                          </a:r>
                          <a:endParaRPr lang="LID4096" dirty="0"/>
                        </a:p>
                      </a:txBody>
                      <a:tcPr/>
                    </a:tc>
                    <a:extLst>
                      <a:ext uri="{0D108BD9-81ED-4DB2-BD59-A6C34878D82A}">
                        <a16:rowId xmlns:a16="http://schemas.microsoft.com/office/drawing/2014/main" val="1396934213"/>
                      </a:ext>
                    </a:extLst>
                  </a:tr>
                  <a:tr h="370840">
                    <a:tc>
                      <a:txBody>
                        <a:bodyPr/>
                        <a:lstStyle/>
                        <a:p>
                          <a:endParaRPr lang="LID4096"/>
                        </a:p>
                      </a:txBody>
                      <a:tcPr>
                        <a:blipFill>
                          <a:blip r:embed="rId7"/>
                          <a:stretch>
                            <a:fillRect l="-295" t="-108197" r="-160767" b="-124590"/>
                          </a:stretch>
                        </a:blipFill>
                      </a:tcPr>
                    </a:tc>
                    <a:tc>
                      <a:txBody>
                        <a:bodyPr/>
                        <a:lstStyle/>
                        <a:p>
                          <a:r>
                            <a:rPr lang="en-US" dirty="0"/>
                            <a:t>52.9(12)</a:t>
                          </a:r>
                          <a:endParaRPr lang="LID4096" dirty="0"/>
                        </a:p>
                      </a:txBody>
                      <a:tcPr/>
                    </a:tc>
                    <a:tc>
                      <a:txBody>
                        <a:bodyPr/>
                        <a:lstStyle/>
                        <a:p>
                          <a:r>
                            <a:rPr lang="en-US" dirty="0"/>
                            <a:t>79.0(10)</a:t>
                          </a:r>
                          <a:endParaRPr lang="LID4096" dirty="0"/>
                        </a:p>
                      </a:txBody>
                      <a:tcPr/>
                    </a:tc>
                    <a:tc>
                      <a:txBody>
                        <a:bodyPr/>
                        <a:lstStyle/>
                        <a:p>
                          <a:r>
                            <a:rPr lang="en-US" dirty="0"/>
                            <a:t>91.2(21)</a:t>
                          </a:r>
                          <a:endParaRPr lang="LID4096" dirty="0"/>
                        </a:p>
                      </a:txBody>
                      <a:tcPr/>
                    </a:tc>
                    <a:extLst>
                      <a:ext uri="{0D108BD9-81ED-4DB2-BD59-A6C34878D82A}">
                        <a16:rowId xmlns:a16="http://schemas.microsoft.com/office/drawing/2014/main" val="3872382145"/>
                      </a:ext>
                    </a:extLst>
                  </a:tr>
                  <a:tr h="370840">
                    <a:tc>
                      <a:txBody>
                        <a:bodyPr/>
                        <a:lstStyle/>
                        <a:p>
                          <a:endParaRPr lang="LID4096"/>
                        </a:p>
                      </a:txBody>
                      <a:tcPr>
                        <a:blipFill>
                          <a:blip r:embed="rId7"/>
                          <a:stretch>
                            <a:fillRect l="-295" t="-208197" r="-160767" b="-24590"/>
                          </a:stretch>
                        </a:blipFill>
                      </a:tcPr>
                    </a:tc>
                    <a:tc>
                      <a:txBody>
                        <a:bodyPr/>
                        <a:lstStyle/>
                        <a:p>
                          <a:r>
                            <a:rPr lang="en-US" dirty="0"/>
                            <a:t>-</a:t>
                          </a:r>
                          <a:endParaRPr lang="LID4096" dirty="0"/>
                        </a:p>
                      </a:txBody>
                      <a:tcPr/>
                    </a:tc>
                    <a:tc>
                      <a:txBody>
                        <a:bodyPr/>
                        <a:lstStyle/>
                        <a:p>
                          <a:r>
                            <a:rPr lang="en-US" dirty="0"/>
                            <a:t>11.3(12)</a:t>
                          </a:r>
                          <a:endParaRPr lang="LID4096" dirty="0"/>
                        </a:p>
                      </a:txBody>
                      <a:tcPr/>
                    </a:tc>
                    <a:tc>
                      <a:txBody>
                        <a:bodyPr/>
                        <a:lstStyle/>
                        <a:p>
                          <a:r>
                            <a:rPr lang="en-US" dirty="0"/>
                            <a:t>0*</a:t>
                          </a:r>
                          <a:endParaRPr lang="LID4096" dirty="0"/>
                        </a:p>
                      </a:txBody>
                      <a:tcPr/>
                    </a:tc>
                    <a:extLst>
                      <a:ext uri="{0D108BD9-81ED-4DB2-BD59-A6C34878D82A}">
                        <a16:rowId xmlns:a16="http://schemas.microsoft.com/office/drawing/2014/main" val="1805795944"/>
                      </a:ext>
                    </a:extLst>
                  </a:tr>
                </a:tbl>
              </a:graphicData>
            </a:graphic>
          </p:graphicFrame>
        </mc:Fallback>
      </mc:AlternateContent>
    </p:spTree>
    <p:extLst>
      <p:ext uri="{BB962C8B-B14F-4D97-AF65-F5344CB8AC3E}">
        <p14:creationId xmlns:p14="http://schemas.microsoft.com/office/powerpoint/2010/main" val="3566058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video game&#10;&#10;Description automatically generated">
            <a:extLst>
              <a:ext uri="{FF2B5EF4-FFF2-40B4-BE49-F238E27FC236}">
                <a16:creationId xmlns:a16="http://schemas.microsoft.com/office/drawing/2014/main" id="{BCC11A09-267D-2E65-976A-24E622019FD6}"/>
              </a:ext>
            </a:extLst>
          </p:cNvPr>
          <p:cNvPicPr>
            <a:picLocks noGrp="1" noChangeAspect="1"/>
          </p:cNvPicPr>
          <p:nvPr>
            <p:ph idx="1"/>
          </p:nvPr>
        </p:nvPicPr>
        <p:blipFill>
          <a:blip r:embed="rId2"/>
          <a:stretch>
            <a:fillRect/>
          </a:stretch>
        </p:blipFill>
        <p:spPr>
          <a:xfrm>
            <a:off x="4873409" y="1436037"/>
            <a:ext cx="6647429" cy="4454624"/>
          </a:xfrm>
        </p:spPr>
      </p:pic>
      <p:sp>
        <p:nvSpPr>
          <p:cNvPr id="3" name="Footer Placeholder 2">
            <a:extLst>
              <a:ext uri="{FF2B5EF4-FFF2-40B4-BE49-F238E27FC236}">
                <a16:creationId xmlns:a16="http://schemas.microsoft.com/office/drawing/2014/main" id="{35FD5AFF-4BBC-5509-B817-590AF720C46A}"/>
              </a:ext>
            </a:extLst>
          </p:cNvPr>
          <p:cNvSpPr>
            <a:spLocks noGrp="1"/>
          </p:cNvSpPr>
          <p:nvPr>
            <p:ph type="ftr" sz="quarter" idx="11"/>
          </p:nvPr>
        </p:nvSpPr>
        <p:spPr/>
        <p:txBody>
          <a:bodyPr/>
          <a:lstStyle/>
          <a:p>
            <a:r>
              <a:rPr lang="nl-NL" dirty="0"/>
              <a:t>MEDICIS collaboration board Jul 2024 Jake.johnson@kuleuven.be</a:t>
            </a:r>
          </a:p>
        </p:txBody>
      </p:sp>
      <p:sp>
        <p:nvSpPr>
          <p:cNvPr id="4" name="Slide Number Placeholder 3">
            <a:extLst>
              <a:ext uri="{FF2B5EF4-FFF2-40B4-BE49-F238E27FC236}">
                <a16:creationId xmlns:a16="http://schemas.microsoft.com/office/drawing/2014/main" id="{B1952FEE-A262-2A47-ACC3-FFD0C3AB4E1E}"/>
              </a:ext>
            </a:extLst>
          </p:cNvPr>
          <p:cNvSpPr>
            <a:spLocks noGrp="1"/>
          </p:cNvSpPr>
          <p:nvPr>
            <p:ph type="sldNum" sz="quarter" idx="12"/>
          </p:nvPr>
        </p:nvSpPr>
        <p:spPr/>
        <p:txBody>
          <a:bodyPr/>
          <a:lstStyle/>
          <a:p>
            <a:fld id="{0A297500-7527-634B-90F4-69D0994C32B4}" type="slidenum">
              <a:rPr lang="nl-NL" smtClean="0"/>
              <a:t>9</a:t>
            </a:fld>
            <a:endParaRPr lang="nl-NL"/>
          </a:p>
        </p:txBody>
      </p:sp>
      <mc:AlternateContent xmlns:mc="http://schemas.openxmlformats.org/markup-compatibility/2006" xmlns:a14="http://schemas.microsoft.com/office/drawing/2010/main">
        <mc:Choice Requires="a14">
          <p:sp>
            <p:nvSpPr>
              <p:cNvPr id="5" name="Title 4">
                <a:extLst>
                  <a:ext uri="{FF2B5EF4-FFF2-40B4-BE49-F238E27FC236}">
                    <a16:creationId xmlns:a16="http://schemas.microsoft.com/office/drawing/2014/main" id="{2CB54699-F994-3435-4618-7D9C636C387B}"/>
                  </a:ext>
                </a:extLst>
              </p:cNvPr>
              <p:cNvSpPr>
                <a:spLocks noGrp="1"/>
              </p:cNvSpPr>
              <p:nvPr>
                <p:ph type="title"/>
              </p:nvPr>
            </p:nvSpPr>
            <p:spPr/>
            <p:txBody>
              <a:bodyPr>
                <a:normAutofit fontScale="90000"/>
              </a:bodyPr>
              <a:lstStyle/>
              <a:p>
                <a:r>
                  <a:rPr lang="en-US" baseline="30000" dirty="0"/>
                  <a:t>227</a:t>
                </a:r>
                <a:r>
                  <a:rPr lang="en-US" dirty="0"/>
                  <a:t>Ac activity measured using </a:t>
                </a:r>
                <a14:m>
                  <m:oMath xmlns:m="http://schemas.openxmlformats.org/officeDocument/2006/math">
                    <m:r>
                      <a:rPr lang="en-US" b="0" i="1" smtClean="0">
                        <a:latin typeface="Cambria Math" panose="02040503050406030204" pitchFamily="18" charset="0"/>
                      </a:rPr>
                      <m:t>𝛼</m:t>
                    </m:r>
                  </m:oMath>
                </a14:m>
                <a:r>
                  <a:rPr lang="en-US" dirty="0"/>
                  <a:t>-recoil spectroscopy</a:t>
                </a:r>
                <a:endParaRPr lang="LID4096" dirty="0"/>
              </a:p>
            </p:txBody>
          </p:sp>
        </mc:Choice>
        <mc:Fallback xmlns="">
          <p:sp>
            <p:nvSpPr>
              <p:cNvPr id="5" name="Title 4">
                <a:extLst>
                  <a:ext uri="{FF2B5EF4-FFF2-40B4-BE49-F238E27FC236}">
                    <a16:creationId xmlns:a16="http://schemas.microsoft.com/office/drawing/2014/main" id="{2CB54699-F994-3435-4618-7D9C636C387B}"/>
                  </a:ext>
                </a:extLst>
              </p:cNvPr>
              <p:cNvSpPr>
                <a:spLocks noGrp="1" noRot="1" noChangeAspect="1" noMove="1" noResize="1" noEditPoints="1" noAdjustHandles="1" noChangeArrowheads="1" noChangeShapeType="1" noTextEdit="1"/>
              </p:cNvSpPr>
              <p:nvPr>
                <p:ph type="title"/>
              </p:nvPr>
            </p:nvSpPr>
            <p:spPr>
              <a:blipFill>
                <a:blip r:embed="rId3"/>
                <a:stretch>
                  <a:fillRect l="-1656"/>
                </a:stretch>
              </a:blipFill>
            </p:spPr>
            <p:txBody>
              <a:bodyPr/>
              <a:lstStyle/>
              <a:p>
                <a:r>
                  <a:rPr lang="LID4096">
                    <a:noFill/>
                  </a:rPr>
                  <a:t> </a:t>
                </a:r>
              </a:p>
            </p:txBody>
          </p:sp>
        </mc:Fallback>
      </mc:AlternateContent>
      <p:sp>
        <p:nvSpPr>
          <p:cNvPr id="14" name="Rectangle 13">
            <a:extLst>
              <a:ext uri="{FF2B5EF4-FFF2-40B4-BE49-F238E27FC236}">
                <a16:creationId xmlns:a16="http://schemas.microsoft.com/office/drawing/2014/main" id="{2B969263-3E91-618B-39A7-6BE6DD1B4C65}"/>
              </a:ext>
            </a:extLst>
          </p:cNvPr>
          <p:cNvSpPr/>
          <p:nvPr/>
        </p:nvSpPr>
        <p:spPr>
          <a:xfrm>
            <a:off x="7093819" y="1359036"/>
            <a:ext cx="2213810" cy="47048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5" name="Rectangle 14">
            <a:extLst>
              <a:ext uri="{FF2B5EF4-FFF2-40B4-BE49-F238E27FC236}">
                <a16:creationId xmlns:a16="http://schemas.microsoft.com/office/drawing/2014/main" id="{C3350F6E-0BEF-C5EC-B4B7-63070968EB68}"/>
              </a:ext>
            </a:extLst>
          </p:cNvPr>
          <p:cNvSpPr/>
          <p:nvPr/>
        </p:nvSpPr>
        <p:spPr>
          <a:xfrm>
            <a:off x="9306728" y="1359036"/>
            <a:ext cx="2213810" cy="47048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6" name="Picture 5">
            <a:extLst>
              <a:ext uri="{FF2B5EF4-FFF2-40B4-BE49-F238E27FC236}">
                <a16:creationId xmlns:a16="http://schemas.microsoft.com/office/drawing/2014/main" id="{D32BDF1E-F874-7B20-2FD4-0026CC15C0E5}"/>
              </a:ext>
            </a:extLst>
          </p:cNvPr>
          <p:cNvPicPr>
            <a:picLocks noChangeAspect="1"/>
          </p:cNvPicPr>
          <p:nvPr/>
        </p:nvPicPr>
        <p:blipFill>
          <a:blip r:embed="rId4"/>
          <a:stretch>
            <a:fillRect/>
          </a:stretch>
        </p:blipFill>
        <p:spPr>
          <a:xfrm>
            <a:off x="1075411" y="1090473"/>
            <a:ext cx="3624824" cy="2439966"/>
          </a:xfrm>
          <a:prstGeom prst="rect">
            <a:avLst/>
          </a:prstGeom>
        </p:spPr>
      </p:pic>
      <p:pic>
        <p:nvPicPr>
          <p:cNvPr id="8" name="Picture 7">
            <a:extLst>
              <a:ext uri="{FF2B5EF4-FFF2-40B4-BE49-F238E27FC236}">
                <a16:creationId xmlns:a16="http://schemas.microsoft.com/office/drawing/2014/main" id="{A97407B7-7350-68D8-457D-28D2BFA54FDB}"/>
              </a:ext>
            </a:extLst>
          </p:cNvPr>
          <p:cNvPicPr>
            <a:picLocks noChangeAspect="1"/>
          </p:cNvPicPr>
          <p:nvPr/>
        </p:nvPicPr>
        <p:blipFill>
          <a:blip r:embed="rId5"/>
          <a:stretch>
            <a:fillRect/>
          </a:stretch>
        </p:blipFill>
        <p:spPr>
          <a:xfrm>
            <a:off x="432838" y="2763758"/>
            <a:ext cx="2366692" cy="3126903"/>
          </a:xfrm>
          <a:prstGeom prst="rect">
            <a:avLst/>
          </a:prstGeom>
        </p:spPr>
      </p:pic>
      <p:sp>
        <p:nvSpPr>
          <p:cNvPr id="9" name="TextBox 8">
            <a:extLst>
              <a:ext uri="{FF2B5EF4-FFF2-40B4-BE49-F238E27FC236}">
                <a16:creationId xmlns:a16="http://schemas.microsoft.com/office/drawing/2014/main" id="{2B95DE60-1FCB-2FAD-E24A-D9DC997B391B}"/>
              </a:ext>
            </a:extLst>
          </p:cNvPr>
          <p:cNvSpPr txBox="1"/>
          <p:nvPr/>
        </p:nvSpPr>
        <p:spPr>
          <a:xfrm>
            <a:off x="198543" y="5819249"/>
            <a:ext cx="2924103" cy="400110"/>
          </a:xfrm>
          <a:prstGeom prst="rect">
            <a:avLst/>
          </a:prstGeom>
          <a:noFill/>
        </p:spPr>
        <p:txBody>
          <a:bodyPr wrap="square" rtlCol="0">
            <a:spAutoFit/>
          </a:bodyPr>
          <a:lstStyle/>
          <a:p>
            <a:r>
              <a:rPr lang="en-GB" sz="1000" dirty="0" err="1"/>
              <a:t>Frantellizzi</a:t>
            </a:r>
            <a:r>
              <a:rPr lang="en-GB" sz="1000" dirty="0"/>
              <a:t>, Viviana, et al. </a:t>
            </a:r>
            <a:r>
              <a:rPr lang="en-GB" sz="1000" i="1" dirty="0"/>
              <a:t>Cancer </a:t>
            </a:r>
            <a:r>
              <a:rPr lang="en-GB" sz="1000" i="1" dirty="0" err="1"/>
              <a:t>biother</a:t>
            </a:r>
            <a:r>
              <a:rPr lang="en-GB" sz="1000" i="1" dirty="0"/>
              <a:t>. </a:t>
            </a:r>
            <a:r>
              <a:rPr lang="en-GB" sz="1000" i="1" dirty="0" err="1"/>
              <a:t>radiopharm</a:t>
            </a:r>
            <a:r>
              <a:rPr lang="en-GB" sz="1000" i="1" dirty="0"/>
              <a:t>.</a:t>
            </a:r>
            <a:r>
              <a:rPr lang="en-GB" sz="1000" dirty="0"/>
              <a:t> 35.6 (2020): 437-445.</a:t>
            </a:r>
            <a:endParaRPr lang="LID4096" sz="1000" dirty="0"/>
          </a:p>
        </p:txBody>
      </p:sp>
    </p:spTree>
    <p:extLst>
      <p:ext uri="{BB962C8B-B14F-4D97-AF65-F5344CB8AC3E}">
        <p14:creationId xmlns:p14="http://schemas.microsoft.com/office/powerpoint/2010/main" val="129457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theme/theme1.xml><?xml version="1.0" encoding="utf-8"?>
<a:theme xmlns:a="http://schemas.openxmlformats.org/drawingml/2006/main" name="KU Leuven">
  <a:themeElements>
    <a:clrScheme name="Custom 14">
      <a:dk1>
        <a:srgbClr val="2F4D5D"/>
      </a:dk1>
      <a:lt1>
        <a:srgbClr val="FFFFFF"/>
      </a:lt1>
      <a:dk2>
        <a:srgbClr val="1D8DB0"/>
      </a:dk2>
      <a:lt2>
        <a:srgbClr val="DCE7F0"/>
      </a:lt2>
      <a:accent1>
        <a:srgbClr val="1D8DB0"/>
      </a:accent1>
      <a:accent2>
        <a:srgbClr val="2F4D5D"/>
      </a:accent2>
      <a:accent3>
        <a:srgbClr val="52BDEC"/>
      </a:accent3>
      <a:accent4>
        <a:srgbClr val="466E87"/>
      </a:accent4>
      <a:accent5>
        <a:srgbClr val="E7B037"/>
      </a:accent5>
      <a:accent6>
        <a:srgbClr val="D4D842"/>
      </a:accent6>
      <a:hlink>
        <a:srgbClr val="466E87"/>
      </a:hlink>
      <a:folHlink>
        <a:srgbClr val="1D8DB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U Leuven Sedes">
  <a:themeElements>
    <a:clrScheme name="Custom 14">
      <a:dk1>
        <a:srgbClr val="2F4D5D"/>
      </a:dk1>
      <a:lt1>
        <a:srgbClr val="FFFFFF"/>
      </a:lt1>
      <a:dk2>
        <a:srgbClr val="1D8DB0"/>
      </a:dk2>
      <a:lt2>
        <a:srgbClr val="DCE7F0"/>
      </a:lt2>
      <a:accent1>
        <a:srgbClr val="1D8DB0"/>
      </a:accent1>
      <a:accent2>
        <a:srgbClr val="2F4D5D"/>
      </a:accent2>
      <a:accent3>
        <a:srgbClr val="52BDEC"/>
      </a:accent3>
      <a:accent4>
        <a:srgbClr val="466E87"/>
      </a:accent4>
      <a:accent5>
        <a:srgbClr val="E7B037"/>
      </a:accent5>
      <a:accent6>
        <a:srgbClr val="D4D842"/>
      </a:accent6>
      <a:hlink>
        <a:srgbClr val="466E87"/>
      </a:hlink>
      <a:folHlink>
        <a:srgbClr val="1D8DB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U Leuven" id="{BC384CAF-57B4-4083-BC3D-22218BF4A46A}" vid="{75672E21-F18C-4958-94B8-19E54344552B}"/>
    </a:ext>
  </a:extLst>
</a:theme>
</file>

<file path=ppt/theme/theme3.xml><?xml version="1.0" encoding="utf-8"?>
<a:theme xmlns:a="http://schemas.openxmlformats.org/drawingml/2006/main" name="Cover">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KU Leuven</Template>
  <TotalTime>0</TotalTime>
  <Words>2292</Words>
  <Application>Microsoft Office PowerPoint</Application>
  <PresentationFormat>Widescreen</PresentationFormat>
  <Paragraphs>361</Paragraphs>
  <Slides>41</Slides>
  <Notes>8</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41</vt:i4>
      </vt:variant>
    </vt:vector>
  </HeadingPairs>
  <TitlesOfParts>
    <vt:vector size="58" baseType="lpstr">
      <vt:lpstr>Arial</vt:lpstr>
      <vt:lpstr>Berlin Sans FB</vt:lpstr>
      <vt:lpstr>Calibri</vt:lpstr>
      <vt:lpstr>Cambria Math</vt:lpstr>
      <vt:lpstr>CMMI12</vt:lpstr>
      <vt:lpstr>CMR12</vt:lpstr>
      <vt:lpstr>CMR8</vt:lpstr>
      <vt:lpstr>CMSS12</vt:lpstr>
      <vt:lpstr>CMSY10</vt:lpstr>
      <vt:lpstr>CMTT12</vt:lpstr>
      <vt:lpstr>Montserrat</vt:lpstr>
      <vt:lpstr>Tahoma</vt:lpstr>
      <vt:lpstr>Times New Roman</vt:lpstr>
      <vt:lpstr>Wingdings</vt:lpstr>
      <vt:lpstr>KU Leuven</vt:lpstr>
      <vt:lpstr>KU Leuven Sedes</vt:lpstr>
      <vt:lpstr>Cover</vt:lpstr>
      <vt:lpstr>225Ac in Belgium: Sample purity and  225Ra / 225Ac collection efficiencies</vt:lpstr>
      <vt:lpstr>225Ac interest</vt:lpstr>
      <vt:lpstr>natTh (p , X / X’) 225Ac / 225Ra production route (1)</vt:lpstr>
      <vt:lpstr>natTh (p , X / X’) 225Ac / 225Ra: The problem</vt:lpstr>
      <vt:lpstr>Purity</vt:lpstr>
      <vt:lpstr>3 samples collected from 3 “sources”</vt:lpstr>
      <vt:lpstr>225Ac / 225Ra activity through nuc. decay spec.</vt:lpstr>
      <vt:lpstr>E.O.C activities: 225Ac and 225Ra</vt:lpstr>
      <vt:lpstr>227Ac activity measured using α-recoil spectroscopy</vt:lpstr>
      <vt:lpstr>α-decay recoil spectra</vt:lpstr>
      <vt:lpstr>Direct alpha decay spectrometry validation</vt:lpstr>
      <vt:lpstr>227Ac / 225Ac activity ratio result</vt:lpstr>
      <vt:lpstr>Other contaminants?</vt:lpstr>
      <vt:lpstr>Collection efficiency</vt:lpstr>
      <vt:lpstr>ThCx targets irradiated in 2023</vt:lpstr>
      <vt:lpstr>Collections in 2023</vt:lpstr>
      <vt:lpstr>Preliminary collection efficiency estimate from beam current</vt:lpstr>
      <vt:lpstr>All 225Ac / 225Ra collection efficiencies (2023)</vt:lpstr>
      <vt:lpstr>Conclusions:</vt:lpstr>
      <vt:lpstr>Thanks to wonderful colleagues</vt:lpstr>
      <vt:lpstr>Backup slides…</vt:lpstr>
      <vt:lpstr>How to get Ac-227 activity from recoil spectrum (1)</vt:lpstr>
      <vt:lpstr>How to get Ac-227 activity from recoil spectrum (2)</vt:lpstr>
      <vt:lpstr>Geometric corrections due to recoil + ping pong</vt:lpstr>
      <vt:lpstr>Alpha decay activities of Fr, At, Po with and without ping pong</vt:lpstr>
      <vt:lpstr>PowerPoint Presentation</vt:lpstr>
      <vt:lpstr>Gamma spectroscopy curves</vt:lpstr>
      <vt:lpstr>Gamma-gamma spectroscopy curve</vt:lpstr>
      <vt:lpstr>Ra-226 contamination</vt:lpstr>
      <vt:lpstr>PowerPoint Presentation</vt:lpstr>
      <vt:lpstr>Production </vt:lpstr>
      <vt:lpstr>PowerPoint Presentation</vt:lpstr>
      <vt:lpstr>ThCx target reuse: effect on collection efficiency</vt:lpstr>
      <vt:lpstr>Influence of ion source temperature on Ra and Ac beam </vt:lpstr>
      <vt:lpstr>Influence of target temperature on Ac beam</vt:lpstr>
      <vt:lpstr>How easy is it to get α-emitters?</vt:lpstr>
      <vt:lpstr>Collections as they happened</vt:lpstr>
      <vt:lpstr>A wolf in Sheep’s clothing: The beam at mass 225</vt:lpstr>
      <vt:lpstr>Most mass scans ever taken…</vt:lpstr>
      <vt:lpstr>Laser enhancement</vt:lpstr>
      <vt:lpstr>Ra-225 ID during beamtime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2017-09-13T11:47:32Z</dcterms:created>
  <dcterms:modified xsi:type="dcterms:W3CDTF">2024-07-02T07:26:20Z</dcterms:modified>
</cp:coreProperties>
</file>