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4"/>
  </p:notesMasterIdLst>
  <p:sldIdLst>
    <p:sldId id="256" r:id="rId2"/>
    <p:sldId id="1908" r:id="rId3"/>
    <p:sldId id="1894" r:id="rId4"/>
    <p:sldId id="1899" r:id="rId5"/>
    <p:sldId id="1901" r:id="rId6"/>
    <p:sldId id="1903" r:id="rId7"/>
    <p:sldId id="1905" r:id="rId8"/>
    <p:sldId id="1907" r:id="rId9"/>
    <p:sldId id="1911" r:id="rId10"/>
    <p:sldId id="1909" r:id="rId11"/>
    <p:sldId id="1912" r:id="rId12"/>
    <p:sldId id="278" r:id="rId13"/>
  </p:sldIdLst>
  <p:sldSz cx="12192000" cy="6858000"/>
  <p:notesSz cx="6858000" cy="12192000"/>
  <p:defaultTextStyle>
    <a:defPPr>
      <a:defRPr lang="en-US"/>
    </a:defPPr>
    <a:lvl1pPr marL="0" algn="l" defTabSz="914400">
      <a:defRPr sz="18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>
      <a:defRPr sz="18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>
      <a:defRPr sz="18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>
      <a:defRPr sz="18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>
      <a:defRPr sz="18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>
      <a:defRPr sz="18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>
      <a:defRPr sz="18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>
      <a:defRPr sz="18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>
      <a:defRPr sz="18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8D326A9-A81B-9881-C969-13F38E75D658}">
  <a:tblStyle styleId="{88D326A9-A81B-9881-C969-13F38E75D658}" styleName="Medium Style 3">
    <a:wholeTbl>
      <a:tcTxStyle>
        <a:fontRef idx="minor"/>
        <a:schemeClr val="dk1"/>
      </a:tcTxStyle>
      <a:tcStyle>
        <a:tcBdr>
          <a:left>
            <a:ln w="12700">
              <a:noFill/>
            </a:ln>
          </a:left>
          <a:right>
            <a:ln w="12700">
              <a:noFill/>
            </a:ln>
          </a:right>
          <a:top>
            <a:ln w="25400">
              <a:solidFill>
                <a:schemeClr val="dk1"/>
              </a:solidFill>
            </a:ln>
          </a:top>
          <a:bottom>
            <a:ln w="25400">
              <a:solidFill>
                <a:schemeClr val="dk1"/>
              </a:solidFill>
            </a:ln>
          </a:bottom>
          <a:insideH>
            <a:ln w="12700">
              <a:noFill/>
            </a:ln>
          </a:insideH>
          <a:insideV>
            <a:ln w="12700"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band2V>
      <a:tcStyle>
        <a:tcBdr/>
        <a:fill>
          <a:solidFill>
            <a:schemeClr val="dk1">
              <a:tint val="20000"/>
            </a:schemeClr>
          </a:solidFill>
        </a:fill>
      </a:tcStyle>
    </a:band2V>
    <a:la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rgbClr val="00000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Style>
        <a:tcBdr>
          <a:top>
            <a:ln w="50800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rgbClr val="000000"/>
        </a:fontRef>
        <a:schemeClr val="dk1"/>
      </a:tcTxStyle>
      <a:tcStyle>
        <a:tcBdr/>
      </a:tcStyle>
    </a:seCell>
    <a:swCell>
      <a:tcTxStyle b="on">
        <a:fontRef idx="minor">
          <a:srgbClr val="000000"/>
        </a:fontRef>
        <a:schemeClr val="dk1"/>
      </a:tcTxStyle>
      <a:tcStyle>
        <a:tcBdr/>
      </a:tcStyle>
    </a:swCell>
    <a:firstRow>
      <a:tcTxStyle b="on">
        <a:fontRef idx="minor">
          <a:srgbClr val="000000"/>
        </a:fontRef>
        <a:schemeClr val="lt1"/>
      </a:tcTxStyle>
      <a:tcStyle>
        <a:tcBdr>
          <a:bottom>
            <a:ln w="25400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/>
      </a:tcStyle>
    </a:neCell>
    <a:nwCell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613" autoAdjust="0"/>
    <p:restoredTop sz="90764"/>
  </p:normalViewPr>
  <p:slideViewPr>
    <p:cSldViewPr>
      <p:cViewPr varScale="1">
        <p:scale>
          <a:sx n="98" d="100"/>
          <a:sy n="98" d="100"/>
        </p:scale>
        <p:origin x="1288" y="184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6111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623AC6-E0BD-BE48-A614-F0E7C08BAB76}" type="datetimeFigureOut">
              <a:rPr lang="en-US" smtClean="0"/>
              <a:t>7/2/24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228600" y="1524000"/>
            <a:ext cx="7315200" cy="41148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5867400"/>
            <a:ext cx="5486400" cy="48006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11580813"/>
            <a:ext cx="2971800" cy="6111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A5F38DB-CAFA-D341-B4D5-64BB60628ED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47846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102584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6630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35780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99560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98678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LV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A5F38DB-CAFA-D341-B4D5-64BB60628ED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8625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Relationship Id="rId4" Type="http://schemas.microsoft.com/office/2007/relationships/hdphoto" Target="../media/hdphoto1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title" preserve="1" userDrawn="1">
  <p:cSld name="Title Slide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D7091E57-63A1-3442-B86A-6695F2409FE9}" type="datetime1">
              <a:rPr lang="en-US" smtClean="0"/>
              <a:t>7/2/24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561657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Picture Placeholder 8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0"/>
            <a:ext cx="6024562" cy="631798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DFCAA7F-8EAD-4141-9B8C-828B1EDAAAE8}" type="datetime1">
              <a:rPr lang="en-US" smtClean="0"/>
              <a:t>7/2/24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2 Pictures horizontal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56068B66-AC6D-6940-9367-EDC4B154B8F9}" type="datetime1">
              <a:rPr lang="en-US" smtClean="0"/>
              <a:t>7/2/24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6167438" y="159226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6167438" y="3969703"/>
            <a:ext cx="5616575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Text and 4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9" y="373593"/>
            <a:ext cx="11376024" cy="1065742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4"/>
          </p:nvPr>
        </p:nvSpPr>
        <p:spPr bwMode="auto"/>
        <p:txBody>
          <a:bodyPr/>
          <a:lstStyle/>
          <a:p>
            <a:pPr>
              <a:defRPr/>
            </a:pPr>
            <a:fld id="{B05A767D-07B9-9144-8C31-3A39702D4D06}" type="datetime1">
              <a:rPr lang="en-US" smtClean="0"/>
              <a:t>7/2/24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5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9"/>
          <p:cNvSpPr>
            <a:spLocks noGrp="1"/>
          </p:cNvSpPr>
          <p:nvPr>
            <p:ph type="sldNum" sz="quarter" idx="16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9" name="Picture Placeholder 5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8075613" y="1592263"/>
            <a:ext cx="3708400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0" name="Picture Placeholder 5"/>
          <p:cNvSpPr>
            <a:spLocks noGrp="1"/>
          </p:cNvSpPr>
          <p:nvPr>
            <p:ph type="pic" sz="quarter" idx="17" hasCustomPrompt="1"/>
          </p:nvPr>
        </p:nvSpPr>
        <p:spPr bwMode="auto">
          <a:xfrm>
            <a:off x="8124681" y="396970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Picture Placeholder 5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4259263" y="1592263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2" name="Picture Placeholder 5"/>
          <p:cNvSpPr>
            <a:spLocks noGrp="1"/>
          </p:cNvSpPr>
          <p:nvPr>
            <p:ph type="pic" sz="quarter" idx="19" hasCustomPrompt="1"/>
          </p:nvPr>
        </p:nvSpPr>
        <p:spPr bwMode="auto">
          <a:xfrm>
            <a:off x="4259263" y="3978015"/>
            <a:ext cx="3659332" cy="2232025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s and 2 Pictures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5"/>
          </p:nvPr>
        </p:nvSpPr>
        <p:spPr bwMode="auto"/>
        <p:txBody>
          <a:bodyPr/>
          <a:lstStyle/>
          <a:p>
            <a:pPr>
              <a:defRPr/>
            </a:pPr>
            <a:fld id="{2F9913ED-B1D4-5A4C-8CD8-2E74EB25BED8}" type="datetime1">
              <a:rPr lang="en-US" smtClean="0"/>
              <a:t>7/2/24</a:t>
            </a:fld>
            <a:endParaRPr lang="en-US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6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7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Picture Placeholder 7"/>
          <p:cNvSpPr>
            <a:spLocks noGrp="1"/>
          </p:cNvSpPr>
          <p:nvPr>
            <p:ph type="pic" sz="quarter" idx="18" hasCustomPrompt="1"/>
          </p:nvPr>
        </p:nvSpPr>
        <p:spPr bwMode="auto">
          <a:xfrm>
            <a:off x="6172200" y="2420938"/>
            <a:ext cx="5616575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GB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3 Picture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7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9" y="2420938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8" name="Picture Placeholder 12"/>
          <p:cNvSpPr>
            <a:spLocks noGrp="1"/>
          </p:cNvSpPr>
          <p:nvPr>
            <p:ph type="pic" sz="quarter" idx="14" hasCustomPrompt="1"/>
          </p:nvPr>
        </p:nvSpPr>
        <p:spPr bwMode="auto">
          <a:xfrm>
            <a:off x="8075613" y="2416175"/>
            <a:ext cx="3713187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defRPr b="1"/>
            </a:lvl1pPr>
          </a:lstStyle>
          <a:p>
            <a:pPr>
              <a:defRPr/>
            </a:pPr>
            <a:r>
              <a:rPr lang="en-US"/>
              <a:t>Drag and Drop picture</a:t>
            </a:r>
          </a:p>
        </p:txBody>
      </p:sp>
      <p:sp>
        <p:nvSpPr>
          <p:cNvPr id="9" name="Text Placeholder 2"/>
          <p:cNvSpPr>
            <a:spLocks noGrp="1"/>
          </p:cNvSpPr>
          <p:nvPr>
            <p:ph type="body" idx="15"/>
          </p:nvPr>
        </p:nvSpPr>
        <p:spPr bwMode="auto"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10" name="Picture Placeholder 10"/>
          <p:cNvSpPr>
            <a:spLocks noGrp="1"/>
          </p:cNvSpPr>
          <p:nvPr>
            <p:ph type="pic" sz="quarter" idx="16" hasCustomPrompt="1"/>
          </p:nvPr>
        </p:nvSpPr>
        <p:spPr bwMode="auto">
          <a:xfrm>
            <a:off x="4253848" y="2429902"/>
            <a:ext cx="3708400" cy="3779837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11" name="Date Placeholder 3"/>
          <p:cNvSpPr>
            <a:spLocks noGrp="1"/>
          </p:cNvSpPr>
          <p:nvPr>
            <p:ph type="dt" sz="half" idx="17"/>
          </p:nvPr>
        </p:nvSpPr>
        <p:spPr bwMode="auto"/>
        <p:txBody>
          <a:bodyPr/>
          <a:lstStyle/>
          <a:p>
            <a:pPr>
              <a:defRPr/>
            </a:pPr>
            <a:fld id="{CD972BCD-5811-B64E-BDB0-AE8779383E83}" type="datetime1">
              <a:rPr lang="en-US" smtClean="0"/>
              <a:t>7/2/24</a:t>
            </a:fld>
            <a:endParaRPr lang="en-US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8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3" name="Slide Number Placeholder 13"/>
          <p:cNvSpPr>
            <a:spLocks noGrp="1"/>
          </p:cNvSpPr>
          <p:nvPr>
            <p:ph type="sldNum" sz="quarter" idx="19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Picture Horizontal and tex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Picture Placeholder 10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12776" y="1592263"/>
            <a:ext cx="11376024" cy="2563906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 bwMode="auto">
          <a:xfrm>
            <a:off x="407989" y="4294188"/>
            <a:ext cx="3708400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7" name="Text Placeholder 5"/>
          <p:cNvSpPr>
            <a:spLocks noGrp="1"/>
          </p:cNvSpPr>
          <p:nvPr>
            <p:ph type="body" sz="quarter" idx="15"/>
          </p:nvPr>
        </p:nvSpPr>
        <p:spPr bwMode="auto">
          <a:xfrm>
            <a:off x="4267201" y="4294188"/>
            <a:ext cx="3665537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  <p:sp>
        <p:nvSpPr>
          <p:cNvPr id="8" name="Date Placeholder 2"/>
          <p:cNvSpPr>
            <a:spLocks noGrp="1"/>
          </p:cNvSpPr>
          <p:nvPr>
            <p:ph type="dt" sz="half" idx="16"/>
          </p:nvPr>
        </p:nvSpPr>
        <p:spPr bwMode="auto"/>
        <p:txBody>
          <a:bodyPr/>
          <a:lstStyle/>
          <a:p>
            <a:pPr>
              <a:defRPr/>
            </a:pPr>
            <a:fld id="{C50A8CA0-D217-2348-BC43-8F09744CBBC2}" type="datetime1">
              <a:rPr lang="en-US" smtClean="0"/>
              <a:t>7/2/24</a:t>
            </a:fld>
            <a:endParaRPr lang="en-US"/>
          </a:p>
        </p:txBody>
      </p:sp>
      <p:sp>
        <p:nvSpPr>
          <p:cNvPr id="9" name="Footer Placeholder 3"/>
          <p:cNvSpPr>
            <a:spLocks noGrp="1"/>
          </p:cNvSpPr>
          <p:nvPr>
            <p:ph type="ftr" sz="quarter" idx="17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0" name="Slide Number Placeholder 4"/>
          <p:cNvSpPr>
            <a:spLocks noGrp="1"/>
          </p:cNvSpPr>
          <p:nvPr>
            <p:ph type="sldNum" sz="quarter" idx="18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11" name="Text Placeholder 5"/>
          <p:cNvSpPr>
            <a:spLocks noGrp="1"/>
          </p:cNvSpPr>
          <p:nvPr>
            <p:ph type="body" sz="quarter" idx="19"/>
          </p:nvPr>
        </p:nvSpPr>
        <p:spPr bwMode="auto">
          <a:xfrm>
            <a:off x="8085668" y="4294188"/>
            <a:ext cx="3703132" cy="1906587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secHead" preserve="1" userDrawn="1">
  <p:cSld name="Chapter Header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F4998574-4EFE-F64F-9FFB-8AA532A9073D}" type="datetime1">
              <a:rPr lang="en-US" smtClean="0"/>
              <a:t>7/2/24</a:t>
            </a:fld>
            <a:endParaRPr lang="en-US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type="blank" preserve="1" userDrawn="1">
  <p:cSld name="1_Blank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Date Placeholder 4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0A53E94D-4168-8048-A22B-A04504165998}" type="datetime1">
              <a:rPr lang="en-US" smtClean="0"/>
              <a:t>7/2/24</a:t>
            </a:fld>
            <a:endParaRPr lang="en-US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blank" preserve="1" userDrawn="1">
  <p:cSld name="Las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>
            <a:spLocks noAdjustHandles="1"/>
          </p:cNvSpPr>
          <p:nvPr userDrawn="1"/>
        </p:nvSpPr>
        <p:spPr bwMode="auto"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defRPr/>
            </a:pPr>
            <a:r>
              <a:rPr lang="fr-CH"/>
              <a:t>home.cern</a:t>
            </a:r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231904" y="2244864"/>
            <a:ext cx="1728192" cy="1728192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6A4590-D6E1-41F6-8C5E-24913209A6BE}" type="datetime1">
              <a:rPr lang="fr-FR" smtClean="0"/>
              <a:t>02/07/2024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A7FC8-1BD7-634F-9890-4A95A572D39D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31752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preserve="1" userDrawn="1">
  <p:cSld name="1_Title Slide with logo"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45CD86C6-AB8C-8347-BFC2-915357F95F3A}"/>
              </a:ext>
            </a:extLst>
          </p:cNvPr>
          <p:cNvSpPr/>
          <p:nvPr userDrawn="1"/>
        </p:nvSpPr>
        <p:spPr>
          <a:xfrm>
            <a:off x="0" y="0"/>
            <a:ext cx="12192000" cy="68580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Image 2" descr="logooutline.eps"/>
          <p:cNvPicPr>
            <a:picLocks noChangeAspect="1"/>
          </p:cNvPicPr>
          <p:nvPr userDrawn="1"/>
        </p:nvPicPr>
        <p:blipFill>
          <a:blip r:embed="rId2"/>
          <a:stretch/>
        </p:blipFill>
        <p:spPr bwMode="auto">
          <a:xfrm>
            <a:off x="3647728" y="757891"/>
            <a:ext cx="1990424" cy="1970420"/>
          </a:xfrm>
          <a:prstGeom prst="rect">
            <a:avLst/>
          </a:prstGeom>
        </p:spPr>
      </p:pic>
      <p:sp>
        <p:nvSpPr>
          <p:cNvPr id="5" name="Title 1"/>
          <p:cNvSpPr>
            <a:spLocks noGrp="1"/>
          </p:cNvSpPr>
          <p:nvPr>
            <p:ph type="ctrTitle" hasCustomPrompt="1"/>
          </p:nvPr>
        </p:nvSpPr>
        <p:spPr bwMode="auto"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6" name="Subtitle 2"/>
          <p:cNvSpPr>
            <a:spLocks noGrp="1"/>
          </p:cNvSpPr>
          <p:nvPr>
            <p:ph type="subTitle" idx="1"/>
          </p:nvPr>
        </p:nvSpPr>
        <p:spPr bwMode="auto">
          <a:xfrm>
            <a:off x="407988" y="5700251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>
              <a:defRPr/>
            </a:pPr>
            <a:r>
              <a:rPr lang="en-US"/>
              <a:t>Click to edit Master subtitle style</a:t>
            </a:r>
            <a:endParaRPr lang="en-US" dirty="0"/>
          </a:p>
        </p:txBody>
      </p:sp>
      <p:pic>
        <p:nvPicPr>
          <p:cNvPr id="8" name="Picture 4">
            <a:extLst>
              <a:ext uri="{FF2B5EF4-FFF2-40B4-BE49-F238E27FC236}">
                <a16:creationId xmlns:a16="http://schemas.microsoft.com/office/drawing/2014/main" id="{9C586C67-E5AB-2148-8000-3D5AD340471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>
            <a:biLevel thresh="2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90132" y="216024"/>
            <a:ext cx="2996952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8562302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Content  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 bwMode="auto"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/>
              <a:buChar char="•"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>
          <a:xfrm>
            <a:off x="3248526" y="6408000"/>
            <a:ext cx="867862" cy="365125"/>
          </a:xfrm>
        </p:spPr>
        <p:txBody>
          <a:bodyPr/>
          <a:lstStyle/>
          <a:p>
            <a:pPr>
              <a:defRPr/>
            </a:pPr>
            <a:fld id="{5A2D8E4C-A0BF-5444-9C74-A3C2242D2F23}" type="datetime1">
              <a:rPr lang="en-US" smtClean="0"/>
              <a:t>7/2/24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>
          <a:xfrm>
            <a:off x="4259262" y="6408000"/>
            <a:ext cx="6572221" cy="365125"/>
          </a:xfrm>
        </p:spPr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>
          <a:xfrm>
            <a:off x="11064552" y="6408000"/>
            <a:ext cx="681254" cy="365125"/>
          </a:xfrm>
        </p:spPr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ulleted Content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 hasCustomPrompt="1"/>
          </p:nvPr>
        </p:nvSpPr>
        <p:spPr bwMode="auto"/>
        <p:txBody>
          <a:bodyPr/>
          <a:lstStyle>
            <a:lvl1pPr marL="342900" indent="-342900"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/>
              <a:buChar char="•"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/>
              <a:buChar char="•"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0">
              <a:defRPr/>
            </a:pPr>
            <a:endParaRPr lang="en-US" dirty="0"/>
          </a:p>
        </p:txBody>
      </p:sp>
      <p:sp>
        <p:nvSpPr>
          <p:cNvPr id="5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A06EBC2-F68D-D648-AF1D-B832BA185A4D}" type="datetime1">
              <a:rPr lang="en-US" smtClean="0"/>
              <a:t>7/2/24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Big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6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17505A68-9FCB-BC42-AC2B-E47DE4FC1101}" type="datetime1">
              <a:rPr lang="en-US" smtClean="0"/>
              <a:t>7/2/24</a:t>
            </a:fld>
            <a:endParaRPr lang="en-US"/>
          </a:p>
        </p:txBody>
      </p:sp>
      <p:sp>
        <p:nvSpPr>
          <p:cNvPr id="6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7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  <p:sp>
        <p:nvSpPr>
          <p:cNvPr id="8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407988" y="1439863"/>
            <a:ext cx="11376025" cy="4760912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Full page Pictur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Picture Placeholder 3"/>
          <p:cNvSpPr>
            <a:spLocks noGrp="1"/>
          </p:cNvSpPr>
          <p:nvPr>
            <p:ph type="pic" sz="quarter" idx="13" hasCustomPrompt="1"/>
          </p:nvPr>
        </p:nvSpPr>
        <p:spPr bwMode="auto">
          <a:xfrm>
            <a:off x="0" y="-29980"/>
            <a:ext cx="12192000" cy="6351588"/>
          </a:xfrm>
          <a:prstGeom prst="rect">
            <a:avLst/>
          </a:prstGeom>
          <a:pattFill prst="lgCheck">
            <a:fgClr>
              <a:schemeClr val="tx2">
                <a:lumMod val="25000"/>
                <a:lumOff val="75000"/>
              </a:schemeClr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pPr>
              <a:defRPr/>
            </a:pPr>
            <a:r>
              <a:rPr lang="en-US"/>
              <a:t>Drag and drop picture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idx="1"/>
          </p:nvPr>
        </p:nvSpPr>
        <p:spPr bwMode="auto">
          <a:xfrm>
            <a:off x="8075612" y="-52466"/>
            <a:ext cx="4116387" cy="6370820"/>
          </a:xfrm>
          <a:prstGeom prst="rect">
            <a:avLst/>
          </a:prstGeo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/>
              <a:buChar char="•"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/>
              <a:buChar char="•"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/>
              <a:buChar char="•"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Date Placeholder 10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CF8663E3-BB79-624E-926B-8F195825897F}" type="datetime1">
              <a:rPr lang="en-US" smtClean="0"/>
              <a:t>7/2/24</a:t>
            </a:fld>
            <a:endParaRPr lang="en-US"/>
          </a:p>
        </p:txBody>
      </p:sp>
      <p:sp>
        <p:nvSpPr>
          <p:cNvPr id="7" name="Footer Placeholder 11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8" name="Slide Number Placeholder 12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2 Contents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  <a:endParaRPr/>
          </a:p>
        </p:txBody>
      </p:sp>
      <p:sp>
        <p:nvSpPr>
          <p:cNvPr id="5" name="Content Placeholder 2"/>
          <p:cNvSpPr>
            <a:spLocks noGrp="1"/>
          </p:cNvSpPr>
          <p:nvPr>
            <p:ph sz="half" idx="1"/>
          </p:nvPr>
        </p:nvSpPr>
        <p:spPr bwMode="auto">
          <a:xfrm>
            <a:off x="407987" y="1592264"/>
            <a:ext cx="5616575" cy="4608512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6172199" y="1592264"/>
            <a:ext cx="5611813" cy="4608511"/>
          </a:xfrm>
        </p:spPr>
        <p:txBody>
          <a:bodyPr/>
          <a:lstStyle/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Date Placeholder 7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B1EA7BFB-1EE4-5945-B805-E0B5FC822139}" type="datetime1">
              <a:rPr lang="en-US" smtClean="0"/>
              <a:t>7/2/24</a:t>
            </a:fld>
            <a:endParaRPr lang="en-US"/>
          </a:p>
        </p:txBody>
      </p:sp>
      <p:sp>
        <p:nvSpPr>
          <p:cNvPr id="8" name="Footer Placeholder 8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9" name="Slide Number Placeholder 9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preserve="1" userDrawn="1">
  <p:cSld name="Subtitle and Comparison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 bwMode="auto">
          <a:xfrm>
            <a:off x="407988" y="365125"/>
            <a:ext cx="11380812" cy="1084263"/>
          </a:xfrm>
        </p:spPr>
        <p:txBody>
          <a:bodyPr/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sp>
        <p:nvSpPr>
          <p:cNvPr id="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6" name="Content Placeholder 3"/>
          <p:cNvSpPr>
            <a:spLocks noGrp="1"/>
          </p:cNvSpPr>
          <p:nvPr>
            <p:ph sz="half" idx="2"/>
          </p:nvPr>
        </p:nvSpPr>
        <p:spPr bwMode="auto"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7" name="Text Placeholder 4"/>
          <p:cNvSpPr>
            <a:spLocks noGrp="1"/>
          </p:cNvSpPr>
          <p:nvPr>
            <p:ph type="body" sz="quarter" idx="3"/>
          </p:nvPr>
        </p:nvSpPr>
        <p:spPr bwMode="auto"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>
              <a:defRPr/>
            </a:pPr>
            <a:r>
              <a:rPr lang="en-US"/>
              <a:t>Click to edit Master text styles</a:t>
            </a:r>
          </a:p>
        </p:txBody>
      </p:sp>
      <p:sp>
        <p:nvSpPr>
          <p:cNvPr id="8" name="Content Placeholder 5"/>
          <p:cNvSpPr>
            <a:spLocks noGrp="1"/>
          </p:cNvSpPr>
          <p:nvPr>
            <p:ph sz="quarter" idx="4"/>
          </p:nvPr>
        </p:nvSpPr>
        <p:spPr bwMode="auto"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/>
              <a:buChar char="•"/>
              <a:defRPr/>
            </a:lvl1pPr>
          </a:lstStyle>
          <a:p>
            <a:pPr lvl="0">
              <a:defRPr/>
            </a:pPr>
            <a:r>
              <a:rPr lang="en-US"/>
              <a:t>Click to edit Master text styles</a:t>
            </a:r>
          </a:p>
          <a:p>
            <a:pPr lvl="1">
              <a:defRPr/>
            </a:pPr>
            <a:r>
              <a:rPr lang="en-US"/>
              <a:t>Second level</a:t>
            </a:r>
          </a:p>
          <a:p>
            <a:pPr lvl="2">
              <a:defRPr/>
            </a:pPr>
            <a:r>
              <a:rPr lang="en-US"/>
              <a:t>Third level</a:t>
            </a:r>
          </a:p>
          <a:p>
            <a:pPr lvl="3">
              <a:defRPr/>
            </a:pPr>
            <a:r>
              <a:rPr lang="en-US"/>
              <a:t>Fourth level</a:t>
            </a:r>
          </a:p>
        </p:txBody>
      </p:sp>
      <p:sp>
        <p:nvSpPr>
          <p:cNvPr id="9" name="Date Placeholder 9"/>
          <p:cNvSpPr>
            <a:spLocks noGrp="1"/>
          </p:cNvSpPr>
          <p:nvPr>
            <p:ph type="dt" sz="half" idx="10"/>
          </p:nvPr>
        </p:nvSpPr>
        <p:spPr bwMode="auto"/>
        <p:txBody>
          <a:bodyPr/>
          <a:lstStyle/>
          <a:p>
            <a:pPr>
              <a:defRPr/>
            </a:pPr>
            <a:fld id="{E6591609-E732-F641-A3F1-7047CC4ED180}" type="datetime1">
              <a:rPr lang="en-US" smtClean="0"/>
              <a:t>7/2/24</a:t>
            </a:fld>
            <a:endParaRPr lang="en-US"/>
          </a:p>
        </p:txBody>
      </p:sp>
      <p:sp>
        <p:nvSpPr>
          <p:cNvPr id="10" name="Footer Placeholder 10"/>
          <p:cNvSpPr>
            <a:spLocks noGrp="1"/>
          </p:cNvSpPr>
          <p:nvPr>
            <p:ph type="ftr" sz="quarter" idx="11"/>
          </p:nvPr>
        </p:nvSpPr>
        <p:spPr bwMode="auto"/>
        <p:txBody>
          <a:bodyPr/>
          <a:lstStyle/>
          <a:p>
            <a:pPr>
              <a:defRPr/>
            </a:pPr>
            <a:r>
              <a:rPr lang="en-US"/>
              <a:t>Presenter | Presentation Title</a:t>
            </a:r>
          </a:p>
        </p:txBody>
      </p:sp>
      <p:sp>
        <p:nvSpPr>
          <p:cNvPr id="11" name="Slide Number Placeholder 11"/>
          <p:cNvSpPr>
            <a:spLocks noGrp="1"/>
          </p:cNvSpPr>
          <p:nvPr>
            <p:ph type="sldNum" sz="quarter" idx="12"/>
          </p:nvPr>
        </p:nvSpPr>
        <p:spPr bwMode="auto"/>
        <p:txBody>
          <a:bodyPr/>
          <a:lstStyle/>
          <a:p>
            <a:pPr>
              <a:defRPr/>
            </a:pPr>
            <a:fld id="{36B5EA5A-BC32-A742-B11B-8E7414D5B535}" type="slidenum">
              <a:rPr lang="en-US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png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microsoft.com/office/2007/relationships/hdphoto" Target="../media/hdphoto1.wdp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Placeholder 1"/>
          <p:cNvSpPr>
            <a:spLocks noGrp="1"/>
          </p:cNvSpPr>
          <p:nvPr>
            <p:ph type="title"/>
          </p:nvPr>
        </p:nvSpPr>
        <p:spPr bwMode="auto"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>
              <a:defRPr/>
            </a:pPr>
            <a:r>
              <a:rPr lang="en-US"/>
              <a:t>Click to edit Master title style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0A4E4AD-84F6-3A4A-90B6-0E4AEED05A62}"/>
              </a:ext>
            </a:extLst>
          </p:cNvPr>
          <p:cNvPicPr>
            <a:picLocks noChangeAspect="1"/>
          </p:cNvPicPr>
          <p:nvPr userDrawn="1"/>
        </p:nvPicPr>
        <p:blipFill>
          <a:blip r:embed="rId21"/>
          <a:stretch>
            <a:fillRect/>
          </a:stretch>
        </p:blipFill>
        <p:spPr>
          <a:xfrm>
            <a:off x="0" y="6332400"/>
            <a:ext cx="12192000" cy="533400"/>
          </a:xfrm>
          <a:prstGeom prst="rect">
            <a:avLst/>
          </a:prstGeom>
        </p:spPr>
      </p:pic>
      <p:sp>
        <p:nvSpPr>
          <p:cNvPr id="6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2"/>
          </p:nvPr>
        </p:nvSpPr>
        <p:spPr bwMode="auto">
          <a:xfrm>
            <a:off x="3248526" y="6408000"/>
            <a:ext cx="867862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1DDD1933-E90B-7840-9B80-3952FF1C8C56}" type="datetime1">
              <a:rPr lang="en-US" smtClean="0"/>
              <a:pPr>
                <a:defRPr/>
              </a:pPr>
              <a:t>7/2/24</a:t>
            </a:fld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5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Footer Placeholder 6"/>
          <p:cNvSpPr>
            <a:spLocks noGrp="1"/>
          </p:cNvSpPr>
          <p:nvPr>
            <p:ph type="ftr" sz="quarter" idx="3"/>
          </p:nvPr>
        </p:nvSpPr>
        <p:spPr bwMode="auto">
          <a:xfrm>
            <a:off x="4259262" y="640800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00">
                <a:solidFill>
                  <a:schemeClr val="bg1"/>
                </a:solidFill>
              </a:defRPr>
            </a:lvl1pPr>
          </a:lstStyle>
          <a:p>
            <a:pPr>
              <a:defRPr/>
            </a:pPr>
            <a:r>
              <a:rPr lang="en-US"/>
              <a:t>Presenter | Presentation Title</a:t>
            </a:r>
          </a:p>
        </p:txBody>
      </p:sp>
      <p:pic>
        <p:nvPicPr>
          <p:cNvPr id="10" name="Picture 4">
            <a:extLst>
              <a:ext uri="{FF2B5EF4-FFF2-40B4-BE49-F238E27FC236}">
                <a16:creationId xmlns:a16="http://schemas.microsoft.com/office/drawing/2014/main" id="{9F5DECC8-1817-1C40-A787-5BBEA9EC14FB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22">
            <a:biLevel thresh="25000"/>
            <a:extLst>
              <a:ext uri="{BEBA8EAE-BF5A-486C-A8C5-ECC9F3942E4B}">
                <a14:imgProps xmlns:a14="http://schemas.microsoft.com/office/drawing/2010/main">
                  <a14:imgLayer r:embed="rId2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91544" y="6258472"/>
            <a:ext cx="681255" cy="6812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70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4" r:id="rId15"/>
    <p:sldLayoutId id="2147483666" r:id="rId16"/>
    <p:sldLayoutId id="2147483668" r:id="rId17"/>
    <p:sldLayoutId id="2147483669" r:id="rId18"/>
    <p:sldLayoutId id="2147483675" r:id="rId19"/>
  </p:sldLayoutIdLst>
  <p:hf hdr="0" ftr="0" dt="0"/>
  <p:txStyles>
    <p:titleStyle>
      <a:lvl1pPr algn="l" defTabSz="914400" eaLnBrk="1" hangingPunct="1">
        <a:lnSpc>
          <a:spcPct val="90000"/>
        </a:lnSpc>
        <a:spcBef>
          <a:spcPts val="0"/>
        </a:spcBef>
        <a:buNone/>
        <a:defRPr sz="3600" b="1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eaLnBrk="1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defRPr sz="2800" b="1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4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eaLnBrk="1" hangingPunct="1">
        <a:lnSpc>
          <a:spcPct val="100000"/>
        </a:lnSpc>
        <a:spcBef>
          <a:spcPts val="500"/>
        </a:spcBef>
        <a:spcAft>
          <a:spcPts val="300"/>
        </a:spcAft>
        <a:buFont typeface="Arial"/>
        <a:buChar char="•"/>
        <a:defRPr sz="20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6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eaLnBrk="1" hangingPunct="1">
        <a:lnSpc>
          <a:spcPct val="90000"/>
        </a:lnSpc>
        <a:spcBef>
          <a:spcPts val="500"/>
        </a:spcBef>
        <a:buFont typeface="Arial"/>
        <a:buChar char="•"/>
        <a:defRPr sz="18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eaLnBrk="1" hangingPunct="1">
        <a:defRPr sz="18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8.png"/><Relationship Id="rId7" Type="http://schemas.openxmlformats.org/officeDocument/2006/relationships/image" Target="../media/image7.png"/><Relationship Id="rId12" Type="http://schemas.openxmlformats.org/officeDocument/2006/relationships/image" Target="../media/image15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11.jpg"/><Relationship Id="rId11" Type="http://schemas.openxmlformats.org/officeDocument/2006/relationships/image" Target="../media/image14.jpg"/><Relationship Id="rId5" Type="http://schemas.openxmlformats.org/officeDocument/2006/relationships/image" Target="../media/image10.jpg"/><Relationship Id="rId10" Type="http://schemas.openxmlformats.org/officeDocument/2006/relationships/image" Target="../media/image13.jpg"/><Relationship Id="rId4" Type="http://schemas.openxmlformats.org/officeDocument/2006/relationships/image" Target="../media/image9.png"/><Relationship Id="rId9" Type="http://schemas.openxmlformats.org/officeDocument/2006/relationships/image" Target="../media/image12.jp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png"/><Relationship Id="rId13" Type="http://schemas.openxmlformats.org/officeDocument/2006/relationships/image" Target="../media/image25.jpeg"/><Relationship Id="rId3" Type="http://schemas.openxmlformats.org/officeDocument/2006/relationships/image" Target="../media/image17.jpg"/><Relationship Id="rId7" Type="http://schemas.openxmlformats.org/officeDocument/2006/relationships/image" Target="../media/image21.png"/><Relationship Id="rId12" Type="http://schemas.openxmlformats.org/officeDocument/2006/relationships/image" Target="../media/image24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20.jpg"/><Relationship Id="rId11" Type="http://schemas.openxmlformats.org/officeDocument/2006/relationships/image" Target="../media/image5.png"/><Relationship Id="rId5" Type="http://schemas.openxmlformats.org/officeDocument/2006/relationships/image" Target="../media/image19.jpg"/><Relationship Id="rId15" Type="http://schemas.openxmlformats.org/officeDocument/2006/relationships/image" Target="../media/image27.jpg"/><Relationship Id="rId10" Type="http://schemas.openxmlformats.org/officeDocument/2006/relationships/image" Target="../media/image7.png"/><Relationship Id="rId4" Type="http://schemas.openxmlformats.org/officeDocument/2006/relationships/image" Target="../media/image18.jpg"/><Relationship Id="rId9" Type="http://schemas.openxmlformats.org/officeDocument/2006/relationships/image" Target="../media/image23.png"/><Relationship Id="rId14" Type="http://schemas.openxmlformats.org/officeDocument/2006/relationships/image" Target="../media/image26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emf"/><Relationship Id="rId2" Type="http://schemas.openxmlformats.org/officeDocument/2006/relationships/image" Target="../media/image28.emf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0.emf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png"/><Relationship Id="rId3" Type="http://schemas.openxmlformats.org/officeDocument/2006/relationships/image" Target="../media/image31.png"/><Relationship Id="rId7" Type="http://schemas.openxmlformats.org/officeDocument/2006/relationships/image" Target="../media/image33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2.png"/><Relationship Id="rId5" Type="http://schemas.openxmlformats.org/officeDocument/2006/relationships/image" Target="../media/image5.png"/><Relationship Id="rId4" Type="http://schemas.openxmlformats.org/officeDocument/2006/relationships/image" Target="../media/image7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407987" y="2924944"/>
            <a:ext cx="11376025" cy="1414581"/>
          </a:xfrm>
        </p:spPr>
        <p:txBody>
          <a:bodyPr/>
          <a:lstStyle/>
          <a:p>
            <a:pPr algn="ctr">
              <a:defRPr/>
            </a:pPr>
            <a:r>
              <a:rPr lang="en-US" sz="4000" dirty="0"/>
              <a:t>MED-015: Scandium radionuclide production and mass separation.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45094" y="4580079"/>
            <a:ext cx="11376026" cy="1512168"/>
          </a:xfrm>
        </p:spPr>
        <p:txBody>
          <a:bodyPr/>
          <a:lstStyle/>
          <a:p>
            <a:pPr algn="l">
              <a:lnSpc>
                <a:spcPct val="100000"/>
              </a:lnSpc>
              <a:defRPr/>
            </a:pPr>
            <a:r>
              <a:rPr lang="lv-LV" b="1" dirty="0">
                <a:latin typeface="Palatino Linotype" panose="02040502050505030304" pitchFamily="18" charset="0"/>
              </a:rPr>
              <a:t>Edgars Mamis</a:t>
            </a:r>
          </a:p>
          <a:p>
            <a:pPr algn="l">
              <a:lnSpc>
                <a:spcPct val="100000"/>
              </a:lnSpc>
              <a:defRPr/>
            </a:pPr>
            <a:r>
              <a:rPr lang="lv-LV" b="1" dirty="0">
                <a:latin typeface="Palatino Linotype" panose="02040502050505030304" pitchFamily="18" charset="0"/>
              </a:rPr>
              <a:t>Patrīcija Kalniņa, Rūdolfs Jānis </a:t>
            </a:r>
            <a:r>
              <a:rPr lang="lv-LV" b="1" dirty="0" err="1">
                <a:latin typeface="Palatino Linotype" panose="02040502050505030304" pitchFamily="18" charset="0"/>
              </a:rPr>
              <a:t>Zabolockis</a:t>
            </a:r>
            <a:r>
              <a:rPr lang="lv-LV" b="1" dirty="0">
                <a:latin typeface="Palatino Linotype" panose="02040502050505030304" pitchFamily="18" charset="0"/>
              </a:rPr>
              <a:t>, Elīna </a:t>
            </a:r>
            <a:r>
              <a:rPr lang="lv-LV" b="1" dirty="0" err="1">
                <a:latin typeface="Palatino Linotype" panose="02040502050505030304" pitchFamily="18" charset="0"/>
              </a:rPr>
              <a:t>Pajuste</a:t>
            </a:r>
            <a:endParaRPr lang="lv-LV" b="1" dirty="0">
              <a:latin typeface="Palatino Linotype" panose="02040502050505030304" pitchFamily="18" charset="0"/>
            </a:endParaRPr>
          </a:p>
          <a:p>
            <a:pPr algn="l">
              <a:lnSpc>
                <a:spcPct val="100000"/>
              </a:lnSpc>
              <a:defRPr/>
            </a:pPr>
            <a:r>
              <a:rPr lang="lv-LV" b="1" dirty="0">
                <a:latin typeface="Palatino Linotype" panose="02040502050505030304" pitchFamily="18" charset="0"/>
              </a:rPr>
              <a:t>Maija Radziņa, Toms </a:t>
            </a:r>
            <a:r>
              <a:rPr lang="lv-LV" b="1" dirty="0" err="1">
                <a:latin typeface="Palatino Linotype" panose="02040502050505030304" pitchFamily="18" charset="0"/>
              </a:rPr>
              <a:t>Torims</a:t>
            </a:r>
            <a:endParaRPr lang="lv-LV" b="1" dirty="0">
              <a:latin typeface="Palatino Linotype" panose="02040502050505030304" pitchFamily="18" charset="0"/>
            </a:endParaRPr>
          </a:p>
          <a:p>
            <a:pPr algn="l">
              <a:lnSpc>
                <a:spcPct val="100000"/>
              </a:lnSpc>
              <a:defRPr/>
            </a:pPr>
            <a:endParaRPr b="1" dirty="0">
              <a:latin typeface="Palatino Linotype" panose="02040502050505030304" pitchFamily="18" charset="0"/>
            </a:endParaRPr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5635D372-1962-C239-DA5F-F8533282AFAF}"/>
              </a:ext>
            </a:extLst>
          </p:cNvPr>
          <p:cNvSpPr txBox="1">
            <a:spLocks/>
          </p:cNvSpPr>
          <p:nvPr/>
        </p:nvSpPr>
        <p:spPr bwMode="auto">
          <a:xfrm>
            <a:off x="10416480" y="6113361"/>
            <a:ext cx="1656184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z="1800" smtClean="0">
                <a:solidFill>
                  <a:schemeClr val="bg1"/>
                </a:solidFill>
              </a:rPr>
              <a:pPr>
                <a:spcAft>
                  <a:spcPts val="600"/>
                </a:spcAft>
                <a:defRPr/>
              </a:pPr>
              <a:t>02/07/2024</a:t>
            </a:fld>
            <a:r>
              <a:rPr lang="fr-FR" sz="1800" dirty="0">
                <a:solidFill>
                  <a:schemeClr val="bg1"/>
                </a:solidFill>
              </a:rPr>
              <a:t>  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8" name="Picture 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FB86B88-E788-EDAA-A8B5-884FFEB27D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6120" y="865930"/>
            <a:ext cx="4434830" cy="15161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68A26F-D8F3-AE2E-55D2-67D1D159B6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99456" y="1052736"/>
            <a:ext cx="3456384" cy="1066922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8906E3A5-FF4F-D254-41E0-D478B4486516}"/>
              </a:ext>
            </a:extLst>
          </p:cNvPr>
          <p:cNvSpPr txBox="1">
            <a:spLocks/>
          </p:cNvSpPr>
          <p:nvPr/>
        </p:nvSpPr>
        <p:spPr bwMode="auto">
          <a:xfrm>
            <a:off x="445094" y="4650649"/>
            <a:ext cx="11376026" cy="20187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0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lv-LV" sz="1600" dirty="0">
              <a:latin typeface="Palatino Linotype" panose="02040502050505030304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F2A5CF2-7694-672C-22FC-69A5F88D3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836714"/>
            <a:ext cx="11376024" cy="5364062"/>
          </a:xfrm>
        </p:spPr>
        <p:txBody>
          <a:bodyPr/>
          <a:lstStyle/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Obtain bulk target material, suitable for </a:t>
            </a:r>
            <a:r>
              <a:rPr lang="en-US" sz="1600" u="none" strike="noStrike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149</a:t>
            </a:r>
            <a:r>
              <a:rPr lang="en-US" sz="16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Tb, </a:t>
            </a:r>
            <a:r>
              <a:rPr lang="en-US" sz="1600" u="none" strike="noStrike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152</a:t>
            </a:r>
            <a:r>
              <a:rPr lang="en-US" sz="16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Tb and </a:t>
            </a:r>
            <a:r>
              <a:rPr lang="en-US" sz="1600" u="none" strike="noStrike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155</a:t>
            </a:r>
            <a:r>
              <a:rPr lang="en-US" sz="16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Tb radionuclide production at CERN-MEDICIS and cyclotrons, coupled with mass separation and/or chemical purification:</a:t>
            </a:r>
            <a:endParaRPr lang="en-LV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66900" lvl="1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Investigate composite target materials with resistance to sintering, good mechanical stability and high specific surface area. </a:t>
            </a:r>
          </a:p>
          <a:p>
            <a:pPr marL="666900" lvl="1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Material sample characterization prior and after the thermal treatment and preparation for irradiation and mass separation by the means of Scanning Electron Microscopy (SEM), Energy Dispersive X-ray analysis EDX, </a:t>
            </a:r>
            <a:r>
              <a:rPr lang="en-US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Brunauer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Emmett and Teller (BET) method, </a:t>
            </a:r>
            <a:r>
              <a:rPr lang="en-US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pycnometry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, Fourier Transform Infra-Red (FT-IR) spectroscopy. </a:t>
            </a:r>
          </a:p>
          <a:p>
            <a:pPr marL="666900" lvl="1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Experiments on Tb release from the </a:t>
            </a:r>
            <a:r>
              <a:rPr lang="en-US" sz="1600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TaC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matrix by doping target material with stable Tb compounds can be made to test the suitability of the proposed composite materials. </a:t>
            </a:r>
          </a:p>
          <a:p>
            <a:pPr marL="666900" lvl="1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endParaRPr lang="en-LV" sz="16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Perform mass separation of Tb radionuclides from irradiated Ta target materials:</a:t>
            </a:r>
            <a:endParaRPr lang="en-LV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666900" lvl="1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Produce </a:t>
            </a:r>
            <a:r>
              <a:rPr lang="en-US" sz="1600" u="none" strike="noStrike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149</a:t>
            </a:r>
            <a:r>
              <a:rPr lang="en-US" sz="16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Tb, </a:t>
            </a:r>
            <a:r>
              <a:rPr lang="en-US" sz="1600" u="none" strike="noStrike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152</a:t>
            </a:r>
            <a:r>
              <a:rPr lang="en-US" sz="16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Tb and </a:t>
            </a:r>
            <a:r>
              <a:rPr lang="en-US" sz="1600" u="none" strike="noStrike" baseline="30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155</a:t>
            </a:r>
            <a:r>
              <a:rPr lang="en-US" sz="16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Tb</a:t>
            </a:r>
            <a:r>
              <a:rPr lang="en-US" sz="16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radionuclides with proton irradiation and perform mass separation and radionuclide collection at CERN-MEDICIS facility. </a:t>
            </a:r>
          </a:p>
          <a:p>
            <a:pPr marL="666900" lvl="1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endParaRPr lang="en-LV" sz="16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Perform obtained Tb radionuclide separation and purification by conventional radiochemical methods and ion exchange resins, which includes developing a semi-automated radionuclide separation prototype system (also electrochemical methods). </a:t>
            </a:r>
          </a:p>
          <a:p>
            <a:pPr marL="666900" lvl="1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Evaluate the separation efficiency, yield and radiochemical purity for method optimization</a:t>
            </a:r>
            <a:r>
              <a:rPr lang="en-US" sz="16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.</a:t>
            </a:r>
            <a:endParaRPr lang="en-LV" sz="1600" u="none" strike="noStrik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E4C4D71-D2AE-873B-1593-1B7BC2638A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188641"/>
            <a:ext cx="11376025" cy="648072"/>
          </a:xfrm>
        </p:spPr>
        <p:txBody>
          <a:bodyPr/>
          <a:lstStyle/>
          <a:p>
            <a:r>
              <a:rPr lang="en-GB" dirty="0"/>
              <a:t>Main tasks:</a:t>
            </a:r>
            <a:br>
              <a:rPr lang="en-GB" dirty="0"/>
            </a:br>
            <a:endParaRPr lang="en-LV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D8A961B-561F-A73F-C69C-BC0D11FCAC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10</a:t>
            </a:fld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CD4A5F0-C40D-1296-C584-7EBE8B4F62EF}"/>
              </a:ext>
            </a:extLst>
          </p:cNvPr>
          <p:cNvSpPr txBox="1">
            <a:spLocks/>
          </p:cNvSpPr>
          <p:nvPr/>
        </p:nvSpPr>
        <p:spPr bwMode="auto">
          <a:xfrm>
            <a:off x="11064552" y="640800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en-US"/>
            </a:defPPr>
            <a:lvl1pPr marL="0" algn="r" defTabSz="914400">
              <a:defRPr sz="105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fld id="{36B5EA5A-BC32-A742-B11B-8E7414D5B535}" type="slidenum">
              <a:rPr lang="en-US" smtClean="0"/>
              <a:pPr>
                <a:defRPr/>
              </a:pPr>
              <a:t>10</a:t>
            </a:fld>
            <a:endParaRPr lang="en-US"/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5E2EB8B8-7DAB-0ABD-EE8F-15C5D6ED880D}"/>
              </a:ext>
            </a:extLst>
          </p:cNvPr>
          <p:cNvSpPr txBox="1">
            <a:spLocks/>
          </p:cNvSpPr>
          <p:nvPr/>
        </p:nvSpPr>
        <p:spPr bwMode="auto">
          <a:xfrm>
            <a:off x="10122648" y="6400298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z="1050" smtClean="0">
                <a:solidFill>
                  <a:schemeClr val="bg1"/>
                </a:solidFill>
              </a:rPr>
              <a:pPr>
                <a:spcAft>
                  <a:spcPts val="600"/>
                </a:spcAft>
                <a:defRPr/>
              </a:pPr>
              <a:t>02/07/2024</a:t>
            </a:fld>
            <a:r>
              <a:rPr lang="fr-FR" sz="1050" dirty="0">
                <a:solidFill>
                  <a:schemeClr val="bg1"/>
                </a:solidFill>
              </a:rPr>
              <a:t>  </a:t>
            </a:r>
            <a:endParaRPr lang="en-US" sz="105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BF93F73-4FEC-EFE7-CC73-E426BBF6E269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8" name="Picture 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A663BE1-8FBB-98B4-C95F-821C121E393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622002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0476318-C4AD-1F23-EA20-BF3F7692D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dirty="0"/>
              <a:t>Main tasks: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6C14360-770F-19BD-9084-76529ACAE9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11</a:t>
            </a:fld>
            <a:endParaRPr lang="en-US"/>
          </a:p>
        </p:txBody>
      </p:sp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6CA4DEE9-DA5E-309E-7393-ABA45CEA12F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 startAt="4"/>
            </a:pPr>
            <a:r>
              <a:rPr lang="en-US" sz="16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Prepare, characterize and investigate target materials such as VC, VB, </a:t>
            </a:r>
            <a:r>
              <a:rPr lang="en-US" sz="1600" u="none" strike="noStrike" dirty="0" err="1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TiC</a:t>
            </a:r>
            <a:r>
              <a:rPr lang="en-US" sz="16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(nanoscale) for the Sc production and mass separation with collected Sc sample post purification using the already developed chemical separation methods.</a:t>
            </a: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 startAt="4"/>
            </a:pPr>
            <a:endParaRPr lang="en-LV" sz="1600" u="none" strike="noStrik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342900" lvl="0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 startAt="4"/>
            </a:pPr>
            <a:r>
              <a:rPr lang="en-US" sz="16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Test the separation of Tb and Sc radionuclide from mass separation collection foils with electrochemical methods. </a:t>
            </a:r>
          </a:p>
          <a:p>
            <a:pPr marL="666900" lvl="1" indent="-342900" algn="just">
              <a:lnSpc>
                <a:spcPct val="115000"/>
              </a:lnSpc>
              <a:spcBef>
                <a:spcPts val="0"/>
              </a:spcBef>
              <a:spcAft>
                <a:spcPts val="600"/>
              </a:spcAft>
              <a:buFont typeface="+mj-lt"/>
              <a:buAutoNum type="arabicPeriod"/>
            </a:pPr>
            <a:r>
              <a:rPr lang="en-US" sz="1600" u="none" strike="noStrike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Investigate non-aqueous electrolysis as means of the radionuclide separation from isobaric contaminants.</a:t>
            </a:r>
            <a:endParaRPr lang="en-LV" sz="1600" u="none" strike="noStrike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514350" indent="-514350">
              <a:spcBef>
                <a:spcPts val="0"/>
              </a:spcBef>
              <a:spcAft>
                <a:spcPts val="0"/>
              </a:spcAft>
              <a:buFont typeface="+mj-lt"/>
              <a:buAutoNum type="arabicPeriod" startAt="4"/>
            </a:pPr>
            <a:endParaRPr lang="en-LV" sz="1600" dirty="0"/>
          </a:p>
        </p:txBody>
      </p:sp>
    </p:spTree>
    <p:extLst>
      <p:ext uri="{BB962C8B-B14F-4D97-AF65-F5344CB8AC3E}">
        <p14:creationId xmlns:p14="http://schemas.microsoft.com/office/powerpoint/2010/main" val="7381453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pic>
        <p:nvPicPr>
          <p:cNvPr id="3" name="Picture 2" descr="Text&#10;&#10;Description automatically generated with low confidence">
            <a:extLst>
              <a:ext uri="{FF2B5EF4-FFF2-40B4-BE49-F238E27FC236}">
                <a16:creationId xmlns:a16="http://schemas.microsoft.com/office/drawing/2014/main" id="{9A97E013-23DA-9AB0-40EC-6BC6D6DB054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80176" y="1451168"/>
            <a:ext cx="3045718" cy="304571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A4D784D-B878-3D81-74EE-F57311F1EC71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99456" y="2420888"/>
            <a:ext cx="3583880" cy="1106278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A96C28EE-1993-2239-BC3D-A84230C753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LV" dirty="0"/>
              <a:t>Results from the research on production and mass separation;</a:t>
            </a:r>
          </a:p>
          <a:p>
            <a:pPr marL="514350" indent="-514350">
              <a:buFont typeface="+mj-lt"/>
              <a:buAutoNum type="arabicPeriod"/>
            </a:pPr>
            <a:r>
              <a:rPr lang="en-LV" dirty="0"/>
              <a:t>Outcome of the project;</a:t>
            </a:r>
          </a:p>
          <a:p>
            <a:pPr marL="514350" indent="-514350">
              <a:buFont typeface="+mj-lt"/>
              <a:buAutoNum type="arabicPeriod"/>
            </a:pPr>
            <a:r>
              <a:rPr lang="en-LV" dirty="0"/>
              <a:t>Proposal of the next project.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93429F8-9815-C28E-E9A9-3702EBEA6C2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dirty="0"/>
              <a:t>Outline:</a:t>
            </a:r>
          </a:p>
        </p:txBody>
      </p:sp>
      <p:sp>
        <p:nvSpPr>
          <p:cNvPr id="6" name="Date Placeholder 2">
            <a:extLst>
              <a:ext uri="{FF2B5EF4-FFF2-40B4-BE49-F238E27FC236}">
                <a16:creationId xmlns:a16="http://schemas.microsoft.com/office/drawing/2014/main" id="{B6B67E2C-F4C4-9600-7DBC-62BAE32AD874}"/>
              </a:ext>
            </a:extLst>
          </p:cNvPr>
          <p:cNvSpPr txBox="1">
            <a:spLocks/>
          </p:cNvSpPr>
          <p:nvPr/>
        </p:nvSpPr>
        <p:spPr bwMode="auto">
          <a:xfrm>
            <a:off x="10122648" y="6400298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z="1050" smtClean="0">
                <a:solidFill>
                  <a:schemeClr val="bg1"/>
                </a:solidFill>
              </a:rPr>
              <a:pPr>
                <a:spcAft>
                  <a:spcPts val="600"/>
                </a:spcAft>
                <a:defRPr/>
              </a:pPr>
              <a:t>02/07/2024</a:t>
            </a:fld>
            <a:r>
              <a:rPr lang="fr-FR" sz="1050" dirty="0">
                <a:solidFill>
                  <a:schemeClr val="bg1"/>
                </a:solidFill>
              </a:rPr>
              <a:t>  </a:t>
            </a:r>
            <a:endParaRPr lang="en-US" sz="1050" dirty="0">
              <a:solidFill>
                <a:schemeClr val="bg1"/>
              </a:solidFill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7FFB2F67-DD1D-6519-BCFA-5037531B6456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8" name="Picture 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461BC637-43A0-3E12-C40D-331387FD098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  <p:sp>
        <p:nvSpPr>
          <p:cNvPr id="9" name="Slide Number Placeholder 3">
            <a:extLst>
              <a:ext uri="{FF2B5EF4-FFF2-40B4-BE49-F238E27FC236}">
                <a16:creationId xmlns:a16="http://schemas.microsoft.com/office/drawing/2014/main" id="{AF573504-9043-95EC-C20D-2CDE7C7EC9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/>
          <a:lstStyle/>
          <a:p>
            <a:fld id="{EE0A7FC8-1BD7-634F-9890-4A95A572D39D}" type="slidenum">
              <a:rPr lang="fr-FR" smtClean="0"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3143323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9674FC-9296-8B73-75CC-8CF31515D0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69781" y="127642"/>
            <a:ext cx="11376025" cy="577818"/>
          </a:xfrm>
        </p:spPr>
        <p:txBody>
          <a:bodyPr/>
          <a:lstStyle/>
          <a:p>
            <a:r>
              <a:rPr lang="en-LV" dirty="0"/>
              <a:t>Sc radionuclide thermal release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6CD92C4-306B-68FD-6580-9715AA86ED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0A7FC8-1BD7-634F-9890-4A95A572D39D}" type="slidenum">
              <a:rPr lang="fr-FR" smtClean="0"/>
              <a:t>3</a:t>
            </a:fld>
            <a:endParaRPr lang="fr-FR"/>
          </a:p>
        </p:txBody>
      </p:sp>
      <p:pic>
        <p:nvPicPr>
          <p:cNvPr id="20" name="Picture 19" descr="A graph of a temperature&#10;&#10;Description automatically generated">
            <a:extLst>
              <a:ext uri="{FF2B5EF4-FFF2-40B4-BE49-F238E27FC236}">
                <a16:creationId xmlns:a16="http://schemas.microsoft.com/office/drawing/2014/main" id="{EB413AB2-8106-0962-1E9F-227E1CA44F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79576" y="1132511"/>
            <a:ext cx="4353019" cy="2902012"/>
          </a:xfrm>
          <a:prstGeom prst="rect">
            <a:avLst/>
          </a:prstGeom>
        </p:spPr>
      </p:pic>
      <p:pic>
        <p:nvPicPr>
          <p:cNvPr id="22" name="Picture 21" descr="A graph of different types of foils&#10;&#10;Description automatically generated">
            <a:extLst>
              <a:ext uri="{FF2B5EF4-FFF2-40B4-BE49-F238E27FC236}">
                <a16:creationId xmlns:a16="http://schemas.microsoft.com/office/drawing/2014/main" id="{C710EB70-EF82-C8CA-B8F2-65D2E71A98A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511682" y="1074538"/>
            <a:ext cx="5327973" cy="2959984"/>
          </a:xfrm>
          <a:prstGeom prst="rect">
            <a:avLst/>
          </a:prstGeom>
        </p:spPr>
      </p:pic>
      <p:pic>
        <p:nvPicPr>
          <p:cNvPr id="24" name="Picture 23" descr="A close-up of a rock&#10;&#10;Description automatically generated">
            <a:extLst>
              <a:ext uri="{FF2B5EF4-FFF2-40B4-BE49-F238E27FC236}">
                <a16:creationId xmlns:a16="http://schemas.microsoft.com/office/drawing/2014/main" id="{87755E17-FE40-A759-CB60-01198BD46F7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86305" y="4340536"/>
            <a:ext cx="2071719" cy="1553789"/>
          </a:xfrm>
          <a:prstGeom prst="rect">
            <a:avLst/>
          </a:prstGeom>
        </p:spPr>
      </p:pic>
      <p:pic>
        <p:nvPicPr>
          <p:cNvPr id="26" name="Picture 25" descr="A close-up of a cracked surface&#10;&#10;Description automatically generated">
            <a:extLst>
              <a:ext uri="{FF2B5EF4-FFF2-40B4-BE49-F238E27FC236}">
                <a16:creationId xmlns:a16="http://schemas.microsoft.com/office/drawing/2014/main" id="{50D7D0A6-34F5-362D-F845-7B6AE828234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734298" y="4340536"/>
            <a:ext cx="2071719" cy="1553789"/>
          </a:xfrm>
          <a:prstGeom prst="rect">
            <a:avLst/>
          </a:prstGeom>
        </p:spPr>
      </p:pic>
      <p:sp>
        <p:nvSpPr>
          <p:cNvPr id="32" name="Date Placeholder 2">
            <a:extLst>
              <a:ext uri="{FF2B5EF4-FFF2-40B4-BE49-F238E27FC236}">
                <a16:creationId xmlns:a16="http://schemas.microsoft.com/office/drawing/2014/main" id="{0502652E-493E-0811-2EF3-A85CA099536A}"/>
              </a:ext>
            </a:extLst>
          </p:cNvPr>
          <p:cNvSpPr txBox="1">
            <a:spLocks/>
          </p:cNvSpPr>
          <p:nvPr/>
        </p:nvSpPr>
        <p:spPr bwMode="auto">
          <a:xfrm>
            <a:off x="10122648" y="6400298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z="1050" smtClean="0">
                <a:solidFill>
                  <a:schemeClr val="bg1"/>
                </a:solidFill>
              </a:rPr>
              <a:pPr>
                <a:spcAft>
                  <a:spcPts val="600"/>
                </a:spcAft>
                <a:defRPr/>
              </a:pPr>
              <a:t>02/07/2024</a:t>
            </a:fld>
            <a:r>
              <a:rPr lang="fr-FR" sz="1050" dirty="0">
                <a:solidFill>
                  <a:schemeClr val="bg1"/>
                </a:solidFill>
              </a:rPr>
              <a:t>  </a:t>
            </a:r>
            <a:endParaRPr lang="en-US" sz="1050" dirty="0">
              <a:solidFill>
                <a:schemeClr val="bg1"/>
              </a:solidFill>
            </a:endParaRPr>
          </a:p>
        </p:txBody>
      </p:sp>
      <p:pic>
        <p:nvPicPr>
          <p:cNvPr id="33" name="Picture 32">
            <a:extLst>
              <a:ext uri="{FF2B5EF4-FFF2-40B4-BE49-F238E27FC236}">
                <a16:creationId xmlns:a16="http://schemas.microsoft.com/office/drawing/2014/main" id="{7DBFB9A8-88CF-5285-BE6E-319F8931A497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34" name="Picture 33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7F6556CE-AEF2-7E4F-B07E-75EB9327EA6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  <p:sp>
        <p:nvSpPr>
          <p:cNvPr id="36" name="Content Placeholder 4">
            <a:extLst>
              <a:ext uri="{FF2B5EF4-FFF2-40B4-BE49-F238E27FC236}">
                <a16:creationId xmlns:a16="http://schemas.microsoft.com/office/drawing/2014/main" id="{C8DF318B-F8F9-5244-1F95-FC4DCE2EC20F}"/>
              </a:ext>
            </a:extLst>
          </p:cNvPr>
          <p:cNvSpPr txBox="1">
            <a:spLocks/>
          </p:cNvSpPr>
          <p:nvPr/>
        </p:nvSpPr>
        <p:spPr>
          <a:xfrm>
            <a:off x="7191352" y="4340536"/>
            <a:ext cx="4881312" cy="191595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lv-LV" sz="1400" dirty="0" err="1">
                <a:latin typeface="Palatino Linotype" panose="02040502050505030304" pitchFamily="18" charset="0"/>
              </a:rPr>
              <a:t>Full</a:t>
            </a:r>
            <a:r>
              <a:rPr lang="lv-LV" sz="1400" dirty="0">
                <a:latin typeface="Palatino Linotype" panose="02040502050505030304" pitchFamily="18" charset="0"/>
              </a:rPr>
              <a:t> </a:t>
            </a:r>
            <a:r>
              <a:rPr lang="lv-LV" sz="1400" dirty="0" err="1">
                <a:latin typeface="Palatino Linotype" panose="02040502050505030304" pitchFamily="18" charset="0"/>
              </a:rPr>
              <a:t>Sc</a:t>
            </a:r>
            <a:r>
              <a:rPr lang="lv-LV" sz="1400" dirty="0">
                <a:latin typeface="Palatino Linotype" panose="02040502050505030304" pitchFamily="18" charset="0"/>
              </a:rPr>
              <a:t> </a:t>
            </a:r>
            <a:r>
              <a:rPr lang="lv-LV" sz="1400" dirty="0" err="1">
                <a:latin typeface="Palatino Linotype" panose="02040502050505030304" pitchFamily="18" charset="0"/>
              </a:rPr>
              <a:t>radionuclide</a:t>
            </a:r>
            <a:r>
              <a:rPr lang="lv-LV" sz="1400" dirty="0">
                <a:latin typeface="Palatino Linotype" panose="02040502050505030304" pitchFamily="18" charset="0"/>
              </a:rPr>
              <a:t> </a:t>
            </a:r>
            <a:r>
              <a:rPr lang="lv-LV" sz="1400" dirty="0" err="1">
                <a:latin typeface="Palatino Linotype" panose="02040502050505030304" pitchFamily="18" charset="0"/>
              </a:rPr>
              <a:t>release</a:t>
            </a:r>
            <a:r>
              <a:rPr lang="lv-LV" sz="1400" dirty="0">
                <a:latin typeface="Palatino Linotype" panose="02040502050505030304" pitchFamily="18" charset="0"/>
              </a:rPr>
              <a:t> </a:t>
            </a:r>
            <a:r>
              <a:rPr lang="en-GB" sz="1400" dirty="0">
                <a:effectLst/>
                <a:latin typeface="Palatino Linotype" panose="02040502050505030304" pitchFamily="18" charset="0"/>
              </a:rPr>
              <a:t>in 1 hour of hold time at the peak temperature 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GB" sz="1400" dirty="0">
                <a:effectLst/>
                <a:latin typeface="Palatino Linotype" panose="02040502050505030304" pitchFamily="18" charset="0"/>
              </a:rPr>
              <a:t>Embossed </a:t>
            </a:r>
            <a:r>
              <a:rPr lang="en-GB" sz="1400" dirty="0">
                <a:latin typeface="Palatino Linotype" panose="02040502050505030304" pitchFamily="18" charset="0"/>
              </a:rPr>
              <a:t>sample:</a:t>
            </a:r>
            <a:r>
              <a:rPr lang="en-GB" sz="1400" dirty="0">
                <a:effectLst/>
                <a:latin typeface="Palatino Linotype" panose="02040502050505030304" pitchFamily="18" charset="0"/>
              </a:rPr>
              <a:t> 1450 °C;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GB" sz="1400" dirty="0">
                <a:latin typeface="Palatino Linotype" panose="02040502050505030304" pitchFamily="18" charset="0"/>
              </a:rPr>
              <a:t>Non-embossed: </a:t>
            </a:r>
            <a:r>
              <a:rPr lang="en-GB" sz="1400" dirty="0">
                <a:effectLst/>
                <a:latin typeface="Palatino Linotype" panose="02040502050505030304" pitchFamily="18" charset="0"/>
              </a:rPr>
              <a:t> 1200 °C;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lv-LV" sz="1400" dirty="0">
              <a:latin typeface="Palatino Linotype" panose="02040502050505030304" pitchFamily="18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GB" sz="1400" dirty="0">
                <a:effectLst/>
                <a:latin typeface="Palatino Linotype" panose="02040502050505030304" pitchFamily="18" charset="0"/>
              </a:rPr>
              <a:t>The impact of heating ramp for </a:t>
            </a:r>
            <a:r>
              <a:rPr lang="en-GB" sz="1400" i="1" baseline="30000" dirty="0" err="1">
                <a:effectLst/>
                <a:latin typeface="Palatino Linotype" panose="02040502050505030304" pitchFamily="18" charset="0"/>
              </a:rPr>
              <a:t>nat</a:t>
            </a:r>
            <a:r>
              <a:rPr lang="en-GB" sz="1400" dirty="0" err="1">
                <a:effectLst/>
                <a:latin typeface="Palatino Linotype" panose="02040502050505030304" pitchFamily="18" charset="0"/>
              </a:rPr>
              <a:t>Ti</a:t>
            </a:r>
            <a:r>
              <a:rPr lang="en-GB" sz="1400" dirty="0">
                <a:effectLst/>
                <a:latin typeface="Palatino Linotype" panose="02040502050505030304" pitchFamily="18" charset="0"/>
              </a:rPr>
              <a:t> foil roll at 1400 °C 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GB" sz="1400" dirty="0">
                <a:effectLst/>
                <a:latin typeface="Palatino Linotype" panose="02040502050505030304" pitchFamily="18" charset="0"/>
              </a:rPr>
              <a:t>0 h hold time: </a:t>
            </a:r>
            <a:r>
              <a:rPr lang="en-GB" sz="1400" i="1" dirty="0" err="1">
                <a:effectLst/>
                <a:latin typeface="Palatino Linotype" panose="02040502050505030304" pitchFamily="18" charset="0"/>
              </a:rPr>
              <a:t>F</a:t>
            </a:r>
            <a:r>
              <a:rPr lang="en-GB" sz="1400" baseline="-25000" dirty="0" err="1">
                <a:effectLst/>
                <a:latin typeface="Palatino Linotype" panose="02040502050505030304" pitchFamily="18" charset="0"/>
              </a:rPr>
              <a:t>rel</a:t>
            </a:r>
            <a:r>
              <a:rPr lang="en-GB" sz="1400" dirty="0">
                <a:effectLst/>
                <a:latin typeface="Palatino Linotype" panose="02040502050505030304" pitchFamily="18" charset="0"/>
              </a:rPr>
              <a:t> of 51 ± 11 % 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GB" sz="1400" dirty="0">
                <a:effectLst/>
                <a:latin typeface="Palatino Linotype" panose="02040502050505030304" pitchFamily="18" charset="0"/>
              </a:rPr>
              <a:t>1 h hold time: </a:t>
            </a:r>
            <a:r>
              <a:rPr lang="en-GB" sz="1400" i="1" dirty="0" err="1">
                <a:effectLst/>
                <a:latin typeface="Palatino Linotype" panose="02040502050505030304" pitchFamily="18" charset="0"/>
              </a:rPr>
              <a:t>F</a:t>
            </a:r>
            <a:r>
              <a:rPr lang="en-GB" sz="1400" baseline="-25000" dirty="0" err="1">
                <a:effectLst/>
                <a:latin typeface="Palatino Linotype" panose="02040502050505030304" pitchFamily="18" charset="0"/>
              </a:rPr>
              <a:t>rel</a:t>
            </a:r>
            <a:r>
              <a:rPr lang="en-GB" sz="1400" dirty="0">
                <a:effectLst/>
                <a:latin typeface="Palatino Linotype" panose="02040502050505030304" pitchFamily="18" charset="0"/>
              </a:rPr>
              <a:t> was 91 ± 19 % </a:t>
            </a:r>
            <a:endParaRPr lang="en-LV" sz="1400" dirty="0">
              <a:latin typeface="Palatino Linotype" panose="02040502050505030304" pitchFamily="18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en-LV" sz="1400" dirty="0">
              <a:latin typeface="Palatino Linotype" panose="02040502050505030304" pitchFamily="18" charset="0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EC00C270-F780-4A11-0C94-89A663B7BBDB}"/>
              </a:ext>
            </a:extLst>
          </p:cNvPr>
          <p:cNvSpPr txBox="1"/>
          <p:nvPr/>
        </p:nvSpPr>
        <p:spPr>
          <a:xfrm>
            <a:off x="159086" y="6007498"/>
            <a:ext cx="21023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Figure 1.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Embossed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foils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and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roll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sample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.</a:t>
            </a:r>
            <a:endParaRPr lang="en-LV" sz="800" dirty="0">
              <a:solidFill>
                <a:schemeClr val="tx2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C1519429-D6DA-AA6F-AE30-479C264A7238}"/>
              </a:ext>
            </a:extLst>
          </p:cNvPr>
          <p:cNvSpPr txBox="1"/>
          <p:nvPr/>
        </p:nvSpPr>
        <p:spPr>
          <a:xfrm>
            <a:off x="168968" y="4749577"/>
            <a:ext cx="2332002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Figure 2.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Sample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loading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in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TISS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on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Ta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boat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.</a:t>
            </a:r>
            <a:endParaRPr lang="en-LV" sz="800" dirty="0">
              <a:solidFill>
                <a:schemeClr val="tx2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66AF763D-D33D-74F8-F43C-E2AA426DF4DF}"/>
              </a:ext>
            </a:extLst>
          </p:cNvPr>
          <p:cNvSpPr txBox="1"/>
          <p:nvPr/>
        </p:nvSpPr>
        <p:spPr>
          <a:xfrm>
            <a:off x="159086" y="3683075"/>
            <a:ext cx="210233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Figure 3.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Pumpstand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with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TISS.</a:t>
            </a:r>
            <a:endParaRPr lang="en-LV" sz="800" dirty="0">
              <a:solidFill>
                <a:schemeClr val="tx2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DB9ACED6-06CB-7D14-41E4-D2B4A4465FB6}"/>
              </a:ext>
            </a:extLst>
          </p:cNvPr>
          <p:cNvSpPr txBox="1"/>
          <p:nvPr/>
        </p:nvSpPr>
        <p:spPr>
          <a:xfrm>
            <a:off x="2509902" y="3986375"/>
            <a:ext cx="40549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Figure 4.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Estimations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with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the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theoretical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model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formulated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and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described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by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F.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Ogallar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Ruiz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en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[1].</a:t>
            </a:r>
            <a:endParaRPr lang="lv-LV" sz="900" dirty="0">
              <a:solidFill>
                <a:schemeClr val="tx2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BD6D161-A4C8-F300-D431-FC8C45F47659}"/>
              </a:ext>
            </a:extLst>
          </p:cNvPr>
          <p:cNvSpPr txBox="1"/>
          <p:nvPr/>
        </p:nvSpPr>
        <p:spPr bwMode="auto">
          <a:xfrm>
            <a:off x="5353340" y="6298779"/>
            <a:ext cx="47058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[1] F. </a:t>
            </a:r>
            <a:r>
              <a:rPr lang="en-GB" sz="800" dirty="0" err="1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Ogallar</a:t>
            </a:r>
            <a:r>
              <a:rPr lang="en-GB" sz="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 Ruiz, Ph.D. thesis, </a:t>
            </a:r>
            <a:r>
              <a:rPr lang="en-GB" sz="800" i="1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Evaluation and criticality assessment of </a:t>
            </a:r>
            <a:r>
              <a:rPr lang="en-GB" sz="800" i="1" dirty="0" err="1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radiologi</a:t>
            </a:r>
            <a:r>
              <a:rPr lang="en-GB" sz="800" i="1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- </a:t>
            </a:r>
            <a:r>
              <a:rPr lang="en-GB" sz="800" i="1" dirty="0" err="1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cal</a:t>
            </a:r>
            <a:r>
              <a:rPr lang="en-GB" sz="800" i="1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 source terms to be used for fire risk studies at accelerator facilities.</a:t>
            </a:r>
            <a:r>
              <a:rPr lang="en-GB" sz="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, University of Granada (2021), https://</a:t>
            </a:r>
            <a:r>
              <a:rPr lang="en-GB" sz="800" dirty="0" err="1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cds.cern.ch</a:t>
            </a:r>
            <a:r>
              <a:rPr lang="en-GB" sz="800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/record/ 2802879 </a:t>
            </a:r>
            <a:endParaRPr lang="en-GB" sz="800" dirty="0">
              <a:solidFill>
                <a:schemeClr val="bg1"/>
              </a:solidFill>
              <a:latin typeface="Palatino Linotype" panose="02040502050505030304" pitchFamily="18" charset="0"/>
            </a:endParaRPr>
          </a:p>
          <a:p>
            <a:endParaRPr lang="en-LV" sz="8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EFCC5677-0CFC-E8E6-0C43-B7F596E5FFD0}"/>
              </a:ext>
            </a:extLst>
          </p:cNvPr>
          <p:cNvSpPr txBox="1"/>
          <p:nvPr/>
        </p:nvSpPr>
        <p:spPr>
          <a:xfrm>
            <a:off x="7040863" y="3986375"/>
            <a:ext cx="4054953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Figure 5.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Sc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fractional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thermal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release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results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from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baseline="300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nat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Ti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foil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roll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samples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.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A8DD6DB6-AAC5-CECD-0807-9081B851B01F}"/>
              </a:ext>
            </a:extLst>
          </p:cNvPr>
          <p:cNvSpPr txBox="1"/>
          <p:nvPr/>
        </p:nvSpPr>
        <p:spPr>
          <a:xfrm>
            <a:off x="2669743" y="5944346"/>
            <a:ext cx="4054953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Figure 6. Scanning Electron Microscopy (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SEM)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images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of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embossed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foil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. 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6109FE1-E8BF-D631-C1A0-11B97F436456}"/>
              </a:ext>
            </a:extLst>
          </p:cNvPr>
          <p:cNvSpPr txBox="1"/>
          <p:nvPr/>
        </p:nvSpPr>
        <p:spPr bwMode="auto">
          <a:xfrm>
            <a:off x="315343" y="556761"/>
            <a:ext cx="112136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effectLst/>
                <a:latin typeface="Palatino Linotype" panose="02040502050505030304" pitchFamily="18" charset="0"/>
              </a:rPr>
              <a:t>Mamis, E.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; </a:t>
            </a:r>
            <a:r>
              <a:rPr lang="en-GB" sz="1200" dirty="0" err="1">
                <a:effectLst/>
                <a:latin typeface="Palatino Linotype" panose="02040502050505030304" pitchFamily="18" charset="0"/>
              </a:rPr>
              <a:t>Kalnina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, P.; </a:t>
            </a:r>
            <a:r>
              <a:rPr lang="en-GB" sz="1200" dirty="0" err="1">
                <a:effectLst/>
                <a:latin typeface="Palatino Linotype" panose="02040502050505030304" pitchFamily="18" charset="0"/>
              </a:rPr>
              <a:t>Duchemin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, C.; Lambert, L.; Conan, N.; Deschamps, M.; </a:t>
            </a:r>
            <a:r>
              <a:rPr lang="en-GB" sz="1200" dirty="0" err="1">
                <a:effectLst/>
                <a:latin typeface="Palatino Linotype" panose="02040502050505030304" pitchFamily="18" charset="0"/>
              </a:rPr>
              <a:t>Dorsival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, A.; </a:t>
            </a:r>
            <a:r>
              <a:rPr lang="en-GB" sz="1200" dirty="0" err="1">
                <a:effectLst/>
                <a:latin typeface="Palatino Linotype" panose="02040502050505030304" pitchFamily="18" charset="0"/>
              </a:rPr>
              <a:t>Froeschl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, R.; Ruiz, F.O.; Theis, C.; </a:t>
            </a:r>
            <a:r>
              <a:rPr lang="en-GB" sz="1200" dirty="0" err="1">
                <a:effectLst/>
                <a:latin typeface="Palatino Linotype" panose="02040502050505030304" pitchFamily="18" charset="0"/>
              </a:rPr>
              <a:t>Vincke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, H.; </a:t>
            </a:r>
            <a:r>
              <a:rPr lang="en-GB" sz="1200" dirty="0" err="1">
                <a:effectLst/>
                <a:latin typeface="Palatino Linotype" panose="02040502050505030304" pitchFamily="18" charset="0"/>
              </a:rPr>
              <a:t>Crepieux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, B.; </a:t>
            </a:r>
            <a:r>
              <a:rPr lang="en-GB" sz="1200" dirty="0" err="1">
                <a:effectLst/>
                <a:latin typeface="Palatino Linotype" panose="02040502050505030304" pitchFamily="18" charset="0"/>
              </a:rPr>
              <a:t>Rothe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, S.; </a:t>
            </a:r>
            <a:r>
              <a:rPr lang="en-GB" sz="1200" dirty="0" err="1">
                <a:effectLst/>
                <a:latin typeface="Palatino Linotype" panose="02040502050505030304" pitchFamily="18" charset="0"/>
              </a:rPr>
              <a:t>Pajuste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, E.; </a:t>
            </a:r>
            <a:r>
              <a:rPr lang="en-GB" sz="1200" dirty="0" err="1">
                <a:effectLst/>
                <a:latin typeface="Palatino Linotype" panose="02040502050505030304" pitchFamily="18" charset="0"/>
              </a:rPr>
              <a:t>Stora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, T. Scandium thermal release from activated </a:t>
            </a:r>
            <a:r>
              <a:rPr lang="en-GB" sz="1200" dirty="0" err="1">
                <a:effectLst/>
                <a:latin typeface="Palatino Linotype" panose="02040502050505030304" pitchFamily="18" charset="0"/>
              </a:rPr>
              <a:t>natTi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 and </a:t>
            </a:r>
            <a:r>
              <a:rPr lang="en-GB" sz="1200" dirty="0" err="1">
                <a:effectLst/>
                <a:latin typeface="Palatino Linotype" panose="02040502050505030304" pitchFamily="18" charset="0"/>
              </a:rPr>
              <a:t>natV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 target materials in mixed particle fields: Investigation of parameters relevant for isotope mass separation. </a:t>
            </a:r>
            <a:r>
              <a:rPr lang="en-GB" sz="1200" i="1" dirty="0">
                <a:effectLst/>
                <a:latin typeface="Palatino Linotype" panose="02040502050505030304" pitchFamily="18" charset="0"/>
              </a:rPr>
              <a:t>Nuclear Instruments and Methods in Physics Research Sec- </a:t>
            </a:r>
            <a:r>
              <a:rPr lang="en-GB" sz="1200" i="1" dirty="0" err="1">
                <a:effectLst/>
                <a:latin typeface="Palatino Linotype" panose="02040502050505030304" pitchFamily="18" charset="0"/>
              </a:rPr>
              <a:t>tion</a:t>
            </a:r>
            <a:r>
              <a:rPr lang="en-GB" sz="1200" i="1" dirty="0">
                <a:effectLst/>
                <a:latin typeface="Palatino Linotype" panose="02040502050505030304" pitchFamily="18" charset="0"/>
              </a:rPr>
              <a:t> B: Beam Interactions with Materials and Atoms </a:t>
            </a:r>
            <a:r>
              <a:rPr lang="en-GB" sz="1200" b="1" dirty="0">
                <a:effectLst/>
                <a:latin typeface="Palatino Linotype" panose="02040502050505030304" pitchFamily="18" charset="0"/>
              </a:rPr>
              <a:t>2024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, 553, 165400. </a:t>
            </a:r>
          </a:p>
        </p:txBody>
      </p:sp>
      <p:pic>
        <p:nvPicPr>
          <p:cNvPr id="6" name="Picture 5" descr="A machine with many pipes and wires&#10;&#10;Description automatically generated with medium confidence">
            <a:extLst>
              <a:ext uri="{FF2B5EF4-FFF2-40B4-BE49-F238E27FC236}">
                <a16:creationId xmlns:a16="http://schemas.microsoft.com/office/drawing/2014/main" id="{3D824BD0-6CF1-9DF7-62F4-1BD7707078E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263716" y="1299318"/>
            <a:ext cx="1555965" cy="2333948"/>
          </a:xfrm>
          <a:prstGeom prst="rect">
            <a:avLst/>
          </a:prstGeom>
        </p:spPr>
      </p:pic>
      <p:pic>
        <p:nvPicPr>
          <p:cNvPr id="8" name="Picture 7" descr="A close-up of a person's hands&#10;&#10;Description automatically generated">
            <a:extLst>
              <a:ext uri="{FF2B5EF4-FFF2-40B4-BE49-F238E27FC236}">
                <a16:creationId xmlns:a16="http://schemas.microsoft.com/office/drawing/2014/main" id="{7FF192B0-8E76-2BDB-5D5F-2B1FBE76C9C7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36400" y="3986375"/>
            <a:ext cx="1973184" cy="698429"/>
          </a:xfrm>
          <a:prstGeom prst="rect">
            <a:avLst/>
          </a:prstGeom>
        </p:spPr>
      </p:pic>
      <p:pic>
        <p:nvPicPr>
          <p:cNvPr id="10" name="Picture 9" descr="A close-up of a metal strip&#10;&#10;Description automatically generated">
            <a:extLst>
              <a:ext uri="{FF2B5EF4-FFF2-40B4-BE49-F238E27FC236}">
                <a16:creationId xmlns:a16="http://schemas.microsoft.com/office/drawing/2014/main" id="{D857C466-B68C-E2AD-330C-453D04247CDF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45861" y="5015221"/>
            <a:ext cx="1012144" cy="1012144"/>
          </a:xfrm>
          <a:prstGeom prst="rect">
            <a:avLst/>
          </a:prstGeom>
        </p:spPr>
      </p:pic>
      <p:pic>
        <p:nvPicPr>
          <p:cNvPr id="12" name="Picture 11" descr="A person holding a circular object&#10;&#10;Description automatically generated">
            <a:extLst>
              <a:ext uri="{FF2B5EF4-FFF2-40B4-BE49-F238E27FC236}">
                <a16:creationId xmlns:a16="http://schemas.microsoft.com/office/drawing/2014/main" id="{24CDA505-A615-1D15-92AA-04465CBA8ED3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273006" y="5015220"/>
            <a:ext cx="1023574" cy="1003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26640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/>
      <p:bldP spid="37" grpId="0"/>
      <p:bldP spid="38" grpId="0"/>
      <p:bldP spid="39" grpId="0"/>
      <p:bldP spid="40" grpId="0"/>
      <p:bldP spid="41" grpId="0"/>
      <p:bldP spid="42" grpId="0"/>
      <p:bldP spid="4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>
            <a:extLst>
              <a:ext uri="{FF2B5EF4-FFF2-40B4-BE49-F238E27FC236}">
                <a16:creationId xmlns:a16="http://schemas.microsoft.com/office/drawing/2014/main" id="{BAC255A7-7268-4DE1-C34A-DF238998B3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361699"/>
            <a:ext cx="11376025" cy="825959"/>
          </a:xfrm>
        </p:spPr>
        <p:txBody>
          <a:bodyPr/>
          <a:lstStyle/>
          <a:p>
            <a:r>
              <a:rPr lang="en-US" dirty="0"/>
              <a:t>Sc radionuclide thermal release from </a:t>
            </a:r>
            <a:r>
              <a:rPr lang="en-US" baseline="30000" dirty="0" err="1"/>
              <a:t>nat</a:t>
            </a:r>
            <a:r>
              <a:rPr lang="en-US" dirty="0" err="1"/>
              <a:t>V</a:t>
            </a:r>
            <a:endParaRPr lang="en-US" dirty="0"/>
          </a:p>
        </p:txBody>
      </p:sp>
      <p:pic>
        <p:nvPicPr>
          <p:cNvPr id="7" name="Content Placeholder 6" descr="A graph of a graph showing the temperature&#10;&#10;Description automatically generated with medium confidence">
            <a:extLst>
              <a:ext uri="{FF2B5EF4-FFF2-40B4-BE49-F238E27FC236}">
                <a16:creationId xmlns:a16="http://schemas.microsoft.com/office/drawing/2014/main" id="{E6DFB942-AB36-AD42-CE9E-196A599A0FC5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3"/>
          <a:stretch>
            <a:fillRect/>
          </a:stretch>
        </p:blipFill>
        <p:spPr>
          <a:xfrm>
            <a:off x="2740027" y="1687021"/>
            <a:ext cx="6236293" cy="3663821"/>
          </a:xfrm>
          <a:noFill/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1079B75-B707-0C70-730E-61437B0F0A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064552" y="6408000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EE0A7FC8-1BD7-634F-9890-4A95A572D39D}" type="slidenum">
              <a:rPr lang="fr-FR" smtClean="0"/>
              <a:pPr>
                <a:spcAft>
                  <a:spcPts val="600"/>
                </a:spcAft>
              </a:pPr>
              <a:t>4</a:t>
            </a:fld>
            <a:endParaRPr lang="fr-FR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BA49202E-4B1B-8F02-C069-43AB545C382C}"/>
              </a:ext>
            </a:extLst>
          </p:cNvPr>
          <p:cNvSpPr txBox="1"/>
          <p:nvPr/>
        </p:nvSpPr>
        <p:spPr bwMode="auto">
          <a:xfrm>
            <a:off x="87086" y="3004457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LV" dirty="0"/>
          </a:p>
        </p:txBody>
      </p:sp>
      <p:sp>
        <p:nvSpPr>
          <p:cNvPr id="13" name="Date Placeholder 2">
            <a:extLst>
              <a:ext uri="{FF2B5EF4-FFF2-40B4-BE49-F238E27FC236}">
                <a16:creationId xmlns:a16="http://schemas.microsoft.com/office/drawing/2014/main" id="{39EA45E3-2E1A-9DC9-AE9E-DEA6007B0600}"/>
              </a:ext>
            </a:extLst>
          </p:cNvPr>
          <p:cNvSpPr txBox="1">
            <a:spLocks/>
          </p:cNvSpPr>
          <p:nvPr/>
        </p:nvSpPr>
        <p:spPr bwMode="auto">
          <a:xfrm>
            <a:off x="10122648" y="6400298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z="1050" smtClean="0">
                <a:solidFill>
                  <a:schemeClr val="bg1"/>
                </a:solidFill>
              </a:rPr>
              <a:pPr>
                <a:spcAft>
                  <a:spcPts val="600"/>
                </a:spcAft>
                <a:defRPr/>
              </a:pPr>
              <a:t>02/07/2024</a:t>
            </a:fld>
            <a:r>
              <a:rPr lang="fr-FR" sz="1050" dirty="0">
                <a:solidFill>
                  <a:schemeClr val="bg1"/>
                </a:solidFill>
              </a:rPr>
              <a:t>  </a:t>
            </a:r>
            <a:endParaRPr lang="en-US" sz="1050" dirty="0">
              <a:solidFill>
                <a:schemeClr val="bg1"/>
              </a:solidFill>
            </a:endParaRP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D7290F38-6449-6874-73A0-F2C5427A343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16" name="Picture 1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5D59808F-0AB3-F9C4-63B1-492115D3B6A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  <p:sp>
        <p:nvSpPr>
          <p:cNvPr id="17" name="Content Placeholder 4">
            <a:extLst>
              <a:ext uri="{FF2B5EF4-FFF2-40B4-BE49-F238E27FC236}">
                <a16:creationId xmlns:a16="http://schemas.microsoft.com/office/drawing/2014/main" id="{46CF5552-D9DB-0FE7-F2F5-067F54599F62}"/>
              </a:ext>
            </a:extLst>
          </p:cNvPr>
          <p:cNvSpPr txBox="1">
            <a:spLocks/>
          </p:cNvSpPr>
          <p:nvPr/>
        </p:nvSpPr>
        <p:spPr>
          <a:xfrm>
            <a:off x="719627" y="5791445"/>
            <a:ext cx="10892768" cy="482030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lv-LV" sz="1400" dirty="0" err="1">
                <a:latin typeface="Palatino Linotype" panose="02040502050505030304" pitchFamily="18" charset="0"/>
              </a:rPr>
              <a:t>Full</a:t>
            </a:r>
            <a:r>
              <a:rPr lang="lv-LV" sz="1400" dirty="0">
                <a:latin typeface="Palatino Linotype" panose="02040502050505030304" pitchFamily="18" charset="0"/>
              </a:rPr>
              <a:t> </a:t>
            </a:r>
            <a:r>
              <a:rPr lang="lv-LV" sz="1400" dirty="0" err="1">
                <a:latin typeface="Palatino Linotype" panose="02040502050505030304" pitchFamily="18" charset="0"/>
              </a:rPr>
              <a:t>Sc</a:t>
            </a:r>
            <a:r>
              <a:rPr lang="lv-LV" sz="1400" dirty="0">
                <a:latin typeface="Palatino Linotype" panose="02040502050505030304" pitchFamily="18" charset="0"/>
              </a:rPr>
              <a:t> </a:t>
            </a:r>
            <a:r>
              <a:rPr lang="lv-LV" sz="1400" dirty="0" err="1">
                <a:latin typeface="Palatino Linotype" panose="02040502050505030304" pitchFamily="18" charset="0"/>
              </a:rPr>
              <a:t>radionuclide</a:t>
            </a:r>
            <a:r>
              <a:rPr lang="lv-LV" sz="1400" dirty="0">
                <a:latin typeface="Palatino Linotype" panose="02040502050505030304" pitchFamily="18" charset="0"/>
              </a:rPr>
              <a:t> </a:t>
            </a:r>
            <a:r>
              <a:rPr lang="lv-LV" sz="1400" dirty="0" err="1">
                <a:latin typeface="Palatino Linotype" panose="02040502050505030304" pitchFamily="18" charset="0"/>
              </a:rPr>
              <a:t>release</a:t>
            </a:r>
            <a:r>
              <a:rPr lang="lv-LV" sz="1400" dirty="0">
                <a:latin typeface="Palatino Linotype" panose="02040502050505030304" pitchFamily="18" charset="0"/>
              </a:rPr>
              <a:t> </a:t>
            </a:r>
            <a:r>
              <a:rPr lang="en-GB" sz="1400" dirty="0">
                <a:latin typeface="Palatino Linotype" panose="02040502050505030304" pitchFamily="18" charset="0"/>
              </a:rPr>
              <a:t>in 1 hour of hold time at the peak temperature for non-embossed foil samples:  1600 °C;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CF6F94E-E1D5-CEBA-553A-CD7B7D3CAC77}"/>
              </a:ext>
            </a:extLst>
          </p:cNvPr>
          <p:cNvSpPr txBox="1"/>
          <p:nvPr/>
        </p:nvSpPr>
        <p:spPr>
          <a:xfrm>
            <a:off x="3583709" y="5340311"/>
            <a:ext cx="484373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Figure 7.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Sc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radionuclide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fractional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thermal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release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results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from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baseline="300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nat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V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foil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roll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samples</a:t>
            </a:r>
            <a:r>
              <a:rPr lang="lv-LV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.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B9FBF162-E249-17A0-DFAB-C04F3482F7B3}"/>
              </a:ext>
            </a:extLst>
          </p:cNvPr>
          <p:cNvSpPr txBox="1"/>
          <p:nvPr/>
        </p:nvSpPr>
        <p:spPr bwMode="auto">
          <a:xfrm>
            <a:off x="398753" y="973415"/>
            <a:ext cx="1121364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200" b="1" dirty="0">
                <a:effectLst/>
                <a:latin typeface="Palatino Linotype" panose="02040502050505030304" pitchFamily="18" charset="0"/>
              </a:rPr>
              <a:t>Mamis, E.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; </a:t>
            </a:r>
            <a:r>
              <a:rPr lang="en-GB" sz="1200" dirty="0" err="1">
                <a:effectLst/>
                <a:latin typeface="Palatino Linotype" panose="02040502050505030304" pitchFamily="18" charset="0"/>
              </a:rPr>
              <a:t>Kalnina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, P.; </a:t>
            </a:r>
            <a:r>
              <a:rPr lang="en-GB" sz="1200" dirty="0" err="1">
                <a:effectLst/>
                <a:latin typeface="Palatino Linotype" panose="02040502050505030304" pitchFamily="18" charset="0"/>
              </a:rPr>
              <a:t>Duchemin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, C.; Lambert, L.; Conan, N.; Deschamps, M.; </a:t>
            </a:r>
            <a:r>
              <a:rPr lang="en-GB" sz="1200" dirty="0" err="1">
                <a:effectLst/>
                <a:latin typeface="Palatino Linotype" panose="02040502050505030304" pitchFamily="18" charset="0"/>
              </a:rPr>
              <a:t>Dorsival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, A.; </a:t>
            </a:r>
            <a:r>
              <a:rPr lang="en-GB" sz="1200" dirty="0" err="1">
                <a:effectLst/>
                <a:latin typeface="Palatino Linotype" panose="02040502050505030304" pitchFamily="18" charset="0"/>
              </a:rPr>
              <a:t>Froeschl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, R.; Ruiz, F.O.; Theis, C.; </a:t>
            </a:r>
            <a:r>
              <a:rPr lang="en-GB" sz="1200" dirty="0" err="1">
                <a:effectLst/>
                <a:latin typeface="Palatino Linotype" panose="02040502050505030304" pitchFamily="18" charset="0"/>
              </a:rPr>
              <a:t>Vincke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, H.; </a:t>
            </a:r>
            <a:r>
              <a:rPr lang="en-GB" sz="1200" dirty="0" err="1">
                <a:effectLst/>
                <a:latin typeface="Palatino Linotype" panose="02040502050505030304" pitchFamily="18" charset="0"/>
              </a:rPr>
              <a:t>Crepieux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, B.; </a:t>
            </a:r>
            <a:r>
              <a:rPr lang="en-GB" sz="1200" dirty="0" err="1">
                <a:effectLst/>
                <a:latin typeface="Palatino Linotype" panose="02040502050505030304" pitchFamily="18" charset="0"/>
              </a:rPr>
              <a:t>Rothe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, S.; </a:t>
            </a:r>
            <a:r>
              <a:rPr lang="en-GB" sz="1200" dirty="0" err="1">
                <a:effectLst/>
                <a:latin typeface="Palatino Linotype" panose="02040502050505030304" pitchFamily="18" charset="0"/>
              </a:rPr>
              <a:t>Pajuste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, E.; </a:t>
            </a:r>
            <a:r>
              <a:rPr lang="en-GB" sz="1200" dirty="0" err="1">
                <a:effectLst/>
                <a:latin typeface="Palatino Linotype" panose="02040502050505030304" pitchFamily="18" charset="0"/>
              </a:rPr>
              <a:t>Stora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, T. Scandium thermal release from activated </a:t>
            </a:r>
            <a:r>
              <a:rPr lang="en-GB" sz="1200" dirty="0" err="1">
                <a:effectLst/>
                <a:latin typeface="Palatino Linotype" panose="02040502050505030304" pitchFamily="18" charset="0"/>
              </a:rPr>
              <a:t>natTi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 and </a:t>
            </a:r>
            <a:r>
              <a:rPr lang="en-GB" sz="1200" dirty="0" err="1">
                <a:effectLst/>
                <a:latin typeface="Palatino Linotype" panose="02040502050505030304" pitchFamily="18" charset="0"/>
              </a:rPr>
              <a:t>natV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 target materials in mixed particle fields: Investigation of parameters relevant for isotope mass separation. </a:t>
            </a:r>
            <a:r>
              <a:rPr lang="en-GB" sz="1200" i="1" dirty="0">
                <a:effectLst/>
                <a:latin typeface="Palatino Linotype" panose="02040502050505030304" pitchFamily="18" charset="0"/>
              </a:rPr>
              <a:t>Nuclear Instruments and Methods in Physics Research Sec- </a:t>
            </a:r>
            <a:r>
              <a:rPr lang="en-GB" sz="1200" i="1" dirty="0" err="1">
                <a:effectLst/>
                <a:latin typeface="Palatino Linotype" panose="02040502050505030304" pitchFamily="18" charset="0"/>
              </a:rPr>
              <a:t>tion</a:t>
            </a:r>
            <a:r>
              <a:rPr lang="en-GB" sz="1200" i="1" dirty="0">
                <a:effectLst/>
                <a:latin typeface="Palatino Linotype" panose="02040502050505030304" pitchFamily="18" charset="0"/>
              </a:rPr>
              <a:t> B: Beam Interactions with Materials and Atoms </a:t>
            </a:r>
            <a:r>
              <a:rPr lang="en-GB" sz="1200" b="1" dirty="0">
                <a:effectLst/>
                <a:latin typeface="Palatino Linotype" panose="02040502050505030304" pitchFamily="18" charset="0"/>
              </a:rPr>
              <a:t>2024</a:t>
            </a:r>
            <a:r>
              <a:rPr lang="en-GB" sz="1200" dirty="0">
                <a:effectLst/>
                <a:latin typeface="Palatino Linotype" panose="02040502050505030304" pitchFamily="18" charset="0"/>
              </a:rPr>
              <a:t>, 553, 165400. 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DA8B7296-3722-FBE3-22F0-63BDE7D3087E}"/>
              </a:ext>
            </a:extLst>
          </p:cNvPr>
          <p:cNvSpPr txBox="1"/>
          <p:nvPr/>
        </p:nvSpPr>
        <p:spPr bwMode="auto">
          <a:xfrm>
            <a:off x="7896200" y="2635125"/>
            <a:ext cx="741567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lv-LV" sz="1800" b="1" baseline="300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nat</a:t>
            </a:r>
            <a:r>
              <a:rPr lang="lv-LV" sz="1800" b="1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V</a:t>
            </a:r>
            <a:endParaRPr lang="en-LV" dirty="0"/>
          </a:p>
        </p:txBody>
      </p:sp>
    </p:spTree>
    <p:extLst>
      <p:ext uri="{BB962C8B-B14F-4D97-AF65-F5344CB8AC3E}">
        <p14:creationId xmlns:p14="http://schemas.microsoft.com/office/powerpoint/2010/main" val="14487220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Picture 38" descr="A copper and white device on a blueprint&#10;&#10;Description automatically generated">
            <a:extLst>
              <a:ext uri="{FF2B5EF4-FFF2-40B4-BE49-F238E27FC236}">
                <a16:creationId xmlns:a16="http://schemas.microsoft.com/office/drawing/2014/main" id="{8D4FE880-9D9B-2A53-C033-565178D9A0E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607220" y="4551254"/>
            <a:ext cx="1358320" cy="1342150"/>
          </a:xfrm>
          <a:prstGeom prst="rect">
            <a:avLst/>
          </a:prstGeom>
        </p:spPr>
      </p:pic>
      <p:pic>
        <p:nvPicPr>
          <p:cNvPr id="37" name="Picture 36" descr="A metal pipe with a metal band&#10;&#10;Description automatically generated with medium confidence">
            <a:extLst>
              <a:ext uri="{FF2B5EF4-FFF2-40B4-BE49-F238E27FC236}">
                <a16:creationId xmlns:a16="http://schemas.microsoft.com/office/drawing/2014/main" id="{1CFE9440-B8E9-DC7A-7548-5EBAEC373FD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223690" y="4616671"/>
            <a:ext cx="2252464" cy="1243478"/>
          </a:xfrm>
          <a:prstGeom prst="rect">
            <a:avLst/>
          </a:prstGeom>
        </p:spPr>
      </p:pic>
      <p:pic>
        <p:nvPicPr>
          <p:cNvPr id="33" name="Picture 32" descr="A close-up of a machine&#10;&#10;Description automatically generated">
            <a:extLst>
              <a:ext uri="{FF2B5EF4-FFF2-40B4-BE49-F238E27FC236}">
                <a16:creationId xmlns:a16="http://schemas.microsoft.com/office/drawing/2014/main" id="{BFC24954-D982-25E3-5378-DC5E89D0D2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30430" y="1066197"/>
            <a:ext cx="2060676" cy="2720697"/>
          </a:xfrm>
          <a:prstGeom prst="rect">
            <a:avLst/>
          </a:prstGeom>
        </p:spPr>
      </p:pic>
      <p:pic>
        <p:nvPicPr>
          <p:cNvPr id="11" name="Content Placeholder 10" descr="A drawing of a machine&#10;&#10;Description automatically generated">
            <a:extLst>
              <a:ext uri="{FF2B5EF4-FFF2-40B4-BE49-F238E27FC236}">
                <a16:creationId xmlns:a16="http://schemas.microsoft.com/office/drawing/2014/main" id="{6CC6982B-4263-4780-73DD-E3025BAC3268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6"/>
          <a:stretch>
            <a:fillRect/>
          </a:stretch>
        </p:blipFill>
        <p:spPr>
          <a:xfrm>
            <a:off x="6837296" y="2012817"/>
            <a:ext cx="4950094" cy="2475047"/>
          </a:xfr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FD8F9B7-81A6-18F7-D17F-53309BA96B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7" y="153888"/>
            <a:ext cx="11376025" cy="1065742"/>
          </a:xfrm>
        </p:spPr>
        <p:txBody>
          <a:bodyPr/>
          <a:lstStyle/>
          <a:p>
            <a:r>
              <a:rPr lang="en-LV" dirty="0"/>
              <a:t>Target and ion source system developments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E2DC36B-F38E-9167-D516-2717A724E9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5</a:t>
            </a:fld>
            <a:endParaRPr lang="en-US"/>
          </a:p>
        </p:txBody>
      </p:sp>
      <p:pic>
        <p:nvPicPr>
          <p:cNvPr id="14" name="Picture 13" descr="A greyscale shot of a ball&#10;&#10;Description automatically generated">
            <a:extLst>
              <a:ext uri="{FF2B5EF4-FFF2-40B4-BE49-F238E27FC236}">
                <a16:creationId xmlns:a16="http://schemas.microsoft.com/office/drawing/2014/main" id="{90B03D11-3814-EFD6-1163-3679362576F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01375" y="4738085"/>
            <a:ext cx="1697041" cy="450843"/>
          </a:xfrm>
          <a:prstGeom prst="rect">
            <a:avLst/>
          </a:prstGeom>
        </p:spPr>
      </p:pic>
      <p:pic>
        <p:nvPicPr>
          <p:cNvPr id="16" name="Picture 15" descr="A greyscale shot of a greyscale shot of a greyscale shot of a greyscale shot of a greyscale shot of a greyscale shot of a greysca&#10;&#10;Description automatically generated">
            <a:extLst>
              <a:ext uri="{FF2B5EF4-FFF2-40B4-BE49-F238E27FC236}">
                <a16:creationId xmlns:a16="http://schemas.microsoft.com/office/drawing/2014/main" id="{B3DE4BCA-1097-EDFC-AC32-20820A57828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509328" y="5303889"/>
            <a:ext cx="1670023" cy="452743"/>
          </a:xfrm>
          <a:prstGeom prst="rect">
            <a:avLst/>
          </a:prstGeom>
        </p:spPr>
      </p:pic>
      <p:pic>
        <p:nvPicPr>
          <p:cNvPr id="2050" name="Picture 2" descr="page121image59335408">
            <a:extLst>
              <a:ext uri="{FF2B5EF4-FFF2-40B4-BE49-F238E27FC236}">
                <a16:creationId xmlns:a16="http://schemas.microsoft.com/office/drawing/2014/main" id="{C6DC187A-703F-C26E-408D-959DF480B8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8247" y="864246"/>
            <a:ext cx="1010101" cy="682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Date Placeholder 2">
            <a:extLst>
              <a:ext uri="{FF2B5EF4-FFF2-40B4-BE49-F238E27FC236}">
                <a16:creationId xmlns:a16="http://schemas.microsoft.com/office/drawing/2014/main" id="{883A657A-BD63-5472-06D4-80D2E8A06600}"/>
              </a:ext>
            </a:extLst>
          </p:cNvPr>
          <p:cNvSpPr txBox="1">
            <a:spLocks/>
          </p:cNvSpPr>
          <p:nvPr/>
        </p:nvSpPr>
        <p:spPr bwMode="auto">
          <a:xfrm>
            <a:off x="10122648" y="6400298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z="1050" smtClean="0">
                <a:solidFill>
                  <a:schemeClr val="bg1"/>
                </a:solidFill>
              </a:rPr>
              <a:pPr>
                <a:spcAft>
                  <a:spcPts val="600"/>
                </a:spcAft>
                <a:defRPr/>
              </a:pPr>
              <a:t>02/07/2024</a:t>
            </a:fld>
            <a:r>
              <a:rPr lang="fr-FR" sz="1050" dirty="0">
                <a:solidFill>
                  <a:schemeClr val="bg1"/>
                </a:solidFill>
              </a:rPr>
              <a:t>  </a:t>
            </a:r>
            <a:endParaRPr lang="en-US" sz="1050" dirty="0">
              <a:solidFill>
                <a:schemeClr val="bg1"/>
              </a:solidFill>
            </a:endParaRP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3C7A8E49-60C1-16FB-1807-F6F5470C49C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20" name="Picture 1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EDDC8365-CB78-C2E5-7030-8FDA5178887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02000E34-3053-1235-08C4-0324310E6ADF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t="5334"/>
          <a:stretch/>
        </p:blipFill>
        <p:spPr>
          <a:xfrm>
            <a:off x="226460" y="1439335"/>
            <a:ext cx="4425217" cy="4293921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5D02EDA-C48E-7F2E-FEFA-C9784C6B44FF}"/>
              </a:ext>
            </a:extLst>
          </p:cNvPr>
          <p:cNvSpPr txBox="1"/>
          <p:nvPr/>
        </p:nvSpPr>
        <p:spPr bwMode="auto">
          <a:xfrm>
            <a:off x="5314604" y="6304002"/>
            <a:ext cx="4869361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000" dirty="0">
                <a:solidFill>
                  <a:schemeClr val="bg1"/>
                </a:solidFill>
                <a:latin typeface="Palatino Linotype" panose="02040502050505030304" pitchFamily="18" charset="0"/>
              </a:rPr>
              <a:t>VADIS – Versatile Arc Discharge Ion Discharge</a:t>
            </a:r>
          </a:p>
          <a:p>
            <a:endParaRPr lang="en-GB" sz="10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2052" name="Picture 4" descr="page200image62009328">
            <a:extLst>
              <a:ext uri="{FF2B5EF4-FFF2-40B4-BE49-F238E27FC236}">
                <a16:creationId xmlns:a16="http://schemas.microsoft.com/office/drawing/2014/main" id="{74EDECDF-2796-E4CA-5D18-FF8F5451A1F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14212" y="868388"/>
            <a:ext cx="1563646" cy="10104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" name="TextBox 22">
            <a:extLst>
              <a:ext uri="{FF2B5EF4-FFF2-40B4-BE49-F238E27FC236}">
                <a16:creationId xmlns:a16="http://schemas.microsoft.com/office/drawing/2014/main" id="{470045DE-38A9-F21A-E239-E08B5B376F0D}"/>
              </a:ext>
            </a:extLst>
          </p:cNvPr>
          <p:cNvSpPr txBox="1"/>
          <p:nvPr/>
        </p:nvSpPr>
        <p:spPr bwMode="auto">
          <a:xfrm>
            <a:off x="162408" y="1236474"/>
            <a:ext cx="48813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Table 1: 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Target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and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ion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source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system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configurations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for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Sc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mass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separation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and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collection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studies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. </a:t>
            </a:r>
          </a:p>
          <a:p>
            <a:endParaRPr lang="en-GB" sz="800" dirty="0">
              <a:solidFill>
                <a:schemeClr val="bg2">
                  <a:lumMod val="10000"/>
                </a:schemeClr>
              </a:solidFill>
              <a:latin typeface="Palatino Linotype" panose="02040502050505030304" pitchFamily="18" charset="0"/>
            </a:endParaRPr>
          </a:p>
          <a:p>
            <a:endParaRPr lang="en-GB" sz="800" dirty="0">
              <a:solidFill>
                <a:schemeClr val="bg2">
                  <a:lumMod val="10000"/>
                </a:schemeClr>
              </a:solidFill>
              <a:latin typeface="Palatino Linotype" panose="02040502050505030304" pitchFamily="18" charset="0"/>
            </a:endParaRPr>
          </a:p>
        </p:txBody>
      </p: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3A2A83EC-0A23-4BEE-DC36-0B51E110B710}"/>
              </a:ext>
            </a:extLst>
          </p:cNvPr>
          <p:cNvCxnSpPr/>
          <p:nvPr/>
        </p:nvCxnSpPr>
        <p:spPr>
          <a:xfrm flipH="1" flipV="1">
            <a:off x="9368397" y="1698139"/>
            <a:ext cx="137700" cy="1166094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FEE6F22E-25B7-2102-48E9-0F82D907C0CB}"/>
              </a:ext>
            </a:extLst>
          </p:cNvPr>
          <p:cNvCxnSpPr>
            <a:cxnSpLocks/>
          </p:cNvCxnSpPr>
          <p:nvPr/>
        </p:nvCxnSpPr>
        <p:spPr>
          <a:xfrm flipV="1">
            <a:off x="10220124" y="1825768"/>
            <a:ext cx="960041" cy="1371505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333FA707-9516-C3E9-BF72-5592B39CBF0D}"/>
              </a:ext>
            </a:extLst>
          </p:cNvPr>
          <p:cNvCxnSpPr>
            <a:cxnSpLocks/>
          </p:cNvCxnSpPr>
          <p:nvPr/>
        </p:nvCxnSpPr>
        <p:spPr>
          <a:xfrm flipH="1">
            <a:off x="9259336" y="3604380"/>
            <a:ext cx="384926" cy="1321461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8B705E9C-B59F-2B71-015B-C6A4F58BC09C}"/>
              </a:ext>
            </a:extLst>
          </p:cNvPr>
          <p:cNvCxnSpPr>
            <a:cxnSpLocks/>
          </p:cNvCxnSpPr>
          <p:nvPr/>
        </p:nvCxnSpPr>
        <p:spPr>
          <a:xfrm flipH="1">
            <a:off x="7660834" y="5686446"/>
            <a:ext cx="901958" cy="0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1D2CD29F-CDEB-8089-6E18-7ACE25A23AD9}"/>
              </a:ext>
            </a:extLst>
          </p:cNvPr>
          <p:cNvCxnSpPr>
            <a:cxnSpLocks/>
          </p:cNvCxnSpPr>
          <p:nvPr/>
        </p:nvCxnSpPr>
        <p:spPr>
          <a:xfrm flipV="1">
            <a:off x="7344339" y="5200282"/>
            <a:ext cx="0" cy="207213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44BBCB0B-8B9D-D39C-7B1D-37BDB1FDF1CC}"/>
              </a:ext>
            </a:extLst>
          </p:cNvPr>
          <p:cNvCxnSpPr>
            <a:cxnSpLocks/>
          </p:cNvCxnSpPr>
          <p:nvPr/>
        </p:nvCxnSpPr>
        <p:spPr>
          <a:xfrm flipH="1" flipV="1">
            <a:off x="6384298" y="3294030"/>
            <a:ext cx="960041" cy="156501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0CA25A8F-D1A5-6B6D-E34A-9D5209872BC9}"/>
              </a:ext>
            </a:extLst>
          </p:cNvPr>
          <p:cNvCxnSpPr>
            <a:cxnSpLocks/>
          </p:cNvCxnSpPr>
          <p:nvPr/>
        </p:nvCxnSpPr>
        <p:spPr>
          <a:xfrm>
            <a:off x="9851755" y="3642045"/>
            <a:ext cx="1157049" cy="1345107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A30FE20D-BAAD-C24E-7595-C2E1BED0C0FF}"/>
              </a:ext>
            </a:extLst>
          </p:cNvPr>
          <p:cNvCxnSpPr>
            <a:cxnSpLocks/>
          </p:cNvCxnSpPr>
          <p:nvPr/>
        </p:nvCxnSpPr>
        <p:spPr>
          <a:xfrm flipH="1" flipV="1">
            <a:off x="7591387" y="1516465"/>
            <a:ext cx="1720956" cy="1426909"/>
          </a:xfrm>
          <a:prstGeom prst="straightConnector1">
            <a:avLst/>
          </a:prstGeom>
          <a:ln w="3810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14FD8D0A-C774-65DE-10DA-CDC4F3EFADBD}"/>
              </a:ext>
            </a:extLst>
          </p:cNvPr>
          <p:cNvSpPr txBox="1"/>
          <p:nvPr/>
        </p:nvSpPr>
        <p:spPr>
          <a:xfrm>
            <a:off x="7177713" y="5968520"/>
            <a:ext cx="41941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Figure 8. 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Target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and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ion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source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system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with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its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main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components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and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modifications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.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AA41618B-69CD-3C09-2328-62ECA4AD8246}"/>
              </a:ext>
            </a:extLst>
          </p:cNvPr>
          <p:cNvSpPr txBox="1"/>
          <p:nvPr/>
        </p:nvSpPr>
        <p:spPr bwMode="auto">
          <a:xfrm>
            <a:off x="311455" y="5836881"/>
            <a:ext cx="41857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LV" sz="1400" dirty="0">
                <a:latin typeface="Palatino Linotype" panose="02040502050505030304" pitchFamily="18" charset="0"/>
              </a:rPr>
              <a:t>VD-5 VADIS TISS with hot transfer line (~2000 </a:t>
            </a:r>
            <a:r>
              <a:rPr lang="en-LV" sz="1400" baseline="30000" dirty="0">
                <a:latin typeface="Palatino Linotype" panose="02040502050505030304" pitchFamily="18" charset="0"/>
              </a:rPr>
              <a:t>o</a:t>
            </a:r>
            <a:r>
              <a:rPr lang="en-LV" sz="1400" dirty="0">
                <a:latin typeface="Palatino Linotype" panose="02040502050505030304" pitchFamily="18" charset="0"/>
              </a:rPr>
              <a:t>C)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03D1BF70-AB70-0654-4920-C8A2AB8D0186}"/>
              </a:ext>
            </a:extLst>
          </p:cNvPr>
          <p:cNvSpPr txBox="1"/>
          <p:nvPr/>
        </p:nvSpPr>
        <p:spPr bwMode="auto">
          <a:xfrm>
            <a:off x="334313" y="616913"/>
            <a:ext cx="6852142" cy="5078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900" b="1" dirty="0">
                <a:effectLst/>
                <a:latin typeface="Palatino Linotype" panose="02040502050505030304" pitchFamily="18" charset="0"/>
              </a:rPr>
              <a:t>Mamis, E.</a:t>
            </a:r>
            <a:r>
              <a:rPr lang="en-GB" sz="900" dirty="0">
                <a:effectLst/>
                <a:latin typeface="Palatino Linotype" panose="02040502050505030304" pitchFamily="18" charset="0"/>
              </a:rPr>
              <a:t>; </a:t>
            </a:r>
            <a:r>
              <a:rPr lang="en-GB" sz="900" dirty="0" err="1">
                <a:effectLst/>
                <a:latin typeface="Palatino Linotype" panose="02040502050505030304" pitchFamily="18" charset="0"/>
              </a:rPr>
              <a:t>Duchemin</a:t>
            </a:r>
            <a:r>
              <a:rPr lang="en-GB" sz="900" dirty="0">
                <a:effectLst/>
                <a:latin typeface="Palatino Linotype" panose="02040502050505030304" pitchFamily="18" charset="0"/>
              </a:rPr>
              <a:t>, C.; Berlin, V.; </a:t>
            </a:r>
            <a:r>
              <a:rPr lang="en-GB" sz="900" dirty="0" err="1">
                <a:effectLst/>
                <a:latin typeface="Palatino Linotype" panose="02040502050505030304" pitchFamily="18" charset="0"/>
              </a:rPr>
              <a:t>Bernerd</a:t>
            </a:r>
            <a:r>
              <a:rPr lang="en-GB" sz="900" dirty="0">
                <a:effectLst/>
                <a:latin typeface="Palatino Linotype" panose="02040502050505030304" pitchFamily="18" charset="0"/>
              </a:rPr>
              <a:t>, C.; </a:t>
            </a:r>
            <a:r>
              <a:rPr lang="en-GB" sz="900" dirty="0" err="1">
                <a:effectLst/>
                <a:latin typeface="Palatino Linotype" panose="02040502050505030304" pitchFamily="18" charset="0"/>
              </a:rPr>
              <a:t>Bovigny</a:t>
            </a:r>
            <a:r>
              <a:rPr lang="en-GB" sz="900" dirty="0">
                <a:effectLst/>
                <a:latin typeface="Palatino Linotype" panose="02040502050505030304" pitchFamily="18" charset="0"/>
              </a:rPr>
              <a:t>, M.; </a:t>
            </a:r>
            <a:r>
              <a:rPr lang="en-GB" sz="900" dirty="0" err="1">
                <a:effectLst/>
                <a:latin typeface="Palatino Linotype" panose="02040502050505030304" pitchFamily="18" charset="0"/>
              </a:rPr>
              <a:t>Chevallay</a:t>
            </a:r>
            <a:r>
              <a:rPr lang="en-GB" sz="900" dirty="0">
                <a:effectLst/>
                <a:latin typeface="Palatino Linotype" panose="02040502050505030304" pitchFamily="18" charset="0"/>
              </a:rPr>
              <a:t>, E.; </a:t>
            </a:r>
            <a:r>
              <a:rPr lang="en-GB" sz="900" dirty="0" err="1">
                <a:effectLst/>
                <a:latin typeface="Palatino Linotype" panose="02040502050505030304" pitchFamily="18" charset="0"/>
              </a:rPr>
              <a:t>Crepieux</a:t>
            </a:r>
            <a:r>
              <a:rPr lang="en-GB" sz="900" dirty="0">
                <a:effectLst/>
                <a:latin typeface="Palatino Linotype" panose="02040502050505030304" pitchFamily="18" charset="0"/>
              </a:rPr>
              <a:t>, B.; </a:t>
            </a:r>
            <a:r>
              <a:rPr lang="en-GB" sz="900" dirty="0" err="1">
                <a:effectLst/>
                <a:latin typeface="Palatino Linotype" panose="02040502050505030304" pitchFamily="18" charset="0"/>
              </a:rPr>
              <a:t>Gadelshin</a:t>
            </a:r>
            <a:r>
              <a:rPr lang="en-GB" sz="900" dirty="0">
                <a:effectLst/>
                <a:latin typeface="Palatino Linotype" panose="02040502050505030304" pitchFamily="18" charset="0"/>
              </a:rPr>
              <a:t>, V.M.; </a:t>
            </a:r>
            <a:r>
              <a:rPr lang="en-GB" sz="900" dirty="0" err="1">
                <a:effectLst/>
                <a:latin typeface="Palatino Linotype" panose="02040502050505030304" pitchFamily="18" charset="0"/>
              </a:rPr>
              <a:t>Heinke</a:t>
            </a:r>
            <a:r>
              <a:rPr lang="en-GB" sz="900" dirty="0">
                <a:effectLst/>
                <a:latin typeface="Palatino Linotype" panose="02040502050505030304" pitchFamily="18" charset="0"/>
              </a:rPr>
              <a:t>, R.; Hernandez, R.M.; </a:t>
            </a:r>
            <a:r>
              <a:rPr lang="en-GB" sz="900" dirty="0" err="1">
                <a:effectLst/>
                <a:latin typeface="Palatino Linotype" panose="02040502050505030304" pitchFamily="18" charset="0"/>
              </a:rPr>
              <a:t>Pajuste</a:t>
            </a:r>
            <a:r>
              <a:rPr lang="en-GB" sz="900" dirty="0">
                <a:effectLst/>
                <a:latin typeface="Palatino Linotype" panose="02040502050505030304" pitchFamily="18" charset="0"/>
              </a:rPr>
              <a:t>, E.; </a:t>
            </a:r>
            <a:r>
              <a:rPr lang="en-GB" sz="900" dirty="0" err="1">
                <a:effectLst/>
                <a:latin typeface="Palatino Linotype" panose="02040502050505030304" pitchFamily="18" charset="0"/>
              </a:rPr>
              <a:t>Stora</a:t>
            </a:r>
            <a:r>
              <a:rPr lang="en-GB" sz="900" dirty="0">
                <a:effectLst/>
                <a:latin typeface="Palatino Linotype" panose="02040502050505030304" pitchFamily="18" charset="0"/>
              </a:rPr>
              <a:t>, T. et al. Target Development towards First Production of High-Molar-Activity 44</a:t>
            </a:r>
            <a:r>
              <a:rPr lang="en-GB" sz="900" i="1" dirty="0">
                <a:effectLst/>
                <a:latin typeface="Palatino Linotype" panose="02040502050505030304" pitchFamily="18" charset="0"/>
              </a:rPr>
              <a:t>g</a:t>
            </a:r>
            <a:r>
              <a:rPr lang="en-GB" sz="900" dirty="0">
                <a:effectLst/>
                <a:latin typeface="Palatino Linotype" panose="02040502050505030304" pitchFamily="18" charset="0"/>
              </a:rPr>
              <a:t>Sc and 47Sc by Mass Separation at CERN-MEDICIS. </a:t>
            </a:r>
            <a:r>
              <a:rPr lang="en-GB" sz="900" i="1" dirty="0">
                <a:effectLst/>
                <a:latin typeface="Palatino Linotype" panose="02040502050505030304" pitchFamily="18" charset="0"/>
              </a:rPr>
              <a:t>Pharmaceuticals </a:t>
            </a:r>
            <a:r>
              <a:rPr lang="en-GB" sz="900" b="1" dirty="0">
                <a:effectLst/>
                <a:latin typeface="Palatino Linotype" panose="02040502050505030304" pitchFamily="18" charset="0"/>
              </a:rPr>
              <a:t>2024</a:t>
            </a:r>
            <a:r>
              <a:rPr lang="en-GB" sz="900" dirty="0">
                <a:effectLst/>
                <a:latin typeface="Palatino Linotype" panose="02040502050505030304" pitchFamily="18" charset="0"/>
              </a:rPr>
              <a:t>, 17, 390. </a:t>
            </a:r>
          </a:p>
        </p:txBody>
      </p:sp>
      <p:pic>
        <p:nvPicPr>
          <p:cNvPr id="29" name="Picture 28">
            <a:extLst>
              <a:ext uri="{FF2B5EF4-FFF2-40B4-BE49-F238E27FC236}">
                <a16:creationId xmlns:a16="http://schemas.microsoft.com/office/drawing/2014/main" id="{62E5E52C-AFDE-3CAE-4D69-F34761EC7F2A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4623476" y="3838698"/>
            <a:ext cx="1788737" cy="2441927"/>
          </a:xfrm>
          <a:prstGeom prst="rect">
            <a:avLst/>
          </a:prstGeom>
        </p:spPr>
      </p:pic>
      <p:pic>
        <p:nvPicPr>
          <p:cNvPr id="42" name="Picture 41" descr="A hand in blue glove holding a metal piece&#10;&#10;Description automatically generated">
            <a:extLst>
              <a:ext uri="{FF2B5EF4-FFF2-40B4-BE49-F238E27FC236}">
                <a16:creationId xmlns:a16="http://schemas.microsoft.com/office/drawing/2014/main" id="{F180DAEF-DE72-4B8C-E28E-C0847DDDC387}"/>
              </a:ext>
            </a:extLst>
          </p:cNvPr>
          <p:cNvPicPr>
            <a:picLocks noChangeAspect="1"/>
          </p:cNvPicPr>
          <p:nvPr/>
        </p:nvPicPr>
        <p:blipFill>
          <a:blip r:embed="rId15"/>
          <a:stretch>
            <a:fillRect/>
          </a:stretch>
        </p:blipFill>
        <p:spPr>
          <a:xfrm>
            <a:off x="10220124" y="728337"/>
            <a:ext cx="1807028" cy="12067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50342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45" grpId="0"/>
      <p:bldP spid="4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6216C5-0CF1-6321-B963-2349EABB85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dirty="0"/>
              <a:t>Collection efficiency of Sc at CERN-MEDICIS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47768C-8B65-7D9B-0308-8D63790045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6</a:t>
            </a:fld>
            <a:endParaRPr lang="en-US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26801F-76B0-D149-ACA0-C785C48E0AA2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5160"/>
          <a:stretch/>
        </p:blipFill>
        <p:spPr>
          <a:xfrm>
            <a:off x="263352" y="1340767"/>
            <a:ext cx="5511800" cy="479379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7F0F8685-6633-EDB4-4EA3-2874B9D2BA6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603"/>
          <a:stretch/>
        </p:blipFill>
        <p:spPr>
          <a:xfrm>
            <a:off x="6044027" y="1340767"/>
            <a:ext cx="5499100" cy="1381432"/>
          </a:xfrm>
          <a:prstGeom prst="rect">
            <a:avLst/>
          </a:prstGeom>
        </p:spPr>
      </p:pic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CF282E2F-DC90-36CE-21C9-36FC0D3D3B29}"/>
              </a:ext>
            </a:extLst>
          </p:cNvPr>
          <p:cNvSpPr txBox="1">
            <a:spLocks/>
          </p:cNvSpPr>
          <p:nvPr/>
        </p:nvSpPr>
        <p:spPr bwMode="auto">
          <a:xfrm>
            <a:off x="10122648" y="6400298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z="1050" smtClean="0">
                <a:solidFill>
                  <a:schemeClr val="bg1"/>
                </a:solidFill>
              </a:rPr>
              <a:pPr>
                <a:spcAft>
                  <a:spcPts val="600"/>
                </a:spcAft>
                <a:defRPr/>
              </a:pPr>
              <a:t>02/07/2024</a:t>
            </a:fld>
            <a:r>
              <a:rPr lang="fr-FR" sz="1050" dirty="0">
                <a:solidFill>
                  <a:schemeClr val="bg1"/>
                </a:solidFill>
              </a:rPr>
              <a:t>  </a:t>
            </a:r>
            <a:endParaRPr lang="en-US" sz="1050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79A4BAB-CC0B-EF59-189D-24FD4FB0720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3DB6B3E9-2E15-CC21-3537-7187EB87158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98B96344-D6C2-F87D-7881-0BA85C8D7C89}"/>
              </a:ext>
            </a:extLst>
          </p:cNvPr>
          <p:cNvSpPr txBox="1"/>
          <p:nvPr/>
        </p:nvSpPr>
        <p:spPr bwMode="auto">
          <a:xfrm>
            <a:off x="244138" y="1149502"/>
            <a:ext cx="54680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Table 2: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Collection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efficiencies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of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Sc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radionuclides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from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various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target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materials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and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TISS. 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1D95F6F-1853-C6E7-A06C-354D7824E2EC}"/>
              </a:ext>
            </a:extLst>
          </p:cNvPr>
          <p:cNvSpPr txBox="1"/>
          <p:nvPr/>
        </p:nvSpPr>
        <p:spPr bwMode="auto">
          <a:xfrm>
            <a:off x="6096000" y="1149633"/>
            <a:ext cx="5468074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Table 3: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Collection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efficiencies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of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Sc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generator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mother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radionuclides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from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various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target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materials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and</a:t>
            </a:r>
            <a:r>
              <a:rPr lang="lv-LV" sz="8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TISS. </a:t>
            </a:r>
          </a:p>
        </p:txBody>
      </p:sp>
      <p:sp>
        <p:nvSpPr>
          <p:cNvPr id="13" name="Content Placeholder 4">
            <a:extLst>
              <a:ext uri="{FF2B5EF4-FFF2-40B4-BE49-F238E27FC236}">
                <a16:creationId xmlns:a16="http://schemas.microsoft.com/office/drawing/2014/main" id="{FA2E21FA-5C7C-A047-47FE-FACDB8B4E4FB}"/>
              </a:ext>
            </a:extLst>
          </p:cNvPr>
          <p:cNvSpPr txBox="1">
            <a:spLocks/>
          </p:cNvSpPr>
          <p:nvPr/>
        </p:nvSpPr>
        <p:spPr>
          <a:xfrm>
            <a:off x="6030180" y="4761364"/>
            <a:ext cx="5612090" cy="1183673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200" dirty="0">
                <a:latin typeface="Palatino Linotype" panose="02040502050505030304" pitchFamily="18" charset="0"/>
              </a:rPr>
              <a:t>The developments in this study resulted in the first mass separation and collection of isotopically pure </a:t>
            </a:r>
            <a:r>
              <a:rPr lang="en-US" sz="1200" baseline="30000" dirty="0">
                <a:latin typeface="Palatino Linotype" panose="02040502050505030304" pitchFamily="18" charset="0"/>
              </a:rPr>
              <a:t>44g/</a:t>
            </a:r>
            <a:r>
              <a:rPr lang="en-US" sz="1200" baseline="30000" dirty="0" err="1">
                <a:latin typeface="Palatino Linotype" panose="02040502050505030304" pitchFamily="18" charset="0"/>
              </a:rPr>
              <a:t>m</a:t>
            </a:r>
            <a:r>
              <a:rPr lang="en-US" sz="1200" dirty="0" err="1">
                <a:latin typeface="Palatino Linotype" panose="02040502050505030304" pitchFamily="18" charset="0"/>
              </a:rPr>
              <a:t>Sc</a:t>
            </a:r>
            <a:r>
              <a:rPr lang="en-US" sz="1200" dirty="0">
                <a:latin typeface="Palatino Linotype" panose="02040502050505030304" pitchFamily="18" charset="0"/>
              </a:rPr>
              <a:t>, </a:t>
            </a:r>
            <a:r>
              <a:rPr lang="en-US" sz="1200" baseline="30000" dirty="0">
                <a:latin typeface="Palatino Linotype" panose="02040502050505030304" pitchFamily="18" charset="0"/>
              </a:rPr>
              <a:t>46</a:t>
            </a:r>
            <a:r>
              <a:rPr lang="en-US" sz="1200" dirty="0">
                <a:latin typeface="Palatino Linotype" panose="02040502050505030304" pitchFamily="18" charset="0"/>
              </a:rPr>
              <a:t>Sc and </a:t>
            </a:r>
            <a:r>
              <a:rPr lang="en-US" sz="1200" baseline="30000" dirty="0">
                <a:latin typeface="Palatino Linotype" panose="02040502050505030304" pitchFamily="18" charset="0"/>
              </a:rPr>
              <a:t>47</a:t>
            </a:r>
            <a:r>
              <a:rPr lang="en-US" sz="1200" dirty="0">
                <a:latin typeface="Palatino Linotype" panose="02040502050505030304" pitchFamily="18" charset="0"/>
              </a:rPr>
              <a:t>Sc radionuclides with collected activity ranging from few </a:t>
            </a:r>
            <a:r>
              <a:rPr lang="en-US" sz="1200" dirty="0" err="1">
                <a:latin typeface="Palatino Linotype" panose="02040502050505030304" pitchFamily="18" charset="0"/>
              </a:rPr>
              <a:t>kBq</a:t>
            </a:r>
            <a:r>
              <a:rPr lang="en-US" sz="1200" dirty="0">
                <a:latin typeface="Palatino Linotype" panose="02040502050505030304" pitchFamily="18" charset="0"/>
              </a:rPr>
              <a:t> up to ∼10 MBq. </a:t>
            </a: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en-US" sz="1200" dirty="0">
              <a:latin typeface="Palatino Linotype" panose="02040502050505030304" pitchFamily="18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200" dirty="0">
                <a:latin typeface="Palatino Linotype" panose="02040502050505030304" pitchFamily="18" charset="0"/>
              </a:rPr>
              <a:t>The obtained efficiencies in most cases are not the maximum achievable due to stopped collections from TISS failures </a:t>
            </a:r>
          </a:p>
          <a:p>
            <a:pPr marL="0" lvl="1" indent="0">
              <a:spcBef>
                <a:spcPts val="0"/>
              </a:spcBef>
              <a:spcAft>
                <a:spcPts val="0"/>
              </a:spcAft>
              <a:buNone/>
            </a:pPr>
            <a:endParaRPr lang="en-US" sz="1200" dirty="0">
              <a:latin typeface="Palatino Linotype" panose="02040502050505030304" pitchFamily="18" charset="0"/>
            </a:endParaRP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07EF1A8B-283D-B039-2109-F0B83CDBE0E1}"/>
              </a:ext>
            </a:extLst>
          </p:cNvPr>
          <p:cNvSpPr/>
          <p:nvPr/>
        </p:nvSpPr>
        <p:spPr>
          <a:xfrm>
            <a:off x="4439816" y="4149080"/>
            <a:ext cx="1080120" cy="432048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LV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4E0C92D4-F331-5063-3374-F15BD9DB3761}"/>
              </a:ext>
            </a:extLst>
          </p:cNvPr>
          <p:cNvSpPr txBox="1"/>
          <p:nvPr/>
        </p:nvSpPr>
        <p:spPr bwMode="auto">
          <a:xfrm>
            <a:off x="5406657" y="6379027"/>
            <a:ext cx="4824536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700" dirty="0" err="1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Stora</a:t>
            </a:r>
            <a:r>
              <a:rPr lang="en-GB" sz="700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, T.;; </a:t>
            </a:r>
            <a:r>
              <a:rPr lang="en-GB" sz="700" b="1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Mamis, E.</a:t>
            </a:r>
            <a:r>
              <a:rPr lang="en-GB" sz="700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; et. </a:t>
            </a:r>
            <a:r>
              <a:rPr lang="en-GB" sz="700" dirty="0">
                <a:solidFill>
                  <a:schemeClr val="bg1"/>
                </a:solidFill>
                <a:latin typeface="Palatino Linotype" panose="02040502050505030304" pitchFamily="18" charset="0"/>
              </a:rPr>
              <a:t>al. </a:t>
            </a:r>
            <a:r>
              <a:rPr lang="en-GB" sz="700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CERN-MEDICIS: Operational indicators to support the production of new med- </a:t>
            </a:r>
            <a:r>
              <a:rPr lang="en-GB" sz="700" dirty="0" err="1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ical</a:t>
            </a:r>
            <a:r>
              <a:rPr lang="en-GB" sz="700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 radionuclides by mass separation. </a:t>
            </a:r>
            <a:r>
              <a:rPr lang="en-GB" sz="700" i="1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Journal of Physics: Conference Series </a:t>
            </a:r>
            <a:r>
              <a:rPr lang="en-GB" sz="700" b="1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2024</a:t>
            </a:r>
            <a:r>
              <a:rPr lang="en-GB" sz="700" dirty="0">
                <a:solidFill>
                  <a:schemeClr val="bg1"/>
                </a:solidFill>
                <a:effectLst/>
                <a:latin typeface="Palatino Linotype" panose="02040502050505030304" pitchFamily="18" charset="0"/>
              </a:rPr>
              <a:t>, 2687, 8, 082039, IOP Publishing. 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52D4B445-C3CF-0A78-E731-0993CD75034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t="23585"/>
          <a:stretch/>
        </p:blipFill>
        <p:spPr>
          <a:xfrm>
            <a:off x="6030940" y="3182129"/>
            <a:ext cx="5482877" cy="1166515"/>
          </a:xfrm>
          <a:prstGeom prst="rect">
            <a:avLst/>
          </a:prstGeom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85186105-EFBE-E8A0-D2DD-F87AFF348A58}"/>
              </a:ext>
            </a:extLst>
          </p:cNvPr>
          <p:cNvSpPr txBox="1"/>
          <p:nvPr/>
        </p:nvSpPr>
        <p:spPr bwMode="auto">
          <a:xfrm>
            <a:off x="6030180" y="2855919"/>
            <a:ext cx="54680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LV" sz="9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Table 4: </a:t>
            </a:r>
            <a:r>
              <a:rPr lang="lv-LV" sz="9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Hypothetical</a:t>
            </a:r>
            <a:r>
              <a:rPr lang="lv-LV" sz="9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baseline="300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47</a:t>
            </a:r>
            <a:r>
              <a:rPr lang="lv-LV" sz="9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ScF</a:t>
            </a:r>
            <a:r>
              <a:rPr lang="lv-LV" sz="900" baseline="-250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2</a:t>
            </a:r>
            <a:r>
              <a:rPr lang="lv-LV" sz="900" baseline="300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+</a:t>
            </a:r>
            <a:r>
              <a:rPr lang="lv-LV" sz="9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collection</a:t>
            </a:r>
            <a:r>
              <a:rPr lang="lv-LV" sz="9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rates</a:t>
            </a:r>
            <a:r>
              <a:rPr lang="lv-LV" sz="9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from</a:t>
            </a:r>
            <a:r>
              <a:rPr lang="lv-LV" sz="9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the</a:t>
            </a:r>
            <a:r>
              <a:rPr lang="lv-LV" sz="9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given</a:t>
            </a:r>
            <a:r>
              <a:rPr lang="lv-LV" sz="9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TISS </a:t>
            </a:r>
            <a:r>
              <a:rPr lang="lv-LV" sz="9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and</a:t>
            </a:r>
            <a:r>
              <a:rPr lang="lv-LV" sz="9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target</a:t>
            </a:r>
            <a:r>
              <a:rPr lang="lv-LV" sz="9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materials</a:t>
            </a:r>
            <a:r>
              <a:rPr lang="lv-LV" sz="9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and</a:t>
            </a:r>
            <a:r>
              <a:rPr lang="lv-LV" sz="9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corresponding</a:t>
            </a:r>
            <a:r>
              <a:rPr lang="lv-LV" sz="9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collection</a:t>
            </a:r>
            <a:r>
              <a:rPr lang="lv-LV" sz="9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900" dirty="0" err="1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batches</a:t>
            </a:r>
            <a:r>
              <a:rPr lang="lv-LV" sz="900" dirty="0">
                <a:solidFill>
                  <a:schemeClr val="bg2">
                    <a:lumMod val="10000"/>
                  </a:schemeClr>
                </a:solidFill>
                <a:latin typeface="Palatino Linotype" panose="02040502050505030304" pitchFamily="18" charset="0"/>
              </a:rPr>
              <a:t>. </a:t>
            </a:r>
            <a:endParaRPr lang="lv-LV" sz="900" b="1" dirty="0">
              <a:solidFill>
                <a:srgbClr val="FF0000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6DCB0157-D9D3-7651-D249-EFB2CEA66491}"/>
              </a:ext>
            </a:extLst>
          </p:cNvPr>
          <p:cNvSpPr/>
          <p:nvPr/>
        </p:nvSpPr>
        <p:spPr>
          <a:xfrm>
            <a:off x="9264352" y="3191395"/>
            <a:ext cx="1080120" cy="1115551"/>
          </a:xfrm>
          <a:prstGeom prst="rect">
            <a:avLst/>
          </a:prstGeom>
          <a:noFill/>
          <a:ln w="190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accent3"/>
          </a:fontRef>
        </p:style>
        <p:txBody>
          <a:bodyPr rtlCol="0" anchor="ctr"/>
          <a:lstStyle/>
          <a:p>
            <a:pPr algn="ctr"/>
            <a:endParaRPr lang="en-LV"/>
          </a:p>
        </p:txBody>
      </p:sp>
    </p:spTree>
    <p:extLst>
      <p:ext uri="{BB962C8B-B14F-4D97-AF65-F5344CB8AC3E}">
        <p14:creationId xmlns:p14="http://schemas.microsoft.com/office/powerpoint/2010/main" val="28908806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3" grpId="0" animBg="1"/>
      <p:bldP spid="17" grpId="0"/>
      <p:bldP spid="18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2D2B0C-7F0B-54B1-3B96-6984501D6B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LV" dirty="0"/>
              <a:t>Radiochemical separation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7CB484-B202-80CF-84B1-F1A9C3C632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7</a:t>
            </a:fld>
            <a:endParaRPr lang="en-US"/>
          </a:p>
        </p:txBody>
      </p:sp>
      <p:pic>
        <p:nvPicPr>
          <p:cNvPr id="5121" name="Picture 1" descr="page163image58988016">
            <a:extLst>
              <a:ext uri="{FF2B5EF4-FFF2-40B4-BE49-F238E27FC236}">
                <a16:creationId xmlns:a16="http://schemas.microsoft.com/office/drawing/2014/main" id="{80754D4E-EE14-7D3F-CE73-ACC1E594F5F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17" y="1030132"/>
            <a:ext cx="7266272" cy="12379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04DDE81D-7B44-50F1-8E75-C475DFCCDA07}"/>
              </a:ext>
            </a:extLst>
          </p:cNvPr>
          <p:cNvSpPr txBox="1">
            <a:spLocks/>
          </p:cNvSpPr>
          <p:nvPr/>
        </p:nvSpPr>
        <p:spPr bwMode="auto">
          <a:xfrm>
            <a:off x="10122648" y="6400298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z="1050" smtClean="0">
                <a:solidFill>
                  <a:schemeClr val="bg1"/>
                </a:solidFill>
              </a:rPr>
              <a:pPr>
                <a:spcAft>
                  <a:spcPts val="600"/>
                </a:spcAft>
                <a:defRPr/>
              </a:pPr>
              <a:t>02/07/2024</a:t>
            </a:fld>
            <a:r>
              <a:rPr lang="fr-FR" sz="1050" dirty="0">
                <a:solidFill>
                  <a:schemeClr val="bg1"/>
                </a:solidFill>
              </a:rPr>
              <a:t>  </a:t>
            </a:r>
            <a:endParaRPr lang="en-US" sz="1050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DA0C4B3-6F61-F933-2782-F23441520586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E45318DA-B5DB-A217-0759-3429DA3DF20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  <p:sp>
        <p:nvSpPr>
          <p:cNvPr id="11" name="Content Placeholder 4">
            <a:extLst>
              <a:ext uri="{FF2B5EF4-FFF2-40B4-BE49-F238E27FC236}">
                <a16:creationId xmlns:a16="http://schemas.microsoft.com/office/drawing/2014/main" id="{3693163D-85A2-3306-69FC-25660C83BB89}"/>
              </a:ext>
            </a:extLst>
          </p:cNvPr>
          <p:cNvSpPr txBox="1">
            <a:spLocks/>
          </p:cNvSpPr>
          <p:nvPr/>
        </p:nvSpPr>
        <p:spPr>
          <a:xfrm>
            <a:off x="3915724" y="2572795"/>
            <a:ext cx="3980476" cy="3781605"/>
          </a:xfrm>
          <a:prstGeom prst="rect">
            <a:avLst/>
          </a:prstGeom>
        </p:spPr>
        <p:txBody>
          <a:bodyPr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800" b="1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32385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4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648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972000" indent="-324000" algn="l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Char char="•"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1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200" dirty="0">
                <a:latin typeface="Palatino Linotype" panose="02040502050505030304" pitchFamily="18" charset="0"/>
              </a:rPr>
              <a:t>No </a:t>
            </a:r>
            <a:r>
              <a:rPr lang="en-US" sz="1200" baseline="30000" dirty="0">
                <a:latin typeface="Palatino Linotype" panose="02040502050505030304" pitchFamily="18" charset="0"/>
              </a:rPr>
              <a:t>47</a:t>
            </a:r>
            <a:r>
              <a:rPr lang="en-US" sz="1200" dirty="0">
                <a:latin typeface="Palatino Linotype" panose="02040502050505030304" pitchFamily="18" charset="0"/>
              </a:rPr>
              <a:t>Sc was trapped within the column or capillaries of the system, indicating a high recovery yield (&gt;99%). 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en-US" sz="1200" dirty="0">
              <a:latin typeface="Palatino Linotype" panose="02040502050505030304" pitchFamily="18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200" dirty="0">
                <a:latin typeface="Palatino Linotype" panose="02040502050505030304" pitchFamily="18" charset="0"/>
              </a:rPr>
              <a:t>The radiochemical yield:</a:t>
            </a:r>
          </a:p>
          <a:p>
            <a:pPr lvl="2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200" b="1" dirty="0">
                <a:solidFill>
                  <a:srgbClr val="C00000"/>
                </a:solidFill>
                <a:latin typeface="Palatino Linotype" panose="02040502050505030304" pitchFamily="18" charset="0"/>
              </a:rPr>
              <a:t>81 ± 9 % </a:t>
            </a:r>
            <a:r>
              <a:rPr lang="en-US" sz="1200" dirty="0">
                <a:latin typeface="Palatino Linotype" panose="02040502050505030304" pitchFamily="18" charset="0"/>
              </a:rPr>
              <a:t>with </a:t>
            </a:r>
            <a:r>
              <a:rPr lang="en-US" sz="1200" dirty="0" err="1">
                <a:latin typeface="Palatino Linotype" panose="02040502050505030304" pitchFamily="18" charset="0"/>
              </a:rPr>
              <a:t>Diba</a:t>
            </a:r>
            <a:r>
              <a:rPr lang="en-US" sz="1200" dirty="0">
                <a:latin typeface="Palatino Linotype" panose="02040502050505030304" pitchFamily="18" charset="0"/>
              </a:rPr>
              <a:t> </a:t>
            </a:r>
            <a:r>
              <a:rPr lang="en-US" sz="1200" dirty="0" err="1">
                <a:latin typeface="Palatino Linotype" panose="02040502050505030304" pitchFamily="18" charset="0"/>
              </a:rPr>
              <a:t>Omnifit</a:t>
            </a:r>
            <a:r>
              <a:rPr lang="en-US" sz="1200" dirty="0">
                <a:latin typeface="Palatino Linotype" panose="02040502050505030304" pitchFamily="18" charset="0"/>
              </a:rPr>
              <a:t> Benchmark Microbore 3 mm column</a:t>
            </a:r>
          </a:p>
          <a:p>
            <a:pPr lvl="2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200" b="1" dirty="0">
                <a:solidFill>
                  <a:srgbClr val="C00000"/>
                </a:solidFill>
                <a:latin typeface="Palatino Linotype" panose="02040502050505030304" pitchFamily="18" charset="0"/>
              </a:rPr>
              <a:t>76 ± 12 % </a:t>
            </a:r>
            <a:r>
              <a:rPr lang="en-US" sz="1200" dirty="0">
                <a:latin typeface="Palatino Linotype" panose="02040502050505030304" pitchFamily="18" charset="0"/>
              </a:rPr>
              <a:t>with </a:t>
            </a:r>
            <a:r>
              <a:rPr lang="en-US" sz="1200" dirty="0" err="1">
                <a:latin typeface="Palatino Linotype" panose="02040502050505030304" pitchFamily="18" charset="0"/>
              </a:rPr>
              <a:t>Diba</a:t>
            </a:r>
            <a:r>
              <a:rPr lang="en-US" sz="1200" dirty="0">
                <a:latin typeface="Palatino Linotype" panose="02040502050505030304" pitchFamily="18" charset="0"/>
              </a:rPr>
              <a:t> </a:t>
            </a:r>
            <a:r>
              <a:rPr lang="en-US" sz="1200" dirty="0" err="1">
                <a:latin typeface="Palatino Linotype" panose="02040502050505030304" pitchFamily="18" charset="0"/>
              </a:rPr>
              <a:t>Omnifit</a:t>
            </a:r>
            <a:r>
              <a:rPr lang="en-US" sz="1200" dirty="0">
                <a:latin typeface="Palatino Linotype" panose="02040502050505030304" pitchFamily="18" charset="0"/>
              </a:rPr>
              <a:t> EZ 5 mm column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en-US" sz="1200" dirty="0">
              <a:latin typeface="Palatino Linotype" panose="02040502050505030304" pitchFamily="18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200" dirty="0">
                <a:latin typeface="Palatino Linotype" panose="02040502050505030304" pitchFamily="18" charset="0"/>
              </a:rPr>
              <a:t>The automated setup assembly with the radiochemical separation took ~2.5 hours in total;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en-US" sz="1200" dirty="0">
              <a:latin typeface="Palatino Linotype" panose="02040502050505030304" pitchFamily="18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200" dirty="0">
                <a:latin typeface="Palatino Linotype" panose="02040502050505030304" pitchFamily="18" charset="0"/>
              </a:rPr>
              <a:t>The electrochemical method - for large­scale isobar contaminant removal before ion exchange separation. 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US" sz="1200" dirty="0">
                <a:latin typeface="Palatino Linotype" panose="02040502050505030304" pitchFamily="18" charset="0"/>
              </a:rPr>
              <a:t>The results from the electrochemical separation confirmed that Sc cannot be deposited on an electrode in aqueous electrolysis, which becomes very useful for collection on a Cu foil. </a:t>
            </a:r>
          </a:p>
          <a:p>
            <a:pPr lvl="1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en-US" sz="1200" dirty="0">
              <a:latin typeface="Palatino Linotype" panose="02040502050505030304" pitchFamily="18" charset="0"/>
            </a:endParaRPr>
          </a:p>
          <a:p>
            <a:pPr lvl="1" algn="just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en-US" sz="1200" dirty="0">
              <a:latin typeface="Palatino Linotype" panose="02040502050505030304" pitchFamily="18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07378E8-B3EA-00B8-DB54-2CC1CFA0CC6C}"/>
              </a:ext>
            </a:extLst>
          </p:cNvPr>
          <p:cNvSpPr txBox="1"/>
          <p:nvPr/>
        </p:nvSpPr>
        <p:spPr bwMode="auto">
          <a:xfrm>
            <a:off x="5312678" y="6415195"/>
            <a:ext cx="441960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1">
              <a:spcBef>
                <a:spcPts val="0"/>
              </a:spcBef>
              <a:spcAft>
                <a:spcPts val="0"/>
              </a:spcAft>
            </a:pPr>
            <a:r>
              <a:rPr lang="en-US" sz="1200" dirty="0">
                <a:solidFill>
                  <a:schemeClr val="bg1"/>
                </a:solidFill>
                <a:latin typeface="Palatino Linotype" panose="02040502050505030304" pitchFamily="18" charset="0"/>
              </a:rPr>
              <a:t>Special thanks to R. J. </a:t>
            </a:r>
            <a:r>
              <a:rPr lang="en-US" sz="1200" dirty="0" err="1">
                <a:solidFill>
                  <a:schemeClr val="bg1"/>
                </a:solidFill>
                <a:latin typeface="Palatino Linotype" panose="02040502050505030304" pitchFamily="18" charset="0"/>
              </a:rPr>
              <a:t>Zabolockis</a:t>
            </a:r>
            <a:r>
              <a:rPr lang="en-US" sz="1200" dirty="0">
                <a:solidFill>
                  <a:schemeClr val="bg1"/>
                </a:solidFill>
                <a:latin typeface="Palatino Linotype" panose="02040502050505030304" pitchFamily="18" charset="0"/>
              </a:rPr>
              <a:t> and L.D. </a:t>
            </a:r>
            <a:r>
              <a:rPr lang="en-US" sz="1200" dirty="0" err="1">
                <a:solidFill>
                  <a:schemeClr val="bg1"/>
                </a:solidFill>
                <a:latin typeface="Palatino Linotype" panose="02040502050505030304" pitchFamily="18" charset="0"/>
              </a:rPr>
              <a:t>Pakalniete</a:t>
            </a:r>
            <a:endParaRPr lang="en-US" sz="1200" dirty="0">
              <a:solidFill>
                <a:schemeClr val="bg1"/>
              </a:solidFill>
              <a:latin typeface="Palatino Linotype" panose="0204050205050503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9103B3D-3694-DF47-0177-D138FCD83989}"/>
              </a:ext>
            </a:extLst>
          </p:cNvPr>
          <p:cNvSpPr txBox="1"/>
          <p:nvPr/>
        </p:nvSpPr>
        <p:spPr>
          <a:xfrm>
            <a:off x="1948195" y="2290188"/>
            <a:ext cx="41941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Figure 9.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Full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Sc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radionuclide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separation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and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purification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 process </a:t>
            </a:r>
            <a:r>
              <a:rPr lang="lv-LV" sz="800" dirty="0" err="1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flowchart</a:t>
            </a:r>
            <a:r>
              <a:rPr lang="lv-LV" sz="8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.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0A59BFD-F868-5797-2E9A-651D9334DFCE}"/>
              </a:ext>
            </a:extLst>
          </p:cNvPr>
          <p:cNvSpPr txBox="1"/>
          <p:nvPr/>
        </p:nvSpPr>
        <p:spPr>
          <a:xfrm>
            <a:off x="254378" y="5809006"/>
            <a:ext cx="419413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Figure 10. </a:t>
            </a:r>
            <a:r>
              <a:rPr lang="en-GB" sz="1000" dirty="0">
                <a:solidFill>
                  <a:schemeClr val="bg2">
                    <a:lumMod val="10000"/>
                  </a:schemeClr>
                </a:solidFill>
                <a:effectLst/>
                <a:latin typeface="Palatino Linotype" panose="02040502050505030304" pitchFamily="18" charset="0"/>
              </a:rPr>
              <a:t>Automated radiochemical separation test setup. </a:t>
            </a:r>
            <a:endParaRPr lang="en-GB" sz="1000" dirty="0">
              <a:solidFill>
                <a:schemeClr val="bg2">
                  <a:lumMod val="10000"/>
                </a:schemeClr>
              </a:solidFill>
              <a:latin typeface="Palatino Linotype" panose="02040502050505030304" pitchFamily="18" charset="0"/>
            </a:endParaRPr>
          </a:p>
          <a:p>
            <a:endParaRPr lang="lv-LV" sz="900" dirty="0">
              <a:solidFill>
                <a:schemeClr val="tx2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20" name="Picture 19" descr="A diagram of an experiment&#10;&#10;Description automatically generated">
            <a:extLst>
              <a:ext uri="{FF2B5EF4-FFF2-40B4-BE49-F238E27FC236}">
                <a16:creationId xmlns:a16="http://schemas.microsoft.com/office/drawing/2014/main" id="{DAC15BD4-69F2-97A8-8291-32C75EA97772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869055" y="1209989"/>
            <a:ext cx="4185584" cy="2609976"/>
          </a:xfrm>
          <a:prstGeom prst="rect">
            <a:avLst/>
          </a:prstGeom>
        </p:spPr>
      </p:pic>
      <p:pic>
        <p:nvPicPr>
          <p:cNvPr id="14" name="Picture 13" descr="A close-up of a bottle&#10;&#10;Description automatically generated">
            <a:extLst>
              <a:ext uri="{FF2B5EF4-FFF2-40B4-BE49-F238E27FC236}">
                <a16:creationId xmlns:a16="http://schemas.microsoft.com/office/drawing/2014/main" id="{C1542373-268E-6E96-7B7E-BA4131FF497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8090838" y="2625385"/>
            <a:ext cx="1367992" cy="1834353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43B9058D-A559-B726-FDB0-7DBCC5C8C8E4}"/>
              </a:ext>
            </a:extLst>
          </p:cNvPr>
          <p:cNvSpPr txBox="1"/>
          <p:nvPr/>
        </p:nvSpPr>
        <p:spPr>
          <a:xfrm>
            <a:off x="8367393" y="4600181"/>
            <a:ext cx="4194136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900" dirty="0">
                <a:solidFill>
                  <a:schemeClr val="tx2">
                    <a:lumMod val="50000"/>
                  </a:schemeClr>
                </a:solidFill>
                <a:latin typeface="Palatino Linotype" panose="02040502050505030304" pitchFamily="18" charset="0"/>
              </a:rPr>
              <a:t>Figure 11. </a:t>
            </a:r>
            <a:r>
              <a:rPr lang="en-GB" sz="1000" dirty="0">
                <a:solidFill>
                  <a:schemeClr val="bg2">
                    <a:lumMod val="10000"/>
                  </a:schemeClr>
                </a:solidFill>
                <a:effectLst/>
                <a:latin typeface="Palatino Linotype" panose="02040502050505030304" pitchFamily="18" charset="0"/>
              </a:rPr>
              <a:t>Schematic of electro-radiochemical separation setup. </a:t>
            </a:r>
            <a:endParaRPr lang="en-GB" sz="1000" dirty="0">
              <a:solidFill>
                <a:schemeClr val="bg2">
                  <a:lumMod val="10000"/>
                </a:schemeClr>
              </a:solidFill>
              <a:latin typeface="Palatino Linotype" panose="02040502050505030304" pitchFamily="18" charset="0"/>
            </a:endParaRPr>
          </a:p>
          <a:p>
            <a:endParaRPr lang="lv-LV" sz="900" dirty="0">
              <a:solidFill>
                <a:schemeClr val="tx2">
                  <a:lumMod val="50000"/>
                </a:schemeClr>
              </a:solidFill>
              <a:latin typeface="Palatino Linotype" panose="02040502050505030304" pitchFamily="18" charset="0"/>
            </a:endParaRPr>
          </a:p>
        </p:txBody>
      </p:sp>
      <p:pic>
        <p:nvPicPr>
          <p:cNvPr id="23" name="Picture 22" descr="A close-up of a laboratory&#10;&#10;Description automatically generated">
            <a:extLst>
              <a:ext uri="{FF2B5EF4-FFF2-40B4-BE49-F238E27FC236}">
                <a16:creationId xmlns:a16="http://schemas.microsoft.com/office/drawing/2014/main" id="{935CB9B6-D3FD-8240-1366-B6EAC5F0285F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78107" y="2924590"/>
            <a:ext cx="3753114" cy="2884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9340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6" grpId="0"/>
      <p:bldP spid="17" grpId="0"/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43122FF8-722E-94BF-7858-288025F2B48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908720"/>
            <a:ext cx="11376024" cy="5292055"/>
          </a:xfrm>
        </p:spPr>
        <p:txBody>
          <a:bodyPr/>
          <a:lstStyle/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LV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Thermal release studies: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LV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Publication;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LV" b="1" u="sng" dirty="0">
                <a:solidFill>
                  <a:schemeClr val="tx1"/>
                </a:solidFill>
                <a:latin typeface="Palatino Linotype" panose="02040502050505030304" pitchFamily="18" charset="0"/>
              </a:rPr>
              <a:t>Master’s thesis defended by P. Kalniņa;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LV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Set-up employed for other radionuclide release studies.</a:t>
            </a:r>
          </a:p>
          <a:p>
            <a:pPr marL="324000" lvl="2" indent="0">
              <a:spcBef>
                <a:spcPts val="0"/>
              </a:spcBef>
              <a:spcAft>
                <a:spcPts val="0"/>
              </a:spcAft>
              <a:buNone/>
            </a:pPr>
            <a:endParaRPr lang="lv-LV" b="1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LV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Target and ion source system developments: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LV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Publication;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LV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Two-step laser resonant ionization scheme employed at MELISSA;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LV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Outlook for other target material investigations on Sc production and mass separation.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en-LV" b="1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LV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Radiochemical and electrochemical separation: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LV" b="1" u="sng" dirty="0">
                <a:solidFill>
                  <a:schemeClr val="tx1"/>
                </a:solidFill>
                <a:latin typeface="Palatino Linotype" panose="02040502050505030304" pitchFamily="18" charset="0"/>
              </a:rPr>
              <a:t>Bachelor’s thesis defended by L.D. Pakalniete,</a:t>
            </a:r>
            <a:endParaRPr lang="lv-LV" b="1" u="sng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en-LV" b="1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LV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Molecular radioactive ion beam studies: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LV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Acquired data which will be used for publication;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LV" b="1" dirty="0">
                <a:solidFill>
                  <a:schemeClr val="tx1"/>
                </a:solidFill>
                <a:latin typeface="Palatino Linotype" panose="02040502050505030304" pitchFamily="18" charset="0"/>
              </a:rPr>
              <a:t>Plan for another Sc external sample mass separation;</a:t>
            </a: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r>
              <a:rPr lang="en-LV" b="1" u="sng" dirty="0">
                <a:solidFill>
                  <a:schemeClr val="tx1"/>
                </a:solidFill>
                <a:latin typeface="Palatino Linotype" panose="02040502050505030304" pitchFamily="18" charset="0"/>
              </a:rPr>
              <a:t>PhD thesis submitted by E.Mamis.</a:t>
            </a:r>
            <a:endParaRPr lang="lv-LV" b="1" u="sng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pPr lvl="2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</a:pPr>
            <a:endParaRPr lang="lv-LV" b="1" dirty="0">
              <a:solidFill>
                <a:schemeClr val="tx1"/>
              </a:solidFill>
              <a:latin typeface="Palatino Linotype" panose="02040502050505030304" pitchFamily="18" charset="0"/>
            </a:endParaRPr>
          </a:p>
          <a:p>
            <a:endParaRPr lang="en-LV" dirty="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C3FE7870-EC57-DA26-AABA-0A0493E526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535127"/>
          </a:xfrm>
        </p:spPr>
        <p:txBody>
          <a:bodyPr/>
          <a:lstStyle/>
          <a:p>
            <a:r>
              <a:rPr lang="en-LV" dirty="0"/>
              <a:t>Outcome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1B7D572-56EC-7548-E2FD-809C9A1D2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6B5EA5A-BC32-A742-B11B-8E7414D5B535}" type="slidenum">
              <a:rPr lang="en-US" smtClean="0"/>
              <a:t>8</a:t>
            </a:fld>
            <a:endParaRPr lang="en-US"/>
          </a:p>
        </p:txBody>
      </p:sp>
      <p:sp>
        <p:nvSpPr>
          <p:cNvPr id="8" name="Date Placeholder 2">
            <a:extLst>
              <a:ext uri="{FF2B5EF4-FFF2-40B4-BE49-F238E27FC236}">
                <a16:creationId xmlns:a16="http://schemas.microsoft.com/office/drawing/2014/main" id="{C9B19750-9835-4AD2-2BD4-5DCB9D76FFFF}"/>
              </a:ext>
            </a:extLst>
          </p:cNvPr>
          <p:cNvSpPr txBox="1">
            <a:spLocks/>
          </p:cNvSpPr>
          <p:nvPr/>
        </p:nvSpPr>
        <p:spPr bwMode="auto">
          <a:xfrm>
            <a:off x="10122648" y="6400298"/>
            <a:ext cx="973168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z="1050" smtClean="0">
                <a:solidFill>
                  <a:schemeClr val="bg1"/>
                </a:solidFill>
              </a:rPr>
              <a:pPr>
                <a:spcAft>
                  <a:spcPts val="600"/>
                </a:spcAft>
                <a:defRPr/>
              </a:pPr>
              <a:t>02/07/2024</a:t>
            </a:fld>
            <a:r>
              <a:rPr lang="fr-FR" sz="1050" dirty="0">
                <a:solidFill>
                  <a:schemeClr val="bg1"/>
                </a:solidFill>
              </a:rPr>
              <a:t>  </a:t>
            </a:r>
            <a:endParaRPr lang="en-US" sz="1050" dirty="0">
              <a:solidFill>
                <a:schemeClr val="bg1"/>
              </a:solidFill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4DC096-B03D-608D-1118-D3FC0BF3D0E2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2703683" y="6398194"/>
            <a:ext cx="1196482" cy="369332"/>
          </a:xfrm>
          <a:prstGeom prst="rect">
            <a:avLst/>
          </a:prstGeom>
        </p:spPr>
      </p:pic>
      <p:pic>
        <p:nvPicPr>
          <p:cNvPr id="10" name="Picture 9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05A4D028-64CD-DDD4-C856-45522AABE78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65984" y="6354401"/>
            <a:ext cx="1409936" cy="482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59007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ctrTitle"/>
          </p:nvPr>
        </p:nvSpPr>
        <p:spPr bwMode="auto">
          <a:xfrm>
            <a:off x="191345" y="2924944"/>
            <a:ext cx="11881320" cy="2018712"/>
          </a:xfrm>
        </p:spPr>
        <p:txBody>
          <a:bodyPr/>
          <a:lstStyle/>
          <a:p>
            <a:pPr algn="ctr">
              <a:defRPr/>
            </a:pPr>
            <a:r>
              <a:rPr lang="en-US" sz="4000" dirty="0"/>
              <a:t>MED-039: Tb and Sc radionuclide separation and purification from solid targets and liquids for </a:t>
            </a:r>
            <a:r>
              <a:rPr lang="en-US" sz="4000" dirty="0" err="1"/>
              <a:t>theranostic</a:t>
            </a:r>
            <a:r>
              <a:rPr lang="en-US" sz="4000" dirty="0"/>
              <a:t> radiopharmaceutical development.</a:t>
            </a:r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 bwMode="auto">
          <a:xfrm>
            <a:off x="445094" y="5050424"/>
            <a:ext cx="11376026" cy="1512168"/>
          </a:xfrm>
        </p:spPr>
        <p:txBody>
          <a:bodyPr/>
          <a:lstStyle/>
          <a:p>
            <a:pPr algn="l">
              <a:lnSpc>
                <a:spcPct val="100000"/>
              </a:lnSpc>
              <a:defRPr/>
            </a:pPr>
            <a:r>
              <a:rPr lang="lv-LV" b="1" dirty="0">
                <a:latin typeface="Palatino Linotype" panose="02040502050505030304" pitchFamily="18" charset="0"/>
              </a:rPr>
              <a:t>Edgars Mamis</a:t>
            </a:r>
          </a:p>
          <a:p>
            <a:pPr algn="l">
              <a:lnSpc>
                <a:spcPct val="100000"/>
              </a:lnSpc>
              <a:defRPr/>
            </a:pPr>
            <a:r>
              <a:rPr lang="lv-LV" b="1" dirty="0">
                <a:latin typeface="Palatino Linotype" panose="02040502050505030304" pitchFamily="18" charset="0"/>
              </a:rPr>
              <a:t>Patrīcija Kalniņa, Rūdolfs Jānis </a:t>
            </a:r>
            <a:r>
              <a:rPr lang="lv-LV" b="1" dirty="0" err="1">
                <a:latin typeface="Palatino Linotype" panose="02040502050505030304" pitchFamily="18" charset="0"/>
              </a:rPr>
              <a:t>Zabolockis</a:t>
            </a:r>
            <a:r>
              <a:rPr lang="lv-LV" b="1" dirty="0">
                <a:latin typeface="Palatino Linotype" panose="02040502050505030304" pitchFamily="18" charset="0"/>
              </a:rPr>
              <a:t>, Elīna </a:t>
            </a:r>
            <a:r>
              <a:rPr lang="lv-LV" b="1" dirty="0" err="1">
                <a:latin typeface="Palatino Linotype" panose="02040502050505030304" pitchFamily="18" charset="0"/>
              </a:rPr>
              <a:t>Pajuste</a:t>
            </a:r>
            <a:endParaRPr lang="lv-LV" b="1" dirty="0">
              <a:latin typeface="Palatino Linotype" panose="02040502050505030304" pitchFamily="18" charset="0"/>
            </a:endParaRPr>
          </a:p>
          <a:p>
            <a:pPr algn="l">
              <a:lnSpc>
                <a:spcPct val="100000"/>
              </a:lnSpc>
              <a:defRPr/>
            </a:pPr>
            <a:r>
              <a:rPr lang="lv-LV" b="1" dirty="0">
                <a:latin typeface="Palatino Linotype" panose="02040502050505030304" pitchFamily="18" charset="0"/>
              </a:rPr>
              <a:t>Maija Radziņa, Toms </a:t>
            </a:r>
            <a:r>
              <a:rPr lang="lv-LV" b="1" dirty="0" err="1">
                <a:latin typeface="Palatino Linotype" panose="02040502050505030304" pitchFamily="18" charset="0"/>
              </a:rPr>
              <a:t>Torims</a:t>
            </a:r>
            <a:endParaRPr lang="lv-LV" b="1" dirty="0">
              <a:latin typeface="Palatino Linotype" panose="02040502050505030304" pitchFamily="18" charset="0"/>
            </a:endParaRPr>
          </a:p>
          <a:p>
            <a:pPr algn="l">
              <a:lnSpc>
                <a:spcPct val="100000"/>
              </a:lnSpc>
              <a:defRPr/>
            </a:pPr>
            <a:endParaRPr b="1" dirty="0">
              <a:latin typeface="Palatino Linotype" panose="02040502050505030304" pitchFamily="18" charset="0"/>
            </a:endParaRPr>
          </a:p>
        </p:txBody>
      </p:sp>
      <p:sp>
        <p:nvSpPr>
          <p:cNvPr id="2" name="Date Placeholder 2">
            <a:extLst>
              <a:ext uri="{FF2B5EF4-FFF2-40B4-BE49-F238E27FC236}">
                <a16:creationId xmlns:a16="http://schemas.microsoft.com/office/drawing/2014/main" id="{5635D372-1962-C239-DA5F-F8533282AFAF}"/>
              </a:ext>
            </a:extLst>
          </p:cNvPr>
          <p:cNvSpPr txBox="1">
            <a:spLocks/>
          </p:cNvSpPr>
          <p:nvPr/>
        </p:nvSpPr>
        <p:spPr bwMode="auto">
          <a:xfrm>
            <a:off x="10416480" y="6113361"/>
            <a:ext cx="1656184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defPPr>
              <a:defRPr lang="en-US"/>
            </a:defPPr>
            <a:lvl1pPr marL="0" algn="l" defTabSz="914400">
              <a:defRPr sz="1200" b="0" i="0">
                <a:solidFill>
                  <a:schemeClr val="bg1">
                    <a:lumMod val="75000"/>
                  </a:schemeClr>
                </a:solidFill>
                <a:latin typeface="+mn-lt"/>
                <a:ea typeface="+mn-ea"/>
                <a:cs typeface="Ubuntu Light"/>
              </a:defRPr>
            </a:lvl1pPr>
            <a:lvl2pPr marL="457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>
              <a:defRPr sz="18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Aft>
                <a:spcPts val="600"/>
              </a:spcAft>
              <a:defRPr/>
            </a:pPr>
            <a:fld id="{1061FC70-CB45-4A4E-A5F9-873E79BEB100}" type="datetime1">
              <a:rPr lang="fr-FR" sz="1800" smtClean="0">
                <a:solidFill>
                  <a:schemeClr val="bg1"/>
                </a:solidFill>
              </a:rPr>
              <a:pPr>
                <a:spcAft>
                  <a:spcPts val="600"/>
                </a:spcAft>
                <a:defRPr/>
              </a:pPr>
              <a:t>02/07/2024</a:t>
            </a:fld>
            <a:r>
              <a:rPr lang="fr-FR" sz="1800" dirty="0">
                <a:solidFill>
                  <a:schemeClr val="bg1"/>
                </a:solidFill>
              </a:rPr>
              <a:t>  </a:t>
            </a:r>
            <a:endParaRPr lang="en-US" sz="1800" dirty="0">
              <a:solidFill>
                <a:schemeClr val="bg1"/>
              </a:solidFill>
            </a:endParaRPr>
          </a:p>
        </p:txBody>
      </p:sp>
      <p:pic>
        <p:nvPicPr>
          <p:cNvPr id="8" name="Picture 7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9FB86B88-E788-EDAA-A8B5-884FFEB27D4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176120" y="865930"/>
            <a:ext cx="4434830" cy="1516181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FD68A26F-D8F3-AE2E-55D2-67D1D159B6FA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199456" y="1052736"/>
            <a:ext cx="3456384" cy="1066922"/>
          </a:xfrm>
          <a:prstGeom prst="rect">
            <a:avLst/>
          </a:prstGeom>
        </p:spPr>
      </p:pic>
      <p:sp>
        <p:nvSpPr>
          <p:cNvPr id="3" name="Subtitle 2">
            <a:extLst>
              <a:ext uri="{FF2B5EF4-FFF2-40B4-BE49-F238E27FC236}">
                <a16:creationId xmlns:a16="http://schemas.microsoft.com/office/drawing/2014/main" id="{8906E3A5-FF4F-D254-41E0-D478B4486516}"/>
              </a:ext>
            </a:extLst>
          </p:cNvPr>
          <p:cNvSpPr txBox="1">
            <a:spLocks/>
          </p:cNvSpPr>
          <p:nvPr/>
        </p:nvSpPr>
        <p:spPr bwMode="auto">
          <a:xfrm>
            <a:off x="445094" y="4650649"/>
            <a:ext cx="11376026" cy="20187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0" indent="0" algn="l" defTabSz="914400" eaLnBrk="1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/>
              <a:buNone/>
              <a:defRPr sz="2000" b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20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8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eaLnBrk="1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/>
              <a:buNone/>
              <a:defRPr sz="16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accent6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eaLnBrk="1" hangingPunct="1">
              <a:lnSpc>
                <a:spcPct val="90000"/>
              </a:lnSpc>
              <a:spcBef>
                <a:spcPts val="500"/>
              </a:spcBef>
              <a:buFont typeface="Arial"/>
              <a:buNone/>
              <a:defRPr sz="16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pPr>
            <a:endParaRPr lang="lv-LV" sz="1600" dirty="0">
              <a:latin typeface="Palatino Linotype" panose="0204050205050503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14362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 1">
      <a:dk1>
        <a:srgbClr val="0033A0"/>
      </a:dk1>
      <a:lt1>
        <a:srgbClr val="FFFFFF"/>
      </a:lt1>
      <a:dk2>
        <a:srgbClr val="2F2F2F"/>
      </a:dk2>
      <a:lt2>
        <a:srgbClr val="E7E6E6"/>
      </a:lt2>
      <a:accent1>
        <a:srgbClr val="0033A0"/>
      </a:accent1>
      <a:accent2>
        <a:srgbClr val="61C4D3"/>
      </a:accent2>
      <a:accent3>
        <a:srgbClr val="E15E32"/>
      </a:accent3>
      <a:accent4>
        <a:srgbClr val="BDBDCB"/>
      </a:accent4>
      <a:accent5>
        <a:srgbClr val="6E2466"/>
      </a:accent5>
      <a:accent6>
        <a:srgbClr val="1C4469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 bwMode="auto">
        <a:prstGeom prst="rect">
          <a:avLst/>
        </a:prstGeom>
        <a:noFill/>
      </a:spPr>
      <a:bodyPr/>
      <a:lstStyle/>
    </a:txDef>
  </a:objectDefaults>
  <a:extraClrSchemeLst/>
  <a:extLst>
    <a:ext uri="{05A4C25C-085E-4340-85A3-A5531E510DB2}">
      <thm15:themeFamily xmlns:thm15="http://schemas.microsoft.com/office/thememl/2012/main" name="Presentation1" id="{4BAFF76A-A20B-4089-AB48-234926712CC8}" vid="{5EFE5F0C-CD44-4BF7-ACEE-B23D5F6DD08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SY PowerPoint template</Template>
  <TotalTime>2266</TotalTime>
  <Words>1391</Words>
  <Application>Microsoft Macintosh PowerPoint</Application>
  <DocSecurity>0</DocSecurity>
  <PresentationFormat>Widescreen</PresentationFormat>
  <Paragraphs>122</Paragraphs>
  <Slides>12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8" baseType="lpstr">
      <vt:lpstr>Arial</vt:lpstr>
      <vt:lpstr>Calibri</vt:lpstr>
      <vt:lpstr>Palatino Linotype</vt:lpstr>
      <vt:lpstr>Times New Roman</vt:lpstr>
      <vt:lpstr>Wingdings</vt:lpstr>
      <vt:lpstr>Office Theme</vt:lpstr>
      <vt:lpstr>MED-015: Scandium radionuclide production and mass separation.</vt:lpstr>
      <vt:lpstr>Outline:</vt:lpstr>
      <vt:lpstr>Sc radionuclide thermal release</vt:lpstr>
      <vt:lpstr>Sc radionuclide thermal release from natV</vt:lpstr>
      <vt:lpstr>Target and ion source system developments</vt:lpstr>
      <vt:lpstr>Collection efficiency of Sc at CERN-MEDICIS</vt:lpstr>
      <vt:lpstr>Radiochemical separation</vt:lpstr>
      <vt:lpstr>Outcome</vt:lpstr>
      <vt:lpstr>MED-039: Tb and Sc radionuclide separation and purification from solid targets and liquids for theranostic radiopharmaceutical development.</vt:lpstr>
      <vt:lpstr>Main tasks: </vt:lpstr>
      <vt:lpstr>Main tasks: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Presentation title is Arial Bold 50pt  up to three lines</dc:title>
  <dc:subject/>
  <dc:creator>Edgars Mamis</dc:creator>
  <cp:keywords/>
  <dc:description/>
  <cp:lastModifiedBy>Edgars Mamis</cp:lastModifiedBy>
  <cp:revision>308</cp:revision>
  <dcterms:created xsi:type="dcterms:W3CDTF">2021-11-08T12:53:02Z</dcterms:created>
  <dcterms:modified xsi:type="dcterms:W3CDTF">2024-07-02T13:37:19Z</dcterms:modified>
  <cp:category/>
  <dc:identifier/>
  <cp:contentStatus/>
  <dc:language/>
  <cp:version/>
</cp:coreProperties>
</file>