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7.xml" ContentType="application/vnd.openxmlformats-officedocument.presentationml.tags+xml"/>
  <Override PartName="/ppt/notesSlides/notesSlide1.xml" ContentType="application/vnd.openxmlformats-officedocument.presentationml.notesSlide+xml"/>
  <Override PartName="/ppt/tags/tag18.xml" ContentType="application/vnd.openxmlformats-officedocument.presentationml.tags+xml"/>
  <Override PartName="/ppt/notesSlides/notesSlide2.xml" ContentType="application/vnd.openxmlformats-officedocument.presentationml.notesSlide+xml"/>
  <Override PartName="/ppt/tags/tag19.xml" ContentType="application/vnd.openxmlformats-officedocument.presentationml.tags+xml"/>
  <Override PartName="/ppt/notesSlides/notesSlide3.xml" ContentType="application/vnd.openxmlformats-officedocument.presentationml.notesSlide+xml"/>
  <Override PartName="/ppt/tags/tag20.xml" ContentType="application/vnd.openxmlformats-officedocument.presentationml.tags+xml"/>
  <Override PartName="/ppt/notesSlides/notesSlide4.xml" ContentType="application/vnd.openxmlformats-officedocument.presentationml.notesSlide+xml"/>
  <Override PartName="/ppt/tags/tag21.xml" ContentType="application/vnd.openxmlformats-officedocument.presentationml.tags+xml"/>
  <Override PartName="/ppt/notesSlides/notesSlide5.xml" ContentType="application/vnd.openxmlformats-officedocument.presentationml.notesSlide+xml"/>
  <Override PartName="/ppt/tags/tag22.xml" ContentType="application/vnd.openxmlformats-officedocument.presentationml.tags+xml"/>
  <Override PartName="/ppt/notesSlides/notesSlide6.xml" ContentType="application/vnd.openxmlformats-officedocument.presentationml.notesSlide+xml"/>
  <Override PartName="/ppt/tags/tag23.xml" ContentType="application/vnd.openxmlformats-officedocument.presentationml.tags+xml"/>
  <Override PartName="/ppt/notesSlides/notesSlide7.xml" ContentType="application/vnd.openxmlformats-officedocument.presentationml.notesSlide+xml"/>
  <Override PartName="/ppt/tags/tag24.xml" ContentType="application/vnd.openxmlformats-officedocument.presentationml.tags+xml"/>
  <Override PartName="/ppt/notesSlides/notesSlide8.xml" ContentType="application/vnd.openxmlformats-officedocument.presentationml.notesSlide+xml"/>
  <Override PartName="/ppt/tags/tag2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1"/>
  </p:notesMasterIdLst>
  <p:handoutMasterIdLst>
    <p:handoutMasterId r:id="rId12"/>
  </p:handoutMasterIdLst>
  <p:sldIdLst>
    <p:sldId id="257" r:id="rId2"/>
    <p:sldId id="1228" r:id="rId3"/>
    <p:sldId id="1229" r:id="rId4"/>
    <p:sldId id="1230" r:id="rId5"/>
    <p:sldId id="1231" r:id="rId6"/>
    <p:sldId id="1232" r:id="rId7"/>
    <p:sldId id="1233" r:id="rId8"/>
    <p:sldId id="1234" r:id="rId9"/>
    <p:sldId id="1227" r:id="rId10"/>
  </p:sldIdLst>
  <p:sldSz cx="12192000" cy="6858000"/>
  <p:notesSz cx="6858000" cy="9144000"/>
  <p:embeddedFontLst>
    <p:embeddedFont>
      <p:font typeface="Franklin Gothic Medium" panose="020B0603020102020204" pitchFamily="34" charset="0"/>
      <p:regular r:id="rId13"/>
      <p:italic r:id="rId14"/>
    </p:embeddedFont>
    <p:embeddedFont>
      <p:font typeface="Tw Cen MT" panose="020B0602020104020603" pitchFamily="34" charset="0"/>
      <p:regular r:id="rId15"/>
      <p:bold r:id="rId16"/>
      <p:italic r:id="rId17"/>
      <p:boldItalic r:id="rId18"/>
    </p:embeddedFont>
    <p:embeddedFont>
      <p:font typeface="Wingdings 3" panose="05040102010807070707" pitchFamily="18" charset="2"/>
      <p:regular r:id="rId19"/>
    </p:embeddedFont>
    <p:embeddedFont>
      <p:font typeface="黑体" panose="02010609060101010101" pitchFamily="49" charset="-122"/>
      <p:regular r:id="rId20"/>
    </p:embeddedFont>
    <p:embeddedFont>
      <p:font typeface="微软雅黑" panose="020B0503020204020204" pitchFamily="34" charset="-122"/>
      <p:regular r:id="rId21"/>
      <p:bold r:id="rId22"/>
    </p:embeddedFont>
  </p:embeddedFontLst>
  <p:custDataLst>
    <p:tags r:id="rId2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11">
          <p15:clr>
            <a:srgbClr val="A4A3A4"/>
          </p15:clr>
        </p15:guide>
        <p15:guide id="2" pos="406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12081" initials="1"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7A8A92"/>
    <a:srgbClr val="9FC2D5"/>
    <a:srgbClr val="89989F"/>
    <a:srgbClr val="374866"/>
    <a:srgbClr val="FFFFFF"/>
    <a:srgbClr val="D3C1AF"/>
    <a:srgbClr val="B99B93"/>
    <a:srgbClr val="74829F"/>
    <a:srgbClr val="344E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65" autoAdjust="0"/>
    <p:restoredTop sz="94660"/>
  </p:normalViewPr>
  <p:slideViewPr>
    <p:cSldViewPr snapToGrid="0">
      <p:cViewPr varScale="1">
        <p:scale>
          <a:sx n="162" d="100"/>
          <a:sy n="162" d="100"/>
        </p:scale>
        <p:origin x="366" y="138"/>
      </p:cViewPr>
      <p:guideLst>
        <p:guide orient="horz" pos="2011"/>
        <p:guide pos="406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font" Target="fonts/font5.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998"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latin typeface="微软雅黑" panose="020B0503020204020204" pitchFamily="34" charset="-122"/>
              <a:ea typeface="微软雅黑" panose="020B0503020204020204" pitchFamily="34" charset="-122"/>
            </a:endParaRPr>
          </a:p>
        </p:txBody>
      </p:sp>
      <p:sp>
        <p:nvSpPr>
          <p:cNvPr id="1048999"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pitchFamily="34" charset="-122"/>
                <a:ea typeface="微软雅黑" panose="020B0503020204020204" pitchFamily="34" charset="-122"/>
              </a:rPr>
              <a:t>2024/5/20</a:t>
            </a:fld>
            <a:endParaRPr lang="zh-CN" altLang="en-US">
              <a:latin typeface="微软雅黑" panose="020B0503020204020204" pitchFamily="34" charset="-122"/>
              <a:ea typeface="微软雅黑" panose="020B0503020204020204" pitchFamily="34" charset="-122"/>
            </a:endParaRPr>
          </a:p>
        </p:txBody>
      </p:sp>
      <p:sp>
        <p:nvSpPr>
          <p:cNvPr id="1049000"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1049001"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pitchFamily="34" charset="-122"/>
                <a:ea typeface="微软雅黑" panose="020B0503020204020204" pitchFamily="34" charset="-122"/>
              </a:rPr>
              <a:t>‹#›</a:t>
            </a:fld>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99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104899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1AC49D05-6128-4D0D-A32A-06A5E73B386C}" type="datetimeFigureOut">
              <a:rPr lang="zh-CN" altLang="en-US" smtClean="0"/>
              <a:t>2024/5/20</a:t>
            </a:fld>
            <a:endParaRPr lang="zh-CN" altLang="en-US"/>
          </a:p>
        </p:txBody>
      </p:sp>
      <p:sp>
        <p:nvSpPr>
          <p:cNvPr id="104899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104899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899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104899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5849F42C-2DAE-424C-A4B8-3140182C3E9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809297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550494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037231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889883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731765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3049688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695786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slideMaster" Target="../slideMasters/slideMaster1.xml"/><Relationship Id="rId4" Type="http://schemas.openxmlformats.org/officeDocument/2006/relationships/tags" Target="../tags/tag11.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zh-CN" altLang="en-US"/>
              <a:t>单击此处编辑母版标题样式</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lvl1pPr algn="l">
              <a:defRPr/>
            </a:lvl1pPr>
          </a:lstStyle>
          <a:p>
            <a:r>
              <a:rPr lang="zh-CN" altLang="en-US"/>
              <a:t>2022-3-4</a:t>
            </a:r>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49AE70B2-8BF9-45C0-BB95-33D1B9D3A854}" type="slidenum">
              <a:rPr lang="zh-CN" altLang="en-US" smtClean="0"/>
              <a:t>‹#›</a:t>
            </a:fld>
            <a:endParaRPr lang="zh-CN" alt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12" name="图片 15" descr="61988 [转换]"/>
          <p:cNvPicPr>
            <a:picLocks noChangeAspect="1"/>
          </p:cNvPicPr>
          <p:nvPr userDrawn="1"/>
        </p:nvPicPr>
        <p:blipFill>
          <a:blip/>
          <a:srcRect t="21869" b="21869"/>
          <a:stretch>
            <a:fillRect/>
          </a:stretch>
        </p:blipFill>
        <p:spPr>
          <a:xfrm>
            <a:off x="0" y="0"/>
            <a:ext cx="12192000" cy="6858000"/>
          </a:xfrm>
          <a:prstGeom prst="rect">
            <a:avLst/>
          </a:prstGeom>
        </p:spPr>
      </p:pic>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r>
              <a:rPr lang="zh-CN" altLang="en-US"/>
              <a:t>2022-3-4</a:t>
            </a:r>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r>
              <a:rPr lang="zh-CN" altLang="en-US"/>
              <a:t>2022-3-4</a:t>
            </a:r>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9AE70B2-8BF9-45C0-BB95-33D1B9D3A854}" type="slidenum">
              <a:rPr lang="zh-CN" altLang="en-US" smtClean="0"/>
              <a:t>‹#›</a:t>
            </a:fld>
            <a:endParaRPr lang="zh-CN" alt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图片与标题">
    <p:spTree>
      <p:nvGrpSpPr>
        <p:cNvPr id="1" name=""/>
        <p:cNvGrpSpPr/>
        <p:nvPr/>
      </p:nvGrpSpPr>
      <p:grpSpPr>
        <a:xfrm>
          <a:off x="0" y="0"/>
          <a:ext cx="0" cy="0"/>
          <a:chOff x="0" y="0"/>
          <a:chExt cx="0" cy="0"/>
        </a:xfrm>
      </p:grpSpPr>
      <p:sp>
        <p:nvSpPr>
          <p:cNvPr id="1048986" name="图片占位符 2"/>
          <p:cNvSpPr>
            <a:spLocks noGrp="1"/>
          </p:cNvSpPr>
          <p:nvPr>
            <p:ph type="pic" idx="1"/>
            <p:custDataLst>
              <p:tags r:id="rId1"/>
            </p:custDataLst>
          </p:nvPr>
        </p:nvSpPr>
        <p:spPr>
          <a:xfrm>
            <a:off x="608400" y="1555200"/>
            <a:ext cx="51264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latin typeface="+mn-lt"/>
                <a:ea typeface="+mn-ea"/>
                <a:cs typeface="+mn-cs"/>
                <a:sym typeface="+mn-ea"/>
              </a:defRPr>
            </a:lvl5pPr>
          </a:lstStyle>
          <a:p>
            <a:pPr lvl="0"/>
            <a:endParaRPr dirty="0">
              <a:sym typeface="+mn-ea"/>
            </a:endParaRPr>
          </a:p>
        </p:txBody>
      </p:sp>
      <p:sp>
        <p:nvSpPr>
          <p:cNvPr id="1048987" name="文本占位符 3"/>
          <p:cNvSpPr>
            <a:spLocks noGrp="1"/>
          </p:cNvSpPr>
          <p:nvPr>
            <p:ph type="body" sz="half" idx="2" hasCustomPrompt="1"/>
            <p:custDataLst>
              <p:tags r:id="rId2"/>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4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75000"/>
                    <a:lumOff val="25000"/>
                  </a:schemeClr>
                </a:solidFill>
                <a:latin typeface="Arial" panose="020B0604020202020204" pitchFamily="34" charset="0"/>
                <a:ea typeface="微软雅黑" panose="020B0503020204020204" pitchFamily="34" charset="-122"/>
                <a:cs typeface="+mn-cs"/>
                <a:sym typeface="+mn-ea"/>
              </a:defRPr>
            </a:lvl1pPr>
          </a:lstStyle>
          <a:p>
            <a:pPr lvl="0"/>
            <a:r>
              <a:rPr dirty="0">
                <a:sym typeface="+mn-ea"/>
              </a:rPr>
              <a:t>单击此处编辑文本</a:t>
            </a:r>
          </a:p>
        </p:txBody>
      </p:sp>
      <p:sp>
        <p:nvSpPr>
          <p:cNvPr id="1048988" name="日期占位符 4"/>
          <p:cNvSpPr>
            <a:spLocks noGrp="1"/>
          </p:cNvSpPr>
          <p:nvPr>
            <p:ph type="dt" sz="half" idx="10"/>
            <p:custDataLst>
              <p:tags r:id="rId3"/>
            </p:custDataLst>
          </p:nvPr>
        </p:nvSpPr>
        <p:spPr/>
        <p:txBody>
          <a:bodyPr/>
          <a:lstStyle/>
          <a:p>
            <a:r>
              <a:rPr lang="zh-CN" altLang="en-US"/>
              <a:t>2022-3-4</a:t>
            </a:r>
            <a:endParaRPr lang="zh-CN" altLang="en-US" dirty="0"/>
          </a:p>
        </p:txBody>
      </p:sp>
      <p:sp>
        <p:nvSpPr>
          <p:cNvPr id="1048989" name="页脚占位符 5"/>
          <p:cNvSpPr>
            <a:spLocks noGrp="1"/>
          </p:cNvSpPr>
          <p:nvPr>
            <p:ph type="ftr" sz="quarter" idx="11"/>
            <p:custDataLst>
              <p:tags r:id="rId4"/>
            </p:custDataLst>
          </p:nvPr>
        </p:nvSpPr>
        <p:spPr/>
        <p:txBody>
          <a:bodyPr/>
          <a:lstStyle/>
          <a:p>
            <a:endParaRPr lang="zh-CN" altLang="en-US" dirty="0"/>
          </a:p>
        </p:txBody>
      </p:sp>
      <p:sp>
        <p:nvSpPr>
          <p:cNvPr id="1048990"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1048991"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1048960" name="日期占位符 2"/>
          <p:cNvSpPr>
            <a:spLocks noGrp="1"/>
          </p:cNvSpPr>
          <p:nvPr>
            <p:ph type="dt" sz="half" idx="10"/>
            <p:custDataLst>
              <p:tags r:id="rId1"/>
            </p:custDataLst>
          </p:nvPr>
        </p:nvSpPr>
        <p:spPr/>
        <p:txBody>
          <a:bodyPr/>
          <a:lstStyle/>
          <a:p>
            <a:r>
              <a:rPr lang="zh-CN" altLang="en-US"/>
              <a:t>2022-3-4</a:t>
            </a:r>
          </a:p>
        </p:txBody>
      </p:sp>
      <p:sp>
        <p:nvSpPr>
          <p:cNvPr id="1048961" name="页脚占位符 3"/>
          <p:cNvSpPr>
            <a:spLocks noGrp="1"/>
          </p:cNvSpPr>
          <p:nvPr>
            <p:ph type="ftr" sz="quarter" idx="11"/>
            <p:custDataLst>
              <p:tags r:id="rId2"/>
            </p:custDataLst>
          </p:nvPr>
        </p:nvSpPr>
        <p:spPr/>
        <p:txBody>
          <a:bodyPr/>
          <a:lstStyle/>
          <a:p>
            <a:endParaRPr lang="zh-CN" altLang="en-US"/>
          </a:p>
        </p:txBody>
      </p:sp>
      <p:sp>
        <p:nvSpPr>
          <p:cNvPr id="1048962"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1048963" name="内容占位符 6"/>
          <p:cNvSpPr>
            <a:spLocks noGrp="1"/>
          </p:cNvSpPr>
          <p:nvPr>
            <p:ph sz="quarter" idx="13"/>
            <p:custDataLst>
              <p:tags r:id="rId4"/>
            </p:custDataLst>
          </p:nvPr>
        </p:nvSpPr>
        <p:spPr>
          <a:xfrm>
            <a:off x="608400" y="774000"/>
            <a:ext cx="10972800" cy="5482800"/>
          </a:xfrm>
        </p:spPr>
        <p:txBody>
          <a:bodyPr/>
          <a:lstStyle>
            <a:lvl1pPr marL="228600" indent="-228600">
              <a:lnSpc>
                <a:spcPct val="130000"/>
              </a:lnSpc>
              <a:buFont typeface="Wingdings" panose="05000000000000000000" pitchFamily="2" charset="2"/>
              <a:buChar char="l"/>
              <a:defRPr spc="150" baseline="0">
                <a:solidFill>
                  <a:schemeClr val="tx1">
                    <a:lumMod val="65000"/>
                    <a:lumOff val="35000"/>
                  </a:schemeClr>
                </a:solidFill>
              </a:defRPr>
            </a:lvl1pPr>
            <a:lvl2pPr marL="685800" indent="-228600">
              <a:lnSpc>
                <a:spcPct val="130000"/>
              </a:lnSpc>
              <a:buFont typeface="Wingdings" panose="05000000000000000000" pitchFamily="2" charset="2"/>
              <a:buChar char="l"/>
              <a:defRPr spc="150" baseline="0">
                <a:solidFill>
                  <a:schemeClr val="tx1">
                    <a:lumMod val="65000"/>
                    <a:lumOff val="35000"/>
                  </a:schemeClr>
                </a:solidFill>
              </a:defRPr>
            </a:lvl2pPr>
            <a:lvl3pPr marL="1143000" indent="-228600">
              <a:lnSpc>
                <a:spcPct val="130000"/>
              </a:lnSpc>
              <a:buFont typeface="Wingdings" panose="05000000000000000000" pitchFamily="2" charset="2"/>
              <a:buChar char="l"/>
              <a:defRPr spc="150" baseline="0">
                <a:solidFill>
                  <a:schemeClr val="tx1">
                    <a:lumMod val="65000"/>
                    <a:lumOff val="35000"/>
                  </a:schemeClr>
                </a:solidFill>
              </a:defRPr>
            </a:lvl3pPr>
            <a:lvl4pPr marL="1600200" indent="-228600">
              <a:lnSpc>
                <a:spcPct val="130000"/>
              </a:lnSpc>
              <a:buFont typeface="Wingdings" panose="05000000000000000000" pitchFamily="2" charset="2"/>
              <a:buChar char="l"/>
              <a:defRPr spc="150" baseline="0">
                <a:solidFill>
                  <a:schemeClr val="tx1">
                    <a:lumMod val="65000"/>
                    <a:lumOff val="35000"/>
                  </a:schemeClr>
                </a:solidFill>
              </a:defRPr>
            </a:lvl4pPr>
            <a:lvl5pPr marL="2057400" indent="-228600">
              <a:lnSpc>
                <a:spcPct val="130000"/>
              </a:lnSpc>
              <a:buFont typeface="Wingdings" panose="05000000000000000000" pitchFamily="2" charset="2"/>
              <a:buChar char="l"/>
              <a:defRPr spc="150" baseline="0">
                <a:solidFill>
                  <a:schemeClr val="tx1">
                    <a:lumMod val="65000"/>
                    <a:lumOff val="3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1048945" name="日期占位符 2"/>
          <p:cNvSpPr>
            <a:spLocks noGrp="1"/>
          </p:cNvSpPr>
          <p:nvPr>
            <p:ph type="dt" sz="half" idx="10"/>
            <p:custDataLst>
              <p:tags r:id="rId1"/>
            </p:custDataLst>
          </p:nvPr>
        </p:nvSpPr>
        <p:spPr/>
        <p:txBody>
          <a:bodyPr/>
          <a:lstStyle/>
          <a:p>
            <a:r>
              <a:rPr lang="zh-CN" altLang="en-US"/>
              <a:t>2022-3-4</a:t>
            </a:r>
          </a:p>
        </p:txBody>
      </p:sp>
      <p:sp>
        <p:nvSpPr>
          <p:cNvPr id="1048946" name="页脚占位符 3"/>
          <p:cNvSpPr>
            <a:spLocks noGrp="1"/>
          </p:cNvSpPr>
          <p:nvPr>
            <p:ph type="ftr" sz="quarter" idx="11"/>
            <p:custDataLst>
              <p:tags r:id="rId2"/>
            </p:custDataLst>
          </p:nvPr>
        </p:nvSpPr>
        <p:spPr/>
        <p:txBody>
          <a:bodyPr/>
          <a:lstStyle/>
          <a:p>
            <a:endParaRPr lang="zh-CN" altLang="en-US"/>
          </a:p>
        </p:txBody>
      </p:sp>
      <p:sp>
        <p:nvSpPr>
          <p:cNvPr id="1048947"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1048948"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p>
        </p:txBody>
      </p:sp>
      <p:sp>
        <p:nvSpPr>
          <p:cNvPr id="1048949"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r>
              <a:rPr lang="zh-CN" altLang="en-US"/>
              <a:t>2022-3-4</a:t>
            </a:r>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zh-CN" altLang="en-US"/>
              <a:t>单击此处编辑母版标题样式</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r>
              <a:rPr lang="zh-CN" altLang="en-US"/>
              <a:t>2022-3-4</a:t>
            </a:r>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9AE70B2-8BF9-45C0-BB95-33D1B9D3A854}" type="slidenum">
              <a:rPr lang="zh-CN" altLang="en-US" smtClean="0"/>
              <a:t>‹#›</a:t>
            </a:fld>
            <a:endParaRPr lang="zh-CN" alt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r>
              <a:rPr lang="zh-CN" altLang="en-US"/>
              <a:t>2022-3-4</a:t>
            </a:r>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24128" y="2967788"/>
            <a:ext cx="4754880" cy="334157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zh-CN" altLang="en-US"/>
              <a:t>单击此处编辑母版文本样式</a:t>
            </a:r>
          </a:p>
        </p:txBody>
      </p:sp>
      <p:sp>
        <p:nvSpPr>
          <p:cNvPr id="6" name="Content Placeholder 5"/>
          <p:cNvSpPr>
            <a:spLocks noGrp="1"/>
          </p:cNvSpPr>
          <p:nvPr>
            <p:ph sz="quarter" idx="4"/>
          </p:nvPr>
        </p:nvSpPr>
        <p:spPr>
          <a:xfrm>
            <a:off x="5990888" y="2967788"/>
            <a:ext cx="4754880" cy="334157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r>
              <a:rPr lang="zh-CN" altLang="en-US"/>
              <a:t>2022-3-4</a:t>
            </a:r>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r>
              <a:rPr lang="zh-CN" altLang="en-US"/>
              <a:t>2022-3-4</a:t>
            </a:r>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zh-CN" altLang="en-US"/>
              <a:t>2022-3-4</a:t>
            </a:r>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zh-CN" altLang="en-US"/>
              <a:t>单击此处编辑母版标题样式</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r>
              <a:rPr lang="zh-CN" altLang="en-US"/>
              <a:t>2022-3-4</a:t>
            </a:r>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r>
              <a:rPr lang="zh-CN" altLang="en-US"/>
              <a:t>2022-3-4</a:t>
            </a:r>
            <a:endParaRPr lang="zh-CN" altLang="en-US" dirty="0"/>
          </a:p>
        </p:txBody>
      </p:sp>
      <p:sp>
        <p:nvSpPr>
          <p:cNvPr id="6" name="Footer Placeholder 5"/>
          <p:cNvSpPr>
            <a:spLocks noGrp="1"/>
          </p:cNvSpPr>
          <p:nvPr>
            <p:ph type="ftr" sz="quarter" idx="11"/>
          </p:nvPr>
        </p:nvSpPr>
        <p:spPr/>
        <p:txBody>
          <a:bodyPr/>
          <a:lstStyle/>
          <a:p>
            <a:endParaRPr lang="zh-CN" altLang="en-US" dirty="0"/>
          </a:p>
        </p:txBody>
      </p:sp>
      <p:sp>
        <p:nvSpPr>
          <p:cNvPr id="7" name="Slide Number Placeholder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r>
              <a:rPr lang="zh-CN" altLang="en-US"/>
              <a:t>2022-3-4</a:t>
            </a:r>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zh-CN" alt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9AE70B2-8BF9-45C0-BB95-33D1B9D3A854}" type="slidenum">
              <a:rPr lang="zh-CN" altLang="en-US" smtClean="0"/>
              <a:t>‹#›</a:t>
            </a:fld>
            <a:endParaRPr lang="zh-CN" alt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430" indent="-137160" algn="l" defTabSz="914400" rtl="0" eaLnBrk="1" latinLnBrk="0" hangingPunct="1">
        <a:lnSpc>
          <a:spcPct val="90000"/>
        </a:lnSpc>
        <a:spcBef>
          <a:spcPts val="200"/>
        </a:spcBef>
        <a:spcAft>
          <a:spcPts val="400"/>
        </a:spcAft>
        <a:buClr>
          <a:schemeClr val="accent1"/>
        </a:buClr>
        <a:buFont typeface="Wingdings 3" panose="05040102010807070707" pitchFamily="18" charset="2"/>
        <a:buChar char=""/>
        <a:defRPr sz="1800" kern="1200">
          <a:solidFill>
            <a:schemeClr val="tx1"/>
          </a:solidFill>
          <a:latin typeface="+mn-lt"/>
          <a:ea typeface="+mn-ea"/>
          <a:cs typeface="+mn-cs"/>
        </a:defRPr>
      </a:lvl2pPr>
      <a:lvl3pPr marL="448310" indent="-137160" algn="l" defTabSz="914400" rtl="0" eaLnBrk="1" latinLnBrk="0" hangingPunct="1">
        <a:lnSpc>
          <a:spcPct val="90000"/>
        </a:lnSpc>
        <a:spcBef>
          <a:spcPts val="200"/>
        </a:spcBef>
        <a:spcAft>
          <a:spcPts val="400"/>
        </a:spcAft>
        <a:buClr>
          <a:schemeClr val="accent1"/>
        </a:buClr>
        <a:buFont typeface="Wingdings 3" panose="05040102010807070707"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anose="05040102010807070707"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anose="05040102010807070707"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anose="05040102010807070707" pitchFamily="18" charset="2"/>
        <a:buChar char=""/>
        <a:defRPr sz="1400" kern="1200">
          <a:solidFill>
            <a:schemeClr val="tx1"/>
          </a:solidFill>
          <a:latin typeface="+mn-lt"/>
          <a:ea typeface="+mn-ea"/>
          <a:cs typeface="+mn-cs"/>
        </a:defRPr>
      </a:lvl6pPr>
      <a:lvl7pPr marL="1060450" indent="-137160" algn="l" defTabSz="914400" rtl="0" eaLnBrk="1" latinLnBrk="0" hangingPunct="1">
        <a:lnSpc>
          <a:spcPct val="90000"/>
        </a:lnSpc>
        <a:spcBef>
          <a:spcPts val="200"/>
        </a:spcBef>
        <a:spcAft>
          <a:spcPts val="400"/>
        </a:spcAft>
        <a:buClr>
          <a:schemeClr val="accent1"/>
        </a:buClr>
        <a:buFont typeface="Wingdings 3" panose="05040102010807070707" pitchFamily="18" charset="2"/>
        <a:buChar char=""/>
        <a:defRPr sz="1400" kern="1200">
          <a:solidFill>
            <a:schemeClr val="tx1"/>
          </a:solidFill>
          <a:latin typeface="+mn-lt"/>
          <a:ea typeface="+mn-ea"/>
          <a:cs typeface="+mn-cs"/>
        </a:defRPr>
      </a:lvl7pPr>
      <a:lvl8pPr marL="1216025" indent="-137160" algn="l" defTabSz="914400" rtl="0" eaLnBrk="1" latinLnBrk="0" hangingPunct="1">
        <a:lnSpc>
          <a:spcPct val="90000"/>
        </a:lnSpc>
        <a:spcBef>
          <a:spcPts val="200"/>
        </a:spcBef>
        <a:spcAft>
          <a:spcPts val="400"/>
        </a:spcAft>
        <a:buClr>
          <a:schemeClr val="accent1"/>
        </a:buClr>
        <a:buFont typeface="Wingdings 3" panose="05040102010807070707" pitchFamily="18" charset="2"/>
        <a:buChar char=""/>
        <a:defRPr sz="1400" kern="1200">
          <a:solidFill>
            <a:schemeClr val="tx1"/>
          </a:solidFill>
          <a:latin typeface="+mn-lt"/>
          <a:ea typeface="+mn-ea"/>
          <a:cs typeface="+mn-cs"/>
        </a:defRPr>
      </a:lvl8pPr>
      <a:lvl9pPr marL="1362710" indent="-137160" algn="l" defTabSz="914400" rtl="0" eaLnBrk="1" latinLnBrk="0" hangingPunct="1">
        <a:lnSpc>
          <a:spcPct val="90000"/>
        </a:lnSpc>
        <a:spcBef>
          <a:spcPts val="200"/>
        </a:spcBef>
        <a:spcAft>
          <a:spcPts val="400"/>
        </a:spcAft>
        <a:buClr>
          <a:schemeClr val="accent1"/>
        </a:buClr>
        <a:buFont typeface="Wingdings 3" panose="05040102010807070707"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7.xml"/><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18.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19.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2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2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2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2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
            <a:extLst>
              <a:ext uri="{FF2B5EF4-FFF2-40B4-BE49-F238E27FC236}">
                <a16:creationId xmlns:a16="http://schemas.microsoft.com/office/drawing/2014/main" id="{57D13ECB-A3B2-43BF-B944-8B0A4355038B}"/>
              </a:ext>
            </a:extLst>
          </p:cNvPr>
          <p:cNvSpPr/>
          <p:nvPr/>
        </p:nvSpPr>
        <p:spPr>
          <a:xfrm>
            <a:off x="994719" y="1690974"/>
            <a:ext cx="10452091" cy="1887114"/>
          </a:xfrm>
          <a:prstGeom prst="rect">
            <a:avLst/>
          </a:prstGeom>
          <a:solidFill>
            <a:srgbClr val="3748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48590" name="文本框 16"/>
          <p:cNvSpPr txBox="1"/>
          <p:nvPr/>
        </p:nvSpPr>
        <p:spPr>
          <a:xfrm>
            <a:off x="1329495" y="2116504"/>
            <a:ext cx="9989294" cy="923330"/>
          </a:xfrm>
          <a:prstGeom prst="rect">
            <a:avLst/>
          </a:prstGeom>
          <a:noFill/>
        </p:spPr>
        <p:txBody>
          <a:bodyPr wrap="square" rtlCol="0">
            <a:spAutoFit/>
          </a:bodyPr>
          <a:lstStyle/>
          <a:p>
            <a:r>
              <a:rPr lang="zh-CN" altLang="en-US" sz="5400" dirty="0">
                <a:solidFill>
                  <a:schemeClr val="bg1"/>
                </a:solidFill>
                <a:latin typeface="Arial" panose="020B0604020202020204" pitchFamily="34" charset="0"/>
                <a:ea typeface="+mj-ea"/>
                <a:cs typeface="Arial" panose="020B0604020202020204" pitchFamily="34" charset="0"/>
              </a:rPr>
              <a:t>答辩人：李驰昊，基本信息介绍</a:t>
            </a:r>
            <a:endParaRPr lang="en-US" altLang="zh-CN" sz="5400" baseline="30000" dirty="0">
              <a:solidFill>
                <a:schemeClr val="bg1"/>
              </a:solidFill>
              <a:latin typeface="Arial" panose="020B0604020202020204" pitchFamily="34" charset="0"/>
              <a:ea typeface="+mj-ea"/>
              <a:cs typeface="Arial" panose="020B0604020202020204" pitchFamily="34" charset="0"/>
            </a:endParaRPr>
          </a:p>
        </p:txBody>
      </p:sp>
      <p:pic>
        <p:nvPicPr>
          <p:cNvPr id="3" name="图片 2">
            <a:extLst>
              <a:ext uri="{FF2B5EF4-FFF2-40B4-BE49-F238E27FC236}">
                <a16:creationId xmlns:a16="http://schemas.microsoft.com/office/drawing/2014/main" id="{D49F0531-76BA-4F69-AE54-37FC15783BC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34666" y="148801"/>
            <a:ext cx="1445586" cy="1445586"/>
          </a:xfrm>
          <a:prstGeom prst="rect">
            <a:avLst/>
          </a:prstGeom>
        </p:spPr>
      </p:pic>
      <p:sp>
        <p:nvSpPr>
          <p:cNvPr id="4" name="AutoShape 2">
            <a:extLst>
              <a:ext uri="{FF2B5EF4-FFF2-40B4-BE49-F238E27FC236}">
                <a16:creationId xmlns:a16="http://schemas.microsoft.com/office/drawing/2014/main" id="{7B1B8A21-09B8-4F40-A057-5742D247C1E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 name="AutoShape 4">
            <a:extLst>
              <a:ext uri="{FF2B5EF4-FFF2-40B4-BE49-F238E27FC236}">
                <a16:creationId xmlns:a16="http://schemas.microsoft.com/office/drawing/2014/main" id="{D97B2B6E-3244-4A51-836E-4EA3D3276BDF}"/>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8" name="图片 7">
            <a:extLst>
              <a:ext uri="{FF2B5EF4-FFF2-40B4-BE49-F238E27FC236}">
                <a16:creationId xmlns:a16="http://schemas.microsoft.com/office/drawing/2014/main" id="{B5FA305A-7A0C-42AC-93A9-B2E7042176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997" y="79425"/>
            <a:ext cx="2759978" cy="1453301"/>
          </a:xfrm>
          <a:prstGeom prst="rect">
            <a:avLst/>
          </a:prstGeom>
        </p:spPr>
      </p:pic>
      <p:sp>
        <p:nvSpPr>
          <p:cNvPr id="13" name="矩形 1">
            <a:extLst>
              <a:ext uri="{FF2B5EF4-FFF2-40B4-BE49-F238E27FC236}">
                <a16:creationId xmlns:a16="http://schemas.microsoft.com/office/drawing/2014/main" id="{30D23416-DF86-4FB6-A06C-1DE2972112CD}"/>
              </a:ext>
            </a:extLst>
          </p:cNvPr>
          <p:cNvSpPr/>
          <p:nvPr/>
        </p:nvSpPr>
        <p:spPr>
          <a:xfrm>
            <a:off x="2191558" y="4182760"/>
            <a:ext cx="7943108" cy="1887114"/>
          </a:xfrm>
          <a:prstGeom prst="rect">
            <a:avLst/>
          </a:prstGeom>
          <a:solidFill>
            <a:srgbClr val="3748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6" name="文本框 16">
            <a:extLst>
              <a:ext uri="{FF2B5EF4-FFF2-40B4-BE49-F238E27FC236}">
                <a16:creationId xmlns:a16="http://schemas.microsoft.com/office/drawing/2014/main" id="{C732954E-E367-4FAE-AC75-ECEE722B25A0}"/>
              </a:ext>
            </a:extLst>
          </p:cNvPr>
          <p:cNvSpPr txBox="1"/>
          <p:nvPr/>
        </p:nvSpPr>
        <p:spPr>
          <a:xfrm>
            <a:off x="3768246" y="5330170"/>
            <a:ext cx="4350708" cy="461665"/>
          </a:xfrm>
          <a:prstGeom prst="rect">
            <a:avLst/>
          </a:prstGeom>
          <a:noFill/>
        </p:spPr>
        <p:txBody>
          <a:bodyPr wrap="square" rtlCol="0">
            <a:spAutoFit/>
          </a:bodyPr>
          <a:lstStyle/>
          <a:p>
            <a:pPr algn="ctr"/>
            <a:r>
              <a:rPr lang="en-US" altLang="zh-CN" sz="2400" dirty="0">
                <a:solidFill>
                  <a:schemeClr val="bg1"/>
                </a:solidFill>
                <a:latin typeface="Arial" panose="020B0604020202020204" pitchFamily="34" charset="0"/>
                <a:ea typeface="+mj-ea"/>
                <a:cs typeface="Arial" panose="020B0604020202020204" pitchFamily="34" charset="0"/>
              </a:rPr>
              <a:t>2024/05/20</a:t>
            </a:r>
            <a:endParaRPr lang="en-US" altLang="zh-CN" sz="2400" baseline="30000" dirty="0">
              <a:solidFill>
                <a:schemeClr val="bg1"/>
              </a:solidFill>
              <a:latin typeface="Arial" panose="020B0604020202020204" pitchFamily="34" charset="0"/>
              <a:ea typeface="+mj-ea"/>
              <a:cs typeface="Arial" panose="020B0604020202020204" pitchFamily="34" charset="0"/>
            </a:endParaRPr>
          </a:p>
        </p:txBody>
      </p:sp>
      <p:sp>
        <p:nvSpPr>
          <p:cNvPr id="2" name="文本框 1">
            <a:extLst>
              <a:ext uri="{FF2B5EF4-FFF2-40B4-BE49-F238E27FC236}">
                <a16:creationId xmlns:a16="http://schemas.microsoft.com/office/drawing/2014/main" id="{E813F7D8-1AE2-414D-8FFD-E91CFE498F45}"/>
              </a:ext>
            </a:extLst>
          </p:cNvPr>
          <p:cNvSpPr txBox="1"/>
          <p:nvPr/>
        </p:nvSpPr>
        <p:spPr>
          <a:xfrm>
            <a:off x="5231027" y="4605700"/>
            <a:ext cx="1729946" cy="584775"/>
          </a:xfrm>
          <a:prstGeom prst="rect">
            <a:avLst/>
          </a:prstGeom>
          <a:noFill/>
        </p:spPr>
        <p:txBody>
          <a:bodyPr wrap="square" rtlCol="0">
            <a:spAutoFit/>
          </a:bodyPr>
          <a:lstStyle/>
          <a:p>
            <a:r>
              <a:rPr lang="zh-CN" altLang="en-US" sz="3200" dirty="0">
                <a:solidFill>
                  <a:schemeClr val="bg1"/>
                </a:solidFill>
              </a:rPr>
              <a:t>陈智良</a:t>
            </a: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07" name="矩形 1"/>
          <p:cNvSpPr/>
          <p:nvPr/>
        </p:nvSpPr>
        <p:spPr>
          <a:xfrm>
            <a:off x="0" y="0"/>
            <a:ext cx="12192000" cy="669290"/>
          </a:xfrm>
          <a:prstGeom prst="rect">
            <a:avLst/>
          </a:prstGeom>
          <a:solidFill>
            <a:srgbClr val="3748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ea typeface="微软雅黑" panose="020B0503020204020204" pitchFamily="34" charset="-122"/>
              <a:cs typeface="Arial" panose="020B0604020202020204" pitchFamily="34" charset="0"/>
            </a:endParaRPr>
          </a:p>
        </p:txBody>
      </p:sp>
      <p:sp>
        <p:nvSpPr>
          <p:cNvPr id="3" name="灯片编号占位符 2"/>
          <p:cNvSpPr>
            <a:spLocks noGrp="1"/>
          </p:cNvSpPr>
          <p:nvPr>
            <p:ph type="sldNum" sz="quarter" idx="12"/>
          </p:nvPr>
        </p:nvSpPr>
        <p:spPr>
          <a:xfrm>
            <a:off x="11350078" y="6579235"/>
            <a:ext cx="973667" cy="274320"/>
          </a:xfrm>
        </p:spPr>
        <p:txBody>
          <a:bodyPr/>
          <a:lstStyle/>
          <a:p>
            <a:fld id="{49AE70B2-8BF9-45C0-BB95-33D1B9D3A854}" type="slidenum">
              <a:rPr lang="zh-CN" altLang="en-US" sz="1400" smtClean="0">
                <a:solidFill>
                  <a:srgbClr val="000000">
                    <a:tint val="75000"/>
                  </a:srgbClr>
                </a:solidFill>
                <a:latin typeface="+mn-lt"/>
                <a:cs typeface="Arial" panose="020B0604020202020204" pitchFamily="34" charset="0"/>
              </a:rPr>
              <a:t>2</a:t>
            </a:fld>
            <a:endParaRPr lang="zh-CN" altLang="en-US" sz="1400" dirty="0">
              <a:solidFill>
                <a:srgbClr val="000000">
                  <a:tint val="75000"/>
                </a:srgbClr>
              </a:solidFill>
              <a:latin typeface="+mn-lt"/>
              <a:cs typeface="Arial" panose="020B0604020202020204" pitchFamily="34" charset="0"/>
            </a:endParaRPr>
          </a:p>
        </p:txBody>
      </p:sp>
      <p:sp>
        <p:nvSpPr>
          <p:cNvPr id="10" name="文本框 9"/>
          <p:cNvSpPr txBox="1"/>
          <p:nvPr/>
        </p:nvSpPr>
        <p:spPr>
          <a:xfrm>
            <a:off x="51851" y="42257"/>
            <a:ext cx="12088298" cy="584775"/>
          </a:xfrm>
          <a:prstGeom prst="rect">
            <a:avLst/>
          </a:prstGeom>
          <a:noFill/>
        </p:spPr>
        <p:txBody>
          <a:bodyPr wrap="square" rtlCol="0" anchor="t">
            <a:spAutoFit/>
          </a:bodyPr>
          <a:lstStyle/>
          <a:p>
            <a:pPr lvl="0" defTabSz="914400">
              <a:defRPr/>
            </a:pPr>
            <a:r>
              <a:rPr lang="zh-CN" altLang="en-US" sz="3200" noProof="0" dirty="0">
                <a:ln>
                  <a:noFill/>
                </a:ln>
                <a:solidFill>
                  <a:srgbClr val="FFFFFF"/>
                </a:solidFill>
                <a:effectLst/>
                <a:uLnTx/>
                <a:uFillTx/>
                <a:ea typeface="微软雅黑" panose="020B0503020204020204" pitchFamily="34" charset="-122"/>
                <a:cs typeface="Arial" panose="020B0604020202020204" pitchFamily="34" charset="0"/>
                <a:sym typeface="+mn-ea"/>
              </a:rPr>
              <a:t>基本信息</a:t>
            </a:r>
            <a:endParaRPr lang="en-US" altLang="zh-CN" sz="3200" noProof="0" dirty="0">
              <a:ln>
                <a:noFill/>
              </a:ln>
              <a:solidFill>
                <a:srgbClr val="FFFFFF"/>
              </a:solidFill>
              <a:effectLst/>
              <a:uLnTx/>
              <a:uFillTx/>
              <a:ea typeface="微软雅黑" panose="020B0503020204020204" pitchFamily="34" charset="-122"/>
              <a:cs typeface="Arial" panose="020B0604020202020204" pitchFamily="34" charset="0"/>
              <a:sym typeface="+mn-ea"/>
            </a:endParaRPr>
          </a:p>
        </p:txBody>
      </p:sp>
      <p:sp>
        <p:nvSpPr>
          <p:cNvPr id="11" name="矩形 1"/>
          <p:cNvSpPr/>
          <p:nvPr/>
        </p:nvSpPr>
        <p:spPr>
          <a:xfrm>
            <a:off x="0" y="6550660"/>
            <a:ext cx="12192000" cy="76200"/>
          </a:xfrm>
          <a:prstGeom prst="rect">
            <a:avLst/>
          </a:prstGeom>
          <a:solidFill>
            <a:srgbClr val="3748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ea typeface="微软雅黑" panose="020B0503020204020204" pitchFamily="34" charset="-122"/>
              <a:cs typeface="Arial" panose="020B0604020202020204" pitchFamily="34" charset="0"/>
            </a:endParaRPr>
          </a:p>
        </p:txBody>
      </p:sp>
      <p:sp>
        <p:nvSpPr>
          <p:cNvPr id="12" name="文本框 11"/>
          <p:cNvSpPr txBox="1"/>
          <p:nvPr/>
        </p:nvSpPr>
        <p:spPr>
          <a:xfrm>
            <a:off x="181700" y="6581896"/>
            <a:ext cx="3552825" cy="306705"/>
          </a:xfrm>
          <a:prstGeom prst="rect">
            <a:avLst/>
          </a:prstGeom>
          <a:noFill/>
        </p:spPr>
        <p:txBody>
          <a:bodyPr wrap="square" rtlCol="0">
            <a:spAutoFit/>
          </a:bodyPr>
          <a:lstStyle/>
          <a:p>
            <a:r>
              <a:rPr lang="en-US" altLang="zh-CN" sz="1400" dirty="0">
                <a:cs typeface="Arial" panose="020B0604020202020204" pitchFamily="34" charset="0"/>
              </a:rPr>
              <a:t>2024/05/20</a:t>
            </a:r>
          </a:p>
        </p:txBody>
      </p:sp>
      <p:sp>
        <p:nvSpPr>
          <p:cNvPr id="2" name="文本框 1">
            <a:extLst>
              <a:ext uri="{FF2B5EF4-FFF2-40B4-BE49-F238E27FC236}">
                <a16:creationId xmlns:a16="http://schemas.microsoft.com/office/drawing/2014/main" id="{EF10248F-2676-459B-AFAF-09AA317E5252}"/>
              </a:ext>
            </a:extLst>
          </p:cNvPr>
          <p:cNvSpPr txBox="1"/>
          <p:nvPr/>
        </p:nvSpPr>
        <p:spPr>
          <a:xfrm>
            <a:off x="488091" y="789951"/>
            <a:ext cx="5539946" cy="2308324"/>
          </a:xfrm>
          <a:prstGeom prst="rect">
            <a:avLst/>
          </a:prstGeom>
          <a:noFill/>
        </p:spPr>
        <p:txBody>
          <a:bodyPr wrap="square" rtlCol="0">
            <a:spAutoFit/>
          </a:bodyPr>
          <a:lstStyle/>
          <a:p>
            <a:pPr marL="285750" indent="-285750">
              <a:buFont typeface="Arial" panose="020B0604020202020204" pitchFamily="34" charset="0"/>
              <a:buChar char="•"/>
            </a:pPr>
            <a:r>
              <a:rPr lang="zh-CN" altLang="en-US" sz="2400" dirty="0">
                <a:latin typeface="+mn-ea"/>
              </a:rPr>
              <a:t>学习经历</a:t>
            </a:r>
            <a:endParaRPr lang="en-US" altLang="zh-CN" sz="2400" dirty="0">
              <a:latin typeface="+mn-ea"/>
            </a:endParaRPr>
          </a:p>
          <a:p>
            <a:pPr marL="742950" lvl="1" indent="-285750">
              <a:buFont typeface="Arial" panose="020B0604020202020204" pitchFamily="34" charset="0"/>
              <a:buChar char="•"/>
            </a:pPr>
            <a:r>
              <a:rPr lang="zh-CN" altLang="en-US" sz="2400" dirty="0">
                <a:latin typeface="+mn-ea"/>
              </a:rPr>
              <a:t>本科阶段：中国科学技术大学</a:t>
            </a:r>
            <a:endParaRPr lang="en-US" altLang="zh-CN" sz="2400" dirty="0">
              <a:latin typeface="+mn-ea"/>
            </a:endParaRPr>
          </a:p>
          <a:p>
            <a:pPr marL="742950" lvl="1" indent="-285750">
              <a:buFont typeface="Arial" panose="020B0604020202020204" pitchFamily="34" charset="0"/>
              <a:buChar char="•"/>
            </a:pPr>
            <a:r>
              <a:rPr lang="zh-CN" altLang="en-US" sz="2400" dirty="0">
                <a:latin typeface="+mn-ea"/>
              </a:rPr>
              <a:t>硕博连读阶段：中国科学技术大学</a:t>
            </a:r>
            <a:endParaRPr lang="en-US" altLang="zh-CN" sz="2400" dirty="0">
              <a:latin typeface="+mn-ea"/>
            </a:endParaRPr>
          </a:p>
          <a:p>
            <a:pPr marL="742950" lvl="1" indent="-285750">
              <a:buFont typeface="Arial" panose="020B0604020202020204" pitchFamily="34" charset="0"/>
              <a:buChar char="•"/>
            </a:pPr>
            <a:endParaRPr lang="en-US" altLang="zh-CN" sz="2400" dirty="0">
              <a:latin typeface="+mn-ea"/>
            </a:endParaRPr>
          </a:p>
          <a:p>
            <a:pPr marL="285750" indent="-285750">
              <a:buFont typeface="Arial" panose="020B0604020202020204" pitchFamily="34" charset="0"/>
              <a:buChar char="•"/>
            </a:pPr>
            <a:r>
              <a:rPr lang="zh-CN" altLang="en-US" sz="2400" dirty="0"/>
              <a:t>成绩和学分均满足博士毕业要求</a:t>
            </a:r>
          </a:p>
          <a:p>
            <a:pPr marL="285750" indent="-285750">
              <a:buFont typeface="Arial" panose="020B0604020202020204" pitchFamily="34" charset="0"/>
              <a:buChar char="•"/>
            </a:pPr>
            <a:endParaRPr lang="zh-CN" altLang="en-US" sz="2400" dirty="0">
              <a:latin typeface="+mn-ea"/>
            </a:endParaRPr>
          </a:p>
        </p:txBody>
      </p:sp>
      <p:pic>
        <p:nvPicPr>
          <p:cNvPr id="9" name="图片 8">
            <a:extLst>
              <a:ext uri="{FF2B5EF4-FFF2-40B4-BE49-F238E27FC236}">
                <a16:creationId xmlns:a16="http://schemas.microsoft.com/office/drawing/2014/main" id="{9A3946CB-43A7-4CED-BABF-44871E46025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09974" y="2841540"/>
            <a:ext cx="8436126" cy="3298583"/>
          </a:xfrm>
          <a:prstGeom prst="rect">
            <a:avLst/>
          </a:prstGeom>
        </p:spPr>
      </p:pic>
    </p:spTree>
    <p:custDataLst>
      <p:tags r:id="rId1"/>
    </p:custDataLst>
    <p:extLst>
      <p:ext uri="{BB962C8B-B14F-4D97-AF65-F5344CB8AC3E}">
        <p14:creationId xmlns:p14="http://schemas.microsoft.com/office/powerpoint/2010/main" val="2774589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07" name="矩形 1"/>
          <p:cNvSpPr/>
          <p:nvPr/>
        </p:nvSpPr>
        <p:spPr>
          <a:xfrm>
            <a:off x="0" y="0"/>
            <a:ext cx="12192000" cy="669290"/>
          </a:xfrm>
          <a:prstGeom prst="rect">
            <a:avLst/>
          </a:prstGeom>
          <a:solidFill>
            <a:srgbClr val="3748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ea typeface="微软雅黑" panose="020B0503020204020204" pitchFamily="34" charset="-122"/>
              <a:cs typeface="Arial" panose="020B0604020202020204" pitchFamily="34" charset="0"/>
            </a:endParaRPr>
          </a:p>
        </p:txBody>
      </p:sp>
      <p:sp>
        <p:nvSpPr>
          <p:cNvPr id="3" name="灯片编号占位符 2"/>
          <p:cNvSpPr>
            <a:spLocks noGrp="1"/>
          </p:cNvSpPr>
          <p:nvPr>
            <p:ph type="sldNum" sz="quarter" idx="12"/>
          </p:nvPr>
        </p:nvSpPr>
        <p:spPr>
          <a:xfrm>
            <a:off x="11350078" y="6579235"/>
            <a:ext cx="973667" cy="274320"/>
          </a:xfrm>
        </p:spPr>
        <p:txBody>
          <a:bodyPr/>
          <a:lstStyle/>
          <a:p>
            <a:fld id="{49AE70B2-8BF9-45C0-BB95-33D1B9D3A854}" type="slidenum">
              <a:rPr lang="zh-CN" altLang="en-US" sz="1400" smtClean="0">
                <a:solidFill>
                  <a:srgbClr val="000000">
                    <a:tint val="75000"/>
                  </a:srgbClr>
                </a:solidFill>
                <a:latin typeface="+mn-lt"/>
                <a:cs typeface="Arial" panose="020B0604020202020204" pitchFamily="34" charset="0"/>
              </a:rPr>
              <a:t>3</a:t>
            </a:fld>
            <a:endParaRPr lang="zh-CN" altLang="en-US" sz="1400" dirty="0">
              <a:solidFill>
                <a:srgbClr val="000000">
                  <a:tint val="75000"/>
                </a:srgbClr>
              </a:solidFill>
              <a:latin typeface="+mn-lt"/>
              <a:cs typeface="Arial" panose="020B0604020202020204" pitchFamily="34" charset="0"/>
            </a:endParaRPr>
          </a:p>
        </p:txBody>
      </p:sp>
      <p:sp>
        <p:nvSpPr>
          <p:cNvPr id="10" name="文本框 9"/>
          <p:cNvSpPr txBox="1"/>
          <p:nvPr/>
        </p:nvSpPr>
        <p:spPr>
          <a:xfrm>
            <a:off x="51851" y="42257"/>
            <a:ext cx="12088298" cy="584775"/>
          </a:xfrm>
          <a:prstGeom prst="rect">
            <a:avLst/>
          </a:prstGeom>
          <a:noFill/>
        </p:spPr>
        <p:txBody>
          <a:bodyPr wrap="square" rtlCol="0" anchor="t">
            <a:spAutoFit/>
          </a:bodyPr>
          <a:lstStyle/>
          <a:p>
            <a:pPr lvl="0" defTabSz="914400">
              <a:defRPr/>
            </a:pPr>
            <a:r>
              <a:rPr lang="zh-CN" altLang="en-US" sz="3200" dirty="0">
                <a:solidFill>
                  <a:srgbClr val="FFFFFF"/>
                </a:solidFill>
                <a:ea typeface="微软雅黑" panose="020B0503020204020204" pitchFamily="34" charset="-122"/>
                <a:cs typeface="Arial" panose="020B0604020202020204" pitchFamily="34" charset="0"/>
                <a:sym typeface="+mn-ea"/>
              </a:rPr>
              <a:t>修课成绩</a:t>
            </a:r>
            <a:endParaRPr lang="en-US" altLang="zh-CN" sz="3200" noProof="0" dirty="0">
              <a:ln>
                <a:noFill/>
              </a:ln>
              <a:solidFill>
                <a:srgbClr val="FFFFFF"/>
              </a:solidFill>
              <a:effectLst/>
              <a:uLnTx/>
              <a:uFillTx/>
              <a:ea typeface="微软雅黑" panose="020B0503020204020204" pitchFamily="34" charset="-122"/>
              <a:cs typeface="Arial" panose="020B0604020202020204" pitchFamily="34" charset="0"/>
              <a:sym typeface="+mn-ea"/>
            </a:endParaRPr>
          </a:p>
        </p:txBody>
      </p:sp>
      <p:sp>
        <p:nvSpPr>
          <p:cNvPr id="11" name="矩形 1"/>
          <p:cNvSpPr/>
          <p:nvPr/>
        </p:nvSpPr>
        <p:spPr>
          <a:xfrm>
            <a:off x="0" y="6550660"/>
            <a:ext cx="12192000" cy="76200"/>
          </a:xfrm>
          <a:prstGeom prst="rect">
            <a:avLst/>
          </a:prstGeom>
          <a:solidFill>
            <a:srgbClr val="3748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ea typeface="微软雅黑" panose="020B0503020204020204" pitchFamily="34" charset="-122"/>
              <a:cs typeface="Arial" panose="020B0604020202020204" pitchFamily="34" charset="0"/>
            </a:endParaRPr>
          </a:p>
        </p:txBody>
      </p:sp>
      <p:sp>
        <p:nvSpPr>
          <p:cNvPr id="12" name="文本框 11"/>
          <p:cNvSpPr txBox="1"/>
          <p:nvPr/>
        </p:nvSpPr>
        <p:spPr>
          <a:xfrm>
            <a:off x="181700" y="6581896"/>
            <a:ext cx="3552825" cy="306705"/>
          </a:xfrm>
          <a:prstGeom prst="rect">
            <a:avLst/>
          </a:prstGeom>
          <a:noFill/>
        </p:spPr>
        <p:txBody>
          <a:bodyPr wrap="square" rtlCol="0">
            <a:spAutoFit/>
          </a:bodyPr>
          <a:lstStyle/>
          <a:p>
            <a:r>
              <a:rPr lang="en-US" altLang="zh-CN" sz="1400" dirty="0">
                <a:cs typeface="Arial" panose="020B0604020202020204" pitchFamily="34" charset="0"/>
              </a:rPr>
              <a:t>2024/05/20</a:t>
            </a:r>
          </a:p>
        </p:txBody>
      </p:sp>
      <p:pic>
        <p:nvPicPr>
          <p:cNvPr id="13" name="图片 12">
            <a:extLst>
              <a:ext uri="{FF2B5EF4-FFF2-40B4-BE49-F238E27FC236}">
                <a16:creationId xmlns:a16="http://schemas.microsoft.com/office/drawing/2014/main" id="{12013BFD-E7B8-4C05-8CAE-7CD91E2DAF5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6281" y="1192511"/>
            <a:ext cx="10125412" cy="4834928"/>
          </a:xfrm>
          <a:prstGeom prst="rect">
            <a:avLst/>
          </a:prstGeom>
        </p:spPr>
      </p:pic>
    </p:spTree>
    <p:custDataLst>
      <p:tags r:id="rId1"/>
    </p:custDataLst>
    <p:extLst>
      <p:ext uri="{BB962C8B-B14F-4D97-AF65-F5344CB8AC3E}">
        <p14:creationId xmlns:p14="http://schemas.microsoft.com/office/powerpoint/2010/main" val="1989281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07" name="矩形 1"/>
          <p:cNvSpPr/>
          <p:nvPr/>
        </p:nvSpPr>
        <p:spPr>
          <a:xfrm>
            <a:off x="0" y="0"/>
            <a:ext cx="12192000" cy="669290"/>
          </a:xfrm>
          <a:prstGeom prst="rect">
            <a:avLst/>
          </a:prstGeom>
          <a:solidFill>
            <a:srgbClr val="3748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ea typeface="微软雅黑" panose="020B0503020204020204" pitchFamily="34" charset="-122"/>
              <a:cs typeface="Arial" panose="020B0604020202020204" pitchFamily="34" charset="0"/>
            </a:endParaRPr>
          </a:p>
        </p:txBody>
      </p:sp>
      <p:sp>
        <p:nvSpPr>
          <p:cNvPr id="3" name="灯片编号占位符 2"/>
          <p:cNvSpPr>
            <a:spLocks noGrp="1"/>
          </p:cNvSpPr>
          <p:nvPr>
            <p:ph type="sldNum" sz="quarter" idx="12"/>
          </p:nvPr>
        </p:nvSpPr>
        <p:spPr>
          <a:xfrm>
            <a:off x="11350078" y="6579235"/>
            <a:ext cx="973667" cy="274320"/>
          </a:xfrm>
        </p:spPr>
        <p:txBody>
          <a:bodyPr/>
          <a:lstStyle/>
          <a:p>
            <a:fld id="{49AE70B2-8BF9-45C0-BB95-33D1B9D3A854}" type="slidenum">
              <a:rPr lang="zh-CN" altLang="en-US" sz="1400" smtClean="0">
                <a:solidFill>
                  <a:srgbClr val="000000">
                    <a:tint val="75000"/>
                  </a:srgbClr>
                </a:solidFill>
                <a:latin typeface="+mn-lt"/>
                <a:cs typeface="Arial" panose="020B0604020202020204" pitchFamily="34" charset="0"/>
              </a:rPr>
              <a:t>4</a:t>
            </a:fld>
            <a:endParaRPr lang="zh-CN" altLang="en-US" sz="1400" dirty="0">
              <a:solidFill>
                <a:srgbClr val="000000">
                  <a:tint val="75000"/>
                </a:srgbClr>
              </a:solidFill>
              <a:latin typeface="+mn-lt"/>
              <a:cs typeface="Arial" panose="020B0604020202020204" pitchFamily="34" charset="0"/>
            </a:endParaRPr>
          </a:p>
        </p:txBody>
      </p:sp>
      <p:sp>
        <p:nvSpPr>
          <p:cNvPr id="10" name="文本框 9"/>
          <p:cNvSpPr txBox="1"/>
          <p:nvPr/>
        </p:nvSpPr>
        <p:spPr>
          <a:xfrm>
            <a:off x="51851" y="42257"/>
            <a:ext cx="12088298" cy="584775"/>
          </a:xfrm>
          <a:prstGeom prst="rect">
            <a:avLst/>
          </a:prstGeom>
          <a:noFill/>
        </p:spPr>
        <p:txBody>
          <a:bodyPr wrap="square" rtlCol="0" anchor="t">
            <a:spAutoFit/>
          </a:bodyPr>
          <a:lstStyle/>
          <a:p>
            <a:pPr lvl="0" defTabSz="914400">
              <a:defRPr/>
            </a:pPr>
            <a:r>
              <a:rPr lang="zh-CN" altLang="en-US" sz="3200" dirty="0">
                <a:solidFill>
                  <a:srgbClr val="FFFFFF"/>
                </a:solidFill>
                <a:ea typeface="微软雅黑" panose="020B0503020204020204" pitchFamily="34" charset="-122"/>
                <a:cs typeface="Arial" panose="020B0604020202020204" pitchFamily="34" charset="0"/>
                <a:sym typeface="+mn-ea"/>
              </a:rPr>
              <a:t>论文评审意见</a:t>
            </a:r>
            <a:r>
              <a:rPr lang="en-US" altLang="zh-CN" sz="3200" dirty="0">
                <a:solidFill>
                  <a:srgbClr val="FFFFFF"/>
                </a:solidFill>
                <a:ea typeface="微软雅黑" panose="020B0503020204020204" pitchFamily="34" charset="-122"/>
                <a:cs typeface="Arial" panose="020B0604020202020204" pitchFamily="34" charset="0"/>
                <a:sym typeface="+mn-ea"/>
              </a:rPr>
              <a:t>1</a:t>
            </a:r>
            <a:endParaRPr lang="en-US" altLang="zh-CN" sz="3200" noProof="0" dirty="0">
              <a:ln>
                <a:noFill/>
              </a:ln>
              <a:solidFill>
                <a:srgbClr val="FFFFFF"/>
              </a:solidFill>
              <a:effectLst/>
              <a:uLnTx/>
              <a:uFillTx/>
              <a:ea typeface="微软雅黑" panose="020B0503020204020204" pitchFamily="34" charset="-122"/>
              <a:cs typeface="Arial" panose="020B0604020202020204" pitchFamily="34" charset="0"/>
              <a:sym typeface="+mn-ea"/>
            </a:endParaRPr>
          </a:p>
        </p:txBody>
      </p:sp>
      <p:sp>
        <p:nvSpPr>
          <p:cNvPr id="11" name="矩形 1"/>
          <p:cNvSpPr/>
          <p:nvPr/>
        </p:nvSpPr>
        <p:spPr>
          <a:xfrm>
            <a:off x="0" y="6550660"/>
            <a:ext cx="12192000" cy="76200"/>
          </a:xfrm>
          <a:prstGeom prst="rect">
            <a:avLst/>
          </a:prstGeom>
          <a:solidFill>
            <a:srgbClr val="3748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ea typeface="微软雅黑" panose="020B0503020204020204" pitchFamily="34" charset="-122"/>
              <a:cs typeface="Arial" panose="020B0604020202020204" pitchFamily="34" charset="0"/>
            </a:endParaRPr>
          </a:p>
        </p:txBody>
      </p:sp>
      <p:sp>
        <p:nvSpPr>
          <p:cNvPr id="12" name="文本框 11"/>
          <p:cNvSpPr txBox="1"/>
          <p:nvPr/>
        </p:nvSpPr>
        <p:spPr>
          <a:xfrm>
            <a:off x="181700" y="6581896"/>
            <a:ext cx="3552825" cy="306705"/>
          </a:xfrm>
          <a:prstGeom prst="rect">
            <a:avLst/>
          </a:prstGeom>
          <a:noFill/>
        </p:spPr>
        <p:txBody>
          <a:bodyPr wrap="square" rtlCol="0">
            <a:spAutoFit/>
          </a:bodyPr>
          <a:lstStyle/>
          <a:p>
            <a:r>
              <a:rPr lang="en-US" altLang="zh-CN" sz="1400" dirty="0">
                <a:cs typeface="Arial" panose="020B0604020202020204" pitchFamily="34" charset="0"/>
              </a:rPr>
              <a:t>2024/05/20</a:t>
            </a:r>
          </a:p>
        </p:txBody>
      </p:sp>
      <p:sp>
        <p:nvSpPr>
          <p:cNvPr id="14" name="文本框 13">
            <a:extLst>
              <a:ext uri="{FF2B5EF4-FFF2-40B4-BE49-F238E27FC236}">
                <a16:creationId xmlns:a16="http://schemas.microsoft.com/office/drawing/2014/main" id="{6B064E4D-3B6D-4F04-901A-82B1D0A5672D}"/>
              </a:ext>
            </a:extLst>
          </p:cNvPr>
          <p:cNvSpPr txBox="1"/>
          <p:nvPr/>
        </p:nvSpPr>
        <p:spPr>
          <a:xfrm>
            <a:off x="1439562" y="1613915"/>
            <a:ext cx="8742405" cy="2127442"/>
          </a:xfrm>
          <a:prstGeom prst="rect">
            <a:avLst/>
          </a:prstGeom>
          <a:noFill/>
        </p:spPr>
        <p:txBody>
          <a:bodyPr wrap="square">
            <a:spAutoFit/>
          </a:bodyPr>
          <a:lstStyle/>
          <a:p>
            <a:pPr indent="252095">
              <a:lnSpc>
                <a:spcPct val="150000"/>
              </a:lnSpc>
              <a:spcAft>
                <a:spcPts val="1200"/>
              </a:spcAft>
            </a:pPr>
            <a:r>
              <a:rPr lang="zh-CN" altLang="zh-CN" sz="1800" kern="100" dirty="0">
                <a:effectLst/>
                <a:ea typeface="等线" panose="02010600030101010101" pitchFamily="2" charset="-122"/>
                <a:cs typeface="Times New Roman" panose="02020603050405020304" pitchFamily="18" charset="0"/>
              </a:rPr>
              <a:t>论文利用</a:t>
            </a:r>
            <a:r>
              <a:rPr lang="en-GB" altLang="zh-CN" sz="1800" kern="100" dirty="0">
                <a:effectLst/>
                <a:ea typeface="等线" panose="02010600030101010101" pitchFamily="2" charset="-122"/>
                <a:cs typeface="Times New Roman" panose="02020603050405020304" pitchFamily="18" charset="0"/>
              </a:rPr>
              <a:t>ATLAS</a:t>
            </a:r>
            <a:r>
              <a:rPr lang="zh-CN" altLang="zh-CN" sz="1800" kern="100" dirty="0">
                <a:effectLst/>
                <a:ea typeface="等线" panose="02010600030101010101" pitchFamily="2" charset="-122"/>
                <a:cs typeface="Times New Roman" panose="02020603050405020304" pitchFamily="18" charset="0"/>
              </a:rPr>
              <a:t>收集的</a:t>
            </a:r>
            <a:r>
              <a:rPr lang="en-GB" altLang="zh-CN" sz="1800" kern="100" dirty="0">
                <a:effectLst/>
                <a:ea typeface="等线" panose="02010600030101010101" pitchFamily="2" charset="-122"/>
                <a:cs typeface="Times New Roman" panose="02020603050405020304" pitchFamily="18" charset="0"/>
              </a:rPr>
              <a:t>13TeV</a:t>
            </a:r>
            <a:r>
              <a:rPr lang="zh-CN" altLang="zh-CN" sz="1800" kern="100" dirty="0">
                <a:effectLst/>
                <a:ea typeface="等线" panose="02010600030101010101" pitchFamily="2" charset="-122"/>
                <a:cs typeface="Times New Roman" panose="02020603050405020304" pitchFamily="18" charset="0"/>
              </a:rPr>
              <a:t>质子质子对撞数据，通过</a:t>
            </a:r>
            <a:r>
              <a:rPr lang="en-GB" altLang="zh-CN" sz="1800" kern="100" dirty="0">
                <a:effectLst/>
                <a:ea typeface="等线" panose="02010600030101010101" pitchFamily="2" charset="-122"/>
                <a:cs typeface="Times New Roman" panose="02020603050405020304" pitchFamily="18" charset="0"/>
              </a:rPr>
              <a:t>W</a:t>
            </a:r>
            <a:r>
              <a:rPr lang="zh-CN" altLang="zh-CN" sz="1800" kern="100" dirty="0">
                <a:effectLst/>
                <a:ea typeface="等线" panose="02010600030101010101" pitchFamily="2" charset="-122"/>
                <a:cs typeface="Times New Roman" panose="02020603050405020304" pitchFamily="18" charset="0"/>
              </a:rPr>
              <a:t>衰变产生过程进行了新规范玻色子</a:t>
            </a:r>
            <a:r>
              <a:rPr lang="en-GB" altLang="zh-CN" sz="1800" kern="100" dirty="0">
                <a:effectLst/>
                <a:ea typeface="等线" panose="02010600030101010101" pitchFamily="2" charset="-122"/>
                <a:cs typeface="Times New Roman" panose="02020603050405020304" pitchFamily="18" charset="0"/>
              </a:rPr>
              <a:t>Z%s</a:t>
            </a:r>
            <a:r>
              <a:rPr lang="zh-CN" altLang="zh-CN" sz="1800" kern="100" dirty="0">
                <a:effectLst/>
                <a:ea typeface="等线" panose="02010600030101010101" pitchFamily="2" charset="-122"/>
                <a:cs typeface="Times New Roman" panose="02020603050405020304" pitchFamily="18" charset="0"/>
              </a:rPr>
              <a:t>的寻找，并与之前的</a:t>
            </a:r>
            <a:r>
              <a:rPr lang="en-GB" altLang="zh-CN" sz="1800" kern="100" dirty="0">
                <a:effectLst/>
                <a:ea typeface="等线" panose="02010600030101010101" pitchFamily="2" charset="-122"/>
                <a:cs typeface="Times New Roman" panose="02020603050405020304" pitchFamily="18" charset="0"/>
              </a:rPr>
              <a:t>Z</a:t>
            </a:r>
            <a:r>
              <a:rPr lang="zh-CN" altLang="zh-CN" sz="1800" kern="100" dirty="0">
                <a:effectLst/>
                <a:ea typeface="等线" panose="02010600030101010101" pitchFamily="2" charset="-122"/>
                <a:cs typeface="Times New Roman" panose="02020603050405020304" pitchFamily="18" charset="0"/>
              </a:rPr>
              <a:t>衰变产生</a:t>
            </a:r>
            <a:r>
              <a:rPr lang="en-GB" altLang="zh-CN" sz="1800" kern="100" dirty="0">
                <a:effectLst/>
                <a:ea typeface="等线" panose="02010600030101010101" pitchFamily="2" charset="-122"/>
                <a:cs typeface="Times New Roman" panose="02020603050405020304" pitchFamily="18" charset="0"/>
              </a:rPr>
              <a:t>Z%s</a:t>
            </a:r>
            <a:r>
              <a:rPr lang="zh-CN" altLang="zh-CN" sz="1800" kern="100" dirty="0">
                <a:effectLst/>
                <a:ea typeface="等线" panose="02010600030101010101" pitchFamily="2" charset="-122"/>
                <a:cs typeface="Times New Roman" panose="02020603050405020304" pitchFamily="18" charset="0"/>
              </a:rPr>
              <a:t>的寻找工作进行了联合，在高质量新规范玻色子区域有很好的改进。此外，论文还进行了</a:t>
            </a:r>
            <a:r>
              <a:rPr lang="en-GB" altLang="zh-CN" sz="1800" kern="100" dirty="0">
                <a:effectLst/>
                <a:ea typeface="等线" panose="02010600030101010101" pitchFamily="2" charset="-122"/>
                <a:cs typeface="Times New Roman" panose="02020603050405020304" pitchFamily="18" charset="0"/>
              </a:rPr>
              <a:t>ATLAS</a:t>
            </a:r>
            <a:r>
              <a:rPr lang="zh-CN" altLang="zh-CN" sz="1800" kern="100" dirty="0">
                <a:effectLst/>
                <a:ea typeface="等线" panose="02010600030101010101" pitchFamily="2" charset="-122"/>
                <a:cs typeface="Times New Roman" panose="02020603050405020304" pitchFamily="18" charset="0"/>
              </a:rPr>
              <a:t>硬件升级即低增益雪崩探测器的性能研究工作。论文结构清晰，写作规范。数据处理方法和结果可靠，表明作者理论和实验功底扎实。</a:t>
            </a:r>
            <a:r>
              <a:rPr lang="zh-CN" altLang="zh-CN" sz="1800" b="1" kern="100" dirty="0">
                <a:effectLst/>
                <a:ea typeface="等线" panose="02010600030101010101" pitchFamily="2" charset="-122"/>
                <a:cs typeface="Times New Roman" panose="02020603050405020304" pitchFamily="18" charset="0"/>
              </a:rPr>
              <a:t>同意答辩稍作修改。</a:t>
            </a:r>
            <a:endParaRPr lang="zh-CN" altLang="zh-CN" sz="1400" b="1" kern="100" dirty="0">
              <a:effectLst/>
              <a:ea typeface="等线" panose="02010600030101010101" pitchFamily="2" charset="-122"/>
              <a:cs typeface="Times New Roman" panose="02020603050405020304" pitchFamily="18" charset="0"/>
            </a:endParaRPr>
          </a:p>
        </p:txBody>
      </p:sp>
    </p:spTree>
    <p:custDataLst>
      <p:tags r:id="rId1"/>
    </p:custDataLst>
    <p:extLst>
      <p:ext uri="{BB962C8B-B14F-4D97-AF65-F5344CB8AC3E}">
        <p14:creationId xmlns:p14="http://schemas.microsoft.com/office/powerpoint/2010/main" val="1358986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07" name="矩形 1"/>
          <p:cNvSpPr/>
          <p:nvPr/>
        </p:nvSpPr>
        <p:spPr>
          <a:xfrm>
            <a:off x="0" y="0"/>
            <a:ext cx="12192000" cy="669290"/>
          </a:xfrm>
          <a:prstGeom prst="rect">
            <a:avLst/>
          </a:prstGeom>
          <a:solidFill>
            <a:srgbClr val="3748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ea typeface="微软雅黑" panose="020B0503020204020204" pitchFamily="34" charset="-122"/>
              <a:cs typeface="Arial" panose="020B0604020202020204" pitchFamily="34" charset="0"/>
            </a:endParaRPr>
          </a:p>
        </p:txBody>
      </p:sp>
      <p:sp>
        <p:nvSpPr>
          <p:cNvPr id="3" name="灯片编号占位符 2"/>
          <p:cNvSpPr>
            <a:spLocks noGrp="1"/>
          </p:cNvSpPr>
          <p:nvPr>
            <p:ph type="sldNum" sz="quarter" idx="12"/>
          </p:nvPr>
        </p:nvSpPr>
        <p:spPr>
          <a:xfrm>
            <a:off x="11350078" y="6579235"/>
            <a:ext cx="973667" cy="274320"/>
          </a:xfrm>
        </p:spPr>
        <p:txBody>
          <a:bodyPr/>
          <a:lstStyle/>
          <a:p>
            <a:fld id="{49AE70B2-8BF9-45C0-BB95-33D1B9D3A854}" type="slidenum">
              <a:rPr lang="zh-CN" altLang="en-US" sz="1400" smtClean="0">
                <a:solidFill>
                  <a:srgbClr val="000000">
                    <a:tint val="75000"/>
                  </a:srgbClr>
                </a:solidFill>
                <a:latin typeface="+mn-lt"/>
                <a:cs typeface="Arial" panose="020B0604020202020204" pitchFamily="34" charset="0"/>
              </a:rPr>
              <a:t>5</a:t>
            </a:fld>
            <a:endParaRPr lang="zh-CN" altLang="en-US" sz="1400" dirty="0">
              <a:solidFill>
                <a:srgbClr val="000000">
                  <a:tint val="75000"/>
                </a:srgbClr>
              </a:solidFill>
              <a:latin typeface="+mn-lt"/>
              <a:cs typeface="Arial" panose="020B0604020202020204" pitchFamily="34" charset="0"/>
            </a:endParaRPr>
          </a:p>
        </p:txBody>
      </p:sp>
      <p:sp>
        <p:nvSpPr>
          <p:cNvPr id="10" name="文本框 9"/>
          <p:cNvSpPr txBox="1"/>
          <p:nvPr/>
        </p:nvSpPr>
        <p:spPr>
          <a:xfrm>
            <a:off x="51851" y="42257"/>
            <a:ext cx="12088298" cy="584775"/>
          </a:xfrm>
          <a:prstGeom prst="rect">
            <a:avLst/>
          </a:prstGeom>
          <a:noFill/>
        </p:spPr>
        <p:txBody>
          <a:bodyPr wrap="square" rtlCol="0" anchor="t">
            <a:spAutoFit/>
          </a:bodyPr>
          <a:lstStyle/>
          <a:p>
            <a:pPr lvl="0" defTabSz="914400">
              <a:defRPr/>
            </a:pPr>
            <a:r>
              <a:rPr lang="zh-CN" altLang="en-US" sz="3200" dirty="0">
                <a:solidFill>
                  <a:srgbClr val="FFFFFF"/>
                </a:solidFill>
                <a:ea typeface="微软雅黑" panose="020B0503020204020204" pitchFamily="34" charset="-122"/>
                <a:cs typeface="Arial" panose="020B0604020202020204" pitchFamily="34" charset="0"/>
                <a:sym typeface="+mn-ea"/>
              </a:rPr>
              <a:t>论文评审意见</a:t>
            </a:r>
            <a:r>
              <a:rPr lang="en-US" altLang="zh-CN" sz="3200" dirty="0">
                <a:solidFill>
                  <a:srgbClr val="FFFFFF"/>
                </a:solidFill>
                <a:ea typeface="微软雅黑" panose="020B0503020204020204" pitchFamily="34" charset="-122"/>
                <a:cs typeface="Arial" panose="020B0604020202020204" pitchFamily="34" charset="0"/>
                <a:sym typeface="+mn-ea"/>
              </a:rPr>
              <a:t>2</a:t>
            </a:r>
            <a:endParaRPr lang="en-US" altLang="zh-CN" sz="3200" noProof="0" dirty="0">
              <a:ln>
                <a:noFill/>
              </a:ln>
              <a:solidFill>
                <a:srgbClr val="FFFFFF"/>
              </a:solidFill>
              <a:effectLst/>
              <a:uLnTx/>
              <a:uFillTx/>
              <a:ea typeface="微软雅黑" panose="020B0503020204020204" pitchFamily="34" charset="-122"/>
              <a:cs typeface="Arial" panose="020B0604020202020204" pitchFamily="34" charset="0"/>
              <a:sym typeface="+mn-ea"/>
            </a:endParaRPr>
          </a:p>
        </p:txBody>
      </p:sp>
      <p:sp>
        <p:nvSpPr>
          <p:cNvPr id="11" name="矩形 1"/>
          <p:cNvSpPr/>
          <p:nvPr/>
        </p:nvSpPr>
        <p:spPr>
          <a:xfrm>
            <a:off x="0" y="6550660"/>
            <a:ext cx="12192000" cy="76200"/>
          </a:xfrm>
          <a:prstGeom prst="rect">
            <a:avLst/>
          </a:prstGeom>
          <a:solidFill>
            <a:srgbClr val="3748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ea typeface="微软雅黑" panose="020B0503020204020204" pitchFamily="34" charset="-122"/>
              <a:cs typeface="Arial" panose="020B0604020202020204" pitchFamily="34" charset="0"/>
            </a:endParaRPr>
          </a:p>
        </p:txBody>
      </p:sp>
      <p:sp>
        <p:nvSpPr>
          <p:cNvPr id="12" name="文本框 11"/>
          <p:cNvSpPr txBox="1"/>
          <p:nvPr/>
        </p:nvSpPr>
        <p:spPr>
          <a:xfrm>
            <a:off x="181700" y="6581896"/>
            <a:ext cx="3552825" cy="306705"/>
          </a:xfrm>
          <a:prstGeom prst="rect">
            <a:avLst/>
          </a:prstGeom>
          <a:noFill/>
        </p:spPr>
        <p:txBody>
          <a:bodyPr wrap="square" rtlCol="0">
            <a:spAutoFit/>
          </a:bodyPr>
          <a:lstStyle/>
          <a:p>
            <a:r>
              <a:rPr lang="en-US" altLang="zh-CN" sz="1400" dirty="0">
                <a:cs typeface="Arial" panose="020B0604020202020204" pitchFamily="34" charset="0"/>
              </a:rPr>
              <a:t>2024/05/20</a:t>
            </a:r>
          </a:p>
        </p:txBody>
      </p:sp>
      <p:sp>
        <p:nvSpPr>
          <p:cNvPr id="8" name="文本框 7">
            <a:extLst>
              <a:ext uri="{FF2B5EF4-FFF2-40B4-BE49-F238E27FC236}">
                <a16:creationId xmlns:a16="http://schemas.microsoft.com/office/drawing/2014/main" id="{393BAB52-22CA-49A0-9A72-FE4739A254A7}"/>
              </a:ext>
            </a:extLst>
          </p:cNvPr>
          <p:cNvSpPr txBox="1"/>
          <p:nvPr/>
        </p:nvSpPr>
        <p:spPr>
          <a:xfrm>
            <a:off x="580767" y="1271425"/>
            <a:ext cx="10830697" cy="3789435"/>
          </a:xfrm>
          <a:prstGeom prst="rect">
            <a:avLst/>
          </a:prstGeom>
          <a:noFill/>
        </p:spPr>
        <p:txBody>
          <a:bodyPr wrap="square">
            <a:spAutoFit/>
          </a:bodyPr>
          <a:lstStyle/>
          <a:p>
            <a:pPr indent="252095">
              <a:lnSpc>
                <a:spcPct val="150000"/>
              </a:lnSpc>
              <a:spcAft>
                <a:spcPts val="1200"/>
              </a:spcAft>
            </a:pPr>
            <a:r>
              <a:rPr lang="zh-CN" altLang="zh-CN" sz="1800" kern="100" dirty="0">
                <a:effectLst/>
                <a:ea typeface="等线" panose="02010600030101010101" pitchFamily="2" charset="-122"/>
                <a:cs typeface="Times New Roman" panose="02020603050405020304" pitchFamily="18" charset="0"/>
              </a:rPr>
              <a:t>本论文主要包含两个方面的工作，（</a:t>
            </a:r>
            <a:r>
              <a:rPr lang="en-GB" altLang="zh-CN" sz="1800" kern="100" dirty="0">
                <a:effectLst/>
                <a:ea typeface="等线" panose="02010600030101010101" pitchFamily="2" charset="-122"/>
                <a:cs typeface="Times New Roman" panose="02020603050405020304" pitchFamily="18" charset="0"/>
              </a:rPr>
              <a:t>1</a:t>
            </a:r>
            <a:r>
              <a:rPr lang="zh-CN" altLang="zh-CN" sz="1800" kern="100" dirty="0">
                <a:effectLst/>
                <a:ea typeface="等线" panose="02010600030101010101" pitchFamily="2" charset="-122"/>
                <a:cs typeface="Times New Roman" panose="02020603050405020304" pitchFamily="18" charset="0"/>
              </a:rPr>
              <a:t>）第一部分工作是利用</a:t>
            </a:r>
            <a:r>
              <a:rPr lang="en-GB" altLang="zh-CN" sz="1800" kern="100" dirty="0">
                <a:effectLst/>
                <a:ea typeface="等线" panose="02010600030101010101" pitchFamily="2" charset="-122"/>
                <a:cs typeface="Times New Roman" panose="02020603050405020304" pitchFamily="18" charset="0"/>
              </a:rPr>
              <a:t>ATLAS</a:t>
            </a:r>
            <a:r>
              <a:rPr lang="zh-CN" altLang="zh-CN" sz="1800" kern="100" dirty="0">
                <a:effectLst/>
                <a:ea typeface="等线" panose="02010600030101010101" pitchFamily="2" charset="-122"/>
                <a:cs typeface="Times New Roman" panose="02020603050405020304" pitchFamily="18" charset="0"/>
              </a:rPr>
              <a:t>实验在</a:t>
            </a:r>
            <a:r>
              <a:rPr lang="en-GB" altLang="zh-CN" sz="1800" kern="100" dirty="0">
                <a:effectLst/>
                <a:ea typeface="等线" panose="02010600030101010101" pitchFamily="2" charset="-122"/>
                <a:cs typeface="Times New Roman" panose="02020603050405020304" pitchFamily="18" charset="0"/>
              </a:rPr>
              <a:t>2015-2018</a:t>
            </a:r>
            <a:r>
              <a:rPr lang="zh-CN" altLang="zh-CN" sz="1800" kern="100" dirty="0">
                <a:effectLst/>
                <a:ea typeface="等线" panose="02010600030101010101" pitchFamily="2" charset="-122"/>
                <a:cs typeface="Times New Roman" panose="02020603050405020304" pitchFamily="18" charset="0"/>
              </a:rPr>
              <a:t>年采集的</a:t>
            </a:r>
            <a:r>
              <a:rPr lang="en-GB" altLang="zh-CN" sz="1800" kern="100" dirty="0">
                <a:effectLst/>
                <a:ea typeface="等线" panose="02010600030101010101" pitchFamily="2" charset="-122"/>
                <a:cs typeface="Times New Roman" panose="02020603050405020304" pitchFamily="18" charset="0"/>
              </a:rPr>
              <a:t>pp</a:t>
            </a:r>
            <a:r>
              <a:rPr lang="zh-CN" altLang="zh-CN" sz="1800" kern="100" dirty="0">
                <a:effectLst/>
                <a:ea typeface="等线" panose="02010600030101010101" pitchFamily="2" charset="-122"/>
                <a:cs typeface="Times New Roman" panose="02020603050405020304" pitchFamily="18" charset="0"/>
              </a:rPr>
              <a:t>对撞数据产生的</a:t>
            </a:r>
            <a:r>
              <a:rPr lang="en-GB" altLang="zh-CN" sz="1800" kern="100" dirty="0">
                <a:effectLst/>
                <a:ea typeface="等线" panose="02010600030101010101" pitchFamily="2" charset="-122"/>
                <a:cs typeface="Times New Roman" panose="02020603050405020304" pitchFamily="18" charset="0"/>
              </a:rPr>
              <a:t>W</a:t>
            </a:r>
            <a:r>
              <a:rPr lang="zh-CN" altLang="zh-CN" sz="1800" kern="100" dirty="0">
                <a:effectLst/>
                <a:ea typeface="等线" panose="02010600030101010101" pitchFamily="2" charset="-122"/>
                <a:cs typeface="Times New Roman" panose="02020603050405020304" pitchFamily="18" charset="0"/>
              </a:rPr>
              <a:t>粒子数据，在其衰变到缪子和缪子中微子的过程中寻找新的规范玻色子，该新粒子最终会衰变为正反缪子对，最终的数据结果显示在</a:t>
            </a:r>
            <a:r>
              <a:rPr lang="en-GB" altLang="zh-CN" sz="1800" kern="100" dirty="0">
                <a:effectLst/>
                <a:ea typeface="等线" panose="02010600030101010101" pitchFamily="2" charset="-122"/>
                <a:cs typeface="Times New Roman" panose="02020603050405020304" pitchFamily="18" charset="0"/>
              </a:rPr>
              <a:t>5-81 GeV</a:t>
            </a:r>
            <a:r>
              <a:rPr lang="zh-CN" altLang="zh-CN" sz="1800" kern="100" dirty="0">
                <a:effectLst/>
                <a:ea typeface="等线" panose="02010600030101010101" pitchFamily="2" charset="-122"/>
                <a:cs typeface="Times New Roman" panose="02020603050405020304" pitchFamily="18" charset="0"/>
              </a:rPr>
              <a:t>的质量区间内并没有看到新粒子存在的信号，于是在</a:t>
            </a:r>
            <a:r>
              <a:rPr lang="en-GB" altLang="zh-CN" sz="1800" kern="100" dirty="0">
                <a:effectLst/>
                <a:ea typeface="等线" panose="02010600030101010101" pitchFamily="2" charset="-122"/>
                <a:cs typeface="Times New Roman" panose="02020603050405020304" pitchFamily="18" charset="0"/>
              </a:rPr>
              <a:t>95%</a:t>
            </a:r>
            <a:r>
              <a:rPr lang="zh-CN" altLang="zh-CN" sz="1800" kern="100" dirty="0">
                <a:effectLst/>
                <a:ea typeface="等线" panose="02010600030101010101" pitchFamily="2" charset="-122"/>
                <a:cs typeface="Times New Roman" panose="02020603050405020304" pitchFamily="18" charset="0"/>
              </a:rPr>
              <a:t>置信度下设定了产生截面上限以及新粒子与缪子的耦合强度上限。本文研究的新规范玻色子能够在理论上解释缪子反常磁矩和轻子普适性破缺等疑难问题，同时也是大统一理论的预期之一，对该粒子的实验寻找能够为发展超标准模型的新物理理论提供实验支持。（</a:t>
            </a:r>
            <a:r>
              <a:rPr lang="en-GB" altLang="zh-CN" sz="1800" kern="100" dirty="0">
                <a:effectLst/>
                <a:ea typeface="等线" panose="02010600030101010101" pitchFamily="2" charset="-122"/>
                <a:cs typeface="Times New Roman" panose="02020603050405020304" pitchFamily="18" charset="0"/>
              </a:rPr>
              <a:t>2</a:t>
            </a:r>
            <a:r>
              <a:rPr lang="zh-CN" altLang="zh-CN" sz="1800" kern="100" dirty="0">
                <a:effectLst/>
                <a:ea typeface="等线" panose="02010600030101010101" pitchFamily="2" charset="-122"/>
                <a:cs typeface="Times New Roman" panose="02020603050405020304" pitchFamily="18" charset="0"/>
              </a:rPr>
              <a:t>）第二部分工作是为高时间粒度探测器设计的</a:t>
            </a:r>
            <a:r>
              <a:rPr lang="en-GB" altLang="zh-CN" sz="1800" kern="100" dirty="0">
                <a:effectLst/>
                <a:ea typeface="等线" panose="02010600030101010101" pitchFamily="2" charset="-122"/>
                <a:cs typeface="Times New Roman" panose="02020603050405020304" pitchFamily="18" charset="0"/>
              </a:rPr>
              <a:t> LGAD </a:t>
            </a:r>
            <a:r>
              <a:rPr lang="zh-CN" altLang="zh-CN" sz="1800" kern="100" dirty="0">
                <a:effectLst/>
                <a:ea typeface="等线" panose="02010600030101010101" pitchFamily="2" charset="-122"/>
                <a:cs typeface="Times New Roman" panose="02020603050405020304" pitchFamily="18" charset="0"/>
              </a:rPr>
              <a:t>传感器的性能测试，通过对一系列实验数据的分析、得到</a:t>
            </a:r>
            <a:r>
              <a:rPr lang="en-GB" altLang="zh-CN" sz="1800" kern="100" dirty="0">
                <a:effectLst/>
                <a:ea typeface="等线" panose="02010600030101010101" pitchFamily="2" charset="-122"/>
                <a:cs typeface="Times New Roman" panose="02020603050405020304" pitchFamily="18" charset="0"/>
              </a:rPr>
              <a:t>LGAD</a:t>
            </a:r>
            <a:r>
              <a:rPr lang="zh-CN" altLang="zh-CN" sz="1800" kern="100" dirty="0">
                <a:effectLst/>
                <a:ea typeface="等线" panose="02010600030101010101" pitchFamily="2" charset="-122"/>
                <a:cs typeface="Times New Roman" panose="02020603050405020304" pitchFamily="18" charset="0"/>
              </a:rPr>
              <a:t>传感器的电荷收集、时间分辨、位置分辨等信息，然后反馈给设计和生产环节以改进生产工艺，最终确保了</a:t>
            </a:r>
            <a:r>
              <a:rPr lang="en-GB" altLang="zh-CN" sz="1800" kern="100" dirty="0">
                <a:effectLst/>
                <a:ea typeface="等线" panose="02010600030101010101" pitchFamily="2" charset="-122"/>
                <a:cs typeface="Times New Roman" panose="02020603050405020304" pitchFamily="18" charset="0"/>
              </a:rPr>
              <a:t>LGAD</a:t>
            </a:r>
            <a:r>
              <a:rPr lang="zh-CN" altLang="zh-CN" sz="1800" kern="100" dirty="0">
                <a:effectLst/>
                <a:ea typeface="等线" panose="02010600030101010101" pitchFamily="2" charset="-122"/>
                <a:cs typeface="Times New Roman" panose="02020603050405020304" pitchFamily="18" charset="0"/>
              </a:rPr>
              <a:t>传感器满足</a:t>
            </a:r>
            <a:r>
              <a:rPr lang="en-GB" altLang="zh-CN" sz="1800" kern="100" dirty="0">
                <a:effectLst/>
                <a:ea typeface="等线" panose="02010600030101010101" pitchFamily="2" charset="-122"/>
                <a:cs typeface="Times New Roman" panose="02020603050405020304" pitchFamily="18" charset="0"/>
              </a:rPr>
              <a:t>HGTD</a:t>
            </a:r>
            <a:r>
              <a:rPr lang="zh-CN" altLang="zh-CN" sz="1800" kern="100" dirty="0">
                <a:effectLst/>
                <a:ea typeface="等线" panose="02010600030101010101" pitchFamily="2" charset="-122"/>
                <a:cs typeface="Times New Roman" panose="02020603050405020304" pitchFamily="18" charset="0"/>
              </a:rPr>
              <a:t>的设计需要，这是很出色的工作。</a:t>
            </a:r>
            <a:r>
              <a:rPr lang="zh-CN" altLang="zh-CN" sz="1800" b="1" kern="100" dirty="0">
                <a:effectLst/>
                <a:ea typeface="等线" panose="02010600030101010101" pitchFamily="2" charset="-122"/>
                <a:cs typeface="Times New Roman" panose="02020603050405020304" pitchFamily="18" charset="0"/>
              </a:rPr>
              <a:t>同意答辩。</a:t>
            </a:r>
            <a:endParaRPr lang="zh-CN" altLang="zh-CN" sz="1400" b="1" kern="100" dirty="0">
              <a:effectLst/>
              <a:ea typeface="等线" panose="02010600030101010101" pitchFamily="2" charset="-122"/>
              <a:cs typeface="Times New Roman" panose="02020603050405020304" pitchFamily="18" charset="0"/>
            </a:endParaRPr>
          </a:p>
        </p:txBody>
      </p:sp>
    </p:spTree>
    <p:custDataLst>
      <p:tags r:id="rId1"/>
    </p:custDataLst>
    <p:extLst>
      <p:ext uri="{BB962C8B-B14F-4D97-AF65-F5344CB8AC3E}">
        <p14:creationId xmlns:p14="http://schemas.microsoft.com/office/powerpoint/2010/main" val="3162614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07" name="矩形 1"/>
          <p:cNvSpPr/>
          <p:nvPr/>
        </p:nvSpPr>
        <p:spPr>
          <a:xfrm>
            <a:off x="0" y="0"/>
            <a:ext cx="12192000" cy="669290"/>
          </a:xfrm>
          <a:prstGeom prst="rect">
            <a:avLst/>
          </a:prstGeom>
          <a:solidFill>
            <a:srgbClr val="3748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ea typeface="微软雅黑" panose="020B0503020204020204" pitchFamily="34" charset="-122"/>
              <a:cs typeface="Arial" panose="020B0604020202020204" pitchFamily="34" charset="0"/>
            </a:endParaRPr>
          </a:p>
        </p:txBody>
      </p:sp>
      <p:sp>
        <p:nvSpPr>
          <p:cNvPr id="3" name="灯片编号占位符 2"/>
          <p:cNvSpPr>
            <a:spLocks noGrp="1"/>
          </p:cNvSpPr>
          <p:nvPr>
            <p:ph type="sldNum" sz="quarter" idx="12"/>
          </p:nvPr>
        </p:nvSpPr>
        <p:spPr>
          <a:xfrm>
            <a:off x="11350078" y="6579235"/>
            <a:ext cx="973667" cy="274320"/>
          </a:xfrm>
        </p:spPr>
        <p:txBody>
          <a:bodyPr/>
          <a:lstStyle/>
          <a:p>
            <a:fld id="{49AE70B2-8BF9-45C0-BB95-33D1B9D3A854}" type="slidenum">
              <a:rPr lang="zh-CN" altLang="en-US" sz="1400" smtClean="0">
                <a:solidFill>
                  <a:srgbClr val="000000">
                    <a:tint val="75000"/>
                  </a:srgbClr>
                </a:solidFill>
                <a:latin typeface="+mn-lt"/>
                <a:cs typeface="Arial" panose="020B0604020202020204" pitchFamily="34" charset="0"/>
              </a:rPr>
              <a:t>6</a:t>
            </a:fld>
            <a:endParaRPr lang="zh-CN" altLang="en-US" sz="1400" dirty="0">
              <a:solidFill>
                <a:srgbClr val="000000">
                  <a:tint val="75000"/>
                </a:srgbClr>
              </a:solidFill>
              <a:latin typeface="+mn-lt"/>
              <a:cs typeface="Arial" panose="020B0604020202020204" pitchFamily="34" charset="0"/>
            </a:endParaRPr>
          </a:p>
        </p:txBody>
      </p:sp>
      <p:sp>
        <p:nvSpPr>
          <p:cNvPr id="10" name="文本框 9"/>
          <p:cNvSpPr txBox="1"/>
          <p:nvPr/>
        </p:nvSpPr>
        <p:spPr>
          <a:xfrm>
            <a:off x="51851" y="42257"/>
            <a:ext cx="12088298" cy="584775"/>
          </a:xfrm>
          <a:prstGeom prst="rect">
            <a:avLst/>
          </a:prstGeom>
          <a:noFill/>
        </p:spPr>
        <p:txBody>
          <a:bodyPr wrap="square" rtlCol="0" anchor="t">
            <a:spAutoFit/>
          </a:bodyPr>
          <a:lstStyle/>
          <a:p>
            <a:pPr lvl="0" defTabSz="914400">
              <a:defRPr/>
            </a:pPr>
            <a:r>
              <a:rPr lang="zh-CN" altLang="en-US" sz="3200" dirty="0">
                <a:solidFill>
                  <a:srgbClr val="FFFFFF"/>
                </a:solidFill>
                <a:ea typeface="微软雅黑" panose="020B0503020204020204" pitchFamily="34" charset="-122"/>
                <a:cs typeface="Arial" panose="020B0604020202020204" pitchFamily="34" charset="0"/>
                <a:sym typeface="+mn-ea"/>
              </a:rPr>
              <a:t>论文评审意见</a:t>
            </a:r>
            <a:r>
              <a:rPr lang="en-US" altLang="zh-CN" sz="3200" dirty="0">
                <a:solidFill>
                  <a:srgbClr val="FFFFFF"/>
                </a:solidFill>
                <a:ea typeface="微软雅黑" panose="020B0503020204020204" pitchFamily="34" charset="-122"/>
                <a:cs typeface="Arial" panose="020B0604020202020204" pitchFamily="34" charset="0"/>
                <a:sym typeface="+mn-ea"/>
              </a:rPr>
              <a:t>3</a:t>
            </a:r>
            <a:endParaRPr lang="en-US" altLang="zh-CN" sz="3200" noProof="0" dirty="0">
              <a:ln>
                <a:noFill/>
              </a:ln>
              <a:solidFill>
                <a:srgbClr val="FFFFFF"/>
              </a:solidFill>
              <a:effectLst/>
              <a:uLnTx/>
              <a:uFillTx/>
              <a:ea typeface="微软雅黑" panose="020B0503020204020204" pitchFamily="34" charset="-122"/>
              <a:cs typeface="Arial" panose="020B0604020202020204" pitchFamily="34" charset="0"/>
              <a:sym typeface="+mn-ea"/>
            </a:endParaRPr>
          </a:p>
        </p:txBody>
      </p:sp>
      <p:sp>
        <p:nvSpPr>
          <p:cNvPr id="11" name="矩形 1"/>
          <p:cNvSpPr/>
          <p:nvPr/>
        </p:nvSpPr>
        <p:spPr>
          <a:xfrm>
            <a:off x="0" y="6550660"/>
            <a:ext cx="12192000" cy="76200"/>
          </a:xfrm>
          <a:prstGeom prst="rect">
            <a:avLst/>
          </a:prstGeom>
          <a:solidFill>
            <a:srgbClr val="3748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ea typeface="微软雅黑" panose="020B0503020204020204" pitchFamily="34" charset="-122"/>
              <a:cs typeface="Arial" panose="020B0604020202020204" pitchFamily="34" charset="0"/>
            </a:endParaRPr>
          </a:p>
        </p:txBody>
      </p:sp>
      <p:sp>
        <p:nvSpPr>
          <p:cNvPr id="12" name="文本框 11"/>
          <p:cNvSpPr txBox="1"/>
          <p:nvPr/>
        </p:nvSpPr>
        <p:spPr>
          <a:xfrm>
            <a:off x="181700" y="6581896"/>
            <a:ext cx="3552825" cy="306705"/>
          </a:xfrm>
          <a:prstGeom prst="rect">
            <a:avLst/>
          </a:prstGeom>
          <a:noFill/>
        </p:spPr>
        <p:txBody>
          <a:bodyPr wrap="square" rtlCol="0">
            <a:spAutoFit/>
          </a:bodyPr>
          <a:lstStyle/>
          <a:p>
            <a:r>
              <a:rPr lang="en-US" altLang="zh-CN" sz="1400" dirty="0">
                <a:cs typeface="Arial" panose="020B0604020202020204" pitchFamily="34" charset="0"/>
              </a:rPr>
              <a:t>2024/05/20</a:t>
            </a:r>
          </a:p>
        </p:txBody>
      </p:sp>
      <p:sp>
        <p:nvSpPr>
          <p:cNvPr id="8" name="文本框 7">
            <a:extLst>
              <a:ext uri="{FF2B5EF4-FFF2-40B4-BE49-F238E27FC236}">
                <a16:creationId xmlns:a16="http://schemas.microsoft.com/office/drawing/2014/main" id="{63642D0A-6C3D-409B-B746-763BA8853BBB}"/>
              </a:ext>
            </a:extLst>
          </p:cNvPr>
          <p:cNvSpPr txBox="1"/>
          <p:nvPr/>
        </p:nvSpPr>
        <p:spPr>
          <a:xfrm>
            <a:off x="877329" y="1363903"/>
            <a:ext cx="9901819" cy="3787640"/>
          </a:xfrm>
          <a:prstGeom prst="rect">
            <a:avLst/>
          </a:prstGeom>
          <a:noFill/>
        </p:spPr>
        <p:txBody>
          <a:bodyPr wrap="square">
            <a:spAutoFit/>
          </a:bodyPr>
          <a:lstStyle/>
          <a:p>
            <a:pPr indent="252095">
              <a:lnSpc>
                <a:spcPct val="150000"/>
              </a:lnSpc>
              <a:spcAft>
                <a:spcPts val="1200"/>
              </a:spcAft>
            </a:pPr>
            <a:r>
              <a:rPr lang="en-GB" altLang="zh-CN" sz="1800" kern="100" dirty="0">
                <a:effectLst/>
                <a:ea typeface="等线" panose="02010600030101010101" pitchFamily="2" charset="-122"/>
                <a:cs typeface="Times New Roman" panose="02020603050405020304" pitchFamily="18" charset="0"/>
              </a:rPr>
              <a:t>ATLAS</a:t>
            </a:r>
            <a:r>
              <a:rPr lang="zh-CN" altLang="zh-CN" sz="1800" kern="100" dirty="0">
                <a:effectLst/>
                <a:ea typeface="等线" panose="02010600030101010101" pitchFamily="2" charset="-122"/>
                <a:cs typeface="Times New Roman" panose="02020603050405020304" pitchFamily="18" charset="0"/>
              </a:rPr>
              <a:t>实验是大型强子对撞机上的四个主要实验之一。申请人论文选题围绕</a:t>
            </a:r>
            <a:r>
              <a:rPr lang="en-GB" altLang="zh-CN" sz="1800" kern="100" dirty="0">
                <a:effectLst/>
                <a:ea typeface="等线" panose="02010600030101010101" pitchFamily="2" charset="-122"/>
                <a:cs typeface="Times New Roman" panose="02020603050405020304" pitchFamily="18" charset="0"/>
              </a:rPr>
              <a:t>ATLAS</a:t>
            </a:r>
            <a:r>
              <a:rPr lang="zh-CN" altLang="zh-CN" sz="1800" kern="100" dirty="0">
                <a:effectLst/>
                <a:ea typeface="等线" panose="02010600030101010101" pitchFamily="2" charset="-122"/>
                <a:cs typeface="Times New Roman" panose="02020603050405020304" pitchFamily="18" charset="0"/>
              </a:rPr>
              <a:t>实验展开，进行了一项超出标准模型新粒子的寻找，并对</a:t>
            </a:r>
            <a:r>
              <a:rPr lang="en-GB" altLang="zh-CN" sz="1800" kern="100" dirty="0">
                <a:effectLst/>
                <a:ea typeface="等线" panose="02010600030101010101" pitchFamily="2" charset="-122"/>
                <a:cs typeface="Times New Roman" panose="02020603050405020304" pitchFamily="18" charset="0"/>
              </a:rPr>
              <a:t>ATLAS</a:t>
            </a:r>
            <a:r>
              <a:rPr lang="zh-CN" altLang="zh-CN" sz="1800" kern="100" dirty="0">
                <a:effectLst/>
                <a:ea typeface="等线" panose="02010600030101010101" pitchFamily="2" charset="-122"/>
                <a:cs typeface="Times New Roman" panose="02020603050405020304" pitchFamily="18" charset="0"/>
              </a:rPr>
              <a:t>探测器升级中的低增益雪崩探测器进行了研发。论文选题具有重要的物理意义和科学价值。 在新粒子寻找中，申请人基于</a:t>
            </a:r>
            <a:r>
              <a:rPr lang="en-GB" altLang="zh-CN" sz="1800" kern="100" dirty="0">
                <a:effectLst/>
                <a:ea typeface="等线" panose="02010600030101010101" pitchFamily="2" charset="-122"/>
                <a:cs typeface="Times New Roman" panose="02020603050405020304" pitchFamily="18" charset="0"/>
              </a:rPr>
              <a:t>ATLAS Run2</a:t>
            </a:r>
            <a:r>
              <a:rPr lang="zh-CN" altLang="zh-CN" sz="1800" kern="100" dirty="0">
                <a:effectLst/>
                <a:ea typeface="等线" panose="02010600030101010101" pitchFamily="2" charset="-122"/>
                <a:cs typeface="Times New Roman" panose="02020603050405020304" pitchFamily="18" charset="0"/>
              </a:rPr>
              <a:t>数据，通过筛选</a:t>
            </a:r>
            <a:r>
              <a:rPr lang="en-GB" altLang="zh-CN" sz="1800" kern="100" dirty="0">
                <a:effectLst/>
                <a:ea typeface="等线" panose="02010600030101010101" pitchFamily="2" charset="-122"/>
                <a:cs typeface="Times New Roman" panose="02020603050405020304" pitchFamily="18" charset="0"/>
              </a:rPr>
              <a:t>W</a:t>
            </a:r>
            <a:r>
              <a:rPr lang="zh-CN" altLang="zh-CN" sz="1800" kern="100" dirty="0">
                <a:effectLst/>
                <a:ea typeface="等线" panose="02010600030101010101" pitchFamily="2" charset="-122"/>
                <a:cs typeface="Times New Roman" panose="02020603050405020304" pitchFamily="18" charset="0"/>
              </a:rPr>
              <a:t>玻色子衰变末态，研究缪子数和陶子数的对称性破缺产生的新粒子。该工作在</a:t>
            </a:r>
            <a:r>
              <a:rPr lang="en-GB" altLang="zh-CN" sz="1800" kern="100" dirty="0">
                <a:effectLst/>
                <a:ea typeface="等线" panose="02010600030101010101" pitchFamily="2" charset="-122"/>
                <a:cs typeface="Times New Roman" panose="02020603050405020304" pitchFamily="18" charset="0"/>
              </a:rPr>
              <a:t>5~81GeV</a:t>
            </a:r>
            <a:r>
              <a:rPr lang="zh-CN" altLang="zh-CN" sz="1800" kern="100" dirty="0">
                <a:effectLst/>
                <a:ea typeface="等线" panose="02010600030101010101" pitchFamily="2" charset="-122"/>
                <a:cs typeface="Times New Roman" panose="02020603050405020304" pitchFamily="18" charset="0"/>
              </a:rPr>
              <a:t>质量区间进行了搜寻，得到了目前最好的排除上限。针对高亮度</a:t>
            </a:r>
            <a:r>
              <a:rPr lang="en-GB" altLang="zh-CN" sz="1800" kern="100" dirty="0">
                <a:effectLst/>
                <a:ea typeface="等线" panose="02010600030101010101" pitchFamily="2" charset="-122"/>
                <a:cs typeface="Times New Roman" panose="02020603050405020304" pitchFamily="18" charset="0"/>
              </a:rPr>
              <a:t>LHC</a:t>
            </a:r>
            <a:r>
              <a:rPr lang="zh-CN" altLang="zh-CN" sz="1800" kern="100" dirty="0">
                <a:effectLst/>
                <a:ea typeface="等线" panose="02010600030101010101" pitchFamily="2" charset="-122"/>
                <a:cs typeface="Times New Roman" panose="02020603050405020304" pitchFamily="18" charset="0"/>
              </a:rPr>
              <a:t>实验中</a:t>
            </a:r>
            <a:r>
              <a:rPr lang="en-GB" altLang="zh-CN" sz="1800" kern="100" dirty="0">
                <a:effectLst/>
                <a:ea typeface="等线" panose="02010600030101010101" pitchFamily="2" charset="-122"/>
                <a:cs typeface="Times New Roman" panose="02020603050405020304" pitchFamily="18" charset="0"/>
              </a:rPr>
              <a:t>ATLAS</a:t>
            </a:r>
            <a:r>
              <a:rPr lang="zh-CN" altLang="zh-CN" sz="1800" kern="100" dirty="0">
                <a:effectLst/>
                <a:ea typeface="等线" panose="02010600030101010101" pitchFamily="2" charset="-122"/>
                <a:cs typeface="Times New Roman" panose="02020603050405020304" pitchFamily="18" charset="0"/>
              </a:rPr>
              <a:t>探测器升级的需求，申请人还研究了抗辐照硅探测器技术中的低增益雪崩探测器，对传感器进行了性能测试。这些工作表明申请人在物理分析和探测器研发方面均受到了良好的训练，具备独立从事科研工作的能力。 论文调研充分，写作规范，逻辑严谨，文字表述准确，是一篇优秀的博士论文。</a:t>
            </a:r>
            <a:r>
              <a:rPr lang="zh-CN" altLang="zh-CN" sz="1800" b="1" kern="100" dirty="0">
                <a:effectLst/>
                <a:ea typeface="等线" panose="02010600030101010101" pitchFamily="2" charset="-122"/>
                <a:cs typeface="Times New Roman" panose="02020603050405020304" pitchFamily="18" charset="0"/>
              </a:rPr>
              <a:t>同意答辩。</a:t>
            </a:r>
            <a:endParaRPr lang="zh-CN" altLang="zh-CN" sz="1400" b="1" kern="100" dirty="0">
              <a:effectLst/>
              <a:ea typeface="等线" panose="02010600030101010101" pitchFamily="2" charset="-122"/>
              <a:cs typeface="Times New Roman" panose="02020603050405020304" pitchFamily="18" charset="0"/>
            </a:endParaRPr>
          </a:p>
        </p:txBody>
      </p:sp>
    </p:spTree>
    <p:custDataLst>
      <p:tags r:id="rId1"/>
    </p:custDataLst>
    <p:extLst>
      <p:ext uri="{BB962C8B-B14F-4D97-AF65-F5344CB8AC3E}">
        <p14:creationId xmlns:p14="http://schemas.microsoft.com/office/powerpoint/2010/main" val="1961424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07" name="矩形 1"/>
          <p:cNvSpPr/>
          <p:nvPr/>
        </p:nvSpPr>
        <p:spPr>
          <a:xfrm>
            <a:off x="0" y="0"/>
            <a:ext cx="12192000" cy="669290"/>
          </a:xfrm>
          <a:prstGeom prst="rect">
            <a:avLst/>
          </a:prstGeom>
          <a:solidFill>
            <a:srgbClr val="3748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ea typeface="微软雅黑" panose="020B0503020204020204" pitchFamily="34" charset="-122"/>
              <a:cs typeface="Arial" panose="020B0604020202020204" pitchFamily="34" charset="0"/>
            </a:endParaRPr>
          </a:p>
        </p:txBody>
      </p:sp>
      <p:sp>
        <p:nvSpPr>
          <p:cNvPr id="3" name="灯片编号占位符 2"/>
          <p:cNvSpPr>
            <a:spLocks noGrp="1"/>
          </p:cNvSpPr>
          <p:nvPr>
            <p:ph type="sldNum" sz="quarter" idx="12"/>
          </p:nvPr>
        </p:nvSpPr>
        <p:spPr>
          <a:xfrm>
            <a:off x="11350078" y="6579235"/>
            <a:ext cx="973667" cy="274320"/>
          </a:xfrm>
        </p:spPr>
        <p:txBody>
          <a:bodyPr/>
          <a:lstStyle/>
          <a:p>
            <a:fld id="{49AE70B2-8BF9-45C0-BB95-33D1B9D3A854}" type="slidenum">
              <a:rPr lang="zh-CN" altLang="en-US" sz="1400" smtClean="0">
                <a:solidFill>
                  <a:srgbClr val="000000">
                    <a:tint val="75000"/>
                  </a:srgbClr>
                </a:solidFill>
                <a:latin typeface="+mn-lt"/>
                <a:cs typeface="Arial" panose="020B0604020202020204" pitchFamily="34" charset="0"/>
              </a:rPr>
              <a:t>7</a:t>
            </a:fld>
            <a:endParaRPr lang="zh-CN" altLang="en-US" sz="1400" dirty="0">
              <a:solidFill>
                <a:srgbClr val="000000">
                  <a:tint val="75000"/>
                </a:srgbClr>
              </a:solidFill>
              <a:latin typeface="+mn-lt"/>
              <a:cs typeface="Arial" panose="020B0604020202020204" pitchFamily="34" charset="0"/>
            </a:endParaRPr>
          </a:p>
        </p:txBody>
      </p:sp>
      <p:sp>
        <p:nvSpPr>
          <p:cNvPr id="10" name="文本框 9"/>
          <p:cNvSpPr txBox="1"/>
          <p:nvPr/>
        </p:nvSpPr>
        <p:spPr>
          <a:xfrm>
            <a:off x="51851" y="42257"/>
            <a:ext cx="12088298" cy="584775"/>
          </a:xfrm>
          <a:prstGeom prst="rect">
            <a:avLst/>
          </a:prstGeom>
          <a:noFill/>
        </p:spPr>
        <p:txBody>
          <a:bodyPr wrap="square" rtlCol="0" anchor="t">
            <a:spAutoFit/>
          </a:bodyPr>
          <a:lstStyle/>
          <a:p>
            <a:pPr lvl="0" defTabSz="914400">
              <a:defRPr/>
            </a:pPr>
            <a:r>
              <a:rPr lang="zh-CN" altLang="en-US" sz="3200" dirty="0">
                <a:solidFill>
                  <a:srgbClr val="FFFFFF"/>
                </a:solidFill>
                <a:ea typeface="微软雅黑" panose="020B0503020204020204" pitchFamily="34" charset="-122"/>
                <a:cs typeface="Arial" panose="020B0604020202020204" pitchFamily="34" charset="0"/>
                <a:sym typeface="+mn-ea"/>
              </a:rPr>
              <a:t>论文评审意见</a:t>
            </a:r>
            <a:r>
              <a:rPr lang="en-US" altLang="zh-CN" sz="3200" dirty="0">
                <a:solidFill>
                  <a:srgbClr val="FFFFFF"/>
                </a:solidFill>
                <a:ea typeface="微软雅黑" panose="020B0503020204020204" pitchFamily="34" charset="-122"/>
                <a:cs typeface="Arial" panose="020B0604020202020204" pitchFamily="34" charset="0"/>
                <a:sym typeface="+mn-ea"/>
              </a:rPr>
              <a:t>4</a:t>
            </a:r>
            <a:endParaRPr lang="en-US" altLang="zh-CN" sz="3200" noProof="0" dirty="0">
              <a:ln>
                <a:noFill/>
              </a:ln>
              <a:solidFill>
                <a:srgbClr val="FFFFFF"/>
              </a:solidFill>
              <a:effectLst/>
              <a:uLnTx/>
              <a:uFillTx/>
              <a:ea typeface="微软雅黑" panose="020B0503020204020204" pitchFamily="34" charset="-122"/>
              <a:cs typeface="Arial" panose="020B0604020202020204" pitchFamily="34" charset="0"/>
              <a:sym typeface="+mn-ea"/>
            </a:endParaRPr>
          </a:p>
        </p:txBody>
      </p:sp>
      <p:sp>
        <p:nvSpPr>
          <p:cNvPr id="11" name="矩形 1"/>
          <p:cNvSpPr/>
          <p:nvPr/>
        </p:nvSpPr>
        <p:spPr>
          <a:xfrm>
            <a:off x="0" y="6550660"/>
            <a:ext cx="12192000" cy="76200"/>
          </a:xfrm>
          <a:prstGeom prst="rect">
            <a:avLst/>
          </a:prstGeom>
          <a:solidFill>
            <a:srgbClr val="3748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ea typeface="微软雅黑" panose="020B0503020204020204" pitchFamily="34" charset="-122"/>
              <a:cs typeface="Arial" panose="020B0604020202020204" pitchFamily="34" charset="0"/>
            </a:endParaRPr>
          </a:p>
        </p:txBody>
      </p:sp>
      <p:sp>
        <p:nvSpPr>
          <p:cNvPr id="12" name="文本框 11"/>
          <p:cNvSpPr txBox="1"/>
          <p:nvPr/>
        </p:nvSpPr>
        <p:spPr>
          <a:xfrm>
            <a:off x="181700" y="6581896"/>
            <a:ext cx="3552825" cy="306705"/>
          </a:xfrm>
          <a:prstGeom prst="rect">
            <a:avLst/>
          </a:prstGeom>
          <a:noFill/>
        </p:spPr>
        <p:txBody>
          <a:bodyPr wrap="square" rtlCol="0">
            <a:spAutoFit/>
          </a:bodyPr>
          <a:lstStyle/>
          <a:p>
            <a:r>
              <a:rPr lang="en-US" altLang="zh-CN" sz="1400" dirty="0">
                <a:cs typeface="Arial" panose="020B0604020202020204" pitchFamily="34" charset="0"/>
              </a:rPr>
              <a:t>2024/05/20</a:t>
            </a:r>
          </a:p>
        </p:txBody>
      </p:sp>
      <p:sp>
        <p:nvSpPr>
          <p:cNvPr id="8" name="文本框 7">
            <a:extLst>
              <a:ext uri="{FF2B5EF4-FFF2-40B4-BE49-F238E27FC236}">
                <a16:creationId xmlns:a16="http://schemas.microsoft.com/office/drawing/2014/main" id="{A152695E-B723-4485-BB0B-1E9D92E2AD56}"/>
              </a:ext>
            </a:extLst>
          </p:cNvPr>
          <p:cNvSpPr txBox="1"/>
          <p:nvPr/>
        </p:nvSpPr>
        <p:spPr>
          <a:xfrm>
            <a:off x="116775" y="711547"/>
            <a:ext cx="11958449" cy="5440015"/>
          </a:xfrm>
          <a:prstGeom prst="rect">
            <a:avLst/>
          </a:prstGeom>
          <a:noFill/>
        </p:spPr>
        <p:txBody>
          <a:bodyPr wrap="square">
            <a:spAutoFit/>
          </a:bodyPr>
          <a:lstStyle/>
          <a:p>
            <a:pPr>
              <a:lnSpc>
                <a:spcPct val="150000"/>
              </a:lnSpc>
            </a:pPr>
            <a:r>
              <a:rPr lang="zh-CN" altLang="en-US" kern="100" dirty="0">
                <a:ea typeface="等线" panose="02010600030101010101" pitchFamily="2" charset="-122"/>
                <a:cs typeface="Times New Roman" panose="02020603050405020304" pitchFamily="18" charset="0"/>
              </a:rPr>
              <a:t>该论文</a:t>
            </a:r>
            <a:r>
              <a:rPr lang="en-US" altLang="zh-CN" kern="100" dirty="0">
                <a:ea typeface="等线" panose="02010600030101010101" pitchFamily="2" charset="-122"/>
                <a:cs typeface="Times New Roman" panose="02020603050405020304" pitchFamily="18" charset="0"/>
              </a:rPr>
              <a:t>《</a:t>
            </a:r>
            <a:r>
              <a:rPr lang="zh-CN" altLang="en-US" kern="100" dirty="0">
                <a:ea typeface="等线" panose="02010600030101010101" pitchFamily="2" charset="-122"/>
                <a:cs typeface="Times New Roman" panose="02020603050405020304" pitchFamily="18" charset="0"/>
              </a:rPr>
              <a:t>通过 </a:t>
            </a:r>
            <a:r>
              <a:rPr lang="en-US" altLang="zh-CN" kern="100" dirty="0">
                <a:ea typeface="等线" panose="02010600030101010101" pitchFamily="2" charset="-122"/>
                <a:cs typeface="Times New Roman" panose="02020603050405020304" pitchFamily="18" charset="0"/>
              </a:rPr>
              <a:t>ATLAS </a:t>
            </a:r>
            <a:r>
              <a:rPr lang="zh-CN" altLang="en-US" kern="100" dirty="0">
                <a:ea typeface="等线" panose="02010600030101010101" pitchFamily="2" charset="-122"/>
                <a:cs typeface="Times New Roman" panose="02020603050405020304" pitchFamily="18" charset="0"/>
              </a:rPr>
              <a:t>实验寻找新的规范玻色子及低增益雪崩探测器的性能表征</a:t>
            </a:r>
            <a:r>
              <a:rPr lang="en-US" altLang="zh-CN" kern="100" dirty="0">
                <a:ea typeface="等线" panose="02010600030101010101" pitchFamily="2" charset="-122"/>
                <a:cs typeface="Times New Roman" panose="02020603050405020304" pitchFamily="18" charset="0"/>
              </a:rPr>
              <a:t>》</a:t>
            </a:r>
            <a:r>
              <a:rPr lang="zh-CN" altLang="en-US" kern="100" dirty="0">
                <a:ea typeface="等线" panose="02010600030101010101" pitchFamily="2" charset="-122"/>
                <a:cs typeface="Times New Roman" panose="02020603050405020304" pitchFamily="18" charset="0"/>
              </a:rPr>
              <a:t>基于大型强子对撞机上的</a:t>
            </a:r>
            <a:r>
              <a:rPr lang="en-US" altLang="zh-CN" kern="100" dirty="0">
                <a:ea typeface="等线" panose="02010600030101010101" pitchFamily="2" charset="-122"/>
                <a:cs typeface="Times New Roman" panose="02020603050405020304" pitchFamily="18" charset="0"/>
              </a:rPr>
              <a:t>ATLAS</a:t>
            </a:r>
            <a:r>
              <a:rPr lang="zh-CN" altLang="en-US" kern="100" dirty="0">
                <a:ea typeface="等线" panose="02010600030101010101" pitchFamily="2" charset="-122"/>
                <a:cs typeface="Times New Roman" panose="02020603050405020304" pitchFamily="18" charset="0"/>
              </a:rPr>
              <a:t>实验的稀有衰变道研究，开展新物理方向的探究。申请人从事两方面的工作，作为物理分析，完成的主要工作包括利用</a:t>
            </a:r>
            <a:r>
              <a:rPr lang="en-US" altLang="zh-CN" kern="100" dirty="0">
                <a:ea typeface="等线" panose="02010600030101010101" pitchFamily="2" charset="-122"/>
                <a:cs typeface="Times New Roman" panose="02020603050405020304" pitchFamily="18" charset="0"/>
              </a:rPr>
              <a:t>ATLAS</a:t>
            </a:r>
            <a:r>
              <a:rPr lang="zh-CN" altLang="en-US" kern="100" dirty="0">
                <a:ea typeface="等线" panose="02010600030101010101" pitchFamily="2" charset="-122"/>
                <a:cs typeface="Times New Roman" panose="02020603050405020304" pitchFamily="18" charset="0"/>
              </a:rPr>
              <a:t>实验</a:t>
            </a:r>
            <a:r>
              <a:rPr lang="en-US" altLang="zh-CN" kern="100" dirty="0">
                <a:ea typeface="等线" panose="02010600030101010101" pitchFamily="2" charset="-122"/>
                <a:cs typeface="Times New Roman" panose="02020603050405020304" pitchFamily="18" charset="0"/>
              </a:rPr>
              <a:t>2015-2018</a:t>
            </a:r>
            <a:r>
              <a:rPr lang="zh-CN" altLang="en-US" kern="100" dirty="0">
                <a:ea typeface="等线" panose="02010600030101010101" pitchFamily="2" charset="-122"/>
                <a:cs typeface="Times New Roman" panose="02020603050405020304" pitchFamily="18" charset="0"/>
              </a:rPr>
              <a:t>年的质子质子对撞数据，筛选对撞过程所产生的 </a:t>
            </a:r>
            <a:r>
              <a:rPr lang="en-US" altLang="zh-CN" kern="100" dirty="0">
                <a:ea typeface="等线" panose="02010600030101010101" pitchFamily="2" charset="-122"/>
                <a:cs typeface="Times New Roman" panose="02020603050405020304" pitchFamily="18" charset="0"/>
              </a:rPr>
              <a:t>W </a:t>
            </a:r>
            <a:r>
              <a:rPr lang="zh-CN" altLang="en-US" kern="100" dirty="0">
                <a:ea typeface="等线" panose="02010600030101010101" pitchFamily="2" charset="-122"/>
                <a:cs typeface="Times New Roman" panose="02020603050405020304" pitchFamily="18" charset="0"/>
              </a:rPr>
              <a:t>玻色子事例，考虑到这些</a:t>
            </a:r>
            <a:r>
              <a:rPr lang="en-US" altLang="zh-CN" kern="100" dirty="0">
                <a:ea typeface="等线" panose="02010600030101010101" pitchFamily="2" charset="-122"/>
                <a:cs typeface="Times New Roman" panose="02020603050405020304" pitchFamily="18" charset="0"/>
              </a:rPr>
              <a:t>W </a:t>
            </a:r>
            <a:r>
              <a:rPr lang="zh-CN" altLang="en-US" kern="100" dirty="0">
                <a:ea typeface="等线" panose="02010600030101010101" pitchFamily="2" charset="-122"/>
                <a:cs typeface="Times New Roman" panose="02020603050405020304" pitchFamily="18" charset="0"/>
              </a:rPr>
              <a:t>玻色子可衰变至</a:t>
            </a:r>
            <a:r>
              <a:rPr lang="en-US" altLang="zh-CN" kern="100" dirty="0">
                <a:ea typeface="等线" panose="02010600030101010101" pitchFamily="2" charset="-122"/>
                <a:cs typeface="Times New Roman" panose="02020603050405020304" pitchFamily="18" charset="0"/>
              </a:rPr>
              <a:t>mu</a:t>
            </a:r>
            <a:r>
              <a:rPr lang="zh-CN" altLang="en-US" kern="100" dirty="0">
                <a:ea typeface="等线" panose="02010600030101010101" pitchFamily="2" charset="-122"/>
                <a:cs typeface="Times New Roman" panose="02020603050405020304" pitchFamily="18" charset="0"/>
              </a:rPr>
              <a:t>子和</a:t>
            </a:r>
            <a:r>
              <a:rPr lang="en-US" altLang="zh-CN" kern="100" dirty="0">
                <a:ea typeface="等线" panose="02010600030101010101" pitchFamily="2" charset="-122"/>
                <a:cs typeface="Times New Roman" panose="02020603050405020304" pitchFamily="18" charset="0"/>
              </a:rPr>
              <a:t>mu</a:t>
            </a:r>
            <a:r>
              <a:rPr lang="zh-CN" altLang="en-US" kern="100" dirty="0">
                <a:ea typeface="等线" panose="02010600030101010101" pitchFamily="2" charset="-122"/>
                <a:cs typeface="Times New Roman" panose="02020603050405020304" pitchFamily="18" charset="0"/>
              </a:rPr>
              <a:t>子中微子，通过轻子辐射有可能产生新的规范玻色子，该规范玻色子最终可衰变为双</a:t>
            </a:r>
            <a:r>
              <a:rPr lang="en-US" altLang="zh-CN" kern="100" dirty="0">
                <a:ea typeface="等线" panose="02010600030101010101" pitchFamily="2" charset="-122"/>
                <a:cs typeface="Times New Roman" panose="02020603050405020304" pitchFamily="18" charset="0"/>
              </a:rPr>
              <a:t>mu</a:t>
            </a:r>
            <a:r>
              <a:rPr lang="zh-CN" altLang="en-US" kern="100" dirty="0">
                <a:ea typeface="等线" panose="02010600030101010101" pitchFamily="2" charset="-122"/>
                <a:cs typeface="Times New Roman" panose="02020603050405020304" pitchFamily="18" charset="0"/>
              </a:rPr>
              <a:t>子对；因此通过分析三</a:t>
            </a:r>
            <a:r>
              <a:rPr lang="en-US" altLang="zh-CN" kern="100" dirty="0">
                <a:ea typeface="等线" panose="02010600030101010101" pitchFamily="2" charset="-122"/>
                <a:cs typeface="Times New Roman" panose="02020603050405020304" pitchFamily="18" charset="0"/>
              </a:rPr>
              <a:t>mu</a:t>
            </a:r>
            <a:r>
              <a:rPr lang="zh-CN" altLang="en-US" kern="100" dirty="0">
                <a:ea typeface="等线" panose="02010600030101010101" pitchFamily="2" charset="-122"/>
                <a:cs typeface="Times New Roman" panose="02020603050405020304" pitchFamily="18" charset="0"/>
              </a:rPr>
              <a:t>子加</a:t>
            </a:r>
            <a:r>
              <a:rPr lang="en-US" altLang="zh-CN" kern="100" dirty="0">
                <a:ea typeface="等线" panose="02010600030101010101" pitchFamily="2" charset="-122"/>
                <a:cs typeface="Times New Roman" panose="02020603050405020304" pitchFamily="18" charset="0"/>
              </a:rPr>
              <a:t>mu</a:t>
            </a:r>
            <a:r>
              <a:rPr lang="zh-CN" altLang="en-US" kern="100" dirty="0">
                <a:ea typeface="等线" panose="02010600030101010101" pitchFamily="2" charset="-122"/>
                <a:cs typeface="Times New Roman" panose="02020603050405020304" pitchFamily="18" charset="0"/>
              </a:rPr>
              <a:t>子中微子末态，就有可能找到新的规范玻色子。这是该类过程首次被用于该规范玻色子的寻找，从结果上看，不失为一次有益的尝试。申请人还从事了部分硬件研究工作。围绕低增益雪崩探测器，通过设计并搭建一系列测试平台，对传感器性能进行了测试，为研发工艺参数的调整优化提供反馈，实现性能的迭代提升，空间分辨率在探测器中心区域达到微米量级。     总体上，申请人的博士学位论文，论文选题适当，属于粒子物理实验前沿课题。申请人的博士论文对于国内外研究现状了解清楚，对具体采用的研究方法以及其中的重点也描述清楚。虽然通过三缪子加缪子中微子末态没有发现显著的新规范玻色子的显著信号，但是得到了该规范玻色子与轻子耦合强度的上限值，对一些新物理模型可以给出相应的限制，同时也对将来的搜寻（包括已完成的通知</a:t>
            </a:r>
            <a:r>
              <a:rPr lang="en-US" altLang="zh-CN" kern="100" dirty="0">
                <a:ea typeface="等线" panose="02010600030101010101" pitchFamily="2" charset="-122"/>
                <a:cs typeface="Times New Roman" panose="02020603050405020304" pitchFamily="18" charset="0"/>
              </a:rPr>
              <a:t>ZZ</a:t>
            </a:r>
            <a:r>
              <a:rPr lang="zh-CN" altLang="en-US" kern="100" dirty="0">
                <a:ea typeface="等线" panose="02010600030101010101" pitchFamily="2" charset="-122"/>
                <a:cs typeface="Times New Roman" panose="02020603050405020304" pitchFamily="18" charset="0"/>
              </a:rPr>
              <a:t>产生过程的寻找）是很好的参考。申请人同时也从事了硬件研发工作，获得较好的成效。论文整体结构合理、形式规范。</a:t>
            </a:r>
            <a:r>
              <a:rPr lang="zh-CN" altLang="en-US" b="1" dirty="0"/>
              <a:t>该学位论文符合博士研究生的学术水平和要求，同意进行博士学位论文答辩，建议授予理学博士学位。</a:t>
            </a:r>
          </a:p>
        </p:txBody>
      </p:sp>
    </p:spTree>
    <p:custDataLst>
      <p:tags r:id="rId1"/>
    </p:custDataLst>
    <p:extLst>
      <p:ext uri="{BB962C8B-B14F-4D97-AF65-F5344CB8AC3E}">
        <p14:creationId xmlns:p14="http://schemas.microsoft.com/office/powerpoint/2010/main" val="1885751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07" name="矩形 1"/>
          <p:cNvSpPr/>
          <p:nvPr/>
        </p:nvSpPr>
        <p:spPr>
          <a:xfrm>
            <a:off x="0" y="0"/>
            <a:ext cx="12192000" cy="669290"/>
          </a:xfrm>
          <a:prstGeom prst="rect">
            <a:avLst/>
          </a:prstGeom>
          <a:solidFill>
            <a:srgbClr val="3748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ea typeface="微软雅黑" panose="020B0503020204020204" pitchFamily="34" charset="-122"/>
              <a:cs typeface="Arial" panose="020B0604020202020204" pitchFamily="34" charset="0"/>
            </a:endParaRPr>
          </a:p>
        </p:txBody>
      </p:sp>
      <p:sp>
        <p:nvSpPr>
          <p:cNvPr id="3" name="灯片编号占位符 2"/>
          <p:cNvSpPr>
            <a:spLocks noGrp="1"/>
          </p:cNvSpPr>
          <p:nvPr>
            <p:ph type="sldNum" sz="quarter" idx="12"/>
          </p:nvPr>
        </p:nvSpPr>
        <p:spPr>
          <a:xfrm>
            <a:off x="11350078" y="6579235"/>
            <a:ext cx="973667" cy="274320"/>
          </a:xfrm>
        </p:spPr>
        <p:txBody>
          <a:bodyPr/>
          <a:lstStyle/>
          <a:p>
            <a:fld id="{49AE70B2-8BF9-45C0-BB95-33D1B9D3A854}" type="slidenum">
              <a:rPr lang="zh-CN" altLang="en-US" sz="1400" smtClean="0">
                <a:solidFill>
                  <a:srgbClr val="000000">
                    <a:tint val="75000"/>
                  </a:srgbClr>
                </a:solidFill>
                <a:latin typeface="+mn-lt"/>
                <a:cs typeface="Arial" panose="020B0604020202020204" pitchFamily="34" charset="0"/>
              </a:rPr>
              <a:t>8</a:t>
            </a:fld>
            <a:endParaRPr lang="zh-CN" altLang="en-US" sz="1400" dirty="0">
              <a:solidFill>
                <a:srgbClr val="000000">
                  <a:tint val="75000"/>
                </a:srgbClr>
              </a:solidFill>
              <a:latin typeface="+mn-lt"/>
              <a:cs typeface="Arial" panose="020B0604020202020204" pitchFamily="34" charset="0"/>
            </a:endParaRPr>
          </a:p>
        </p:txBody>
      </p:sp>
      <p:sp>
        <p:nvSpPr>
          <p:cNvPr id="10" name="文本框 9"/>
          <p:cNvSpPr txBox="1"/>
          <p:nvPr/>
        </p:nvSpPr>
        <p:spPr>
          <a:xfrm>
            <a:off x="51851" y="42257"/>
            <a:ext cx="12088298" cy="584775"/>
          </a:xfrm>
          <a:prstGeom prst="rect">
            <a:avLst/>
          </a:prstGeom>
          <a:noFill/>
        </p:spPr>
        <p:txBody>
          <a:bodyPr wrap="square" rtlCol="0" anchor="t">
            <a:spAutoFit/>
          </a:bodyPr>
          <a:lstStyle/>
          <a:p>
            <a:pPr lvl="0" defTabSz="914400">
              <a:defRPr/>
            </a:pPr>
            <a:r>
              <a:rPr lang="zh-CN" altLang="en-US" sz="3200" dirty="0">
                <a:solidFill>
                  <a:srgbClr val="FFFFFF"/>
                </a:solidFill>
                <a:ea typeface="微软雅黑" panose="020B0503020204020204" pitchFamily="34" charset="-122"/>
                <a:cs typeface="Arial" panose="020B0604020202020204" pitchFamily="34" charset="0"/>
                <a:sym typeface="+mn-ea"/>
              </a:rPr>
              <a:t>论文评审意见</a:t>
            </a:r>
            <a:r>
              <a:rPr lang="en-US" altLang="zh-CN" sz="3200" dirty="0">
                <a:solidFill>
                  <a:srgbClr val="FFFFFF"/>
                </a:solidFill>
                <a:ea typeface="微软雅黑" panose="020B0503020204020204" pitchFamily="34" charset="-122"/>
                <a:cs typeface="Arial" panose="020B0604020202020204" pitchFamily="34" charset="0"/>
                <a:sym typeface="+mn-ea"/>
              </a:rPr>
              <a:t>5</a:t>
            </a:r>
            <a:endParaRPr lang="en-US" altLang="zh-CN" sz="3200" noProof="0" dirty="0">
              <a:ln>
                <a:noFill/>
              </a:ln>
              <a:solidFill>
                <a:srgbClr val="FFFFFF"/>
              </a:solidFill>
              <a:effectLst/>
              <a:uLnTx/>
              <a:uFillTx/>
              <a:ea typeface="微软雅黑" panose="020B0503020204020204" pitchFamily="34" charset="-122"/>
              <a:cs typeface="Arial" panose="020B0604020202020204" pitchFamily="34" charset="0"/>
              <a:sym typeface="+mn-ea"/>
            </a:endParaRPr>
          </a:p>
        </p:txBody>
      </p:sp>
      <p:sp>
        <p:nvSpPr>
          <p:cNvPr id="11" name="矩形 1"/>
          <p:cNvSpPr/>
          <p:nvPr/>
        </p:nvSpPr>
        <p:spPr>
          <a:xfrm>
            <a:off x="0" y="6550660"/>
            <a:ext cx="12192000" cy="76200"/>
          </a:xfrm>
          <a:prstGeom prst="rect">
            <a:avLst/>
          </a:prstGeom>
          <a:solidFill>
            <a:srgbClr val="3748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ea typeface="微软雅黑" panose="020B0503020204020204" pitchFamily="34" charset="-122"/>
              <a:cs typeface="Arial" panose="020B0604020202020204" pitchFamily="34" charset="0"/>
            </a:endParaRPr>
          </a:p>
        </p:txBody>
      </p:sp>
      <p:sp>
        <p:nvSpPr>
          <p:cNvPr id="12" name="文本框 11"/>
          <p:cNvSpPr txBox="1"/>
          <p:nvPr/>
        </p:nvSpPr>
        <p:spPr>
          <a:xfrm>
            <a:off x="181700" y="6581896"/>
            <a:ext cx="3552825" cy="306705"/>
          </a:xfrm>
          <a:prstGeom prst="rect">
            <a:avLst/>
          </a:prstGeom>
          <a:noFill/>
        </p:spPr>
        <p:txBody>
          <a:bodyPr wrap="square" rtlCol="0">
            <a:spAutoFit/>
          </a:bodyPr>
          <a:lstStyle/>
          <a:p>
            <a:r>
              <a:rPr lang="en-US" altLang="zh-CN" sz="1400" dirty="0">
                <a:cs typeface="Arial" panose="020B0604020202020204" pitchFamily="34" charset="0"/>
              </a:rPr>
              <a:t>2024/05/20</a:t>
            </a:r>
          </a:p>
        </p:txBody>
      </p:sp>
      <p:sp>
        <p:nvSpPr>
          <p:cNvPr id="8" name="文本框 7">
            <a:extLst>
              <a:ext uri="{FF2B5EF4-FFF2-40B4-BE49-F238E27FC236}">
                <a16:creationId xmlns:a16="http://schemas.microsoft.com/office/drawing/2014/main" id="{C533F713-0EB8-46E9-BE4B-91B4F204C1B8}"/>
              </a:ext>
            </a:extLst>
          </p:cNvPr>
          <p:cNvSpPr txBox="1"/>
          <p:nvPr/>
        </p:nvSpPr>
        <p:spPr>
          <a:xfrm>
            <a:off x="814914" y="1608990"/>
            <a:ext cx="10535164" cy="2947025"/>
          </a:xfrm>
          <a:prstGeom prst="rect">
            <a:avLst/>
          </a:prstGeom>
          <a:noFill/>
        </p:spPr>
        <p:txBody>
          <a:bodyPr wrap="square">
            <a:spAutoFit/>
          </a:bodyPr>
          <a:lstStyle/>
          <a:p>
            <a:pPr>
              <a:lnSpc>
                <a:spcPct val="150000"/>
              </a:lnSpc>
            </a:pPr>
            <a:r>
              <a:rPr lang="zh-CN" altLang="en-US" kern="100" dirty="0">
                <a:ea typeface="等线" panose="02010600030101010101" pitchFamily="2" charset="-122"/>
                <a:cs typeface="Times New Roman" panose="02020603050405020304" pitchFamily="18" charset="0"/>
              </a:rPr>
              <a:t>论文作者利用</a:t>
            </a:r>
            <a:r>
              <a:rPr lang="en-US" altLang="zh-CN" kern="100" dirty="0">
                <a:ea typeface="等线" panose="02010600030101010101" pitchFamily="2" charset="-122"/>
                <a:cs typeface="Times New Roman" panose="02020603050405020304" pitchFamily="18" charset="0"/>
              </a:rPr>
              <a:t>ATLAS </a:t>
            </a:r>
            <a:r>
              <a:rPr lang="zh-CN" altLang="en-US" kern="100" dirty="0">
                <a:ea typeface="等线" panose="02010600030101010101" pitchFamily="2" charset="-122"/>
                <a:cs typeface="Times New Roman" panose="02020603050405020304" pitchFamily="18" charset="0"/>
              </a:rPr>
              <a:t>实验于</a:t>
            </a:r>
            <a:r>
              <a:rPr lang="en-US" altLang="zh-CN" kern="100" dirty="0">
                <a:ea typeface="等线" panose="02010600030101010101" pitchFamily="2" charset="-122"/>
                <a:cs typeface="Times New Roman" panose="02020603050405020304" pitchFamily="18" charset="0"/>
              </a:rPr>
              <a:t>2015-2018 </a:t>
            </a:r>
            <a:r>
              <a:rPr lang="zh-CN" altLang="en-US" kern="100" dirty="0">
                <a:ea typeface="等线" panose="02010600030101010101" pitchFamily="2" charset="-122"/>
                <a:cs typeface="Times New Roman" panose="02020603050405020304" pitchFamily="18" charset="0"/>
              </a:rPr>
              <a:t>年间收集的质子</a:t>
            </a:r>
            <a:r>
              <a:rPr lang="en-US" altLang="zh-CN" kern="100" dirty="0">
                <a:ea typeface="等线" panose="02010600030101010101" pitchFamily="2" charset="-122"/>
                <a:cs typeface="Times New Roman" panose="02020603050405020304" pitchFamily="18" charset="0"/>
              </a:rPr>
              <a:t>-</a:t>
            </a:r>
            <a:r>
              <a:rPr lang="zh-CN" altLang="en-US" kern="100" dirty="0">
                <a:ea typeface="等线" panose="02010600030101010101" pitchFamily="2" charset="-122"/>
                <a:cs typeface="Times New Roman" panose="02020603050405020304" pitchFamily="18" charset="0"/>
              </a:rPr>
              <a:t>质子对撞数据，首次通过三缪子末态开展寻找</a:t>
            </a:r>
            <a:r>
              <a:rPr lang="en-US" altLang="zh-CN" kern="100" dirty="0">
                <a:ea typeface="等线" panose="02010600030101010101" pitchFamily="2" charset="-122"/>
                <a:cs typeface="Times New Roman" panose="02020603050405020304" pitchFamily="18" charset="0"/>
              </a:rPr>
              <a:t>Z%s</a:t>
            </a:r>
            <a:r>
              <a:rPr lang="zh-CN" altLang="en-US" kern="100" dirty="0">
                <a:ea typeface="等线" panose="02010600030101010101" pitchFamily="2" charset="-122"/>
                <a:cs typeface="Times New Roman" panose="02020603050405020304" pitchFamily="18" charset="0"/>
              </a:rPr>
              <a:t>的实验研究，在</a:t>
            </a:r>
            <a:r>
              <a:rPr lang="en-US" altLang="zh-CN" kern="100" dirty="0">
                <a:ea typeface="等线" panose="02010600030101010101" pitchFamily="2" charset="-122"/>
                <a:cs typeface="Times New Roman" panose="02020603050405020304" pitchFamily="18" charset="0"/>
              </a:rPr>
              <a:t>5 -81 GeV </a:t>
            </a:r>
            <a:r>
              <a:rPr lang="zh-CN" altLang="en-US" kern="100" dirty="0">
                <a:ea typeface="等线" panose="02010600030101010101" pitchFamily="2" charset="-122"/>
                <a:cs typeface="Times New Roman" panose="02020603050405020304" pitchFamily="18" charset="0"/>
              </a:rPr>
              <a:t>的质量区间内对信号显著度进行扫描，未观察到相对标准模型预期的显著超出，在</a:t>
            </a:r>
            <a:r>
              <a:rPr lang="en-US" altLang="zh-CN" kern="100" dirty="0">
                <a:ea typeface="等线" panose="02010600030101010101" pitchFamily="2" charset="-122"/>
                <a:cs typeface="Times New Roman" panose="02020603050405020304" pitchFamily="18" charset="0"/>
              </a:rPr>
              <a:t>95% </a:t>
            </a:r>
            <a:r>
              <a:rPr lang="zh-CN" altLang="en-US" kern="100" dirty="0">
                <a:ea typeface="等线" panose="02010600030101010101" pitchFamily="2" charset="-122"/>
                <a:cs typeface="Times New Roman" panose="02020603050405020304" pitchFamily="18" charset="0"/>
              </a:rPr>
              <a:t>的置信水平下给出</a:t>
            </a:r>
            <a:r>
              <a:rPr lang="en-US" altLang="zh-CN" kern="100" dirty="0">
                <a:ea typeface="等线" panose="02010600030101010101" pitchFamily="2" charset="-122"/>
                <a:cs typeface="Times New Roman" panose="02020603050405020304" pitchFamily="18" charset="0"/>
              </a:rPr>
              <a:t>Z%s</a:t>
            </a:r>
            <a:r>
              <a:rPr lang="zh-CN" altLang="en-US" kern="100" dirty="0">
                <a:ea typeface="等线" panose="02010600030101010101" pitchFamily="2" charset="-122"/>
                <a:cs typeface="Times New Roman" panose="02020603050405020304" pitchFamily="18" charset="0"/>
              </a:rPr>
              <a:t>与轻子的耦合强度上限；联合此前</a:t>
            </a:r>
            <a:r>
              <a:rPr lang="en-US" altLang="zh-CN" kern="100" dirty="0">
                <a:ea typeface="等线" panose="02010600030101010101" pitchFamily="2" charset="-122"/>
                <a:cs typeface="Times New Roman" panose="02020603050405020304" pitchFamily="18" charset="0"/>
              </a:rPr>
              <a:t>ATLAS </a:t>
            </a:r>
            <a:r>
              <a:rPr lang="zh-CN" altLang="en-US" kern="100" dirty="0">
                <a:ea typeface="等线" panose="02010600030101010101" pitchFamily="2" charset="-122"/>
                <a:cs typeface="Times New Roman" panose="02020603050405020304" pitchFamily="18" charset="0"/>
              </a:rPr>
              <a:t>实验上的四缪子末态测量结果，在相应参数空间内得到目前最好的排除上限。论文作者针对应用于</a:t>
            </a:r>
            <a:r>
              <a:rPr lang="en-US" altLang="zh-CN" kern="100" dirty="0">
                <a:ea typeface="等线" panose="02010600030101010101" pitchFamily="2" charset="-122"/>
                <a:cs typeface="Times New Roman" panose="02020603050405020304" pitchFamily="18" charset="0"/>
              </a:rPr>
              <a:t>ATLAS</a:t>
            </a:r>
            <a:r>
              <a:rPr lang="zh-CN" altLang="en-US" kern="100" dirty="0">
                <a:ea typeface="等线" panose="02010600030101010101" pitchFamily="2" charset="-122"/>
                <a:cs typeface="Times New Roman" panose="02020603050405020304" pitchFamily="18" charset="0"/>
              </a:rPr>
              <a:t>探测器升级的</a:t>
            </a:r>
            <a:r>
              <a:rPr lang="en-US" altLang="zh-CN" kern="100" dirty="0">
                <a:ea typeface="等线" panose="02010600030101010101" pitchFamily="2" charset="-122"/>
                <a:cs typeface="Times New Roman" panose="02020603050405020304" pitchFamily="18" charset="0"/>
              </a:rPr>
              <a:t>LGAD </a:t>
            </a:r>
            <a:r>
              <a:rPr lang="zh-CN" altLang="en-US" kern="100" dirty="0">
                <a:ea typeface="等线" panose="02010600030101010101" pitchFamily="2" charset="-122"/>
                <a:cs typeface="Times New Roman" panose="02020603050405020304" pitchFamily="18" charset="0"/>
              </a:rPr>
              <a:t>传感器，通过对传感器性能的测试为研发中工艺参数的调整优化提供反馈，从而实现性能的迭代提升，为</a:t>
            </a:r>
            <a:r>
              <a:rPr lang="en-US" altLang="zh-CN" kern="100" dirty="0">
                <a:ea typeface="等线" panose="02010600030101010101" pitchFamily="2" charset="-122"/>
                <a:cs typeface="Times New Roman" panose="02020603050405020304" pitchFamily="18" charset="0"/>
              </a:rPr>
              <a:t>ATLAS</a:t>
            </a:r>
            <a:r>
              <a:rPr lang="zh-CN" altLang="en-US" kern="100" dirty="0">
                <a:ea typeface="等线" panose="02010600030101010101" pitchFamily="2" charset="-122"/>
                <a:cs typeface="Times New Roman" panose="02020603050405020304" pitchFamily="18" charset="0"/>
              </a:rPr>
              <a:t>探测器升级做出重要贡献。论证作者在物理分析和探测器研制两个方面均有出色表现，取得非常不错的研究成果，论文写作逻辑清晰，内容翔实，达到博士学位论文水平。</a:t>
            </a:r>
            <a:r>
              <a:rPr lang="zh-CN" altLang="en-US" b="1" dirty="0"/>
              <a:t>同意答辩。</a:t>
            </a:r>
          </a:p>
        </p:txBody>
      </p:sp>
    </p:spTree>
    <p:custDataLst>
      <p:tags r:id="rId1"/>
    </p:custDataLst>
    <p:extLst>
      <p:ext uri="{BB962C8B-B14F-4D97-AF65-F5344CB8AC3E}">
        <p14:creationId xmlns:p14="http://schemas.microsoft.com/office/powerpoint/2010/main" val="829691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936" name="矩形 2"/>
          <p:cNvSpPr/>
          <p:nvPr/>
        </p:nvSpPr>
        <p:spPr>
          <a:xfrm>
            <a:off x="0" y="1521460"/>
            <a:ext cx="12191365" cy="3999865"/>
          </a:xfrm>
          <a:prstGeom prst="rect">
            <a:avLst/>
          </a:prstGeom>
          <a:solidFill>
            <a:srgbClr val="374866"/>
          </a:solidFill>
          <a:ln>
            <a:noFill/>
          </a:ln>
          <a:effectLst>
            <a:outerShdw blurRad="4572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8937" name="文本框 9"/>
          <p:cNvSpPr txBox="1"/>
          <p:nvPr/>
        </p:nvSpPr>
        <p:spPr>
          <a:xfrm>
            <a:off x="1416050" y="2234536"/>
            <a:ext cx="9358630" cy="1861185"/>
          </a:xfrm>
          <a:prstGeom prst="rect">
            <a:avLst/>
          </a:prstGeom>
          <a:noFill/>
        </p:spPr>
        <p:txBody>
          <a:bodyPr wrap="square" rtlCol="0">
            <a:spAutoFit/>
          </a:bodyPr>
          <a:lstStyle/>
          <a:p>
            <a:pPr indent="0" algn="ctr" fontAlgn="auto">
              <a:lnSpc>
                <a:spcPct val="100000"/>
              </a:lnSpc>
            </a:pPr>
            <a:r>
              <a:rPr lang="en-US" sz="11500" cap="all" dirty="0">
                <a:solidFill>
                  <a:schemeClr val="bg1"/>
                </a:solidFill>
                <a:latin typeface="Franklin Gothic Medium" panose="020B0603020102020204" charset="0"/>
                <a:ea typeface="宋体" panose="02010600030101010101" pitchFamily="2" charset="-122"/>
                <a:cs typeface="Franklin Gothic Medium" panose="020B0603020102020204" charset="0"/>
                <a:sym typeface="+mn-ea"/>
              </a:rPr>
              <a:t>thanks</a:t>
            </a:r>
            <a:endParaRPr lang="en-US" altLang="zh-CN" sz="11500" cap="all" dirty="0">
              <a:solidFill>
                <a:schemeClr val="bg1"/>
              </a:solidFill>
              <a:latin typeface="Franklin Gothic Medium" panose="020B0603020102020204" charset="0"/>
              <a:ea typeface="宋体" panose="02010600030101010101" pitchFamily="2" charset="-122"/>
              <a:cs typeface="Franklin Gothic Medium" panose="020B0603020102020204" charset="0"/>
              <a:sym typeface="+mn-ea"/>
            </a:endParaRPr>
          </a:p>
        </p:txBody>
      </p:sp>
      <p:sp>
        <p:nvSpPr>
          <p:cNvPr id="1048940" name="矩形 1"/>
          <p:cNvSpPr/>
          <p:nvPr/>
        </p:nvSpPr>
        <p:spPr>
          <a:xfrm>
            <a:off x="699770" y="810260"/>
            <a:ext cx="10791190" cy="5422265"/>
          </a:xfrm>
          <a:prstGeom prst="rect">
            <a:avLst/>
          </a:prstGeom>
          <a:noFill/>
          <a:ln w="79375">
            <a:solidFill>
              <a:srgbClr val="D3C1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20079694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TYxYTVlNTFhOThkMGY4M2ZkNDQyMTcxOTY0YWI0MjYifQ=="/>
  <p:tag name="KSO_WPP_MARK_KEY" val="e5dc6bec-8c48-4e75-bfcd-45008f13830c"/>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heme/theme1.xml><?xml version="1.0" encoding="utf-8"?>
<a:theme xmlns:a="http://schemas.openxmlformats.org/drawingml/2006/main" name="积分">
  <a:themeElements>
    <a:clrScheme name="积分">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积分">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32068</TotalTime>
  <Words>1174</Words>
  <Application>Microsoft Office PowerPoint</Application>
  <PresentationFormat>宽屏</PresentationFormat>
  <Paragraphs>35</Paragraphs>
  <Slides>9</Slides>
  <Notes>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Franklin Gothic Medium</vt:lpstr>
      <vt:lpstr>Wingdings 3</vt:lpstr>
      <vt:lpstr>黑体</vt:lpstr>
      <vt:lpstr>Wingdings</vt:lpstr>
      <vt:lpstr>Tw Cen MT</vt:lpstr>
      <vt:lpstr>Arial</vt:lpstr>
      <vt:lpstr>微软雅黑</vt:lpstr>
      <vt:lpstr>积分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YAL-AL10</dc:creator>
  <cp:lastModifiedBy>zhiliang chen</cp:lastModifiedBy>
  <cp:revision>2030</cp:revision>
  <dcterms:created xsi:type="dcterms:W3CDTF">2019-06-18T10:08:00Z</dcterms:created>
  <dcterms:modified xsi:type="dcterms:W3CDTF">2024-05-20T02:39:41Z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2052-11.1.0.12598</vt:lpwstr>
  </property>
  <property fmtid="{D5CDD505-2E9C-101B-9397-08002B2CF9AE}" pid="3" name="ICV">
    <vt:lpwstr>52B0E8B281AA426C85509AB17CE126CB</vt:lpwstr>
  </property>
</Properties>
</file>