
<file path=[Content_Types].xml><?xml version="1.0" encoding="utf-8"?>
<Types xmlns="http://schemas.openxmlformats.org/package/2006/content-types">
  <Default Extension="emf" ContentType="image/x-emf"/>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8"/>
  </p:notesMasterIdLst>
  <p:handoutMasterIdLst>
    <p:handoutMasterId r:id="rId9"/>
  </p:handoutMasterIdLst>
  <p:sldIdLst>
    <p:sldId id="663" r:id="rId2"/>
    <p:sldId id="612" r:id="rId3"/>
    <p:sldId id="662" r:id="rId4"/>
    <p:sldId id="665" r:id="rId5"/>
    <p:sldId id="660" r:id="rId6"/>
    <p:sldId id="661" r:id="rId7"/>
  </p:sldIdLst>
  <p:sldSz cx="12192000" cy="6858000"/>
  <p:notesSz cx="6797675" cy="987266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E95410BF-DD66-49BF-A54F-FBA470E5ED4B}">
          <p14:sldIdLst>
            <p14:sldId id="663"/>
            <p14:sldId id="612"/>
            <p14:sldId id="662"/>
            <p14:sldId id="665"/>
            <p14:sldId id="660"/>
            <p14:sldId id="661"/>
          </p14:sldIdLst>
        </p14:section>
      </p14:sectionLst>
    </p:ex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FF9900"/>
    <a:srgbClr val="2D9DFF"/>
    <a:srgbClr val="FF9966"/>
    <a:srgbClr val="000000"/>
    <a:srgbClr val="FFFF99"/>
    <a:srgbClr val="9966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7158" autoAdjust="0"/>
    <p:restoredTop sz="95233" autoAdjust="0"/>
  </p:normalViewPr>
  <p:slideViewPr>
    <p:cSldViewPr snapToGrid="0">
      <p:cViewPr varScale="1">
        <p:scale>
          <a:sx n="159" d="100"/>
          <a:sy n="159" d="100"/>
        </p:scale>
        <p:origin x="900" y="150"/>
      </p:cViewPr>
      <p:guideLst>
        <p:guide orient="horz" pos="2160"/>
        <p:guide pos="3840"/>
      </p:guideLst>
    </p:cSldViewPr>
  </p:slideViewPr>
  <p:outlineViewPr>
    <p:cViewPr>
      <p:scale>
        <a:sx n="33" d="100"/>
        <a:sy n="33" d="100"/>
      </p:scale>
      <p:origin x="0" y="0"/>
    </p:cViewPr>
  </p:outlineViewPr>
  <p:notesTextViewPr>
    <p:cViewPr>
      <p:scale>
        <a:sx n="3" d="2"/>
        <a:sy n="3" d="2"/>
      </p:scale>
      <p:origin x="0" y="0"/>
    </p:cViewPr>
  </p:notesTextViewPr>
  <p:sorterViewPr>
    <p:cViewPr>
      <p:scale>
        <a:sx n="100" d="100"/>
        <a:sy n="100" d="100"/>
      </p:scale>
      <p:origin x="0" y="0"/>
    </p:cViewPr>
  </p:sorterViewPr>
  <p:notesViewPr>
    <p:cSldViewPr snapToGrid="0">
      <p:cViewPr varScale="1">
        <p:scale>
          <a:sx n="91" d="100"/>
          <a:sy n="91" d="100"/>
        </p:scale>
        <p:origin x="2832" y="72"/>
      </p:cViewPr>
      <p:guideLst/>
    </p:cSldViewPr>
  </p:notesViewPr>
  <p:gridSpacing cx="36004" cy="36004"/>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53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49688" y="0"/>
            <a:ext cx="2946400" cy="495300"/>
          </a:xfrm>
          <a:prstGeom prst="rect">
            <a:avLst/>
          </a:prstGeom>
        </p:spPr>
        <p:txBody>
          <a:bodyPr vert="horz" lIns="91440" tIns="45720" rIns="91440" bIns="45720" rtlCol="0"/>
          <a:lstStyle>
            <a:lvl1pPr algn="r">
              <a:defRPr sz="1200"/>
            </a:lvl1pPr>
          </a:lstStyle>
          <a:p>
            <a:fld id="{D17AF6D5-0FE6-4ADF-AF7E-FAE1D18810A4}" type="datetimeFigureOut">
              <a:rPr lang="en-GB" smtClean="0"/>
              <a:t>24/09/2024</a:t>
            </a:fld>
            <a:endParaRPr lang="en-GB"/>
          </a:p>
        </p:txBody>
      </p:sp>
      <p:sp>
        <p:nvSpPr>
          <p:cNvPr id="4" name="Footer Placeholder 3"/>
          <p:cNvSpPr>
            <a:spLocks noGrp="1"/>
          </p:cNvSpPr>
          <p:nvPr>
            <p:ph type="ftr" sz="quarter" idx="2"/>
          </p:nvPr>
        </p:nvSpPr>
        <p:spPr>
          <a:xfrm>
            <a:off x="0" y="9377363"/>
            <a:ext cx="2946400" cy="495300"/>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49688" y="9377363"/>
            <a:ext cx="2946400" cy="495300"/>
          </a:xfrm>
          <a:prstGeom prst="rect">
            <a:avLst/>
          </a:prstGeom>
        </p:spPr>
        <p:txBody>
          <a:bodyPr vert="horz" lIns="91440" tIns="45720" rIns="91440" bIns="45720" rtlCol="0" anchor="b"/>
          <a:lstStyle>
            <a:lvl1pPr algn="r">
              <a:defRPr sz="1200"/>
            </a:lvl1pPr>
          </a:lstStyle>
          <a:p>
            <a:fld id="{DEFEB561-B51F-41DF-B3CD-78D451BF2C2C}" type="slidenum">
              <a:rPr lang="en-GB" smtClean="0"/>
              <a:t>‹#›</a:t>
            </a:fld>
            <a:endParaRPr lang="en-GB"/>
          </a:p>
        </p:txBody>
      </p:sp>
    </p:spTree>
    <p:extLst>
      <p:ext uri="{BB962C8B-B14F-4D97-AF65-F5344CB8AC3E}">
        <p14:creationId xmlns:p14="http://schemas.microsoft.com/office/powerpoint/2010/main" val="199075311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53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49688" y="0"/>
            <a:ext cx="2946400" cy="495300"/>
          </a:xfrm>
          <a:prstGeom prst="rect">
            <a:avLst/>
          </a:prstGeom>
        </p:spPr>
        <p:txBody>
          <a:bodyPr vert="horz" lIns="91440" tIns="45720" rIns="91440" bIns="45720" rtlCol="0"/>
          <a:lstStyle>
            <a:lvl1pPr algn="r">
              <a:defRPr sz="1200"/>
            </a:lvl1pPr>
          </a:lstStyle>
          <a:p>
            <a:fld id="{0ABD3468-FDE8-42D0-B8AA-968974D04DD3}" type="datetimeFigureOut">
              <a:rPr lang="en-GB" smtClean="0"/>
              <a:t>24/09/2024</a:t>
            </a:fld>
            <a:endParaRPr lang="en-GB"/>
          </a:p>
        </p:txBody>
      </p:sp>
      <p:sp>
        <p:nvSpPr>
          <p:cNvPr id="4" name="Slide Image Placeholder 3"/>
          <p:cNvSpPr>
            <a:spLocks noGrp="1" noRot="1" noChangeAspect="1"/>
          </p:cNvSpPr>
          <p:nvPr>
            <p:ph type="sldImg" idx="2"/>
          </p:nvPr>
        </p:nvSpPr>
        <p:spPr>
          <a:xfrm>
            <a:off x="438150" y="1233488"/>
            <a:ext cx="5921375" cy="3332162"/>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450" y="4751388"/>
            <a:ext cx="5438775" cy="3887787"/>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377363"/>
            <a:ext cx="2946400" cy="4953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49688" y="9377363"/>
            <a:ext cx="2946400" cy="495300"/>
          </a:xfrm>
          <a:prstGeom prst="rect">
            <a:avLst/>
          </a:prstGeom>
        </p:spPr>
        <p:txBody>
          <a:bodyPr vert="horz" lIns="91440" tIns="45720" rIns="91440" bIns="45720" rtlCol="0" anchor="b"/>
          <a:lstStyle>
            <a:lvl1pPr algn="r">
              <a:defRPr sz="1200"/>
            </a:lvl1pPr>
          </a:lstStyle>
          <a:p>
            <a:fld id="{C127C333-963C-491B-BB34-13BC37910F2E}" type="slidenum">
              <a:rPr lang="en-GB" smtClean="0"/>
              <a:t>‹#›</a:t>
            </a:fld>
            <a:endParaRPr lang="en-GB"/>
          </a:p>
        </p:txBody>
      </p:sp>
    </p:spTree>
    <p:extLst>
      <p:ext uri="{BB962C8B-B14F-4D97-AF65-F5344CB8AC3E}">
        <p14:creationId xmlns:p14="http://schemas.microsoft.com/office/powerpoint/2010/main" val="340562496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Diapositive de titre">
    <p:bg>
      <p:bgRef idx="1001">
        <a:schemeClr val="bg2"/>
      </p:bgRef>
    </p:bg>
    <p:spTree>
      <p:nvGrpSpPr>
        <p:cNvPr id="1" name=""/>
        <p:cNvGrpSpPr/>
        <p:nvPr/>
      </p:nvGrpSpPr>
      <p:grpSpPr>
        <a:xfrm>
          <a:off x="0" y="0"/>
          <a:ext cx="0" cy="0"/>
          <a:chOff x="0" y="0"/>
          <a:chExt cx="0" cy="0"/>
        </a:xfrm>
      </p:grpSpPr>
      <p:pic>
        <p:nvPicPr>
          <p:cNvPr id="5" name="Image 4" descr="logooutline.eps"/>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429920" y="2999946"/>
            <a:ext cx="1470128" cy="1091515"/>
          </a:xfrm>
          <a:prstGeom prst="rect">
            <a:avLst/>
          </a:prstGeom>
        </p:spPr>
      </p:pic>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7408976" y="1705709"/>
            <a:ext cx="4071824" cy="1253808"/>
          </a:xfrm>
          <a:prstGeom prst="rect">
            <a:avLst/>
          </a:prstGeom>
        </p:spPr>
        <p:txBody>
          <a:bodyPr anchor="b"/>
          <a:lstStyle>
            <a:lvl1pPr algn="l">
              <a:buNone/>
              <a:defRPr sz="2200" b="1">
                <a:solidFill>
                  <a:schemeClr val="tx1"/>
                </a:solidFill>
              </a:defRPr>
            </a:lvl1pPr>
          </a:lstStyle>
          <a:p>
            <a:r>
              <a:rPr kumimoji="0" lang="en-US"/>
              <a:t>Click to edit Master title style</a:t>
            </a:r>
          </a:p>
        </p:txBody>
      </p:sp>
      <p:sp>
        <p:nvSpPr>
          <p:cNvPr id="3" name="Espace réservé pour une image  2"/>
          <p:cNvSpPr>
            <a:spLocks noGrp="1"/>
          </p:cNvSpPr>
          <p:nvPr>
            <p:ph type="pic" idx="1"/>
          </p:nvPr>
        </p:nvSpPr>
        <p:spPr>
          <a:xfrm>
            <a:off x="745063" y="802197"/>
            <a:ext cx="6346019" cy="4759514"/>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lstStyle>
            <a:lvl1pPr marL="0" indent="0">
              <a:buNone/>
              <a:defRPr sz="3200"/>
            </a:lvl1pPr>
          </a:lstStyle>
          <a:p>
            <a:r>
              <a:rPr kumimoji="0" lang="en-US"/>
              <a:t>Click icon to add picture</a:t>
            </a:r>
            <a:endParaRPr kumimoji="0" lang="en-US" dirty="0"/>
          </a:p>
        </p:txBody>
      </p:sp>
      <p:sp>
        <p:nvSpPr>
          <p:cNvPr id="4" name="Espace réservé du texte 3"/>
          <p:cNvSpPr>
            <a:spLocks noGrp="1"/>
          </p:cNvSpPr>
          <p:nvPr>
            <p:ph type="body" sz="half" idx="2"/>
          </p:nvPr>
        </p:nvSpPr>
        <p:spPr>
          <a:xfrm>
            <a:off x="7408979" y="2998765"/>
            <a:ext cx="4071821" cy="2663482"/>
          </a:xfrm>
          <a:prstGeom prst="rect">
            <a:avLst/>
          </a:prstGeo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a:t>Click to edit Master text styles</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a:xfrm>
            <a:off x="609600" y="233493"/>
            <a:ext cx="10969139" cy="940443"/>
          </a:xfrm>
          <a:prstGeom prst="rect">
            <a:avLst/>
          </a:prstGeom>
        </p:spPr>
        <p:txBody>
          <a:bodyPr/>
          <a:lstStyle/>
          <a:p>
            <a:r>
              <a:rPr kumimoji="0" lang="en-US"/>
              <a:t>Click to edit Master title style</a:t>
            </a:r>
          </a:p>
        </p:txBody>
      </p:sp>
      <p:sp>
        <p:nvSpPr>
          <p:cNvPr id="3" name="Espace réservé du texte vertical 2"/>
          <p:cNvSpPr>
            <a:spLocks noGrp="1"/>
          </p:cNvSpPr>
          <p:nvPr>
            <p:ph type="body" orient="vert" idx="1"/>
          </p:nvPr>
        </p:nvSpPr>
        <p:spPr>
          <a:xfrm>
            <a:off x="609600" y="1325607"/>
            <a:ext cx="10969139" cy="4667421"/>
          </a:xfrm>
          <a:prstGeom prst="rect">
            <a:avLst/>
          </a:prstGeo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8839200" y="274639"/>
            <a:ext cx="2743200" cy="5851525"/>
          </a:xfrm>
          <a:prstGeom prst="rect">
            <a:avLst/>
          </a:prstGeom>
        </p:spPr>
        <p:txBody>
          <a:bodyPr vert="eaVert"/>
          <a:lstStyle/>
          <a:p>
            <a:r>
              <a:rPr kumimoji="0" lang="en-US"/>
              <a:t>Click to edit Master title style</a:t>
            </a:r>
          </a:p>
        </p:txBody>
      </p:sp>
      <p:sp>
        <p:nvSpPr>
          <p:cNvPr id="3" name="Espace réservé du texte vertical 2"/>
          <p:cNvSpPr>
            <a:spLocks noGrp="1"/>
          </p:cNvSpPr>
          <p:nvPr>
            <p:ph type="body" orient="vert" idx="1"/>
          </p:nvPr>
        </p:nvSpPr>
        <p:spPr>
          <a:xfrm>
            <a:off x="609600" y="274639"/>
            <a:ext cx="8026400" cy="5851525"/>
          </a:xfrm>
          <a:prstGeom prst="rect">
            <a:avLst/>
          </a:prstGeo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3_Diapositive de titre">
    <p:bg>
      <p:bgRef idx="1001">
        <a:schemeClr val="bg2"/>
      </p:bgRef>
    </p:bg>
    <p:spTree>
      <p:nvGrpSpPr>
        <p:cNvPr id="1" name=""/>
        <p:cNvGrpSpPr/>
        <p:nvPr/>
      </p:nvGrpSpPr>
      <p:grpSpPr>
        <a:xfrm>
          <a:off x="0" y="0"/>
          <a:ext cx="0" cy="0"/>
          <a:chOff x="0" y="0"/>
          <a:chExt cx="0" cy="0"/>
        </a:xfrm>
      </p:grpSpPr>
      <p:pic>
        <p:nvPicPr>
          <p:cNvPr id="3" name="Image 2" descr="LOGOfin.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328357" y="2703285"/>
            <a:ext cx="1563273" cy="1467041"/>
          </a:xfrm>
          <a:prstGeom prst="rect">
            <a:avLst/>
          </a:prstGeom>
        </p:spPr>
      </p:pic>
    </p:spTree>
    <p:extLst>
      <p:ext uri="{BB962C8B-B14F-4D97-AF65-F5344CB8AC3E}">
        <p14:creationId xmlns:p14="http://schemas.microsoft.com/office/powerpoint/2010/main" val="1356849792"/>
      </p:ext>
    </p:extLst>
  </p:cSld>
  <p:clrMapOvr>
    <a:overrideClrMapping bg1="dk1" tx1="lt1" bg2="dk2" tx2="lt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2_Diapositive de titre">
    <p:bg>
      <p:bgRef idx="1001">
        <a:schemeClr val="bg1"/>
      </p:bgRef>
    </p:bg>
    <p:spTree>
      <p:nvGrpSpPr>
        <p:cNvPr id="1" name=""/>
        <p:cNvGrpSpPr/>
        <p:nvPr/>
      </p:nvGrpSpPr>
      <p:grpSpPr>
        <a:xfrm>
          <a:off x="0" y="0"/>
          <a:ext cx="0" cy="0"/>
          <a:chOff x="0" y="0"/>
          <a:chExt cx="0" cy="0"/>
        </a:xfrm>
      </p:grpSpPr>
      <p:pic>
        <p:nvPicPr>
          <p:cNvPr id="5" name="Image 4" descr="logoBadgeWeb.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270787" y="2878269"/>
            <a:ext cx="1629261" cy="1535841"/>
          </a:xfrm>
          <a:prstGeom prst="rect">
            <a:avLst/>
          </a:prstGeom>
        </p:spPr>
      </p:pic>
    </p:spTree>
    <p:extLst>
      <p:ext uri="{BB962C8B-B14F-4D97-AF65-F5344CB8AC3E}">
        <p14:creationId xmlns:p14="http://schemas.microsoft.com/office/powerpoint/2010/main" val="2211264235"/>
      </p:ext>
    </p:extLst>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609600" y="233493"/>
            <a:ext cx="10969139" cy="940443"/>
          </a:xfrm>
          <a:prstGeom prst="rect">
            <a:avLst/>
          </a:prstGeom>
        </p:spPr>
        <p:txBody>
          <a:bodyPr/>
          <a:lstStyle>
            <a:lvl1pPr algn="l">
              <a:defRPr/>
            </a:lvl1pPr>
          </a:lstStyle>
          <a:p>
            <a:r>
              <a:rPr kumimoji="0" lang="en-US"/>
              <a:t>Click to edit Master title style</a:t>
            </a:r>
          </a:p>
        </p:txBody>
      </p:sp>
      <p:sp>
        <p:nvSpPr>
          <p:cNvPr id="3" name="Espace réservé du contenu 2"/>
          <p:cNvSpPr>
            <a:spLocks noGrp="1"/>
          </p:cNvSpPr>
          <p:nvPr>
            <p:ph idx="1"/>
          </p:nvPr>
        </p:nvSpPr>
        <p:spPr>
          <a:xfrm>
            <a:off x="609600" y="1325607"/>
            <a:ext cx="10969139" cy="4667421"/>
          </a:xfrm>
          <a:prstGeom prst="rect">
            <a:avLst/>
          </a:prstGeo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En-têt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575733" y="2515819"/>
            <a:ext cx="11021312" cy="1826363"/>
          </a:xfrm>
          <a:prstGeom prst="rect">
            <a:avLst/>
          </a:prstGeom>
        </p:spPr>
        <p:txBody>
          <a:bodyPr tIns="0" bIns="0" anchor="t"/>
          <a:lstStyle>
            <a:lvl1pPr algn="l">
              <a:buNone/>
              <a:defRPr kumimoji="0" lang="en-US" sz="4600" b="1" kern="1200" cap="none" spc="0" baseline="0" dirty="0">
                <a:ln w="12700">
                  <a:solidFill>
                    <a:schemeClr val="tx2">
                      <a:satMod val="155000"/>
                    </a:schemeClr>
                  </a:solidFill>
                  <a:prstDash val="solid"/>
                </a:ln>
                <a:solidFill>
                  <a:schemeClr val="tx1"/>
                </a:solidFill>
                <a:effectLst/>
                <a:latin typeface="+mj-lt"/>
                <a:ea typeface="+mj-ea"/>
                <a:cs typeface="+mj-cs"/>
              </a:defRPr>
            </a:lvl1pPr>
          </a:lstStyle>
          <a:p>
            <a:r>
              <a:rPr kumimoji="0" lang="en-US"/>
              <a:t>Click to edit Master title style</a:t>
            </a:r>
            <a:endParaRPr kumimoji="0" lang="en-US" dirty="0"/>
          </a:p>
        </p:txBody>
      </p:sp>
      <p:sp>
        <p:nvSpPr>
          <p:cNvPr id="3" name="Espace réservé du texte 2"/>
          <p:cNvSpPr>
            <a:spLocks noGrp="1"/>
          </p:cNvSpPr>
          <p:nvPr>
            <p:ph type="body" idx="1"/>
          </p:nvPr>
        </p:nvSpPr>
        <p:spPr>
          <a:xfrm>
            <a:off x="575733" y="1329869"/>
            <a:ext cx="8839200" cy="1066688"/>
          </a:xfrm>
          <a:prstGeom prst="rect">
            <a:avLst/>
          </a:prstGeo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a:t>Click to edit Master text styles</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609600" y="274638"/>
            <a:ext cx="9956800" cy="1143000"/>
          </a:xfrm>
          <a:prstGeom prst="rect">
            <a:avLst/>
          </a:prstGeom>
        </p:spPr>
        <p:txBody>
          <a:bodyPr/>
          <a:lstStyle/>
          <a:p>
            <a:r>
              <a:rPr kumimoji="0" lang="en-US"/>
              <a:t>Click to edit Master title style</a:t>
            </a:r>
          </a:p>
        </p:txBody>
      </p:sp>
      <p:sp>
        <p:nvSpPr>
          <p:cNvPr id="3" name="Espace réservé du contenu 2"/>
          <p:cNvSpPr>
            <a:spLocks noGrp="1"/>
          </p:cNvSpPr>
          <p:nvPr>
            <p:ph sz="half" idx="1"/>
          </p:nvPr>
        </p:nvSpPr>
        <p:spPr>
          <a:xfrm>
            <a:off x="609600" y="1600201"/>
            <a:ext cx="4876800" cy="4525963"/>
          </a:xfrm>
          <a:prstGeom prst="rect">
            <a:avLst/>
          </a:prstGeom>
        </p:spPr>
        <p:txBody>
          <a:bodyPr/>
          <a:lstStyle>
            <a:lvl1pPr>
              <a:defRPr sz="2600"/>
            </a:lvl1pPr>
            <a:lvl2pPr>
              <a:defRPr sz="2200"/>
            </a:lvl2pPr>
            <a:lvl3pPr>
              <a:defRPr sz="2000"/>
            </a:lvl3pPr>
            <a:lvl4pPr>
              <a:defRPr sz="1800"/>
            </a:lvl4pPr>
            <a:lvl5pPr>
              <a:defRPr sz="18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Espace réservé du contenu 3"/>
          <p:cNvSpPr>
            <a:spLocks noGrp="1"/>
          </p:cNvSpPr>
          <p:nvPr>
            <p:ph sz="half" idx="2"/>
          </p:nvPr>
        </p:nvSpPr>
        <p:spPr>
          <a:xfrm>
            <a:off x="5689600" y="1600201"/>
            <a:ext cx="4876800" cy="4525963"/>
          </a:xfrm>
          <a:prstGeom prst="rect">
            <a:avLst/>
          </a:prstGeom>
        </p:spPr>
        <p:txBody>
          <a:bodyPr/>
          <a:lstStyle>
            <a:lvl1pPr>
              <a:defRPr sz="2600"/>
            </a:lvl1pPr>
            <a:lvl2pPr>
              <a:defRPr sz="2200"/>
            </a:lvl2pPr>
            <a:lvl3pPr>
              <a:defRPr sz="2000"/>
            </a:lvl3pPr>
            <a:lvl4pPr>
              <a:defRPr sz="1800"/>
            </a:lvl4pPr>
            <a:lvl5pPr>
              <a:defRPr sz="18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609600" y="273051"/>
            <a:ext cx="10972800" cy="893977"/>
          </a:xfrm>
          <a:prstGeom prst="rect">
            <a:avLst/>
          </a:prstGeom>
        </p:spPr>
        <p:txBody>
          <a:bodyPr anchor="ctr"/>
          <a:lstStyle>
            <a:lvl1pPr>
              <a:defRPr/>
            </a:lvl1pPr>
          </a:lstStyle>
          <a:p>
            <a:r>
              <a:rPr kumimoji="0" lang="en-US"/>
              <a:t>Click to edit Master title style</a:t>
            </a:r>
          </a:p>
        </p:txBody>
      </p:sp>
      <p:sp>
        <p:nvSpPr>
          <p:cNvPr id="3" name="Espace réservé du texte 2"/>
          <p:cNvSpPr>
            <a:spLocks noGrp="1"/>
          </p:cNvSpPr>
          <p:nvPr>
            <p:ph type="body" idx="1"/>
          </p:nvPr>
        </p:nvSpPr>
        <p:spPr>
          <a:xfrm>
            <a:off x="609600" y="5101967"/>
            <a:ext cx="5386917" cy="838200"/>
          </a:xfrm>
          <a:prstGeom prst="rect">
            <a:avLst/>
          </a:prstGeo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Click to edit Master text styles</a:t>
            </a:r>
          </a:p>
        </p:txBody>
      </p:sp>
      <p:sp>
        <p:nvSpPr>
          <p:cNvPr id="4" name="Espace réservé du texte 3"/>
          <p:cNvSpPr>
            <a:spLocks noGrp="1"/>
          </p:cNvSpPr>
          <p:nvPr>
            <p:ph type="body" sz="half" idx="3"/>
          </p:nvPr>
        </p:nvSpPr>
        <p:spPr>
          <a:xfrm>
            <a:off x="6193368" y="5101967"/>
            <a:ext cx="5389033" cy="838200"/>
          </a:xfrm>
          <a:prstGeom prst="rect">
            <a:avLst/>
          </a:prstGeo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Click to edit Master text styles</a:t>
            </a:r>
          </a:p>
        </p:txBody>
      </p:sp>
      <p:sp>
        <p:nvSpPr>
          <p:cNvPr id="5" name="Espace réservé du contenu 4"/>
          <p:cNvSpPr>
            <a:spLocks noGrp="1"/>
          </p:cNvSpPr>
          <p:nvPr>
            <p:ph sz="quarter" idx="2"/>
          </p:nvPr>
        </p:nvSpPr>
        <p:spPr>
          <a:xfrm>
            <a:off x="609600" y="1269778"/>
            <a:ext cx="5386917" cy="3686655"/>
          </a:xfrm>
          <a:prstGeom prst="rect">
            <a:avLst/>
          </a:prstGeom>
        </p:spPr>
        <p:txBody>
          <a:bodyPr/>
          <a:lstStyle>
            <a:lvl1pPr>
              <a:defRPr sz="2400"/>
            </a:lvl1pPr>
            <a:lvl2pPr>
              <a:defRPr sz="2000"/>
            </a:lvl2pPr>
            <a:lvl3pPr>
              <a:defRPr sz="1800"/>
            </a:lvl3pPr>
            <a:lvl4pPr>
              <a:defRPr sz="1600"/>
            </a:lvl4pPr>
            <a:lvl5pPr>
              <a:defRPr sz="16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dirty="0"/>
          </a:p>
        </p:txBody>
      </p:sp>
      <p:sp>
        <p:nvSpPr>
          <p:cNvPr id="6" name="Espace réservé du contenu 5"/>
          <p:cNvSpPr>
            <a:spLocks noGrp="1"/>
          </p:cNvSpPr>
          <p:nvPr>
            <p:ph sz="quarter" idx="4"/>
          </p:nvPr>
        </p:nvSpPr>
        <p:spPr>
          <a:xfrm>
            <a:off x="6193368" y="1269778"/>
            <a:ext cx="5389033" cy="3686655"/>
          </a:xfrm>
          <a:prstGeom prst="rect">
            <a:avLst/>
          </a:prstGeom>
        </p:spPr>
        <p:txBody>
          <a:bodyPr/>
          <a:lstStyle>
            <a:lvl1pPr>
              <a:defRPr sz="2400"/>
            </a:lvl1pPr>
            <a:lvl2pPr>
              <a:defRPr sz="2000"/>
            </a:lvl2pPr>
            <a:lvl3pPr>
              <a:defRPr sz="1800"/>
            </a:lvl3pPr>
            <a:lvl4pPr>
              <a:defRPr sz="1600"/>
            </a:lvl4pPr>
            <a:lvl5pPr>
              <a:defRPr sz="16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609600" y="274320"/>
            <a:ext cx="9960864" cy="1143000"/>
          </a:xfrm>
          <a:prstGeom prst="rect">
            <a:avLst/>
          </a:prstGeom>
        </p:spPr>
        <p:txBody>
          <a:bodyPr anchor="ctr"/>
          <a:lstStyle>
            <a:lvl1pPr algn="l">
              <a:defRPr sz="4600"/>
            </a:lvl1pPr>
          </a:lstStyle>
          <a:p>
            <a:r>
              <a:rPr kumimoji="0" lang="en-US"/>
              <a:t>Click to edit Master title style</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09600" y="1185528"/>
            <a:ext cx="4267200" cy="730250"/>
          </a:xfrm>
          <a:prstGeom prst="rect">
            <a:avLst/>
          </a:prstGeom>
        </p:spPr>
        <p:txBody>
          <a:bodyPr tIns="0" bIns="0" anchor="t"/>
          <a:lstStyle>
            <a:lvl1pPr algn="l">
              <a:buNone/>
              <a:defRPr sz="1800" b="1">
                <a:solidFill>
                  <a:schemeClr val="tx1"/>
                </a:solidFill>
              </a:defRPr>
            </a:lvl1pPr>
          </a:lstStyle>
          <a:p>
            <a:r>
              <a:rPr kumimoji="0" lang="en-US"/>
              <a:t>Click to edit Master title style</a:t>
            </a:r>
            <a:endParaRPr kumimoji="0" lang="en-US" dirty="0"/>
          </a:p>
        </p:txBody>
      </p:sp>
      <p:sp>
        <p:nvSpPr>
          <p:cNvPr id="3" name="Espace réservé du texte 2"/>
          <p:cNvSpPr>
            <a:spLocks noGrp="1"/>
          </p:cNvSpPr>
          <p:nvPr>
            <p:ph type="body" idx="2"/>
          </p:nvPr>
        </p:nvSpPr>
        <p:spPr>
          <a:xfrm>
            <a:off x="609600" y="214424"/>
            <a:ext cx="3657600" cy="914400"/>
          </a:xfrm>
          <a:prstGeom prst="rect">
            <a:avLst/>
          </a:prstGeo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a:t>Click to edit Master text styles</a:t>
            </a:r>
          </a:p>
        </p:txBody>
      </p:sp>
      <p:sp>
        <p:nvSpPr>
          <p:cNvPr id="4" name="Espace réservé du contenu 3"/>
          <p:cNvSpPr>
            <a:spLocks noGrp="1"/>
          </p:cNvSpPr>
          <p:nvPr>
            <p:ph sz="half" idx="1"/>
          </p:nvPr>
        </p:nvSpPr>
        <p:spPr>
          <a:xfrm>
            <a:off x="609600" y="1981200"/>
            <a:ext cx="9448800" cy="3810000"/>
          </a:xfrm>
          <a:prstGeom prst="rect">
            <a:avLst/>
          </a:prstGeom>
        </p:spPr>
        <p:txBody>
          <a:bodyPr/>
          <a:lstStyle>
            <a:lvl1pPr>
              <a:defRPr sz="2800"/>
            </a:lvl1pPr>
            <a:lvl2pPr>
              <a:defRPr sz="2400"/>
            </a:lvl2pPr>
            <a:lvl3pPr>
              <a:defRPr sz="2200"/>
            </a:lvl3pPr>
            <a:lvl4pPr>
              <a:defRPr sz="2000"/>
            </a:lvl4pPr>
            <a:lvl5pPr>
              <a:defRPr sz="20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Espace réservé du titre 8"/>
          <p:cNvSpPr>
            <a:spLocks noGrp="1"/>
          </p:cNvSpPr>
          <p:nvPr>
            <p:ph type="title"/>
          </p:nvPr>
        </p:nvSpPr>
        <p:spPr>
          <a:xfrm>
            <a:off x="609600" y="233493"/>
            <a:ext cx="10969139" cy="940443"/>
          </a:xfrm>
          <a:prstGeom prst="rect">
            <a:avLst/>
          </a:prstGeom>
        </p:spPr>
        <p:txBody>
          <a:bodyPr vert="horz" lIns="45720" rIns="45720" anchor="ctr">
            <a:normAutofit/>
          </a:bodyPr>
          <a:lstStyle/>
          <a:p>
            <a:r>
              <a:rPr kumimoji="0" lang="fr-CH" dirty="0"/>
              <a:t>Cliquez et modifiez le titre</a:t>
            </a:r>
            <a:endParaRPr kumimoji="0" lang="en-US" dirty="0"/>
          </a:p>
        </p:txBody>
      </p:sp>
      <p:sp>
        <p:nvSpPr>
          <p:cNvPr id="8" name="Espace réservé du texte 29"/>
          <p:cNvSpPr>
            <a:spLocks noGrp="1"/>
          </p:cNvSpPr>
          <p:nvPr>
            <p:ph type="body" idx="1"/>
          </p:nvPr>
        </p:nvSpPr>
        <p:spPr>
          <a:xfrm>
            <a:off x="609600" y="1325607"/>
            <a:ext cx="10969139" cy="4667421"/>
          </a:xfrm>
          <a:prstGeom prst="rect">
            <a:avLst/>
          </a:prstGeom>
        </p:spPr>
        <p:txBody>
          <a:bodyPr vert="horz">
            <a:normAutofit/>
          </a:bodyPr>
          <a:lstStyle/>
          <a:p>
            <a:pPr lvl="0" eaLnBrk="1" latinLnBrk="0" hangingPunct="1"/>
            <a:r>
              <a:rPr kumimoji="0" lang="fr-CH" dirty="0"/>
              <a:t>Cliquez pour modifier les styles du texte du masque</a:t>
            </a:r>
          </a:p>
          <a:p>
            <a:pPr lvl="1" eaLnBrk="1" latinLnBrk="0" hangingPunct="1"/>
            <a:r>
              <a:rPr kumimoji="0" lang="fr-CH" dirty="0"/>
              <a:t>Deuxième niveau</a:t>
            </a:r>
          </a:p>
          <a:p>
            <a:pPr lvl="2" eaLnBrk="1" latinLnBrk="0" hangingPunct="1"/>
            <a:r>
              <a:rPr kumimoji="0" lang="fr-CH" dirty="0"/>
              <a:t>Troisième niveau</a:t>
            </a:r>
          </a:p>
          <a:p>
            <a:pPr lvl="3" eaLnBrk="1" latinLnBrk="0" hangingPunct="1"/>
            <a:r>
              <a:rPr kumimoji="0" lang="fr-CH" dirty="0"/>
              <a:t>Quatrième niveau</a:t>
            </a:r>
          </a:p>
          <a:p>
            <a:pPr lvl="4" eaLnBrk="1" latinLnBrk="0" hangingPunct="1"/>
            <a:r>
              <a:rPr kumimoji="0" lang="fr-CH" dirty="0"/>
              <a:t>Cinquième niveau</a:t>
            </a:r>
            <a:endParaRPr kumimoji="0" lang="en-US" dirty="0"/>
          </a:p>
        </p:txBody>
      </p:sp>
      <p:grpSp>
        <p:nvGrpSpPr>
          <p:cNvPr id="10" name="Group 9"/>
          <p:cNvGrpSpPr/>
          <p:nvPr userDrawn="1"/>
        </p:nvGrpSpPr>
        <p:grpSpPr>
          <a:xfrm>
            <a:off x="1" y="6389764"/>
            <a:ext cx="12191999" cy="469260"/>
            <a:chOff x="1" y="6389764"/>
            <a:chExt cx="9143999" cy="469260"/>
          </a:xfrm>
        </p:grpSpPr>
        <p:pic>
          <p:nvPicPr>
            <p:cNvPr id="11" name="Image 4" descr="bande-01.eps"/>
            <p:cNvPicPr>
              <a:picLocks noChangeAspect="1"/>
            </p:cNvPicPr>
            <p:nvPr userDrawn="1"/>
          </p:nvPicPr>
          <p:blipFill>
            <a:blip r:embed="rId15">
              <a:extLst>
                <a:ext uri="{28A0092B-C50C-407E-A947-70E740481C1C}">
                  <a14:useLocalDpi xmlns:a14="http://schemas.microsoft.com/office/drawing/2010/main" val="0"/>
                </a:ext>
              </a:extLst>
            </a:blip>
            <a:stretch>
              <a:fillRect/>
            </a:stretch>
          </p:blipFill>
          <p:spPr>
            <a:xfrm>
              <a:off x="1812175" y="6389764"/>
              <a:ext cx="7331825" cy="468236"/>
            </a:xfrm>
            <a:prstGeom prst="rect">
              <a:avLst/>
            </a:prstGeom>
          </p:spPr>
        </p:pic>
        <p:pic>
          <p:nvPicPr>
            <p:cNvPr id="12" name="Image 4" descr="bande-01.eps"/>
            <p:cNvPicPr>
              <a:picLocks noChangeAspect="1"/>
            </p:cNvPicPr>
            <p:nvPr userDrawn="1"/>
          </p:nvPicPr>
          <p:blipFill>
            <a:blip r:embed="rId15">
              <a:extLst>
                <a:ext uri="{28A0092B-C50C-407E-A947-70E740481C1C}">
                  <a14:useLocalDpi xmlns:a14="http://schemas.microsoft.com/office/drawing/2010/main" val="0"/>
                </a:ext>
              </a:extLst>
            </a:blip>
            <a:stretch>
              <a:fillRect/>
            </a:stretch>
          </p:blipFill>
          <p:spPr>
            <a:xfrm>
              <a:off x="1" y="6389764"/>
              <a:ext cx="4567823" cy="469260"/>
            </a:xfrm>
            <a:prstGeom prst="rect">
              <a:avLst/>
            </a:prstGeom>
          </p:spPr>
        </p:pic>
      </p:grpSp>
      <p:sp>
        <p:nvSpPr>
          <p:cNvPr id="13" name="TextBox 12"/>
          <p:cNvSpPr txBox="1"/>
          <p:nvPr userDrawn="1"/>
        </p:nvSpPr>
        <p:spPr>
          <a:xfrm>
            <a:off x="609600" y="6485382"/>
            <a:ext cx="8424101" cy="261610"/>
          </a:xfrm>
          <a:prstGeom prst="rect">
            <a:avLst/>
          </a:prstGeom>
          <a:noFill/>
        </p:spPr>
        <p:txBody>
          <a:bodyPr wrap="none" rtlCol="0">
            <a:spAutoFit/>
          </a:bodyPr>
          <a:lstStyle/>
          <a:p>
            <a:r>
              <a:rPr lang="fr-CH" sz="1100" b="0" dirty="0">
                <a:solidFill>
                  <a:schemeClr val="bg1"/>
                </a:solidFill>
              </a:rPr>
              <a:t>A. Perin, CERN TE-CRG, PBC </a:t>
            </a:r>
            <a:r>
              <a:rPr lang="fr-CH" sz="1100" b="0" dirty="0" err="1">
                <a:solidFill>
                  <a:schemeClr val="bg1"/>
                </a:solidFill>
              </a:rPr>
              <a:t>Technology</a:t>
            </a:r>
            <a:r>
              <a:rPr lang="fr-CH" sz="1100" b="0" dirty="0">
                <a:solidFill>
                  <a:schemeClr val="bg1"/>
                </a:solidFill>
              </a:rPr>
              <a:t> WG, 5th Workshop, SC Technologies, </a:t>
            </a:r>
            <a:r>
              <a:rPr lang="en-GB" sz="1100" b="0" noProof="0" dirty="0">
                <a:solidFill>
                  <a:schemeClr val="bg1"/>
                </a:solidFill>
              </a:rPr>
              <a:t>25.09.2024, https://indico.cern.ch/event/1418701/</a:t>
            </a:r>
          </a:p>
        </p:txBody>
      </p:sp>
      <p:sp>
        <p:nvSpPr>
          <p:cNvPr id="9" name="TextBox 8"/>
          <p:cNvSpPr txBox="1"/>
          <p:nvPr userDrawn="1"/>
        </p:nvSpPr>
        <p:spPr>
          <a:xfrm>
            <a:off x="11634004" y="6525073"/>
            <a:ext cx="349776" cy="253916"/>
          </a:xfrm>
          <a:prstGeom prst="rect">
            <a:avLst/>
          </a:prstGeom>
          <a:noFill/>
        </p:spPr>
        <p:txBody>
          <a:bodyPr wrap="none" rtlCol="0">
            <a:spAutoFit/>
          </a:bodyPr>
          <a:lstStyle/>
          <a:p>
            <a:fld id="{83FCC565-1177-472D-8E58-F8F5814A11EF}" type="slidenum">
              <a:rPr lang="fr-CH" sz="1050" b="0" baseline="0" smtClean="0">
                <a:solidFill>
                  <a:schemeClr val="bg1"/>
                </a:solidFill>
              </a:rPr>
              <a:t>‹#›</a:t>
            </a:fld>
            <a:endParaRPr lang="en-GB" sz="1050" b="0" dirty="0">
              <a:solidFill>
                <a:schemeClr val="bg1"/>
              </a:solidFill>
            </a:endParaRPr>
          </a:p>
        </p:txBody>
      </p:sp>
    </p:spTree>
  </p:cSld>
  <p:clrMap bg1="lt1" tx1="dk1" bg2="lt2" tx2="dk2" accent1="accent1" accent2="accent2" accent3="accent3" accent4="accent4" accent5="accent5" accent6="accent6" hlink="hlink" folHlink="folHlink"/>
  <p:sldLayoutIdLst>
    <p:sldLayoutId id="2147483661" r:id="rId1"/>
    <p:sldLayoutId id="2147483673"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 id="2147483671" r:id="rId12"/>
    <p:sldLayoutId id="2147483674" r:id="rId13"/>
  </p:sldLayoutIdLst>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93776" indent="-457200" algn="l" rtl="0" eaLnBrk="1" latinLnBrk="0" hangingPunct="1">
        <a:spcBef>
          <a:spcPct val="20000"/>
        </a:spcBef>
        <a:buClr>
          <a:schemeClr val="accent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hyperlink" Target="https://indico.cern.ch/event/1418701/" TargetMode="External"/><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3" Type="http://schemas.openxmlformats.org/officeDocument/2006/relationships/hyperlink" Target="https://pbc.web.cern.ch/mandate-physics-beyond-colliders-study-group-revised-january-2021" TargetMode="External"/><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hyperlink" Target="https://indico.cern.ch/event/1092283/" TargetMode="External"/><Relationship Id="rId2" Type="http://schemas.openxmlformats.org/officeDocument/2006/relationships/hyperlink" Target="https://indico.cern.ch/event/1057715/" TargetMode="External"/><Relationship Id="rId1" Type="http://schemas.openxmlformats.org/officeDocument/2006/relationships/slideLayout" Target="../slideLayouts/slideLayout7.xml"/><Relationship Id="rId6" Type="http://schemas.openxmlformats.org/officeDocument/2006/relationships/hyperlink" Target="https://indico.cern.ch/event/1418701/" TargetMode="External"/><Relationship Id="rId5" Type="http://schemas.openxmlformats.org/officeDocument/2006/relationships/hyperlink" Target="https://indico.cern.ch/event/1180067/" TargetMode="External"/><Relationship Id="rId4" Type="http://schemas.openxmlformats.org/officeDocument/2006/relationships/hyperlink" Target="https://indico.cern.ch/event/1134154/" TargetMode="External"/></Relationships>
</file>

<file path=ppt/slides/_rels/slide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B0DF2D-816A-A579-CF5D-6411623654BD}"/>
              </a:ext>
            </a:extLst>
          </p:cNvPr>
          <p:cNvSpPr txBox="1">
            <a:spLocks/>
          </p:cNvSpPr>
          <p:nvPr/>
        </p:nvSpPr>
        <p:spPr>
          <a:xfrm>
            <a:off x="357821" y="1323701"/>
            <a:ext cx="10697881" cy="3003159"/>
          </a:xfrm>
          <a:prstGeom prst="rect">
            <a:avLst/>
          </a:prstGeom>
        </p:spPr>
        <p:txBody>
          <a:bodyPr>
            <a:noAutofit/>
          </a:bodyPr>
          <a:lstStyle>
            <a:lvl1pPr algn="l" rtl="0" eaLnBrk="1" latinLnBrk="0" hangingPunct="1">
              <a:spcBef>
                <a:spcPct val="0"/>
              </a:spcBef>
              <a:buNone/>
              <a:defRPr kumimoji="0" sz="4600" kern="1200">
                <a:solidFill>
                  <a:schemeClr val="tx1"/>
                </a:solidFill>
                <a:latin typeface="+mj-lt"/>
                <a:ea typeface="+mj-ea"/>
                <a:cs typeface="+mj-cs"/>
              </a:defRPr>
            </a:lvl1pPr>
          </a:lstStyle>
          <a:p>
            <a:pPr algn="ctr"/>
            <a:r>
              <a:rPr lang="en-US" sz="2000" dirty="0"/>
              <a:t>Physics Beyond Collider Technology Working Group</a:t>
            </a:r>
            <a:endParaRPr lang="en-US" sz="2800" dirty="0"/>
          </a:p>
          <a:p>
            <a:pPr algn="ctr">
              <a:spcBef>
                <a:spcPts val="600"/>
              </a:spcBef>
            </a:pPr>
            <a:r>
              <a:rPr lang="en-US" sz="4400" b="1" dirty="0"/>
              <a:t>Welcome</a:t>
            </a:r>
          </a:p>
          <a:p>
            <a:pPr algn="ctr">
              <a:spcBef>
                <a:spcPts val="600"/>
              </a:spcBef>
            </a:pPr>
            <a:r>
              <a:rPr lang="en-US" sz="4000" dirty="0"/>
              <a:t>5</a:t>
            </a:r>
            <a:r>
              <a:rPr lang="en-US" sz="4000" baseline="30000" dirty="0"/>
              <a:t>th</a:t>
            </a:r>
            <a:r>
              <a:rPr lang="en-US" sz="4000" dirty="0"/>
              <a:t> mini-workshop</a:t>
            </a:r>
            <a:br>
              <a:rPr lang="en-US" sz="4400" b="1" dirty="0"/>
            </a:br>
            <a:r>
              <a:rPr lang="en-US" sz="4400" b="1" dirty="0"/>
              <a:t>Superconductivity Technologies</a:t>
            </a:r>
            <a:br>
              <a:rPr lang="en-US" sz="6600" b="1" dirty="0"/>
            </a:br>
            <a:endParaRPr lang="en-US" sz="2800" b="1" dirty="0">
              <a:latin typeface="+mn-lt"/>
            </a:endParaRPr>
          </a:p>
        </p:txBody>
      </p:sp>
      <p:sp>
        <p:nvSpPr>
          <p:cNvPr id="3" name="Rectangle 2">
            <a:extLst>
              <a:ext uri="{FF2B5EF4-FFF2-40B4-BE49-F238E27FC236}">
                <a16:creationId xmlns:a16="http://schemas.microsoft.com/office/drawing/2014/main" id="{28A60262-0001-18C9-D936-DB7C350BA8E9}"/>
              </a:ext>
            </a:extLst>
          </p:cNvPr>
          <p:cNvSpPr/>
          <p:nvPr/>
        </p:nvSpPr>
        <p:spPr>
          <a:xfrm>
            <a:off x="1292937" y="4326860"/>
            <a:ext cx="9199157" cy="1477328"/>
          </a:xfrm>
          <a:prstGeom prst="rect">
            <a:avLst/>
          </a:prstGeom>
        </p:spPr>
        <p:txBody>
          <a:bodyPr wrap="square">
            <a:spAutoFit/>
          </a:bodyPr>
          <a:lstStyle/>
          <a:p>
            <a:pPr algn="ctr"/>
            <a:r>
              <a:rPr lang="en-US" dirty="0"/>
              <a:t>Workshop Organizing Committee: A. Perin, M. Mentink, A. Siemko, H. ten Kate</a:t>
            </a:r>
          </a:p>
          <a:p>
            <a:pPr marL="228600" indent="-228600" algn="ctr">
              <a:buAutoNum type="alphaUcPeriod"/>
            </a:pPr>
            <a:endParaRPr lang="en-US" dirty="0"/>
          </a:p>
          <a:p>
            <a:pPr algn="ctr"/>
            <a:r>
              <a:rPr lang="en-US" dirty="0"/>
              <a:t>PBC Technology Conveners: Sergio Calatroni, Babette </a:t>
            </a:r>
            <a:r>
              <a:rPr lang="en-US" dirty="0" err="1"/>
              <a:t>Döbrich</a:t>
            </a:r>
            <a:endParaRPr lang="en-US" dirty="0"/>
          </a:p>
          <a:p>
            <a:pPr algn="ctr"/>
            <a:endParaRPr lang="en-US" dirty="0"/>
          </a:p>
          <a:p>
            <a:pPr algn="ctr"/>
            <a:r>
              <a:rPr lang="en-US" dirty="0">
                <a:solidFill>
                  <a:srgbClr val="FF0000"/>
                </a:solidFill>
                <a:hlinkClick r:id="rId2"/>
              </a:rPr>
              <a:t>https://indico.cern.ch/event/1418701/</a:t>
            </a:r>
            <a:endParaRPr lang="en-US" dirty="0">
              <a:solidFill>
                <a:srgbClr val="FF0000"/>
              </a:solidFill>
            </a:endParaRPr>
          </a:p>
        </p:txBody>
      </p:sp>
      <p:pic>
        <p:nvPicPr>
          <p:cNvPr id="4" name="Picture 2" descr="home">
            <a:extLst>
              <a:ext uri="{FF2B5EF4-FFF2-40B4-BE49-F238E27FC236}">
                <a16:creationId xmlns:a16="http://schemas.microsoft.com/office/drawing/2014/main" id="{DF0490B0-732A-50E1-4C18-9E2BEBC29434}"/>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563339" y="0"/>
            <a:ext cx="3593355" cy="97722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2926341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A829C946-B699-AEFE-4B8D-EA7A3D72CA4F}"/>
              </a:ext>
            </a:extLst>
          </p:cNvPr>
          <p:cNvSpPr/>
          <p:nvPr/>
        </p:nvSpPr>
        <p:spPr>
          <a:xfrm>
            <a:off x="7036340" y="5175114"/>
            <a:ext cx="1154350" cy="460443"/>
          </a:xfrm>
          <a:prstGeom prst="rect">
            <a:avLst/>
          </a:prstGeom>
          <a:solidFill>
            <a:srgbClr val="FFFF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pic>
        <p:nvPicPr>
          <p:cNvPr id="2050" name="Picture 2" descr="Organization">
            <a:extLst>
              <a:ext uri="{FF2B5EF4-FFF2-40B4-BE49-F238E27FC236}">
                <a16:creationId xmlns:a16="http://schemas.microsoft.com/office/drawing/2014/main" id="{058C307D-EA2B-1B0D-F09C-40839767D626}"/>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964674" y="2870029"/>
            <a:ext cx="5456237" cy="3527528"/>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13">
            <a:extLst>
              <a:ext uri="{FF2B5EF4-FFF2-40B4-BE49-F238E27FC236}">
                <a16:creationId xmlns:a16="http://schemas.microsoft.com/office/drawing/2014/main" id="{47C55DA2-5E70-4DFC-8A4F-938ACD147AF9}"/>
              </a:ext>
            </a:extLst>
          </p:cNvPr>
          <p:cNvSpPr txBox="1"/>
          <p:nvPr/>
        </p:nvSpPr>
        <p:spPr>
          <a:xfrm>
            <a:off x="295224" y="988117"/>
            <a:ext cx="11367532" cy="1754326"/>
          </a:xfrm>
          <a:prstGeom prst="rect">
            <a:avLst/>
          </a:prstGeom>
          <a:noFill/>
          <a:ln>
            <a:noFill/>
          </a:ln>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r>
              <a:rPr lang="en-GB" b="1" dirty="0">
                <a:effectLst/>
                <a:latin typeface="opensans-bold"/>
              </a:rPr>
              <a:t>Overview</a:t>
            </a:r>
          </a:p>
          <a:p>
            <a:pPr algn="just"/>
            <a:r>
              <a:rPr lang="en-GB" b="0" dirty="0">
                <a:effectLst/>
                <a:latin typeface="sourcesans-regular"/>
              </a:rPr>
              <a:t>Physics Beyond Colliders (PBC) is an exploratory study aimed at exploiting the full scientific potential of CERN's accelerator complex and technical infrastructure, as well as its know-how in accelerator and detector science and technology. PBC projects complement the goals of the main experiments of the Laboratory’s collider programme. They target fundamental physics questions that are similar in spirit to those addressed by high-energy colliders, but require different types of beams and experiments. The PBC mandate is available </a:t>
            </a:r>
            <a:r>
              <a:rPr lang="en-GB" b="0" u="sng" dirty="0">
                <a:solidFill>
                  <a:srgbClr val="2574B9"/>
                </a:solidFill>
                <a:effectLst/>
                <a:latin typeface="sourcesans-bold"/>
                <a:hlinkClick r:id="rId3"/>
              </a:rPr>
              <a:t>here</a:t>
            </a:r>
            <a:r>
              <a:rPr lang="en-GB" b="0" dirty="0">
                <a:effectLst/>
                <a:latin typeface="sourcesans-regular"/>
              </a:rPr>
              <a:t>.</a:t>
            </a:r>
          </a:p>
        </p:txBody>
      </p:sp>
      <p:sp>
        <p:nvSpPr>
          <p:cNvPr id="14" name="AutoShape 4">
            <a:extLst>
              <a:ext uri="{FF2B5EF4-FFF2-40B4-BE49-F238E27FC236}">
                <a16:creationId xmlns:a16="http://schemas.microsoft.com/office/drawing/2014/main" id="{641D8065-641B-4667-BFB6-5C53A689CB33}"/>
              </a:ext>
            </a:extLst>
          </p:cNvPr>
          <p:cNvSpPr>
            <a:spLocks noChangeAspect="1" noChangeArrowheads="1"/>
          </p:cNvSpPr>
          <p:nvPr/>
        </p:nvSpPr>
        <p:spPr bwMode="auto">
          <a:xfrm>
            <a:off x="6559685" y="3263629"/>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5" name="Title 4">
            <a:extLst>
              <a:ext uri="{FF2B5EF4-FFF2-40B4-BE49-F238E27FC236}">
                <a16:creationId xmlns:a16="http://schemas.microsoft.com/office/drawing/2014/main" id="{55D35B25-5B5A-8DFA-957D-DCFE527E8D1B}"/>
              </a:ext>
            </a:extLst>
          </p:cNvPr>
          <p:cNvSpPr>
            <a:spLocks noGrp="1"/>
          </p:cNvSpPr>
          <p:nvPr>
            <p:ph type="title"/>
          </p:nvPr>
        </p:nvSpPr>
        <p:spPr>
          <a:xfrm>
            <a:off x="295224" y="115631"/>
            <a:ext cx="9960864" cy="808693"/>
          </a:xfrm>
        </p:spPr>
        <p:txBody>
          <a:bodyPr>
            <a:normAutofit fontScale="90000"/>
          </a:bodyPr>
          <a:lstStyle/>
          <a:p>
            <a:r>
              <a:rPr lang="en-GB" sz="4900" b="1" i="0" dirty="0">
                <a:solidFill>
                  <a:srgbClr val="044873"/>
                </a:solidFill>
                <a:effectLst/>
                <a:latin typeface="opensans-bold"/>
              </a:rPr>
              <a:t>The Physics Beyond Colliders Study Group</a:t>
            </a:r>
            <a:endParaRPr lang="en-GB" dirty="0"/>
          </a:p>
        </p:txBody>
      </p:sp>
    </p:spTree>
    <p:extLst>
      <p:ext uri="{BB962C8B-B14F-4D97-AF65-F5344CB8AC3E}">
        <p14:creationId xmlns:p14="http://schemas.microsoft.com/office/powerpoint/2010/main" val="161681489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13">
            <a:extLst>
              <a:ext uri="{FF2B5EF4-FFF2-40B4-BE49-F238E27FC236}">
                <a16:creationId xmlns:a16="http://schemas.microsoft.com/office/drawing/2014/main" id="{47C55DA2-5E70-4DFC-8A4F-938ACD147AF9}"/>
              </a:ext>
            </a:extLst>
          </p:cNvPr>
          <p:cNvSpPr txBox="1"/>
          <p:nvPr/>
        </p:nvSpPr>
        <p:spPr>
          <a:xfrm>
            <a:off x="295224" y="801315"/>
            <a:ext cx="11367532" cy="2585323"/>
          </a:xfrm>
          <a:prstGeom prst="rect">
            <a:avLst/>
          </a:prstGeom>
          <a:noFill/>
          <a:ln>
            <a:noFill/>
          </a:ln>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GB" b="1" i="0" dirty="0">
                <a:solidFill>
                  <a:srgbClr val="044873"/>
                </a:solidFill>
                <a:effectLst/>
                <a:latin typeface="opensans-bold"/>
              </a:rPr>
              <a:t>Mandate</a:t>
            </a:r>
          </a:p>
          <a:p>
            <a:pPr algn="just"/>
            <a:r>
              <a:rPr lang="en-GB" b="0" i="0" dirty="0">
                <a:solidFill>
                  <a:srgbClr val="044873"/>
                </a:solidFill>
                <a:effectLst/>
                <a:latin typeface="sourcesans-regular"/>
              </a:rPr>
              <a:t>The Technology WG will explore and evaluate possible technological contributions of CERN primarily to non-accelerator-related experimental physics initiatives and projects that may also be hosted elsewhere, and will survey technologies that could become relevant to CERN accelerator and non-accelerator projects. The working group will favour the exchange of experience and expertise in technological domains such as superconducting and normal conducting magnet and RF technology, cryogenics, optics, vacuum and surface technology to support the development of new physics experiments and detection methods like quantum sensing and new (accelerator and non-accelerator) experiment proposals aiming at fundamental Standard Model physics measurements and/or addressing physics Beyond the Standard Model questions.</a:t>
            </a:r>
          </a:p>
        </p:txBody>
      </p:sp>
      <p:sp>
        <p:nvSpPr>
          <p:cNvPr id="14" name="AutoShape 4">
            <a:extLst>
              <a:ext uri="{FF2B5EF4-FFF2-40B4-BE49-F238E27FC236}">
                <a16:creationId xmlns:a16="http://schemas.microsoft.com/office/drawing/2014/main" id="{641D8065-641B-4667-BFB6-5C53A689CB33}"/>
              </a:ext>
            </a:extLst>
          </p:cNvPr>
          <p:cNvSpPr>
            <a:spLocks noChangeAspect="1" noChangeArrowheads="1"/>
          </p:cNvSpPr>
          <p:nvPr/>
        </p:nvSpPr>
        <p:spPr bwMode="auto">
          <a:xfrm>
            <a:off x="6559685" y="3263629"/>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5" name="Title 4">
            <a:extLst>
              <a:ext uri="{FF2B5EF4-FFF2-40B4-BE49-F238E27FC236}">
                <a16:creationId xmlns:a16="http://schemas.microsoft.com/office/drawing/2014/main" id="{55D35B25-5B5A-8DFA-957D-DCFE527E8D1B}"/>
              </a:ext>
            </a:extLst>
          </p:cNvPr>
          <p:cNvSpPr>
            <a:spLocks noGrp="1"/>
          </p:cNvSpPr>
          <p:nvPr>
            <p:ph type="title"/>
          </p:nvPr>
        </p:nvSpPr>
        <p:spPr>
          <a:xfrm>
            <a:off x="295224" y="115631"/>
            <a:ext cx="9960864" cy="808693"/>
          </a:xfrm>
        </p:spPr>
        <p:txBody>
          <a:bodyPr>
            <a:normAutofit fontScale="90000"/>
          </a:bodyPr>
          <a:lstStyle/>
          <a:p>
            <a:r>
              <a:rPr lang="en-GB" sz="4900" b="1" i="0" dirty="0">
                <a:solidFill>
                  <a:srgbClr val="044873"/>
                </a:solidFill>
                <a:effectLst/>
                <a:latin typeface="opensans-bold"/>
              </a:rPr>
              <a:t>The PBC </a:t>
            </a:r>
            <a:r>
              <a:rPr lang="en-GB" sz="4900" b="1" dirty="0">
                <a:solidFill>
                  <a:srgbClr val="044873"/>
                </a:solidFill>
                <a:latin typeface="opensans-bold"/>
              </a:rPr>
              <a:t>Technology Working Group</a:t>
            </a:r>
            <a:endParaRPr lang="en-GB" dirty="0"/>
          </a:p>
        </p:txBody>
      </p:sp>
      <p:sp>
        <p:nvSpPr>
          <p:cNvPr id="2" name="TextBox 1">
            <a:extLst>
              <a:ext uri="{FF2B5EF4-FFF2-40B4-BE49-F238E27FC236}">
                <a16:creationId xmlns:a16="http://schemas.microsoft.com/office/drawing/2014/main" id="{BF287A2D-3AFD-0576-F4D2-4AA2C4B9DA83}"/>
              </a:ext>
            </a:extLst>
          </p:cNvPr>
          <p:cNvSpPr txBox="1"/>
          <p:nvPr/>
        </p:nvSpPr>
        <p:spPr>
          <a:xfrm>
            <a:off x="295224" y="3416029"/>
            <a:ext cx="10341293" cy="2769989"/>
          </a:xfrm>
          <a:prstGeom prst="rect">
            <a:avLst/>
          </a:prstGeom>
          <a:noFill/>
        </p:spPr>
        <p:txBody>
          <a:bodyPr wrap="none" rtlCol="0">
            <a:spAutoFit/>
          </a:bodyPr>
          <a:lstStyle/>
          <a:p>
            <a:r>
              <a:rPr lang="en-GB" b="1" dirty="0">
                <a:solidFill>
                  <a:srgbClr val="FF0000"/>
                </a:solidFill>
              </a:rPr>
              <a:t>5 mini-workshops organized</a:t>
            </a:r>
          </a:p>
          <a:p>
            <a:pPr marL="285750" indent="-285750">
              <a:spcAft>
                <a:spcPts val="600"/>
              </a:spcAft>
              <a:buFont typeface="Arial" panose="020B0604020202020204" pitchFamily="34" charset="0"/>
              <a:buChar char="•"/>
            </a:pPr>
            <a:r>
              <a:rPr lang="en-GB" dirty="0"/>
              <a:t>Sep 2021: Superconducting RF </a:t>
            </a:r>
            <a:r>
              <a:rPr lang="en-GB" dirty="0">
                <a:hlinkClick r:id="rId2"/>
              </a:rPr>
              <a:t>https://indico.cern.ch/event/1057715/</a:t>
            </a:r>
            <a:endParaRPr lang="en-GB" dirty="0"/>
          </a:p>
          <a:p>
            <a:pPr marL="285750" indent="-285750">
              <a:spcAft>
                <a:spcPts val="600"/>
              </a:spcAft>
              <a:buFont typeface="Arial" panose="020B0604020202020204" pitchFamily="34" charset="0"/>
              <a:buChar char="•"/>
            </a:pPr>
            <a:r>
              <a:rPr lang="en-GB" dirty="0"/>
              <a:t>Dec 2021: Lasers &amp; Optics </a:t>
            </a:r>
            <a:r>
              <a:rPr lang="en-GB" dirty="0">
                <a:hlinkClick r:id="rId3"/>
              </a:rPr>
              <a:t>https://indico.cern.ch/event/1092283/</a:t>
            </a:r>
            <a:endParaRPr lang="en-GB" dirty="0"/>
          </a:p>
          <a:p>
            <a:pPr marL="285750" indent="-285750">
              <a:spcAft>
                <a:spcPts val="600"/>
              </a:spcAft>
              <a:buFont typeface="Arial" panose="020B0604020202020204" pitchFamily="34" charset="0"/>
              <a:buChar char="•"/>
            </a:pPr>
            <a:r>
              <a:rPr lang="en-GB" dirty="0"/>
              <a:t>Apr 2022: Vacuum, coating and surface technologies </a:t>
            </a:r>
            <a:r>
              <a:rPr lang="en-GB" dirty="0">
                <a:hlinkClick r:id="rId4"/>
              </a:rPr>
              <a:t>https://indico.cern.ch/event/1134154/</a:t>
            </a:r>
            <a:r>
              <a:rPr lang="en-GB" dirty="0"/>
              <a:t>	</a:t>
            </a:r>
          </a:p>
          <a:p>
            <a:pPr marL="285750" indent="-285750">
              <a:spcAft>
                <a:spcPts val="600"/>
              </a:spcAft>
              <a:buFont typeface="Arial" panose="020B0604020202020204" pitchFamily="34" charset="0"/>
              <a:buChar char="•"/>
            </a:pPr>
            <a:r>
              <a:rPr lang="en-GB" dirty="0"/>
              <a:t>Sep 2022: Cryogenics </a:t>
            </a:r>
            <a:r>
              <a:rPr lang="en-GB" dirty="0">
                <a:hlinkClick r:id="rId5"/>
              </a:rPr>
              <a:t>https://indico.cern.ch/event/1180067/</a:t>
            </a:r>
            <a:endParaRPr lang="en-GB" dirty="0"/>
          </a:p>
          <a:p>
            <a:pPr marL="285750" indent="-285750">
              <a:spcAft>
                <a:spcPts val="600"/>
              </a:spcAft>
              <a:buFont typeface="Arial" panose="020B0604020202020204" pitchFamily="34" charset="0"/>
              <a:buChar char="•"/>
            </a:pPr>
            <a:r>
              <a:rPr lang="en-GB" dirty="0"/>
              <a:t>Sep 2024: Superconductivity Technologies </a:t>
            </a:r>
            <a:r>
              <a:rPr lang="en-GB" dirty="0">
                <a:hlinkClick r:id="rId6"/>
              </a:rPr>
              <a:t>https://indico.cern.ch/event/1418701/</a:t>
            </a:r>
            <a:endParaRPr lang="en-GB" dirty="0"/>
          </a:p>
          <a:p>
            <a:pPr marL="285750" indent="-285750">
              <a:spcAft>
                <a:spcPts val="600"/>
              </a:spcAft>
              <a:buFont typeface="Arial" panose="020B0604020202020204" pitchFamily="34" charset="0"/>
              <a:buChar char="•"/>
            </a:pPr>
            <a:endParaRPr lang="en-GB" dirty="0"/>
          </a:p>
          <a:p>
            <a:pPr marL="285750" indent="-285750">
              <a:spcAft>
                <a:spcPts val="600"/>
              </a:spcAft>
              <a:buFont typeface="Arial" panose="020B0604020202020204" pitchFamily="34" charset="0"/>
              <a:buChar char="•"/>
            </a:pPr>
            <a:r>
              <a:rPr lang="en-GB" dirty="0"/>
              <a:t>Future workshops: Mechanical &amp; Materials Technologies, PBC meets Quantum Initiative</a:t>
            </a:r>
          </a:p>
        </p:txBody>
      </p:sp>
    </p:spTree>
    <p:extLst>
      <p:ext uri="{BB962C8B-B14F-4D97-AF65-F5344CB8AC3E}">
        <p14:creationId xmlns:p14="http://schemas.microsoft.com/office/powerpoint/2010/main" val="256358559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8C8208-78DA-DC17-0659-5D9B13037BD8}"/>
              </a:ext>
            </a:extLst>
          </p:cNvPr>
          <p:cNvSpPr>
            <a:spLocks noGrp="1"/>
          </p:cNvSpPr>
          <p:nvPr>
            <p:ph type="title"/>
          </p:nvPr>
        </p:nvSpPr>
        <p:spPr>
          <a:xfrm>
            <a:off x="247532" y="46377"/>
            <a:ext cx="9960864" cy="763297"/>
          </a:xfrm>
        </p:spPr>
        <p:txBody>
          <a:bodyPr>
            <a:normAutofit fontScale="90000"/>
          </a:bodyPr>
          <a:lstStyle/>
          <a:p>
            <a:r>
              <a:rPr lang="en-GB" b="1" dirty="0"/>
              <a:t>Program</a:t>
            </a:r>
          </a:p>
        </p:txBody>
      </p:sp>
      <p:sp>
        <p:nvSpPr>
          <p:cNvPr id="4" name="TextBox 3">
            <a:extLst>
              <a:ext uri="{FF2B5EF4-FFF2-40B4-BE49-F238E27FC236}">
                <a16:creationId xmlns:a16="http://schemas.microsoft.com/office/drawing/2014/main" id="{9109BCB9-5366-332A-16D5-13054B389ED5}"/>
              </a:ext>
            </a:extLst>
          </p:cNvPr>
          <p:cNvSpPr txBox="1"/>
          <p:nvPr/>
        </p:nvSpPr>
        <p:spPr>
          <a:xfrm>
            <a:off x="247532" y="773572"/>
            <a:ext cx="11125096" cy="4095737"/>
          </a:xfrm>
          <a:prstGeom prst="rect">
            <a:avLst/>
          </a:prstGeom>
          <a:noFill/>
        </p:spPr>
        <p:txBody>
          <a:bodyPr wrap="square">
            <a:spAutoFit/>
          </a:bodyPr>
          <a:lstStyle/>
          <a:p>
            <a:pPr lvl="0">
              <a:lnSpc>
                <a:spcPct val="105000"/>
              </a:lnSpc>
              <a:spcBef>
                <a:spcPts val="300"/>
              </a:spcBef>
            </a:pPr>
            <a:r>
              <a:rPr lang="en-GB" sz="2000" b="1" dirty="0">
                <a:latin typeface="Calibri" panose="020F0502020204030204" pitchFamily="34" charset="0"/>
                <a:ea typeface="MS PGothic" panose="020B0600070205080204" pitchFamily="34" charset="-128"/>
              </a:rPr>
              <a:t>Wednesday 25 September</a:t>
            </a:r>
            <a:endParaRPr lang="en-GB" sz="2000" b="1" dirty="0">
              <a:effectLst/>
              <a:latin typeface="Calibri" panose="020F0502020204030204" pitchFamily="34" charset="0"/>
              <a:ea typeface="MS PGothic" panose="020B0600070205080204" pitchFamily="34" charset="-128"/>
            </a:endParaRPr>
          </a:p>
          <a:p>
            <a:pPr marL="342900" lvl="0" indent="-342900">
              <a:lnSpc>
                <a:spcPct val="105000"/>
              </a:lnSpc>
              <a:spcBef>
                <a:spcPts val="300"/>
              </a:spcBef>
              <a:buFont typeface="Arial" panose="020B0604020202020204" pitchFamily="34" charset="0"/>
              <a:buChar char="•"/>
            </a:pPr>
            <a:r>
              <a:rPr lang="en-GB" sz="2000" dirty="0">
                <a:effectLst/>
                <a:latin typeface="Calibri" panose="020F0502020204030204" pitchFamily="34" charset="0"/>
                <a:ea typeface="MS PGothic" panose="020B0600070205080204" pitchFamily="34" charset="-128"/>
              </a:rPr>
              <a:t>14:00 → 14:15 Welcome,  Antonio Perin (CERN)       </a:t>
            </a:r>
          </a:p>
          <a:p>
            <a:pPr marL="342900" lvl="0" indent="-342900">
              <a:lnSpc>
                <a:spcPct val="105000"/>
              </a:lnSpc>
              <a:spcBef>
                <a:spcPts val="300"/>
              </a:spcBef>
              <a:buFont typeface="Arial" panose="020B0604020202020204" pitchFamily="34" charset="0"/>
              <a:buChar char="•"/>
            </a:pPr>
            <a:r>
              <a:rPr lang="en-GB" sz="2000" dirty="0">
                <a:effectLst/>
                <a:latin typeface="Calibri" panose="020F0502020204030204" pitchFamily="34" charset="0"/>
                <a:ea typeface="MS PGothic" panose="020B0600070205080204" pitchFamily="34" charset="-128"/>
              </a:rPr>
              <a:t>14:15 → </a:t>
            </a:r>
            <a:r>
              <a:rPr lang="en-GB" sz="2000" dirty="0">
                <a:latin typeface="Calibri" panose="020F0502020204030204" pitchFamily="34" charset="0"/>
                <a:ea typeface="MS PGothic" panose="020B0600070205080204" pitchFamily="34" charset="-128"/>
              </a:rPr>
              <a:t>14</a:t>
            </a:r>
            <a:r>
              <a:rPr lang="en-GB" sz="2000" dirty="0">
                <a:effectLst/>
                <a:latin typeface="Calibri" panose="020F0502020204030204" pitchFamily="34" charset="0"/>
                <a:ea typeface="MS PGothic" panose="020B0600070205080204" pitchFamily="34" charset="-128"/>
              </a:rPr>
              <a:t>:45 </a:t>
            </a:r>
            <a:r>
              <a:rPr lang="en-GB" sz="2000" dirty="0" err="1">
                <a:effectLst/>
                <a:latin typeface="Calibri" panose="020F0502020204030204" pitchFamily="34" charset="0"/>
                <a:ea typeface="MS PGothic" panose="020B0600070205080204" pitchFamily="34" charset="-128"/>
              </a:rPr>
              <a:t>BabyIAXO</a:t>
            </a:r>
            <a:r>
              <a:rPr lang="en-GB" sz="2000" dirty="0">
                <a:effectLst/>
                <a:latin typeface="Calibri" panose="020F0502020204030204" pitchFamily="34" charset="0"/>
                <a:ea typeface="MS PGothic" panose="020B0600070205080204" pitchFamily="34" charset="-128"/>
              </a:rPr>
              <a:t> Axion Helioscope Superconducting Dipole, Matthias Mentink (CERN)</a:t>
            </a:r>
          </a:p>
          <a:p>
            <a:pPr marL="342900" lvl="0" indent="-342900">
              <a:lnSpc>
                <a:spcPct val="105000"/>
              </a:lnSpc>
              <a:spcBef>
                <a:spcPts val="300"/>
              </a:spcBef>
              <a:buFont typeface="Arial" panose="020B0604020202020204" pitchFamily="34" charset="0"/>
              <a:buChar char="•"/>
            </a:pPr>
            <a:r>
              <a:rPr lang="en-GB" sz="2000" dirty="0">
                <a:latin typeface="Calibri" panose="020F0502020204030204" pitchFamily="34" charset="0"/>
                <a:ea typeface="MS PGothic" panose="020B0600070205080204" pitchFamily="34" charset="-128"/>
              </a:rPr>
              <a:t>14</a:t>
            </a:r>
            <a:r>
              <a:rPr lang="en-GB" sz="2000" dirty="0">
                <a:effectLst/>
                <a:latin typeface="Calibri" panose="020F0502020204030204" pitchFamily="34" charset="0"/>
                <a:ea typeface="MS PGothic" panose="020B0600070205080204" pitchFamily="34" charset="-128"/>
              </a:rPr>
              <a:t>:45 → 15:15 Particle Physics in Ultra-high Magnetic Fields, </a:t>
            </a:r>
            <a:r>
              <a:rPr lang="fr-FR" sz="2000" dirty="0">
                <a:effectLst/>
                <a:latin typeface="Calibri" panose="020F0502020204030204" pitchFamily="34" charset="0"/>
                <a:ea typeface="MS PGothic" panose="020B0600070205080204" pitchFamily="34" charset="-128"/>
              </a:rPr>
              <a:t>Pierre Pugnat (Lab. des Champs Magnet. Intenses (FR))</a:t>
            </a:r>
            <a:endParaRPr lang="en-GB" sz="2000" dirty="0">
              <a:effectLst/>
              <a:latin typeface="Calibri" panose="020F0502020204030204" pitchFamily="34" charset="0"/>
              <a:ea typeface="MS PGothic" panose="020B0600070205080204" pitchFamily="34" charset="-128"/>
            </a:endParaRPr>
          </a:p>
          <a:p>
            <a:pPr marL="342900" lvl="0" indent="-342900">
              <a:lnSpc>
                <a:spcPct val="105000"/>
              </a:lnSpc>
              <a:spcBef>
                <a:spcPts val="300"/>
              </a:spcBef>
              <a:buFont typeface="Arial" panose="020B0604020202020204" pitchFamily="34" charset="0"/>
              <a:buChar char="•"/>
            </a:pPr>
            <a:r>
              <a:rPr lang="en-GB" sz="2000" dirty="0">
                <a:effectLst/>
                <a:latin typeface="Calibri" panose="020F0502020204030204" pitchFamily="34" charset="0"/>
                <a:ea typeface="MS PGothic" panose="020B0600070205080204" pitchFamily="34" charset="-128"/>
              </a:rPr>
              <a:t>15:</a:t>
            </a:r>
            <a:r>
              <a:rPr lang="en-GB" sz="2000" dirty="0">
                <a:latin typeface="Calibri" panose="020F0502020204030204" pitchFamily="34" charset="0"/>
                <a:ea typeface="MS PGothic" panose="020B0600070205080204" pitchFamily="34" charset="-128"/>
              </a:rPr>
              <a:t>1</a:t>
            </a:r>
            <a:r>
              <a:rPr lang="en-GB" sz="2000" dirty="0">
                <a:effectLst/>
                <a:latin typeface="Calibri" panose="020F0502020204030204" pitchFamily="34" charset="0"/>
                <a:ea typeface="MS PGothic" panose="020B0600070205080204" pitchFamily="34" charset="-128"/>
              </a:rPr>
              <a:t>5 → 15:</a:t>
            </a:r>
            <a:r>
              <a:rPr lang="en-GB" sz="2000" dirty="0">
                <a:latin typeface="Calibri" panose="020F0502020204030204" pitchFamily="34" charset="0"/>
                <a:ea typeface="MS PGothic" panose="020B0600070205080204" pitchFamily="34" charset="-128"/>
              </a:rPr>
              <a:t>4</a:t>
            </a:r>
            <a:r>
              <a:rPr lang="en-GB" sz="2000" dirty="0">
                <a:effectLst/>
                <a:latin typeface="Calibri" panose="020F0502020204030204" pitchFamily="34" charset="0"/>
                <a:ea typeface="MS PGothic" panose="020B0600070205080204" pitchFamily="34" charset="-128"/>
              </a:rPr>
              <a:t>5 Progress in REBCO Conductor Technologies for Ultra-High Field Application, Carmine Senatore, University of Geneva</a:t>
            </a:r>
          </a:p>
          <a:p>
            <a:pPr marL="285750" indent="-285750">
              <a:lnSpc>
                <a:spcPct val="105000"/>
              </a:lnSpc>
              <a:spcBef>
                <a:spcPts val="600"/>
              </a:spcBef>
              <a:spcAft>
                <a:spcPts val="600"/>
              </a:spcAft>
              <a:buFont typeface="Arial" panose="020B0604020202020204" pitchFamily="34" charset="0"/>
              <a:buChar char="•"/>
            </a:pPr>
            <a:r>
              <a:rPr lang="en-GB" sz="2000" dirty="0">
                <a:solidFill>
                  <a:srgbClr val="92D050"/>
                </a:solidFill>
                <a:effectLst/>
                <a:latin typeface="Calibri" panose="020F0502020204030204" pitchFamily="34" charset="0"/>
                <a:ea typeface="MS PGothic" panose="020B0600070205080204" pitchFamily="34" charset="-128"/>
              </a:rPr>
              <a:t>15:45 → 16:15 Coffee break</a:t>
            </a:r>
          </a:p>
          <a:p>
            <a:pPr marL="342900" lvl="0" indent="-342900">
              <a:lnSpc>
                <a:spcPct val="105000"/>
              </a:lnSpc>
              <a:spcBef>
                <a:spcPts val="300"/>
              </a:spcBef>
              <a:buFont typeface="Arial" panose="020B0604020202020204" pitchFamily="34" charset="0"/>
              <a:buChar char="•"/>
            </a:pPr>
            <a:r>
              <a:rPr lang="en-GB" sz="2000" dirty="0">
                <a:latin typeface="Calibri" panose="020F0502020204030204" pitchFamily="34" charset="0"/>
                <a:ea typeface="MS PGothic" panose="020B0600070205080204" pitchFamily="34" charset="-128"/>
              </a:rPr>
              <a:t>16</a:t>
            </a:r>
            <a:r>
              <a:rPr lang="en-GB" sz="2000" dirty="0">
                <a:effectLst/>
                <a:latin typeface="Calibri" panose="020F0502020204030204" pitchFamily="34" charset="0"/>
                <a:ea typeface="MS PGothic" panose="020B0600070205080204" pitchFamily="34" charset="-128"/>
              </a:rPr>
              <a:t>:15 → </a:t>
            </a:r>
            <a:r>
              <a:rPr lang="en-GB" sz="2000" dirty="0">
                <a:latin typeface="Calibri" panose="020F0502020204030204" pitchFamily="34" charset="0"/>
                <a:ea typeface="MS PGothic" panose="020B0600070205080204" pitchFamily="34" charset="-128"/>
              </a:rPr>
              <a:t>16</a:t>
            </a:r>
            <a:r>
              <a:rPr lang="en-GB" sz="2000" dirty="0">
                <a:effectLst/>
                <a:latin typeface="Calibri" panose="020F0502020204030204" pitchFamily="34" charset="0"/>
                <a:ea typeface="MS PGothic" panose="020B0600070205080204" pitchFamily="34" charset="-128"/>
              </a:rPr>
              <a:t>:45 AMS-100 Space-based Superconducting Detector Magnet, Tim Mulder (CERN)</a:t>
            </a:r>
          </a:p>
          <a:p>
            <a:pPr marL="342900" lvl="0" indent="-342900">
              <a:lnSpc>
                <a:spcPct val="105000"/>
              </a:lnSpc>
              <a:spcBef>
                <a:spcPts val="300"/>
              </a:spcBef>
              <a:buFont typeface="Arial" panose="020B0604020202020204" pitchFamily="34" charset="0"/>
              <a:buChar char="•"/>
            </a:pPr>
            <a:r>
              <a:rPr lang="en-GB" sz="2000" dirty="0">
                <a:effectLst/>
                <a:latin typeface="Calibri" panose="020F0502020204030204" pitchFamily="34" charset="0"/>
                <a:ea typeface="MS PGothic" panose="020B0600070205080204" pitchFamily="34" charset="-128"/>
              </a:rPr>
              <a:t>16:45 → 17:15 Superconductivity Technologies in the CERN Magnet Group, Amalia Ballarino (CERN)</a:t>
            </a:r>
          </a:p>
          <a:p>
            <a:pPr marL="285750" indent="-285750">
              <a:lnSpc>
                <a:spcPct val="105000"/>
              </a:lnSpc>
              <a:spcBef>
                <a:spcPts val="600"/>
              </a:spcBef>
              <a:spcAft>
                <a:spcPts val="600"/>
              </a:spcAft>
              <a:buFont typeface="Arial" panose="020B0604020202020204" pitchFamily="34" charset="0"/>
              <a:buChar char="•"/>
            </a:pPr>
            <a:r>
              <a:rPr lang="en-GB" sz="2000" dirty="0">
                <a:solidFill>
                  <a:srgbClr val="92D050"/>
                </a:solidFill>
                <a:effectLst/>
                <a:latin typeface="Calibri" panose="020F0502020204030204" pitchFamily="34" charset="0"/>
                <a:ea typeface="MS PGothic" panose="020B0600070205080204" pitchFamily="34" charset="-128"/>
              </a:rPr>
              <a:t>19:30 Dinner : restaurant “Le Smash”, </a:t>
            </a:r>
            <a:r>
              <a:rPr lang="en-GB" sz="2000" dirty="0" err="1">
                <a:solidFill>
                  <a:srgbClr val="92D050"/>
                </a:solidFill>
                <a:effectLst/>
                <a:latin typeface="Calibri" panose="020F0502020204030204" pitchFamily="34" charset="0"/>
                <a:ea typeface="MS PGothic" panose="020B0600070205080204" pitchFamily="34" charset="-128"/>
              </a:rPr>
              <a:t>Meyrin</a:t>
            </a:r>
            <a:endParaRPr lang="en-GB" dirty="0">
              <a:solidFill>
                <a:srgbClr val="92D050"/>
              </a:solidFill>
              <a:effectLst/>
              <a:latin typeface="Calibri" panose="020F0502020204030204" pitchFamily="34" charset="0"/>
              <a:ea typeface="MS PGothic" panose="020B0600070205080204" pitchFamily="34" charset="-128"/>
            </a:endParaRPr>
          </a:p>
        </p:txBody>
      </p:sp>
      <p:grpSp>
        <p:nvGrpSpPr>
          <p:cNvPr id="3" name="Group 2">
            <a:extLst>
              <a:ext uri="{FF2B5EF4-FFF2-40B4-BE49-F238E27FC236}">
                <a16:creationId xmlns:a16="http://schemas.microsoft.com/office/drawing/2014/main" id="{183DECDE-AF03-478B-6666-059045A2D0A3}"/>
              </a:ext>
            </a:extLst>
          </p:cNvPr>
          <p:cNvGrpSpPr/>
          <p:nvPr/>
        </p:nvGrpSpPr>
        <p:grpSpPr>
          <a:xfrm>
            <a:off x="7849028" y="4527527"/>
            <a:ext cx="3195961" cy="1808241"/>
            <a:chOff x="7935001" y="132525"/>
            <a:chExt cx="3802727" cy="2151543"/>
          </a:xfrm>
        </p:grpSpPr>
        <p:pic>
          <p:nvPicPr>
            <p:cNvPr id="5" name="Picture 4">
              <a:extLst>
                <a:ext uri="{FF2B5EF4-FFF2-40B4-BE49-F238E27FC236}">
                  <a16:creationId xmlns:a16="http://schemas.microsoft.com/office/drawing/2014/main" id="{C6F96BB4-3BBF-3B97-B6D7-06F0BBDD8D03}"/>
                </a:ext>
              </a:extLst>
            </p:cNvPr>
            <p:cNvPicPr>
              <a:picLocks noChangeAspect="1"/>
            </p:cNvPicPr>
            <p:nvPr/>
          </p:nvPicPr>
          <p:blipFill>
            <a:blip r:embed="rId2"/>
            <a:stretch>
              <a:fillRect/>
            </a:stretch>
          </p:blipFill>
          <p:spPr>
            <a:xfrm>
              <a:off x="7999422" y="132525"/>
              <a:ext cx="3738306" cy="2151543"/>
            </a:xfrm>
            <a:prstGeom prst="rect">
              <a:avLst/>
            </a:prstGeom>
            <a:ln>
              <a:solidFill>
                <a:schemeClr val="bg1">
                  <a:lumMod val="65000"/>
                </a:schemeClr>
              </a:solidFill>
            </a:ln>
          </p:spPr>
        </p:pic>
        <p:cxnSp>
          <p:nvCxnSpPr>
            <p:cNvPr id="7" name="Straight Arrow Connector 6">
              <a:extLst>
                <a:ext uri="{FF2B5EF4-FFF2-40B4-BE49-F238E27FC236}">
                  <a16:creationId xmlns:a16="http://schemas.microsoft.com/office/drawing/2014/main" id="{F66EBDB0-8659-D204-0D71-6D883CACB362}"/>
                </a:ext>
              </a:extLst>
            </p:cNvPr>
            <p:cNvCxnSpPr>
              <a:cxnSpLocks/>
              <a:stCxn id="11" idx="1"/>
            </p:cNvCxnSpPr>
            <p:nvPr/>
          </p:nvCxnSpPr>
          <p:spPr>
            <a:xfrm flipH="1" flipV="1">
              <a:off x="10032493" y="1880414"/>
              <a:ext cx="400237" cy="184321"/>
            </a:xfrm>
            <a:prstGeom prst="straightConnector1">
              <a:avLst/>
            </a:prstGeom>
            <a:ln>
              <a:solidFill>
                <a:schemeClr val="tx1"/>
              </a:solidFill>
              <a:headEnd type="none" w="med" len="med"/>
              <a:tailEnd type="triangle"/>
            </a:ln>
            <a:effectLst/>
          </p:spPr>
          <p:style>
            <a:lnRef idx="2">
              <a:schemeClr val="accent1"/>
            </a:lnRef>
            <a:fillRef idx="0">
              <a:schemeClr val="accent1"/>
            </a:fillRef>
            <a:effectRef idx="1">
              <a:schemeClr val="accent1"/>
            </a:effectRef>
            <a:fontRef idx="minor">
              <a:schemeClr val="tx1"/>
            </a:fontRef>
          </p:style>
        </p:cxnSp>
        <p:sp>
          <p:nvSpPr>
            <p:cNvPr id="11" name="TextBox 10">
              <a:extLst>
                <a:ext uri="{FF2B5EF4-FFF2-40B4-BE49-F238E27FC236}">
                  <a16:creationId xmlns:a16="http://schemas.microsoft.com/office/drawing/2014/main" id="{AE6B3567-E02A-1886-FE98-CE01BD7CA8FC}"/>
                </a:ext>
              </a:extLst>
            </p:cNvPr>
            <p:cNvSpPr txBox="1"/>
            <p:nvPr/>
          </p:nvSpPr>
          <p:spPr>
            <a:xfrm>
              <a:off x="10432731" y="1926235"/>
              <a:ext cx="944489" cy="276999"/>
            </a:xfrm>
            <a:prstGeom prst="rect">
              <a:avLst/>
            </a:prstGeom>
            <a:noFill/>
          </p:spPr>
          <p:txBody>
            <a:bodyPr wrap="none" rtlCol="0">
              <a:spAutoFit/>
            </a:bodyPr>
            <a:lstStyle/>
            <a:p>
              <a:r>
                <a:rPr lang="en-GB" sz="1200" dirty="0"/>
                <a:t>Entrance B</a:t>
              </a:r>
            </a:p>
          </p:txBody>
        </p:sp>
        <p:cxnSp>
          <p:nvCxnSpPr>
            <p:cNvPr id="12" name="Straight Arrow Connector 11">
              <a:extLst>
                <a:ext uri="{FF2B5EF4-FFF2-40B4-BE49-F238E27FC236}">
                  <a16:creationId xmlns:a16="http://schemas.microsoft.com/office/drawing/2014/main" id="{2BF92F3E-9DB3-1659-66AF-39CD48C0D6FD}"/>
                </a:ext>
              </a:extLst>
            </p:cNvPr>
            <p:cNvCxnSpPr>
              <a:cxnSpLocks/>
            </p:cNvCxnSpPr>
            <p:nvPr/>
          </p:nvCxnSpPr>
          <p:spPr>
            <a:xfrm>
              <a:off x="8772391" y="502636"/>
              <a:ext cx="923380" cy="358347"/>
            </a:xfrm>
            <a:prstGeom prst="straightConnector1">
              <a:avLst/>
            </a:prstGeom>
            <a:ln>
              <a:solidFill>
                <a:schemeClr val="tx1"/>
              </a:solidFill>
              <a:headEnd type="none" w="med" len="med"/>
              <a:tailEnd type="triangle"/>
            </a:ln>
            <a:effectLst/>
          </p:spPr>
          <p:style>
            <a:lnRef idx="2">
              <a:schemeClr val="accent1"/>
            </a:lnRef>
            <a:fillRef idx="0">
              <a:schemeClr val="accent1"/>
            </a:fillRef>
            <a:effectRef idx="1">
              <a:schemeClr val="accent1"/>
            </a:effectRef>
            <a:fontRef idx="minor">
              <a:schemeClr val="tx1"/>
            </a:fontRef>
          </p:style>
        </p:cxnSp>
        <p:sp>
          <p:nvSpPr>
            <p:cNvPr id="15" name="TextBox 14">
              <a:extLst>
                <a:ext uri="{FF2B5EF4-FFF2-40B4-BE49-F238E27FC236}">
                  <a16:creationId xmlns:a16="http://schemas.microsoft.com/office/drawing/2014/main" id="{E41789C4-7781-DD5F-4E29-1BEAC0C97A12}"/>
                </a:ext>
              </a:extLst>
            </p:cNvPr>
            <p:cNvSpPr txBox="1"/>
            <p:nvPr/>
          </p:nvSpPr>
          <p:spPr>
            <a:xfrm>
              <a:off x="7935001" y="225637"/>
              <a:ext cx="772968" cy="276999"/>
            </a:xfrm>
            <a:prstGeom prst="rect">
              <a:avLst/>
            </a:prstGeom>
            <a:noFill/>
          </p:spPr>
          <p:txBody>
            <a:bodyPr wrap="none" rtlCol="0">
              <a:spAutoFit/>
            </a:bodyPr>
            <a:lstStyle/>
            <a:p>
              <a:r>
                <a:rPr lang="en-GB" sz="1200" dirty="0"/>
                <a:t>Car park</a:t>
              </a:r>
            </a:p>
          </p:txBody>
        </p:sp>
      </p:grpSp>
    </p:spTree>
    <p:extLst>
      <p:ext uri="{BB962C8B-B14F-4D97-AF65-F5344CB8AC3E}">
        <p14:creationId xmlns:p14="http://schemas.microsoft.com/office/powerpoint/2010/main" val="113727891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8C8208-78DA-DC17-0659-5D9B13037BD8}"/>
              </a:ext>
            </a:extLst>
          </p:cNvPr>
          <p:cNvSpPr>
            <a:spLocks noGrp="1"/>
          </p:cNvSpPr>
          <p:nvPr>
            <p:ph type="title"/>
          </p:nvPr>
        </p:nvSpPr>
        <p:spPr>
          <a:xfrm>
            <a:off x="247532" y="46377"/>
            <a:ext cx="9960864" cy="763297"/>
          </a:xfrm>
        </p:spPr>
        <p:txBody>
          <a:bodyPr>
            <a:normAutofit fontScale="90000"/>
          </a:bodyPr>
          <a:lstStyle/>
          <a:p>
            <a:r>
              <a:rPr lang="en-GB" b="1" dirty="0"/>
              <a:t>Program</a:t>
            </a:r>
          </a:p>
        </p:txBody>
      </p:sp>
      <p:sp>
        <p:nvSpPr>
          <p:cNvPr id="4" name="TextBox 3">
            <a:extLst>
              <a:ext uri="{FF2B5EF4-FFF2-40B4-BE49-F238E27FC236}">
                <a16:creationId xmlns:a16="http://schemas.microsoft.com/office/drawing/2014/main" id="{9109BCB9-5366-332A-16D5-13054B389ED5}"/>
              </a:ext>
            </a:extLst>
          </p:cNvPr>
          <p:cNvSpPr txBox="1"/>
          <p:nvPr/>
        </p:nvSpPr>
        <p:spPr>
          <a:xfrm>
            <a:off x="247532" y="747890"/>
            <a:ext cx="11841934" cy="5529206"/>
          </a:xfrm>
          <a:prstGeom prst="rect">
            <a:avLst/>
          </a:prstGeom>
          <a:noFill/>
        </p:spPr>
        <p:txBody>
          <a:bodyPr wrap="square">
            <a:spAutoFit/>
          </a:bodyPr>
          <a:lstStyle/>
          <a:p>
            <a:pPr>
              <a:lnSpc>
                <a:spcPct val="105000"/>
              </a:lnSpc>
              <a:spcBef>
                <a:spcPts val="300"/>
              </a:spcBef>
            </a:pPr>
            <a:r>
              <a:rPr lang="en-GB" b="1" dirty="0">
                <a:latin typeface="Calibri" panose="020F0502020204030204" pitchFamily="34" charset="0"/>
                <a:ea typeface="MS PGothic" panose="020B0600070205080204" pitchFamily="34" charset="-128"/>
              </a:rPr>
              <a:t>Thursday 26 September</a:t>
            </a:r>
            <a:endParaRPr lang="en-GB" b="1" dirty="0">
              <a:effectLst/>
              <a:latin typeface="Calibri" panose="020F0502020204030204" pitchFamily="34" charset="0"/>
              <a:ea typeface="MS PGothic" panose="020B0600070205080204" pitchFamily="34" charset="-128"/>
            </a:endParaRPr>
          </a:p>
          <a:p>
            <a:pPr marL="342900" lvl="0" indent="-342900">
              <a:lnSpc>
                <a:spcPct val="105000"/>
              </a:lnSpc>
              <a:spcBef>
                <a:spcPts val="300"/>
              </a:spcBef>
              <a:buFont typeface="Arial" panose="020B0604020202020204" pitchFamily="34" charset="0"/>
              <a:buChar char="•"/>
            </a:pPr>
            <a:r>
              <a:rPr lang="en-GB" dirty="0">
                <a:latin typeface="Calibri" panose="020F0502020204030204" pitchFamily="34" charset="0"/>
                <a:ea typeface="MS PGothic" panose="020B0600070205080204" pitchFamily="34" charset="-128"/>
              </a:rPr>
              <a:t>09</a:t>
            </a:r>
            <a:r>
              <a:rPr lang="en-GB" dirty="0">
                <a:effectLst/>
                <a:latin typeface="Calibri" panose="020F0502020204030204" pitchFamily="34" charset="0"/>
                <a:ea typeface="MS PGothic" panose="020B0600070205080204" pitchFamily="34" charset="-128"/>
              </a:rPr>
              <a:t>:00 → </a:t>
            </a:r>
            <a:r>
              <a:rPr lang="en-GB" dirty="0">
                <a:latin typeface="Calibri" panose="020F0502020204030204" pitchFamily="34" charset="0"/>
                <a:ea typeface="MS PGothic" panose="020B0600070205080204" pitchFamily="34" charset="-128"/>
              </a:rPr>
              <a:t>09</a:t>
            </a:r>
            <a:r>
              <a:rPr lang="en-GB" dirty="0">
                <a:effectLst/>
                <a:latin typeface="Calibri" panose="020F0502020204030204" pitchFamily="34" charset="0"/>
                <a:ea typeface="MS PGothic" panose="020B0600070205080204" pitchFamily="34" charset="-128"/>
              </a:rPr>
              <a:t>:30 Superconducting devices as particle detectors, Michael Doser (CERN)</a:t>
            </a:r>
          </a:p>
          <a:p>
            <a:pPr marL="342900" lvl="0" indent="-342900">
              <a:lnSpc>
                <a:spcPct val="105000"/>
              </a:lnSpc>
              <a:spcBef>
                <a:spcPts val="300"/>
              </a:spcBef>
              <a:buFont typeface="Arial" panose="020B0604020202020204" pitchFamily="34" charset="0"/>
              <a:buChar char="•"/>
            </a:pPr>
            <a:r>
              <a:rPr lang="en-GB" dirty="0">
                <a:effectLst/>
                <a:latin typeface="Calibri" panose="020F0502020204030204" pitchFamily="34" charset="0"/>
                <a:ea typeface="MS PGothic" panose="020B0600070205080204" pitchFamily="34" charset="-128"/>
              </a:rPr>
              <a:t>09:30 → 10:00 transition-Edge Sensors: Enabling Discoveries in Particle Physics and Beyond, </a:t>
            </a:r>
            <a:r>
              <a:rPr lang="it-IT" dirty="0">
                <a:effectLst/>
                <a:latin typeface="Calibri" panose="020F0502020204030204" pitchFamily="34" charset="0"/>
                <a:ea typeface="MS PGothic" panose="020B0600070205080204" pitchFamily="34" charset="-128"/>
              </a:rPr>
              <a:t>Carlo Pepe (INRiM, Istituto Nazionale di Ricerca Metrologica)</a:t>
            </a:r>
          </a:p>
          <a:p>
            <a:pPr marL="342900" lvl="0" indent="-342900">
              <a:lnSpc>
                <a:spcPct val="105000"/>
              </a:lnSpc>
              <a:spcBef>
                <a:spcPts val="300"/>
              </a:spcBef>
              <a:buFont typeface="Arial" panose="020B0604020202020204" pitchFamily="34" charset="0"/>
              <a:buChar char="•"/>
            </a:pPr>
            <a:r>
              <a:rPr lang="en-GB" dirty="0">
                <a:latin typeface="Calibri" panose="020F0502020204030204" pitchFamily="34" charset="0"/>
                <a:ea typeface="MS PGothic" panose="020B0600070205080204" pitchFamily="34" charset="-128"/>
              </a:rPr>
              <a:t>10</a:t>
            </a:r>
            <a:r>
              <a:rPr lang="en-GB" dirty="0">
                <a:effectLst/>
                <a:latin typeface="Calibri" panose="020F0502020204030204" pitchFamily="34" charset="0"/>
                <a:ea typeface="MS PGothic" panose="020B0600070205080204" pitchFamily="34" charset="-128"/>
              </a:rPr>
              <a:t>:</a:t>
            </a:r>
            <a:r>
              <a:rPr lang="en-GB" dirty="0">
                <a:latin typeface="Calibri" panose="020F0502020204030204" pitchFamily="34" charset="0"/>
                <a:ea typeface="MS PGothic" panose="020B0600070205080204" pitchFamily="34" charset="-128"/>
              </a:rPr>
              <a:t>00</a:t>
            </a:r>
            <a:r>
              <a:rPr lang="en-GB" dirty="0">
                <a:effectLst/>
                <a:latin typeface="Calibri" panose="020F0502020204030204" pitchFamily="34" charset="0"/>
                <a:ea typeface="MS PGothic" panose="020B0600070205080204" pitchFamily="34" charset="-128"/>
              </a:rPr>
              <a:t> → </a:t>
            </a:r>
            <a:r>
              <a:rPr lang="en-GB" dirty="0">
                <a:latin typeface="Calibri" panose="020F0502020204030204" pitchFamily="34" charset="0"/>
                <a:ea typeface="MS PGothic" panose="020B0600070205080204" pitchFamily="34" charset="-128"/>
              </a:rPr>
              <a:t>10</a:t>
            </a:r>
            <a:r>
              <a:rPr lang="en-GB" dirty="0">
                <a:effectLst/>
                <a:latin typeface="Calibri" panose="020F0502020204030204" pitchFamily="34" charset="0"/>
                <a:ea typeface="MS PGothic" panose="020B0600070205080204" pitchFamily="34" charset="-128"/>
              </a:rPr>
              <a:t>:30 Superconducting Detector Magnets at the Japan Proton Accelerator Research Complex, Toru </a:t>
            </a:r>
            <a:r>
              <a:rPr lang="en-GB" dirty="0" err="1">
                <a:effectLst/>
                <a:latin typeface="Calibri" panose="020F0502020204030204" pitchFamily="34" charset="0"/>
                <a:ea typeface="MS PGothic" panose="020B0600070205080204" pitchFamily="34" charset="-128"/>
              </a:rPr>
              <a:t>Ogitsu</a:t>
            </a:r>
            <a:r>
              <a:rPr lang="en-GB" dirty="0">
                <a:effectLst/>
                <a:latin typeface="Calibri" panose="020F0502020204030204" pitchFamily="34" charset="0"/>
                <a:ea typeface="MS PGothic" panose="020B0600070205080204" pitchFamily="34" charset="-128"/>
              </a:rPr>
              <a:t> (KEK)</a:t>
            </a:r>
          </a:p>
          <a:p>
            <a:pPr marL="342900" indent="-342900">
              <a:lnSpc>
                <a:spcPct val="105000"/>
              </a:lnSpc>
              <a:spcBef>
                <a:spcPts val="600"/>
              </a:spcBef>
              <a:spcAft>
                <a:spcPts val="600"/>
              </a:spcAft>
              <a:buFont typeface="Arial" panose="020B0604020202020204" pitchFamily="34" charset="0"/>
              <a:buChar char="•"/>
            </a:pPr>
            <a:r>
              <a:rPr lang="en-GB" dirty="0">
                <a:solidFill>
                  <a:srgbClr val="92D050"/>
                </a:solidFill>
                <a:effectLst/>
                <a:latin typeface="Calibri" panose="020F0502020204030204" pitchFamily="34" charset="0"/>
                <a:ea typeface="MS PGothic" panose="020B0600070205080204" pitchFamily="34" charset="-128"/>
              </a:rPr>
              <a:t>10:30 → 11:00 Coffee break</a:t>
            </a:r>
          </a:p>
          <a:p>
            <a:pPr marL="342900" lvl="0" indent="-342900">
              <a:lnSpc>
                <a:spcPct val="105000"/>
              </a:lnSpc>
              <a:spcBef>
                <a:spcPts val="300"/>
              </a:spcBef>
              <a:buFont typeface="Arial" panose="020B0604020202020204" pitchFamily="34" charset="0"/>
              <a:buChar char="•"/>
            </a:pPr>
            <a:r>
              <a:rPr lang="en-GB" dirty="0">
                <a:effectLst/>
                <a:latin typeface="Calibri" panose="020F0502020204030204" pitchFamily="34" charset="0"/>
                <a:ea typeface="MS PGothic" panose="020B0600070205080204" pitchFamily="34" charset="-128"/>
              </a:rPr>
              <a:t>11:00 → 11:20 The </a:t>
            </a:r>
            <a:r>
              <a:rPr lang="en-GB" dirty="0" err="1">
                <a:effectLst/>
                <a:latin typeface="Calibri" panose="020F0502020204030204" pitchFamily="34" charset="0"/>
                <a:ea typeface="MS PGothic" panose="020B0600070205080204" pitchFamily="34" charset="-128"/>
              </a:rPr>
              <a:t>SHiP</a:t>
            </a:r>
            <a:r>
              <a:rPr lang="en-GB" dirty="0">
                <a:effectLst/>
                <a:latin typeface="Calibri" panose="020F0502020204030204" pitchFamily="34" charset="0"/>
                <a:ea typeface="MS PGothic" panose="020B0600070205080204" pitchFamily="34" charset="-128"/>
              </a:rPr>
              <a:t> Spectrometer Magnet, Lucie Baudin (CERN)</a:t>
            </a:r>
          </a:p>
          <a:p>
            <a:pPr marL="342900" indent="-342900">
              <a:lnSpc>
                <a:spcPct val="105000"/>
              </a:lnSpc>
              <a:spcBef>
                <a:spcPts val="300"/>
              </a:spcBef>
              <a:buFont typeface="Arial" panose="020B0604020202020204" pitchFamily="34" charset="0"/>
              <a:buChar char="•"/>
            </a:pPr>
            <a:r>
              <a:rPr lang="en-GB" dirty="0">
                <a:effectLst/>
                <a:latin typeface="Calibri" panose="020F0502020204030204" pitchFamily="34" charset="0"/>
                <a:ea typeface="MS PGothic" panose="020B0600070205080204" pitchFamily="34" charset="-128"/>
              </a:rPr>
              <a:t>11:20 → 11:40 High temperature SC magnet for </a:t>
            </a:r>
            <a:r>
              <a:rPr lang="en-GB" dirty="0" err="1">
                <a:effectLst/>
                <a:latin typeface="Calibri" panose="020F0502020204030204" pitchFamily="34" charset="0"/>
                <a:ea typeface="MS PGothic" panose="020B0600070205080204" pitchFamily="34" charset="-128"/>
              </a:rPr>
              <a:t>SHiP</a:t>
            </a:r>
            <a:r>
              <a:rPr lang="en-GB" dirty="0">
                <a:effectLst/>
                <a:latin typeface="Calibri" panose="020F0502020204030204" pitchFamily="34" charset="0"/>
                <a:ea typeface="MS PGothic" panose="020B0600070205080204" pitchFamily="34" charset="-128"/>
              </a:rPr>
              <a:t> muon shield, Magnus Dam (Karlsruhe Institute of Technology (KIT)</a:t>
            </a:r>
          </a:p>
          <a:p>
            <a:pPr marL="342900" indent="-342900">
              <a:lnSpc>
                <a:spcPct val="105000"/>
              </a:lnSpc>
              <a:spcBef>
                <a:spcPts val="300"/>
              </a:spcBef>
              <a:buFont typeface="Arial" panose="020B0604020202020204" pitchFamily="34" charset="0"/>
              <a:buChar char="•"/>
            </a:pPr>
            <a:r>
              <a:rPr lang="en-GB" dirty="0">
                <a:effectLst/>
                <a:latin typeface="Calibri" panose="020F0502020204030204" pitchFamily="34" charset="0"/>
                <a:ea typeface="MS PGothic" panose="020B0600070205080204" pitchFamily="34" charset="-128"/>
              </a:rPr>
              <a:t>11:40 → 12:10 Magnetic Shielding and the </a:t>
            </a:r>
            <a:r>
              <a:rPr lang="en-GB" dirty="0" err="1">
                <a:effectLst/>
                <a:latin typeface="Calibri" panose="020F0502020204030204" pitchFamily="34" charset="0"/>
                <a:ea typeface="MS PGothic" panose="020B0600070205080204" pitchFamily="34" charset="-128"/>
              </a:rPr>
              <a:t>SuShi</a:t>
            </a:r>
            <a:r>
              <a:rPr lang="en-GB" dirty="0">
                <a:effectLst/>
                <a:latin typeface="Calibri" panose="020F0502020204030204" pitchFamily="34" charset="0"/>
                <a:ea typeface="MS PGothic" panose="020B0600070205080204" pitchFamily="34" charset="-128"/>
              </a:rPr>
              <a:t> Magnet, Daniel Barna (Wigner Research Centre for Physics)</a:t>
            </a:r>
          </a:p>
          <a:p>
            <a:pPr marL="285750" indent="-285750">
              <a:lnSpc>
                <a:spcPct val="105000"/>
              </a:lnSpc>
              <a:spcBef>
                <a:spcPts val="600"/>
              </a:spcBef>
              <a:spcAft>
                <a:spcPts val="600"/>
              </a:spcAft>
              <a:buFont typeface="Arial" panose="020B0604020202020204" pitchFamily="34" charset="0"/>
              <a:buChar char="•"/>
            </a:pPr>
            <a:r>
              <a:rPr lang="en-GB" dirty="0">
                <a:solidFill>
                  <a:srgbClr val="92D050"/>
                </a:solidFill>
                <a:effectLst/>
                <a:latin typeface="Calibri" panose="020F0502020204030204" pitchFamily="34" charset="0"/>
                <a:ea typeface="MS PGothic" panose="020B0600070205080204" pitchFamily="34" charset="-128"/>
              </a:rPr>
              <a:t>12:10 → 13:40 Lunch (self-organized)</a:t>
            </a:r>
          </a:p>
          <a:p>
            <a:pPr marL="342900" lvl="0" indent="-342900">
              <a:lnSpc>
                <a:spcPct val="105000"/>
              </a:lnSpc>
              <a:spcBef>
                <a:spcPts val="300"/>
              </a:spcBef>
              <a:buFont typeface="Arial" panose="020B0604020202020204" pitchFamily="34" charset="0"/>
              <a:buChar char="•"/>
            </a:pPr>
            <a:r>
              <a:rPr lang="en-GB" dirty="0">
                <a:effectLst/>
                <a:latin typeface="Calibri" panose="020F0502020204030204" pitchFamily="34" charset="0"/>
                <a:ea typeface="MS PGothic" panose="020B0600070205080204" pitchFamily="34" charset="-128"/>
              </a:rPr>
              <a:t>13:40 → </a:t>
            </a:r>
            <a:r>
              <a:rPr lang="en-GB" dirty="0">
                <a:latin typeface="Calibri" panose="020F0502020204030204" pitchFamily="34" charset="0"/>
                <a:ea typeface="MS PGothic" panose="020B0600070205080204" pitchFamily="34" charset="-128"/>
              </a:rPr>
              <a:t>14</a:t>
            </a:r>
            <a:r>
              <a:rPr lang="en-GB" dirty="0">
                <a:effectLst/>
                <a:latin typeface="Calibri" panose="020F0502020204030204" pitchFamily="34" charset="0"/>
                <a:ea typeface="MS PGothic" panose="020B0600070205080204" pitchFamily="34" charset="-128"/>
              </a:rPr>
              <a:t>:10 MADMAX detector magnet: technology concepts, Clement Lorin (CEA)</a:t>
            </a:r>
          </a:p>
          <a:p>
            <a:pPr marL="342900" lvl="0" indent="-342900">
              <a:lnSpc>
                <a:spcPct val="105000"/>
              </a:lnSpc>
              <a:spcBef>
                <a:spcPts val="300"/>
              </a:spcBef>
              <a:buFont typeface="Arial" panose="020B0604020202020204" pitchFamily="34" charset="0"/>
              <a:buChar char="•"/>
            </a:pPr>
            <a:r>
              <a:rPr lang="en-GB" dirty="0">
                <a:effectLst/>
                <a:latin typeface="Calibri" panose="020F0502020204030204" pitchFamily="34" charset="0"/>
                <a:ea typeface="MS PGothic" panose="020B0600070205080204" pitchFamily="34" charset="-128"/>
              </a:rPr>
              <a:t>14:10 → </a:t>
            </a:r>
            <a:r>
              <a:rPr lang="en-GB" dirty="0">
                <a:latin typeface="Calibri" panose="020F0502020204030204" pitchFamily="34" charset="0"/>
                <a:ea typeface="MS PGothic" panose="020B0600070205080204" pitchFamily="34" charset="-128"/>
              </a:rPr>
              <a:t>14</a:t>
            </a:r>
            <a:r>
              <a:rPr lang="en-GB" dirty="0">
                <a:effectLst/>
                <a:latin typeface="Calibri" panose="020F0502020204030204" pitchFamily="34" charset="0"/>
                <a:ea typeface="MS PGothic" panose="020B0600070205080204" pitchFamily="34" charset="-128"/>
              </a:rPr>
              <a:t>:40 RAT an Open Source Magnet-Design Tool, Jeroen van Nugteren (Little Beast Engineering)</a:t>
            </a:r>
          </a:p>
          <a:p>
            <a:pPr marL="342900" indent="-342900">
              <a:lnSpc>
                <a:spcPct val="105000"/>
              </a:lnSpc>
              <a:spcBef>
                <a:spcPts val="300"/>
              </a:spcBef>
              <a:buFont typeface="Arial" panose="020B0604020202020204" pitchFamily="34" charset="0"/>
              <a:buChar char="•"/>
            </a:pPr>
            <a:r>
              <a:rPr lang="en-GB" dirty="0">
                <a:effectLst/>
                <a:latin typeface="Calibri" panose="020F0502020204030204" pitchFamily="34" charset="0"/>
                <a:ea typeface="MS PGothic" panose="020B0600070205080204" pitchFamily="34" charset="-128"/>
              </a:rPr>
              <a:t>14:40 → </a:t>
            </a:r>
            <a:r>
              <a:rPr lang="en-GB" dirty="0">
                <a:latin typeface="Calibri" panose="020F0502020204030204" pitchFamily="34" charset="0"/>
                <a:ea typeface="MS PGothic" panose="020B0600070205080204" pitchFamily="34" charset="-128"/>
              </a:rPr>
              <a:t>15</a:t>
            </a:r>
            <a:r>
              <a:rPr lang="en-GB" dirty="0">
                <a:effectLst/>
                <a:latin typeface="Calibri" panose="020F0502020204030204" pitchFamily="34" charset="0"/>
                <a:ea typeface="MS PGothic" panose="020B0600070205080204" pitchFamily="34" charset="-128"/>
              </a:rPr>
              <a:t>:10 Superconducting magnets for production and trapping of antihydrogen, Jeffrey Scott Hangst (Aarhus University)</a:t>
            </a:r>
          </a:p>
          <a:p>
            <a:pPr marL="342900" indent="-342900">
              <a:lnSpc>
                <a:spcPct val="105000"/>
              </a:lnSpc>
              <a:spcAft>
                <a:spcPts val="800"/>
              </a:spcAft>
              <a:buFont typeface="Arial" panose="020B0604020202020204" pitchFamily="34" charset="0"/>
              <a:buChar char="•"/>
            </a:pPr>
            <a:r>
              <a:rPr lang="en-GB" dirty="0">
                <a:effectLst/>
                <a:latin typeface="Calibri" panose="020F0502020204030204" pitchFamily="34" charset="0"/>
                <a:ea typeface="MS PGothic" panose="020B0600070205080204" pitchFamily="34" charset="-128"/>
              </a:rPr>
              <a:t>15:10 → </a:t>
            </a:r>
            <a:r>
              <a:rPr lang="en-GB" dirty="0">
                <a:latin typeface="Calibri" panose="020F0502020204030204" pitchFamily="34" charset="0"/>
                <a:ea typeface="MS PGothic" panose="020B0600070205080204" pitchFamily="34" charset="-128"/>
              </a:rPr>
              <a:t>15</a:t>
            </a:r>
            <a:r>
              <a:rPr lang="en-GB" dirty="0">
                <a:effectLst/>
                <a:latin typeface="Calibri" panose="020F0502020204030204" pitchFamily="34" charset="0"/>
                <a:ea typeface="MS PGothic" panose="020B0600070205080204" pitchFamily="34" charset="-128"/>
              </a:rPr>
              <a:t>:40 Technologies for Magnet-Detector Interface magnets, </a:t>
            </a:r>
            <a:r>
              <a:rPr lang="de-DE" dirty="0">
                <a:effectLst/>
                <a:latin typeface="Calibri" panose="020F0502020204030204" pitchFamily="34" charset="0"/>
                <a:ea typeface="MS PGothic" panose="020B0600070205080204" pitchFamily="34" charset="-128"/>
              </a:rPr>
              <a:t>Michael Koratzinos (Paul Scherrer Institute</a:t>
            </a:r>
            <a:r>
              <a:rPr lang="en-GB" dirty="0">
                <a:effectLst/>
                <a:latin typeface="Calibri" panose="020F0502020204030204" pitchFamily="34" charset="0"/>
                <a:ea typeface="MS PGothic" panose="020B0600070205080204" pitchFamily="34" charset="-128"/>
              </a:rPr>
              <a:t>)</a:t>
            </a:r>
          </a:p>
          <a:p>
            <a:pPr marL="342900" lvl="0" indent="-342900">
              <a:lnSpc>
                <a:spcPct val="105000"/>
              </a:lnSpc>
              <a:spcBef>
                <a:spcPts val="300"/>
              </a:spcBef>
              <a:spcAft>
                <a:spcPts val="800"/>
              </a:spcAft>
              <a:buFont typeface="Arial" panose="020B0604020202020204" pitchFamily="34" charset="0"/>
              <a:buChar char="•"/>
            </a:pPr>
            <a:r>
              <a:rPr lang="en-GB" dirty="0">
                <a:effectLst/>
                <a:latin typeface="Calibri" panose="020F0502020204030204" pitchFamily="34" charset="0"/>
                <a:ea typeface="MS PGothic" panose="020B0600070205080204" pitchFamily="34" charset="-128"/>
              </a:rPr>
              <a:t>15:40 → 16:10 Final discussion and close up</a:t>
            </a:r>
          </a:p>
        </p:txBody>
      </p:sp>
    </p:spTree>
    <p:extLst>
      <p:ext uri="{BB962C8B-B14F-4D97-AF65-F5344CB8AC3E}">
        <p14:creationId xmlns:p14="http://schemas.microsoft.com/office/powerpoint/2010/main" val="281349347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8C8208-78DA-DC17-0659-5D9B13037BD8}"/>
              </a:ext>
            </a:extLst>
          </p:cNvPr>
          <p:cNvSpPr>
            <a:spLocks noGrp="1"/>
          </p:cNvSpPr>
          <p:nvPr>
            <p:ph type="title"/>
          </p:nvPr>
        </p:nvSpPr>
        <p:spPr>
          <a:xfrm>
            <a:off x="583660" y="157588"/>
            <a:ext cx="9960864" cy="763297"/>
          </a:xfrm>
        </p:spPr>
        <p:txBody>
          <a:bodyPr>
            <a:normAutofit fontScale="90000"/>
          </a:bodyPr>
          <a:lstStyle/>
          <a:p>
            <a:r>
              <a:rPr lang="en-GB" b="1" dirty="0"/>
              <a:t>Practical information</a:t>
            </a:r>
          </a:p>
        </p:txBody>
      </p:sp>
      <p:sp>
        <p:nvSpPr>
          <p:cNvPr id="3" name="TextBox 2">
            <a:extLst>
              <a:ext uri="{FF2B5EF4-FFF2-40B4-BE49-F238E27FC236}">
                <a16:creationId xmlns:a16="http://schemas.microsoft.com/office/drawing/2014/main" id="{3FB779BF-9FF4-742E-3331-3EDFC5BDEAAC}"/>
              </a:ext>
            </a:extLst>
          </p:cNvPr>
          <p:cNvSpPr txBox="1"/>
          <p:nvPr/>
        </p:nvSpPr>
        <p:spPr>
          <a:xfrm>
            <a:off x="671208" y="1067808"/>
            <a:ext cx="11031508" cy="3139321"/>
          </a:xfrm>
          <a:prstGeom prst="rect">
            <a:avLst/>
          </a:prstGeom>
          <a:noFill/>
        </p:spPr>
        <p:txBody>
          <a:bodyPr wrap="square" rtlCol="0">
            <a:spAutoFit/>
          </a:bodyPr>
          <a:lstStyle/>
          <a:p>
            <a:pPr marL="285750" indent="-285750">
              <a:buFont typeface="Arial" panose="020B0604020202020204" pitchFamily="34" charset="0"/>
              <a:buChar char="•"/>
            </a:pPr>
            <a:r>
              <a:rPr lang="en-GB" sz="2000" dirty="0"/>
              <a:t>The presentations are on the Indico website of the workshop.</a:t>
            </a:r>
          </a:p>
          <a:p>
            <a:pPr marL="285750" indent="-285750">
              <a:buFont typeface="Arial" panose="020B0604020202020204" pitchFamily="34" charset="0"/>
              <a:buChar char="•"/>
            </a:pPr>
            <a:endParaRPr lang="en-GB" sz="2000" dirty="0"/>
          </a:p>
          <a:p>
            <a:pPr marL="285750" indent="-285750">
              <a:buFont typeface="Arial" panose="020B0604020202020204" pitchFamily="34" charset="0"/>
              <a:buChar char="•"/>
            </a:pPr>
            <a:r>
              <a:rPr lang="en-GB" sz="2000" dirty="0"/>
              <a:t>Coffee will be served during the afternoon break today and tomorrow morning in the room adjacent to the main meeting room.</a:t>
            </a:r>
          </a:p>
          <a:p>
            <a:pPr marL="285750" indent="-285750">
              <a:buFont typeface="Arial" panose="020B0604020202020204" pitchFamily="34" charset="0"/>
              <a:buChar char="•"/>
            </a:pPr>
            <a:endParaRPr lang="en-GB" sz="2000" dirty="0"/>
          </a:p>
          <a:p>
            <a:pPr marL="285750" indent="-285750">
              <a:buFont typeface="Arial" panose="020B0604020202020204" pitchFamily="34" charset="0"/>
              <a:buChar char="•"/>
            </a:pPr>
            <a:r>
              <a:rPr lang="en-GB" sz="2000" dirty="0"/>
              <a:t>Dinner of 25</a:t>
            </a:r>
            <a:r>
              <a:rPr lang="en-GB" sz="2000" baseline="30000" dirty="0"/>
              <a:t>th</a:t>
            </a:r>
            <a:r>
              <a:rPr lang="en-GB" sz="2000" dirty="0"/>
              <a:t> September: at </a:t>
            </a:r>
            <a:r>
              <a:rPr lang="en-GB" sz="2000" b="1" dirty="0"/>
              <a:t>Restaurant “Le Smash”, across the road from entrance “B”.</a:t>
            </a:r>
          </a:p>
          <a:p>
            <a:pPr marL="285750" indent="-285750">
              <a:buFont typeface="Arial" panose="020B0604020202020204" pitchFamily="34" charset="0"/>
              <a:buChar char="•"/>
            </a:pPr>
            <a:endParaRPr lang="en-GB" sz="2000" dirty="0"/>
          </a:p>
          <a:p>
            <a:pPr marL="285750" indent="-285750">
              <a:buFont typeface="Arial" panose="020B0604020202020204" pitchFamily="34" charset="0"/>
              <a:buChar char="•"/>
            </a:pPr>
            <a:r>
              <a:rPr lang="en-GB" sz="2000" dirty="0"/>
              <a:t>Lunch for 26</a:t>
            </a:r>
            <a:r>
              <a:rPr lang="en-GB" sz="2000" baseline="30000" dirty="0"/>
              <a:t>th</a:t>
            </a:r>
            <a:r>
              <a:rPr lang="en-GB" sz="2000" dirty="0"/>
              <a:t> September: light food is available at the cafeteria on this floor, restaurant 2 easily reachable</a:t>
            </a:r>
            <a:r>
              <a:rPr lang="en-GB" dirty="0"/>
              <a:t>.</a:t>
            </a:r>
          </a:p>
          <a:p>
            <a:endParaRPr lang="en-GB" dirty="0"/>
          </a:p>
        </p:txBody>
      </p:sp>
    </p:spTree>
    <p:extLst>
      <p:ext uri="{BB962C8B-B14F-4D97-AF65-F5344CB8AC3E}">
        <p14:creationId xmlns:p14="http://schemas.microsoft.com/office/powerpoint/2010/main" val="577478855"/>
      </p:ext>
    </p:extLst>
  </p:cSld>
  <p:clrMapOvr>
    <a:masterClrMapping/>
  </p:clrMapOvr>
</p:sld>
</file>

<file path=ppt/theme/theme1.xml><?xml version="1.0" encoding="utf-8"?>
<a:theme xmlns:a="http://schemas.openxmlformats.org/drawingml/2006/main" name="CERNPre¦üsentation1">
  <a:themeElements>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ln>
          <a:solidFill>
            <a:schemeClr val="tx1"/>
          </a:solidFill>
          <a:headEnd type="none" w="med" len="med"/>
          <a:tailEnd type="triangle" w="med" len="med"/>
        </a:ln>
        <a:effectLst/>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12442</TotalTime>
  <Words>771</Words>
  <Application>Microsoft Office PowerPoint</Application>
  <PresentationFormat>Widescreen</PresentationFormat>
  <Paragraphs>57</Paragraphs>
  <Slides>6</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6</vt:i4>
      </vt:variant>
    </vt:vector>
  </HeadingPairs>
  <TitlesOfParts>
    <vt:vector size="12" baseType="lpstr">
      <vt:lpstr>Arial</vt:lpstr>
      <vt:lpstr>Calibri</vt:lpstr>
      <vt:lpstr>opensans-bold</vt:lpstr>
      <vt:lpstr>sourcesans-bold</vt:lpstr>
      <vt:lpstr>sourcesans-regular</vt:lpstr>
      <vt:lpstr>CERNPre¦üsentation1</vt:lpstr>
      <vt:lpstr>PowerPoint Presentation</vt:lpstr>
      <vt:lpstr>The Physics Beyond Colliders Study Group</vt:lpstr>
      <vt:lpstr>The PBC Technology Working Group</vt:lpstr>
      <vt:lpstr>Program</vt:lpstr>
      <vt:lpstr>Program</vt:lpstr>
      <vt:lpstr>Practical information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Antonio Perin</dc:creator>
  <cp:lastModifiedBy>Antonio Perin</cp:lastModifiedBy>
  <cp:revision>425</cp:revision>
  <dcterms:created xsi:type="dcterms:W3CDTF">2020-07-06T12:24:58Z</dcterms:created>
  <dcterms:modified xsi:type="dcterms:W3CDTF">2024-09-24T15:33:13Z</dcterms:modified>
</cp:coreProperties>
</file>