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301" r:id="rId2"/>
    <p:sldId id="4308" r:id="rId3"/>
    <p:sldId id="4309" r:id="rId4"/>
    <p:sldId id="4311" r:id="rId5"/>
    <p:sldId id="4357" r:id="rId6"/>
    <p:sldId id="4358" r:id="rId7"/>
    <p:sldId id="4292" r:id="rId8"/>
    <p:sldId id="4352" r:id="rId9"/>
    <p:sldId id="4353" r:id="rId10"/>
    <p:sldId id="4350" r:id="rId11"/>
    <p:sldId id="4297" r:id="rId12"/>
    <p:sldId id="4300" r:id="rId13"/>
    <p:sldId id="4355" r:id="rId14"/>
    <p:sldId id="4356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Chiara Pasquino" initials="CP" lastIdx="3" clrIdx="1">
    <p:extLst>
      <p:ext uri="{19B8F6BF-5375-455C-9EA6-DF929625EA0E}">
        <p15:presenceInfo xmlns:p15="http://schemas.microsoft.com/office/powerpoint/2012/main" userId="S::chiara.pasquino@cern.ch::a18e2967-9bc5-46b1-8764-5fd0132ddf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0628" autoAdjust="0"/>
  </p:normalViewPr>
  <p:slideViewPr>
    <p:cSldViewPr snapToObjects="1">
      <p:cViewPr varScale="1">
        <p:scale>
          <a:sx n="114" d="100"/>
          <a:sy n="114" d="100"/>
        </p:scale>
        <p:origin x="3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6" d="100"/>
          <a:sy n="96" d="100"/>
        </p:scale>
        <p:origin x="35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88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97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08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68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01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248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82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87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36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627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04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27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3457B9C-708C-441D-B223-07375AB9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3A53CA5-69A2-4988-B59A-B52837E30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97A28E48-B96A-4A1D-870F-44CB54A3802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0E3FFFC-3BBE-4406-8D21-FE8F0C688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095AC24-C6B5-40EB-9923-7B90ADE25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35748856-B71C-405A-B3D6-C35933EBC6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6E2DF04-FC08-44F9-892C-ABC31AC039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5C811E76-0489-4617-A60E-C735108EB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71060E42-7AF7-410D-A0BF-2D401CDA4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5C91D575-EBB7-4107-A1FF-574D100606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F8EBE12-8C02-47B5-8C87-00829510D6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D56DBEC2-63D8-4043-A9EB-D61AD29092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22C8D09-1374-47C7-91AC-40D270C48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87772EC-8B1D-4CBF-9845-A44926AEE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6">
            <a:extLst>
              <a:ext uri="{FF2B5EF4-FFF2-40B4-BE49-F238E27FC236}">
                <a16:creationId xmlns:a16="http://schemas.microsoft.com/office/drawing/2014/main" id="{D8C239DC-5388-43CA-82AF-0029D687E5F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E5847C4B-DEC2-4303-AC74-A01DCF2EAF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6763384-3B11-4B19-BD32-D84363172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F579058A-773E-44C8-8275-51A07EE5A19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B4D2290-DB4E-4475-9CEA-B66AE150B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41870930-B967-4E46-89BF-2BCBFBCA6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17EA9CD3-4091-4B8C-B36D-E202810D60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4D1A584-7D72-4903-8DC1-8F9D43C63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F43CD77-36F0-46A5-A4BF-AAB2B0D06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7AA64C9-FE3B-4AAE-BA17-C0273703AE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294118E-6E67-4BA4-A464-DE38C6951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0CDC6767-05F4-49AD-94CA-3E50FDD689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E928F22B-E554-4937-B123-8E6F1C066E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FC3A173-2613-46AB-AF46-45718F3816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2553539-39C4-480B-82F5-930112BDC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C6992CB3-796F-4452-9BD2-75DF3B71DA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9594063-06A3-482F-884D-739778102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41E9EC-B8C3-4183-82B7-2D04C21DB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E502C9DF-6AE3-4473-BB2E-3FCB16DC8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BA6D4DA-14E2-4DDA-A6D8-7DEE208448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E203A9C-C9A3-4E72-B129-81FC00EBB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5DDFFFDD-DBC3-4D22-8FCE-A4FEC2D73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FBC8F62-3ED7-44BB-8557-6D6EE51CFE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E4D56E5-B54E-4110-9978-C83601EE3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1C07F309-9F27-402F-B05D-DBA352B09C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6AFE28C-DBEB-4F62-8002-8D77F1FAA1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5428F2-9F3F-4B2F-999C-C593F9A4F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42A1880A-E909-4EC0-8044-ADDC4C494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A2EAF3F-BF6F-4B98-A34F-FB05530E4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0FA434B-E4D0-4E7E-937E-F3131849D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C3A24CE8-B824-406A-8D55-630D9924C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62F11F7-4DA2-4303-A6D2-BC9A0083A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0136D6-7377-4336-A7F9-8FF8090DC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20593233-2630-4C5C-BFC3-911DF42C6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579CCA-D34E-4F9C-8372-FC64A1FD67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D16301-E6E8-4BA5-B960-107943676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6513C0DF-419D-4A25-BA6D-7ED9A2E60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D94BD0C-1731-40A2-8942-82DDAAD2FE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A9F4BF5-1FF0-493A-A1C5-D8BAF21E7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BBD9FD2E-A2B2-4C8A-B034-40E36BBF4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352" y="242592"/>
            <a:ext cx="11376025" cy="46311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352" y="908724"/>
            <a:ext cx="11520661" cy="53745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0290" y="6436538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2608" y="64420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34324" y="64420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8384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1" r="6936" b="-17275"/>
          <a:stretch/>
        </p:blipFill>
        <p:spPr>
          <a:xfrm>
            <a:off x="407987" y="6484407"/>
            <a:ext cx="320675" cy="32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669584/LAST_RELEASED/SSI-FS-2-1_EN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4546/contributions/5892761/attachments/2832100/4948315/Wireless+Solutions+RADWGV2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389955/attachments/2855724/4994553/Evolution%20of%20ACCURATE%20EP%20ESE.pdf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D3AE8-3F60-5D3F-52C5-F06A1A97D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1628800"/>
            <a:ext cx="11017224" cy="2387600"/>
          </a:xfrm>
        </p:spPr>
        <p:txBody>
          <a:bodyPr/>
          <a:lstStyle/>
          <a:p>
            <a:r>
              <a:rPr lang="en-GB" dirty="0"/>
              <a:t>Radiation-sensitive TE/VSC equipment in the FCC-</a:t>
            </a:r>
            <a:r>
              <a:rPr lang="en-GB" dirty="0" err="1"/>
              <a:t>ee</a:t>
            </a:r>
            <a:r>
              <a:rPr lang="en-GB" dirty="0"/>
              <a:t> arcs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89DB5-7096-E7BD-7C3C-90E4672C59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0038" y="4653136"/>
            <a:ext cx="9144000" cy="1655762"/>
          </a:xfrm>
        </p:spPr>
        <p:txBody>
          <a:bodyPr/>
          <a:lstStyle/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FCC-</a:t>
            </a:r>
            <a:r>
              <a:rPr lang="en-GB" dirty="0" err="1"/>
              <a:t>ee</a:t>
            </a:r>
            <a:r>
              <a:rPr lang="en-GB" dirty="0"/>
              <a:t> Radiation and Shielding Meeting, 22 May 2024</a:t>
            </a:r>
          </a:p>
          <a:p>
            <a:r>
              <a:rPr lang="en-GB" sz="2000" dirty="0"/>
              <a:t>Gregory Pigny on Behalf of TE/VSC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BA13B-1277-9BFF-671D-19BAC41E0B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81EB9-A7D4-5FCA-5F01-3D59E72C5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97475-22A7-9619-A5A9-2859911CFB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56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of the dose levels in the tunnel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281905" y="1196752"/>
            <a:ext cx="6462167" cy="5822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~ </a:t>
            </a:r>
            <a:r>
              <a:rPr lang="en-GB" sz="1600" b="1" dirty="0"/>
              <a:t>20kGy/year</a:t>
            </a:r>
            <a:r>
              <a:rPr lang="en-GB" sz="1600" dirty="0"/>
              <a:t> in the vicinity of the cable trays</a:t>
            </a:r>
          </a:p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&gt; </a:t>
            </a:r>
            <a:r>
              <a:rPr lang="en-GB" sz="1600" b="1" dirty="0"/>
              <a:t>200kGy/year</a:t>
            </a:r>
            <a:r>
              <a:rPr lang="en-GB" sz="1600" dirty="0"/>
              <a:t> in the vicinity of the beam pipes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8565E9-EF1B-0492-8739-E7A84E82A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656" y="1899280"/>
            <a:ext cx="7200000" cy="405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D0EF96-6C9B-943C-20EC-164EF68AFC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206" y="2444670"/>
            <a:ext cx="2520000" cy="33261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26054A-8490-3B29-E677-BFE9FF1E6FBC}"/>
              </a:ext>
            </a:extLst>
          </p:cNvPr>
          <p:cNvSpPr txBox="1"/>
          <p:nvPr/>
        </p:nvSpPr>
        <p:spPr>
          <a:xfrm>
            <a:off x="4080412" y="6127218"/>
            <a:ext cx="29486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Courtesy of </a:t>
            </a:r>
            <a:r>
              <a:rPr lang="en-US" sz="1400" dirty="0"/>
              <a:t>B. </a:t>
            </a:r>
            <a:r>
              <a:rPr lang="en-US" sz="1400" dirty="0" err="1"/>
              <a:t>Humann</a:t>
            </a:r>
            <a:r>
              <a:rPr lang="en-US" sz="1400" dirty="0"/>
              <a:t>, A. Lechner</a:t>
            </a:r>
          </a:p>
        </p:txBody>
      </p:sp>
    </p:spTree>
    <p:extLst>
      <p:ext uri="{BB962C8B-B14F-4D97-AF65-F5344CB8AC3E}">
        <p14:creationId xmlns:p14="http://schemas.microsoft.com/office/powerpoint/2010/main" val="428866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resistance of vacuum instruments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0EE59C-BB50-8D5C-95A2-A18AAF466CB1}"/>
              </a:ext>
            </a:extLst>
          </p:cNvPr>
          <p:cNvSpPr txBox="1"/>
          <p:nvPr/>
        </p:nvSpPr>
        <p:spPr>
          <a:xfrm>
            <a:off x="397500" y="977721"/>
            <a:ext cx="11171108" cy="48577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Sputter ion pumps (Agilent - </a:t>
            </a:r>
            <a:r>
              <a:rPr lang="en-GB" sz="1600" dirty="0" err="1"/>
              <a:t>Starcell</a:t>
            </a:r>
            <a:r>
              <a:rPr lang="en-GB" sz="1600" dirty="0"/>
              <a:t>):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Radiation Resistance: </a:t>
            </a:r>
            <a:r>
              <a:rPr lang="en-GB" sz="1400" b="1" dirty="0"/>
              <a:t>10 </a:t>
            </a:r>
            <a:r>
              <a:rPr lang="en-GB" sz="1400" b="1" dirty="0" err="1"/>
              <a:t>MGy</a:t>
            </a:r>
            <a:r>
              <a:rPr lang="en-GB" sz="1400" b="1" dirty="0"/>
              <a:t> </a:t>
            </a:r>
            <a:r>
              <a:rPr lang="en-GB" sz="1400" dirty="0"/>
              <a:t>=&gt; maximum dose reached after </a:t>
            </a:r>
            <a:r>
              <a:rPr lang="en-GB" sz="1400" b="1" u="sng" dirty="0"/>
              <a:t>50 years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HV coax socket insulation in ceramic (HV 5-7kV)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NEG pumps (SAES Getter - </a:t>
            </a:r>
            <a:r>
              <a:rPr lang="en-GB" sz="1600" dirty="0" err="1"/>
              <a:t>CapaciTorr</a:t>
            </a:r>
            <a:r>
              <a:rPr lang="en-GB" sz="1600" dirty="0"/>
              <a:t>):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Radiation Resistance: </a:t>
            </a:r>
            <a:r>
              <a:rPr lang="en-GB" sz="1400" b="1" dirty="0"/>
              <a:t>10 </a:t>
            </a:r>
            <a:r>
              <a:rPr lang="en-GB" sz="1400" b="1" dirty="0" err="1"/>
              <a:t>MGy</a:t>
            </a:r>
            <a:endParaRPr lang="en-GB" sz="1400" b="1" dirty="0"/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Multipole socket insulation in ceramic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Penning gauge (Pfeiffer - IKR070):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Radiation Resistance: </a:t>
            </a:r>
            <a:r>
              <a:rPr lang="en-GB" sz="1400" b="1" dirty="0"/>
              <a:t>10 </a:t>
            </a:r>
            <a:r>
              <a:rPr lang="en-GB" sz="1400" b="1" dirty="0" err="1"/>
              <a:t>MGy</a:t>
            </a:r>
            <a:endParaRPr lang="en-GB" sz="1400" b="1" dirty="0"/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HV </a:t>
            </a:r>
            <a:r>
              <a:rPr lang="en-GB" sz="1400" dirty="0" err="1"/>
              <a:t>triax</a:t>
            </a:r>
            <a:r>
              <a:rPr lang="en-GB" sz="1400" dirty="0"/>
              <a:t> socket insulation in PEEK* (HV 3kV)</a:t>
            </a:r>
            <a:endParaRPr lang="en-GB" sz="1600" dirty="0"/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Pirani gauge (Pfeiffer - TPR018 (w/o built-in temperature compensation)):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Radiation resistance: </a:t>
            </a:r>
            <a:r>
              <a:rPr lang="en-GB" sz="1400" b="1" dirty="0"/>
              <a:t>10 </a:t>
            </a:r>
            <a:r>
              <a:rPr lang="en-GB" sz="1400" b="1" dirty="0" err="1"/>
              <a:t>MGy</a:t>
            </a:r>
            <a:endParaRPr lang="en-GB" sz="1400" b="1" dirty="0"/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Multipole socket (Burndy) insulation in Ryton® R4**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Vacuum gate valve (VAT - </a:t>
            </a:r>
            <a:r>
              <a:rPr lang="en-GB" sz="1600" noProof="1"/>
              <a:t>RF all-metal gate valve Series 47):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noProof="1"/>
              <a:t>Radiation Resistance: </a:t>
            </a:r>
            <a:r>
              <a:rPr lang="en-GB" sz="1400" b="1" dirty="0"/>
              <a:t>1 </a:t>
            </a:r>
            <a:r>
              <a:rPr lang="en-GB" sz="1400" b="1" dirty="0" err="1"/>
              <a:t>MGy</a:t>
            </a:r>
            <a:r>
              <a:rPr lang="en-GB" sz="1400" b="1" dirty="0"/>
              <a:t> </a:t>
            </a:r>
            <a:r>
              <a:rPr lang="en-GB" sz="1400" dirty="0"/>
              <a:t>=&gt; maximum dose reached after </a:t>
            </a:r>
            <a:r>
              <a:rPr lang="en-GB" sz="1400" b="1" u="sng" dirty="0"/>
              <a:t>5 years</a:t>
            </a:r>
            <a:r>
              <a:rPr lang="en-GB" sz="1400" b="1" dirty="0"/>
              <a:t> </a:t>
            </a:r>
            <a:r>
              <a:rPr lang="en-GB" sz="1400" dirty="0"/>
              <a:t>due to actuator, position indicators and solenoid (preventive maintenance required). Valve body up to </a:t>
            </a:r>
            <a:r>
              <a:rPr lang="en-GB" sz="1400" b="1" dirty="0"/>
              <a:t>100 </a:t>
            </a:r>
            <a:r>
              <a:rPr lang="en-GB" sz="1400" b="1" dirty="0" err="1"/>
              <a:t>MGy</a:t>
            </a:r>
            <a:r>
              <a:rPr lang="en-GB" sz="1400" b="1" dirty="0"/>
              <a:t>.</a:t>
            </a:r>
            <a:endParaRPr lang="en-GB" sz="1400" dirty="0"/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Burndy socket/plug with insulation in Ryton® R4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F9B19A-B07E-1EFA-5353-202A61A3610C}"/>
              </a:ext>
            </a:extLst>
          </p:cNvPr>
          <p:cNvSpPr txBox="1"/>
          <p:nvPr/>
        </p:nvSpPr>
        <p:spPr>
          <a:xfrm>
            <a:off x="7032104" y="5956007"/>
            <a:ext cx="53285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*PEEK: Polyether ether ketone</a:t>
            </a:r>
          </a:p>
          <a:p>
            <a:pPr algn="l"/>
            <a:r>
              <a:rPr lang="en-GB" sz="1200" dirty="0"/>
              <a:t>** Ryton® R4: 40% glass </a:t>
            </a:r>
            <a:r>
              <a:rPr lang="en-GB" sz="1200" dirty="0" err="1"/>
              <a:t>fiber</a:t>
            </a:r>
            <a:r>
              <a:rPr lang="en-GB" sz="1200" dirty="0"/>
              <a:t> reinforced Poly(p-phenylene </a:t>
            </a:r>
            <a:r>
              <a:rPr lang="en-GB" sz="1200" dirty="0" err="1"/>
              <a:t>sulfide</a:t>
            </a:r>
            <a:r>
              <a:rPr lang="en-GB" sz="1200" dirty="0"/>
              <a:t>) (PPS)</a:t>
            </a:r>
          </a:p>
        </p:txBody>
      </p:sp>
    </p:spTree>
    <p:extLst>
      <p:ext uri="{BB962C8B-B14F-4D97-AF65-F5344CB8AC3E}">
        <p14:creationId xmlns:p14="http://schemas.microsoft.com/office/powerpoint/2010/main" val="1057088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resistance of cables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335857" y="934363"/>
            <a:ext cx="10800703" cy="49782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IS23 safety instructions (now </a:t>
            </a:r>
            <a:r>
              <a:rPr lang="en-GB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SSI-FS-2-1</a:t>
            </a:r>
            <a:r>
              <a:rPr lang="en-GB" sz="1600" dirty="0"/>
              <a:t>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Recommend including a safety factor of 5 in the specifications due to the Enhanced Low Dose Rate Sensitivity (ELDRS)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Standard cables (cat 1)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Qualified up to </a:t>
            </a:r>
            <a:r>
              <a:rPr lang="en-GB" sz="1400" b="1" dirty="0"/>
              <a:t>500 </a:t>
            </a:r>
            <a:r>
              <a:rPr lang="en-GB" sz="1400" b="1" dirty="0" err="1"/>
              <a:t>kGy</a:t>
            </a:r>
            <a:r>
              <a:rPr lang="en-GB" sz="1400" b="1" dirty="0"/>
              <a:t> (100 </a:t>
            </a:r>
            <a:r>
              <a:rPr lang="en-GB" sz="1400" b="1" dirty="0" err="1"/>
              <a:t>kGy</a:t>
            </a:r>
            <a:r>
              <a:rPr lang="en-GB" sz="1400" b="1" dirty="0"/>
              <a:t> </a:t>
            </a:r>
            <a:r>
              <a:rPr lang="en-GB" sz="1400" dirty="0"/>
              <a:t>in operation</a:t>
            </a:r>
            <a:r>
              <a:rPr lang="en-GB" sz="1400" b="1" dirty="0"/>
              <a:t>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Max. dose reached after </a:t>
            </a:r>
            <a:r>
              <a:rPr lang="en-GB" sz="1400" b="1" u="sng" dirty="0"/>
              <a:t>5 years</a:t>
            </a:r>
            <a:r>
              <a:rPr lang="en-GB" sz="1400" dirty="0"/>
              <a:t> of operation in the vicinity of the cable trays; after </a:t>
            </a:r>
            <a:r>
              <a:rPr lang="en-GB" sz="1400" b="1" u="sng" dirty="0"/>
              <a:t>6 months</a:t>
            </a:r>
            <a:r>
              <a:rPr lang="en-GB" sz="1400" dirty="0"/>
              <a:t> in the vicinity of the beam pipes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Today: 100% of cables used for vacuum available in cat 1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Rad-</a:t>
            </a:r>
            <a:r>
              <a:rPr lang="en-GB" sz="1600" dirty="0" err="1"/>
              <a:t>tol</a:t>
            </a:r>
            <a:r>
              <a:rPr lang="en-GB" sz="1600" dirty="0"/>
              <a:t> cables (cat 2)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Qualified up to </a:t>
            </a:r>
            <a:r>
              <a:rPr lang="en-GB" sz="1400" b="1" dirty="0"/>
              <a:t>3.5 </a:t>
            </a:r>
            <a:r>
              <a:rPr lang="en-GB" sz="1400" b="1" dirty="0" err="1"/>
              <a:t>MGy</a:t>
            </a:r>
            <a:r>
              <a:rPr lang="en-GB" sz="1400" b="1" dirty="0"/>
              <a:t> </a:t>
            </a:r>
            <a:r>
              <a:rPr lang="en-GB" sz="1400" dirty="0"/>
              <a:t>(</a:t>
            </a:r>
            <a:r>
              <a:rPr lang="en-GB" sz="1400" b="1" dirty="0"/>
              <a:t>700 </a:t>
            </a:r>
            <a:r>
              <a:rPr lang="en-GB" sz="1400" b="1" dirty="0" err="1"/>
              <a:t>kGy</a:t>
            </a:r>
            <a:r>
              <a:rPr lang="en-GB" sz="1400" dirty="0"/>
              <a:t> in operation)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Max. dose reached after </a:t>
            </a:r>
            <a:r>
              <a:rPr lang="en-GB" sz="1400" b="1" u="sng" dirty="0"/>
              <a:t>35 years</a:t>
            </a:r>
            <a:r>
              <a:rPr lang="en-GB" sz="1400" dirty="0"/>
              <a:t> of operation in the vicinity of the cable trays; after </a:t>
            </a:r>
            <a:r>
              <a:rPr lang="en-GB" sz="1400" b="1" u="sng" dirty="0"/>
              <a:t>3.5 years</a:t>
            </a:r>
            <a:r>
              <a:rPr lang="en-GB" sz="1400" dirty="0"/>
              <a:t> in the vicinity of the beam pipes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Today: 0% of cables used for vacuum available in cat 2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Rad-hard cables (cat 3)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Qualified up to </a:t>
            </a:r>
            <a:r>
              <a:rPr lang="en-GB" sz="1400" b="1" dirty="0"/>
              <a:t>10 </a:t>
            </a:r>
            <a:r>
              <a:rPr lang="en-GB" sz="1400" b="1" dirty="0" err="1"/>
              <a:t>MGy</a:t>
            </a:r>
            <a:r>
              <a:rPr lang="en-GB" sz="1400" dirty="0"/>
              <a:t> </a:t>
            </a:r>
            <a:r>
              <a:rPr lang="en-GB" sz="1400" b="1" dirty="0"/>
              <a:t>(2 </a:t>
            </a:r>
            <a:r>
              <a:rPr lang="en-GB" sz="1400" b="1" dirty="0" err="1"/>
              <a:t>MGy</a:t>
            </a:r>
            <a:r>
              <a:rPr lang="en-GB" sz="1400" b="1" dirty="0"/>
              <a:t> </a:t>
            </a:r>
            <a:r>
              <a:rPr lang="en-GB" sz="1400" dirty="0"/>
              <a:t>in operation</a:t>
            </a:r>
            <a:r>
              <a:rPr lang="en-GB" sz="1400" b="1" dirty="0"/>
              <a:t>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Max. dose reached after  </a:t>
            </a:r>
            <a:r>
              <a:rPr lang="en-GB" sz="1400" b="1" u="sng" dirty="0"/>
              <a:t>100 years</a:t>
            </a:r>
            <a:r>
              <a:rPr lang="en-GB" sz="1400" dirty="0"/>
              <a:t> of operation in the vicinity of the cable trays; after </a:t>
            </a:r>
            <a:r>
              <a:rPr lang="en-GB" sz="1400" b="1" u="sng" dirty="0"/>
              <a:t>10 years</a:t>
            </a:r>
            <a:r>
              <a:rPr lang="en-GB" sz="1400" dirty="0"/>
              <a:t> in the vicinity of the beam pipes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Today: ~ 80% of cables used for vacuum available in cat 3</a:t>
            </a:r>
          </a:p>
        </p:txBody>
      </p:sp>
    </p:spTree>
    <p:extLst>
      <p:ext uri="{BB962C8B-B14F-4D97-AF65-F5344CB8AC3E}">
        <p14:creationId xmlns:p14="http://schemas.microsoft.com/office/powerpoint/2010/main" val="4197943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points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281905" y="1196752"/>
            <a:ext cx="11376025" cy="40010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Feasibility study of rad-hard electronics design according to the radiation level simulations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Development and production costs?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Reliability in the FCC-</a:t>
            </a:r>
            <a:r>
              <a:rPr lang="en-GB" sz="1400" dirty="0" err="1"/>
              <a:t>ee</a:t>
            </a:r>
            <a:r>
              <a:rPr lang="en-GB" sz="1400" dirty="0"/>
              <a:t> tunnel?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Synergy with other groups? Common controls architecture?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Accessibility of rad-hard electronics in the tunnel?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Study and test SR effects on Penning gauges and their cables (and SIPs)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Are we going to be able to do reliable vacuum measurements with beam?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What is the optimum cables routing and gauge/SIP positioning?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Do we need shielding?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Cable specifications and validation for cat 2 and missing cables in cat 3 (for vacuum)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Manufacturers?</a:t>
            </a:r>
          </a:p>
          <a:p>
            <a:pPr marL="742950" lvl="1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Cost?</a:t>
            </a:r>
          </a:p>
          <a:p>
            <a:pPr marL="285750" indent="-285750">
              <a:spcBef>
                <a:spcPts val="675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New cost evaluation with and without rad-hard electronics, with cat 2 and cat 3 cables</a:t>
            </a:r>
          </a:p>
        </p:txBody>
      </p:sp>
    </p:spTree>
    <p:extLst>
      <p:ext uri="{BB962C8B-B14F-4D97-AF65-F5344CB8AC3E}">
        <p14:creationId xmlns:p14="http://schemas.microsoft.com/office/powerpoint/2010/main" val="167015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51E1F-85DA-B035-889A-A7F1CE0F4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965882"/>
            <a:ext cx="11376025" cy="463118"/>
          </a:xfrm>
        </p:spPr>
        <p:txBody>
          <a:bodyPr/>
          <a:lstStyle/>
          <a:p>
            <a:pPr algn="ctr"/>
            <a:r>
              <a:rPr lang="en-GB" dirty="0"/>
              <a:t>Thank you for your attention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4FE16-E0E1-C80C-1CA8-D578A06CD4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F3AEC-EE76-B6F9-16EB-B125965E5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F8D27E-6D11-99F1-3E3A-088C917F9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39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Arc vacuum sectorization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784AD74-FC4F-456C-8E4F-64DDA6F53BC7}"/>
              </a:ext>
            </a:extLst>
          </p:cNvPr>
          <p:cNvGrpSpPr/>
          <p:nvPr/>
        </p:nvGrpSpPr>
        <p:grpSpPr>
          <a:xfrm>
            <a:off x="3651508" y="4784355"/>
            <a:ext cx="1183401" cy="1008110"/>
            <a:chOff x="5544259" y="3942785"/>
            <a:chExt cx="1183401" cy="100811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C81513F-14F7-A946-F999-2B15CEB88502}"/>
                </a:ext>
              </a:extLst>
            </p:cNvPr>
            <p:cNvSpPr/>
            <p:nvPr/>
          </p:nvSpPr>
          <p:spPr>
            <a:xfrm>
              <a:off x="5544259" y="3942785"/>
              <a:ext cx="1183401" cy="10081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DB6758A-2E61-4D89-A60A-7540CAFE0854}"/>
                </a:ext>
              </a:extLst>
            </p:cNvPr>
            <p:cNvSpPr txBox="1"/>
            <p:nvPr/>
          </p:nvSpPr>
          <p:spPr>
            <a:xfrm>
              <a:off x="5703912" y="4293096"/>
              <a:ext cx="89205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Alcove n</a:t>
              </a: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5D02CDD-6677-3E2B-1FA1-94460D0C1D3D}"/>
              </a:ext>
            </a:extLst>
          </p:cNvPr>
          <p:cNvSpPr txBox="1"/>
          <p:nvPr/>
        </p:nvSpPr>
        <p:spPr>
          <a:xfrm>
            <a:off x="5984484" y="4827842"/>
            <a:ext cx="5779378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Arc length = 9.6 km, 8 arcs, 6 alcoves per arc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Distance between alcoves = 1600 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Vacuum sector length = 400 m for the collider and booster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12 vacuum sectors controlled from one alcove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Signal cables split into two for the left/right sides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Signal transmission between alcoves using optical fibre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74B071E-384B-665B-990C-AE2C3E4C044C}"/>
              </a:ext>
            </a:extLst>
          </p:cNvPr>
          <p:cNvGrpSpPr/>
          <p:nvPr/>
        </p:nvGrpSpPr>
        <p:grpSpPr>
          <a:xfrm>
            <a:off x="191344" y="1124744"/>
            <a:ext cx="8586740" cy="3179406"/>
            <a:chOff x="1022423" y="774859"/>
            <a:chExt cx="8586740" cy="3179406"/>
          </a:xfrm>
        </p:grpSpPr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3671A24B-EBE6-DADE-C7B7-77C9505E1B8B}"/>
                </a:ext>
              </a:extLst>
            </p:cNvPr>
            <p:cNvCxnSpPr>
              <a:cxnSpLocks/>
            </p:cNvCxnSpPr>
            <p:nvPr/>
          </p:nvCxnSpPr>
          <p:spPr>
            <a:xfrm>
              <a:off x="2257641" y="1031645"/>
              <a:ext cx="575258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4A8486BF-6EB0-E91B-3F6B-6F892BF75551}"/>
                </a:ext>
              </a:extLst>
            </p:cNvPr>
            <p:cNvCxnSpPr>
              <a:cxnSpLocks/>
            </p:cNvCxnSpPr>
            <p:nvPr/>
          </p:nvCxnSpPr>
          <p:spPr>
            <a:xfrm>
              <a:off x="2251400" y="1359529"/>
              <a:ext cx="141981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AE3DF74-AC56-C745-C19B-09312BC11331}"/>
                </a:ext>
              </a:extLst>
            </p:cNvPr>
            <p:cNvSpPr txBox="1"/>
            <p:nvPr/>
          </p:nvSpPr>
          <p:spPr>
            <a:xfrm>
              <a:off x="2736447" y="1082445"/>
              <a:ext cx="59120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400m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534DC57-27DF-D552-DA33-7271B89286C2}"/>
                </a:ext>
              </a:extLst>
            </p:cNvPr>
            <p:cNvGrpSpPr/>
            <p:nvPr/>
          </p:nvGrpSpPr>
          <p:grpSpPr>
            <a:xfrm>
              <a:off x="2134021" y="1964450"/>
              <a:ext cx="5934991" cy="192178"/>
              <a:chOff x="2456435" y="1964450"/>
              <a:chExt cx="7201700" cy="192178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79D61605-F246-9681-124A-57B1AB7B78B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56435" y="1964450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34" name="Isosceles Triangle 33">
                  <a:extLst>
                    <a:ext uri="{FF2B5EF4-FFF2-40B4-BE49-F238E27FC236}">
                      <a16:creationId xmlns:a16="http://schemas.microsoft.com/office/drawing/2014/main" id="{39DAA55A-9AFB-5538-4A10-AC2D4CA881D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Isosceles Triangle 34">
                  <a:extLst>
                    <a:ext uri="{FF2B5EF4-FFF2-40B4-BE49-F238E27FC236}">
                      <a16:creationId xmlns:a16="http://schemas.microsoft.com/office/drawing/2014/main" id="{16511BBA-FD38-2050-260D-4F9A144875EE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3B695916-0861-E3A1-BC99-217456EBDD4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92631" y="1965132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41" name="Isosceles Triangle 40">
                  <a:extLst>
                    <a:ext uri="{FF2B5EF4-FFF2-40B4-BE49-F238E27FC236}">
                      <a16:creationId xmlns:a16="http://schemas.microsoft.com/office/drawing/2014/main" id="{A684929B-D21D-5E46-EAD5-0B3F00AEC52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" name="Isosceles Triangle 41">
                  <a:extLst>
                    <a:ext uri="{FF2B5EF4-FFF2-40B4-BE49-F238E27FC236}">
                      <a16:creationId xmlns:a16="http://schemas.microsoft.com/office/drawing/2014/main" id="{21525328-16A3-2D53-9BD6-93E54CAA1746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8183BE6-6336-D25E-D836-8C0E26E52C2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42135" y="1966494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44" name="Isosceles Triangle 43">
                  <a:extLst>
                    <a:ext uri="{FF2B5EF4-FFF2-40B4-BE49-F238E27FC236}">
                      <a16:creationId xmlns:a16="http://schemas.microsoft.com/office/drawing/2014/main" id="{8724862E-3E55-3DC2-4A87-1E45869CD34B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Isosceles Triangle 44">
                  <a:extLst>
                    <a:ext uri="{FF2B5EF4-FFF2-40B4-BE49-F238E27FC236}">
                      <a16:creationId xmlns:a16="http://schemas.microsoft.com/office/drawing/2014/main" id="{59C900CA-EEDF-36A2-EF17-5FA9B5FEEFE9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910ED7DE-6F76-C391-53DB-9684C00978E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370135" y="1967175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47" name="Isosceles Triangle 46">
                  <a:extLst>
                    <a:ext uri="{FF2B5EF4-FFF2-40B4-BE49-F238E27FC236}">
                      <a16:creationId xmlns:a16="http://schemas.microsoft.com/office/drawing/2014/main" id="{569A711E-4768-034B-14AB-1EFAA3D6A97D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Isosceles Triangle 47">
                  <a:extLst>
                    <a:ext uri="{FF2B5EF4-FFF2-40B4-BE49-F238E27FC236}">
                      <a16:creationId xmlns:a16="http://schemas.microsoft.com/office/drawing/2014/main" id="{2D02425E-BEBD-9C2D-E322-8463034E6D2D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C08FAFFB-5B62-BFC8-5505-7AE2E7A6DBC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19290" y="1965813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61" name="Isosceles Triangle 60">
                  <a:extLst>
                    <a:ext uri="{FF2B5EF4-FFF2-40B4-BE49-F238E27FC236}">
                      <a16:creationId xmlns:a16="http://schemas.microsoft.com/office/drawing/2014/main" id="{722BCA92-E121-7AAF-762B-65DD4C34982D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Isosceles Triangle 61">
                  <a:extLst>
                    <a:ext uri="{FF2B5EF4-FFF2-40B4-BE49-F238E27FC236}">
                      <a16:creationId xmlns:a16="http://schemas.microsoft.com/office/drawing/2014/main" id="{1E8A1D25-B1CA-5A36-AAD1-88BE5289A408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" name="Straight Connector 1">
                <a:extLst>
                  <a:ext uri="{FF2B5EF4-FFF2-40B4-BE49-F238E27FC236}">
                    <a16:creationId xmlns:a16="http://schemas.microsoft.com/office/drawing/2014/main" id="{0ED01803-2993-1564-079A-C2C836CA7F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533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AE71565-076A-6439-8FAA-D0489E720C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80631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89B69ED4-9848-C57B-AFF1-001137B4CB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2135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37CBE44-19B0-6464-9BCB-555E673F34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0135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7A60824-D87C-B1EE-6AC9-7FC2A33F26CA}"/>
                </a:ext>
              </a:extLst>
            </p:cNvPr>
            <p:cNvGrpSpPr/>
            <p:nvPr/>
          </p:nvGrpSpPr>
          <p:grpSpPr>
            <a:xfrm>
              <a:off x="2137864" y="2786298"/>
              <a:ext cx="5934991" cy="192178"/>
              <a:chOff x="2456435" y="1964450"/>
              <a:chExt cx="7201700" cy="192178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98C0EB77-39D4-127C-6A6F-B3288817C7B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56435" y="1964450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73" name="Isosceles Triangle 72">
                  <a:extLst>
                    <a:ext uri="{FF2B5EF4-FFF2-40B4-BE49-F238E27FC236}">
                      <a16:creationId xmlns:a16="http://schemas.microsoft.com/office/drawing/2014/main" id="{A00EE9B4-0BFA-D973-7247-1A60DABBD310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Isosceles Triangle 73">
                  <a:extLst>
                    <a:ext uri="{FF2B5EF4-FFF2-40B4-BE49-F238E27FC236}">
                      <a16:creationId xmlns:a16="http://schemas.microsoft.com/office/drawing/2014/main" id="{98B56227-9697-F419-CD6C-DEDA4248815D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905AA85E-483A-1966-AAE7-8656E5D3C52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92631" y="1965132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71" name="Isosceles Triangle 70">
                  <a:extLst>
                    <a:ext uri="{FF2B5EF4-FFF2-40B4-BE49-F238E27FC236}">
                      <a16:creationId xmlns:a16="http://schemas.microsoft.com/office/drawing/2014/main" id="{4B6695BF-A4DF-670C-FEA0-B1009FE80676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Isosceles Triangle 71">
                  <a:extLst>
                    <a:ext uri="{FF2B5EF4-FFF2-40B4-BE49-F238E27FC236}">
                      <a16:creationId xmlns:a16="http://schemas.microsoft.com/office/drawing/2014/main" id="{7319D997-B834-CFF4-B101-15BBB027A34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AE097560-0979-3B9A-5E5F-B142A79A71C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42135" y="1966494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69" name="Isosceles Triangle 68">
                  <a:extLst>
                    <a:ext uri="{FF2B5EF4-FFF2-40B4-BE49-F238E27FC236}">
                      <a16:creationId xmlns:a16="http://schemas.microsoft.com/office/drawing/2014/main" id="{F12984C5-8664-6D17-463B-553FB3CBED24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Isosceles Triangle 69">
                  <a:extLst>
                    <a:ext uri="{FF2B5EF4-FFF2-40B4-BE49-F238E27FC236}">
                      <a16:creationId xmlns:a16="http://schemas.microsoft.com/office/drawing/2014/main" id="{AB5B6897-431C-D034-8B12-BA564AAF5C39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8103D1CC-2AA5-EC48-4F70-AA5FFDC4D54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370135" y="1967175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63" name="Isosceles Triangle 62">
                  <a:extLst>
                    <a:ext uri="{FF2B5EF4-FFF2-40B4-BE49-F238E27FC236}">
                      <a16:creationId xmlns:a16="http://schemas.microsoft.com/office/drawing/2014/main" id="{D40A4FAE-3D51-42C8-1AFD-EC547AEE709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Isosceles Triangle 63">
                  <a:extLst>
                    <a:ext uri="{FF2B5EF4-FFF2-40B4-BE49-F238E27FC236}">
                      <a16:creationId xmlns:a16="http://schemas.microsoft.com/office/drawing/2014/main" id="{FFF994C3-21E6-A3AF-3FDB-A66F569CC56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8E6D40DC-C42F-36A8-9D95-EC840C7B25D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19290" y="1965813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56" name="Isosceles Triangle 55">
                  <a:extLst>
                    <a:ext uri="{FF2B5EF4-FFF2-40B4-BE49-F238E27FC236}">
                      <a16:creationId xmlns:a16="http://schemas.microsoft.com/office/drawing/2014/main" id="{C51D6A34-3CED-AB2A-040A-C5A6513992FA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Isosceles Triangle 57">
                  <a:extLst>
                    <a:ext uri="{FF2B5EF4-FFF2-40B4-BE49-F238E27FC236}">
                      <a16:creationId xmlns:a16="http://schemas.microsoft.com/office/drawing/2014/main" id="{61CDC6A6-55D8-6C2C-28AD-AE6141BB078B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A57743C-3BAF-9F43-89C7-33AE95368B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533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B2E19495-7AB9-48CA-96C2-FECE268F62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80631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142F9F3A-E576-9563-1435-D7C00DA2CC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2135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3F66E5A3-72C1-FE93-49BA-77D3E564C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0135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0DEC3D61-644E-C7A2-FF30-B4D9BA8803D8}"/>
                </a:ext>
              </a:extLst>
            </p:cNvPr>
            <p:cNvSpPr txBox="1"/>
            <p:nvPr/>
          </p:nvSpPr>
          <p:spPr>
            <a:xfrm>
              <a:off x="4824289" y="774859"/>
              <a:ext cx="7932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1600m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B561E17-F2CA-947F-C3AE-56A3DE389ADF}"/>
                </a:ext>
              </a:extLst>
            </p:cNvPr>
            <p:cNvSpPr txBox="1"/>
            <p:nvPr/>
          </p:nvSpPr>
          <p:spPr>
            <a:xfrm>
              <a:off x="1023619" y="1907000"/>
              <a:ext cx="12422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Collider b1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9270593-F8CE-9E2F-9465-6825D21D3B4A}"/>
                </a:ext>
              </a:extLst>
            </p:cNvPr>
            <p:cNvSpPr txBox="1"/>
            <p:nvPr/>
          </p:nvSpPr>
          <p:spPr>
            <a:xfrm>
              <a:off x="1022423" y="2750849"/>
              <a:ext cx="113455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Collider b2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F8BF1BD4-9D58-E362-D68A-B952EC00F34E}"/>
                </a:ext>
              </a:extLst>
            </p:cNvPr>
            <p:cNvGrpSpPr/>
            <p:nvPr/>
          </p:nvGrpSpPr>
          <p:grpSpPr>
            <a:xfrm>
              <a:off x="2134021" y="3668870"/>
              <a:ext cx="5934991" cy="192178"/>
              <a:chOff x="2456435" y="1964450"/>
              <a:chExt cx="7201700" cy="192178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64FAFC92-7831-ABB7-08DA-B82B6CC4B2BB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456435" y="1964450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9" name="Isosceles Triangle 128">
                  <a:extLst>
                    <a:ext uri="{FF2B5EF4-FFF2-40B4-BE49-F238E27FC236}">
                      <a16:creationId xmlns:a16="http://schemas.microsoft.com/office/drawing/2014/main" id="{1F37035E-624C-0558-B9E1-AA19FE8EDA05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Isosceles Triangle 129">
                  <a:extLst>
                    <a:ext uri="{FF2B5EF4-FFF2-40B4-BE49-F238E27FC236}">
                      <a16:creationId xmlns:a16="http://schemas.microsoft.com/office/drawing/2014/main" id="{1BECEAAE-2643-177A-D455-33B2C4DCC814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582388A7-89BD-83C4-C466-77C0AD9AFD5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192631" y="1965132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7" name="Isosceles Triangle 126">
                  <a:extLst>
                    <a:ext uri="{FF2B5EF4-FFF2-40B4-BE49-F238E27FC236}">
                      <a16:creationId xmlns:a16="http://schemas.microsoft.com/office/drawing/2014/main" id="{1FA8A8D6-EF2A-3630-3C11-929AF3772857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Isosceles Triangle 127">
                  <a:extLst>
                    <a:ext uri="{FF2B5EF4-FFF2-40B4-BE49-F238E27FC236}">
                      <a16:creationId xmlns:a16="http://schemas.microsoft.com/office/drawing/2014/main" id="{248F6867-46EA-9771-260C-3DEA3BA64FF3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A70316FB-7977-4C93-2C90-43A5749EBC6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42135" y="1966494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5" name="Isosceles Triangle 124">
                  <a:extLst>
                    <a:ext uri="{FF2B5EF4-FFF2-40B4-BE49-F238E27FC236}">
                      <a16:creationId xmlns:a16="http://schemas.microsoft.com/office/drawing/2014/main" id="{12FECB5E-365D-9E51-3AEF-F4E4B0617663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Isosceles Triangle 125">
                  <a:extLst>
                    <a:ext uri="{FF2B5EF4-FFF2-40B4-BE49-F238E27FC236}">
                      <a16:creationId xmlns:a16="http://schemas.microsoft.com/office/drawing/2014/main" id="{E272650D-AA31-7723-DE25-9F229B932820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B5E47DDC-D205-B1CF-EDF3-8E69563E343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370135" y="1967175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3" name="Isosceles Triangle 122">
                  <a:extLst>
                    <a:ext uri="{FF2B5EF4-FFF2-40B4-BE49-F238E27FC236}">
                      <a16:creationId xmlns:a16="http://schemas.microsoft.com/office/drawing/2014/main" id="{DAACADEA-957D-1769-4EAF-C3D0A6742C2F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4" name="Isosceles Triangle 123">
                  <a:extLst>
                    <a:ext uri="{FF2B5EF4-FFF2-40B4-BE49-F238E27FC236}">
                      <a16:creationId xmlns:a16="http://schemas.microsoft.com/office/drawing/2014/main" id="{A91E1421-2B8D-0158-ADB9-725CE7B380A5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58A19228-8054-0B74-96EE-B6FFC035986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919290" y="1965813"/>
                <a:ext cx="288000" cy="189453"/>
                <a:chOff x="5627123" y="3392781"/>
                <a:chExt cx="439437" cy="289072"/>
              </a:xfrm>
              <a:solidFill>
                <a:schemeClr val="bg1"/>
              </a:solidFill>
            </p:grpSpPr>
            <p:sp>
              <p:nvSpPr>
                <p:cNvPr id="121" name="Isosceles Triangle 120">
                  <a:extLst>
                    <a:ext uri="{FF2B5EF4-FFF2-40B4-BE49-F238E27FC236}">
                      <a16:creationId xmlns:a16="http://schemas.microsoft.com/office/drawing/2014/main" id="{6A2EF643-BB11-3130-A8F6-3166A4F93BE9}"/>
                    </a:ext>
                  </a:extLst>
                </p:cNvPr>
                <p:cNvSpPr/>
                <p:nvPr/>
              </p:nvSpPr>
              <p:spPr>
                <a:xfrm rot="5400000">
                  <a:off x="5591944" y="342900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2" name="Isosceles Triangle 121">
                  <a:extLst>
                    <a:ext uri="{FF2B5EF4-FFF2-40B4-BE49-F238E27FC236}">
                      <a16:creationId xmlns:a16="http://schemas.microsoft.com/office/drawing/2014/main" id="{EB52389A-4A5C-2EA8-B0F3-4EC573E51EA9}"/>
                    </a:ext>
                  </a:extLst>
                </p:cNvPr>
                <p:cNvSpPr/>
                <p:nvPr/>
              </p:nvSpPr>
              <p:spPr>
                <a:xfrm rot="16200000">
                  <a:off x="5813708" y="3427960"/>
                  <a:ext cx="288032" cy="217673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9758A73F-3902-B48F-0E9A-C5F2D333D5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48533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CC70148A-DA14-BAF9-2182-91425B367B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80631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B215FC5-DF08-4E71-DB58-9313D964EF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02135" y="2052112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0B11BD86-F8EC-05A0-DBCE-009833D104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0135" y="2058836"/>
                <a:ext cx="1440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1FC7F7D-D473-7E40-1FC6-B95CB34536A6}"/>
                </a:ext>
              </a:extLst>
            </p:cNvPr>
            <p:cNvSpPr txBox="1"/>
            <p:nvPr/>
          </p:nvSpPr>
          <p:spPr>
            <a:xfrm>
              <a:off x="1197222" y="3607523"/>
              <a:ext cx="1017455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Booster</a:t>
              </a: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252D2F4C-5301-5BF7-AA8B-F3719F967B66}"/>
                </a:ext>
              </a:extLst>
            </p:cNvPr>
            <p:cNvSpPr/>
            <p:nvPr/>
          </p:nvSpPr>
          <p:spPr>
            <a:xfrm>
              <a:off x="7744491" y="1844825"/>
              <a:ext cx="415397" cy="210944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2A647DAD-41FE-1090-705D-FBC52D0DF6EB}"/>
                </a:ext>
              </a:extLst>
            </p:cNvPr>
            <p:cNvSpPr txBox="1"/>
            <p:nvPr/>
          </p:nvSpPr>
          <p:spPr>
            <a:xfrm>
              <a:off x="8619214" y="3024592"/>
              <a:ext cx="989949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Controlled from alcove n+1</a:t>
              </a:r>
            </a:p>
          </p:txBody>
        </p:sp>
        <p:sp>
          <p:nvSpPr>
            <p:cNvPr id="134" name="Right Brace 133">
              <a:extLst>
                <a:ext uri="{FF2B5EF4-FFF2-40B4-BE49-F238E27FC236}">
                  <a16:creationId xmlns:a16="http://schemas.microsoft.com/office/drawing/2014/main" id="{094421D5-5888-EFED-CB88-5DB626583B93}"/>
                </a:ext>
              </a:extLst>
            </p:cNvPr>
            <p:cNvSpPr/>
            <p:nvPr/>
          </p:nvSpPr>
          <p:spPr>
            <a:xfrm>
              <a:off x="8251456" y="1972994"/>
              <a:ext cx="415397" cy="1896598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9C6DB2-5B10-EFF1-2D2E-31872FCB6B6E}"/>
                </a:ext>
              </a:extLst>
            </p:cNvPr>
            <p:cNvSpPr txBox="1"/>
            <p:nvPr/>
          </p:nvSpPr>
          <p:spPr>
            <a:xfrm>
              <a:off x="2833591" y="1700808"/>
              <a:ext cx="34309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6D8661-8251-3DE7-D22E-11A779596D5D}"/>
                </a:ext>
              </a:extLst>
            </p:cNvPr>
            <p:cNvSpPr txBox="1"/>
            <p:nvPr/>
          </p:nvSpPr>
          <p:spPr>
            <a:xfrm>
              <a:off x="4310106" y="1711474"/>
              <a:ext cx="34309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D3D3970-1B1F-0D01-E151-66EC4D8FF6E6}"/>
                </a:ext>
              </a:extLst>
            </p:cNvPr>
            <p:cNvSpPr txBox="1"/>
            <p:nvPr/>
          </p:nvSpPr>
          <p:spPr>
            <a:xfrm>
              <a:off x="5800364" y="1704750"/>
              <a:ext cx="34309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76252B-D282-0AB7-B394-418D3E5CE188}"/>
                </a:ext>
              </a:extLst>
            </p:cNvPr>
            <p:cNvSpPr txBox="1"/>
            <p:nvPr/>
          </p:nvSpPr>
          <p:spPr>
            <a:xfrm>
              <a:off x="7251803" y="1721966"/>
              <a:ext cx="3769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S4</a:t>
              </a:r>
            </a:p>
          </p:txBody>
        </p:sp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C1F4BB8-7344-2FA9-3E40-2B57CCE74B07}"/>
              </a:ext>
            </a:extLst>
          </p:cNvPr>
          <p:cNvCxnSpPr/>
          <p:nvPr/>
        </p:nvCxnSpPr>
        <p:spPr>
          <a:xfrm flipV="1">
            <a:off x="4065218" y="2564904"/>
            <a:ext cx="0" cy="20882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5C23549-CC26-77AF-CB7F-5EC59B5783ED}"/>
              </a:ext>
            </a:extLst>
          </p:cNvPr>
          <p:cNvCxnSpPr/>
          <p:nvPr/>
        </p:nvCxnSpPr>
        <p:spPr>
          <a:xfrm flipV="1">
            <a:off x="4473435" y="2564904"/>
            <a:ext cx="0" cy="208823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5E8BCCF-A7C4-8829-63AB-D5DDCB06FFB8}"/>
              </a:ext>
            </a:extLst>
          </p:cNvPr>
          <p:cNvCxnSpPr/>
          <p:nvPr/>
        </p:nvCxnSpPr>
        <p:spPr>
          <a:xfrm>
            <a:off x="4473435" y="2564904"/>
            <a:ext cx="221387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4167A59-E34F-75B6-D554-AC1501FE0E3F}"/>
              </a:ext>
            </a:extLst>
          </p:cNvPr>
          <p:cNvCxnSpPr>
            <a:cxnSpLocks/>
          </p:cNvCxnSpPr>
          <p:nvPr/>
        </p:nvCxnSpPr>
        <p:spPr>
          <a:xfrm flipH="1">
            <a:off x="1703512" y="2564904"/>
            <a:ext cx="2361706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8877212-3391-7534-4498-2E41651ADEBF}"/>
              </a:ext>
            </a:extLst>
          </p:cNvPr>
          <p:cNvSpPr txBox="1"/>
          <p:nvPr/>
        </p:nvSpPr>
        <p:spPr>
          <a:xfrm>
            <a:off x="1905368" y="2628711"/>
            <a:ext cx="16819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Cables up to 850 m left side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CF9F95-762E-F6CB-03BB-86FFED2B6E11}"/>
              </a:ext>
            </a:extLst>
          </p:cNvPr>
          <p:cNvSpPr txBox="1"/>
          <p:nvPr/>
        </p:nvSpPr>
        <p:spPr>
          <a:xfrm>
            <a:off x="5058197" y="2630784"/>
            <a:ext cx="162910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FF0000"/>
                </a:solidFill>
              </a:rPr>
              <a:t>Cables up to 850 m right side</a:t>
            </a:r>
          </a:p>
        </p:txBody>
      </p:sp>
    </p:spTree>
    <p:extLst>
      <p:ext uri="{BB962C8B-B14F-4D97-AF65-F5344CB8AC3E}">
        <p14:creationId xmlns:p14="http://schemas.microsoft.com/office/powerpoint/2010/main" val="310952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/>
              <a:t>Collider</a:t>
            </a:r>
            <a:r>
              <a:rPr lang="en-GB" dirty="0"/>
              <a:t> – Arc vacuum layout per sector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5D02CDD-6677-3E2B-1FA1-94460D0C1D3D}"/>
              </a:ext>
            </a:extLst>
          </p:cNvPr>
          <p:cNvSpPr txBox="1"/>
          <p:nvPr/>
        </p:nvSpPr>
        <p:spPr>
          <a:xfrm>
            <a:off x="730787" y="3212976"/>
            <a:ext cx="10441154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NEG-coating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1x NEG pump every 50m (8x NEG pumps)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Connection of 4x NEG pumps in series (reduction of cables alcove-tunnel for NEG by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1x SIP every 50m (8x SIPs)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Connection of 2x SIP in parallel (reduction of cables alcove-tunnel by 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SIP can be used as pressure measurements and interlock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2x Pirani and 4x Penning gauges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Sector gate valve interlocked by the previous/next Penning gauges and SIPs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1E02762-CA82-8757-A14A-F7E4AA31A626}"/>
              </a:ext>
            </a:extLst>
          </p:cNvPr>
          <p:cNvCxnSpPr>
            <a:cxnSpLocks/>
          </p:cNvCxnSpPr>
          <p:nvPr/>
        </p:nvCxnSpPr>
        <p:spPr>
          <a:xfrm>
            <a:off x="1858845" y="1238445"/>
            <a:ext cx="84856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DEDFD33-76E2-FE27-F752-C6FED8317BBD}"/>
              </a:ext>
            </a:extLst>
          </p:cNvPr>
          <p:cNvSpPr txBox="1"/>
          <p:nvPr/>
        </p:nvSpPr>
        <p:spPr>
          <a:xfrm>
            <a:off x="5633139" y="888988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400m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CA80FD3-3ADF-C43E-2C7C-72FCD05F0B73}"/>
              </a:ext>
            </a:extLst>
          </p:cNvPr>
          <p:cNvCxnSpPr>
            <a:cxnSpLocks/>
            <a:stCxn id="541" idx="3"/>
          </p:cNvCxnSpPr>
          <p:nvPr/>
        </p:nvCxnSpPr>
        <p:spPr>
          <a:xfrm>
            <a:off x="1858845" y="2512500"/>
            <a:ext cx="19626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C96328C-5C00-6469-9B7E-96D9A873DECF}"/>
              </a:ext>
            </a:extLst>
          </p:cNvPr>
          <p:cNvGrpSpPr>
            <a:grpSpLocks noChangeAspect="1"/>
          </p:cNvGrpSpPr>
          <p:nvPr/>
        </p:nvGrpSpPr>
        <p:grpSpPr>
          <a:xfrm>
            <a:off x="1570845" y="2418115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540" name="Isosceles Triangle 539">
              <a:extLst>
                <a:ext uri="{FF2B5EF4-FFF2-40B4-BE49-F238E27FC236}">
                  <a16:creationId xmlns:a16="http://schemas.microsoft.com/office/drawing/2014/main" id="{C106FB8D-6415-8E9A-5FFF-F3978FDDC8FA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1" name="Isosceles Triangle 540">
              <a:extLst>
                <a:ext uri="{FF2B5EF4-FFF2-40B4-BE49-F238E27FC236}">
                  <a16:creationId xmlns:a16="http://schemas.microsoft.com/office/drawing/2014/main" id="{15E5EE8E-BA58-D074-5CE6-24F7B66D0996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E8CAEE0-D822-C3D1-8C7D-5501CDE35F0A}"/>
              </a:ext>
            </a:extLst>
          </p:cNvPr>
          <p:cNvGrpSpPr>
            <a:grpSpLocks noChangeAspect="1"/>
          </p:cNvGrpSpPr>
          <p:nvPr/>
        </p:nvGrpSpPr>
        <p:grpSpPr>
          <a:xfrm>
            <a:off x="10488520" y="2419040"/>
            <a:ext cx="288000" cy="189453"/>
            <a:chOff x="5627123" y="3392781"/>
            <a:chExt cx="439437" cy="289072"/>
          </a:xfrm>
          <a:solidFill>
            <a:schemeClr val="bg1"/>
          </a:solidFill>
        </p:grpSpPr>
        <p:sp>
          <p:nvSpPr>
            <p:cNvPr id="538" name="Isosceles Triangle 537">
              <a:extLst>
                <a:ext uri="{FF2B5EF4-FFF2-40B4-BE49-F238E27FC236}">
                  <a16:creationId xmlns:a16="http://schemas.microsoft.com/office/drawing/2014/main" id="{048B6D4E-51B8-D15B-4E34-D5B8BF99210D}"/>
                </a:ext>
              </a:extLst>
            </p:cNvPr>
            <p:cNvSpPr/>
            <p:nvPr/>
          </p:nvSpPr>
          <p:spPr>
            <a:xfrm rot="5400000">
              <a:off x="5591944" y="3429000"/>
              <a:ext cx="288032" cy="217673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9" name="Isosceles Triangle 538">
              <a:extLst>
                <a:ext uri="{FF2B5EF4-FFF2-40B4-BE49-F238E27FC236}">
                  <a16:creationId xmlns:a16="http://schemas.microsoft.com/office/drawing/2014/main" id="{677F7631-098F-8F69-E237-3370A0486359}"/>
                </a:ext>
              </a:extLst>
            </p:cNvPr>
            <p:cNvSpPr/>
            <p:nvPr/>
          </p:nvSpPr>
          <p:spPr>
            <a:xfrm rot="16200000">
              <a:off x="5813708" y="3427960"/>
              <a:ext cx="288032" cy="217673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277BA155-4BBE-107A-1C54-1951CA40261F}"/>
              </a:ext>
            </a:extLst>
          </p:cNvPr>
          <p:cNvCxnSpPr/>
          <p:nvPr/>
        </p:nvCxnSpPr>
        <p:spPr>
          <a:xfrm flipH="1">
            <a:off x="3738147" y="2313418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5106980-A370-6C10-2FE6-27C13FFE2A72}"/>
              </a:ext>
            </a:extLst>
          </p:cNvPr>
          <p:cNvCxnSpPr>
            <a:cxnSpLocks/>
            <a:endCxn id="538" idx="3"/>
          </p:cNvCxnSpPr>
          <p:nvPr/>
        </p:nvCxnSpPr>
        <p:spPr>
          <a:xfrm>
            <a:off x="8430569" y="2514107"/>
            <a:ext cx="205795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F77F17E-FFC1-0DAC-7924-A07DF25611CB}"/>
              </a:ext>
            </a:extLst>
          </p:cNvPr>
          <p:cNvCxnSpPr>
            <a:cxnSpLocks/>
          </p:cNvCxnSpPr>
          <p:nvPr/>
        </p:nvCxnSpPr>
        <p:spPr>
          <a:xfrm>
            <a:off x="2161154" y="1965388"/>
            <a:ext cx="12235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0" name="TextBox 509">
            <a:extLst>
              <a:ext uri="{FF2B5EF4-FFF2-40B4-BE49-F238E27FC236}">
                <a16:creationId xmlns:a16="http://schemas.microsoft.com/office/drawing/2014/main" id="{7F86D7EF-218F-A125-5D15-9397F4F6B687}"/>
              </a:ext>
            </a:extLst>
          </p:cNvPr>
          <p:cNvSpPr txBox="1"/>
          <p:nvPr/>
        </p:nvSpPr>
        <p:spPr>
          <a:xfrm>
            <a:off x="2567608" y="1683946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50m</a:t>
            </a:r>
          </a:p>
        </p:txBody>
      </p:sp>
      <p:cxnSp>
        <p:nvCxnSpPr>
          <p:cNvPr id="511" name="Straight Connector 510">
            <a:extLst>
              <a:ext uri="{FF2B5EF4-FFF2-40B4-BE49-F238E27FC236}">
                <a16:creationId xmlns:a16="http://schemas.microsoft.com/office/drawing/2014/main" id="{CACCBE89-FC33-879B-5399-37C8E5755222}"/>
              </a:ext>
            </a:extLst>
          </p:cNvPr>
          <p:cNvCxnSpPr/>
          <p:nvPr/>
        </p:nvCxnSpPr>
        <p:spPr>
          <a:xfrm flipH="1">
            <a:off x="3821527" y="2314740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D5874813-1086-BBB8-1901-B67546983DD6}"/>
              </a:ext>
            </a:extLst>
          </p:cNvPr>
          <p:cNvCxnSpPr>
            <a:cxnSpLocks/>
          </p:cNvCxnSpPr>
          <p:nvPr/>
        </p:nvCxnSpPr>
        <p:spPr>
          <a:xfrm>
            <a:off x="2131172" y="1562094"/>
            <a:ext cx="28475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DAAA533-2EA5-CB05-10DE-F3B9E6748367}"/>
              </a:ext>
            </a:extLst>
          </p:cNvPr>
          <p:cNvSpPr txBox="1"/>
          <p:nvPr/>
        </p:nvSpPr>
        <p:spPr>
          <a:xfrm>
            <a:off x="3270612" y="1278171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125m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BB9017D-44A9-0BBB-2D53-CB4BC276AD0F}"/>
              </a:ext>
            </a:extLst>
          </p:cNvPr>
          <p:cNvSpPr txBox="1"/>
          <p:nvPr/>
        </p:nvSpPr>
        <p:spPr>
          <a:xfrm>
            <a:off x="8361128" y="1316893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125m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6C3CCA8B-0B16-3392-CA03-7E9D6041E740}"/>
              </a:ext>
            </a:extLst>
          </p:cNvPr>
          <p:cNvCxnSpPr>
            <a:cxnSpLocks/>
          </p:cNvCxnSpPr>
          <p:nvPr/>
        </p:nvCxnSpPr>
        <p:spPr>
          <a:xfrm>
            <a:off x="5007932" y="1562094"/>
            <a:ext cx="2207261" cy="10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E75BDFDC-E580-8108-43A3-8A67A680286B}"/>
              </a:ext>
            </a:extLst>
          </p:cNvPr>
          <p:cNvSpPr txBox="1"/>
          <p:nvPr/>
        </p:nvSpPr>
        <p:spPr>
          <a:xfrm>
            <a:off x="5635202" y="1299257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150m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A7E86B6-A348-BCF2-3FF4-477F9F8C06AD}"/>
              </a:ext>
            </a:extLst>
          </p:cNvPr>
          <p:cNvSpPr txBox="1"/>
          <p:nvPr/>
        </p:nvSpPr>
        <p:spPr>
          <a:xfrm>
            <a:off x="2356243" y="2641759"/>
            <a:ext cx="6929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dirty="0" err="1"/>
              <a:t>Pe+Pi</a:t>
            </a:r>
            <a:endParaRPr lang="en-GB" sz="800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6CA27A0-5531-EF24-2079-BC387C56505E}"/>
              </a:ext>
            </a:extLst>
          </p:cNvPr>
          <p:cNvSpPr txBox="1"/>
          <p:nvPr/>
        </p:nvSpPr>
        <p:spPr>
          <a:xfrm>
            <a:off x="9590269" y="2622478"/>
            <a:ext cx="6929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dirty="0" err="1"/>
              <a:t>Pe+Pi</a:t>
            </a:r>
            <a:endParaRPr lang="en-GB" sz="800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FC09505-4FBC-4D15-2159-72D74AD551FA}"/>
              </a:ext>
            </a:extLst>
          </p:cNvPr>
          <p:cNvSpPr txBox="1"/>
          <p:nvPr/>
        </p:nvSpPr>
        <p:spPr>
          <a:xfrm>
            <a:off x="4728702" y="2608493"/>
            <a:ext cx="6929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dirty="0"/>
              <a:t>Pe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9FA352-A174-BBEE-6407-AD068BA40AC8}"/>
              </a:ext>
            </a:extLst>
          </p:cNvPr>
          <p:cNvGrpSpPr/>
          <p:nvPr/>
        </p:nvGrpSpPr>
        <p:grpSpPr>
          <a:xfrm>
            <a:off x="2131172" y="2233212"/>
            <a:ext cx="180000" cy="276999"/>
            <a:chOff x="2366116" y="2144942"/>
            <a:chExt cx="180000" cy="276999"/>
          </a:xfrm>
        </p:grpSpPr>
        <p:grpSp>
          <p:nvGrpSpPr>
            <p:cNvPr id="560" name="Group 559">
              <a:extLst>
                <a:ext uri="{FF2B5EF4-FFF2-40B4-BE49-F238E27FC236}">
                  <a16:creationId xmlns:a16="http://schemas.microsoft.com/office/drawing/2014/main" id="{5F2D8DDB-1090-61B9-DB7F-CDE34F5B815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575" name="Rectangle 574">
                <a:extLst>
                  <a:ext uri="{FF2B5EF4-FFF2-40B4-BE49-F238E27FC236}">
                    <a16:creationId xmlns:a16="http://schemas.microsoft.com/office/drawing/2014/main" id="{44005A27-C793-399C-80B3-7A7ECB4D042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6" name="Straight Connector 575">
                <a:extLst>
                  <a:ext uri="{FF2B5EF4-FFF2-40B4-BE49-F238E27FC236}">
                    <a16:creationId xmlns:a16="http://schemas.microsoft.com/office/drawing/2014/main" id="{60B25324-9381-72D1-0FA6-4ECBB387CA21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7" name="Straight Connector 576">
                <a:extLst>
                  <a:ext uri="{FF2B5EF4-FFF2-40B4-BE49-F238E27FC236}">
                    <a16:creationId xmlns:a16="http://schemas.microsoft.com/office/drawing/2014/main" id="{82CAA141-D36E-60BA-A333-5D2D9E735C41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8" name="Straight Connector 577">
                <a:extLst>
                  <a:ext uri="{FF2B5EF4-FFF2-40B4-BE49-F238E27FC236}">
                    <a16:creationId xmlns:a16="http://schemas.microsoft.com/office/drawing/2014/main" id="{535D2347-63DD-BEA6-0C3C-5AFA5C8DB401}"/>
                  </a:ext>
                </a:extLst>
              </p:cNvPr>
              <p:cNvCxnSpPr>
                <a:endCxn id="575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9" name="Straight Connector 578">
                <a:extLst>
                  <a:ext uri="{FF2B5EF4-FFF2-40B4-BE49-F238E27FC236}">
                    <a16:creationId xmlns:a16="http://schemas.microsoft.com/office/drawing/2014/main" id="{77E9FF81-D867-9ABB-8DFC-A6964D9F3C6C}"/>
                  </a:ext>
                </a:extLst>
              </p:cNvPr>
              <p:cNvCxnSpPr>
                <a:endCxn id="575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3" name="Straight Connector 562">
              <a:extLst>
                <a:ext uri="{FF2B5EF4-FFF2-40B4-BE49-F238E27FC236}">
                  <a16:creationId xmlns:a16="http://schemas.microsoft.com/office/drawing/2014/main" id="{8CEFE167-4605-0F23-8721-7C6E42C07C37}"/>
                </a:ext>
              </a:extLst>
            </p:cNvPr>
            <p:cNvCxnSpPr>
              <a:stCxn id="575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C6718B4-A55D-6F8B-F63F-629842CAAEED}"/>
              </a:ext>
            </a:extLst>
          </p:cNvPr>
          <p:cNvGrpSpPr/>
          <p:nvPr/>
        </p:nvGrpSpPr>
        <p:grpSpPr>
          <a:xfrm>
            <a:off x="2760910" y="2268218"/>
            <a:ext cx="224270" cy="244458"/>
            <a:chOff x="2623605" y="2177483"/>
            <a:chExt cx="224270" cy="244458"/>
          </a:xfrm>
        </p:grpSpPr>
        <p:sp>
          <p:nvSpPr>
            <p:cNvPr id="561" name="TextBox 560">
              <a:extLst>
                <a:ext uri="{FF2B5EF4-FFF2-40B4-BE49-F238E27FC236}">
                  <a16:creationId xmlns:a16="http://schemas.microsoft.com/office/drawing/2014/main" id="{A7AEB8A4-E03C-3FED-B288-7D8B2EE40A1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DDE29ED9-D565-DA34-F360-295A5BD725D6}"/>
                </a:ext>
              </a:extLst>
            </p:cNvPr>
            <p:cNvCxnSpPr>
              <a:stCxn id="561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FD8BE47-FF74-C5CE-F2A3-D3324573B9BE}"/>
              </a:ext>
            </a:extLst>
          </p:cNvPr>
          <p:cNvGrpSpPr/>
          <p:nvPr/>
        </p:nvGrpSpPr>
        <p:grpSpPr>
          <a:xfrm>
            <a:off x="2149172" y="2509109"/>
            <a:ext cx="144000" cy="257340"/>
            <a:chOff x="2529863" y="2509109"/>
            <a:chExt cx="144000" cy="257340"/>
          </a:xfrm>
        </p:grpSpPr>
        <p:grpSp>
          <p:nvGrpSpPr>
            <p:cNvPr id="562" name="Group 561">
              <a:extLst>
                <a:ext uri="{FF2B5EF4-FFF2-40B4-BE49-F238E27FC236}">
                  <a16:creationId xmlns:a16="http://schemas.microsoft.com/office/drawing/2014/main" id="{EF3B5844-E3F2-7291-1829-EF5C2523E2B8}"/>
                </a:ext>
              </a:extLst>
            </p:cNvPr>
            <p:cNvGrpSpPr/>
            <p:nvPr/>
          </p:nvGrpSpPr>
          <p:grpSpPr>
            <a:xfrm>
              <a:off x="2529863" y="2622478"/>
              <a:ext cx="144000" cy="143971"/>
              <a:chOff x="6742683" y="4787276"/>
              <a:chExt cx="144000" cy="143971"/>
            </a:xfrm>
          </p:grpSpPr>
          <p:sp>
            <p:nvSpPr>
              <p:cNvPr id="571" name="Oval 570">
                <a:extLst>
                  <a:ext uri="{FF2B5EF4-FFF2-40B4-BE49-F238E27FC236}">
                    <a16:creationId xmlns:a16="http://schemas.microsoft.com/office/drawing/2014/main" id="{0193EA05-3EFD-F632-77F1-E25FBF2FE3B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72" name="Straight Connector 571">
                <a:extLst>
                  <a:ext uri="{FF2B5EF4-FFF2-40B4-BE49-F238E27FC236}">
                    <a16:creationId xmlns:a16="http://schemas.microsoft.com/office/drawing/2014/main" id="{48E204CA-346F-9A13-ED9D-2C5BDA3BF57F}"/>
                  </a:ext>
                </a:extLst>
              </p:cNvPr>
              <p:cNvCxnSpPr>
                <a:stCxn id="571" idx="1"/>
                <a:endCxn id="571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3" name="Straight Connector 572">
                <a:extLst>
                  <a:ext uri="{FF2B5EF4-FFF2-40B4-BE49-F238E27FC236}">
                    <a16:creationId xmlns:a16="http://schemas.microsoft.com/office/drawing/2014/main" id="{1FBDD193-031F-0BC8-780C-751549E49B23}"/>
                  </a:ext>
                </a:extLst>
              </p:cNvPr>
              <p:cNvCxnSpPr>
                <a:stCxn id="571" idx="7"/>
                <a:endCxn id="571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4" name="Straight Connector 573">
                <a:extLst>
                  <a:ext uri="{FF2B5EF4-FFF2-40B4-BE49-F238E27FC236}">
                    <a16:creationId xmlns:a16="http://schemas.microsoft.com/office/drawing/2014/main" id="{BB383D59-C0B6-DC7D-C1C6-6A4D66EB9C5F}"/>
                  </a:ext>
                </a:extLst>
              </p:cNvPr>
              <p:cNvCxnSpPr>
                <a:stCxn id="571" idx="2"/>
                <a:endCxn id="571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6" name="Straight Connector 565">
              <a:extLst>
                <a:ext uri="{FF2B5EF4-FFF2-40B4-BE49-F238E27FC236}">
                  <a16:creationId xmlns:a16="http://schemas.microsoft.com/office/drawing/2014/main" id="{49B09D41-CEF3-5F1F-F390-DDF43E4142CA}"/>
                </a:ext>
              </a:extLst>
            </p:cNvPr>
            <p:cNvCxnSpPr>
              <a:cxnSpLocks/>
              <a:stCxn id="571" idx="0"/>
            </p:cNvCxnSpPr>
            <p:nvPr/>
          </p:nvCxnSpPr>
          <p:spPr>
            <a:xfrm flipV="1">
              <a:off x="2601863" y="2509109"/>
              <a:ext cx="0" cy="113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5" name="Straight Connector 644">
            <a:extLst>
              <a:ext uri="{FF2B5EF4-FFF2-40B4-BE49-F238E27FC236}">
                <a16:creationId xmlns:a16="http://schemas.microsoft.com/office/drawing/2014/main" id="{B31358A7-94F7-1834-E80A-37E9130A6DEF}"/>
              </a:ext>
            </a:extLst>
          </p:cNvPr>
          <p:cNvCxnSpPr>
            <a:cxnSpLocks/>
          </p:cNvCxnSpPr>
          <p:nvPr/>
        </p:nvCxnSpPr>
        <p:spPr>
          <a:xfrm>
            <a:off x="3898841" y="2506851"/>
            <a:ext cx="21596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6" name="Straight Connector 645">
            <a:extLst>
              <a:ext uri="{FF2B5EF4-FFF2-40B4-BE49-F238E27FC236}">
                <a16:creationId xmlns:a16="http://schemas.microsoft.com/office/drawing/2014/main" id="{1445DBE8-CE74-C04F-5E87-4B1490C9BDAE}"/>
              </a:ext>
            </a:extLst>
          </p:cNvPr>
          <p:cNvCxnSpPr/>
          <p:nvPr/>
        </p:nvCxnSpPr>
        <p:spPr>
          <a:xfrm flipH="1">
            <a:off x="5995531" y="2317204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7" name="Straight Connector 646">
            <a:extLst>
              <a:ext uri="{FF2B5EF4-FFF2-40B4-BE49-F238E27FC236}">
                <a16:creationId xmlns:a16="http://schemas.microsoft.com/office/drawing/2014/main" id="{D3D17A7D-CE75-445B-F3C8-2E66DF40738E}"/>
              </a:ext>
            </a:extLst>
          </p:cNvPr>
          <p:cNvCxnSpPr/>
          <p:nvPr/>
        </p:nvCxnSpPr>
        <p:spPr>
          <a:xfrm flipH="1">
            <a:off x="6091790" y="2320820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6" name="TextBox 665">
            <a:extLst>
              <a:ext uri="{FF2B5EF4-FFF2-40B4-BE49-F238E27FC236}">
                <a16:creationId xmlns:a16="http://schemas.microsoft.com/office/drawing/2014/main" id="{32133069-DA21-3621-A24D-D1246DD45C13}"/>
              </a:ext>
            </a:extLst>
          </p:cNvPr>
          <p:cNvSpPr txBox="1"/>
          <p:nvPr/>
        </p:nvSpPr>
        <p:spPr>
          <a:xfrm>
            <a:off x="6910996" y="2622478"/>
            <a:ext cx="69298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800" dirty="0"/>
              <a:t>Pe</a:t>
            </a:r>
          </a:p>
        </p:txBody>
      </p:sp>
      <p:cxnSp>
        <p:nvCxnSpPr>
          <p:cNvPr id="701" name="Straight Connector 700">
            <a:extLst>
              <a:ext uri="{FF2B5EF4-FFF2-40B4-BE49-F238E27FC236}">
                <a16:creationId xmlns:a16="http://schemas.microsoft.com/office/drawing/2014/main" id="{E0276BF0-E2FD-173E-CFD2-07F195140AEF}"/>
              </a:ext>
            </a:extLst>
          </p:cNvPr>
          <p:cNvCxnSpPr>
            <a:cxnSpLocks/>
          </p:cNvCxnSpPr>
          <p:nvPr/>
        </p:nvCxnSpPr>
        <p:spPr>
          <a:xfrm>
            <a:off x="6158751" y="2512179"/>
            <a:ext cx="21596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" name="Straight Connector 730">
            <a:extLst>
              <a:ext uri="{FF2B5EF4-FFF2-40B4-BE49-F238E27FC236}">
                <a16:creationId xmlns:a16="http://schemas.microsoft.com/office/drawing/2014/main" id="{70004A72-FBB9-00A4-A2B4-9B0A9796A544}"/>
              </a:ext>
            </a:extLst>
          </p:cNvPr>
          <p:cNvCxnSpPr/>
          <p:nvPr/>
        </p:nvCxnSpPr>
        <p:spPr>
          <a:xfrm flipH="1">
            <a:off x="8252105" y="2320480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2" name="Straight Connector 731">
            <a:extLst>
              <a:ext uri="{FF2B5EF4-FFF2-40B4-BE49-F238E27FC236}">
                <a16:creationId xmlns:a16="http://schemas.microsoft.com/office/drawing/2014/main" id="{EAFD4ED8-23F5-3D19-B1CE-BC6EC2099578}"/>
              </a:ext>
            </a:extLst>
          </p:cNvPr>
          <p:cNvCxnSpPr/>
          <p:nvPr/>
        </p:nvCxnSpPr>
        <p:spPr>
          <a:xfrm flipH="1">
            <a:off x="8348364" y="2324096"/>
            <a:ext cx="144016" cy="377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4" name="Straight Arrow Connector 753">
            <a:extLst>
              <a:ext uri="{FF2B5EF4-FFF2-40B4-BE49-F238E27FC236}">
                <a16:creationId xmlns:a16="http://schemas.microsoft.com/office/drawing/2014/main" id="{CC58F377-1336-26EE-82F6-061EDB6BB3BA}"/>
              </a:ext>
            </a:extLst>
          </p:cNvPr>
          <p:cNvCxnSpPr>
            <a:cxnSpLocks/>
          </p:cNvCxnSpPr>
          <p:nvPr/>
        </p:nvCxnSpPr>
        <p:spPr>
          <a:xfrm>
            <a:off x="7241570" y="1569174"/>
            <a:ext cx="2774334" cy="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A09E1A-74A2-8485-7F4A-8A9DB050EBBB}"/>
              </a:ext>
            </a:extLst>
          </p:cNvPr>
          <p:cNvGrpSpPr/>
          <p:nvPr/>
        </p:nvGrpSpPr>
        <p:grpSpPr>
          <a:xfrm>
            <a:off x="4200753" y="2258606"/>
            <a:ext cx="224270" cy="244458"/>
            <a:chOff x="2623605" y="2177483"/>
            <a:chExt cx="224270" cy="24445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2FC444C-D829-27BD-6D49-1353761FF2CB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AA2E479-9906-ECBC-F9C1-5632FA8B24D8}"/>
                </a:ext>
              </a:extLst>
            </p:cNvPr>
            <p:cNvCxnSpPr>
              <a:stCxn id="11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919A97-723B-AAD5-7938-FA7FF9619D9B}"/>
              </a:ext>
            </a:extLst>
          </p:cNvPr>
          <p:cNvGrpSpPr/>
          <p:nvPr/>
        </p:nvGrpSpPr>
        <p:grpSpPr>
          <a:xfrm>
            <a:off x="4892476" y="2233212"/>
            <a:ext cx="180000" cy="276999"/>
            <a:chOff x="2366116" y="2144942"/>
            <a:chExt cx="180000" cy="27699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4AE9690-3BC5-AF8A-B882-61D30DBCDAB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C3E12735-131E-7D2F-56C9-D35EA94419B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DD9C7BD-2024-32AB-57E7-076BCB6F087B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C50AE06C-36AC-17B6-884E-38334047075A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195E36F-631E-5159-DFB6-6260D77E2F0F}"/>
                  </a:ext>
                </a:extLst>
              </p:cNvPr>
              <p:cNvCxnSpPr>
                <a:endCxn id="19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7B0184A7-F18C-819F-E448-6FC5E91BF49C}"/>
                  </a:ext>
                </a:extLst>
              </p:cNvPr>
              <p:cNvCxnSpPr>
                <a:endCxn id="19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7E77798-8BEF-3711-5AC1-8A1183AA0453}"/>
                </a:ext>
              </a:extLst>
            </p:cNvPr>
            <p:cNvCxnSpPr>
              <a:stCxn id="19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8EB2FD-4368-7CD5-4838-C123C8AC4EC8}"/>
              </a:ext>
            </a:extLst>
          </p:cNvPr>
          <p:cNvGrpSpPr/>
          <p:nvPr/>
        </p:nvGrpSpPr>
        <p:grpSpPr>
          <a:xfrm>
            <a:off x="4910476" y="2509109"/>
            <a:ext cx="144000" cy="257340"/>
            <a:chOff x="2529863" y="2509109"/>
            <a:chExt cx="144000" cy="25734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3FF3431-D6E9-A815-8C53-BC72FCE2A04B}"/>
                </a:ext>
              </a:extLst>
            </p:cNvPr>
            <p:cNvGrpSpPr/>
            <p:nvPr/>
          </p:nvGrpSpPr>
          <p:grpSpPr>
            <a:xfrm>
              <a:off x="2529863" y="2622478"/>
              <a:ext cx="144000" cy="143971"/>
              <a:chOff x="6742683" y="4787276"/>
              <a:chExt cx="144000" cy="14397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D2D5262-BBE6-0650-1B7B-E4E3A422D70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332BD5C-10A7-8E06-03EC-1E948B65BD52}"/>
                  </a:ext>
                </a:extLst>
              </p:cNvPr>
              <p:cNvCxnSpPr>
                <a:stCxn id="27" idx="1"/>
                <a:endCxn id="27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9D26D5D-8C3C-F964-6FEB-5BB531B82E0E}"/>
                  </a:ext>
                </a:extLst>
              </p:cNvPr>
              <p:cNvCxnSpPr>
                <a:stCxn id="27" idx="7"/>
                <a:endCxn id="27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ABCFCB1-096F-83AE-26EB-BB91DA42E315}"/>
                  </a:ext>
                </a:extLst>
              </p:cNvPr>
              <p:cNvCxnSpPr>
                <a:stCxn id="27" idx="2"/>
                <a:endCxn id="27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3D00016-8E8E-55E1-7CFC-F899D36C5FBA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V="1">
              <a:off x="2601863" y="2509109"/>
              <a:ext cx="0" cy="113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98FE2CA-49D3-9C9D-583B-9EDE0C2E9BFC}"/>
              </a:ext>
            </a:extLst>
          </p:cNvPr>
          <p:cNvGrpSpPr/>
          <p:nvPr/>
        </p:nvGrpSpPr>
        <p:grpSpPr>
          <a:xfrm>
            <a:off x="5597346" y="2258606"/>
            <a:ext cx="224270" cy="244458"/>
            <a:chOff x="2623605" y="2177483"/>
            <a:chExt cx="224270" cy="24445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5BC7944-35EF-4A63-2BDA-FFE16F348B1F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B23B1F1-3838-2A79-3989-A4184A0E374E}"/>
                </a:ext>
              </a:extLst>
            </p:cNvPr>
            <p:cNvCxnSpPr>
              <a:stCxn id="32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ECBCA03-C7BD-A2FD-9C58-9E615ECCAFA4}"/>
              </a:ext>
            </a:extLst>
          </p:cNvPr>
          <p:cNvGrpSpPr/>
          <p:nvPr/>
        </p:nvGrpSpPr>
        <p:grpSpPr>
          <a:xfrm>
            <a:off x="6469068" y="2268042"/>
            <a:ext cx="224270" cy="244458"/>
            <a:chOff x="2623605" y="2177483"/>
            <a:chExt cx="224270" cy="24445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56FE100-B51D-C30E-9D80-E56A0F3882D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8393097-6388-B2B2-BE10-2FB4F746D787}"/>
                </a:ext>
              </a:extLst>
            </p:cNvPr>
            <p:cNvCxnSpPr>
              <a:stCxn id="35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F7D00A-71CF-14F4-CC52-CF14FD0E63B7}"/>
              </a:ext>
            </a:extLst>
          </p:cNvPr>
          <p:cNvGrpSpPr/>
          <p:nvPr/>
        </p:nvGrpSpPr>
        <p:grpSpPr>
          <a:xfrm>
            <a:off x="7116577" y="2230082"/>
            <a:ext cx="180000" cy="276999"/>
            <a:chOff x="2366116" y="2144942"/>
            <a:chExt cx="180000" cy="27699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DA46270-287F-595C-8F6F-74D49719816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11FF46A-20B8-4495-D8EF-32F84532558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639AF2E-F251-97F8-F983-7B4F146D9101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DDD14D6-5498-DE4B-A458-EE30353B8B0C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09D6740-9F11-A64B-8A6E-AAAE27D04D34}"/>
                  </a:ext>
                </a:extLst>
              </p:cNvPr>
              <p:cNvCxnSpPr>
                <a:endCxn id="40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F7E5F05-3E42-72AD-28D9-939276209312}"/>
                  </a:ext>
                </a:extLst>
              </p:cNvPr>
              <p:cNvCxnSpPr>
                <a:endCxn id="40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249C655-9E3D-3334-8D80-B26ED4723C54}"/>
                </a:ext>
              </a:extLst>
            </p:cNvPr>
            <p:cNvCxnSpPr>
              <a:stCxn id="40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8FF1634-E7F8-4013-2C69-226BB906187A}"/>
              </a:ext>
            </a:extLst>
          </p:cNvPr>
          <p:cNvGrpSpPr/>
          <p:nvPr/>
        </p:nvGrpSpPr>
        <p:grpSpPr>
          <a:xfrm>
            <a:off x="7134577" y="2505979"/>
            <a:ext cx="144000" cy="257340"/>
            <a:chOff x="2529863" y="2509109"/>
            <a:chExt cx="144000" cy="257340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ABE8CF8-10F2-D437-EB72-8924572E3021}"/>
                </a:ext>
              </a:extLst>
            </p:cNvPr>
            <p:cNvGrpSpPr/>
            <p:nvPr/>
          </p:nvGrpSpPr>
          <p:grpSpPr>
            <a:xfrm>
              <a:off x="2529863" y="2622478"/>
              <a:ext cx="144000" cy="143971"/>
              <a:chOff x="6742683" y="4787276"/>
              <a:chExt cx="144000" cy="143971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6ABA1C50-E3E2-420C-E07A-AB799D6DEB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07B7AF-9F87-9C48-AE02-ADBD86BA4AD5}"/>
                  </a:ext>
                </a:extLst>
              </p:cNvPr>
              <p:cNvCxnSpPr>
                <a:stCxn id="48" idx="1"/>
                <a:endCxn id="48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C8ED180-633F-4AA3-1077-DB2F53D25511}"/>
                  </a:ext>
                </a:extLst>
              </p:cNvPr>
              <p:cNvCxnSpPr>
                <a:stCxn id="48" idx="7"/>
                <a:endCxn id="48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B0120AC0-6E34-BB08-8B06-357DB77261B1}"/>
                  </a:ext>
                </a:extLst>
              </p:cNvPr>
              <p:cNvCxnSpPr>
                <a:stCxn id="48" idx="2"/>
                <a:endCxn id="48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F756952-66C8-9D42-395C-572D4AD58CD2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2601863" y="2509109"/>
              <a:ext cx="0" cy="113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EC24D59-A70A-071D-8EAB-B5C01A425640}"/>
              </a:ext>
            </a:extLst>
          </p:cNvPr>
          <p:cNvGrpSpPr/>
          <p:nvPr/>
        </p:nvGrpSpPr>
        <p:grpSpPr>
          <a:xfrm>
            <a:off x="7764522" y="2268042"/>
            <a:ext cx="224270" cy="244458"/>
            <a:chOff x="2623605" y="2177483"/>
            <a:chExt cx="224270" cy="244458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D407E14-CD63-CED4-C4B7-E9502D41D1B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F90CB7A-8B24-759E-0106-D3ABA60A6E80}"/>
                </a:ext>
              </a:extLst>
            </p:cNvPr>
            <p:cNvCxnSpPr>
              <a:stCxn id="56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8B2D6E5-D37A-8EDB-FFCD-E4D543F7D6AD}"/>
              </a:ext>
            </a:extLst>
          </p:cNvPr>
          <p:cNvGrpSpPr/>
          <p:nvPr/>
        </p:nvGrpSpPr>
        <p:grpSpPr>
          <a:xfrm>
            <a:off x="9925904" y="2227167"/>
            <a:ext cx="180000" cy="276999"/>
            <a:chOff x="2366116" y="2144942"/>
            <a:chExt cx="180000" cy="276999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43111F9-D495-51D2-910D-81D131E299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448" name="Rectangle 447">
                <a:extLst>
                  <a:ext uri="{FF2B5EF4-FFF2-40B4-BE49-F238E27FC236}">
                    <a16:creationId xmlns:a16="http://schemas.microsoft.com/office/drawing/2014/main" id="{9EC5A954-1F30-692D-1A1C-095450159F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49" name="Straight Connector 448">
                <a:extLst>
                  <a:ext uri="{FF2B5EF4-FFF2-40B4-BE49-F238E27FC236}">
                    <a16:creationId xmlns:a16="http://schemas.microsoft.com/office/drawing/2014/main" id="{C7CCEE70-BBD5-6852-9142-30EC2D5B0FE6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Straight Connector 449">
                <a:extLst>
                  <a:ext uri="{FF2B5EF4-FFF2-40B4-BE49-F238E27FC236}">
                    <a16:creationId xmlns:a16="http://schemas.microsoft.com/office/drawing/2014/main" id="{514E7C14-20EF-E20A-EEE2-713E89086A7D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Straight Connector 450">
                <a:extLst>
                  <a:ext uri="{FF2B5EF4-FFF2-40B4-BE49-F238E27FC236}">
                    <a16:creationId xmlns:a16="http://schemas.microsoft.com/office/drawing/2014/main" id="{6B9CDFD5-7EE2-9B7A-86F4-D4E78955B9EE}"/>
                  </a:ext>
                </a:extLst>
              </p:cNvPr>
              <p:cNvCxnSpPr>
                <a:endCxn id="448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Straight Connector 451">
                <a:extLst>
                  <a:ext uri="{FF2B5EF4-FFF2-40B4-BE49-F238E27FC236}">
                    <a16:creationId xmlns:a16="http://schemas.microsoft.com/office/drawing/2014/main" id="{160C7A5A-CCBE-5912-CE2E-E696F9672601}"/>
                  </a:ext>
                </a:extLst>
              </p:cNvPr>
              <p:cNvCxnSpPr>
                <a:endCxn id="448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CA01D59-BF3E-134D-C593-FA8CD90513EA}"/>
                </a:ext>
              </a:extLst>
            </p:cNvPr>
            <p:cNvCxnSpPr>
              <a:stCxn id="448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FD3703B3-EC32-3413-D5B9-86C6A974838B}"/>
              </a:ext>
            </a:extLst>
          </p:cNvPr>
          <p:cNvGrpSpPr/>
          <p:nvPr/>
        </p:nvGrpSpPr>
        <p:grpSpPr>
          <a:xfrm>
            <a:off x="9943904" y="2503064"/>
            <a:ext cx="144000" cy="257340"/>
            <a:chOff x="2529863" y="2509109"/>
            <a:chExt cx="144000" cy="257340"/>
          </a:xfrm>
        </p:grpSpPr>
        <p:grpSp>
          <p:nvGrpSpPr>
            <p:cNvPr id="454" name="Group 453">
              <a:extLst>
                <a:ext uri="{FF2B5EF4-FFF2-40B4-BE49-F238E27FC236}">
                  <a16:creationId xmlns:a16="http://schemas.microsoft.com/office/drawing/2014/main" id="{1CC6A312-E164-E361-CBA5-431D69C7974A}"/>
                </a:ext>
              </a:extLst>
            </p:cNvPr>
            <p:cNvGrpSpPr/>
            <p:nvPr/>
          </p:nvGrpSpPr>
          <p:grpSpPr>
            <a:xfrm>
              <a:off x="2529863" y="2622478"/>
              <a:ext cx="144000" cy="143971"/>
              <a:chOff x="6742683" y="4787276"/>
              <a:chExt cx="144000" cy="143971"/>
            </a:xfrm>
          </p:grpSpPr>
          <p:sp>
            <p:nvSpPr>
              <p:cNvPr id="456" name="Oval 455">
                <a:extLst>
                  <a:ext uri="{FF2B5EF4-FFF2-40B4-BE49-F238E27FC236}">
                    <a16:creationId xmlns:a16="http://schemas.microsoft.com/office/drawing/2014/main" id="{5F34F33B-75EB-F206-594B-A29FB52A7D9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742683" y="4787276"/>
                <a:ext cx="144000" cy="143971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57" name="Straight Connector 456">
                <a:extLst>
                  <a:ext uri="{FF2B5EF4-FFF2-40B4-BE49-F238E27FC236}">
                    <a16:creationId xmlns:a16="http://schemas.microsoft.com/office/drawing/2014/main" id="{DB4BDAD0-995D-FB8E-3C66-8A204A807812}"/>
                  </a:ext>
                </a:extLst>
              </p:cNvPr>
              <p:cNvCxnSpPr>
                <a:stCxn id="456" idx="1"/>
                <a:endCxn id="456" idx="4"/>
              </p:cNvCxnSpPr>
              <p:nvPr/>
            </p:nvCxnSpPr>
            <p:spPr>
              <a:xfrm>
                <a:off x="6763771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Straight Connector 457">
                <a:extLst>
                  <a:ext uri="{FF2B5EF4-FFF2-40B4-BE49-F238E27FC236}">
                    <a16:creationId xmlns:a16="http://schemas.microsoft.com/office/drawing/2014/main" id="{B3410F3C-CA45-DE7D-DE01-8BA52801F4DE}"/>
                  </a:ext>
                </a:extLst>
              </p:cNvPr>
              <p:cNvCxnSpPr>
                <a:stCxn id="456" idx="7"/>
                <a:endCxn id="456" idx="4"/>
              </p:cNvCxnSpPr>
              <p:nvPr/>
            </p:nvCxnSpPr>
            <p:spPr>
              <a:xfrm flipH="1">
                <a:off x="6814683" y="4808360"/>
                <a:ext cx="50912" cy="1228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9" name="Straight Connector 458">
                <a:extLst>
                  <a:ext uri="{FF2B5EF4-FFF2-40B4-BE49-F238E27FC236}">
                    <a16:creationId xmlns:a16="http://schemas.microsoft.com/office/drawing/2014/main" id="{0B9B07DA-F451-F26C-E3A4-A9ED73F01929}"/>
                  </a:ext>
                </a:extLst>
              </p:cNvPr>
              <p:cNvCxnSpPr>
                <a:stCxn id="456" idx="2"/>
                <a:endCxn id="456" idx="6"/>
              </p:cNvCxnSpPr>
              <p:nvPr/>
            </p:nvCxnSpPr>
            <p:spPr>
              <a:xfrm>
                <a:off x="6742683" y="4859262"/>
                <a:ext cx="1440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5" name="Straight Connector 454">
              <a:extLst>
                <a:ext uri="{FF2B5EF4-FFF2-40B4-BE49-F238E27FC236}">
                  <a16:creationId xmlns:a16="http://schemas.microsoft.com/office/drawing/2014/main" id="{1A748240-122B-0CAB-4519-48A574C7CF9A}"/>
                </a:ext>
              </a:extLst>
            </p:cNvPr>
            <p:cNvCxnSpPr>
              <a:cxnSpLocks/>
              <a:stCxn id="456" idx="0"/>
            </p:cNvCxnSpPr>
            <p:nvPr/>
          </p:nvCxnSpPr>
          <p:spPr>
            <a:xfrm flipV="1">
              <a:off x="2601863" y="2509109"/>
              <a:ext cx="0" cy="1133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12B7E4DC-3703-F2A7-6222-7548382DE15C}"/>
              </a:ext>
            </a:extLst>
          </p:cNvPr>
          <p:cNvGrpSpPr/>
          <p:nvPr/>
        </p:nvGrpSpPr>
        <p:grpSpPr>
          <a:xfrm>
            <a:off x="9259001" y="2268042"/>
            <a:ext cx="224270" cy="244458"/>
            <a:chOff x="2623605" y="2177483"/>
            <a:chExt cx="224270" cy="244458"/>
          </a:xfrm>
        </p:grpSpPr>
        <p:sp>
          <p:nvSpPr>
            <p:cNvPr id="461" name="TextBox 460">
              <a:extLst>
                <a:ext uri="{FF2B5EF4-FFF2-40B4-BE49-F238E27FC236}">
                  <a16:creationId xmlns:a16="http://schemas.microsoft.com/office/drawing/2014/main" id="{2A24C79E-636D-3ABB-9415-33CE62554B26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2623605" y="2177483"/>
              <a:ext cx="224270" cy="144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0" tIns="0" rIns="0" bIns="0" rtlCol="0" anchor="t">
              <a:noAutofit/>
            </a:bodyPr>
            <a:lstStyle/>
            <a:p>
              <a:pPr algn="ctr"/>
              <a:r>
                <a:rPr lang="en-GB" sz="600" dirty="0"/>
                <a:t>NEG</a:t>
              </a:r>
            </a:p>
          </p:txBody>
        </p: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7534F810-3C8E-A483-CDE3-C45C4B148E79}"/>
                </a:ext>
              </a:extLst>
            </p:cNvPr>
            <p:cNvCxnSpPr>
              <a:stCxn id="461" idx="2"/>
            </p:cNvCxnSpPr>
            <p:nvPr/>
          </p:nvCxnSpPr>
          <p:spPr>
            <a:xfrm>
              <a:off x="2735740" y="2321483"/>
              <a:ext cx="0" cy="10045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C260DC7D-4E88-ACCC-16BE-3AE2AD2F7896}"/>
              </a:ext>
            </a:extLst>
          </p:cNvPr>
          <p:cNvGrpSpPr/>
          <p:nvPr/>
        </p:nvGrpSpPr>
        <p:grpSpPr>
          <a:xfrm>
            <a:off x="3407525" y="2233212"/>
            <a:ext cx="180000" cy="276999"/>
            <a:chOff x="2366116" y="2144942"/>
            <a:chExt cx="180000" cy="276999"/>
          </a:xfrm>
        </p:grpSpPr>
        <p:grpSp>
          <p:nvGrpSpPr>
            <p:cNvPr id="465" name="Group 464">
              <a:extLst>
                <a:ext uri="{FF2B5EF4-FFF2-40B4-BE49-F238E27FC236}">
                  <a16:creationId xmlns:a16="http://schemas.microsoft.com/office/drawing/2014/main" id="{F276EA77-7039-1B13-85F9-460F438554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467" name="Rectangle 466">
                <a:extLst>
                  <a:ext uri="{FF2B5EF4-FFF2-40B4-BE49-F238E27FC236}">
                    <a16:creationId xmlns:a16="http://schemas.microsoft.com/office/drawing/2014/main" id="{A84106A6-CACA-B3D1-8D6E-E05FB9E0B54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8" name="Straight Connector 467">
                <a:extLst>
                  <a:ext uri="{FF2B5EF4-FFF2-40B4-BE49-F238E27FC236}">
                    <a16:creationId xmlns:a16="http://schemas.microsoft.com/office/drawing/2014/main" id="{14078724-6E9F-98C3-DE70-56DE20EC898A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9" name="Straight Connector 468">
                <a:extLst>
                  <a:ext uri="{FF2B5EF4-FFF2-40B4-BE49-F238E27FC236}">
                    <a16:creationId xmlns:a16="http://schemas.microsoft.com/office/drawing/2014/main" id="{17BBDB5D-394C-1635-9AE5-02A0DAD4CFAF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0" name="Straight Connector 469">
                <a:extLst>
                  <a:ext uri="{FF2B5EF4-FFF2-40B4-BE49-F238E27FC236}">
                    <a16:creationId xmlns:a16="http://schemas.microsoft.com/office/drawing/2014/main" id="{82E9FDDE-8DE0-29D6-0C67-701DFB5BB899}"/>
                  </a:ext>
                </a:extLst>
              </p:cNvPr>
              <p:cNvCxnSpPr>
                <a:endCxn id="467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1" name="Straight Connector 470">
                <a:extLst>
                  <a:ext uri="{FF2B5EF4-FFF2-40B4-BE49-F238E27FC236}">
                    <a16:creationId xmlns:a16="http://schemas.microsoft.com/office/drawing/2014/main" id="{A9C54A33-ADAB-0CFC-44A6-E2D9543E8483}"/>
                  </a:ext>
                </a:extLst>
              </p:cNvPr>
              <p:cNvCxnSpPr>
                <a:endCxn id="467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66" name="Straight Connector 465">
              <a:extLst>
                <a:ext uri="{FF2B5EF4-FFF2-40B4-BE49-F238E27FC236}">
                  <a16:creationId xmlns:a16="http://schemas.microsoft.com/office/drawing/2014/main" id="{A2C42537-83F9-3FF8-8427-245EAF2CD0FE}"/>
                </a:ext>
              </a:extLst>
            </p:cNvPr>
            <p:cNvCxnSpPr>
              <a:stCxn id="467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5" name="Group 474">
            <a:extLst>
              <a:ext uri="{FF2B5EF4-FFF2-40B4-BE49-F238E27FC236}">
                <a16:creationId xmlns:a16="http://schemas.microsoft.com/office/drawing/2014/main" id="{502F0963-FB54-3EB2-EAC7-C4BE514BB154}"/>
              </a:ext>
            </a:extLst>
          </p:cNvPr>
          <p:cNvGrpSpPr/>
          <p:nvPr/>
        </p:nvGrpSpPr>
        <p:grpSpPr>
          <a:xfrm>
            <a:off x="8719819" y="2241067"/>
            <a:ext cx="180000" cy="276999"/>
            <a:chOff x="2366116" y="2144942"/>
            <a:chExt cx="180000" cy="276999"/>
          </a:xfrm>
        </p:grpSpPr>
        <p:grpSp>
          <p:nvGrpSpPr>
            <p:cNvPr id="476" name="Group 475">
              <a:extLst>
                <a:ext uri="{FF2B5EF4-FFF2-40B4-BE49-F238E27FC236}">
                  <a16:creationId xmlns:a16="http://schemas.microsoft.com/office/drawing/2014/main" id="{1E58CD14-05D3-75DA-4C50-F19BB6FBC9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66116" y="2144942"/>
              <a:ext cx="180000" cy="182522"/>
              <a:chOff x="6600024" y="4319616"/>
              <a:chExt cx="360072" cy="365118"/>
            </a:xfrm>
          </p:grpSpPr>
          <p:sp>
            <p:nvSpPr>
              <p:cNvPr id="478" name="Rectangle 477">
                <a:extLst>
                  <a:ext uri="{FF2B5EF4-FFF2-40B4-BE49-F238E27FC236}">
                    <a16:creationId xmlns:a16="http://schemas.microsoft.com/office/drawing/2014/main" id="{AA5243DA-8CDD-8A84-9ACD-E94A421D77A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0024" y="4319616"/>
                <a:ext cx="360072" cy="3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79" name="Straight Connector 478">
                <a:extLst>
                  <a:ext uri="{FF2B5EF4-FFF2-40B4-BE49-F238E27FC236}">
                    <a16:creationId xmlns:a16="http://schemas.microsoft.com/office/drawing/2014/main" id="{57682494-A6D8-B34F-3F5F-F868C69FFF44}"/>
                  </a:ext>
                </a:extLst>
              </p:cNvPr>
              <p:cNvCxnSpPr/>
              <p:nvPr/>
            </p:nvCxnSpPr>
            <p:spPr>
              <a:xfrm>
                <a:off x="6660000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0" name="Straight Connector 479">
                <a:extLst>
                  <a:ext uri="{FF2B5EF4-FFF2-40B4-BE49-F238E27FC236}">
                    <a16:creationId xmlns:a16="http://schemas.microsoft.com/office/drawing/2014/main" id="{724E7523-CD1D-6DD3-2FD7-E623392EF3C1}"/>
                  </a:ext>
                </a:extLst>
              </p:cNvPr>
              <p:cNvCxnSpPr/>
              <p:nvPr/>
            </p:nvCxnSpPr>
            <p:spPr>
              <a:xfrm>
                <a:off x="6888088" y="4319616"/>
                <a:ext cx="0" cy="3651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1" name="Straight Connector 480">
                <a:extLst>
                  <a:ext uri="{FF2B5EF4-FFF2-40B4-BE49-F238E27FC236}">
                    <a16:creationId xmlns:a16="http://schemas.microsoft.com/office/drawing/2014/main" id="{2CD2E15E-2378-073B-33EA-B7D0A8CDB1DE}"/>
                  </a:ext>
                </a:extLst>
              </p:cNvPr>
              <p:cNvCxnSpPr>
                <a:endCxn id="478" idx="2"/>
              </p:cNvCxnSpPr>
              <p:nvPr/>
            </p:nvCxnSpPr>
            <p:spPr>
              <a:xfrm>
                <a:off x="6660000" y="4509120"/>
                <a:ext cx="120060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Straight Connector 481">
                <a:extLst>
                  <a:ext uri="{FF2B5EF4-FFF2-40B4-BE49-F238E27FC236}">
                    <a16:creationId xmlns:a16="http://schemas.microsoft.com/office/drawing/2014/main" id="{22DD03A3-DBC6-3E1D-17FD-64E224CBD627}"/>
                  </a:ext>
                </a:extLst>
              </p:cNvPr>
              <p:cNvCxnSpPr>
                <a:endCxn id="478" idx="2"/>
              </p:cNvCxnSpPr>
              <p:nvPr/>
            </p:nvCxnSpPr>
            <p:spPr>
              <a:xfrm flipH="1">
                <a:off x="6780060" y="4509120"/>
                <a:ext cx="108028" cy="17049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EC92CB53-5D11-4F8F-8DFD-AD9AE8CCBF5C}"/>
                </a:ext>
              </a:extLst>
            </p:cNvPr>
            <p:cNvCxnSpPr>
              <a:stCxn id="478" idx="2"/>
            </p:cNvCxnSpPr>
            <p:nvPr/>
          </p:nvCxnSpPr>
          <p:spPr>
            <a:xfrm>
              <a:off x="2456116" y="2324906"/>
              <a:ext cx="0" cy="970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8" name="Straight Arrow Connector 487">
            <a:extLst>
              <a:ext uri="{FF2B5EF4-FFF2-40B4-BE49-F238E27FC236}">
                <a16:creationId xmlns:a16="http://schemas.microsoft.com/office/drawing/2014/main" id="{1BC2EFE0-8808-3228-A3D5-D9BE7458B25D}"/>
              </a:ext>
            </a:extLst>
          </p:cNvPr>
          <p:cNvCxnSpPr>
            <a:cxnSpLocks/>
          </p:cNvCxnSpPr>
          <p:nvPr/>
        </p:nvCxnSpPr>
        <p:spPr>
          <a:xfrm>
            <a:off x="4340716" y="1988840"/>
            <a:ext cx="12235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TextBox 488">
            <a:extLst>
              <a:ext uri="{FF2B5EF4-FFF2-40B4-BE49-F238E27FC236}">
                <a16:creationId xmlns:a16="http://schemas.microsoft.com/office/drawing/2014/main" id="{2D039AAC-5DBC-835D-7C64-33917545B577}"/>
              </a:ext>
            </a:extLst>
          </p:cNvPr>
          <p:cNvSpPr txBox="1"/>
          <p:nvPr/>
        </p:nvSpPr>
        <p:spPr>
          <a:xfrm>
            <a:off x="4811375" y="1700723"/>
            <a:ext cx="71738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50m</a:t>
            </a:r>
          </a:p>
        </p:txBody>
      </p:sp>
    </p:spTree>
    <p:extLst>
      <p:ext uri="{BB962C8B-B14F-4D97-AF65-F5344CB8AC3E}">
        <p14:creationId xmlns:p14="http://schemas.microsoft.com/office/powerpoint/2010/main" val="130952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/>
              <a:t>Booster</a:t>
            </a:r>
            <a:r>
              <a:rPr lang="en-GB" dirty="0"/>
              <a:t> -  Arc vacuum layout per sector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EDC8E08-5FD3-4ED3-6B9A-F0B7104298C2}"/>
              </a:ext>
            </a:extLst>
          </p:cNvPr>
          <p:cNvSpPr txBox="1"/>
          <p:nvPr/>
        </p:nvSpPr>
        <p:spPr>
          <a:xfrm>
            <a:off x="737267" y="3383304"/>
            <a:ext cx="10428194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 NEG coating, no NEG pumps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1x SIP every 10m (40x SIPs)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Connection of 4x SIP in parallel (reduction of cables alcove – tunnel by 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SIP can be used as pressure measurements and interlock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2x Pirani and 4x Penning gauges per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Sector gate valve interlocked by the previous/next Penning gauges and SIPs</a:t>
            </a:r>
          </a:p>
        </p:txBody>
      </p: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C038DF7D-5C47-1936-33EF-80D07D11E7DB}"/>
              </a:ext>
            </a:extLst>
          </p:cNvPr>
          <p:cNvGrpSpPr/>
          <p:nvPr/>
        </p:nvGrpSpPr>
        <p:grpSpPr>
          <a:xfrm>
            <a:off x="1951536" y="888988"/>
            <a:ext cx="8288927" cy="1892388"/>
            <a:chOff x="1951536" y="888988"/>
            <a:chExt cx="8288927" cy="1892388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326860F-7099-0D85-27B0-1CD204B27E61}"/>
                </a:ext>
              </a:extLst>
            </p:cNvPr>
            <p:cNvCxnSpPr>
              <a:cxnSpLocks/>
            </p:cNvCxnSpPr>
            <p:nvPr/>
          </p:nvCxnSpPr>
          <p:spPr>
            <a:xfrm>
              <a:off x="2120738" y="1238445"/>
              <a:ext cx="790305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28BC615-6261-4D86-9968-A2AA3A147296}"/>
                </a:ext>
              </a:extLst>
            </p:cNvPr>
            <p:cNvSpPr txBox="1"/>
            <p:nvPr/>
          </p:nvSpPr>
          <p:spPr>
            <a:xfrm>
              <a:off x="5633139" y="888988"/>
              <a:ext cx="7173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400m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1AA4E7-22B9-EC0A-C192-7C07791EE5FE}"/>
                </a:ext>
              </a:extLst>
            </p:cNvPr>
            <p:cNvCxnSpPr>
              <a:cxnSpLocks/>
              <a:stCxn id="190" idx="3"/>
            </p:cNvCxnSpPr>
            <p:nvPr/>
          </p:nvCxnSpPr>
          <p:spPr>
            <a:xfrm flipV="1">
              <a:off x="2239536" y="2512179"/>
              <a:ext cx="1572859" cy="3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981E127-3970-63BF-FF79-C3CE1B6E9D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1536" y="2418115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89" name="Isosceles Triangle 188">
                <a:extLst>
                  <a:ext uri="{FF2B5EF4-FFF2-40B4-BE49-F238E27FC236}">
                    <a16:creationId xmlns:a16="http://schemas.microsoft.com/office/drawing/2014/main" id="{1A16DE2D-84C0-8BD0-A979-B4C9AE275B19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Isosceles Triangle 189">
                <a:extLst>
                  <a:ext uri="{FF2B5EF4-FFF2-40B4-BE49-F238E27FC236}">
                    <a16:creationId xmlns:a16="http://schemas.microsoft.com/office/drawing/2014/main" id="{07DF22C9-92DD-1D88-C2E0-065A00AB420E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A561932-4564-C201-02C1-474D028238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952463" y="2419040"/>
              <a:ext cx="288000" cy="189453"/>
              <a:chOff x="5627123" y="3392781"/>
              <a:chExt cx="439437" cy="289072"/>
            </a:xfrm>
            <a:solidFill>
              <a:schemeClr val="bg1"/>
            </a:solidFill>
          </p:grpSpPr>
          <p:sp>
            <p:nvSpPr>
              <p:cNvPr id="187" name="Isosceles Triangle 186">
                <a:extLst>
                  <a:ext uri="{FF2B5EF4-FFF2-40B4-BE49-F238E27FC236}">
                    <a16:creationId xmlns:a16="http://schemas.microsoft.com/office/drawing/2014/main" id="{C166C64F-138B-8522-7C39-B70551B2117A}"/>
                  </a:ext>
                </a:extLst>
              </p:cNvPr>
              <p:cNvSpPr/>
              <p:nvPr/>
            </p:nvSpPr>
            <p:spPr>
              <a:xfrm rot="5400000">
                <a:off x="5591944" y="342900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Isosceles Triangle 187">
                <a:extLst>
                  <a:ext uri="{FF2B5EF4-FFF2-40B4-BE49-F238E27FC236}">
                    <a16:creationId xmlns:a16="http://schemas.microsoft.com/office/drawing/2014/main" id="{A0B480EC-E990-DE00-2EE4-0F5F26311690}"/>
                  </a:ext>
                </a:extLst>
              </p:cNvPr>
              <p:cNvSpPr/>
              <p:nvPr/>
            </p:nvSpPr>
            <p:spPr>
              <a:xfrm rot="16200000">
                <a:off x="5813708" y="3427960"/>
                <a:ext cx="288032" cy="217673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B6CC756-023C-CEA3-C0EA-5A3A4B67CB47}"/>
                </a:ext>
              </a:extLst>
            </p:cNvPr>
            <p:cNvCxnSpPr/>
            <p:nvPr/>
          </p:nvCxnSpPr>
          <p:spPr>
            <a:xfrm flipH="1">
              <a:off x="3738147" y="2313418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069A3F0-1814-E518-ADEF-E9B540E2F52D}"/>
                </a:ext>
              </a:extLst>
            </p:cNvPr>
            <p:cNvCxnSpPr>
              <a:cxnSpLocks/>
            </p:cNvCxnSpPr>
            <p:nvPr/>
          </p:nvCxnSpPr>
          <p:spPr>
            <a:xfrm>
              <a:off x="8419674" y="2511346"/>
              <a:ext cx="153278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526FB7B-08CD-2E4F-9FBD-C1BF6E05F6AE}"/>
                </a:ext>
              </a:extLst>
            </p:cNvPr>
            <p:cNvCxnSpPr>
              <a:cxnSpLocks/>
            </p:cNvCxnSpPr>
            <p:nvPr/>
          </p:nvCxnSpPr>
          <p:spPr>
            <a:xfrm>
              <a:off x="2495600" y="1970119"/>
              <a:ext cx="70353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7DC4B9-741D-3B8C-AA3E-39D21C25463B}"/>
                </a:ext>
              </a:extLst>
            </p:cNvPr>
            <p:cNvSpPr txBox="1"/>
            <p:nvPr/>
          </p:nvSpPr>
          <p:spPr>
            <a:xfrm>
              <a:off x="2657600" y="1652229"/>
              <a:ext cx="7173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10m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53B5A9E-2E4C-98FF-6CF9-97CAF513DF09}"/>
                </a:ext>
              </a:extLst>
            </p:cNvPr>
            <p:cNvCxnSpPr/>
            <p:nvPr/>
          </p:nvCxnSpPr>
          <p:spPr>
            <a:xfrm flipH="1">
              <a:off x="3821527" y="2314740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27D0BC4B-22A4-E122-39ED-6C3C993D5CC3}"/>
                </a:ext>
              </a:extLst>
            </p:cNvPr>
            <p:cNvCxnSpPr>
              <a:cxnSpLocks/>
            </p:cNvCxnSpPr>
            <p:nvPr/>
          </p:nvCxnSpPr>
          <p:spPr>
            <a:xfrm>
              <a:off x="2495600" y="1564997"/>
              <a:ext cx="236547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82D8CFC-57AD-DBEC-18EE-E98439873259}"/>
                </a:ext>
              </a:extLst>
            </p:cNvPr>
            <p:cNvSpPr txBox="1"/>
            <p:nvPr/>
          </p:nvSpPr>
          <p:spPr>
            <a:xfrm>
              <a:off x="3328429" y="1286035"/>
              <a:ext cx="7173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125m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F8D7A96-E94F-0B7C-1FBF-2F6257F8C2DE}"/>
                </a:ext>
              </a:extLst>
            </p:cNvPr>
            <p:cNvSpPr txBox="1"/>
            <p:nvPr/>
          </p:nvSpPr>
          <p:spPr>
            <a:xfrm>
              <a:off x="7989673" y="1291390"/>
              <a:ext cx="7173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125m</a:t>
              </a: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C6ED867-D67F-18FC-7AA1-D026A8DC519A}"/>
                </a:ext>
              </a:extLst>
            </p:cNvPr>
            <p:cNvCxnSpPr>
              <a:cxnSpLocks/>
            </p:cNvCxnSpPr>
            <p:nvPr/>
          </p:nvCxnSpPr>
          <p:spPr>
            <a:xfrm>
              <a:off x="4887512" y="1564997"/>
              <a:ext cx="2252963" cy="416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6E0317E-365F-410F-33D4-040100F73817}"/>
                </a:ext>
              </a:extLst>
            </p:cNvPr>
            <p:cNvSpPr txBox="1"/>
            <p:nvPr/>
          </p:nvSpPr>
          <p:spPr>
            <a:xfrm>
              <a:off x="5726012" y="1299257"/>
              <a:ext cx="71738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150m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E706817-38A5-1159-5545-28E398768819}"/>
                </a:ext>
              </a:extLst>
            </p:cNvPr>
            <p:cNvSpPr txBox="1"/>
            <p:nvPr/>
          </p:nvSpPr>
          <p:spPr>
            <a:xfrm>
              <a:off x="2736934" y="2641759"/>
              <a:ext cx="69298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800" dirty="0" err="1"/>
                <a:t>Pe+Pi</a:t>
              </a:r>
              <a:endParaRPr lang="en-GB" sz="8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55B4A79-5A05-E471-0AB3-0A74ADAB12B2}"/>
                </a:ext>
              </a:extLst>
            </p:cNvPr>
            <p:cNvSpPr txBox="1"/>
            <p:nvPr/>
          </p:nvSpPr>
          <p:spPr>
            <a:xfrm>
              <a:off x="9054212" y="2622478"/>
              <a:ext cx="69298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800" dirty="0" err="1"/>
                <a:t>Pe+Pi</a:t>
              </a:r>
              <a:endParaRPr lang="en-GB" sz="80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8B29DC-10CD-EC58-948B-FDA7DEF95B9B}"/>
                </a:ext>
              </a:extLst>
            </p:cNvPr>
            <p:cNvSpPr txBox="1"/>
            <p:nvPr/>
          </p:nvSpPr>
          <p:spPr>
            <a:xfrm>
              <a:off x="4728702" y="2608493"/>
              <a:ext cx="69298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800" dirty="0"/>
                <a:t>Pe</a:t>
              </a:r>
            </a:p>
          </p:txBody>
        </p: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27D6DA67-6A1C-D57F-A212-75D618C7B071}"/>
                </a:ext>
              </a:extLst>
            </p:cNvPr>
            <p:cNvCxnSpPr>
              <a:cxnSpLocks/>
            </p:cNvCxnSpPr>
            <p:nvPr/>
          </p:nvCxnSpPr>
          <p:spPr>
            <a:xfrm>
              <a:off x="3898841" y="2506851"/>
              <a:ext cx="21596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E5B1CD44-0EFA-BF2E-7791-46B22AE64E9D}"/>
                </a:ext>
              </a:extLst>
            </p:cNvPr>
            <p:cNvCxnSpPr/>
            <p:nvPr/>
          </p:nvCxnSpPr>
          <p:spPr>
            <a:xfrm flipH="1">
              <a:off x="5995531" y="2317204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Straight Connector 463">
              <a:extLst>
                <a:ext uri="{FF2B5EF4-FFF2-40B4-BE49-F238E27FC236}">
                  <a16:creationId xmlns:a16="http://schemas.microsoft.com/office/drawing/2014/main" id="{C3BE8619-6DED-95D6-ECF9-3672BDF9DEE0}"/>
                </a:ext>
              </a:extLst>
            </p:cNvPr>
            <p:cNvCxnSpPr/>
            <p:nvPr/>
          </p:nvCxnSpPr>
          <p:spPr>
            <a:xfrm flipH="1">
              <a:off x="6091790" y="2320820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id="{56028C76-1892-28CB-4600-16951EE9381B}"/>
                </a:ext>
              </a:extLst>
            </p:cNvPr>
            <p:cNvSpPr txBox="1"/>
            <p:nvPr/>
          </p:nvSpPr>
          <p:spPr>
            <a:xfrm>
              <a:off x="6988612" y="2613821"/>
              <a:ext cx="69298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800" dirty="0"/>
                <a:t>Pe</a:t>
              </a:r>
            </a:p>
          </p:txBody>
        </p:sp>
        <p:cxnSp>
          <p:nvCxnSpPr>
            <p:cNvPr id="469" name="Straight Connector 468">
              <a:extLst>
                <a:ext uri="{FF2B5EF4-FFF2-40B4-BE49-F238E27FC236}">
                  <a16:creationId xmlns:a16="http://schemas.microsoft.com/office/drawing/2014/main" id="{11C91C71-96C2-1F0C-2082-26D793193036}"/>
                </a:ext>
              </a:extLst>
            </p:cNvPr>
            <p:cNvCxnSpPr>
              <a:cxnSpLocks/>
            </p:cNvCxnSpPr>
            <p:nvPr/>
          </p:nvCxnSpPr>
          <p:spPr>
            <a:xfrm>
              <a:off x="6158751" y="2512179"/>
              <a:ext cx="215968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Straight Connector 492">
              <a:extLst>
                <a:ext uri="{FF2B5EF4-FFF2-40B4-BE49-F238E27FC236}">
                  <a16:creationId xmlns:a16="http://schemas.microsoft.com/office/drawing/2014/main" id="{E12E78E5-7B1F-67F0-4B0C-1384DC57E88A}"/>
                </a:ext>
              </a:extLst>
            </p:cNvPr>
            <p:cNvCxnSpPr/>
            <p:nvPr/>
          </p:nvCxnSpPr>
          <p:spPr>
            <a:xfrm flipH="1">
              <a:off x="8252105" y="2320480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Straight Connector 493">
              <a:extLst>
                <a:ext uri="{FF2B5EF4-FFF2-40B4-BE49-F238E27FC236}">
                  <a16:creationId xmlns:a16="http://schemas.microsoft.com/office/drawing/2014/main" id="{D3CC0937-5665-FDFC-4B8E-EBBC417A587E}"/>
                </a:ext>
              </a:extLst>
            </p:cNvPr>
            <p:cNvCxnSpPr/>
            <p:nvPr/>
          </p:nvCxnSpPr>
          <p:spPr>
            <a:xfrm flipH="1">
              <a:off x="8348364" y="2324096"/>
              <a:ext cx="144016" cy="3772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Straight Arrow Connector 495">
              <a:extLst>
                <a:ext uri="{FF2B5EF4-FFF2-40B4-BE49-F238E27FC236}">
                  <a16:creationId xmlns:a16="http://schemas.microsoft.com/office/drawing/2014/main" id="{3E40F563-352F-F42E-54CE-96CEF5E2C669}"/>
                </a:ext>
              </a:extLst>
            </p:cNvPr>
            <p:cNvCxnSpPr>
              <a:cxnSpLocks/>
            </p:cNvCxnSpPr>
            <p:nvPr/>
          </p:nvCxnSpPr>
          <p:spPr>
            <a:xfrm>
              <a:off x="7161430" y="1568414"/>
              <a:ext cx="2217974" cy="8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41976EE8-0AD6-FC0E-4FDA-DC0FEDA311C2}"/>
                </a:ext>
              </a:extLst>
            </p:cNvPr>
            <p:cNvGrpSpPr/>
            <p:nvPr/>
          </p:nvGrpSpPr>
          <p:grpSpPr>
            <a:xfrm>
              <a:off x="2495600" y="2144279"/>
              <a:ext cx="180000" cy="621507"/>
              <a:chOff x="2533343" y="1910677"/>
              <a:chExt cx="180000" cy="621507"/>
            </a:xfrm>
          </p:grpSpPr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id="{C8D314DC-40E5-4A25-95EF-422F7EA83D4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33343" y="1910677"/>
                <a:ext cx="180000" cy="182522"/>
                <a:chOff x="6600024" y="4319616"/>
                <a:chExt cx="360072" cy="365118"/>
              </a:xfrm>
            </p:grpSpPr>
            <p:sp>
              <p:nvSpPr>
                <p:cNvPr id="204" name="Rectangle 203">
                  <a:extLst>
                    <a:ext uri="{FF2B5EF4-FFF2-40B4-BE49-F238E27FC236}">
                      <a16:creationId xmlns:a16="http://schemas.microsoft.com/office/drawing/2014/main" id="{A2881BD9-9CB6-38E0-C867-6EEFD27A5B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A42840AB-D2C0-9648-ED5F-1C762D18CCF4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6E8E14A6-5367-4FA2-6D68-9EC216548131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0670D4F4-E987-6C6C-2239-193F5C259474}"/>
                    </a:ext>
                  </a:extLst>
                </p:cNvPr>
                <p:cNvCxnSpPr>
                  <a:cxnSpLocks/>
                  <a:endCxn id="204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526A0ECA-D541-D942-904D-81AAD4E59F24}"/>
                    </a:ext>
                  </a:extLst>
                </p:cNvPr>
                <p:cNvCxnSpPr>
                  <a:cxnSpLocks/>
                  <a:endCxn id="204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FA0D9E57-DCA2-1F23-561D-B41671991FE8}"/>
                  </a:ext>
                </a:extLst>
              </p:cNvPr>
              <p:cNvGrpSpPr/>
              <p:nvPr/>
            </p:nvGrpSpPr>
            <p:grpSpPr>
              <a:xfrm>
                <a:off x="2551343" y="2388213"/>
                <a:ext cx="144000" cy="143971"/>
                <a:chOff x="6742683" y="4787276"/>
                <a:chExt cx="144000" cy="143971"/>
              </a:xfrm>
            </p:grpSpPr>
            <p:sp>
              <p:nvSpPr>
                <p:cNvPr id="200" name="Oval 199">
                  <a:extLst>
                    <a:ext uri="{FF2B5EF4-FFF2-40B4-BE49-F238E27FC236}">
                      <a16:creationId xmlns:a16="http://schemas.microsoft.com/office/drawing/2014/main" id="{05F86C1D-816D-B057-A428-B56EE5C42A9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C142E689-0647-D4BB-BEC2-643D61701D05}"/>
                    </a:ext>
                  </a:extLst>
                </p:cNvPr>
                <p:cNvCxnSpPr>
                  <a:cxnSpLocks/>
                  <a:stCxn id="200" idx="1"/>
                  <a:endCxn id="200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27663DCC-C358-5E52-E3D5-A478949483B1}"/>
                    </a:ext>
                  </a:extLst>
                </p:cNvPr>
                <p:cNvCxnSpPr>
                  <a:cxnSpLocks/>
                  <a:stCxn id="200" idx="7"/>
                  <a:endCxn id="200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81212C8-8BB8-B310-4B8D-7F4F8EDDA04C}"/>
                    </a:ext>
                  </a:extLst>
                </p:cNvPr>
                <p:cNvCxnSpPr>
                  <a:cxnSpLocks/>
                  <a:stCxn id="200" idx="2"/>
                  <a:endCxn id="200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8123B0C-16C3-C511-FFB3-8B8CF12CEA88}"/>
                  </a:ext>
                </a:extLst>
              </p:cNvPr>
              <p:cNvCxnSpPr>
                <a:cxnSpLocks/>
                <a:stCxn id="204" idx="2"/>
              </p:cNvCxnSpPr>
              <p:nvPr/>
            </p:nvCxnSpPr>
            <p:spPr>
              <a:xfrm>
                <a:off x="2623343" y="2090641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73350670-8438-5777-7D5D-0A21761F2EA8}"/>
                  </a:ext>
                </a:extLst>
              </p:cNvPr>
              <p:cNvCxnSpPr>
                <a:cxnSpLocks/>
                <a:stCxn id="200" idx="0"/>
              </p:cNvCxnSpPr>
              <p:nvPr/>
            </p:nvCxnSpPr>
            <p:spPr>
              <a:xfrm flipV="1">
                <a:off x="2623343" y="2187676"/>
                <a:ext cx="0" cy="2005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F01D394E-8F25-5E1E-0B0C-2AB582EA4504}"/>
                </a:ext>
              </a:extLst>
            </p:cNvPr>
            <p:cNvGrpSpPr/>
            <p:nvPr/>
          </p:nvGrpSpPr>
          <p:grpSpPr>
            <a:xfrm>
              <a:off x="3202939" y="2154295"/>
              <a:ext cx="180000" cy="359963"/>
              <a:chOff x="6600024" y="4319616"/>
              <a:chExt cx="180000" cy="359963"/>
            </a:xfrm>
          </p:grpSpPr>
          <p:grpSp>
            <p:nvGrpSpPr>
              <p:cNvPr id="210" name="Group 209">
                <a:extLst>
                  <a:ext uri="{FF2B5EF4-FFF2-40B4-BE49-F238E27FC236}">
                    <a16:creationId xmlns:a16="http://schemas.microsoft.com/office/drawing/2014/main" id="{198FA277-81BD-DB91-E464-2597D6853C8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D04B5BCB-2154-7BBB-B017-D0195EEEE9C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5855163D-9196-6407-E73B-B667A115EE09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C58741C2-2CE5-9B78-7F92-BC0B1CF35D9E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ED51CDC3-EABD-82E4-582B-F9BA39597CF0}"/>
                    </a:ext>
                  </a:extLst>
                </p:cNvPr>
                <p:cNvCxnSpPr>
                  <a:cxnSpLocks/>
                  <a:endCxn id="212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7E095517-B156-DC6B-EE22-E23D7C68BBDD}"/>
                    </a:ext>
                  </a:extLst>
                </p:cNvPr>
                <p:cNvCxnSpPr>
                  <a:cxnSpLocks/>
                  <a:endCxn id="212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1" name="Straight Connector 210">
                <a:extLst>
                  <a:ext uri="{FF2B5EF4-FFF2-40B4-BE49-F238E27FC236}">
                    <a16:creationId xmlns:a16="http://schemas.microsoft.com/office/drawing/2014/main" id="{13C06275-EED2-3279-C911-569DE469195D}"/>
                  </a:ext>
                </a:extLst>
              </p:cNvPr>
              <p:cNvCxnSpPr>
                <a:cxnSpLocks/>
                <a:stCxn id="212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95C4BE04-90BA-53B8-FAB9-17AA574F8E8C}"/>
                </a:ext>
              </a:extLst>
            </p:cNvPr>
            <p:cNvGrpSpPr/>
            <p:nvPr/>
          </p:nvGrpSpPr>
          <p:grpSpPr>
            <a:xfrm>
              <a:off x="4263037" y="2154295"/>
              <a:ext cx="180000" cy="359963"/>
              <a:chOff x="6600024" y="4319616"/>
              <a:chExt cx="180000" cy="359963"/>
            </a:xfrm>
          </p:grpSpPr>
          <p:grpSp>
            <p:nvGrpSpPr>
              <p:cNvPr id="218" name="Group 217">
                <a:extLst>
                  <a:ext uri="{FF2B5EF4-FFF2-40B4-BE49-F238E27FC236}">
                    <a16:creationId xmlns:a16="http://schemas.microsoft.com/office/drawing/2014/main" id="{41BA77B1-E053-2240-0CF9-ED07E4833D7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414651B4-50EB-EA4D-7E12-C3AF03E5E92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D1898E93-096B-2326-8635-8EFEF3CB4039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571E5D28-4B46-1A64-FE42-4829DF09DBF8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18ADB2CD-0F45-4885-D027-276272B5EA63}"/>
                    </a:ext>
                  </a:extLst>
                </p:cNvPr>
                <p:cNvCxnSpPr>
                  <a:cxnSpLocks/>
                  <a:endCxn id="220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922C2756-6E8A-CFD1-E93B-920C42E3889C}"/>
                    </a:ext>
                  </a:extLst>
                </p:cNvPr>
                <p:cNvCxnSpPr>
                  <a:cxnSpLocks/>
                  <a:endCxn id="220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9" name="Straight Connector 218">
                <a:extLst>
                  <a:ext uri="{FF2B5EF4-FFF2-40B4-BE49-F238E27FC236}">
                    <a16:creationId xmlns:a16="http://schemas.microsoft.com/office/drawing/2014/main" id="{89D1CF5F-AF2D-9B6B-51B5-93259613CE04}"/>
                  </a:ext>
                </a:extLst>
              </p:cNvPr>
              <p:cNvCxnSpPr>
                <a:cxnSpLocks/>
                <a:stCxn id="220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9A1B24E6-41B3-43F4-5DEB-6B4A38FFE417}"/>
                </a:ext>
              </a:extLst>
            </p:cNvPr>
            <p:cNvGrpSpPr/>
            <p:nvPr/>
          </p:nvGrpSpPr>
          <p:grpSpPr>
            <a:xfrm>
              <a:off x="4903397" y="2151440"/>
              <a:ext cx="180000" cy="621507"/>
              <a:chOff x="2533343" y="1910677"/>
              <a:chExt cx="180000" cy="621507"/>
            </a:xfrm>
          </p:grpSpPr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DCD363E1-DC25-B678-A47F-DE51E05EE64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33343" y="1910677"/>
                <a:ext cx="180000" cy="182522"/>
                <a:chOff x="6600024" y="4319616"/>
                <a:chExt cx="360072" cy="365118"/>
              </a:xfrm>
            </p:grpSpPr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EAF8574D-7E60-9071-4B20-AF457870750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1" name="Straight Connector 240">
                  <a:extLst>
                    <a:ext uri="{FF2B5EF4-FFF2-40B4-BE49-F238E27FC236}">
                      <a16:creationId xmlns:a16="http://schemas.microsoft.com/office/drawing/2014/main" id="{8DA57FD5-63EF-96E7-26F9-40C2DF1AB8E6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684E0216-38E6-E400-0407-ACE636C3F204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DCEED007-AF5E-6E7A-E966-334716A03C9F}"/>
                    </a:ext>
                  </a:extLst>
                </p:cNvPr>
                <p:cNvCxnSpPr>
                  <a:cxnSpLocks/>
                  <a:endCxn id="240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A2603D92-10E7-294D-7CC0-37DC5703CAA6}"/>
                    </a:ext>
                  </a:extLst>
                </p:cNvPr>
                <p:cNvCxnSpPr>
                  <a:cxnSpLocks/>
                  <a:endCxn id="240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7" name="Group 226">
                <a:extLst>
                  <a:ext uri="{FF2B5EF4-FFF2-40B4-BE49-F238E27FC236}">
                    <a16:creationId xmlns:a16="http://schemas.microsoft.com/office/drawing/2014/main" id="{23AB14E9-9B04-5866-4B5F-9A3F1F864235}"/>
                  </a:ext>
                </a:extLst>
              </p:cNvPr>
              <p:cNvGrpSpPr/>
              <p:nvPr/>
            </p:nvGrpSpPr>
            <p:grpSpPr>
              <a:xfrm>
                <a:off x="2551343" y="2388213"/>
                <a:ext cx="144000" cy="143971"/>
                <a:chOff x="6742683" y="4787276"/>
                <a:chExt cx="144000" cy="143971"/>
              </a:xfrm>
            </p:grpSpPr>
            <p:sp>
              <p:nvSpPr>
                <p:cNvPr id="234" name="Oval 233">
                  <a:extLst>
                    <a:ext uri="{FF2B5EF4-FFF2-40B4-BE49-F238E27FC236}">
                      <a16:creationId xmlns:a16="http://schemas.microsoft.com/office/drawing/2014/main" id="{F1CA85A5-EAAD-51EB-A231-839E84CA907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id="{DB65D43E-EB65-FF1E-D61E-FEFF55C60BAA}"/>
                    </a:ext>
                  </a:extLst>
                </p:cNvPr>
                <p:cNvCxnSpPr>
                  <a:cxnSpLocks/>
                  <a:stCxn id="234" idx="1"/>
                  <a:endCxn id="234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id="{ED4D36DB-3F8A-DD2F-FC46-ACCA5E610EF9}"/>
                    </a:ext>
                  </a:extLst>
                </p:cNvPr>
                <p:cNvCxnSpPr>
                  <a:cxnSpLocks/>
                  <a:stCxn id="234" idx="7"/>
                  <a:endCxn id="234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id="{6DEF50DA-4622-4118-4E86-1B5037882A26}"/>
                    </a:ext>
                  </a:extLst>
                </p:cNvPr>
                <p:cNvCxnSpPr>
                  <a:cxnSpLocks/>
                  <a:stCxn id="234" idx="2"/>
                  <a:endCxn id="234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8" name="Straight Connector 227">
                <a:extLst>
                  <a:ext uri="{FF2B5EF4-FFF2-40B4-BE49-F238E27FC236}">
                    <a16:creationId xmlns:a16="http://schemas.microsoft.com/office/drawing/2014/main" id="{2332EC4F-D9B8-069C-83B9-0D76DA5415DA}"/>
                  </a:ext>
                </a:extLst>
              </p:cNvPr>
              <p:cNvCxnSpPr>
                <a:cxnSpLocks/>
                <a:stCxn id="240" idx="2"/>
              </p:cNvCxnSpPr>
              <p:nvPr/>
            </p:nvCxnSpPr>
            <p:spPr>
              <a:xfrm>
                <a:off x="2623343" y="2090641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>
                <a:extLst>
                  <a:ext uri="{FF2B5EF4-FFF2-40B4-BE49-F238E27FC236}">
                    <a16:creationId xmlns:a16="http://schemas.microsoft.com/office/drawing/2014/main" id="{8F36AE9A-A897-4B33-2957-E0D19271CBDB}"/>
                  </a:ext>
                </a:extLst>
              </p:cNvPr>
              <p:cNvCxnSpPr>
                <a:cxnSpLocks/>
                <a:stCxn id="234" idx="0"/>
              </p:cNvCxnSpPr>
              <p:nvPr/>
            </p:nvCxnSpPr>
            <p:spPr>
              <a:xfrm flipV="1">
                <a:off x="2623343" y="2187676"/>
                <a:ext cx="0" cy="2005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BBAF98DE-DFF0-4301-F4FA-B6462D63DDB2}"/>
                </a:ext>
              </a:extLst>
            </p:cNvPr>
            <p:cNvGrpSpPr/>
            <p:nvPr/>
          </p:nvGrpSpPr>
          <p:grpSpPr>
            <a:xfrm>
              <a:off x="5582009" y="2146819"/>
              <a:ext cx="180000" cy="359963"/>
              <a:chOff x="6600024" y="4319616"/>
              <a:chExt cx="180000" cy="359963"/>
            </a:xfrm>
          </p:grpSpPr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56A0B20-9229-A992-9D9C-B322E99F84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253" name="Rectangle 252">
                  <a:extLst>
                    <a:ext uri="{FF2B5EF4-FFF2-40B4-BE49-F238E27FC236}">
                      <a16:creationId xmlns:a16="http://schemas.microsoft.com/office/drawing/2014/main" id="{C0225D55-1455-9AB5-771E-65363CD23D3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E0342912-AA71-C783-7F5C-E3D16F15B3CB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273F01B4-865C-C458-14C2-0A0BBA57FB6A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1703449E-7478-E02B-9F61-21603FBE13FE}"/>
                    </a:ext>
                  </a:extLst>
                </p:cNvPr>
                <p:cNvCxnSpPr>
                  <a:cxnSpLocks/>
                  <a:endCxn id="253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9A390A9B-333F-D20E-2D10-52837AB631E1}"/>
                    </a:ext>
                  </a:extLst>
                </p:cNvPr>
                <p:cNvCxnSpPr>
                  <a:cxnSpLocks/>
                  <a:endCxn id="253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FA293B0F-4EB4-FB0A-AF3D-E54827ACA200}"/>
                  </a:ext>
                </a:extLst>
              </p:cNvPr>
              <p:cNvCxnSpPr>
                <a:cxnSpLocks/>
                <a:stCxn id="253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F61CBB3A-4060-BFFD-52D8-A517DFCA5A6F}"/>
                </a:ext>
              </a:extLst>
            </p:cNvPr>
            <p:cNvGrpSpPr/>
            <p:nvPr/>
          </p:nvGrpSpPr>
          <p:grpSpPr>
            <a:xfrm>
              <a:off x="6457221" y="2154295"/>
              <a:ext cx="180000" cy="359963"/>
              <a:chOff x="6600024" y="4319616"/>
              <a:chExt cx="180000" cy="359963"/>
            </a:xfrm>
          </p:grpSpPr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AA8178D1-FD8E-36F1-5F1D-E446E009613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261" name="Rectangle 260">
                  <a:extLst>
                    <a:ext uri="{FF2B5EF4-FFF2-40B4-BE49-F238E27FC236}">
                      <a16:creationId xmlns:a16="http://schemas.microsoft.com/office/drawing/2014/main" id="{C462BEBF-4E22-7E23-E63A-474212CDE7A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348C80B-3957-6C13-039D-3F2DEB39D5FE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A535EC2-940A-EAC7-7D3F-739F6F956527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9BB14451-4900-C445-0D05-901B27B2CD72}"/>
                    </a:ext>
                  </a:extLst>
                </p:cNvPr>
                <p:cNvCxnSpPr>
                  <a:cxnSpLocks/>
                  <a:endCxn id="261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5080D09D-4D66-DD88-4E7D-BC53451CAFC7}"/>
                    </a:ext>
                  </a:extLst>
                </p:cNvPr>
                <p:cNvCxnSpPr>
                  <a:cxnSpLocks/>
                  <a:endCxn id="261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0" name="Straight Connector 259">
                <a:extLst>
                  <a:ext uri="{FF2B5EF4-FFF2-40B4-BE49-F238E27FC236}">
                    <a16:creationId xmlns:a16="http://schemas.microsoft.com/office/drawing/2014/main" id="{8B8CF178-4107-862E-2CC5-506D18B13402}"/>
                  </a:ext>
                </a:extLst>
              </p:cNvPr>
              <p:cNvCxnSpPr>
                <a:cxnSpLocks/>
                <a:stCxn id="261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739B80B4-7D30-C032-5CC6-73F2D8896A3B}"/>
                </a:ext>
              </a:extLst>
            </p:cNvPr>
            <p:cNvGrpSpPr/>
            <p:nvPr/>
          </p:nvGrpSpPr>
          <p:grpSpPr>
            <a:xfrm>
              <a:off x="7143430" y="2151440"/>
              <a:ext cx="180000" cy="621507"/>
              <a:chOff x="2533343" y="1910677"/>
              <a:chExt cx="180000" cy="621507"/>
            </a:xfrm>
          </p:grpSpPr>
          <p:grpSp>
            <p:nvGrpSpPr>
              <p:cNvPr id="267" name="Group 266">
                <a:extLst>
                  <a:ext uri="{FF2B5EF4-FFF2-40B4-BE49-F238E27FC236}">
                    <a16:creationId xmlns:a16="http://schemas.microsoft.com/office/drawing/2014/main" id="{53C1B90B-6BAD-0BD9-A11C-B8A793381CE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33343" y="1910677"/>
                <a:ext cx="180000" cy="182522"/>
                <a:chOff x="6600024" y="4319616"/>
                <a:chExt cx="360072" cy="365118"/>
              </a:xfrm>
            </p:grpSpPr>
            <p:sp>
              <p:nvSpPr>
                <p:cNvPr id="300" name="Rectangle 299">
                  <a:extLst>
                    <a:ext uri="{FF2B5EF4-FFF2-40B4-BE49-F238E27FC236}">
                      <a16:creationId xmlns:a16="http://schemas.microsoft.com/office/drawing/2014/main" id="{0BFD6F68-AC52-3BA2-E39A-E9718E2FD0D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C9C6DB97-DD85-F0FF-EFB1-0E579742788F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D6FC7360-9A5A-1DB1-A02F-53D7A6B649C2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EE0C1814-62EE-E0EE-CE87-2C80E35B88DD}"/>
                    </a:ext>
                  </a:extLst>
                </p:cNvPr>
                <p:cNvCxnSpPr>
                  <a:cxnSpLocks/>
                  <a:endCxn id="300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7D1952C5-F721-E4C3-2242-5E57D704F862}"/>
                    </a:ext>
                  </a:extLst>
                </p:cNvPr>
                <p:cNvCxnSpPr>
                  <a:cxnSpLocks/>
                  <a:endCxn id="300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3" name="Group 272">
                <a:extLst>
                  <a:ext uri="{FF2B5EF4-FFF2-40B4-BE49-F238E27FC236}">
                    <a16:creationId xmlns:a16="http://schemas.microsoft.com/office/drawing/2014/main" id="{F1A5702F-A100-C1A2-1D98-754813BE6DCB}"/>
                  </a:ext>
                </a:extLst>
              </p:cNvPr>
              <p:cNvGrpSpPr/>
              <p:nvPr/>
            </p:nvGrpSpPr>
            <p:grpSpPr>
              <a:xfrm>
                <a:off x="2551343" y="2388213"/>
                <a:ext cx="144000" cy="143971"/>
                <a:chOff x="6742683" y="4787276"/>
                <a:chExt cx="144000" cy="143971"/>
              </a:xfrm>
            </p:grpSpPr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7DD02EE3-D60D-3774-34E0-FCEE82B9DE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C0831802-5C01-7358-150E-91A813ACE5A8}"/>
                    </a:ext>
                  </a:extLst>
                </p:cNvPr>
                <p:cNvCxnSpPr>
                  <a:cxnSpLocks/>
                  <a:stCxn id="296" idx="1"/>
                  <a:endCxn id="296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01660891-4775-2385-9E29-7C45548F8F8D}"/>
                    </a:ext>
                  </a:extLst>
                </p:cNvPr>
                <p:cNvCxnSpPr>
                  <a:cxnSpLocks/>
                  <a:stCxn id="296" idx="7"/>
                  <a:endCxn id="296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50A751EF-58FC-56CE-9AD1-3EE0C221F0A6}"/>
                    </a:ext>
                  </a:extLst>
                </p:cNvPr>
                <p:cNvCxnSpPr>
                  <a:cxnSpLocks/>
                  <a:stCxn id="296" idx="2"/>
                  <a:endCxn id="296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4CDC7295-7E15-494C-DE6D-8051329B6118}"/>
                  </a:ext>
                </a:extLst>
              </p:cNvPr>
              <p:cNvCxnSpPr>
                <a:cxnSpLocks/>
                <a:stCxn id="300" idx="2"/>
              </p:cNvCxnSpPr>
              <p:nvPr/>
            </p:nvCxnSpPr>
            <p:spPr>
              <a:xfrm>
                <a:off x="2623343" y="2090641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50D54FD7-0E3F-197E-C0AF-7ADDA1A8F713}"/>
                  </a:ext>
                </a:extLst>
              </p:cNvPr>
              <p:cNvCxnSpPr>
                <a:cxnSpLocks/>
                <a:stCxn id="296" idx="0"/>
              </p:cNvCxnSpPr>
              <p:nvPr/>
            </p:nvCxnSpPr>
            <p:spPr>
              <a:xfrm flipV="1">
                <a:off x="2623343" y="2187676"/>
                <a:ext cx="0" cy="2005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59D0462B-9A9D-4032-A6D9-D9D567CC08C6}"/>
                </a:ext>
              </a:extLst>
            </p:cNvPr>
            <p:cNvGrpSpPr/>
            <p:nvPr/>
          </p:nvGrpSpPr>
          <p:grpSpPr>
            <a:xfrm>
              <a:off x="7838642" y="2161583"/>
              <a:ext cx="180000" cy="359963"/>
              <a:chOff x="6600024" y="4319616"/>
              <a:chExt cx="180000" cy="359963"/>
            </a:xfrm>
          </p:grpSpPr>
          <p:grpSp>
            <p:nvGrpSpPr>
              <p:cNvPr id="306" name="Group 305">
                <a:extLst>
                  <a:ext uri="{FF2B5EF4-FFF2-40B4-BE49-F238E27FC236}">
                    <a16:creationId xmlns:a16="http://schemas.microsoft.com/office/drawing/2014/main" id="{F363C411-8BC4-80C0-C58D-8332011766B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308" name="Rectangle 307">
                  <a:extLst>
                    <a:ext uri="{FF2B5EF4-FFF2-40B4-BE49-F238E27FC236}">
                      <a16:creationId xmlns:a16="http://schemas.microsoft.com/office/drawing/2014/main" id="{C5E5B3A3-0F9C-6D1B-E27E-BBA440EE9B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9" name="Straight Connector 308">
                  <a:extLst>
                    <a:ext uri="{FF2B5EF4-FFF2-40B4-BE49-F238E27FC236}">
                      <a16:creationId xmlns:a16="http://schemas.microsoft.com/office/drawing/2014/main" id="{EE815B14-0BC1-408A-A491-04B379319F7A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Straight Connector 309">
                  <a:extLst>
                    <a:ext uri="{FF2B5EF4-FFF2-40B4-BE49-F238E27FC236}">
                      <a16:creationId xmlns:a16="http://schemas.microsoft.com/office/drawing/2014/main" id="{0DA0636F-E294-B4EB-5C7A-A5181875BB81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>
                  <a:extLst>
                    <a:ext uri="{FF2B5EF4-FFF2-40B4-BE49-F238E27FC236}">
                      <a16:creationId xmlns:a16="http://schemas.microsoft.com/office/drawing/2014/main" id="{DC03E635-2CE7-AF9E-4EEB-1AC05D1C5A77}"/>
                    </a:ext>
                  </a:extLst>
                </p:cNvPr>
                <p:cNvCxnSpPr>
                  <a:cxnSpLocks/>
                  <a:endCxn id="308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2" name="Straight Connector 311">
                  <a:extLst>
                    <a:ext uri="{FF2B5EF4-FFF2-40B4-BE49-F238E27FC236}">
                      <a16:creationId xmlns:a16="http://schemas.microsoft.com/office/drawing/2014/main" id="{8A002A0B-ED91-795E-3523-6F16DE9D2E17}"/>
                    </a:ext>
                  </a:extLst>
                </p:cNvPr>
                <p:cNvCxnSpPr>
                  <a:cxnSpLocks/>
                  <a:endCxn id="308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7" name="Straight Connector 306">
                <a:extLst>
                  <a:ext uri="{FF2B5EF4-FFF2-40B4-BE49-F238E27FC236}">
                    <a16:creationId xmlns:a16="http://schemas.microsoft.com/office/drawing/2014/main" id="{C5C521E1-7139-C5C5-70C5-45791AC878CF}"/>
                  </a:ext>
                </a:extLst>
              </p:cNvPr>
              <p:cNvCxnSpPr>
                <a:cxnSpLocks/>
                <a:stCxn id="308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55AF5860-C6AB-B97F-6B8A-62F057B1EE2E}"/>
                </a:ext>
              </a:extLst>
            </p:cNvPr>
            <p:cNvGrpSpPr/>
            <p:nvPr/>
          </p:nvGrpSpPr>
          <p:grpSpPr>
            <a:xfrm>
              <a:off x="8725127" y="2153980"/>
              <a:ext cx="180000" cy="359963"/>
              <a:chOff x="6600024" y="4319616"/>
              <a:chExt cx="180000" cy="359963"/>
            </a:xfrm>
          </p:grpSpPr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A3254623-CA93-FE26-437E-96BAAC35F4B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00024" y="4319616"/>
                <a:ext cx="180000" cy="182522"/>
                <a:chOff x="6600024" y="4319616"/>
                <a:chExt cx="360072" cy="365118"/>
              </a:xfrm>
            </p:grpSpPr>
            <p:sp>
              <p:nvSpPr>
                <p:cNvPr id="316" name="Rectangle 315">
                  <a:extLst>
                    <a:ext uri="{FF2B5EF4-FFF2-40B4-BE49-F238E27FC236}">
                      <a16:creationId xmlns:a16="http://schemas.microsoft.com/office/drawing/2014/main" id="{73D24B5A-3775-194A-B288-2626F8A20ED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17" name="Straight Connector 316">
                  <a:extLst>
                    <a:ext uri="{FF2B5EF4-FFF2-40B4-BE49-F238E27FC236}">
                      <a16:creationId xmlns:a16="http://schemas.microsoft.com/office/drawing/2014/main" id="{F63B5F66-CEF4-0F4F-C416-8E3BB938CE43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8" name="Straight Connector 317">
                  <a:extLst>
                    <a:ext uri="{FF2B5EF4-FFF2-40B4-BE49-F238E27FC236}">
                      <a16:creationId xmlns:a16="http://schemas.microsoft.com/office/drawing/2014/main" id="{7DC055E6-4ED2-4C5F-F163-C7CB38CE185E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7E50A316-F78C-A3E7-4B76-43020C9FF0E4}"/>
                    </a:ext>
                  </a:extLst>
                </p:cNvPr>
                <p:cNvCxnSpPr>
                  <a:cxnSpLocks/>
                  <a:endCxn id="316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4" name="Straight Connector 383">
                  <a:extLst>
                    <a:ext uri="{FF2B5EF4-FFF2-40B4-BE49-F238E27FC236}">
                      <a16:creationId xmlns:a16="http://schemas.microsoft.com/office/drawing/2014/main" id="{92B52DA7-A2C9-ABA9-7B4A-9F1086A5E3F0}"/>
                    </a:ext>
                  </a:extLst>
                </p:cNvPr>
                <p:cNvCxnSpPr>
                  <a:cxnSpLocks/>
                  <a:endCxn id="316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B166B939-DCE0-435C-07B9-096691A0804C}"/>
                  </a:ext>
                </a:extLst>
              </p:cNvPr>
              <p:cNvCxnSpPr>
                <a:cxnSpLocks/>
                <a:stCxn id="316" idx="2"/>
              </p:cNvCxnSpPr>
              <p:nvPr/>
            </p:nvCxnSpPr>
            <p:spPr>
              <a:xfrm>
                <a:off x="6690024" y="4499579"/>
                <a:ext cx="0" cy="1800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1EA437E9-91C2-2763-B943-F4C1743D3C21}"/>
                </a:ext>
              </a:extLst>
            </p:cNvPr>
            <p:cNvGrpSpPr/>
            <p:nvPr/>
          </p:nvGrpSpPr>
          <p:grpSpPr>
            <a:xfrm>
              <a:off x="9391285" y="2159869"/>
              <a:ext cx="180000" cy="621507"/>
              <a:chOff x="2533343" y="1910677"/>
              <a:chExt cx="180000" cy="621507"/>
            </a:xfrm>
          </p:grpSpPr>
          <p:grpSp>
            <p:nvGrpSpPr>
              <p:cNvPr id="386" name="Group 385">
                <a:extLst>
                  <a:ext uri="{FF2B5EF4-FFF2-40B4-BE49-F238E27FC236}">
                    <a16:creationId xmlns:a16="http://schemas.microsoft.com/office/drawing/2014/main" id="{F10FCD9A-4236-8797-FC99-7BE1B56400F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533343" y="1910677"/>
                <a:ext cx="180000" cy="182522"/>
                <a:chOff x="6600024" y="4319616"/>
                <a:chExt cx="360072" cy="365118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827F3868-A4AF-37B1-336F-F89E64E12FB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600024" y="4319616"/>
                  <a:ext cx="360072" cy="36000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99" name="Straight Connector 398">
                  <a:extLst>
                    <a:ext uri="{FF2B5EF4-FFF2-40B4-BE49-F238E27FC236}">
                      <a16:creationId xmlns:a16="http://schemas.microsoft.com/office/drawing/2014/main" id="{CF858409-9E50-A27B-F56E-E174B0ED76A3}"/>
                    </a:ext>
                  </a:extLst>
                </p:cNvPr>
                <p:cNvCxnSpPr/>
                <p:nvPr/>
              </p:nvCxnSpPr>
              <p:spPr>
                <a:xfrm>
                  <a:off x="6660000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Connector 399">
                  <a:extLst>
                    <a:ext uri="{FF2B5EF4-FFF2-40B4-BE49-F238E27FC236}">
                      <a16:creationId xmlns:a16="http://schemas.microsoft.com/office/drawing/2014/main" id="{6C286721-D10D-18F6-1459-95FFB1869D1C}"/>
                    </a:ext>
                  </a:extLst>
                </p:cNvPr>
                <p:cNvCxnSpPr/>
                <p:nvPr/>
              </p:nvCxnSpPr>
              <p:spPr>
                <a:xfrm>
                  <a:off x="6888088" y="4319616"/>
                  <a:ext cx="0" cy="3651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Connector 401">
                  <a:extLst>
                    <a:ext uri="{FF2B5EF4-FFF2-40B4-BE49-F238E27FC236}">
                      <a16:creationId xmlns:a16="http://schemas.microsoft.com/office/drawing/2014/main" id="{B6CD71CB-606E-263B-CDD1-12860B72605C}"/>
                    </a:ext>
                  </a:extLst>
                </p:cNvPr>
                <p:cNvCxnSpPr>
                  <a:cxnSpLocks/>
                  <a:endCxn id="398" idx="2"/>
                </p:cNvCxnSpPr>
                <p:nvPr/>
              </p:nvCxnSpPr>
              <p:spPr>
                <a:xfrm>
                  <a:off x="6660000" y="4509120"/>
                  <a:ext cx="120060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Connector 402">
                  <a:extLst>
                    <a:ext uri="{FF2B5EF4-FFF2-40B4-BE49-F238E27FC236}">
                      <a16:creationId xmlns:a16="http://schemas.microsoft.com/office/drawing/2014/main" id="{DD33894D-F98C-4A03-C92F-4966BEE87713}"/>
                    </a:ext>
                  </a:extLst>
                </p:cNvPr>
                <p:cNvCxnSpPr>
                  <a:cxnSpLocks/>
                  <a:endCxn id="398" idx="2"/>
                </p:cNvCxnSpPr>
                <p:nvPr/>
              </p:nvCxnSpPr>
              <p:spPr>
                <a:xfrm flipH="1">
                  <a:off x="6780060" y="4509120"/>
                  <a:ext cx="108028" cy="1704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7" name="Group 386">
                <a:extLst>
                  <a:ext uri="{FF2B5EF4-FFF2-40B4-BE49-F238E27FC236}">
                    <a16:creationId xmlns:a16="http://schemas.microsoft.com/office/drawing/2014/main" id="{F001CFC0-C9CA-5A28-89E4-B2F8108967C7}"/>
                  </a:ext>
                </a:extLst>
              </p:cNvPr>
              <p:cNvGrpSpPr/>
              <p:nvPr/>
            </p:nvGrpSpPr>
            <p:grpSpPr>
              <a:xfrm>
                <a:off x="2551343" y="2388213"/>
                <a:ext cx="144000" cy="143971"/>
                <a:chOff x="6742683" y="4787276"/>
                <a:chExt cx="144000" cy="143971"/>
              </a:xfrm>
            </p:grpSpPr>
            <p:sp>
              <p:nvSpPr>
                <p:cNvPr id="394" name="Oval 393">
                  <a:extLst>
                    <a:ext uri="{FF2B5EF4-FFF2-40B4-BE49-F238E27FC236}">
                      <a16:creationId xmlns:a16="http://schemas.microsoft.com/office/drawing/2014/main" id="{101C7A66-F561-1A22-FAD5-AECE177E99C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742683" y="4787276"/>
                  <a:ext cx="144000" cy="143971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95" name="Straight Connector 394">
                  <a:extLst>
                    <a:ext uri="{FF2B5EF4-FFF2-40B4-BE49-F238E27FC236}">
                      <a16:creationId xmlns:a16="http://schemas.microsoft.com/office/drawing/2014/main" id="{DAD5C2DC-3C86-A950-F0A0-32832221D20F}"/>
                    </a:ext>
                  </a:extLst>
                </p:cNvPr>
                <p:cNvCxnSpPr>
                  <a:cxnSpLocks/>
                  <a:stCxn id="394" idx="1"/>
                  <a:endCxn id="394" idx="4"/>
                </p:cNvCxnSpPr>
                <p:nvPr/>
              </p:nvCxnSpPr>
              <p:spPr>
                <a:xfrm>
                  <a:off x="6763771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395">
                  <a:extLst>
                    <a:ext uri="{FF2B5EF4-FFF2-40B4-BE49-F238E27FC236}">
                      <a16:creationId xmlns:a16="http://schemas.microsoft.com/office/drawing/2014/main" id="{3BEFDB7A-9624-5A25-B734-F15B800F136B}"/>
                    </a:ext>
                  </a:extLst>
                </p:cNvPr>
                <p:cNvCxnSpPr>
                  <a:cxnSpLocks/>
                  <a:stCxn id="394" idx="7"/>
                  <a:endCxn id="394" idx="4"/>
                </p:cNvCxnSpPr>
                <p:nvPr/>
              </p:nvCxnSpPr>
              <p:spPr>
                <a:xfrm flipH="1">
                  <a:off x="6814683" y="4808360"/>
                  <a:ext cx="50912" cy="1228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Straight Connector 396">
                  <a:extLst>
                    <a:ext uri="{FF2B5EF4-FFF2-40B4-BE49-F238E27FC236}">
                      <a16:creationId xmlns:a16="http://schemas.microsoft.com/office/drawing/2014/main" id="{E4D3D7D7-22B0-4874-1F21-6C16998F1C4E}"/>
                    </a:ext>
                  </a:extLst>
                </p:cNvPr>
                <p:cNvCxnSpPr>
                  <a:cxnSpLocks/>
                  <a:stCxn id="394" idx="2"/>
                  <a:endCxn id="394" idx="6"/>
                </p:cNvCxnSpPr>
                <p:nvPr/>
              </p:nvCxnSpPr>
              <p:spPr>
                <a:xfrm>
                  <a:off x="6742683" y="4859262"/>
                  <a:ext cx="144000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5F7ED490-2E1C-4FBB-070D-08F1B83638C7}"/>
                  </a:ext>
                </a:extLst>
              </p:cNvPr>
              <p:cNvCxnSpPr>
                <a:cxnSpLocks/>
                <a:stCxn id="398" idx="2"/>
              </p:cNvCxnSpPr>
              <p:nvPr/>
            </p:nvCxnSpPr>
            <p:spPr>
              <a:xfrm>
                <a:off x="2623343" y="2090641"/>
                <a:ext cx="0" cy="9703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B1D805F8-CC56-37DC-DE7A-7B567D088FDF}"/>
                  </a:ext>
                </a:extLst>
              </p:cNvPr>
              <p:cNvCxnSpPr>
                <a:cxnSpLocks/>
                <a:stCxn id="394" idx="0"/>
              </p:cNvCxnSpPr>
              <p:nvPr/>
            </p:nvCxnSpPr>
            <p:spPr>
              <a:xfrm flipV="1">
                <a:off x="2623343" y="2187676"/>
                <a:ext cx="0" cy="2005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95861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chamber cooling circuit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EDC8E08-5FD3-4ED3-6B9A-F0B7104298C2}"/>
              </a:ext>
            </a:extLst>
          </p:cNvPr>
          <p:cNvSpPr txBox="1"/>
          <p:nvPr/>
        </p:nvSpPr>
        <p:spPr>
          <a:xfrm>
            <a:off x="479376" y="1628800"/>
            <a:ext cx="5256584" cy="233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One cooling circuit per half-cell and per beam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Cell length ~56m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~ 685 cooling circuits per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Radiation hard sensors and conditioning electronics (EN/CV?)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Flow meter at the inlet/outlet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Water temperature at the inlet/outlet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Critical for machine protection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59DCD7-B14D-963D-58AD-1149348F3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655887"/>
            <a:ext cx="6096528" cy="34292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7921B0-74C1-35C5-0A05-60C4E6655472}"/>
              </a:ext>
            </a:extLst>
          </p:cNvPr>
          <p:cNvSpPr txBox="1"/>
          <p:nvPr/>
        </p:nvSpPr>
        <p:spPr>
          <a:xfrm>
            <a:off x="8400256" y="5223670"/>
            <a:ext cx="18385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Courtesy of </a:t>
            </a:r>
            <a:r>
              <a:rPr lang="en-US" sz="1400" dirty="0"/>
              <a:t>C. </a:t>
            </a:r>
            <a:r>
              <a:rPr lang="en-US" sz="1400" dirty="0" err="1"/>
              <a:t>Garion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0024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Bake out system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AEDC8E08-5FD3-4ED3-6B9A-F0B7104298C2}"/>
              </a:ext>
            </a:extLst>
          </p:cNvPr>
          <p:cNvSpPr txBox="1"/>
          <p:nvPr/>
        </p:nvSpPr>
        <p:spPr>
          <a:xfrm>
            <a:off x="479376" y="1628800"/>
            <a:ext cx="5256584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Rad-hard heating element (ceramic, titanium)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Rad-hard thin (5 mm) insulation layer not defined yet (aerogels, glass cloth, fibreglass with glass cloth, etc)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Temperature measurement during bake-out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Rad-hard thermocouples permanently installed 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possibility to insert thermocouples between the insulation layer and the vacuum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Circuit terminals accessible for power supply connection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7921B0-74C1-35C5-0A05-60C4E6655472}"/>
              </a:ext>
            </a:extLst>
          </p:cNvPr>
          <p:cNvSpPr txBox="1"/>
          <p:nvPr/>
        </p:nvSpPr>
        <p:spPr>
          <a:xfrm>
            <a:off x="8400256" y="5223670"/>
            <a:ext cx="183852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Courtesy of </a:t>
            </a:r>
            <a:r>
              <a:rPr lang="en-US" sz="1400" dirty="0"/>
              <a:t>C. </a:t>
            </a:r>
            <a:r>
              <a:rPr lang="en-US" sz="1400" dirty="0" err="1"/>
              <a:t>Garion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30011D-8284-7BD5-B258-BBCD55D82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144" y="1614761"/>
            <a:ext cx="6096528" cy="34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7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Cables and racks per alcove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281905" y="1196752"/>
            <a:ext cx="8622407" cy="35702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/>
              <a:t>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Tunnel-alcove: </a:t>
            </a:r>
            <a:r>
              <a:rPr lang="en-GB" sz="1400" b="1" dirty="0"/>
              <a:t>172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Tunnel-tunnel: </a:t>
            </a:r>
            <a:r>
              <a:rPr lang="en-GB" sz="1400" b="1" dirty="0"/>
              <a:t>200 cables</a:t>
            </a:r>
            <a:r>
              <a:rPr lang="en-GB" sz="1400" dirty="0"/>
              <a:t> for NEG/SIP interconnections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Total length </a:t>
            </a:r>
            <a:r>
              <a:rPr lang="en-GB" sz="1600" b="1" dirty="0"/>
              <a:t>per alcove</a:t>
            </a:r>
            <a:r>
              <a:rPr lang="en-GB" sz="1600" dirty="0"/>
              <a:t> (collider + booster) ~ </a:t>
            </a:r>
            <a:r>
              <a:rPr lang="en-GB" sz="1600" b="1" dirty="0"/>
              <a:t>75 km (3600 km for the 8 arcs!)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LSS and SSS vacuum layout not defined and not considered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Temperature measurements at specific locations not defined and not considered</a:t>
            </a:r>
          </a:p>
          <a:p>
            <a:endParaRPr lang="en-GB" sz="1600" dirty="0"/>
          </a:p>
          <a:p>
            <a:endParaRPr lang="en-GB" b="1" dirty="0"/>
          </a:p>
          <a:p>
            <a:endParaRPr lang="en-GB" b="1" dirty="0"/>
          </a:p>
          <a:p>
            <a:r>
              <a:rPr lang="en-GB" b="1" dirty="0"/>
              <a:t>Racks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7x racks 45U per alcove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Industrial and custom controllers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Non-radiation tolerant</a:t>
            </a:r>
          </a:p>
          <a:p>
            <a:endParaRPr lang="en-GB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CD8431-09E9-AB25-4A26-C3273280D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324" y="3178248"/>
            <a:ext cx="7920000" cy="308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434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Reduction of cables – Example of (HL-)LHC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281905" y="980728"/>
            <a:ext cx="955851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Arc and DS areas: one multi-conductor cable (ND100) and rad-</a:t>
            </a:r>
            <a:r>
              <a:rPr lang="en-GB" sz="1600" dirty="0" err="1"/>
              <a:t>tol</a:t>
            </a:r>
            <a:r>
              <a:rPr lang="en-GB" sz="1600" dirty="0"/>
              <a:t> electronics installed in the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Digital commands and </a:t>
            </a:r>
            <a:r>
              <a:rPr lang="en-GB" sz="1600" dirty="0" err="1"/>
              <a:t>analog</a:t>
            </a:r>
            <a:r>
              <a:rPr lang="en-GB" sz="1600" dirty="0"/>
              <a:t> 4-20 mA transmission from/to alcoves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Rad-</a:t>
            </a:r>
            <a:r>
              <a:rPr lang="en-GB" sz="1600" dirty="0" err="1"/>
              <a:t>tol</a:t>
            </a:r>
            <a:r>
              <a:rPr lang="en-GB" sz="1600" dirty="0"/>
              <a:t> electronics developed for HL-LHC using COTS qualified at PSI and CHARM: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/>
              <a:t>TID = 500 </a:t>
            </a:r>
            <a:r>
              <a:rPr lang="en-GB" sz="1400" b="1" dirty="0" err="1"/>
              <a:t>Gy</a:t>
            </a:r>
            <a:r>
              <a:rPr lang="en-GB" sz="1400" dirty="0"/>
              <a:t>; HEH = 4 x 10</a:t>
            </a:r>
            <a:r>
              <a:rPr lang="en-GB" sz="1400" baseline="30000" dirty="0"/>
              <a:t>11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; 1 MeV-n-</a:t>
            </a:r>
            <a:r>
              <a:rPr lang="en-GB" sz="1400" dirty="0" err="1"/>
              <a:t>eq</a:t>
            </a:r>
            <a:r>
              <a:rPr lang="en-GB" sz="1400" dirty="0"/>
              <a:t> = 3.5 x 10</a:t>
            </a:r>
            <a:r>
              <a:rPr lang="en-GB" sz="1400" baseline="30000" dirty="0"/>
              <a:t>12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endParaRPr lang="en-GB" sz="1400" dirty="0"/>
          </a:p>
        </p:txBody>
      </p:sp>
      <p:pic>
        <p:nvPicPr>
          <p:cNvPr id="2" name="Content Placeholder 6">
            <a:extLst>
              <a:ext uri="{FF2B5EF4-FFF2-40B4-BE49-F238E27FC236}">
                <a16:creationId xmlns:a16="http://schemas.microsoft.com/office/drawing/2014/main" id="{E76D1DF0-2BCC-09A7-11F5-839371BFECD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863" y="2910582"/>
            <a:ext cx="2196583" cy="1224476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253A87B-2370-C941-0F59-6C4F677F87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570" y="4522524"/>
            <a:ext cx="2196583" cy="14493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618DE1-E775-E718-BC6E-5A0298106E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5"/>
          <a:stretch/>
        </p:blipFill>
        <p:spPr>
          <a:xfrm>
            <a:off x="4439816" y="2836884"/>
            <a:ext cx="4396917" cy="3184404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844A7769-FC69-215F-5AC9-F35E20619A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6632" y="1330222"/>
            <a:ext cx="2196583" cy="1193334"/>
          </a:xfrm>
          <a:prstGeom prst="rect">
            <a:avLst/>
          </a:prstGeom>
        </p:spPr>
      </p:pic>
      <p:pic>
        <p:nvPicPr>
          <p:cNvPr id="14" name="Content Placeholder 6">
            <a:extLst>
              <a:ext uri="{FF2B5EF4-FFF2-40B4-BE49-F238E27FC236}">
                <a16:creationId xmlns:a16="http://schemas.microsoft.com/office/drawing/2014/main" id="{816160EC-AA98-A641-8A2E-A5DFDC881B1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704" y="2665475"/>
            <a:ext cx="2520000" cy="34014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28D673-3268-4A39-B315-BE62E38640BE}"/>
              </a:ext>
            </a:extLst>
          </p:cNvPr>
          <p:cNvSpPr txBox="1"/>
          <p:nvPr/>
        </p:nvSpPr>
        <p:spPr>
          <a:xfrm>
            <a:off x="10122469" y="1112272"/>
            <a:ext cx="1368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Penning card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1EFBE3-52E5-D832-A4FA-43C57E869443}"/>
              </a:ext>
            </a:extLst>
          </p:cNvPr>
          <p:cNvSpPr txBox="1"/>
          <p:nvPr/>
        </p:nvSpPr>
        <p:spPr>
          <a:xfrm>
            <a:off x="10140772" y="2741506"/>
            <a:ext cx="1368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Pirani card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EC2DDC-16C5-A6C2-2279-FC5E04E3BFDD}"/>
              </a:ext>
            </a:extLst>
          </p:cNvPr>
          <p:cNvSpPr txBox="1"/>
          <p:nvPr/>
        </p:nvSpPr>
        <p:spPr>
          <a:xfrm>
            <a:off x="9984432" y="4353008"/>
            <a:ext cx="19845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Power supply card</a:t>
            </a:r>
          </a:p>
        </p:txBody>
      </p:sp>
    </p:spTree>
    <p:extLst>
      <p:ext uri="{BB962C8B-B14F-4D97-AF65-F5344CB8AC3E}">
        <p14:creationId xmlns:p14="http://schemas.microsoft.com/office/powerpoint/2010/main" val="203633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2681826-28E8-4E80-8A45-C7B2FC04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Reduction of cables – FCC-</a:t>
            </a:r>
            <a:r>
              <a:rPr lang="en-GB" dirty="0" err="1"/>
              <a:t>ee</a:t>
            </a:r>
            <a:endParaRPr lang="en-GB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21190-708A-48D8-840E-CC213AC10A4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22.05.2024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520BF0-E41B-4587-91D6-77DBE1C52B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18BCE-1F00-4F59-86A2-72F5AB20D9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Gregory Pigny | 7th FCC-ee Radiation and Shielding Meeting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AB46BC-8A48-AA74-A11A-04CB8ED0AB1D}"/>
              </a:ext>
            </a:extLst>
          </p:cNvPr>
          <p:cNvSpPr txBox="1"/>
          <p:nvPr/>
        </p:nvSpPr>
        <p:spPr>
          <a:xfrm>
            <a:off x="281904" y="908720"/>
            <a:ext cx="11718752" cy="14106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Multi-conductor cables</a:t>
            </a:r>
            <a:r>
              <a:rPr lang="en-GB" sz="1600" dirty="0"/>
              <a:t> and rad-hard electronics installed in the tunnel only for Penning and Pirani gauges would replace 72x individual cables (32.4 km) by 4x multi-conductor cables (3.4km) per alcove </a:t>
            </a:r>
            <a:r>
              <a:rPr lang="en-GB" sz="1600" b="1" dirty="0"/>
              <a:t>(-1392 km for the 8 arcs!)</a:t>
            </a:r>
          </a:p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/>
              <a:t>Rad-hard field bus</a:t>
            </a:r>
            <a:r>
              <a:rPr lang="en-GB" sz="1600" dirty="0"/>
              <a:t> (copper, optical fibre) and rad-hard electronics is the ideal solution, but implies more rad-hard components (ADC, memories, complex logic, etc.).</a:t>
            </a:r>
          </a:p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/>
              <a:t>Rad-hard wireless</a:t>
            </a:r>
            <a:r>
              <a:rPr lang="en-GB" sz="1600" dirty="0"/>
              <a:t> communication would also be a cost-effective solution for non-critical signals (indico </a:t>
            </a:r>
            <a:r>
              <a:rPr lang="en-GB" sz="1600" dirty="0">
                <a:hlinkClick r:id="rId3"/>
              </a:rPr>
              <a:t>1374546</a:t>
            </a:r>
            <a:r>
              <a:rPr lang="en-GB" sz="1600" dirty="0"/>
              <a:t>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630F6D-5B50-D624-68D8-02426A6236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10" y="2859651"/>
            <a:ext cx="5760000" cy="32385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A5ACAE-BA62-CC87-1FBC-CD94D87ED473}"/>
              </a:ext>
            </a:extLst>
          </p:cNvPr>
          <p:cNvSpPr txBox="1"/>
          <p:nvPr/>
        </p:nvSpPr>
        <p:spPr>
          <a:xfrm>
            <a:off x="2330243" y="6106195"/>
            <a:ext cx="294867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Courtesy of </a:t>
            </a:r>
            <a:r>
              <a:rPr lang="en-US" sz="1400" dirty="0"/>
              <a:t>B. Humann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A3E552-9428-1C9F-24D9-44E5CA54B5F2}"/>
              </a:ext>
            </a:extLst>
          </p:cNvPr>
          <p:cNvSpPr/>
          <p:nvPr/>
        </p:nvSpPr>
        <p:spPr>
          <a:xfrm>
            <a:off x="527742" y="3826959"/>
            <a:ext cx="2304256" cy="2529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12E984-7BA2-C40D-0198-2DE027FB2526}"/>
              </a:ext>
            </a:extLst>
          </p:cNvPr>
          <p:cNvSpPr txBox="1"/>
          <p:nvPr/>
        </p:nvSpPr>
        <p:spPr>
          <a:xfrm>
            <a:off x="6096000" y="3168645"/>
            <a:ext cx="6000946" cy="30675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Radiation levels for FCC-</a:t>
            </a:r>
            <a:r>
              <a:rPr lang="en-GB" sz="1600" dirty="0" err="1"/>
              <a:t>ee</a:t>
            </a:r>
            <a:r>
              <a:rPr lang="en-GB" sz="1600" dirty="0"/>
              <a:t> with 3 cm of lead compared with the qualifications of rad-</a:t>
            </a:r>
            <a:r>
              <a:rPr lang="en-GB" sz="1600" dirty="0" err="1"/>
              <a:t>tol</a:t>
            </a:r>
            <a:r>
              <a:rPr lang="en-GB" sz="1600" dirty="0"/>
              <a:t> electronics developed for HL-LHC (10 y of operation):</a:t>
            </a:r>
          </a:p>
          <a:p>
            <a:pPr marL="742950" lvl="1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/>
              <a:t>TID: x 1000 (500 </a:t>
            </a:r>
            <a:r>
              <a:rPr lang="en-GB" sz="1400" b="1" dirty="0" err="1"/>
              <a:t>kGy</a:t>
            </a:r>
            <a:r>
              <a:rPr lang="en-GB" sz="1400" b="1" dirty="0"/>
              <a:t> vs 500 </a:t>
            </a:r>
            <a:r>
              <a:rPr lang="en-GB" sz="1400" b="1" dirty="0" err="1"/>
              <a:t>Gy</a:t>
            </a:r>
            <a:r>
              <a:rPr lang="en-GB" sz="1400" b="1" dirty="0"/>
              <a:t>)!</a:t>
            </a:r>
          </a:p>
          <a:p>
            <a:pPr marL="742950" lvl="1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1MeV n-</a:t>
            </a:r>
            <a:r>
              <a:rPr lang="en-GB" sz="1400" dirty="0" err="1"/>
              <a:t>eq</a:t>
            </a:r>
            <a:r>
              <a:rPr lang="en-GB" sz="1400" dirty="0"/>
              <a:t>: x1 (10</a:t>
            </a:r>
            <a:r>
              <a:rPr lang="en-GB" sz="1400" baseline="30000" dirty="0"/>
              <a:t>12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)</a:t>
            </a:r>
          </a:p>
          <a:p>
            <a:pPr marL="742950" lvl="1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/>
              <a:t>HEH: x0.01 (10</a:t>
            </a:r>
            <a:r>
              <a:rPr lang="en-GB" sz="1400" baseline="30000" dirty="0"/>
              <a:t>9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 vs 10</a:t>
            </a:r>
            <a:r>
              <a:rPr lang="en-GB" sz="1400" baseline="30000" dirty="0"/>
              <a:t>11</a:t>
            </a:r>
            <a:r>
              <a:rPr lang="en-GB" sz="1400" dirty="0"/>
              <a:t> cm</a:t>
            </a:r>
            <a:r>
              <a:rPr lang="en-GB" sz="1400" baseline="30000" dirty="0"/>
              <a:t>-2</a:t>
            </a:r>
            <a:r>
              <a:rPr lang="en-GB" sz="1400" dirty="0"/>
              <a:t>)</a:t>
            </a:r>
          </a:p>
          <a:p>
            <a:pPr marL="285750" indent="-285750">
              <a:spcBef>
                <a:spcPts val="675"/>
              </a:spcBef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/>
              <a:t>This level of TID requires the development of </a:t>
            </a:r>
            <a:r>
              <a:rPr lang="en-GB" sz="1600" b="1" dirty="0"/>
              <a:t>rad-hard ASICs</a:t>
            </a:r>
            <a:r>
              <a:rPr lang="en-GB" sz="16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Cost of rad-hard ASICs development and production?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Reliability in the FCC-</a:t>
            </a:r>
            <a:r>
              <a:rPr lang="en-GB" sz="1400" dirty="0" err="1"/>
              <a:t>ee</a:t>
            </a:r>
            <a:r>
              <a:rPr lang="en-GB" sz="1400" dirty="0"/>
              <a:t> tunnel?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Collaboration with EP-ESE-ME for rad-hard ASICs design?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ACCURATE – An ultra-low current measurement ASIC (indico </a:t>
            </a:r>
            <a:r>
              <a:rPr lang="en-GB" sz="1400" dirty="0">
                <a:hlinkClick r:id="rId5"/>
              </a:rPr>
              <a:t>1389955</a:t>
            </a:r>
            <a:r>
              <a:rPr lang="en-GB" sz="1400" dirty="0"/>
              <a:t>) HSE-RP-IL / EP-ESE-ME</a:t>
            </a:r>
          </a:p>
        </p:txBody>
      </p:sp>
    </p:spTree>
    <p:extLst>
      <p:ext uri="{BB962C8B-B14F-4D97-AF65-F5344CB8AC3E}">
        <p14:creationId xmlns:p14="http://schemas.microsoft.com/office/powerpoint/2010/main" val="3968167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31156</TotalTime>
  <Words>1503</Words>
  <Application>Microsoft Office PowerPoint</Application>
  <PresentationFormat>Widescreen</PresentationFormat>
  <Paragraphs>237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Radiation-sensitive TE/VSC equipment in the FCC-ee arcs</vt:lpstr>
      <vt:lpstr>Arc vacuum sectorization</vt:lpstr>
      <vt:lpstr>Collider – Arc vacuum layout per sector</vt:lpstr>
      <vt:lpstr>Booster -  Arc vacuum layout per sector</vt:lpstr>
      <vt:lpstr>Vacuum chamber cooling circuit</vt:lpstr>
      <vt:lpstr>Bake out system</vt:lpstr>
      <vt:lpstr>Cables and racks per alcove</vt:lpstr>
      <vt:lpstr>Reduction of cables – Example of (HL-)LHC</vt:lpstr>
      <vt:lpstr>Reduction of cables – FCC-ee</vt:lpstr>
      <vt:lpstr>Impact of the dose levels in the tunnel</vt:lpstr>
      <vt:lpstr>Radiation resistance of vacuum instruments</vt:lpstr>
      <vt:lpstr>Radiation resistance of cables</vt:lpstr>
      <vt:lpstr>Open points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Paolo Chiggiato</dc:creator>
  <cp:lastModifiedBy>Gregory Pigny</cp:lastModifiedBy>
  <cp:revision>1563</cp:revision>
  <cp:lastPrinted>2024-05-13T16:06:30Z</cp:lastPrinted>
  <dcterms:created xsi:type="dcterms:W3CDTF">2021-07-05T14:56:29Z</dcterms:created>
  <dcterms:modified xsi:type="dcterms:W3CDTF">2024-05-21T15:13:51Z</dcterms:modified>
</cp:coreProperties>
</file>