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embeddings/Microsoft_Equation8.bin" ContentType="application/vnd.openxmlformats-officedocument.oleObject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embeddings/Microsoft_Equation12.bin" ContentType="application/vnd.openxmlformats-officedocument.oleObject"/>
  <Override PartName="/ppt/notesSlides/notesSlide4.xml" ContentType="application/vnd.openxmlformats-officedocument.presentationml.notesSlide+xml"/>
  <Override PartName="/ppt/embeddings/Microsoft_Equation11.bin" ContentType="application/vnd.openxmlformats-officedocument.oleObject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embeddings/Microsoft_Equation5.bin" ContentType="application/vnd.openxmlformats-officedocument.oleObject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Microsoft_Equation18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embeddings/Microsoft_Equation3.bin" ContentType="application/vnd.openxmlformats-officedocument.oleObject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embeddings/Microsoft_Equation15.bin" ContentType="application/vnd.openxmlformats-officedocument.oleObject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embeddings/Microsoft_Equation16.bin" ContentType="application/vnd.openxmlformats-officedocument.oleObject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embeddings/Microsoft_Equation14.bin" ContentType="application/vnd.openxmlformats-officedocument.oleObject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oleObject1.bin" ContentType="application/vnd.openxmlformats-officedocument.oleObject"/>
  <Override PartName="/ppt/embeddings/Microsoft_Equation10.bin" ContentType="application/vnd.openxmlformats-officedocument.oleObject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embeddings/Microsoft_Equation7.bin" ContentType="application/vnd.openxmlformats-officedocument.oleObject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embeddings/Microsoft_Equation13.bin" ContentType="application/vnd.openxmlformats-officedocument.oleObject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8.xml" ContentType="application/vnd.openxmlformats-officedocument.presentationml.slide+xml"/>
  <Override PartName="/ppt/embeddings/Microsoft_Equation9.bin" ContentType="application/vnd.openxmlformats-officedocument.oleObject"/>
  <Override PartName="/ppt/slides/slide15.xml" ContentType="application/vnd.openxmlformats-officedocument.presentationml.slide+xml"/>
  <Override PartName="/ppt/embeddings/Microsoft_Equation6.bin" ContentType="application/vnd.openxmlformats-officedocument.oleObject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embeddings/Microsoft_Equation17.bin" ContentType="application/vnd.openxmlformats-officedocument.oleObject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Default Extension="pdf" ContentType="application/pdf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974" r:id="rId1"/>
  </p:sldMasterIdLst>
  <p:notesMasterIdLst>
    <p:notesMasterId r:id="rId66"/>
  </p:notesMasterIdLst>
  <p:handoutMasterIdLst>
    <p:handoutMasterId r:id="rId67"/>
  </p:handoutMasterIdLst>
  <p:sldIdLst>
    <p:sldId id="792" r:id="rId2"/>
    <p:sldId id="798" r:id="rId3"/>
    <p:sldId id="804" r:id="rId4"/>
    <p:sldId id="791" r:id="rId5"/>
    <p:sldId id="740" r:id="rId6"/>
    <p:sldId id="743" r:id="rId7"/>
    <p:sldId id="744" r:id="rId8"/>
    <p:sldId id="747" r:id="rId9"/>
    <p:sldId id="749" r:id="rId10"/>
    <p:sldId id="748" r:id="rId11"/>
    <p:sldId id="787" r:id="rId12"/>
    <p:sldId id="706" r:id="rId13"/>
    <p:sldId id="801" r:id="rId14"/>
    <p:sldId id="773" r:id="rId15"/>
    <p:sldId id="702" r:id="rId16"/>
    <p:sldId id="803" r:id="rId17"/>
    <p:sldId id="781" r:id="rId18"/>
    <p:sldId id="779" r:id="rId19"/>
    <p:sldId id="750" r:id="rId20"/>
    <p:sldId id="742" r:id="rId21"/>
    <p:sldId id="800" r:id="rId22"/>
    <p:sldId id="711" r:id="rId23"/>
    <p:sldId id="767" r:id="rId24"/>
    <p:sldId id="733" r:id="rId25"/>
    <p:sldId id="707" r:id="rId26"/>
    <p:sldId id="708" r:id="rId27"/>
    <p:sldId id="752" r:id="rId28"/>
    <p:sldId id="753" r:id="rId29"/>
    <p:sldId id="756" r:id="rId30"/>
    <p:sldId id="757" r:id="rId31"/>
    <p:sldId id="759" r:id="rId32"/>
    <p:sldId id="760" r:id="rId33"/>
    <p:sldId id="761" r:id="rId34"/>
    <p:sldId id="762" r:id="rId35"/>
    <p:sldId id="764" r:id="rId36"/>
    <p:sldId id="765" r:id="rId37"/>
    <p:sldId id="766" r:id="rId38"/>
    <p:sldId id="795" r:id="rId39"/>
    <p:sldId id="797" r:id="rId40"/>
    <p:sldId id="799" r:id="rId41"/>
    <p:sldId id="699" r:id="rId42"/>
    <p:sldId id="806" r:id="rId43"/>
    <p:sldId id="807" r:id="rId44"/>
    <p:sldId id="805" r:id="rId45"/>
    <p:sldId id="729" r:id="rId46"/>
    <p:sldId id="678" r:id="rId47"/>
    <p:sldId id="808" r:id="rId48"/>
    <p:sldId id="772" r:id="rId49"/>
    <p:sldId id="776" r:id="rId50"/>
    <p:sldId id="780" r:id="rId51"/>
    <p:sldId id="802" r:id="rId52"/>
    <p:sldId id="788" r:id="rId53"/>
    <p:sldId id="789" r:id="rId54"/>
    <p:sldId id="768" r:id="rId55"/>
    <p:sldId id="746" r:id="rId56"/>
    <p:sldId id="751" r:id="rId57"/>
    <p:sldId id="698" r:id="rId58"/>
    <p:sldId id="732" r:id="rId59"/>
    <p:sldId id="758" r:id="rId60"/>
    <p:sldId id="741" r:id="rId61"/>
    <p:sldId id="745" r:id="rId62"/>
    <p:sldId id="754" r:id="rId63"/>
    <p:sldId id="763" r:id="rId64"/>
    <p:sldId id="692" r:id="rId65"/>
  </p:sldIdLst>
  <p:sldSz cx="9144000" cy="6858000" type="screen4x3"/>
  <p:notesSz cx="6746875" cy="9867900"/>
  <p:defaultTextStyle>
    <a:defPPr>
      <a:defRPr lang="en-US"/>
    </a:defPPr>
    <a:lvl1pPr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lnSpc>
        <a:spcPct val="90000"/>
      </a:lnSpc>
      <a:spcBef>
        <a:spcPct val="30000"/>
      </a:spcBef>
      <a:spcAft>
        <a:spcPct val="0"/>
      </a:spcAft>
      <a:buClr>
        <a:schemeClr val="hlink"/>
      </a:buClr>
      <a:buFont typeface="Wingdings" pitchFamily="2" charset="2"/>
      <a:defRPr kern="1200">
        <a:solidFill>
          <a:srgbClr val="0000FF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0000FF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0000FF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0000FF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0000FF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66FF"/>
    <a:srgbClr val="FF00FF"/>
    <a:srgbClr val="CC00CC"/>
    <a:srgbClr val="BBF1F7"/>
    <a:srgbClr val="FFFF99"/>
    <a:srgbClr val="CC0066"/>
    <a:srgbClr val="000099"/>
    <a:srgbClr val="FFFF00"/>
    <a:srgbClr val="FFCCFF"/>
    <a:srgbClr val="00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7178" autoAdjust="0"/>
    <p:restoredTop sz="98235" autoAdjust="0"/>
  </p:normalViewPr>
  <p:slideViewPr>
    <p:cSldViewPr snapToGrid="0">
      <p:cViewPr>
        <p:scale>
          <a:sx n="100" d="100"/>
          <a:sy n="100" d="100"/>
        </p:scale>
        <p:origin x="-1048" y="-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viewProps" Target="viewProps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theme" Target="theme/theme1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presProps" Target="presProps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notesMaster" Target="notesMasters/notesMaster1.xml"/><Relationship Id="rId36" Type="http://schemas.openxmlformats.org/officeDocument/2006/relationships/slide" Target="slides/slide35.xml"/><Relationship Id="rId7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handoutMaster" Target="handoutMasters/handoutMaster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printerSettings" Target="printerSettings/printerSettings1.bin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ict"/><Relationship Id="rId1" Type="http://schemas.openxmlformats.org/officeDocument/2006/relationships/image" Target="../media/image25.pict"/><Relationship Id="rId2" Type="http://schemas.openxmlformats.org/officeDocument/2006/relationships/image" Target="../media/image26.pict"/><Relationship Id="rId3" Type="http://schemas.openxmlformats.org/officeDocument/2006/relationships/image" Target="../media/image27.pict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pict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wmf"/><Relationship Id="rId1" Type="http://schemas.openxmlformats.org/officeDocument/2006/relationships/image" Target="../media/image1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ict"/><Relationship Id="rId1" Type="http://schemas.openxmlformats.org/officeDocument/2006/relationships/image" Target="../media/image27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ict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ict"/><Relationship Id="rId1" Type="http://schemas.openxmlformats.org/officeDocument/2006/relationships/image" Target="../media/image50.pict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ict"/><Relationship Id="rId3" Type="http://schemas.openxmlformats.org/officeDocument/2006/relationships/image" Target="../media/image28.pict"/><Relationship Id="rId1" Type="http://schemas.openxmlformats.org/officeDocument/2006/relationships/image" Target="../media/image27.pict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pict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buFont typeface="Wingdings" pitchFamily="2" charset="2"/>
              <a:buChar char="l"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Char char="l"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l">
              <a:buFont typeface="Wingdings" pitchFamily="2" charset="2"/>
              <a:buChar char="l"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372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buFont typeface="Wingdings" pitchFamily="2" charset="2"/>
              <a:buChar char="l"/>
              <a:defRPr sz="1200"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DD8814C8-E886-4CA5-90D2-E8958A0043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888"/>
            <a:ext cx="5397500" cy="444023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888"/>
            <a:ext cx="5397500" cy="444023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  <a:noFill/>
        </p:spPr>
        <p:txBody>
          <a:bodyPr/>
          <a:lstStyle/>
          <a:p>
            <a:fld id="{75B93B79-3EF6-BC47-864B-B59B169489F3}" type="slidenum">
              <a:rPr lang="fr-FR"/>
              <a:pPr/>
              <a:t>42</a:t>
            </a:fld>
            <a:endParaRPr lang="fr-FR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84" y="4687253"/>
            <a:ext cx="4947708" cy="4440555"/>
          </a:xfrm>
          <a:prstGeom prst="rect">
            <a:avLst/>
          </a:prstGeo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21668" y="9372792"/>
            <a:ext cx="2923646" cy="493395"/>
          </a:xfrm>
          <a:prstGeom prst="rect">
            <a:avLst/>
          </a:prstGeom>
          <a:noFill/>
        </p:spPr>
        <p:txBody>
          <a:bodyPr/>
          <a:lstStyle/>
          <a:p>
            <a:fld id="{154F27BD-771C-BC4A-BFD6-D46E9E42F05E}" type="slidenum">
              <a:rPr lang="fr-FR"/>
              <a:pPr/>
              <a:t>43</a:t>
            </a:fld>
            <a:endParaRPr lang="fr-FR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84" y="4687253"/>
            <a:ext cx="4947708" cy="4440555"/>
          </a:xfrm>
          <a:prstGeom prst="rect">
            <a:avLst/>
          </a:prstGeom>
          <a:noFill/>
          <a:ln/>
        </p:spPr>
        <p:txBody>
          <a:bodyPr/>
          <a:lstStyle/>
          <a:p>
            <a:pPr eaLnBrk="1" hangingPunct="1"/>
            <a:endParaRPr lang="en-GB">
              <a:latin typeface="Arial" pitchFamily="-65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888"/>
            <a:ext cx="5397500" cy="444023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6463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687888"/>
            <a:ext cx="5397500" cy="444023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A4C96C-AA13-447B-8258-82F7E54E7542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F950B0-9585-4A5A-96E4-4B8E1A9F35F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5B4A02-1AB5-4CF9-A37E-FE983803C0EB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FE5B19-0852-44F6-8639-78455BCE2A3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EF9E48-E3E7-42DD-A0EE-A2D77EE857C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D82C76-B5B5-4C25-A9EB-FE898A703FE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37FE7C-0BF5-4CC9-BB11-551B9199B64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A63222-CF8C-4595-9D3C-E4315F5400C3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fld id="{065BBED3-0FE7-4934-A9E5-66ED8CFE8550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5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7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6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1.bin"/><Relationship Id="rId5" Type="http://schemas.openxmlformats.org/officeDocument/2006/relationships/oleObject" Target="../embeddings/Microsoft_Equation2.bin"/><Relationship Id="rId7" Type="http://schemas.openxmlformats.org/officeDocument/2006/relationships/oleObject" Target="../embeddings/Microsoft_Equation4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29.png"/><Relationship Id="rId6" Type="http://schemas.openxmlformats.org/officeDocument/2006/relationships/oleObject" Target="../embeddings/Microsoft_Equation3.bin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5.bin"/><Relationship Id="rId5" Type="http://schemas.openxmlformats.org/officeDocument/2006/relationships/oleObject" Target="../embeddings/Microsoft_Equation6.bin"/><Relationship Id="rId7" Type="http://schemas.openxmlformats.org/officeDocument/2006/relationships/image" Target="../media/image3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29.png"/><Relationship Id="rId6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7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aliceinfo.cern.ch/Figure/sites/aliceinfo.cern.ch.Figure/files/Figures/mkrzewic/2011-May-17-triangularity_1020.gif" TargetMode="External"/><Relationship Id="rId3" Type="http://schemas.openxmlformats.org/officeDocument/2006/relationships/image" Target="../media/image36.gif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image" Target="../media/image40.png"/><Relationship Id="rId4" Type="http://schemas.openxmlformats.org/officeDocument/2006/relationships/hyperlink" Target="https://aliceinfo.cern.ch/Figure/sites/aliceinfo.cern.ch.Figure/files/Figures/mkrzewic/2011-May-17-newfigure3PHENIX1mm.gif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8.png"/><Relationship Id="rId5" Type="http://schemas.openxmlformats.org/officeDocument/2006/relationships/image" Target="../media/image39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hyperlink" Target="http://arxiv.org/abs/arXiv:1105.0380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1101.4110" TargetMode="External"/><Relationship Id="rId3" Type="http://schemas.openxmlformats.org/officeDocument/2006/relationships/hyperlink" Target="http://arxiv.org/abs/1101.3665v1" TargetMode="Externa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42.png"/><Relationship Id="rId5" Type="http://schemas.openxmlformats.org/officeDocument/2006/relationships/oleObject" Target="../embeddings/Microsoft_Equation8.bin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5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9.bin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52.png"/><Relationship Id="rId5" Type="http://schemas.openxmlformats.org/officeDocument/2006/relationships/oleObject" Target="../embeddings/Microsoft_Equation10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7" Type="http://schemas.openxmlformats.org/officeDocument/2006/relationships/image" Target="../media/image63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6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3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2.gif"/><Relationship Id="rId5" Type="http://schemas.openxmlformats.org/officeDocument/2006/relationships/image" Target="../media/image83.gif"/><Relationship Id="rId7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Relationship Id="rId3" Type="http://schemas.openxmlformats.org/officeDocument/2006/relationships/image" Target="../media/image81.gif"/><Relationship Id="rId6" Type="http://schemas.openxmlformats.org/officeDocument/2006/relationships/image" Target="../media/image84.pdf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87.gif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aliceinfo.cern.ch/Figure/sites/aliceinfo.cern.ch.Figure/files/Figures/suire/2011-May-19-cJPsiCBFitFixed0-10_log.gif" TargetMode="External"/><Relationship Id="rId3" Type="http://schemas.openxmlformats.org/officeDocument/2006/relationships/image" Target="../media/image86.gif"/><Relationship Id="rId5" Type="http://schemas.openxmlformats.org/officeDocument/2006/relationships/image" Target="../media/image88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91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image" Target="../media/image9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5.jpeg"/><Relationship Id="rId5" Type="http://schemas.openxmlformats.org/officeDocument/2006/relationships/image" Target="../media/image97.jpeg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image" Target="../media/image9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8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jpeg"/><Relationship Id="rId3" Type="http://schemas.openxmlformats.org/officeDocument/2006/relationships/image" Target="../media/image101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6.jpeg"/><Relationship Id="rId4" Type="http://schemas.openxmlformats.org/officeDocument/2006/relationships/image" Target="../media/image10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2.png"/><Relationship Id="rId3" Type="http://schemas.openxmlformats.org/officeDocument/2006/relationships/image" Target="../media/image103.png"/><Relationship Id="rId5" Type="http://schemas.openxmlformats.org/officeDocument/2006/relationships/image" Target="../media/image105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Relationship Id="rId1" Type="http://schemas.openxmlformats.org/officeDocument/2006/relationships/vmlDrawing" Target="../drawings/vmlDrawing6.vml"/></Relationships>
</file>

<file path=ppt/slides/_rels/slide47.xml.rels><?xml version="1.0" encoding="UTF-8" standalone="yes"?>
<Relationships xmlns="http://schemas.openxmlformats.org/package/2006/relationships"><Relationship Id="rId4" Type="http://schemas.openxmlformats.org/officeDocument/2006/relationships/image" Target="../media/image91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Relationship Id="rId5" Type="http://schemas.openxmlformats.org/officeDocument/2006/relationships/image" Target="../media/image108.png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png"/><Relationship Id="rId5" Type="http://schemas.openxmlformats.org/officeDocument/2006/relationships/oleObject" Target="../embeddings/Microsoft_Equation11.bin"/><Relationship Id="rId7" Type="http://schemas.openxmlformats.org/officeDocument/2006/relationships/oleObject" Target="../embeddings/Microsoft_Equation13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110.png"/><Relationship Id="rId6" Type="http://schemas.openxmlformats.org/officeDocument/2006/relationships/oleObject" Target="../embeddings/Microsoft_Equation12.bin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1.gi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Relationship Id="rId3" Type="http://schemas.openxmlformats.org/officeDocument/2006/relationships/hyperlink" Target="https://aliceinfo.cern.ch/Figure/sites/aliceinfo.cern.ch.Figure/files/Figures/snelling/2011-May-15-v2_all.gif" TargetMode="External"/><Relationship Id="rId5" Type="http://schemas.openxmlformats.org/officeDocument/2006/relationships/oleObject" Target="../embeddings/Microsoft_Equation1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4" Type="http://schemas.openxmlformats.org/officeDocument/2006/relationships/hyperlink" Target="https://aliceinfo.cern.ch/Figure/sites/aliceinfo.cern.ch.Figure/files/Figures/snelling/2011-May-15-v2_all.gif" TargetMode="External"/><Relationship Id="rId5" Type="http://schemas.openxmlformats.org/officeDocument/2006/relationships/image" Target="../media/image111.gif"/><Relationship Id="rId7" Type="http://schemas.openxmlformats.org/officeDocument/2006/relationships/oleObject" Target="../embeddings/Microsoft_Equation15.bin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Relationship Id="rId3" Type="http://schemas.openxmlformats.org/officeDocument/2006/relationships/notesSlide" Target="../notesSlides/notesSlide5.xml"/><Relationship Id="rId6" Type="http://schemas.openxmlformats.org/officeDocument/2006/relationships/image" Target="../media/image112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s://aliceinfo.cern.ch/Figure/sites/aliceinfo.cern.ch.Figure/files/Figures/mkrzewic/2011-May-17-newfigure3PHENIX1mm.gif" TargetMode="External"/><Relationship Id="rId4" Type="http://schemas.openxmlformats.org/officeDocument/2006/relationships/hyperlink" Target="https://aliceinfo.cern.ch/Figure/sites/aliceinfo.cern.ch.Figure/files/Figures/snelling/2011-May-15-v2_all.gif" TargetMode="External"/><Relationship Id="rId5" Type="http://schemas.openxmlformats.org/officeDocument/2006/relationships/image" Target="../media/image111.gif"/><Relationship Id="rId7" Type="http://schemas.openxmlformats.org/officeDocument/2006/relationships/oleObject" Target="../embeddings/Microsoft_Equation16.bin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Relationship Id="rId9" Type="http://schemas.openxmlformats.org/officeDocument/2006/relationships/image" Target="../media/image39.gif"/><Relationship Id="rId3" Type="http://schemas.openxmlformats.org/officeDocument/2006/relationships/notesSlide" Target="../notesSlides/notesSlide6.xml"/><Relationship Id="rId6" Type="http://schemas.openxmlformats.org/officeDocument/2006/relationships/image" Target="../media/image11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3" Type="http://schemas.openxmlformats.org/officeDocument/2006/relationships/image" Target="../media/image116.pn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9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7.gif"/><Relationship Id="rId3" Type="http://schemas.openxmlformats.org/officeDocument/2006/relationships/image" Target="../media/image118.gif"/><Relationship Id="rId5" Type="http://schemas.openxmlformats.org/officeDocument/2006/relationships/image" Target="../media/image120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2.png"/><Relationship Id="rId3" Type="http://schemas.openxmlformats.org/officeDocument/2006/relationships/image" Target="../media/image123.png"/><Relationship Id="rId5" Type="http://schemas.openxmlformats.org/officeDocument/2006/relationships/image" Target="../media/image125.png"/></Relationships>
</file>

<file path=ppt/slides/_rels/slide5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6.png"/><Relationship Id="rId3" Type="http://schemas.openxmlformats.org/officeDocument/2006/relationships/image" Target="../media/image127.png"/><Relationship Id="rId5" Type="http://schemas.openxmlformats.org/officeDocument/2006/relationships/image" Target="../media/image129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2.png"/><Relationship Id="rId3" Type="http://schemas.openxmlformats.org/officeDocument/2006/relationships/image" Target="../media/image133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3" Type="http://schemas.openxmlformats.org/officeDocument/2006/relationships/image" Target="../media/image136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1.png"/><Relationship Id="rId5" Type="http://schemas.openxmlformats.org/officeDocument/2006/relationships/oleObject" Target="../embeddings/Microsoft_Equation17.bin"/><Relationship Id="rId7" Type="http://schemas.openxmlformats.org/officeDocument/2006/relationships/oleObject" Target="../embeddings/Microsoft_Equation18.bin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140.png"/><Relationship Id="rId6" Type="http://schemas.openxmlformats.org/officeDocument/2006/relationships/image" Target="../media/image12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.gi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Relationship Id="rId3" Type="http://schemas.openxmlformats.org/officeDocument/2006/relationships/image" Target="../media/image8.gif"/><Relationship Id="rId5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ALICE </a:t>
            </a:r>
            <a:r>
              <a:rPr lang="en-US" sz="4800" dirty="0"/>
              <a:t>S</a:t>
            </a:r>
            <a:r>
              <a:rPr lang="en-US" sz="4800" dirty="0" smtClean="0"/>
              <a:t>tatus Report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106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LHCC meeting - Open session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Andrea Rossi,  on behalf of the ALICE collaboration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1</a:t>
            </a:fld>
            <a:endParaRPr kumimoji="0" lang="en-US"/>
          </a:p>
        </p:txBody>
      </p:sp>
      <p:pic>
        <p:nvPicPr>
          <p:cNvPr id="6" name="Picture 25" descr="ali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3347" y="5068008"/>
            <a:ext cx="1401905" cy="1331809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Study of the QGP expanding fireball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coll_qgp2.jpg"/>
          <p:cNvPicPr>
            <a:picLocks noChangeAspect="1"/>
          </p:cNvPicPr>
          <p:nvPr/>
        </p:nvPicPr>
        <p:blipFill>
          <a:blip r:embed="rId2"/>
          <a:srcRect l="7489" t="11226" r="7489" b="16839"/>
          <a:stretch>
            <a:fillRect/>
          </a:stretch>
        </p:blipFill>
        <p:spPr>
          <a:xfrm>
            <a:off x="5526913" y="1436307"/>
            <a:ext cx="3514790" cy="19838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50800" y="1498600"/>
            <a:ext cx="8763000" cy="4999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HIC complex system of strongly interacting matter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Extended size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Local </a:t>
            </a:r>
            <a:r>
              <a:rPr lang="en-US" dirty="0" err="1" smtClean="0">
                <a:solidFill>
                  <a:schemeClr val="tx1"/>
                </a:solidFill>
              </a:rPr>
              <a:t>thermodynamical</a:t>
            </a:r>
            <a:r>
              <a:rPr lang="en-US" dirty="0" smtClean="0">
                <a:solidFill>
                  <a:schemeClr val="tx1"/>
                </a:solidFill>
              </a:rPr>
              <a:t> equilibrium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25 years experimental research to answer fundamental questions like: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How does the system evolve? 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How does the collision geometry manifest itself and what can we learn from it?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Can we access medium global properties (energy density, temperature, size)?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is particle production modified?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do high energetic </a:t>
            </a:r>
            <a:r>
              <a:rPr lang="en-US" dirty="0" err="1" smtClean="0">
                <a:solidFill>
                  <a:schemeClr val="tx1"/>
                </a:solidFill>
              </a:rPr>
              <a:t>partons</a:t>
            </a:r>
            <a:r>
              <a:rPr lang="en-US" dirty="0" smtClean="0">
                <a:solidFill>
                  <a:schemeClr val="tx1"/>
                </a:solidFill>
              </a:rPr>
              <a:t> interact with the medium? 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15831" y="1401676"/>
            <a:ext cx="3598323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 expanding and cooling fireball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8348" y="5485160"/>
            <a:ext cx="2051050" cy="1435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Triggered </a:t>
            </a:r>
            <a:r>
              <a:rPr lang="en-US" dirty="0" err="1" smtClean="0"/>
              <a:t>Azimuthal</a:t>
            </a:r>
            <a:r>
              <a:rPr lang="en-US" dirty="0" smtClean="0"/>
              <a:t> Correlations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94450"/>
            <a:ext cx="2133600" cy="365125"/>
          </a:xfrm>
        </p:spPr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" y="1487342"/>
            <a:ext cx="8991600" cy="4474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Tx/>
              <a:buFont typeface="Arial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Triggered correlations: </a:t>
            </a:r>
            <a:r>
              <a:rPr lang="en-US" dirty="0" smtClean="0">
                <a:solidFill>
                  <a:schemeClr val="tx1"/>
                </a:solidFill>
              </a:rPr>
              <a:t>choose a particle from one 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 region ("trigger particle") and correlate with particles from another 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 region ("associated particles") where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T,assoc</a:t>
            </a:r>
            <a:r>
              <a:rPr lang="en-US" dirty="0" smtClean="0">
                <a:solidFill>
                  <a:schemeClr val="tx1"/>
                </a:solidFill>
              </a:rPr>
              <a:t> &lt; 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T,trig</a:t>
            </a:r>
            <a:r>
              <a:rPr lang="en-US" dirty="0" smtClean="0">
                <a:solidFill>
                  <a:schemeClr val="tx1"/>
                </a:solidFill>
              </a:rPr>
              <a:t> in bins of 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T,trig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T,assoc</a:t>
            </a:r>
            <a:endParaRPr lang="en-US" baseline="-25000" dirty="0" smtClean="0">
              <a:solidFill>
                <a:schemeClr val="tx1"/>
              </a:solidFill>
            </a:endParaRPr>
          </a:p>
          <a:p>
            <a:pPr algn="l">
              <a:buClrTx/>
            </a:pPr>
            <a:endParaRPr lang="en-US" sz="2400" dirty="0" smtClean="0"/>
          </a:p>
          <a:p>
            <a:pPr algn="l">
              <a:buClr>
                <a:schemeClr val="tx1"/>
              </a:buClr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Lower </a:t>
            </a:r>
            <a:r>
              <a:rPr lang="en-US" sz="2400" dirty="0" err="1" smtClean="0">
                <a:solidFill>
                  <a:srgbClr val="00000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00"/>
                </a:solidFill>
              </a:rPr>
              <a:t>T</a:t>
            </a:r>
            <a:endParaRPr lang="en-US" sz="2400" baseline="-25000" dirty="0" smtClean="0">
              <a:solidFill>
                <a:srgbClr val="000000"/>
              </a:solidFill>
            </a:endParaRPr>
          </a:p>
          <a:p>
            <a:pPr lvl="1" algn="l">
              <a:buClr>
                <a:schemeClr val="tx1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Assess the bulk of the correlations</a:t>
            </a:r>
          </a:p>
          <a:p>
            <a:pPr lvl="1" algn="l">
              <a:buClr>
                <a:schemeClr val="tx1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Dominated by hydrodynamics and flow</a:t>
            </a:r>
          </a:p>
          <a:p>
            <a:pPr lvl="1" algn="l">
              <a:buClr>
                <a:schemeClr val="tx1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Ridge</a:t>
            </a:r>
          </a:p>
          <a:p>
            <a:pPr lvl="1" algn="l">
              <a:buClr>
                <a:schemeClr val="tx1"/>
              </a:buClr>
            </a:pPr>
            <a:endParaRPr lang="en-US" sz="2000" dirty="0" smtClean="0">
              <a:solidFill>
                <a:srgbClr val="000000"/>
              </a:solidFill>
            </a:endParaRPr>
          </a:p>
          <a:p>
            <a:pPr algn="l">
              <a:buClr>
                <a:schemeClr val="tx1"/>
              </a:buClr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Higher </a:t>
            </a:r>
            <a:r>
              <a:rPr lang="en-US" sz="2400" dirty="0" err="1" smtClean="0">
                <a:solidFill>
                  <a:srgbClr val="00000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00"/>
                </a:solidFill>
              </a:rPr>
              <a:t>T</a:t>
            </a:r>
            <a:endParaRPr lang="en-US" sz="2400" dirty="0" smtClean="0">
              <a:solidFill>
                <a:srgbClr val="000000"/>
              </a:solidFill>
            </a:endParaRPr>
          </a:p>
          <a:p>
            <a:pPr lvl="1" algn="l">
              <a:buClr>
                <a:schemeClr val="tx1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Dominated by jets</a:t>
            </a:r>
          </a:p>
          <a:p>
            <a:pPr lvl="1" algn="l">
              <a:buClr>
                <a:schemeClr val="tx1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Quenching/suppression, broadening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7" name="Picture 10" descr="etaphi_cent0to10_6_4_p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4988" y="2292350"/>
            <a:ext cx="3427412" cy="2322513"/>
          </a:xfrm>
          <a:prstGeom prst="rect">
            <a:avLst/>
          </a:prstGeom>
          <a:noFill/>
        </p:spPr>
      </p:pic>
      <p:pic>
        <p:nvPicPr>
          <p:cNvPr id="8" name="Picture 11" descr="etaphi_cent0to20_9_8_pl"/>
          <p:cNvPicPr>
            <a:picLocks noChangeAspect="1" noChangeArrowheads="1"/>
          </p:cNvPicPr>
          <p:nvPr/>
        </p:nvPicPr>
        <p:blipFill>
          <a:blip r:embed="rId4"/>
          <a:srcRect b="6169"/>
          <a:stretch>
            <a:fillRect/>
          </a:stretch>
        </p:blipFill>
        <p:spPr bwMode="auto">
          <a:xfrm>
            <a:off x="5622925" y="4457700"/>
            <a:ext cx="3419475" cy="2173288"/>
          </a:xfrm>
          <a:prstGeom prst="rect">
            <a:avLst/>
          </a:prstGeom>
          <a:noFill/>
        </p:spPr>
      </p:pic>
      <p:pic>
        <p:nvPicPr>
          <p:cNvPr id="9" name="Picture 13" descr="zoom8to15x6to8_0to20"/>
          <p:cNvPicPr>
            <a:picLocks noChangeAspect="1" noChangeArrowheads="1"/>
          </p:cNvPicPr>
          <p:nvPr/>
        </p:nvPicPr>
        <p:blipFill>
          <a:blip r:embed="rId5"/>
          <a:srcRect b="5325"/>
          <a:stretch>
            <a:fillRect/>
          </a:stretch>
        </p:blipFill>
        <p:spPr bwMode="auto">
          <a:xfrm>
            <a:off x="5622925" y="4457700"/>
            <a:ext cx="3390900" cy="2173288"/>
          </a:xfrm>
          <a:prstGeom prst="rect">
            <a:avLst/>
          </a:prstGeom>
          <a:noFill/>
        </p:spPr>
      </p:pic>
      <p:sp>
        <p:nvSpPr>
          <p:cNvPr id="10" name="Oval 9"/>
          <p:cNvSpPr/>
          <p:nvPr/>
        </p:nvSpPr>
        <p:spPr>
          <a:xfrm rot="1260000">
            <a:off x="7188200" y="5486400"/>
            <a:ext cx="1358900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62000" y="5499100"/>
            <a:ext cx="2743200" cy="4699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32700" y="4991100"/>
            <a:ext cx="1574800" cy="595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Away-side jet disappears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1052744">
            <a:off x="-73010" y="154803"/>
            <a:ext cx="3103541" cy="595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One of the main highlights at Quark Matter 2011</a:t>
            </a:r>
            <a:endParaRPr lang="en-US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46320"/>
            <a:ext cx="8890000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Triggered </a:t>
            </a:r>
            <a:r>
              <a:rPr lang="en-US" dirty="0" err="1" smtClean="0"/>
              <a:t>Azimuthal</a:t>
            </a:r>
            <a:r>
              <a:rPr lang="en-US" dirty="0" smtClean="0"/>
              <a:t> Correlations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18250"/>
            <a:ext cx="2133600" cy="365125"/>
          </a:xfrm>
        </p:spPr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18250"/>
            <a:ext cx="2133600" cy="365125"/>
          </a:xfrm>
        </p:spPr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9968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7725" y="670832"/>
            <a:ext cx="448627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687" name="Picture 7"/>
          <p:cNvPicPr>
            <a:picLocks noChangeAspect="1" noChangeArrowheads="1"/>
          </p:cNvPicPr>
          <p:nvPr/>
        </p:nvPicPr>
        <p:blipFill>
          <a:blip r:embed="rId3" cstate="print"/>
          <a:srcRect l="2366" r="6064"/>
          <a:stretch>
            <a:fillRect/>
          </a:stretch>
        </p:blipFill>
        <p:spPr bwMode="auto">
          <a:xfrm>
            <a:off x="4783015" y="659897"/>
            <a:ext cx="436098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68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692696"/>
            <a:ext cx="42957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689" name="Picture 9"/>
          <p:cNvPicPr>
            <a:picLocks noChangeAspect="1" noChangeArrowheads="1"/>
          </p:cNvPicPr>
          <p:nvPr/>
        </p:nvPicPr>
        <p:blipFill>
          <a:blip r:embed="rId5" cstate="print"/>
          <a:srcRect r="6190"/>
          <a:stretch>
            <a:fillRect/>
          </a:stretch>
        </p:blipFill>
        <p:spPr bwMode="auto">
          <a:xfrm>
            <a:off x="4935415" y="723167"/>
            <a:ext cx="420858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9690" name="Picture 10"/>
          <p:cNvPicPr>
            <a:picLocks noChangeAspect="1" noChangeArrowheads="1"/>
          </p:cNvPicPr>
          <p:nvPr/>
        </p:nvPicPr>
        <p:blipFill>
          <a:blip r:embed="rId6" cstate="print"/>
          <a:srcRect l="2545" r="1368"/>
          <a:stretch>
            <a:fillRect/>
          </a:stretch>
        </p:blipFill>
        <p:spPr bwMode="auto">
          <a:xfrm>
            <a:off x="4970585" y="692696"/>
            <a:ext cx="417341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Oval 14"/>
          <p:cNvSpPr/>
          <p:nvPr/>
        </p:nvSpPr>
        <p:spPr bwMode="auto">
          <a:xfrm>
            <a:off x="7397263" y="1383324"/>
            <a:ext cx="656492" cy="44235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0" y="5184964"/>
            <a:ext cx="9124844" cy="16672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Clean double Hump</a:t>
            </a:r>
            <a:r>
              <a:rPr lang="en-US" dirty="0" smtClean="0">
                <a:solidFill>
                  <a:srgbClr val="0066FF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(aka 'Mach Cone') appears for ultra-central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(without any flow subtraction !)</a:t>
            </a:r>
            <a:endParaRPr lang="en-US" dirty="0" smtClean="0">
              <a:solidFill>
                <a:srgbClr val="000000"/>
              </a:solidFill>
            </a:endParaRP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000000"/>
                </a:solidFill>
              </a:rPr>
              <a:t>Full correlation structure described by Fourier Coefficients v</a:t>
            </a:r>
            <a:r>
              <a:rPr lang="en-US" baseline="-25000" dirty="0" smtClean="0">
                <a:solidFill>
                  <a:srgbClr val="000000"/>
                </a:solidFill>
              </a:rPr>
              <a:t>1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  <a:r>
              <a:rPr lang="en-US" b="1" dirty="0" smtClean="0">
                <a:solidFill>
                  <a:srgbClr val="FF0000"/>
                </a:solidFill>
              </a:rPr>
              <a:t>v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, v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000000"/>
                </a:solidFill>
              </a:rPr>
              <a:t>, v</a:t>
            </a:r>
            <a:r>
              <a:rPr lang="en-US" baseline="-25000" dirty="0" smtClean="0">
                <a:solidFill>
                  <a:srgbClr val="000000"/>
                </a:solidFill>
              </a:rPr>
              <a:t>4</a:t>
            </a:r>
            <a:r>
              <a:rPr lang="en-US" dirty="0" smtClean="0">
                <a:solidFill>
                  <a:srgbClr val="000000"/>
                </a:solidFill>
              </a:rPr>
              <a:t>,v</a:t>
            </a:r>
            <a:r>
              <a:rPr lang="en-US" baseline="-25000" dirty="0" smtClean="0">
                <a:solidFill>
                  <a:srgbClr val="000000"/>
                </a:solidFill>
              </a:rPr>
              <a:t>5 </a:t>
            </a:r>
            <a:r>
              <a:rPr lang="en-US" dirty="0" smtClean="0">
                <a:solidFill>
                  <a:srgbClr val="000000"/>
                </a:solidFill>
              </a:rPr>
              <a:t>    </a:t>
            </a:r>
            <a:r>
              <a:rPr lang="en-US" b="1" dirty="0" smtClean="0">
                <a:solidFill>
                  <a:srgbClr val="000000"/>
                </a:solidFill>
              </a:rPr>
              <a:t>(for |</a:t>
            </a:r>
            <a:r>
              <a:rPr lang="en-US" b="1" dirty="0" smtClean="0">
                <a:solidFill>
                  <a:srgbClr val="000000"/>
                </a:solidFill>
                <a:latin typeface="Symbol" pitchFamily="18" charset="2"/>
              </a:rPr>
              <a:t>h</a:t>
            </a:r>
            <a:r>
              <a:rPr lang="en-US" b="1" dirty="0" smtClean="0">
                <a:solidFill>
                  <a:srgbClr val="000000"/>
                </a:solidFill>
              </a:rPr>
              <a:t>|&gt;0.8)</a:t>
            </a:r>
          </a:p>
          <a:p>
            <a:pPr algn="l">
              <a:buClr>
                <a:srgbClr val="FC0128"/>
              </a:buClr>
            </a:pPr>
            <a:r>
              <a:rPr lang="en-US" b="1" dirty="0" smtClean="0">
                <a:solidFill>
                  <a:srgbClr val="FF0000"/>
                </a:solidFill>
              </a:rPr>
              <a:t>v3 very visible, indeed, v3 ≈ v2 for very central</a:t>
            </a: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chemeClr val="tx1"/>
                </a:solidFill>
              </a:rPr>
              <a:t>'Mach Cone' &amp; 'Near Side Ridge' shapes evolve smooth with magnitude of v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and v</a:t>
            </a:r>
            <a:r>
              <a:rPr lang="en-US" baseline="-25000" dirty="0" smtClean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491189" y="1268059"/>
            <a:ext cx="3541550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2 Particle correlation C(</a:t>
            </a:r>
            <a:r>
              <a:rPr lang="en-US" dirty="0" err="1" smtClean="0">
                <a:latin typeface="Symbol" pitchFamily="18" charset="2"/>
              </a:rPr>
              <a:t>DhDf</a:t>
            </a:r>
            <a:r>
              <a:rPr lang="en-US" dirty="0" smtClean="0">
                <a:latin typeface="Symbol" pitchFamily="18" charset="2"/>
              </a:rPr>
              <a:t>)</a:t>
            </a:r>
            <a:r>
              <a:rPr lang="en-US" dirty="0" smtClean="0"/>
              <a:t> </a:t>
            </a:r>
            <a:endParaRPr lang="en-US" sz="1800" baseline="-25000" dirty="0">
              <a:latin typeface="Symbol" pitchFamily="18" charset="2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0" y="668215"/>
            <a:ext cx="5005754" cy="3493477"/>
            <a:chOff x="0" y="668215"/>
            <a:chExt cx="5005754" cy="3493477"/>
          </a:xfrm>
        </p:grpSpPr>
        <p:pic>
          <p:nvPicPr>
            <p:cNvPr id="18" name="Picture 10" descr="etaphi_cent0to10_6_4_pl"/>
            <p:cNvPicPr>
              <a:picLocks noChangeAspect="1" noChangeArrowheads="1"/>
            </p:cNvPicPr>
            <p:nvPr/>
          </p:nvPicPr>
          <p:blipFill>
            <a:blip r:embed="rId7" cstate="print"/>
            <a:srcRect t="1813" r="9091" b="6960"/>
            <a:stretch>
              <a:fillRect/>
            </a:stretch>
          </p:blipFill>
          <p:spPr bwMode="auto">
            <a:xfrm>
              <a:off x="0" y="761998"/>
              <a:ext cx="4999550" cy="3399694"/>
            </a:xfrm>
            <a:prstGeom prst="rect">
              <a:avLst/>
            </a:prstGeom>
            <a:noFill/>
          </p:spPr>
        </p:pic>
        <p:sp>
          <p:nvSpPr>
            <p:cNvPr id="21" name="Rectangle 20"/>
            <p:cNvSpPr/>
            <p:nvPr/>
          </p:nvSpPr>
          <p:spPr bwMode="auto">
            <a:xfrm>
              <a:off x="4255477" y="668215"/>
              <a:ext cx="750277" cy="84406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None/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614247" y="1125415"/>
            <a:ext cx="5416061" cy="1359877"/>
            <a:chOff x="2614247" y="1125415"/>
            <a:chExt cx="5416061" cy="1359877"/>
          </a:xfrm>
        </p:grpSpPr>
        <p:sp>
          <p:nvSpPr>
            <p:cNvPr id="26" name="TextBox 25"/>
            <p:cNvSpPr txBox="1"/>
            <p:nvPr/>
          </p:nvSpPr>
          <p:spPr>
            <a:xfrm>
              <a:off x="3391840" y="1125415"/>
              <a:ext cx="2826415" cy="674031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'Near Side Ridge'</a:t>
              </a:r>
            </a:p>
            <a:p>
              <a:r>
                <a:rPr lang="en-US" dirty="0" smtClean="0"/>
                <a:t>broad away side structure</a:t>
              </a:r>
              <a:endParaRPr lang="en-US" dirty="0"/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rot="5400000">
              <a:off x="2555631" y="1336430"/>
              <a:ext cx="1207478" cy="1090246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 rot="5400000">
              <a:off x="3364522" y="1817077"/>
              <a:ext cx="679942" cy="398586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>
              <a:off x="5779478" y="1277815"/>
              <a:ext cx="574430" cy="11723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>
              <a:off x="6119447" y="1699845"/>
              <a:ext cx="1910861" cy="785447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1" name="Group 60"/>
          <p:cNvGrpSpPr/>
          <p:nvPr/>
        </p:nvGrpSpPr>
        <p:grpSpPr>
          <a:xfrm>
            <a:off x="4760256" y="644769"/>
            <a:ext cx="4383744" cy="4360987"/>
            <a:chOff x="4760256" y="644769"/>
            <a:chExt cx="4383744" cy="4360987"/>
          </a:xfrm>
        </p:grpSpPr>
        <p:grpSp>
          <p:nvGrpSpPr>
            <p:cNvPr id="25" name="Group 24"/>
            <p:cNvGrpSpPr/>
            <p:nvPr/>
          </p:nvGrpSpPr>
          <p:grpSpPr>
            <a:xfrm>
              <a:off x="4760256" y="644769"/>
              <a:ext cx="4383744" cy="4360987"/>
              <a:chOff x="4760256" y="644769"/>
              <a:chExt cx="4383744" cy="4360987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4760256" y="644769"/>
                <a:ext cx="4383744" cy="4360987"/>
                <a:chOff x="4760256" y="644769"/>
                <a:chExt cx="4383744" cy="4360987"/>
              </a:xfrm>
            </p:grpSpPr>
            <p:pic>
              <p:nvPicPr>
                <p:cNvPr id="199683" name="Picture 3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 r="2350"/>
                <a:stretch>
                  <a:fillRect/>
                </a:stretch>
              </p:blipFill>
              <p:spPr bwMode="auto">
                <a:xfrm>
                  <a:off x="4760256" y="644769"/>
                  <a:ext cx="4383744" cy="43609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19" name="Straight Arrow Connector 18"/>
                <p:cNvCxnSpPr/>
                <p:nvPr/>
              </p:nvCxnSpPr>
              <p:spPr bwMode="auto">
                <a:xfrm rot="5400000">
                  <a:off x="7977555" y="2409092"/>
                  <a:ext cx="574431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cxnSp>
            <p:nvCxnSpPr>
              <p:cNvPr id="20" name="Straight Arrow Connector 19"/>
              <p:cNvCxnSpPr/>
              <p:nvPr/>
            </p:nvCxnSpPr>
            <p:spPr bwMode="auto">
              <a:xfrm rot="5400000" flipH="1" flipV="1">
                <a:off x="6184324" y="1448198"/>
                <a:ext cx="739344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60" name="Group 59"/>
            <p:cNvGrpSpPr/>
            <p:nvPr/>
          </p:nvGrpSpPr>
          <p:grpSpPr>
            <a:xfrm>
              <a:off x="7508121" y="1219200"/>
              <a:ext cx="1006365" cy="773724"/>
              <a:chOff x="7508121" y="1219200"/>
              <a:chExt cx="1006365" cy="773724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8129444" y="1219200"/>
                <a:ext cx="385042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v</a:t>
                </a:r>
                <a:r>
                  <a:rPr lang="en-US" baseline="-25000" dirty="0" smtClean="0"/>
                  <a:t>2</a:t>
                </a:r>
                <a:endParaRPr lang="en-US" baseline="-250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7508121" y="1230923"/>
                <a:ext cx="385042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v</a:t>
                </a:r>
                <a:r>
                  <a:rPr lang="en-US" baseline="-25000" dirty="0" smtClean="0"/>
                  <a:t>3</a:t>
                </a:r>
                <a:endParaRPr lang="en-US" baseline="-25000" dirty="0"/>
              </a:p>
            </p:txBody>
          </p:sp>
          <p:cxnSp>
            <p:nvCxnSpPr>
              <p:cNvPr id="55" name="Straight Arrow Connector 54"/>
              <p:cNvCxnSpPr>
                <a:stCxn id="50" idx="2"/>
              </p:cNvCxnSpPr>
              <p:nvPr/>
            </p:nvCxnSpPr>
            <p:spPr bwMode="auto">
              <a:xfrm rot="5400000">
                <a:off x="7608399" y="1654494"/>
                <a:ext cx="174183" cy="10304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6" name="Straight Arrow Connector 55"/>
              <p:cNvCxnSpPr>
                <a:stCxn id="49" idx="2"/>
              </p:cNvCxnSpPr>
              <p:nvPr/>
            </p:nvCxnSpPr>
            <p:spPr bwMode="auto">
              <a:xfrm rot="16200000" flipH="1">
                <a:off x="8116239" y="1766558"/>
                <a:ext cx="432093" cy="2064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44" name="TextBox 43"/>
          <p:cNvSpPr txBox="1"/>
          <p:nvPr/>
        </p:nvSpPr>
        <p:spPr>
          <a:xfrm>
            <a:off x="647910" y="4302369"/>
            <a:ext cx="24878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363416" y="2274277"/>
            <a:ext cx="2215661" cy="1678061"/>
            <a:chOff x="363416" y="2274277"/>
            <a:chExt cx="2215661" cy="1678061"/>
          </a:xfrm>
        </p:grpSpPr>
        <p:grpSp>
          <p:nvGrpSpPr>
            <p:cNvPr id="43" name="Group 42"/>
            <p:cNvGrpSpPr/>
            <p:nvPr/>
          </p:nvGrpSpPr>
          <p:grpSpPr>
            <a:xfrm>
              <a:off x="550985" y="2274277"/>
              <a:ext cx="2028092" cy="1500555"/>
              <a:chOff x="550985" y="2274277"/>
              <a:chExt cx="2028092" cy="1500555"/>
            </a:xfrm>
          </p:grpSpPr>
          <p:cxnSp>
            <p:nvCxnSpPr>
              <p:cNvPr id="39" name="Straight Arrow Connector 38"/>
              <p:cNvCxnSpPr/>
              <p:nvPr/>
            </p:nvCxnSpPr>
            <p:spPr bwMode="auto">
              <a:xfrm flipV="1">
                <a:off x="550985" y="2274277"/>
                <a:ext cx="1242646" cy="107852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0" name="Straight Arrow Connector 39"/>
              <p:cNvCxnSpPr/>
              <p:nvPr/>
            </p:nvCxnSpPr>
            <p:spPr bwMode="auto">
              <a:xfrm flipV="1">
                <a:off x="1336431" y="2696309"/>
                <a:ext cx="1242646" cy="107852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2" name="Straight Connector 41"/>
              <p:cNvCxnSpPr/>
              <p:nvPr/>
            </p:nvCxnSpPr>
            <p:spPr bwMode="auto">
              <a:xfrm>
                <a:off x="562708" y="3352800"/>
                <a:ext cx="808892" cy="386862"/>
              </a:xfrm>
              <a:prstGeom prst="lin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sp>
          <p:nvSpPr>
            <p:cNvPr id="45" name="TextBox 44"/>
            <p:cNvSpPr txBox="1"/>
            <p:nvPr/>
          </p:nvSpPr>
          <p:spPr>
            <a:xfrm rot="1588205">
              <a:off x="363416" y="3610706"/>
              <a:ext cx="1106392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Symbol" pitchFamily="18" charset="2"/>
                </a:rPr>
                <a:t>Dh </a:t>
              </a:r>
              <a:r>
                <a:rPr lang="en-US" b="1" dirty="0" smtClean="0">
                  <a:solidFill>
                    <a:srgbClr val="FF0000"/>
                  </a:solidFill>
                </a:rPr>
                <a:t>&gt; 0.8</a:t>
              </a:r>
              <a:r>
                <a:rPr lang="en-US" dirty="0" smtClean="0"/>
                <a:t> </a:t>
              </a:r>
              <a:endParaRPr lang="en-US" baseline="-25000" dirty="0" smtClean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596556" y="2017165"/>
            <a:ext cx="1230922" cy="609601"/>
            <a:chOff x="3092199" y="4291440"/>
            <a:chExt cx="798439" cy="609601"/>
          </a:xfrm>
        </p:grpSpPr>
        <p:cxnSp>
          <p:nvCxnSpPr>
            <p:cNvPr id="52" name="Straight Arrow Connector 51"/>
            <p:cNvCxnSpPr/>
            <p:nvPr/>
          </p:nvCxnSpPr>
          <p:spPr bwMode="auto">
            <a:xfrm rot="5400000">
              <a:off x="2805777" y="4577862"/>
              <a:ext cx="574431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3" name="Straight Arrow Connector 52"/>
            <p:cNvCxnSpPr/>
            <p:nvPr/>
          </p:nvCxnSpPr>
          <p:spPr bwMode="auto">
            <a:xfrm rot="5400000">
              <a:off x="3602628" y="4613032"/>
              <a:ext cx="574431" cy="158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2" name="Group 61"/>
          <p:cNvGrpSpPr/>
          <p:nvPr/>
        </p:nvGrpSpPr>
        <p:grpSpPr>
          <a:xfrm>
            <a:off x="3989457" y="961292"/>
            <a:ext cx="2446512" cy="341632"/>
            <a:chOff x="3989457" y="961292"/>
            <a:chExt cx="2446512" cy="341632"/>
          </a:xfrm>
        </p:grpSpPr>
        <p:sp>
          <p:nvSpPr>
            <p:cNvPr id="57" name="TextBox 56"/>
            <p:cNvSpPr txBox="1"/>
            <p:nvPr/>
          </p:nvSpPr>
          <p:spPr>
            <a:xfrm>
              <a:off x="3989457" y="961292"/>
              <a:ext cx="1654620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1"/>
                  </a:solidFill>
                </a:rPr>
                <a:t>v</a:t>
              </a:r>
              <a:r>
                <a:rPr lang="en-US" b="1" baseline="-25000" dirty="0" smtClean="0">
                  <a:solidFill>
                    <a:schemeClr val="tx1"/>
                  </a:solidFill>
                </a:rPr>
                <a:t>1</a:t>
              </a:r>
              <a:r>
                <a:rPr lang="en-US" b="1" dirty="0" smtClean="0">
                  <a:solidFill>
                    <a:schemeClr val="tx1"/>
                  </a:solidFill>
                </a:rPr>
                <a:t>+v</a:t>
              </a:r>
              <a:r>
                <a:rPr lang="en-US" b="1" baseline="-25000" dirty="0" smtClean="0">
                  <a:solidFill>
                    <a:schemeClr val="tx1"/>
                  </a:solidFill>
                </a:rPr>
                <a:t>2+</a:t>
              </a:r>
              <a:r>
                <a:rPr lang="en-US" b="1" dirty="0" smtClean="0">
                  <a:solidFill>
                    <a:schemeClr val="tx1"/>
                  </a:solidFill>
                </a:rPr>
                <a:t>v</a:t>
              </a:r>
              <a:r>
                <a:rPr lang="en-US" b="1" baseline="-25000" dirty="0" smtClean="0">
                  <a:solidFill>
                    <a:schemeClr val="tx1"/>
                  </a:solidFill>
                </a:rPr>
                <a:t>3+</a:t>
              </a:r>
              <a:r>
                <a:rPr lang="en-US" b="1" dirty="0" smtClean="0">
                  <a:solidFill>
                    <a:schemeClr val="tx1"/>
                  </a:solidFill>
                </a:rPr>
                <a:t>v</a:t>
              </a:r>
              <a:r>
                <a:rPr lang="en-US" b="1" baseline="-25000" dirty="0" smtClean="0">
                  <a:solidFill>
                    <a:schemeClr val="tx1"/>
                  </a:solidFill>
                </a:rPr>
                <a:t>4+</a:t>
              </a:r>
              <a:r>
                <a:rPr lang="en-US" b="1" dirty="0" smtClean="0">
                  <a:solidFill>
                    <a:schemeClr val="tx1"/>
                  </a:solidFill>
                </a:rPr>
                <a:t>v</a:t>
              </a:r>
              <a:r>
                <a:rPr lang="en-US" b="1" baseline="-25000" dirty="0" smtClean="0">
                  <a:solidFill>
                    <a:schemeClr val="tx1"/>
                  </a:solidFill>
                </a:rPr>
                <a:t>5</a:t>
              </a:r>
              <a:endParaRPr lang="en-US" b="1" baseline="-25000" dirty="0">
                <a:solidFill>
                  <a:schemeClr val="tx1"/>
                </a:solidFill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 bwMode="auto">
            <a:xfrm>
              <a:off x="5685692" y="1184031"/>
              <a:ext cx="750277" cy="93784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5602450" y="4883651"/>
            <a:ext cx="3541550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Projection on </a:t>
            </a:r>
            <a:r>
              <a:rPr lang="en-US" dirty="0" err="1" smtClean="0">
                <a:latin typeface="Symbol" pitchFamily="18" charset="2"/>
              </a:rPr>
              <a:t>Df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>
                <a:latin typeface="+mn-lt"/>
              </a:rPr>
              <a:t>for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Dh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&gt; 0.8</a:t>
            </a:r>
            <a:r>
              <a:rPr lang="en-US" dirty="0" smtClean="0">
                <a:latin typeface="+mn-lt"/>
              </a:rPr>
              <a:t> </a:t>
            </a:r>
            <a:endParaRPr lang="en-US" sz="1800" baseline="-25000" dirty="0">
              <a:latin typeface="+mn-lt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35000" y="4439326"/>
            <a:ext cx="4699000" cy="59554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chemeClr val="tx1"/>
                </a:solidFill>
              </a:rPr>
              <a:t>Any function can be described with enough coefficients… can we interpret them?</a:t>
            </a:r>
          </a:p>
        </p:txBody>
      </p:sp>
      <p:cxnSp>
        <p:nvCxnSpPr>
          <p:cNvPr id="65" name="Straight Arrow Connector 64"/>
          <p:cNvCxnSpPr/>
          <p:nvPr/>
        </p:nvCxnSpPr>
        <p:spPr>
          <a:xfrm rot="5400000">
            <a:off x="2332433" y="1954992"/>
            <a:ext cx="3136402" cy="1832267"/>
          </a:xfrm>
          <a:prstGeom prst="straightConnector1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Anisotropic transverse flow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600" y="4038600"/>
            <a:ext cx="2584061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Initial spatial anisotropy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7" name="Group 11"/>
          <p:cNvGrpSpPr/>
          <p:nvPr/>
        </p:nvGrpSpPr>
        <p:grpSpPr>
          <a:xfrm>
            <a:off x="482600" y="1549400"/>
            <a:ext cx="7975600" cy="2184400"/>
            <a:chOff x="482600" y="1549400"/>
            <a:chExt cx="7975600" cy="2184400"/>
          </a:xfrm>
        </p:grpSpPr>
        <p:grpSp>
          <p:nvGrpSpPr>
            <p:cNvPr id="9" name="Group 6"/>
            <p:cNvGrpSpPr/>
            <p:nvPr/>
          </p:nvGrpSpPr>
          <p:grpSpPr>
            <a:xfrm>
              <a:off x="482600" y="1581150"/>
              <a:ext cx="7975600" cy="2152650"/>
              <a:chOff x="482600" y="1581150"/>
              <a:chExt cx="7975600" cy="215265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2600" y="1581150"/>
                <a:ext cx="7975600" cy="194564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5194300" y="2997200"/>
                <a:ext cx="2209800" cy="73660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549900" y="1549400"/>
              <a:ext cx="389850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p</a:t>
              </a:r>
              <a:r>
                <a:rPr lang="en-US" baseline="-25000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y</a:t>
              </a:r>
              <a:endParaRPr lang="en-US" baseline="-25000" dirty="0">
                <a:solidFill>
                  <a:schemeClr val="tx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94500" y="2336800"/>
              <a:ext cx="673100" cy="34624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p</a:t>
              </a:r>
              <a:r>
                <a:rPr lang="en-US" baseline="-25000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y</a:t>
              </a:r>
              <a:endParaRPr lang="en-US" baseline="-25000" dirty="0">
                <a:solidFill>
                  <a:schemeClr val="tx1"/>
                </a:solidFill>
                <a:latin typeface="Comic Sans MS"/>
                <a:cs typeface="Comic Sans MS"/>
              </a:endParaRPr>
            </a:p>
          </p:txBody>
        </p:sp>
      </p:grpSp>
      <p:graphicFrame>
        <p:nvGraphicFramePr>
          <p:cNvPr id="333826" name="Object 2"/>
          <p:cNvGraphicFramePr>
            <a:graphicFrameLocks noChangeAspect="1"/>
          </p:cNvGraphicFramePr>
          <p:nvPr/>
        </p:nvGraphicFramePr>
        <p:xfrm>
          <a:off x="393700" y="4622800"/>
          <a:ext cx="3822700" cy="690563"/>
        </p:xfrm>
        <a:graphic>
          <a:graphicData uri="http://schemas.openxmlformats.org/presentationml/2006/ole">
            <p:oleObj spid="_x0000_s391170" name="Equation" r:id="rId4" imgW="2247900" imgH="4064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330700" y="4165600"/>
            <a:ext cx="5092700" cy="1204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ingdings" charset="2"/>
              <a:buChar char="²"/>
            </a:pPr>
            <a:r>
              <a:rPr lang="en-US" sz="1600" dirty="0" smtClean="0">
                <a:solidFill>
                  <a:srgbClr val="000000"/>
                </a:solidFill>
              </a:rPr>
              <a:t> Smooth matter distribution in the colliding nuclei</a:t>
            </a:r>
          </a:p>
          <a:p>
            <a:pPr lvl="1" algn="l">
              <a:buClrTx/>
              <a:buFont typeface="Arial"/>
              <a:buChar char="•"/>
            </a:pPr>
            <a:r>
              <a:rPr lang="en-US" sz="1600" i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 </a:t>
            </a:r>
            <a:r>
              <a:rPr lang="en-US" sz="1600" i="1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Y</a:t>
            </a:r>
            <a:r>
              <a:rPr lang="en-US" sz="1600" i="1" baseline="-25000" dirty="0" err="1" smtClean="0">
                <a:solidFill>
                  <a:srgbClr val="000000"/>
                </a:solidFill>
              </a:rPr>
              <a:t>n</a:t>
            </a:r>
            <a:r>
              <a:rPr lang="en-US" sz="1600" dirty="0" smtClean="0">
                <a:solidFill>
                  <a:srgbClr val="000000"/>
                </a:solidFill>
              </a:rPr>
              <a:t>=</a:t>
            </a:r>
            <a:r>
              <a:rPr lang="en-US" sz="1600" i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Y</a:t>
            </a:r>
            <a:r>
              <a:rPr lang="en-US" sz="1600" baseline="-25000" dirty="0" smtClean="0">
                <a:solidFill>
                  <a:srgbClr val="000000"/>
                </a:solidFill>
              </a:rPr>
              <a:t>RP</a:t>
            </a:r>
          </a:p>
          <a:p>
            <a:pPr lvl="1" algn="l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v</a:t>
            </a:r>
            <a:r>
              <a:rPr lang="en-US" sz="1600" baseline="-25000" dirty="0" smtClean="0">
                <a:solidFill>
                  <a:srgbClr val="000000"/>
                </a:solidFill>
              </a:rPr>
              <a:t>2</a:t>
            </a:r>
            <a:r>
              <a:rPr lang="en-US" sz="1600" i="1" baseline="-25000" dirty="0" smtClean="0">
                <a:solidFill>
                  <a:srgbClr val="000000"/>
                </a:solidFill>
              </a:rPr>
              <a:t>n</a:t>
            </a:r>
            <a:r>
              <a:rPr lang="en-US" sz="1600" baseline="-25000" dirty="0" smtClean="0">
                <a:solidFill>
                  <a:srgbClr val="000000"/>
                </a:solidFill>
              </a:rPr>
              <a:t>+1</a:t>
            </a:r>
            <a:r>
              <a:rPr lang="en-US" sz="1600" dirty="0" smtClean="0">
                <a:solidFill>
                  <a:srgbClr val="000000"/>
                </a:solidFill>
              </a:rPr>
              <a:t> = 0 by symmetry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</a:rPr>
              <a:t> </a:t>
            </a:r>
            <a:endParaRPr lang="en-US" sz="1600" dirty="0">
              <a:solidFill>
                <a:srgbClr val="000000"/>
              </a:solidFill>
            </a:endParaRPr>
          </a:p>
        </p:txBody>
      </p:sp>
      <p:graphicFrame>
        <p:nvGraphicFramePr>
          <p:cNvPr id="333827" name="Object 3"/>
          <p:cNvGraphicFramePr>
            <a:graphicFrameLocks noChangeAspect="1"/>
          </p:cNvGraphicFramePr>
          <p:nvPr/>
        </p:nvGraphicFramePr>
        <p:xfrm>
          <a:off x="825500" y="5537200"/>
          <a:ext cx="2592388" cy="406400"/>
        </p:xfrm>
        <a:graphic>
          <a:graphicData uri="http://schemas.openxmlformats.org/presentationml/2006/ole">
            <p:oleObj spid="_x0000_s391171" name="Equation" r:id="rId5" imgW="1295400" imgH="203200" progId="Equation.3">
              <p:embed/>
            </p:oleObj>
          </a:graphicData>
        </a:graphic>
      </p:graphicFrame>
      <p:graphicFrame>
        <p:nvGraphicFramePr>
          <p:cNvPr id="333828" name="Object 4"/>
          <p:cNvGraphicFramePr>
            <a:graphicFrameLocks noChangeAspect="1"/>
          </p:cNvGraphicFramePr>
          <p:nvPr/>
        </p:nvGraphicFramePr>
        <p:xfrm>
          <a:off x="1270000" y="3289300"/>
          <a:ext cx="1397000" cy="765175"/>
        </p:xfrm>
        <a:graphic>
          <a:graphicData uri="http://schemas.openxmlformats.org/presentationml/2006/ole">
            <p:oleObj spid="_x0000_s391172" name="Equation" r:id="rId6" imgW="927100" imgH="508000" progId="Equation.3">
              <p:embed/>
            </p:oleObj>
          </a:graphicData>
        </a:graphic>
      </p:graphicFrame>
      <p:graphicFrame>
        <p:nvGraphicFramePr>
          <p:cNvPr id="333829" name="Object 5"/>
          <p:cNvGraphicFramePr>
            <a:graphicFrameLocks noChangeAspect="1"/>
          </p:cNvGraphicFramePr>
          <p:nvPr/>
        </p:nvGraphicFramePr>
        <p:xfrm>
          <a:off x="5965825" y="2806700"/>
          <a:ext cx="1530350" cy="765175"/>
        </p:xfrm>
        <a:graphic>
          <a:graphicData uri="http://schemas.openxmlformats.org/presentationml/2006/ole">
            <p:oleObj spid="_x0000_s391173" name="Equation" r:id="rId7" imgW="1016000" imgH="508000" progId="Equation.3">
              <p:embed/>
            </p:oleObj>
          </a:graphicData>
        </a:graphic>
      </p:graphicFrame>
      <p:cxnSp>
        <p:nvCxnSpPr>
          <p:cNvPr id="20" name="Curved Connector 19"/>
          <p:cNvCxnSpPr/>
          <p:nvPr/>
        </p:nvCxnSpPr>
        <p:spPr>
          <a:xfrm flipV="1">
            <a:off x="3632200" y="3860800"/>
            <a:ext cx="1549400" cy="38100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538720" y="2989176"/>
            <a:ext cx="1454470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(elliptic flow)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9200" y="3517900"/>
            <a:ext cx="3700239" cy="678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Final momentum anisotropy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Reflected in </a:t>
            </a:r>
            <a:r>
              <a:rPr lang="en-US" dirty="0" err="1" smtClean="0">
                <a:solidFill>
                  <a:srgbClr val="FF0000"/>
                </a:solidFill>
              </a:rPr>
              <a:t>azimuthal</a:t>
            </a:r>
            <a:r>
              <a:rPr lang="en-US" dirty="0" smtClean="0">
                <a:solidFill>
                  <a:srgbClr val="FF0000"/>
                </a:solidFill>
              </a:rPr>
              <a:t> distribution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Anisotropic transverse flow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600" y="4038600"/>
            <a:ext cx="2584061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Initial spatial anisotropy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7" name="Group 11"/>
          <p:cNvGrpSpPr/>
          <p:nvPr/>
        </p:nvGrpSpPr>
        <p:grpSpPr>
          <a:xfrm>
            <a:off x="482600" y="1549400"/>
            <a:ext cx="7975600" cy="2184400"/>
            <a:chOff x="482600" y="1549400"/>
            <a:chExt cx="7975600" cy="2184400"/>
          </a:xfrm>
        </p:grpSpPr>
        <p:grpSp>
          <p:nvGrpSpPr>
            <p:cNvPr id="12" name="Group 6"/>
            <p:cNvGrpSpPr/>
            <p:nvPr/>
          </p:nvGrpSpPr>
          <p:grpSpPr>
            <a:xfrm>
              <a:off x="482600" y="1581150"/>
              <a:ext cx="7975600" cy="2152650"/>
              <a:chOff x="482600" y="1581150"/>
              <a:chExt cx="7975600" cy="215265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82600" y="1581150"/>
                <a:ext cx="7975600" cy="194564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5194300" y="2997200"/>
                <a:ext cx="2209800" cy="73660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549900" y="1549400"/>
              <a:ext cx="389850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p</a:t>
              </a:r>
              <a:r>
                <a:rPr lang="en-US" baseline="-25000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y</a:t>
              </a:r>
              <a:endParaRPr lang="en-US" baseline="-25000" dirty="0">
                <a:solidFill>
                  <a:schemeClr val="tx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94500" y="2336800"/>
              <a:ext cx="673100" cy="34624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p</a:t>
              </a:r>
              <a:r>
                <a:rPr lang="en-US" baseline="-25000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y</a:t>
              </a:r>
              <a:endParaRPr lang="en-US" baseline="-25000" dirty="0">
                <a:solidFill>
                  <a:schemeClr val="tx1"/>
                </a:solidFill>
                <a:latin typeface="Comic Sans MS"/>
                <a:cs typeface="Comic Sans MS"/>
              </a:endParaRPr>
            </a:p>
          </p:txBody>
        </p:sp>
      </p:grpSp>
      <p:graphicFrame>
        <p:nvGraphicFramePr>
          <p:cNvPr id="333828" name="Object 4"/>
          <p:cNvGraphicFramePr>
            <a:graphicFrameLocks noChangeAspect="1"/>
          </p:cNvGraphicFramePr>
          <p:nvPr/>
        </p:nvGraphicFramePr>
        <p:xfrm>
          <a:off x="1270000" y="3289300"/>
          <a:ext cx="1397000" cy="765175"/>
        </p:xfrm>
        <a:graphic>
          <a:graphicData uri="http://schemas.openxmlformats.org/presentationml/2006/ole">
            <p:oleObj spid="_x0000_s334852" name="Equation" r:id="rId4" imgW="927100" imgH="508000" progId="Equation.3">
              <p:embed/>
            </p:oleObj>
          </a:graphicData>
        </a:graphic>
      </p:graphicFrame>
      <p:graphicFrame>
        <p:nvGraphicFramePr>
          <p:cNvPr id="333829" name="Object 5"/>
          <p:cNvGraphicFramePr>
            <a:graphicFrameLocks noChangeAspect="1"/>
          </p:cNvGraphicFramePr>
          <p:nvPr/>
        </p:nvGraphicFramePr>
        <p:xfrm>
          <a:off x="5965825" y="2806700"/>
          <a:ext cx="1530350" cy="765175"/>
        </p:xfrm>
        <a:graphic>
          <a:graphicData uri="http://schemas.openxmlformats.org/presentationml/2006/ole">
            <p:oleObj spid="_x0000_s334853" name="Equation" r:id="rId5" imgW="1016000" imgH="508000" progId="Equation.3">
              <p:embed/>
            </p:oleObj>
          </a:graphicData>
        </a:graphic>
      </p:graphicFrame>
      <p:cxnSp>
        <p:nvCxnSpPr>
          <p:cNvPr id="20" name="Curved Connector 19"/>
          <p:cNvCxnSpPr/>
          <p:nvPr/>
        </p:nvCxnSpPr>
        <p:spPr>
          <a:xfrm flipV="1">
            <a:off x="3632200" y="3860800"/>
            <a:ext cx="1549400" cy="38100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513320" y="2976476"/>
            <a:ext cx="1505866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(elliptic flow)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29200" y="3517900"/>
            <a:ext cx="3700239" cy="678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Final momentum anisotropy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Reflected in </a:t>
            </a:r>
            <a:r>
              <a:rPr lang="en-US" dirty="0" err="1" smtClean="0">
                <a:solidFill>
                  <a:srgbClr val="FF0000"/>
                </a:solidFill>
              </a:rPr>
              <a:t>azimuthal</a:t>
            </a:r>
            <a:r>
              <a:rPr lang="en-US" dirty="0" smtClean="0">
                <a:solidFill>
                  <a:srgbClr val="FF0000"/>
                </a:solidFill>
              </a:rPr>
              <a:t> distribution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3500" y="4572000"/>
            <a:ext cx="2346960" cy="148336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52040" y="4572000"/>
            <a:ext cx="2072640" cy="1635760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flipV="1">
            <a:off x="355600" y="5308600"/>
            <a:ext cx="1562100" cy="12700"/>
          </a:xfrm>
          <a:prstGeom prst="line">
            <a:avLst/>
          </a:prstGeom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754410" y="4970376"/>
            <a:ext cx="557842" cy="3180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err="1" smtClean="0">
                <a:latin typeface="Symbol" charset="2"/>
                <a:cs typeface="Symbol" charset="2"/>
              </a:rPr>
              <a:t>y</a:t>
            </a:r>
            <a:r>
              <a:rPr lang="en-US" sz="1600" i="1" baseline="-25000" dirty="0" err="1" smtClean="0"/>
              <a:t>RP</a:t>
            </a:r>
            <a:endParaRPr lang="en-US" sz="1600" i="1" dirty="0"/>
          </a:p>
        </p:txBody>
      </p:sp>
      <p:sp>
        <p:nvSpPr>
          <p:cNvPr id="29" name="Rectangle 28"/>
          <p:cNvSpPr/>
          <p:nvPr/>
        </p:nvSpPr>
        <p:spPr>
          <a:xfrm>
            <a:off x="1917700" y="5478376"/>
            <a:ext cx="469900" cy="318036"/>
          </a:xfrm>
          <a:prstGeom prst="rect">
            <a:avLst/>
          </a:prstGeom>
          <a:solidFill>
            <a:srgbClr val="FFFFFF"/>
          </a:solidFill>
        </p:spPr>
        <p:txBody>
          <a:bodyPr wrap="none" lIns="0"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i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y</a:t>
            </a:r>
            <a:r>
              <a:rPr lang="en-US" sz="1600" i="1" baseline="-25000" dirty="0" smtClean="0">
                <a:solidFill>
                  <a:srgbClr val="000000"/>
                </a:solidFill>
              </a:rPr>
              <a:t>2</a:t>
            </a:r>
            <a:endParaRPr lang="en-US" sz="1600" i="1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191000" y="4817976"/>
            <a:ext cx="304800" cy="401724"/>
          </a:xfrm>
          <a:prstGeom prst="rect">
            <a:avLst/>
          </a:prstGeom>
          <a:solidFill>
            <a:srgbClr val="FFFFFF"/>
          </a:solidFill>
        </p:spPr>
        <p:txBody>
          <a:bodyPr wrap="none" lIns="0">
            <a:no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600" i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y</a:t>
            </a:r>
            <a:r>
              <a:rPr lang="en-US" sz="1600" i="1" baseline="-25000" dirty="0" smtClean="0">
                <a:solidFill>
                  <a:srgbClr val="000000"/>
                </a:solidFill>
              </a:rPr>
              <a:t>3</a:t>
            </a:r>
            <a:endParaRPr lang="en-US" sz="1600" i="1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30700" y="4165600"/>
            <a:ext cx="5092700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Wingdings" charset="2"/>
              <a:buChar char="²"/>
            </a:pPr>
            <a:r>
              <a:rPr lang="en-US" sz="1600" dirty="0" smtClean="0">
                <a:solidFill>
                  <a:srgbClr val="000000"/>
                </a:solidFill>
              </a:rPr>
              <a:t> Smooth matter distribution in the colliding nuclei</a:t>
            </a:r>
          </a:p>
          <a:p>
            <a:pPr lvl="1" algn="l">
              <a:buClrTx/>
              <a:buFont typeface="Arial"/>
              <a:buChar char="•"/>
            </a:pPr>
            <a:r>
              <a:rPr lang="en-US" sz="1600" i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 </a:t>
            </a:r>
            <a:r>
              <a:rPr lang="en-US" sz="1600" i="1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Y</a:t>
            </a:r>
            <a:r>
              <a:rPr lang="en-US" sz="1600" i="1" baseline="-25000" dirty="0" err="1" smtClean="0">
                <a:solidFill>
                  <a:srgbClr val="000000"/>
                </a:solidFill>
              </a:rPr>
              <a:t>n</a:t>
            </a:r>
            <a:r>
              <a:rPr lang="en-US" sz="1600" dirty="0" smtClean="0">
                <a:solidFill>
                  <a:srgbClr val="000000"/>
                </a:solidFill>
              </a:rPr>
              <a:t>=</a:t>
            </a:r>
            <a:r>
              <a:rPr lang="en-US" sz="1600" i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Y</a:t>
            </a:r>
            <a:r>
              <a:rPr lang="en-US" sz="1600" baseline="-25000" dirty="0" smtClean="0">
                <a:solidFill>
                  <a:srgbClr val="000000"/>
                </a:solidFill>
              </a:rPr>
              <a:t>RP</a:t>
            </a:r>
          </a:p>
          <a:p>
            <a:pPr lvl="1" algn="l">
              <a:buClr>
                <a:schemeClr val="tx1"/>
              </a:buClr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 v</a:t>
            </a:r>
            <a:r>
              <a:rPr lang="en-US" sz="1600" baseline="-25000" dirty="0" smtClean="0">
                <a:solidFill>
                  <a:srgbClr val="000000"/>
                </a:solidFill>
              </a:rPr>
              <a:t>2</a:t>
            </a:r>
            <a:r>
              <a:rPr lang="en-US" sz="1600" i="1" baseline="-25000" dirty="0" smtClean="0">
                <a:solidFill>
                  <a:srgbClr val="000000"/>
                </a:solidFill>
              </a:rPr>
              <a:t>n</a:t>
            </a:r>
            <a:r>
              <a:rPr lang="en-US" sz="1600" baseline="-25000" dirty="0" smtClean="0">
                <a:solidFill>
                  <a:srgbClr val="000000"/>
                </a:solidFill>
              </a:rPr>
              <a:t>+1</a:t>
            </a:r>
            <a:r>
              <a:rPr lang="en-US" sz="1600" dirty="0" smtClean="0">
                <a:solidFill>
                  <a:srgbClr val="000000"/>
                </a:solidFill>
              </a:rPr>
              <a:t> = 0 by symmetry	</a:t>
            </a:r>
          </a:p>
          <a:p>
            <a:pPr algn="l">
              <a:buFont typeface="Wingdings" charset="2"/>
              <a:buChar char="²"/>
            </a:pP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</a:rPr>
              <a:t>Fluctuations in the matter distribution </a:t>
            </a:r>
          </a:p>
          <a:p>
            <a:pPr lvl="1" algn="l">
              <a:buFont typeface="Lucida Grande"/>
              <a:buChar char="→"/>
            </a:pPr>
            <a:r>
              <a:rPr lang="en-US" sz="1600" dirty="0" smtClean="0">
                <a:solidFill>
                  <a:srgbClr val="000000"/>
                </a:solidFill>
              </a:rPr>
              <a:t> event by event fluctuation of the plane of symmetry around </a:t>
            </a:r>
            <a:r>
              <a:rPr lang="en-US" sz="1600" i="1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Y</a:t>
            </a:r>
            <a:r>
              <a:rPr lang="en-US" sz="1600" baseline="-25000" dirty="0" smtClean="0">
                <a:solidFill>
                  <a:srgbClr val="000000"/>
                </a:solidFill>
              </a:rPr>
              <a:t>RP</a:t>
            </a:r>
          </a:p>
          <a:p>
            <a:pPr lvl="1" algn="l">
              <a:buFont typeface="Lucida Grande"/>
              <a:buChar char="→"/>
            </a:pPr>
            <a:r>
              <a:rPr lang="en-US" sz="1600" baseline="-25000" dirty="0" smtClean="0">
                <a:solidFill>
                  <a:srgbClr val="000000"/>
                </a:solidFill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</a:rPr>
              <a:t>non negligible odd harmonics</a:t>
            </a:r>
          </a:p>
          <a:p>
            <a:pPr algn="l">
              <a:buFont typeface="Wingdings" charset="2"/>
              <a:buChar char="²"/>
            </a:pPr>
            <a:r>
              <a:rPr lang="en-US" sz="1600" b="1" dirty="0" smtClean="0">
                <a:solidFill>
                  <a:srgbClr val="000000"/>
                </a:solidFill>
              </a:rPr>
              <a:t> v</a:t>
            </a:r>
            <a:r>
              <a:rPr lang="en-US" sz="1600" b="1" baseline="-25000" dirty="0" smtClean="0">
                <a:solidFill>
                  <a:srgbClr val="000000"/>
                </a:solidFill>
              </a:rPr>
              <a:t>3</a:t>
            </a:r>
            <a:r>
              <a:rPr lang="en-US" sz="1600" b="1" dirty="0" smtClean="0">
                <a:solidFill>
                  <a:srgbClr val="000000"/>
                </a:solidFill>
              </a:rPr>
              <a:t>,v</a:t>
            </a:r>
            <a:r>
              <a:rPr lang="en-US" sz="1600" b="1" baseline="-25000" dirty="0" smtClean="0">
                <a:solidFill>
                  <a:srgbClr val="000000"/>
                </a:solidFill>
              </a:rPr>
              <a:t>5</a:t>
            </a:r>
            <a:r>
              <a:rPr lang="en-US" sz="1600" dirty="0" smtClean="0">
                <a:solidFill>
                  <a:srgbClr val="000000"/>
                </a:solidFill>
              </a:rPr>
              <a:t>,.. magnitude regulated by shear viscosity to entropy density ratio (</a:t>
            </a:r>
            <a:r>
              <a:rPr lang="en-US" sz="1600" i="1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h</a:t>
            </a:r>
            <a:r>
              <a:rPr lang="en-US" sz="1600" i="1" dirty="0" err="1" smtClean="0">
                <a:solidFill>
                  <a:srgbClr val="000000"/>
                </a:solidFill>
              </a:rPr>
              <a:t>/s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2463800" y="5308600"/>
            <a:ext cx="1562100" cy="12700"/>
          </a:xfrm>
          <a:prstGeom prst="line">
            <a:avLst/>
          </a:prstGeom>
          <a:ln w="222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8299" y="46320"/>
            <a:ext cx="5879816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Higher Order Flow v</a:t>
            </a:r>
            <a:r>
              <a:rPr lang="en-US" baseline="-25000" dirty="0" smtClean="0"/>
              <a:t>3</a:t>
            </a:r>
            <a:r>
              <a:rPr lang="en-US" dirty="0" smtClean="0"/>
              <a:t>,v</a:t>
            </a:r>
            <a:r>
              <a:rPr lang="en-US" baseline="-25000" dirty="0" smtClean="0"/>
              <a:t>4</a:t>
            </a:r>
            <a:r>
              <a:rPr lang="en-US" dirty="0" smtClean="0"/>
              <a:t>,..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97634" name="Picture 2"/>
          <p:cNvPicPr>
            <a:picLocks noChangeAspect="1" noChangeArrowheads="1"/>
          </p:cNvPicPr>
          <p:nvPr/>
        </p:nvPicPr>
        <p:blipFill>
          <a:blip r:embed="rId3" cstate="print"/>
          <a:srcRect r="4307"/>
          <a:stretch>
            <a:fillRect/>
          </a:stretch>
        </p:blipFill>
        <p:spPr bwMode="auto">
          <a:xfrm>
            <a:off x="63500" y="669162"/>
            <a:ext cx="6416793" cy="4383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1"/>
          <p:cNvSpPr txBox="1">
            <a:spLocks noChangeArrowheads="1"/>
          </p:cNvSpPr>
          <p:nvPr/>
        </p:nvSpPr>
        <p:spPr bwMode="auto">
          <a:xfrm>
            <a:off x="653562" y="654958"/>
            <a:ext cx="2178538" cy="67929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dirty="0" smtClean="0"/>
              <a:t>arXiv:1105.3865</a:t>
            </a:r>
            <a:endParaRPr lang="en-US" b="1" dirty="0" smtClean="0"/>
          </a:p>
          <a:p>
            <a:r>
              <a:rPr lang="en-US" b="1" dirty="0" smtClean="0"/>
              <a:t>Accepted by PRL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277198" y="1676400"/>
            <a:ext cx="385042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10800000" flipV="1">
            <a:off x="5908431" y="1805354"/>
            <a:ext cx="304800" cy="128954"/>
          </a:xfrm>
          <a:prstGeom prst="straightConnector1">
            <a:avLst/>
          </a:prstGeom>
          <a:noFill/>
          <a:ln w="9525" cap="flat" cmpd="sng" algn="ctr">
            <a:solidFill>
              <a:srgbClr val="000099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5" name="Group 24"/>
          <p:cNvGrpSpPr/>
          <p:nvPr/>
        </p:nvGrpSpPr>
        <p:grpSpPr>
          <a:xfrm>
            <a:off x="3849077" y="2977661"/>
            <a:ext cx="2904146" cy="341632"/>
            <a:chOff x="3950677" y="2977661"/>
            <a:chExt cx="2904146" cy="341632"/>
          </a:xfrm>
        </p:grpSpPr>
        <p:sp>
          <p:nvSpPr>
            <p:cNvPr id="12" name="TextBox 11"/>
            <p:cNvSpPr txBox="1"/>
            <p:nvPr/>
          </p:nvSpPr>
          <p:spPr>
            <a:xfrm>
              <a:off x="4373053" y="2977661"/>
              <a:ext cx="2481770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dirty="0" smtClean="0"/>
                <a:t>{</a:t>
              </a:r>
              <a:r>
                <a:rPr lang="en-US" b="1" dirty="0" smtClean="0"/>
                <a:t>2</a:t>
              </a:r>
              <a:r>
                <a:rPr lang="en-US" dirty="0" smtClean="0"/>
                <a:t>} = &lt;</a:t>
              </a:r>
              <a:r>
                <a:rPr lang="en-US" dirty="0" err="1" smtClean="0"/>
                <a:t>cos</a:t>
              </a:r>
              <a:r>
                <a:rPr lang="en-US" dirty="0" smtClean="0"/>
                <a:t>(</a:t>
              </a:r>
              <a:r>
                <a:rPr lang="en-US" b="1" dirty="0" smtClean="0">
                  <a:solidFill>
                    <a:srgbClr val="FF0000"/>
                  </a:solidFill>
                </a:rPr>
                <a:t>3</a:t>
              </a:r>
              <a:r>
                <a:rPr lang="en-US" dirty="0" smtClean="0"/>
                <a:t>(</a:t>
              </a:r>
              <a:r>
                <a:rPr lang="en-US" dirty="0" smtClean="0">
                  <a:latin typeface="Symbol" pitchFamily="18" charset="2"/>
                </a:rPr>
                <a:t>f</a:t>
              </a:r>
              <a:r>
                <a:rPr lang="en-US" baseline="-25000" dirty="0" smtClean="0"/>
                <a:t>1</a:t>
              </a:r>
              <a:r>
                <a:rPr lang="en-US" dirty="0" smtClean="0"/>
                <a:t>-</a:t>
              </a:r>
              <a:r>
                <a:rPr lang="en-US" dirty="0" smtClean="0">
                  <a:latin typeface="Symbol" pitchFamily="18" charset="2"/>
                </a:rPr>
                <a:t>f</a:t>
              </a:r>
              <a:r>
                <a:rPr lang="en-US" baseline="-25000" dirty="0" smtClean="0"/>
                <a:t>2</a:t>
              </a:r>
              <a:r>
                <a:rPr lang="en-US" dirty="0" smtClean="0"/>
                <a:t>))&gt;</a:t>
              </a:r>
              <a:endParaRPr lang="en-US" dirty="0"/>
            </a:p>
          </p:txBody>
        </p:sp>
        <p:cxnSp>
          <p:nvCxnSpPr>
            <p:cNvPr id="13" name="Straight Arrow Connector 12"/>
            <p:cNvCxnSpPr>
              <a:stCxn id="12" idx="1"/>
            </p:cNvCxnSpPr>
            <p:nvPr/>
          </p:nvCxnSpPr>
          <p:spPr bwMode="auto">
            <a:xfrm rot="10800000" flipV="1">
              <a:off x="3950677" y="3148476"/>
              <a:ext cx="422376" cy="98815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aphicFrame>
        <p:nvGraphicFramePr>
          <p:cNvPr id="198657" name="Object 1"/>
          <p:cNvGraphicFramePr>
            <a:graphicFrameLocks noChangeAspect="1"/>
          </p:cNvGraphicFramePr>
          <p:nvPr/>
        </p:nvGraphicFramePr>
        <p:xfrm>
          <a:off x="6853360" y="1590432"/>
          <a:ext cx="2079625" cy="839788"/>
        </p:xfrm>
        <a:graphic>
          <a:graphicData uri="http://schemas.openxmlformats.org/presentationml/2006/ole">
            <p:oleObj spid="_x0000_s198657" name="Equation" r:id="rId4" imgW="1193760" imgH="482400" progId="Equation.3">
              <p:embed/>
            </p:oleObj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3859824" y="3473938"/>
            <a:ext cx="3267254" cy="341632"/>
            <a:chOff x="3821724" y="3423138"/>
            <a:chExt cx="3267254" cy="341632"/>
          </a:xfrm>
        </p:grpSpPr>
        <p:sp>
          <p:nvSpPr>
            <p:cNvPr id="14" name="TextBox 13"/>
            <p:cNvSpPr txBox="1"/>
            <p:nvPr/>
          </p:nvSpPr>
          <p:spPr>
            <a:xfrm>
              <a:off x="4443702" y="3423138"/>
              <a:ext cx="2645276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dirty="0" smtClean="0"/>
                <a:t>{</a:t>
              </a:r>
              <a:r>
                <a:rPr lang="en-US" b="1" dirty="0" smtClean="0">
                  <a:solidFill>
                    <a:srgbClr val="FF0000"/>
                  </a:solidFill>
                </a:rPr>
                <a:t>4</a:t>
              </a:r>
              <a:r>
                <a:rPr lang="en-US" dirty="0" smtClean="0"/>
                <a:t>}   </a:t>
              </a:r>
              <a:r>
                <a:rPr lang="en-US" sz="1600" dirty="0" smtClean="0">
                  <a:solidFill>
                    <a:schemeClr val="tx1"/>
                  </a:solidFill>
                </a:rPr>
                <a:t>4 particle 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cumulant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rot="10800000" flipV="1">
              <a:off x="3821724" y="3470030"/>
              <a:ext cx="597876" cy="140675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7" name="Group 26"/>
          <p:cNvGrpSpPr/>
          <p:nvPr/>
        </p:nvGrpSpPr>
        <p:grpSpPr>
          <a:xfrm>
            <a:off x="3841263" y="3869593"/>
            <a:ext cx="5099297" cy="341632"/>
            <a:chOff x="3841263" y="3869593"/>
            <a:chExt cx="5099297" cy="341632"/>
          </a:xfrm>
        </p:grpSpPr>
        <p:sp>
          <p:nvSpPr>
            <p:cNvPr id="15" name="TextBox 14"/>
            <p:cNvSpPr txBox="1"/>
            <p:nvPr/>
          </p:nvSpPr>
          <p:spPr>
            <a:xfrm>
              <a:off x="4387711" y="3869593"/>
              <a:ext cx="4552849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3</a:t>
              </a:r>
              <a:r>
                <a:rPr lang="en-US" dirty="0" smtClean="0"/>
                <a:t>   relative to reaction &amp; participant planes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15" idx="1"/>
            </p:cNvCxnSpPr>
            <p:nvPr/>
          </p:nvCxnSpPr>
          <p:spPr bwMode="auto">
            <a:xfrm rot="10800000" flipV="1">
              <a:off x="3841263" y="4040409"/>
              <a:ext cx="546448" cy="7941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8" name="Group 27"/>
          <p:cNvGrpSpPr/>
          <p:nvPr/>
        </p:nvGrpSpPr>
        <p:grpSpPr>
          <a:xfrm>
            <a:off x="752576" y="2743199"/>
            <a:ext cx="2481770" cy="1078524"/>
            <a:chOff x="752576" y="2743199"/>
            <a:chExt cx="2481770" cy="1078524"/>
          </a:xfrm>
        </p:grpSpPr>
        <p:sp>
          <p:nvSpPr>
            <p:cNvPr id="17" name="TextBox 16"/>
            <p:cNvSpPr txBox="1"/>
            <p:nvPr/>
          </p:nvSpPr>
          <p:spPr>
            <a:xfrm>
              <a:off x="752576" y="2743199"/>
              <a:ext cx="2481770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4</a:t>
              </a:r>
              <a:r>
                <a:rPr lang="en-US" dirty="0" smtClean="0"/>
                <a:t>{2} = &lt;</a:t>
              </a:r>
              <a:r>
                <a:rPr lang="en-US" dirty="0" err="1" smtClean="0"/>
                <a:t>cos</a:t>
              </a:r>
              <a:r>
                <a:rPr lang="en-US" dirty="0" smtClean="0"/>
                <a:t>(</a:t>
              </a:r>
              <a:r>
                <a:rPr lang="en-US" b="1" dirty="0" smtClean="0">
                  <a:solidFill>
                    <a:srgbClr val="FF0000"/>
                  </a:solidFill>
                </a:rPr>
                <a:t>4</a:t>
              </a:r>
              <a:r>
                <a:rPr lang="en-US" dirty="0" smtClean="0"/>
                <a:t>(</a:t>
              </a:r>
              <a:r>
                <a:rPr lang="en-US" dirty="0" smtClean="0">
                  <a:latin typeface="Symbol" pitchFamily="18" charset="2"/>
                </a:rPr>
                <a:t>f</a:t>
              </a:r>
              <a:r>
                <a:rPr lang="en-US" baseline="-25000" dirty="0" smtClean="0"/>
                <a:t>1</a:t>
              </a:r>
              <a:r>
                <a:rPr lang="en-US" dirty="0" smtClean="0"/>
                <a:t>-</a:t>
              </a:r>
              <a:r>
                <a:rPr lang="en-US" dirty="0" smtClean="0">
                  <a:latin typeface="Symbol" pitchFamily="18" charset="2"/>
                </a:rPr>
                <a:t>f</a:t>
              </a:r>
              <a:r>
                <a:rPr lang="en-US" baseline="-25000" dirty="0" smtClean="0"/>
                <a:t>2</a:t>
              </a:r>
              <a:r>
                <a:rPr lang="en-US" dirty="0" smtClean="0"/>
                <a:t>))&gt;</a:t>
              </a:r>
              <a:endParaRPr lang="en-US" dirty="0"/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rot="16200000" flipH="1">
              <a:off x="1195338" y="3197053"/>
              <a:ext cx="780416" cy="468923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29" name="Straight Arrow Connector 28"/>
          <p:cNvCxnSpPr/>
          <p:nvPr/>
        </p:nvCxnSpPr>
        <p:spPr bwMode="auto">
          <a:xfrm rot="5400000">
            <a:off x="2203939" y="3528646"/>
            <a:ext cx="328246" cy="15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259272" y="4940299"/>
            <a:ext cx="4630228" cy="15282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V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small dependence on centrality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b="1" dirty="0" smtClean="0">
                <a:solidFill>
                  <a:schemeClr val="tx1"/>
                </a:solidFill>
              </a:rPr>
              <a:t>v</a:t>
            </a:r>
            <a:r>
              <a:rPr lang="en-US" sz="1600" b="1" baseline="-25000" dirty="0" smtClean="0">
                <a:solidFill>
                  <a:schemeClr val="tx1"/>
                </a:solidFill>
              </a:rPr>
              <a:t>3</a:t>
            </a:r>
            <a:r>
              <a:rPr lang="en-US" sz="1600" b="1" dirty="0" smtClean="0">
                <a:solidFill>
                  <a:schemeClr val="tx1"/>
                </a:solidFill>
              </a:rPr>
              <a:t>{4} &gt; 0 =&gt; not non-flow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b="1" dirty="0" smtClean="0">
                <a:solidFill>
                  <a:schemeClr val="tx1"/>
                </a:solidFill>
              </a:rPr>
              <a:t>v</a:t>
            </a:r>
            <a:r>
              <a:rPr lang="en-US" sz="1600" b="1" baseline="-25000" dirty="0" smtClean="0">
                <a:solidFill>
                  <a:schemeClr val="tx1"/>
                </a:solidFill>
              </a:rPr>
              <a:t>3</a:t>
            </a:r>
            <a:r>
              <a:rPr lang="en-US" sz="1600" b="1" dirty="0" smtClean="0">
                <a:solidFill>
                  <a:schemeClr val="tx1"/>
                </a:solidFill>
              </a:rPr>
              <a:t>{4} &lt; v</a:t>
            </a:r>
            <a:r>
              <a:rPr lang="en-US" sz="1600" b="1" baseline="-25000" dirty="0" smtClean="0">
                <a:solidFill>
                  <a:schemeClr val="tx1"/>
                </a:solidFill>
              </a:rPr>
              <a:t>3</a:t>
            </a:r>
            <a:r>
              <a:rPr lang="en-US" sz="1600" b="1" dirty="0" smtClean="0">
                <a:solidFill>
                  <a:schemeClr val="tx1"/>
                </a:solidFill>
              </a:rPr>
              <a:t>{2} =&gt; geometry fluctuations !</a:t>
            </a:r>
          </a:p>
          <a:p>
            <a:pPr algn="l">
              <a:buClr>
                <a:srgbClr val="FC0128"/>
              </a:buClr>
            </a:pPr>
            <a:r>
              <a:rPr lang="en-US" sz="1600" b="1" dirty="0" smtClean="0">
                <a:solidFill>
                  <a:schemeClr val="tx1"/>
                </a:solidFill>
              </a:rPr>
              <a:t>V</a:t>
            </a:r>
            <a:r>
              <a:rPr lang="en-US" sz="1600" b="1" baseline="-25000" dirty="0" smtClean="0">
                <a:solidFill>
                  <a:schemeClr val="tx1"/>
                </a:solidFill>
              </a:rPr>
              <a:t>3</a:t>
            </a:r>
            <a:r>
              <a:rPr lang="en-US" sz="1600" b="1" dirty="0" smtClean="0">
                <a:solidFill>
                  <a:schemeClr val="tx1"/>
                </a:solidFill>
              </a:rPr>
              <a:t>{</a:t>
            </a:r>
            <a:r>
              <a:rPr lang="en-US" sz="1600" b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Y</a:t>
            </a:r>
            <a:r>
              <a:rPr lang="en-US" sz="1600" b="1" baseline="-25000" dirty="0" smtClean="0">
                <a:solidFill>
                  <a:schemeClr val="tx1"/>
                </a:solidFill>
              </a:rPr>
              <a:t>RP</a:t>
            </a:r>
            <a:r>
              <a:rPr lang="en-US" sz="1600" b="1" dirty="0" smtClean="0">
                <a:solidFill>
                  <a:schemeClr val="tx1"/>
                </a:solidFill>
              </a:rPr>
              <a:t>} </a:t>
            </a:r>
            <a:r>
              <a:rPr lang="en-US" sz="1600" dirty="0" smtClean="0">
                <a:solidFill>
                  <a:schemeClr val="tx1"/>
                </a:solidFill>
              </a:rPr>
              <a:t>≈</a:t>
            </a:r>
            <a:r>
              <a:rPr lang="en-US" sz="1600" b="1" dirty="0" smtClean="0">
                <a:solidFill>
                  <a:schemeClr val="tx1"/>
                </a:solidFill>
              </a:rPr>
              <a:t> 0 =&gt; </a:t>
            </a:r>
            <a:r>
              <a:rPr lang="en-US" sz="1600" b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Y</a:t>
            </a:r>
            <a:r>
              <a:rPr lang="en-US" sz="1600" b="1" baseline="-25000" dirty="0" smtClean="0">
                <a:solidFill>
                  <a:schemeClr val="tx1"/>
                </a:solidFill>
              </a:rPr>
              <a:t>3 </a:t>
            </a:r>
            <a:r>
              <a:rPr lang="en-US" sz="1600" b="1" dirty="0" err="1" smtClean="0">
                <a:solidFill>
                  <a:schemeClr val="tx1"/>
                </a:solidFill>
              </a:rPr>
              <a:t>indep</a:t>
            </a:r>
            <a:r>
              <a:rPr lang="en-US" sz="1600" b="1" dirty="0" smtClean="0">
                <a:solidFill>
                  <a:schemeClr val="tx1"/>
                </a:solidFill>
              </a:rPr>
              <a:t>. fluctuations </a:t>
            </a:r>
            <a:r>
              <a:rPr lang="en-US" sz="1600" b="1" dirty="0" err="1" smtClean="0">
                <a:solidFill>
                  <a:schemeClr val="tx1"/>
                </a:solidFill>
              </a:rPr>
              <a:t>w.r.t</a:t>
            </a:r>
            <a:r>
              <a:rPr lang="en-US" sz="1600" b="1" dirty="0" smtClean="0">
                <a:solidFill>
                  <a:schemeClr val="tx1"/>
                </a:solidFill>
              </a:rPr>
              <a:t>. </a:t>
            </a:r>
            <a:r>
              <a:rPr lang="en-US" sz="1600" b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Y</a:t>
            </a:r>
            <a:r>
              <a:rPr lang="en-US" sz="1600" b="1" baseline="-25000" dirty="0" smtClean="0">
                <a:solidFill>
                  <a:schemeClr val="tx1"/>
                </a:solidFill>
              </a:rPr>
              <a:t>RP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6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125" y="670018"/>
            <a:ext cx="4876800" cy="424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107" y="46320"/>
            <a:ext cx="6726200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Flow &amp; Triggered Correlations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4" name="Text Box 21"/>
          <p:cNvSpPr txBox="1">
            <a:spLocks noChangeArrowheads="1"/>
          </p:cNvSpPr>
          <p:nvPr/>
        </p:nvSpPr>
        <p:spPr bwMode="auto">
          <a:xfrm>
            <a:off x="0" y="4958664"/>
            <a:ext cx="9144000" cy="1833452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>Any function can be described with enough coefficients</a:t>
            </a:r>
          </a:p>
          <a:p>
            <a:pPr algn="l">
              <a:buClr>
                <a:srgbClr val="FC0128"/>
              </a:buClr>
            </a:pPr>
            <a:r>
              <a:rPr lang="en-US" sz="1600" dirty="0" smtClean="0">
                <a:solidFill>
                  <a:srgbClr val="000000"/>
                </a:solidFill>
              </a:rPr>
              <a:t>- But not if we impose factorization </a:t>
            </a:r>
            <a:r>
              <a:rPr lang="en-US" sz="1600" b="1" dirty="0" err="1" smtClean="0">
                <a:solidFill>
                  <a:srgbClr val="FF0000"/>
                </a:solidFill>
              </a:rPr>
              <a:t>C(p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600" b="1" baseline="30000" dirty="0" err="1" smtClean="0">
                <a:solidFill>
                  <a:srgbClr val="FF0000"/>
                </a:solidFill>
              </a:rPr>
              <a:t>trig</a:t>
            </a:r>
            <a:r>
              <a:rPr lang="en-US" sz="1600" b="1" dirty="0" smtClean="0">
                <a:solidFill>
                  <a:srgbClr val="FF0000"/>
                </a:solidFill>
              </a:rPr>
              <a:t>, </a:t>
            </a:r>
            <a:r>
              <a:rPr lang="en-US" sz="1600" b="1" dirty="0" err="1" smtClean="0">
                <a:solidFill>
                  <a:srgbClr val="FF0000"/>
                </a:solidFill>
              </a:rPr>
              <a:t>p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600" b="1" baseline="30000" dirty="0" err="1" smtClean="0">
                <a:solidFill>
                  <a:srgbClr val="FF0000"/>
                </a:solidFill>
              </a:rPr>
              <a:t>assoc</a:t>
            </a:r>
            <a:r>
              <a:rPr lang="en-US" sz="1600" b="1" dirty="0" smtClean="0">
                <a:solidFill>
                  <a:srgbClr val="FF0000"/>
                </a:solidFill>
              </a:rPr>
              <a:t>)=</a:t>
            </a:r>
            <a:r>
              <a:rPr lang="en-US" sz="1600" b="1" dirty="0" err="1" smtClean="0">
                <a:solidFill>
                  <a:srgbClr val="FF0000"/>
                </a:solidFill>
              </a:rPr>
              <a:t>v(p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600" b="1" baseline="30000" dirty="0" err="1" smtClean="0">
                <a:solidFill>
                  <a:srgbClr val="FF0000"/>
                </a:solidFill>
              </a:rPr>
              <a:t>trig</a:t>
            </a:r>
            <a:r>
              <a:rPr lang="en-US" sz="1600" b="1" dirty="0" smtClean="0">
                <a:solidFill>
                  <a:srgbClr val="FF0000"/>
                </a:solidFill>
              </a:rPr>
              <a:t>)*</a:t>
            </a:r>
            <a:r>
              <a:rPr lang="en-US" sz="1600" b="1" dirty="0" err="1" smtClean="0">
                <a:solidFill>
                  <a:srgbClr val="FF0000"/>
                </a:solidFill>
              </a:rPr>
              <a:t>v(p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600" b="1" baseline="30000" dirty="0" err="1" smtClean="0">
                <a:solidFill>
                  <a:srgbClr val="FF0000"/>
                </a:solidFill>
              </a:rPr>
              <a:t>assoc</a:t>
            </a:r>
            <a:r>
              <a:rPr lang="en-US" sz="1600" b="1" dirty="0" smtClean="0">
                <a:solidFill>
                  <a:srgbClr val="FF0000"/>
                </a:solidFill>
              </a:rPr>
              <a:t>)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(or take coefficients from flow analysis).</a:t>
            </a: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rgbClr val="FF0000"/>
                </a:solidFill>
              </a:rPr>
              <a:t>Correlations (|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|&gt;0.8) can be described </a:t>
            </a:r>
            <a:r>
              <a:rPr lang="en-US" b="1" u="sng" dirty="0" smtClean="0">
                <a:solidFill>
                  <a:srgbClr val="FF0000"/>
                </a:solidFill>
              </a:rPr>
              <a:t>consistently</a:t>
            </a:r>
            <a:r>
              <a:rPr lang="en-US" dirty="0" smtClean="0">
                <a:solidFill>
                  <a:srgbClr val="FF0000"/>
                </a:solidFill>
              </a:rPr>
              <a:t> with 'collective flow' hypothesis </a:t>
            </a: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rgbClr val="FF0000"/>
                </a:solidFill>
              </a:rPr>
              <a:t>	for </a:t>
            </a:r>
            <a:r>
              <a:rPr lang="en-US" dirty="0" err="1" smtClean="0">
                <a:solidFill>
                  <a:srgbClr val="FF0000"/>
                </a:solidFill>
              </a:rPr>
              <a:t>p</a:t>
            </a:r>
            <a:r>
              <a:rPr lang="en-US" baseline="-25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&lt; 3-4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( consistent with 'collectivity ')</a:t>
            </a: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only partially or not at all for 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baseline="-25000" dirty="0" err="1" smtClean="0">
                <a:solidFill>
                  <a:schemeClr val="tx1"/>
                </a:solidFill>
              </a:rPr>
              <a:t>T</a:t>
            </a:r>
            <a:r>
              <a:rPr lang="en-US" dirty="0" smtClean="0">
                <a:solidFill>
                  <a:schemeClr val="tx1"/>
                </a:solidFill>
              </a:rPr>
              <a:t> &gt; 5 </a:t>
            </a:r>
            <a:r>
              <a:rPr lang="en-US" dirty="0" err="1" smtClean="0">
                <a:solidFill>
                  <a:schemeClr val="tx1"/>
                </a:solidFill>
              </a:rPr>
              <a:t>GeV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</p:txBody>
      </p:sp>
      <p:grpSp>
        <p:nvGrpSpPr>
          <p:cNvPr id="6" name="Group 19"/>
          <p:cNvGrpSpPr/>
          <p:nvPr/>
        </p:nvGrpSpPr>
        <p:grpSpPr>
          <a:xfrm>
            <a:off x="4128101" y="669069"/>
            <a:ext cx="4656831" cy="3809146"/>
            <a:chOff x="4128101" y="669069"/>
            <a:chExt cx="4656831" cy="3809146"/>
          </a:xfrm>
        </p:grpSpPr>
        <p:pic>
          <p:nvPicPr>
            <p:cNvPr id="25" name="Picture 13" descr="dphi_etamin08_cent0to20_9_8_fat_global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58257" y="669069"/>
              <a:ext cx="3926675" cy="3809146"/>
            </a:xfrm>
            <a:prstGeom prst="rect">
              <a:avLst/>
            </a:prstGeom>
            <a:noFill/>
          </p:spPr>
        </p:pic>
        <p:grpSp>
          <p:nvGrpSpPr>
            <p:cNvPr id="7" name="Group 18"/>
            <p:cNvGrpSpPr/>
            <p:nvPr/>
          </p:nvGrpSpPr>
          <p:grpSpPr>
            <a:xfrm>
              <a:off x="4128101" y="1101969"/>
              <a:ext cx="3487494" cy="1441939"/>
              <a:chOff x="4128101" y="1101969"/>
              <a:chExt cx="3487494" cy="1441939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4128101" y="1101969"/>
                <a:ext cx="3487494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≈ coefficients from flow analysis</a:t>
                </a: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 bwMode="auto">
              <a:xfrm rot="16200000" flipH="1">
                <a:off x="6236676" y="1793631"/>
                <a:ext cx="1090246" cy="41030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CC0066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cxnSp>
        <p:nvCxnSpPr>
          <p:cNvPr id="22" name="Straight Arrow Connector 21"/>
          <p:cNvCxnSpPr/>
          <p:nvPr/>
        </p:nvCxnSpPr>
        <p:spPr bwMode="auto">
          <a:xfrm rot="10800000" flipV="1">
            <a:off x="2203939" y="1477108"/>
            <a:ext cx="2485295" cy="281354"/>
          </a:xfrm>
          <a:prstGeom prst="straightConnector1">
            <a:avLst/>
          </a:prstGeom>
          <a:noFill/>
          <a:ln w="38100" cap="flat" cmpd="sng" algn="ctr">
            <a:solidFill>
              <a:srgbClr val="CC0066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8" name="Group 42"/>
          <p:cNvGrpSpPr/>
          <p:nvPr/>
        </p:nvGrpSpPr>
        <p:grpSpPr>
          <a:xfrm>
            <a:off x="3362875" y="1735015"/>
            <a:ext cx="4444694" cy="1873101"/>
            <a:chOff x="3362875" y="1735015"/>
            <a:chExt cx="4444694" cy="1873101"/>
          </a:xfrm>
        </p:grpSpPr>
        <p:sp>
          <p:nvSpPr>
            <p:cNvPr id="21" name="TextBox 20"/>
            <p:cNvSpPr txBox="1"/>
            <p:nvPr/>
          </p:nvSpPr>
          <p:spPr>
            <a:xfrm>
              <a:off x="3362875" y="3294184"/>
              <a:ext cx="3540841" cy="3139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coefficients from C(P</a:t>
              </a:r>
              <a:r>
                <a:rPr lang="en-US" sz="1600" baseline="-25000" dirty="0" smtClean="0"/>
                <a:t>T</a:t>
              </a:r>
              <a:r>
                <a:rPr lang="en-US" sz="1600" dirty="0" smtClean="0"/>
                <a:t>1,P</a:t>
              </a:r>
              <a:r>
                <a:rPr lang="en-US" sz="1600" baseline="-25000" dirty="0" smtClean="0"/>
                <a:t>T</a:t>
              </a:r>
              <a:r>
                <a:rPr lang="en-US" sz="1600" dirty="0" smtClean="0"/>
                <a:t>2) analysis</a:t>
              </a:r>
            </a:p>
          </p:txBody>
        </p:sp>
        <p:cxnSp>
          <p:nvCxnSpPr>
            <p:cNvPr id="31" name="Straight Arrow Connector 30"/>
            <p:cNvCxnSpPr>
              <a:stCxn id="21" idx="3"/>
            </p:cNvCxnSpPr>
            <p:nvPr/>
          </p:nvCxnSpPr>
          <p:spPr bwMode="auto">
            <a:xfrm flipV="1">
              <a:off x="6903716" y="1735015"/>
              <a:ext cx="903853" cy="1716135"/>
            </a:xfrm>
            <a:prstGeom prst="straightConnector1">
              <a:avLst/>
            </a:prstGeom>
            <a:noFill/>
            <a:ln w="19050" cap="flat" cmpd="sng" algn="ctr">
              <a:solidFill>
                <a:srgbClr val="000099"/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36" name="Straight Arrow Connector 35"/>
          <p:cNvCxnSpPr/>
          <p:nvPr/>
        </p:nvCxnSpPr>
        <p:spPr bwMode="auto">
          <a:xfrm rot="16200000" flipV="1">
            <a:off x="3470033" y="2778370"/>
            <a:ext cx="820617" cy="164125"/>
          </a:xfrm>
          <a:prstGeom prst="straightConnector1">
            <a:avLst/>
          </a:prstGeom>
          <a:noFill/>
          <a:ln w="19050" cap="flat" cmpd="sng" algn="ctr">
            <a:solidFill>
              <a:srgbClr val="000099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1831730" y="2013240"/>
            <a:ext cx="5779477" cy="651077"/>
          </a:xfrm>
          <a:prstGeom prst="rect">
            <a:avLst/>
          </a:prstGeom>
          <a:solidFill>
            <a:srgbClr val="BBF1F7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3 </a:t>
            </a:r>
            <a:r>
              <a:rPr lang="en-US" sz="2400" b="1" dirty="0" smtClean="0">
                <a:solidFill>
                  <a:srgbClr val="FF0000"/>
                </a:solidFill>
              </a:rPr>
              <a:t>: </a:t>
            </a:r>
            <a:r>
              <a:rPr lang="en-US" sz="1600" dirty="0" smtClean="0">
                <a:solidFill>
                  <a:srgbClr val="FF0000"/>
                </a:solidFill>
              </a:rPr>
              <a:t>explain the </a:t>
            </a:r>
            <a:r>
              <a:rPr lang="en-US" sz="1600" b="1" dirty="0" smtClean="0">
                <a:solidFill>
                  <a:srgbClr val="FF0000"/>
                </a:solidFill>
              </a:rPr>
              <a:t>'near side </a:t>
            </a:r>
            <a:r>
              <a:rPr lang="en-US" sz="1600" b="1" u="sng" dirty="0" smtClean="0">
                <a:solidFill>
                  <a:srgbClr val="FF0000"/>
                </a:solidFill>
              </a:rPr>
              <a:t>long range</a:t>
            </a:r>
            <a:r>
              <a:rPr lang="en-US" sz="1600" b="1" dirty="0" smtClean="0">
                <a:solidFill>
                  <a:srgbClr val="FF0000"/>
                </a:solidFill>
              </a:rPr>
              <a:t> ridge'</a:t>
            </a:r>
            <a:r>
              <a:rPr lang="en-US" sz="1600" dirty="0" smtClean="0">
                <a:solidFill>
                  <a:srgbClr val="FF0000"/>
                </a:solidFill>
              </a:rPr>
              <a:t> and the away side </a:t>
            </a:r>
            <a:r>
              <a:rPr lang="en-US" sz="1600" b="1" dirty="0" smtClean="0">
                <a:solidFill>
                  <a:srgbClr val="FF0000"/>
                </a:solidFill>
              </a:rPr>
              <a:t>'Mach cone’  </a:t>
            </a:r>
            <a:r>
              <a:rPr lang="en-US" sz="1600" dirty="0" smtClean="0">
                <a:solidFill>
                  <a:srgbClr val="FF0000"/>
                </a:solidFill>
              </a:rPr>
              <a:t>for |</a:t>
            </a:r>
            <a:r>
              <a:rPr lang="en-US" sz="1600" dirty="0" err="1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sz="1600" dirty="0" smtClean="0">
                <a:solidFill>
                  <a:srgbClr val="FF0000"/>
                </a:solidFill>
              </a:rPr>
              <a:t>| &gt; 0.8 and </a:t>
            </a:r>
            <a:r>
              <a:rPr lang="en-US" sz="1600" dirty="0" err="1" smtClean="0">
                <a:solidFill>
                  <a:srgbClr val="FF0000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 &lt; 3-4 </a:t>
            </a:r>
            <a:r>
              <a:rPr lang="en-US" sz="1600" dirty="0" err="1" smtClean="0">
                <a:solidFill>
                  <a:srgbClr val="FF0000"/>
                </a:solidFill>
              </a:rPr>
              <a:t>GeV</a:t>
            </a:r>
            <a:r>
              <a:rPr lang="en-US" sz="1600" dirty="0" smtClean="0">
                <a:solidFill>
                  <a:srgbClr val="FF0000"/>
                </a:solidFill>
              </a:rPr>
              <a:t> 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14824" y="766885"/>
            <a:ext cx="1291076" cy="28982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'away side jet'</a:t>
            </a:r>
            <a:endParaRPr lang="en-US" sz="1400" baseline="-25000" dirty="0"/>
          </a:p>
        </p:txBody>
      </p:sp>
      <p:cxnSp>
        <p:nvCxnSpPr>
          <p:cNvPr id="27" name="Straight Arrow Connector 26"/>
          <p:cNvCxnSpPr/>
          <p:nvPr/>
        </p:nvCxnSpPr>
        <p:spPr bwMode="auto">
          <a:xfrm rot="10800000" flipV="1">
            <a:off x="8064500" y="1092200"/>
            <a:ext cx="355600" cy="317500"/>
          </a:xfrm>
          <a:prstGeom prst="straightConnector1">
            <a:avLst/>
          </a:prstGeom>
          <a:noFill/>
          <a:ln w="38100" cap="flat" cmpd="sng" algn="ctr">
            <a:solidFill>
              <a:srgbClr val="000099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9035" y="46320"/>
            <a:ext cx="4238340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Triangular Flow v3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95586" name="Picture 2" descr="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3659" t="2035" r="3157" b="5895"/>
          <a:stretch>
            <a:fillRect/>
          </a:stretch>
        </p:blipFill>
        <p:spPr bwMode="auto">
          <a:xfrm>
            <a:off x="50800" y="1324708"/>
            <a:ext cx="4478216" cy="3845170"/>
          </a:xfrm>
          <a:prstGeom prst="rect">
            <a:avLst/>
          </a:prstGeom>
          <a:noFill/>
        </p:spPr>
      </p:pic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234461" y="5203871"/>
            <a:ext cx="8909539" cy="12563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000000"/>
                </a:solidFill>
              </a:rPr>
              <a:t>v</a:t>
            </a:r>
            <a:r>
              <a:rPr lang="en-US" b="1" baseline="-25000" dirty="0" smtClean="0">
                <a:solidFill>
                  <a:srgbClr val="000000"/>
                </a:solidFill>
              </a:rPr>
              <a:t>3</a:t>
            </a:r>
            <a:r>
              <a:rPr lang="en-US" b="1" dirty="0" smtClean="0">
                <a:solidFill>
                  <a:srgbClr val="000000"/>
                </a:solidFill>
              </a:rPr>
              <a:t> shows </a:t>
            </a:r>
            <a:r>
              <a:rPr lang="en-US" b="1" dirty="0" smtClean="0">
                <a:solidFill>
                  <a:srgbClr val="FF0000"/>
                </a:solidFill>
              </a:rPr>
              <a:t>mass splitting</a:t>
            </a:r>
            <a:r>
              <a:rPr lang="en-US" b="1" dirty="0" smtClean="0">
                <a:solidFill>
                  <a:srgbClr val="000000"/>
                </a:solidFill>
              </a:rPr>
              <a:t> expected from hydro flow 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Has the </a:t>
            </a:r>
            <a:r>
              <a:rPr lang="en-US" b="1" dirty="0" smtClean="0">
                <a:solidFill>
                  <a:srgbClr val="FF0000"/>
                </a:solidFill>
              </a:rPr>
              <a:t>magnitude (and </a:t>
            </a:r>
            <a:r>
              <a:rPr lang="en-US" b="1" dirty="0" err="1" smtClean="0">
                <a:solidFill>
                  <a:srgbClr val="FF0000"/>
                </a:solidFill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b="1" baseline="-250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dependence)</a:t>
            </a:r>
            <a:r>
              <a:rPr lang="en-US" b="1" dirty="0" smtClean="0">
                <a:solidFill>
                  <a:schemeClr val="tx1"/>
                </a:solidFill>
              </a:rPr>
              <a:t> expected from geometry fluctuations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>(and has different sensitivity to </a:t>
            </a:r>
            <a:r>
              <a:rPr lang="en-US" dirty="0" smtClean="0">
                <a:solidFill>
                  <a:schemeClr val="tx1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chemeClr val="tx1"/>
                </a:solidFill>
              </a:rPr>
              <a:t>/s than v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) 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616605" y="857751"/>
            <a:ext cx="1630687" cy="3699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2000" dirty="0"/>
              <a:t> </a:t>
            </a:r>
            <a:r>
              <a:rPr lang="en-US" sz="2000" dirty="0" smtClean="0"/>
              <a:t>v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for </a:t>
            </a:r>
            <a:r>
              <a:rPr lang="en-US" sz="2000" dirty="0" smtClean="0">
                <a:latin typeface="Symbol" pitchFamily="18" charset="2"/>
              </a:rPr>
              <a:t>p</a:t>
            </a:r>
            <a:r>
              <a:rPr lang="en-US" sz="2000" dirty="0" smtClean="0"/>
              <a:t>/K/p</a:t>
            </a:r>
            <a:endParaRPr lang="en-US" sz="2000" baseline="-250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64332" y="3048000"/>
            <a:ext cx="32573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ymbol" pitchFamily="18" charset="2"/>
              </a:rPr>
              <a:t>p</a:t>
            </a:r>
            <a:endParaRPr lang="en-US" sz="2000" baseline="-25000" dirty="0">
              <a:latin typeface="Symbol" pitchFamily="18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41345" y="3786553"/>
            <a:ext cx="3273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1434123" y="3352800"/>
            <a:ext cx="445477" cy="35169"/>
          </a:xfrm>
          <a:prstGeom prst="straightConnector1">
            <a:avLst/>
          </a:prstGeom>
          <a:noFill/>
          <a:ln w="38100" cap="flat" cmpd="sng" algn="ctr">
            <a:solidFill>
              <a:srgbClr val="00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22" idx="1"/>
          </p:cNvCxnSpPr>
          <p:nvPr/>
        </p:nvCxnSpPr>
        <p:spPr bwMode="auto">
          <a:xfrm rot="10800000" flipV="1">
            <a:off x="1854201" y="3971218"/>
            <a:ext cx="587145" cy="5468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5" name="Group 37"/>
          <p:cNvGrpSpPr/>
          <p:nvPr/>
        </p:nvGrpSpPr>
        <p:grpSpPr>
          <a:xfrm>
            <a:off x="4637292" y="869474"/>
            <a:ext cx="4513120" cy="4220004"/>
            <a:chOff x="4637292" y="869474"/>
            <a:chExt cx="4513120" cy="4220004"/>
          </a:xfrm>
        </p:grpSpPr>
        <p:grpSp>
          <p:nvGrpSpPr>
            <p:cNvPr id="6" name="Group 33"/>
            <p:cNvGrpSpPr/>
            <p:nvPr/>
          </p:nvGrpSpPr>
          <p:grpSpPr>
            <a:xfrm>
              <a:off x="4637292" y="869474"/>
              <a:ext cx="4513120" cy="4183172"/>
              <a:chOff x="4637292" y="869474"/>
              <a:chExt cx="4513120" cy="4183172"/>
            </a:xfrm>
          </p:grpSpPr>
          <p:pic>
            <p:nvPicPr>
              <p:cNvPr id="198658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r="2645"/>
              <a:stretch>
                <a:fillRect/>
              </a:stretch>
            </p:blipFill>
            <p:spPr bwMode="auto">
              <a:xfrm>
                <a:off x="4637292" y="1301260"/>
                <a:ext cx="4506708" cy="37513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" name="Text Box 5"/>
              <p:cNvSpPr txBox="1">
                <a:spLocks noChangeArrowheads="1"/>
              </p:cNvSpPr>
              <p:nvPr/>
            </p:nvSpPr>
            <p:spPr bwMode="auto">
              <a:xfrm>
                <a:off x="6001035" y="869474"/>
                <a:ext cx="2287181" cy="3699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2000" dirty="0"/>
                  <a:t> </a:t>
                </a:r>
                <a:r>
                  <a:rPr lang="en-US" sz="2000" dirty="0" smtClean="0"/>
                  <a:t>v</a:t>
                </a:r>
                <a:r>
                  <a:rPr lang="en-US" sz="2000" baseline="-25000" dirty="0" smtClean="0"/>
                  <a:t>3</a:t>
                </a:r>
                <a:r>
                  <a:rPr lang="en-US" sz="2000" dirty="0" smtClean="0"/>
                  <a:t> v</a:t>
                </a:r>
                <a:r>
                  <a:rPr lang="en-US" sz="2000" baseline="-25000" dirty="0" smtClean="0"/>
                  <a:t>4</a:t>
                </a:r>
                <a:r>
                  <a:rPr lang="en-US" sz="2000" dirty="0" smtClean="0"/>
                  <a:t> v</a:t>
                </a:r>
                <a:r>
                  <a:rPr lang="en-US" sz="2000" baseline="-25000" dirty="0" smtClean="0"/>
                  <a:t>5</a:t>
                </a:r>
                <a:r>
                  <a:rPr lang="en-US" sz="2000" dirty="0" smtClean="0"/>
                  <a:t> versus </a:t>
                </a:r>
                <a:r>
                  <a:rPr lang="en-US" sz="2000" dirty="0" err="1" smtClean="0"/>
                  <a:t>p</a:t>
                </a:r>
                <a:r>
                  <a:rPr lang="en-US" sz="2000" baseline="-25000" dirty="0" err="1" smtClean="0"/>
                  <a:t>T</a:t>
                </a:r>
                <a:endParaRPr lang="en-US" sz="2000" baseline="-25000" dirty="0">
                  <a:latin typeface="+mn-lt"/>
                </a:endParaRPr>
              </a:p>
            </p:txBody>
          </p:sp>
          <p:grpSp>
            <p:nvGrpSpPr>
              <p:cNvPr id="7" name="Group 32"/>
              <p:cNvGrpSpPr/>
              <p:nvPr/>
            </p:nvGrpSpPr>
            <p:grpSpPr>
              <a:xfrm>
                <a:off x="7900294" y="2286000"/>
                <a:ext cx="1250118" cy="1971140"/>
                <a:chOff x="7900294" y="2286000"/>
                <a:chExt cx="1250118" cy="1971140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8498171" y="2286000"/>
                  <a:ext cx="397866" cy="34163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/>
                    <a:t>v</a:t>
                  </a:r>
                  <a:r>
                    <a:rPr lang="en-US" b="1" baseline="-25000" dirty="0" smtClean="0"/>
                    <a:t>2</a:t>
                  </a:r>
                  <a:endParaRPr lang="en-US" b="1" baseline="-25000" dirty="0"/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7900294" y="3188677"/>
                  <a:ext cx="397866" cy="34163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v</a:t>
                  </a:r>
                  <a:r>
                    <a:rPr lang="en-US" b="1" baseline="-25000" dirty="0" smtClean="0">
                      <a:solidFill>
                        <a:schemeClr val="accent2">
                          <a:lumMod val="75000"/>
                        </a:schemeClr>
                      </a:solidFill>
                    </a:rPr>
                    <a:t>3</a:t>
                  </a:r>
                  <a:endParaRPr lang="en-US" b="1" baseline="-25000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8752546" y="3446584"/>
                  <a:ext cx="397866" cy="34163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rgbClr val="FF0000"/>
                      </a:solidFill>
                    </a:rPr>
                    <a:t>v</a:t>
                  </a:r>
                  <a:r>
                    <a:rPr lang="en-US" b="1" baseline="-25000" dirty="0" smtClean="0">
                      <a:solidFill>
                        <a:srgbClr val="FF0000"/>
                      </a:solidFill>
                    </a:rPr>
                    <a:t>4</a:t>
                  </a:r>
                  <a:endParaRPr lang="en-US" b="1" baseline="-250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7923740" y="3915508"/>
                  <a:ext cx="397866" cy="34163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1"/>
                      </a:solidFill>
                    </a:rPr>
                    <a:t>v</a:t>
                  </a:r>
                  <a:r>
                    <a:rPr lang="en-US" b="1" baseline="-25000" dirty="0" smtClean="0">
                      <a:solidFill>
                        <a:schemeClr val="tx1"/>
                      </a:solidFill>
                    </a:rPr>
                    <a:t>5</a:t>
                  </a:r>
                  <a:endParaRPr lang="en-US" b="1" baseline="-250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5" name="TextBox 34"/>
            <p:cNvSpPr txBox="1"/>
            <p:nvPr/>
          </p:nvSpPr>
          <p:spPr>
            <a:xfrm>
              <a:off x="5324333" y="4747846"/>
              <a:ext cx="2595582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Hydro calculation for v</a:t>
              </a:r>
              <a:r>
                <a:rPr lang="en-US" baseline="-25000" dirty="0" smtClean="0"/>
                <a:t>3</a:t>
              </a:r>
              <a:endParaRPr lang="en-US" baseline="-25000" dirty="0"/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 rot="5400000" flipH="1" flipV="1">
              <a:off x="6641123" y="3780692"/>
              <a:ext cx="1324708" cy="539262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0" name="Group 48"/>
          <p:cNvGrpSpPr/>
          <p:nvPr/>
        </p:nvGrpSpPr>
        <p:grpSpPr>
          <a:xfrm>
            <a:off x="7268308" y="3282462"/>
            <a:ext cx="1875692" cy="1184030"/>
            <a:chOff x="7268308" y="3282462"/>
            <a:chExt cx="1875692" cy="1184030"/>
          </a:xfrm>
        </p:grpSpPr>
        <p:grpSp>
          <p:nvGrpSpPr>
            <p:cNvPr id="11" name="Group 42"/>
            <p:cNvGrpSpPr/>
            <p:nvPr/>
          </p:nvGrpSpPr>
          <p:grpSpPr>
            <a:xfrm>
              <a:off x="7901354" y="3282462"/>
              <a:ext cx="1242646" cy="1184030"/>
              <a:chOff x="7901354" y="3282462"/>
              <a:chExt cx="1242646" cy="1184030"/>
            </a:xfrm>
          </p:grpSpPr>
          <p:sp>
            <p:nvSpPr>
              <p:cNvPr id="36" name="Oval 35"/>
              <p:cNvSpPr/>
              <p:nvPr/>
            </p:nvSpPr>
            <p:spPr bwMode="auto">
              <a:xfrm>
                <a:off x="8698523" y="3282462"/>
                <a:ext cx="445477" cy="75027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2" name="Oval 41"/>
              <p:cNvSpPr/>
              <p:nvPr/>
            </p:nvSpPr>
            <p:spPr bwMode="auto">
              <a:xfrm>
                <a:off x="7901354" y="3716216"/>
                <a:ext cx="445477" cy="750276"/>
              </a:xfrm>
              <a:prstGeom prst="ellipse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</p:grpSp>
        <p:cxnSp>
          <p:nvCxnSpPr>
            <p:cNvPr id="45" name="Straight Arrow Connector 44"/>
            <p:cNvCxnSpPr>
              <a:stCxn id="42" idx="2"/>
            </p:cNvCxnSpPr>
            <p:nvPr/>
          </p:nvCxnSpPr>
          <p:spPr bwMode="auto">
            <a:xfrm rot="10800000">
              <a:off x="7268308" y="3974124"/>
              <a:ext cx="633046" cy="117231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7" name="Straight Arrow Connector 46"/>
            <p:cNvCxnSpPr>
              <a:stCxn id="36" idx="1"/>
            </p:cNvCxnSpPr>
            <p:nvPr/>
          </p:nvCxnSpPr>
          <p:spPr bwMode="auto">
            <a:xfrm rot="16200000" flipH="1" flipV="1">
              <a:off x="8223372" y="3117211"/>
              <a:ext cx="265264" cy="815516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2848948" y="3423138"/>
            <a:ext cx="35618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K</a:t>
            </a:r>
            <a:endParaRPr lang="en-US" sz="2000" baseline="-25000" dirty="0">
              <a:solidFill>
                <a:srgbClr val="002060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 bwMode="auto">
          <a:xfrm rot="10800000" flipV="1">
            <a:off x="1785816" y="3575538"/>
            <a:ext cx="1008185" cy="152400"/>
          </a:xfrm>
          <a:prstGeom prst="straightConnector1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 Box 21"/>
          <p:cNvSpPr txBox="1">
            <a:spLocks noChangeArrowheads="1"/>
          </p:cNvSpPr>
          <p:nvPr/>
        </p:nvSpPr>
        <p:spPr bwMode="auto">
          <a:xfrm>
            <a:off x="1831730" y="2013240"/>
            <a:ext cx="5779477" cy="1537473"/>
          </a:xfrm>
          <a:prstGeom prst="rect">
            <a:avLst/>
          </a:prstGeom>
          <a:solidFill>
            <a:srgbClr val="BBF1F7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v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3 </a:t>
            </a:r>
            <a:r>
              <a:rPr lang="en-US" sz="2400" b="1" dirty="0" smtClean="0">
                <a:solidFill>
                  <a:srgbClr val="FF0000"/>
                </a:solidFill>
              </a:rPr>
              <a:t>: 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- Explain the </a:t>
            </a:r>
            <a:r>
              <a:rPr lang="en-US" sz="1600" b="1" dirty="0" smtClean="0">
                <a:solidFill>
                  <a:srgbClr val="FF0000"/>
                </a:solidFill>
              </a:rPr>
              <a:t>'near side </a:t>
            </a:r>
            <a:r>
              <a:rPr lang="en-US" sz="1600" b="1" u="sng" dirty="0" smtClean="0">
                <a:solidFill>
                  <a:srgbClr val="FF0000"/>
                </a:solidFill>
              </a:rPr>
              <a:t>long range</a:t>
            </a:r>
            <a:r>
              <a:rPr lang="en-US" sz="1600" b="1" dirty="0" smtClean="0">
                <a:solidFill>
                  <a:srgbClr val="FF0000"/>
                </a:solidFill>
              </a:rPr>
              <a:t> ridge'</a:t>
            </a:r>
            <a:r>
              <a:rPr lang="en-US" sz="1600" dirty="0" smtClean="0">
                <a:solidFill>
                  <a:srgbClr val="FF0000"/>
                </a:solidFill>
              </a:rPr>
              <a:t> and the away side </a:t>
            </a:r>
            <a:r>
              <a:rPr lang="en-US" sz="1600" b="1" dirty="0" smtClean="0">
                <a:solidFill>
                  <a:srgbClr val="FF0000"/>
                </a:solidFill>
              </a:rPr>
              <a:t>'Mach cone’  </a:t>
            </a:r>
            <a:r>
              <a:rPr lang="en-US" sz="1600" dirty="0" smtClean="0">
                <a:solidFill>
                  <a:srgbClr val="FF0000"/>
                </a:solidFill>
              </a:rPr>
              <a:t>for |</a:t>
            </a:r>
            <a:r>
              <a:rPr lang="en-US" sz="1600" dirty="0" err="1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sz="1600" dirty="0" smtClean="0">
                <a:solidFill>
                  <a:srgbClr val="FF0000"/>
                </a:solidFill>
              </a:rPr>
              <a:t>| &gt; 0.8 and </a:t>
            </a:r>
            <a:r>
              <a:rPr lang="en-US" sz="1600" dirty="0" err="1" smtClean="0">
                <a:solidFill>
                  <a:srgbClr val="FF0000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 &lt; 3-4 </a:t>
            </a:r>
            <a:r>
              <a:rPr lang="en-US" sz="1600" dirty="0" err="1" smtClean="0">
                <a:solidFill>
                  <a:srgbClr val="FF0000"/>
                </a:solidFill>
              </a:rPr>
              <a:t>GeV</a:t>
            </a:r>
            <a:r>
              <a:rPr lang="en-US" sz="1600" dirty="0" smtClean="0">
                <a:solidFill>
                  <a:srgbClr val="FF0000"/>
                </a:solidFill>
              </a:rPr>
              <a:t> !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 Compatible with hydrodynamic predictions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 Induced by geometry fluctuations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400" y="3924300"/>
            <a:ext cx="3743960" cy="26263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v</a:t>
            </a:r>
            <a:r>
              <a:rPr lang="en-US" baseline="-25000" dirty="0" smtClean="0"/>
              <a:t>2</a:t>
            </a:r>
            <a:r>
              <a:rPr lang="en-US" dirty="0" smtClean="0"/>
              <a:t>: identified particle flow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693983" y="1450419"/>
            <a:ext cx="4114008" cy="2882719"/>
            <a:chOff x="5024683" y="789042"/>
            <a:chExt cx="4114008" cy="2882719"/>
          </a:xfrm>
        </p:grpSpPr>
        <p:grpSp>
          <p:nvGrpSpPr>
            <p:cNvPr id="19" name="Group 49"/>
            <p:cNvGrpSpPr/>
            <p:nvPr/>
          </p:nvGrpSpPr>
          <p:grpSpPr>
            <a:xfrm>
              <a:off x="5024683" y="789042"/>
              <a:ext cx="4114008" cy="2882719"/>
              <a:chOff x="5024683" y="789042"/>
              <a:chExt cx="4114008" cy="2882719"/>
            </a:xfrm>
          </p:grpSpPr>
          <p:grpSp>
            <p:nvGrpSpPr>
              <p:cNvPr id="27" name="Group 31"/>
              <p:cNvGrpSpPr/>
              <p:nvPr/>
            </p:nvGrpSpPr>
            <p:grpSpPr>
              <a:xfrm>
                <a:off x="5024683" y="789042"/>
                <a:ext cx="4114008" cy="2882719"/>
                <a:chOff x="5024683" y="789042"/>
                <a:chExt cx="4114008" cy="2882719"/>
              </a:xfrm>
            </p:grpSpPr>
            <p:pic>
              <p:nvPicPr>
                <p:cNvPr id="33" name="Picture 7" descr="0">
                  <a:hlinkClick r:id="rId4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 l="3573" t="1183" r="3127" b="7113"/>
                <a:stretch>
                  <a:fillRect/>
                </a:stretch>
              </p:blipFill>
              <p:spPr bwMode="auto">
                <a:xfrm>
                  <a:off x="5024683" y="789042"/>
                  <a:ext cx="4114008" cy="2882719"/>
                </a:xfrm>
                <a:prstGeom prst="rect">
                  <a:avLst/>
                </a:prstGeom>
                <a:noFill/>
              </p:spPr>
            </p:pic>
            <p:sp>
              <p:nvSpPr>
                <p:cNvPr id="34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7593421" y="1050205"/>
                  <a:ext cx="1173487" cy="346891"/>
                </a:xfrm>
                <a:prstGeom prst="rect">
                  <a:avLst/>
                </a:prstGeom>
                <a:solidFill>
                  <a:srgbClr val="CCFFFF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algn="l"/>
                  <a:r>
                    <a:rPr lang="en-US" sz="1800" dirty="0"/>
                    <a:t> </a:t>
                  </a:r>
                  <a:r>
                    <a:rPr lang="en-US" dirty="0" smtClean="0">
                      <a:solidFill>
                        <a:srgbClr val="008000"/>
                      </a:solidFill>
                      <a:latin typeface="Symbol" pitchFamily="18" charset="2"/>
                    </a:rPr>
                    <a:t>p</a:t>
                  </a:r>
                  <a:r>
                    <a:rPr lang="en-US" dirty="0" smtClean="0">
                      <a:solidFill>
                        <a:srgbClr val="008000"/>
                      </a:solidFill>
                    </a:rPr>
                    <a:t>/K/p v</a:t>
                  </a:r>
                  <a:r>
                    <a:rPr lang="en-US" baseline="-25000" dirty="0" smtClean="0">
                      <a:solidFill>
                        <a:srgbClr val="008000"/>
                      </a:solidFill>
                    </a:rPr>
                    <a:t>2</a:t>
                  </a:r>
                  <a:endParaRPr lang="en-US" sz="1800" baseline="-25000" dirty="0">
                    <a:solidFill>
                      <a:srgbClr val="008000"/>
                    </a:solidFill>
                    <a:latin typeface="Symbol" pitchFamily="18" charset="2"/>
                  </a:endParaRPr>
                </a:p>
              </p:txBody>
            </p:sp>
          </p:grpSp>
          <p:grpSp>
            <p:nvGrpSpPr>
              <p:cNvPr id="28" name="Group 48"/>
              <p:cNvGrpSpPr/>
              <p:nvPr/>
            </p:nvGrpSpPr>
            <p:grpSpPr>
              <a:xfrm>
                <a:off x="7828087" y="1822940"/>
                <a:ext cx="1193655" cy="741192"/>
                <a:chOff x="7828087" y="1822940"/>
                <a:chExt cx="1193655" cy="741192"/>
              </a:xfrm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8272819" y="2222500"/>
                  <a:ext cx="748923" cy="3416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RHIC</a:t>
                  </a:r>
                </a:p>
              </p:txBody>
            </p:sp>
            <p:cxnSp>
              <p:nvCxnSpPr>
                <p:cNvPr id="31" name="Straight Arrow Connector 30"/>
                <p:cNvCxnSpPr/>
                <p:nvPr/>
              </p:nvCxnSpPr>
              <p:spPr bwMode="auto">
                <a:xfrm rot="10800000">
                  <a:off x="7828087" y="1822940"/>
                  <a:ext cx="609598" cy="386860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32" name="Straight Arrow Connector 31"/>
                <p:cNvCxnSpPr>
                  <a:stCxn id="30" idx="1"/>
                </p:cNvCxnSpPr>
                <p:nvPr/>
              </p:nvCxnSpPr>
              <p:spPr bwMode="auto">
                <a:xfrm rot="10800000">
                  <a:off x="7921869" y="2081824"/>
                  <a:ext cx="350950" cy="311493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cxnSp>
          <p:nvCxnSpPr>
            <p:cNvPr id="20" name="Straight Arrow Connector 19"/>
            <p:cNvCxnSpPr/>
            <p:nvPr/>
          </p:nvCxnSpPr>
          <p:spPr bwMode="auto">
            <a:xfrm flipV="1">
              <a:off x="7442200" y="2412633"/>
              <a:ext cx="272562" cy="24790"/>
            </a:xfrm>
            <a:prstGeom prst="straightConnector1">
              <a:avLst/>
            </a:prstGeom>
            <a:noFill/>
            <a:ln w="381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 rot="10800000">
              <a:off x="7153031" y="1905976"/>
              <a:ext cx="351693" cy="1588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5" name="Rectangle 34"/>
          <p:cNvSpPr/>
          <p:nvPr/>
        </p:nvSpPr>
        <p:spPr>
          <a:xfrm>
            <a:off x="177800" y="4236374"/>
            <a:ext cx="5613400" cy="321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FC0128"/>
              </a:buClr>
            </a:pPr>
            <a:r>
              <a:rPr lang="en-US" b="1" dirty="0" smtClean="0">
                <a:solidFill>
                  <a:srgbClr val="008000"/>
                </a:solidFill>
              </a:rPr>
              <a:t>PID flow: 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 Mass splitting and ordering ≈ hydro 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latin typeface="Symbol" pitchFamily="18" charset="2"/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 smtClean="0">
                <a:solidFill>
                  <a:srgbClr val="FF0000"/>
                </a:solidFill>
              </a:rPr>
              <a:t>anti-</a:t>
            </a:r>
            <a:r>
              <a:rPr lang="en-US" dirty="0" err="1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are 'pushed' further compared to RHIC</a:t>
            </a: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chemeClr val="tx1"/>
                </a:solidFill>
              </a:rPr>
              <a:t>≈ expected from hydro (with larger radial flow)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 and </a:t>
            </a:r>
            <a:r>
              <a:rPr lang="en-US" b="1" dirty="0" smtClean="0">
                <a:solidFill>
                  <a:schemeClr val="tx1"/>
                </a:solidFill>
                <a:latin typeface="Arial"/>
                <a:cs typeface="Arial"/>
              </a:rPr>
              <a:t>K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 flow well described by hydro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</a:rPr>
              <a:t> anti-</a:t>
            </a:r>
            <a:r>
              <a:rPr lang="en-US" dirty="0" err="1" smtClean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flow not well described by hydro in more central collisions </a:t>
            </a:r>
          </a:p>
          <a:p>
            <a:pPr algn="l">
              <a:buClr>
                <a:srgbClr val="FC0128"/>
              </a:buClr>
              <a:buFontTx/>
              <a:buChar char="-"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>
              <a:buClr>
                <a:srgbClr val="FC0128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8445" y="1422400"/>
            <a:ext cx="3773805" cy="261366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310967" y="4483099"/>
            <a:ext cx="1501883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000000"/>
                </a:solidFill>
              </a:rPr>
              <a:t>Centraliy</a:t>
            </a:r>
            <a:r>
              <a:rPr lang="en-US" sz="1200" dirty="0" smtClean="0">
                <a:solidFill>
                  <a:srgbClr val="000000"/>
                </a:solidFill>
              </a:rPr>
              <a:t> 10%-20%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04100" y="2730499"/>
            <a:ext cx="1501883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rgbClr val="000000"/>
                </a:solidFill>
              </a:rPr>
              <a:t>Centraliy</a:t>
            </a:r>
            <a:r>
              <a:rPr lang="en-US" sz="1200" dirty="0" smtClean="0">
                <a:solidFill>
                  <a:srgbClr val="000000"/>
                </a:solidFill>
              </a:rPr>
              <a:t> 40%-50%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417733" y="4224867"/>
            <a:ext cx="931334" cy="101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400798" y="1735665"/>
            <a:ext cx="931334" cy="101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Study of the QGP expanding fireball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coll_qgp2.jpg"/>
          <p:cNvPicPr>
            <a:picLocks noChangeAspect="1"/>
          </p:cNvPicPr>
          <p:nvPr/>
        </p:nvPicPr>
        <p:blipFill>
          <a:blip r:embed="rId2"/>
          <a:srcRect l="7489" t="11226" r="7489" b="16839"/>
          <a:stretch>
            <a:fillRect/>
          </a:stretch>
        </p:blipFill>
        <p:spPr>
          <a:xfrm>
            <a:off x="5526913" y="1436307"/>
            <a:ext cx="3514790" cy="19838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50800" y="1498600"/>
            <a:ext cx="8763000" cy="4999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HIC complex system of strongly interacting matter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Extended size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Local </a:t>
            </a:r>
            <a:r>
              <a:rPr lang="en-US" dirty="0" err="1" smtClean="0">
                <a:solidFill>
                  <a:schemeClr val="tx1"/>
                </a:solidFill>
              </a:rPr>
              <a:t>thermodynamical</a:t>
            </a:r>
            <a:r>
              <a:rPr lang="en-US" dirty="0" smtClean="0">
                <a:solidFill>
                  <a:schemeClr val="tx1"/>
                </a:solidFill>
              </a:rPr>
              <a:t> equilibrium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25 years experimental research to answer fundamental questions like: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does the system evolve?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does the collision geometry manifest itself and what can we learn from it?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Can we access medium global properties (energy density, temperature, size)?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How is particle production modified?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do high energetic </a:t>
            </a:r>
            <a:r>
              <a:rPr lang="en-US" dirty="0" err="1" smtClean="0">
                <a:solidFill>
                  <a:schemeClr val="tx1"/>
                </a:solidFill>
              </a:rPr>
              <a:t>partons</a:t>
            </a:r>
            <a:r>
              <a:rPr lang="en-US" dirty="0" smtClean="0">
                <a:solidFill>
                  <a:schemeClr val="tx1"/>
                </a:solidFill>
              </a:rPr>
              <a:t> interact with the medium?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15831" y="1401676"/>
            <a:ext cx="3598323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 expanding and cooling fireball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ALICE publications in pp collisions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4000" y="1104900"/>
            <a:ext cx="8966200" cy="4667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Multiplicity &amp; distributions</a:t>
            </a:r>
          </a:p>
          <a:p>
            <a:pPr lvl="1" algn="l">
              <a:buClrTx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900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;				EPJC: Vol. 65 (2010) 111</a:t>
            </a:r>
          </a:p>
          <a:p>
            <a:pPr lvl="1" algn="l">
              <a:buClrTx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900,2.36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;			EPJC: Vol. 68 (2010) 89</a:t>
            </a:r>
          </a:p>
          <a:p>
            <a:pPr lvl="1" algn="l">
              <a:buClrTx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7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				EPJC: Vol. 68 (2010) 345</a:t>
            </a:r>
          </a:p>
          <a:p>
            <a:pPr algn="l">
              <a:buClrTx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pbar/p</a:t>
            </a:r>
            <a:r>
              <a:rPr lang="en-US" dirty="0" smtClean="0">
                <a:solidFill>
                  <a:srgbClr val="000000"/>
                </a:solidFill>
              </a:rPr>
              <a:t> ratio (900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 &amp; 7 </a:t>
            </a:r>
            <a:r>
              <a:rPr lang="en-US" dirty="0" err="1" smtClean="0">
                <a:solidFill>
                  <a:srgbClr val="000000"/>
                </a:solidFill>
              </a:rPr>
              <a:t>TeV</a:t>
            </a:r>
            <a:r>
              <a:rPr lang="en-US" dirty="0" smtClean="0">
                <a:solidFill>
                  <a:srgbClr val="000000"/>
                </a:solidFill>
              </a:rPr>
              <a:t>)		PRL: Vol. 105 (2010) 072002</a:t>
            </a:r>
          </a:p>
          <a:p>
            <a:pPr algn="l">
              <a:buClrTx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Momentum distributions (900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) 	PLB: Vol. 693 (2010) 53</a:t>
            </a:r>
          </a:p>
          <a:p>
            <a:pPr algn="l">
              <a:buClrTx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Bose-Einstein correlations (900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) 	PRD: Vol. 82 (2010) 052001</a:t>
            </a:r>
          </a:p>
          <a:p>
            <a:pPr algn="l">
              <a:buClrTx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Strangeness (K</a:t>
            </a:r>
            <a:r>
              <a:rPr lang="en-US" baseline="-25000" dirty="0" smtClean="0">
                <a:solidFill>
                  <a:srgbClr val="000000"/>
                </a:solidFill>
              </a:rPr>
              <a:t>0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L,X,W,f</a:t>
            </a:r>
            <a:r>
              <a:rPr lang="en-US" dirty="0" smtClean="0">
                <a:solidFill>
                  <a:srgbClr val="000000"/>
                </a:solidFill>
              </a:rPr>
              <a:t>) at 900 </a:t>
            </a:r>
            <a:r>
              <a:rPr lang="en-US" dirty="0" err="1" smtClean="0">
                <a:solidFill>
                  <a:srgbClr val="000000"/>
                </a:solidFill>
              </a:rPr>
              <a:t>GeV</a:t>
            </a:r>
            <a:r>
              <a:rPr lang="en-US" dirty="0" smtClean="0">
                <a:solidFill>
                  <a:srgbClr val="000000"/>
                </a:solidFill>
              </a:rPr>
              <a:t>	EPJC: </a:t>
            </a:r>
            <a:r>
              <a:rPr lang="en-US" dirty="0" err="1" smtClean="0">
                <a:solidFill>
                  <a:srgbClr val="000000"/>
                </a:solidFill>
              </a:rPr>
              <a:t>Vol</a:t>
            </a:r>
            <a:r>
              <a:rPr lang="en-US" dirty="0" smtClean="0">
                <a:solidFill>
                  <a:srgbClr val="000000"/>
                </a:solidFill>
              </a:rPr>
              <a:t>: 71, (2011) 1594</a:t>
            </a:r>
            <a:endParaRPr lang="en-US" dirty="0" smtClean="0"/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Identified charged particle spectra (900 </a:t>
            </a:r>
            <a:r>
              <a:rPr lang="en-US" dirty="0" err="1" smtClean="0">
                <a:solidFill>
                  <a:schemeClr val="tx1"/>
                </a:solidFill>
              </a:rPr>
              <a:t>GeV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http://arxiv.org/abs/1101.4110</a:t>
            </a:r>
            <a:r>
              <a:rPr lang="en-US" dirty="0" smtClean="0">
                <a:solidFill>
                  <a:schemeClr val="tx1"/>
                </a:solidFill>
              </a:rPr>
              <a:t> accepted by EPJC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Pion</a:t>
            </a:r>
            <a:r>
              <a:rPr lang="en-US" dirty="0" smtClean="0">
                <a:solidFill>
                  <a:schemeClr val="tx1"/>
                </a:solidFill>
              </a:rPr>
              <a:t> Bose-Einstein correlations at 0.9 and 7 </a:t>
            </a:r>
            <a:r>
              <a:rPr lang="en-US" dirty="0" err="1" smtClean="0">
                <a:solidFill>
                  <a:schemeClr val="tx1"/>
                </a:solidFill>
              </a:rPr>
              <a:t>TeV</a:t>
            </a:r>
            <a:endParaRPr lang="en-US" dirty="0" smtClean="0">
              <a:solidFill>
                <a:schemeClr val="tx1"/>
              </a:solidFill>
            </a:endParaRPr>
          </a:p>
          <a:p>
            <a:pPr lvl="1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http://arxiv.org/abs/1101.3665v1</a:t>
            </a:r>
            <a:r>
              <a:rPr lang="en-US" dirty="0" smtClean="0">
                <a:solidFill>
                  <a:schemeClr val="tx1"/>
                </a:solidFill>
              </a:rPr>
              <a:t> submitted to Phys. Rev. D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J/</a:t>
            </a:r>
            <a:r>
              <a:rPr lang="en-US" b="1" dirty="0" smtClean="0">
                <a:latin typeface="Symbol" charset="2"/>
                <a:cs typeface="Symbol" charset="2"/>
              </a:rPr>
              <a:t>Y</a:t>
            </a:r>
            <a:r>
              <a:rPr lang="en-US" b="1" dirty="0" smtClean="0"/>
              <a:t> production at 7 </a:t>
            </a:r>
            <a:r>
              <a:rPr lang="en-US" b="1" dirty="0" err="1" smtClean="0"/>
              <a:t>TeV</a:t>
            </a:r>
            <a:r>
              <a:rPr lang="en-US" b="1" dirty="0" smtClean="0"/>
              <a:t> :</a:t>
            </a:r>
          </a:p>
          <a:p>
            <a:pPr lvl="1" algn="l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http://arxiv.org/abs/arXiv:1105.0380</a:t>
            </a:r>
            <a:r>
              <a:rPr lang="en-US" dirty="0" smtClean="0"/>
              <a:t> submitted to Phys. </a:t>
            </a:r>
            <a:r>
              <a:rPr lang="en-US" dirty="0" err="1" smtClean="0"/>
              <a:t>Lett</a:t>
            </a:r>
            <a:r>
              <a:rPr lang="en-US" dirty="0" smtClean="0"/>
              <a:t>. 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40334" y="3898900"/>
            <a:ext cx="1917700" cy="84484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In this talk, focus on </a:t>
            </a:r>
            <a:r>
              <a:rPr lang="en-US" b="1" dirty="0" err="1" smtClean="0">
                <a:solidFill>
                  <a:srgbClr val="FF0000"/>
                </a:solidFill>
              </a:rPr>
              <a:t>PbPb</a:t>
            </a:r>
            <a:r>
              <a:rPr lang="en-US" b="1" dirty="0" smtClean="0">
                <a:solidFill>
                  <a:srgbClr val="FF0000"/>
                </a:solidFill>
              </a:rPr>
              <a:t> results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2247900"/>
            <a:ext cx="5016500" cy="355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Transverse energy &amp; energy density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8100" y="1314450"/>
            <a:ext cx="3784600" cy="4019550"/>
            <a:chOff x="368300" y="1746250"/>
            <a:chExt cx="3784600" cy="401955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2750" y="1746250"/>
              <a:ext cx="3740150" cy="394335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68300" y="5372100"/>
              <a:ext cx="1841500" cy="393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314700" y="5372100"/>
            <a:ext cx="4165600" cy="1234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sz="24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εt</a:t>
            </a:r>
            <a:r>
              <a:rPr lang="en-US" sz="24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≈16 GeV/(fm</a:t>
            </a:r>
            <a:r>
              <a:rPr lang="en-US" sz="2400" baseline="30000" dirty="0" smtClean="0">
                <a:solidFill>
                  <a:srgbClr val="000000"/>
                </a:solidFill>
              </a:rPr>
              <a:t>2</a:t>
            </a:r>
            <a:r>
              <a:rPr lang="en-US" sz="2400" dirty="0" smtClean="0">
                <a:solidFill>
                  <a:srgbClr val="000000"/>
                </a:solidFill>
              </a:rPr>
              <a:t>c)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factor 2.7 larger than RHIC</a:t>
            </a:r>
            <a:endParaRPr lang="en-US" sz="2400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65400" y="6134100"/>
            <a:ext cx="965200" cy="127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755650" y="5524500"/>
          <a:ext cx="1587500" cy="1042988"/>
        </p:xfrm>
        <a:graphic>
          <a:graphicData uri="http://schemas.openxmlformats.org/presentationml/2006/ole">
            <p:oleObj spid="_x0000_s303107" name="Equation" r:id="rId5" imgW="927100" imgH="60960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81000" y="5130800"/>
            <a:ext cx="2712101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tx1"/>
                </a:solidFill>
              </a:rPr>
              <a:t>Energy density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err="1" smtClean="0">
                <a:solidFill>
                  <a:schemeClr val="tx1"/>
                </a:solidFill>
              </a:rPr>
              <a:t>Bjorken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75100" y="1536700"/>
            <a:ext cx="5168900" cy="844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Grow with power of CM system energy faster than simple logarithmic scaling extrapolated from lower energy (similar trend than </a:t>
            </a:r>
            <a:r>
              <a:rPr lang="en-US" dirty="0" err="1" smtClean="0">
                <a:solidFill>
                  <a:srgbClr val="FF0000"/>
                </a:solidFill>
              </a:rPr>
              <a:t>dN</a:t>
            </a:r>
            <a:r>
              <a:rPr lang="en-US" baseline="-25000" dirty="0" err="1" smtClean="0">
                <a:solidFill>
                  <a:srgbClr val="FF0000"/>
                </a:solidFill>
              </a:rPr>
              <a:t>ch</a:t>
            </a:r>
            <a:r>
              <a:rPr lang="en-US" dirty="0" smtClean="0">
                <a:solidFill>
                  <a:srgbClr val="FF0000"/>
                </a:solidFill>
              </a:rPr>
              <a:t>/d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789769" y="6368802"/>
            <a:ext cx="2133600" cy="365125"/>
          </a:xfrm>
        </p:spPr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7" name="Group 23"/>
          <p:cNvGrpSpPr>
            <a:grpSpLocks noChangeAspect="1"/>
          </p:cNvGrpSpPr>
          <p:nvPr/>
        </p:nvGrpSpPr>
        <p:grpSpPr>
          <a:xfrm>
            <a:off x="4776074" y="4172367"/>
            <a:ext cx="4189914" cy="2692005"/>
            <a:chOff x="3169849" y="621328"/>
            <a:chExt cx="4451784" cy="2804172"/>
          </a:xfrm>
        </p:grpSpPr>
        <p:pic>
          <p:nvPicPr>
            <p:cNvPr id="18" name="Picture 17" descr="BWfit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69849" y="621328"/>
              <a:ext cx="4451784" cy="2804172"/>
            </a:xfrm>
            <a:prstGeom prst="rect">
              <a:avLst/>
            </a:prstGeom>
          </p:spPr>
        </p:pic>
        <p:sp>
          <p:nvSpPr>
            <p:cNvPr id="19" name="Text Box 5"/>
            <p:cNvSpPr txBox="1">
              <a:spLocks noChangeArrowheads="1"/>
            </p:cNvSpPr>
            <p:nvPr/>
          </p:nvSpPr>
          <p:spPr bwMode="auto">
            <a:xfrm>
              <a:off x="4105059" y="2297207"/>
              <a:ext cx="2695290" cy="621031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 smtClean="0"/>
                <a:t> Hydro parameters from Blast Wave Fit </a:t>
              </a:r>
              <a:endParaRPr lang="en-US" sz="1800" dirty="0">
                <a:latin typeface="Symbol" pitchFamily="18" charset="2"/>
              </a:endParaRPr>
            </a:p>
          </p:txBody>
        </p:sp>
        <p:grpSp>
          <p:nvGrpSpPr>
            <p:cNvPr id="20" name="Group 22"/>
            <p:cNvGrpSpPr/>
            <p:nvPr/>
          </p:nvGrpSpPr>
          <p:grpSpPr>
            <a:xfrm>
              <a:off x="5677736" y="929157"/>
              <a:ext cx="1572421" cy="492366"/>
              <a:chOff x="5677736" y="929157"/>
              <a:chExt cx="1572421" cy="492366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6227971" y="929157"/>
                <a:ext cx="1022186" cy="3606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RHIC</a:t>
                </a:r>
              </a:p>
            </p:txBody>
          </p:sp>
          <p:cxnSp>
            <p:nvCxnSpPr>
              <p:cNvPr id="22" name="Straight Arrow Connector 21"/>
              <p:cNvCxnSpPr>
                <a:stCxn id="21" idx="1"/>
              </p:cNvCxnSpPr>
              <p:nvPr/>
            </p:nvCxnSpPr>
            <p:spPr bwMode="auto">
              <a:xfrm rot="10800000" flipV="1">
                <a:off x="5677736" y="1109495"/>
                <a:ext cx="550236" cy="312028"/>
              </a:xfrm>
              <a:prstGeom prst="straightConnector1">
                <a:avLst/>
              </a:prstGeom>
              <a:noFill/>
              <a:ln w="9525" cap="flat" cmpd="sng" algn="ctr">
                <a:solidFill>
                  <a:srgbClr val="0066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Particle spectra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rcRect t="3542" r="3918" b="2768"/>
          <a:stretch>
            <a:fillRect/>
          </a:stretch>
        </p:blipFill>
        <p:spPr>
          <a:xfrm>
            <a:off x="98371" y="1151400"/>
            <a:ext cx="2647593" cy="3418644"/>
          </a:xfrm>
          <a:prstGeom prst="rect">
            <a:avLst/>
          </a:prstGeom>
        </p:spPr>
      </p:pic>
      <p:pic>
        <p:nvPicPr>
          <p:cNvPr id="6" name="Picture 5" descr="central_neg_whydro.png"/>
          <p:cNvPicPr>
            <a:picLocks noChangeAspect="1"/>
          </p:cNvPicPr>
          <p:nvPr/>
        </p:nvPicPr>
        <p:blipFill>
          <a:blip r:embed="rId4" cstate="print"/>
          <a:srcRect t="3030" r="2461" b="1865"/>
          <a:stretch>
            <a:fillRect/>
          </a:stretch>
        </p:blipFill>
        <p:spPr>
          <a:xfrm>
            <a:off x="5895514" y="1167715"/>
            <a:ext cx="3248486" cy="3039876"/>
          </a:xfrm>
          <a:prstGeom prst="rect">
            <a:avLst/>
          </a:prstGeom>
        </p:spPr>
      </p:pic>
      <p:grpSp>
        <p:nvGrpSpPr>
          <p:cNvPr id="7" name="Group 30"/>
          <p:cNvGrpSpPr/>
          <p:nvPr/>
        </p:nvGrpSpPr>
        <p:grpSpPr>
          <a:xfrm>
            <a:off x="6496579" y="1791150"/>
            <a:ext cx="2647421" cy="647250"/>
            <a:chOff x="4784097" y="1906939"/>
            <a:chExt cx="2867162" cy="647250"/>
          </a:xfrm>
        </p:grpSpPr>
        <p:cxnSp>
          <p:nvCxnSpPr>
            <p:cNvPr id="8" name="Straight Arrow Connector 7"/>
            <p:cNvCxnSpPr/>
            <p:nvPr/>
          </p:nvCxnSpPr>
          <p:spPr bwMode="auto">
            <a:xfrm rot="10800000" flipV="1">
              <a:off x="5519370" y="2110153"/>
              <a:ext cx="1233126" cy="380536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Straight Arrow Connector 8"/>
            <p:cNvCxnSpPr/>
            <p:nvPr/>
          </p:nvCxnSpPr>
          <p:spPr bwMode="auto">
            <a:xfrm rot="10800000" flipV="1">
              <a:off x="4790403" y="2086707"/>
              <a:ext cx="1938648" cy="467482"/>
            </a:xfrm>
            <a:prstGeom prst="straightConnector1">
              <a:avLst/>
            </a:prstGeom>
            <a:noFill/>
            <a:ln w="1270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rot="10800000">
              <a:off x="4784097" y="1917627"/>
              <a:ext cx="1699408" cy="145634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" name="Text Box 5"/>
            <p:cNvSpPr txBox="1">
              <a:spLocks noChangeArrowheads="1"/>
            </p:cNvSpPr>
            <p:nvPr/>
          </p:nvSpPr>
          <p:spPr bwMode="auto">
            <a:xfrm>
              <a:off x="6404141" y="1906939"/>
              <a:ext cx="1247118" cy="48436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400" dirty="0" smtClean="0"/>
                <a:t>Hydro Prediction</a:t>
              </a:r>
              <a:endParaRPr lang="en-US" sz="1400" dirty="0">
                <a:latin typeface="Symbol" pitchFamily="18" charset="2"/>
              </a:endParaRPr>
            </a:p>
          </p:txBody>
        </p:sp>
      </p:grpSp>
      <p:pic>
        <p:nvPicPr>
          <p:cNvPr id="23" name="Picture 22" descr="central_neg_nostar.png"/>
          <p:cNvPicPr>
            <a:picLocks noChangeAspect="1"/>
          </p:cNvPicPr>
          <p:nvPr/>
        </p:nvPicPr>
        <p:blipFill>
          <a:blip r:embed="rId5" cstate="print"/>
          <a:srcRect t="3289" r="2843" b="1699"/>
          <a:stretch>
            <a:fillRect/>
          </a:stretch>
        </p:blipFill>
        <p:spPr>
          <a:xfrm>
            <a:off x="2756877" y="1204109"/>
            <a:ext cx="3162223" cy="296788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87157" y="5035487"/>
            <a:ext cx="4915000" cy="123726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Very </a:t>
            </a:r>
            <a:r>
              <a:rPr lang="en-US" sz="1600" dirty="0" smtClean="0">
                <a:solidFill>
                  <a:srgbClr val="FF00FF"/>
                </a:solidFill>
              </a:rPr>
              <a:t>significant changes in slope</a:t>
            </a:r>
            <a:r>
              <a:rPr lang="en-US" sz="1600" dirty="0" smtClean="0"/>
              <a:t> compared to RHIC</a:t>
            </a:r>
          </a:p>
          <a:p>
            <a:pPr algn="l"/>
            <a:r>
              <a:rPr lang="en-US" sz="1600" dirty="0" smtClean="0"/>
              <a:t>Most dramatically for </a:t>
            </a:r>
            <a:r>
              <a:rPr lang="en-US" sz="1600" dirty="0" smtClean="0">
                <a:solidFill>
                  <a:srgbClr val="FF00FF"/>
                </a:solidFill>
              </a:rPr>
              <a:t>protons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Very strong radial flow, 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≈ 0.66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pPr algn="l"/>
            <a:r>
              <a:rPr lang="en-US" sz="1600" dirty="0" smtClean="0">
                <a:solidFill>
                  <a:srgbClr val="0066FF"/>
                </a:solidFill>
              </a:rPr>
              <a:t>even larger than predicted by most recent hydro</a:t>
            </a:r>
          </a:p>
        </p:txBody>
      </p:sp>
      <p:grpSp>
        <p:nvGrpSpPr>
          <p:cNvPr id="30" name="Group 34"/>
          <p:cNvGrpSpPr/>
          <p:nvPr/>
        </p:nvGrpSpPr>
        <p:grpSpPr>
          <a:xfrm>
            <a:off x="4843597" y="1905175"/>
            <a:ext cx="796892" cy="909001"/>
            <a:chOff x="7670066" y="2602493"/>
            <a:chExt cx="796892" cy="909001"/>
          </a:xfrm>
        </p:grpSpPr>
        <p:sp>
          <p:nvSpPr>
            <p:cNvPr id="31" name="Text Box 5"/>
            <p:cNvSpPr txBox="1">
              <a:spLocks noChangeArrowheads="1"/>
            </p:cNvSpPr>
            <p:nvPr/>
          </p:nvSpPr>
          <p:spPr bwMode="auto">
            <a:xfrm>
              <a:off x="7707424" y="2602493"/>
              <a:ext cx="759534" cy="318678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600" dirty="0"/>
                <a:t> </a:t>
              </a:r>
              <a:r>
                <a:rPr lang="en-US" sz="1600" dirty="0" smtClean="0"/>
                <a:t>RHIC</a:t>
              </a:r>
              <a:endParaRPr lang="en-US" sz="1600" dirty="0">
                <a:latin typeface="Symbol" pitchFamily="18" charset="2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 rot="5400000">
              <a:off x="7589117" y="3044550"/>
              <a:ext cx="547893" cy="385996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5" name="TextBox 34"/>
          <p:cNvSpPr txBox="1"/>
          <p:nvPr/>
        </p:nvSpPr>
        <p:spPr>
          <a:xfrm>
            <a:off x="6863211" y="5430112"/>
            <a:ext cx="1182460" cy="289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more central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7366984" y="5294130"/>
            <a:ext cx="1245140" cy="34865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225800" y="2624666"/>
            <a:ext cx="382156" cy="284693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-</a:t>
            </a:r>
            <a:r>
              <a:rPr lang="en-US" sz="1400" dirty="0" err="1" smtClean="0">
                <a:solidFill>
                  <a:schemeClr val="tx1"/>
                </a:solidFill>
              </a:rPr>
              <a:t>p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17334" y="1989667"/>
            <a:ext cx="344273" cy="289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</a:t>
            </a:r>
            <a:r>
              <a:rPr lang="en-US" sz="1400" baseline="30000" dirty="0" smtClean="0"/>
              <a:t>-</a:t>
            </a:r>
            <a:endParaRPr lang="en-US" sz="1400" baseline="30000" dirty="0"/>
          </a:p>
        </p:txBody>
      </p:sp>
      <p:sp>
        <p:nvSpPr>
          <p:cNvPr id="48" name="TextBox 47"/>
          <p:cNvSpPr txBox="1"/>
          <p:nvPr/>
        </p:nvSpPr>
        <p:spPr>
          <a:xfrm>
            <a:off x="5477939" y="2997202"/>
            <a:ext cx="370982" cy="289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</a:t>
            </a:r>
            <a:r>
              <a:rPr lang="en-US" sz="1400" baseline="-25000" dirty="0" smtClean="0"/>
              <a:t>0</a:t>
            </a:r>
            <a:endParaRPr lang="en-US" sz="1400" baseline="-25000" dirty="0"/>
          </a:p>
        </p:txBody>
      </p:sp>
      <p:sp>
        <p:nvSpPr>
          <p:cNvPr id="49" name="TextBox 48"/>
          <p:cNvSpPr txBox="1"/>
          <p:nvPr/>
        </p:nvSpPr>
        <p:spPr>
          <a:xfrm>
            <a:off x="3285066" y="1278465"/>
            <a:ext cx="324373" cy="289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p</a:t>
            </a:r>
            <a:r>
              <a:rPr lang="en-US" sz="1400" baseline="30000" dirty="0" smtClean="0">
                <a:solidFill>
                  <a:srgbClr val="FF0000"/>
                </a:solidFill>
              </a:rPr>
              <a:t>-</a:t>
            </a:r>
            <a:endParaRPr lang="en-US" sz="1400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0" y="6318250"/>
            <a:ext cx="2133600" cy="365125"/>
          </a:xfrm>
        </p:spPr>
        <p:txBody>
          <a:bodyPr/>
          <a:lstStyle/>
          <a:p>
            <a:endParaRPr lang="en-US" dirty="0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33631" y="6187020"/>
            <a:ext cx="2133600" cy="365125"/>
          </a:xfrm>
        </p:spPr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698279" y="1040001"/>
            <a:ext cx="4411855" cy="3074797"/>
            <a:chOff x="4732145" y="664864"/>
            <a:chExt cx="4411855" cy="3074797"/>
          </a:xfrm>
        </p:grpSpPr>
        <p:grpSp>
          <p:nvGrpSpPr>
            <p:cNvPr id="29" name="Group 28"/>
            <p:cNvGrpSpPr/>
            <p:nvPr/>
          </p:nvGrpSpPr>
          <p:grpSpPr>
            <a:xfrm>
              <a:off x="4732145" y="664864"/>
              <a:ext cx="4411855" cy="3074797"/>
              <a:chOff x="4732145" y="653141"/>
              <a:chExt cx="4411855" cy="3074797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4732145" y="653141"/>
                <a:ext cx="4411855" cy="3074797"/>
                <a:chOff x="4732145" y="653141"/>
                <a:chExt cx="4411855" cy="3074797"/>
              </a:xfrm>
            </p:grpSpPr>
            <p:pic>
              <p:nvPicPr>
                <p:cNvPr id="200706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732145" y="653141"/>
                  <a:ext cx="4411855" cy="307479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2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5614175" y="2838953"/>
                  <a:ext cx="2169949" cy="342274"/>
                </a:xfrm>
                <a:prstGeom prst="rect">
                  <a:avLst/>
                </a:prstGeom>
                <a:solidFill>
                  <a:srgbClr val="CCFFFF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algn="l"/>
                  <a:r>
                    <a:rPr lang="en-US" sz="1800" dirty="0"/>
                    <a:t> </a:t>
                  </a:r>
                  <a:r>
                    <a:rPr lang="en-US" dirty="0" smtClean="0"/>
                    <a:t>Ratio at Maximum</a:t>
                  </a:r>
                  <a:endParaRPr lang="en-US" sz="1800" dirty="0">
                    <a:latin typeface="Symbol" pitchFamily="18" charset="2"/>
                  </a:endParaRPr>
                </a:p>
              </p:txBody>
            </p:sp>
            <p:cxnSp>
              <p:nvCxnSpPr>
                <p:cNvPr id="15" name="Straight Arrow Connector 14"/>
                <p:cNvCxnSpPr/>
                <p:nvPr/>
              </p:nvCxnSpPr>
              <p:spPr bwMode="auto">
                <a:xfrm rot="5400000" flipH="1" flipV="1">
                  <a:off x="8739554" y="1494693"/>
                  <a:ext cx="398584" cy="11723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8170242" y="1758463"/>
                <a:ext cx="748923" cy="1506368"/>
                <a:chOff x="8170242" y="1758463"/>
                <a:chExt cx="748923" cy="1506368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8170242" y="2590800"/>
                  <a:ext cx="748923" cy="6740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RHIC</a:t>
                  </a:r>
                </a:p>
                <a:p>
                  <a:r>
                    <a:rPr lang="en-US" dirty="0" smtClean="0">
                      <a:latin typeface="Symbol" pitchFamily="18" charset="2"/>
                    </a:rPr>
                    <a:t>L</a:t>
                  </a:r>
                  <a:r>
                    <a:rPr lang="en-US" dirty="0" smtClean="0"/>
                    <a:t>/K</a:t>
                  </a:r>
                  <a:r>
                    <a:rPr lang="en-US" baseline="-25000" dirty="0" smtClean="0"/>
                    <a:t>0</a:t>
                  </a:r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 bwMode="auto">
                <a:xfrm rot="5400000" flipH="1" flipV="1">
                  <a:off x="8247185" y="2151184"/>
                  <a:ext cx="832339" cy="46897"/>
                </a:xfrm>
                <a:prstGeom prst="straightConnector1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cxnSp>
          <p:nvCxnSpPr>
            <p:cNvPr id="44" name="Straight Connector 43"/>
            <p:cNvCxnSpPr/>
            <p:nvPr/>
          </p:nvCxnSpPr>
          <p:spPr bwMode="auto">
            <a:xfrm>
              <a:off x="8311662" y="2954215"/>
              <a:ext cx="187569" cy="0"/>
            </a:xfrm>
            <a:prstGeom prst="line">
              <a:avLst/>
            </a:prstGeom>
            <a:noFill/>
            <a:ln w="38100" cap="flat" cmpd="sng" algn="ctr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9549" y="181784"/>
            <a:ext cx="5397311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'Baryon anomaly': </a:t>
            </a:r>
            <a:r>
              <a:rPr lang="en-US" dirty="0" smtClean="0">
                <a:latin typeface="Symbol" pitchFamily="18" charset="2"/>
              </a:rPr>
              <a:t>L</a:t>
            </a:r>
            <a:r>
              <a:rPr lang="en-US" dirty="0" smtClean="0"/>
              <a:t>/K</a:t>
            </a:r>
            <a:r>
              <a:rPr lang="en-US" baseline="30000" dirty="0" smtClean="0"/>
              <a:t>0  </a:t>
            </a:r>
            <a:endParaRPr lang="en-US" baseline="30000" dirty="0"/>
          </a:p>
        </p:txBody>
      </p:sp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118531" y="4468280"/>
            <a:ext cx="4940309" cy="1823705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Baryon/Meson ratio still strongly enhanced 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	x 3 compared to pp at 3 </a:t>
            </a:r>
            <a:r>
              <a:rPr lang="en-US" sz="1600" dirty="0" err="1" smtClean="0">
                <a:solidFill>
                  <a:srgbClr val="0066FF"/>
                </a:solidFill>
              </a:rPr>
              <a:t>GeV</a:t>
            </a:r>
            <a:endParaRPr lang="en-US" sz="1600" dirty="0" smtClean="0">
              <a:solidFill>
                <a:srgbClr val="0066FF"/>
              </a:solidFill>
            </a:endParaRP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Tx/>
              <a:buChar char="-"/>
            </a:pPr>
            <a:r>
              <a:rPr lang="en-US" sz="1600" dirty="0" smtClean="0">
                <a:solidFill>
                  <a:srgbClr val="0066FF"/>
                </a:solidFill>
              </a:rPr>
              <a:t>Enhancement </a:t>
            </a:r>
            <a:r>
              <a:rPr lang="en-US" sz="1600" dirty="0" smtClean="0">
                <a:solidFill>
                  <a:srgbClr val="FF00FF"/>
                </a:solidFill>
              </a:rPr>
              <a:t>slightly larger</a:t>
            </a:r>
            <a:r>
              <a:rPr lang="en-US" sz="1600" dirty="0" smtClean="0">
                <a:solidFill>
                  <a:srgbClr val="0066FF"/>
                </a:solidFill>
              </a:rPr>
              <a:t> than at RHIC 200 </a:t>
            </a:r>
            <a:r>
              <a:rPr lang="en-US" sz="1600" dirty="0" err="1" smtClean="0">
                <a:solidFill>
                  <a:srgbClr val="0066FF"/>
                </a:solidFill>
              </a:rPr>
              <a:t>GeV</a:t>
            </a:r>
            <a:endParaRPr lang="en-US" sz="1600" dirty="0" smtClean="0">
              <a:solidFill>
                <a:srgbClr val="0066FF"/>
              </a:solidFill>
            </a:endParaRPr>
          </a:p>
          <a:p>
            <a:pPr algn="l">
              <a:buClr>
                <a:srgbClr val="FC0128"/>
              </a:buClr>
              <a:buFontTx/>
              <a:buChar char="-"/>
            </a:pPr>
            <a:r>
              <a:rPr lang="en-US" sz="1600" dirty="0" smtClean="0">
                <a:solidFill>
                  <a:srgbClr val="0066FF"/>
                </a:solidFill>
              </a:rPr>
              <a:t>Still present at 6 </a:t>
            </a:r>
            <a:r>
              <a:rPr lang="en-US" sz="1600" dirty="0" err="1" smtClean="0">
                <a:solidFill>
                  <a:srgbClr val="0066FF"/>
                </a:solidFill>
              </a:rPr>
              <a:t>GeV/c</a:t>
            </a:r>
            <a:endParaRPr lang="en-US" sz="1600" dirty="0" smtClean="0">
              <a:solidFill>
                <a:srgbClr val="0066FF"/>
              </a:solidFill>
            </a:endParaRP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- Maximum </a:t>
            </a:r>
            <a:r>
              <a:rPr lang="en-US" sz="1600" dirty="0" smtClean="0">
                <a:solidFill>
                  <a:srgbClr val="FF00FF"/>
                </a:solidFill>
              </a:rPr>
              <a:t>shift very little in </a:t>
            </a:r>
            <a:r>
              <a:rPr lang="en-US" sz="1600" dirty="0" err="1" smtClean="0">
                <a:solidFill>
                  <a:srgbClr val="FF00FF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FF00FF"/>
                </a:solidFill>
              </a:rPr>
              <a:t>T</a:t>
            </a:r>
            <a:r>
              <a:rPr lang="en-US" sz="1600" baseline="-25000" dirty="0" smtClean="0">
                <a:solidFill>
                  <a:srgbClr val="FF00FF"/>
                </a:solidFill>
              </a:rPr>
              <a:t> </a:t>
            </a:r>
            <a:r>
              <a:rPr lang="en-US" sz="1600" dirty="0" smtClean="0">
                <a:solidFill>
                  <a:srgbClr val="0066FF"/>
                </a:solidFill>
              </a:rPr>
              <a:t>compared to RHIC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       </a:t>
            </a:r>
            <a:r>
              <a:rPr lang="en-US" sz="1600" b="1" dirty="0" smtClean="0">
                <a:solidFill>
                  <a:srgbClr val="0066FF"/>
                </a:solidFill>
              </a:rPr>
              <a:t>despite large change in underlying spectra !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499097" y="4377266"/>
            <a:ext cx="3598334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Recombination + Radial flow?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-38100" y="884035"/>
            <a:ext cx="4782820" cy="3266440"/>
            <a:chOff x="-38100" y="646973"/>
            <a:chExt cx="4782820" cy="3266440"/>
          </a:xfrm>
        </p:grpSpPr>
        <p:pic>
          <p:nvPicPr>
            <p:cNvPr id="200705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646973"/>
              <a:ext cx="4744720" cy="3266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" name="Group 20"/>
            <p:cNvGrpSpPr/>
            <p:nvPr/>
          </p:nvGrpSpPr>
          <p:grpSpPr>
            <a:xfrm>
              <a:off x="1964541" y="1574801"/>
              <a:ext cx="505267" cy="1422399"/>
              <a:chOff x="2231241" y="1828756"/>
              <a:chExt cx="505267" cy="2146161"/>
            </a:xfrm>
          </p:grpSpPr>
          <p:cxnSp>
            <p:nvCxnSpPr>
              <p:cNvPr id="19" name="Straight Arrow Connector 18"/>
              <p:cNvCxnSpPr/>
              <p:nvPr/>
            </p:nvCxnSpPr>
            <p:spPr bwMode="auto">
              <a:xfrm rot="5400000" flipH="1" flipV="1">
                <a:off x="1588477" y="3147646"/>
                <a:ext cx="1652954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20" name="TextBox 19"/>
              <p:cNvSpPr txBox="1"/>
              <p:nvPr/>
            </p:nvSpPr>
            <p:spPr>
              <a:xfrm>
                <a:off x="2231241" y="1828756"/>
                <a:ext cx="505267" cy="341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x 3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-38100" y="946150"/>
              <a:ext cx="190500" cy="63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Oval 35"/>
          <p:cNvSpPr/>
          <p:nvPr/>
        </p:nvSpPr>
        <p:spPr>
          <a:xfrm>
            <a:off x="3386671" y="2929461"/>
            <a:ext cx="508000" cy="8128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Study of the QGP expanding fireball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coll_qgp2.jpg"/>
          <p:cNvPicPr>
            <a:picLocks noChangeAspect="1"/>
          </p:cNvPicPr>
          <p:nvPr/>
        </p:nvPicPr>
        <p:blipFill>
          <a:blip r:embed="rId2"/>
          <a:srcRect l="7489" t="11226" r="7489" b="16839"/>
          <a:stretch>
            <a:fillRect/>
          </a:stretch>
        </p:blipFill>
        <p:spPr>
          <a:xfrm>
            <a:off x="5526913" y="1436307"/>
            <a:ext cx="3514790" cy="19838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50800" y="1498600"/>
            <a:ext cx="8763000" cy="5332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HIC complex system of strongly interacting matter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Extended size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Local </a:t>
            </a:r>
            <a:r>
              <a:rPr lang="en-US" dirty="0" err="1" smtClean="0">
                <a:solidFill>
                  <a:schemeClr val="tx1"/>
                </a:solidFill>
              </a:rPr>
              <a:t>thermodynamical</a:t>
            </a:r>
            <a:r>
              <a:rPr lang="en-US" dirty="0" smtClean="0">
                <a:solidFill>
                  <a:schemeClr val="tx1"/>
                </a:solidFill>
              </a:rPr>
              <a:t> equilibrium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25 years experimental research to answer fundamental questions like: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does the system evolve?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does the collision geometry manifest itself and what can we learn from it?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Can we access medium global properties (energy density, temperature, size)?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is particle production modified?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How do high energetic </a:t>
            </a:r>
            <a:r>
              <a:rPr lang="en-US" dirty="0" err="1" smtClean="0">
                <a:solidFill>
                  <a:srgbClr val="FF0000"/>
                </a:solidFill>
              </a:rPr>
              <a:t>partons</a:t>
            </a:r>
            <a:r>
              <a:rPr lang="en-US" dirty="0" smtClean="0">
                <a:solidFill>
                  <a:srgbClr val="FF0000"/>
                </a:solidFill>
              </a:rPr>
              <a:t> interact with the medium?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2" algn="l">
              <a:buClr>
                <a:srgbClr val="FF0000"/>
              </a:buClr>
              <a:buFont typeface="Lucida Grande"/>
              <a:buChar char="→"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in-medium </a:t>
            </a:r>
            <a:r>
              <a:rPr lang="en-US" dirty="0" err="1" smtClean="0">
                <a:solidFill>
                  <a:srgbClr val="FF0000"/>
                </a:solidFill>
              </a:rPr>
              <a:t>partonic</a:t>
            </a:r>
            <a:r>
              <a:rPr lang="en-US" dirty="0" smtClean="0">
                <a:solidFill>
                  <a:srgbClr val="FF0000"/>
                </a:solidFill>
              </a:rPr>
              <a:t> energy loss </a:t>
            </a:r>
          </a:p>
          <a:p>
            <a:pPr lvl="2" algn="l">
              <a:buClr>
                <a:srgbClr val="FF0000"/>
              </a:buClr>
              <a:buFont typeface="Lucida Grande"/>
              <a:buChar char="→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parton</a:t>
            </a:r>
            <a:r>
              <a:rPr lang="en-US" dirty="0" smtClean="0">
                <a:solidFill>
                  <a:srgbClr val="FF0000"/>
                </a:solidFill>
              </a:rPr>
              <a:t> nature (quark/gluon), mass dependence?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15831" y="1401676"/>
            <a:ext cx="3598323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 expanding and cooling fireball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Charged particle nuclear modification factor (R</a:t>
            </a:r>
            <a:r>
              <a:rPr lang="en-US" baseline="-25000" dirty="0" smtClean="0"/>
              <a:t>AA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94DB-52B9-4D1F-A63C-1F18D98D7628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477494" y="2460635"/>
            <a:ext cx="8442388" cy="4208162"/>
            <a:chOff x="4724993" y="1439653"/>
            <a:chExt cx="4419007" cy="3207710"/>
          </a:xfrm>
        </p:grpSpPr>
        <p:grpSp>
          <p:nvGrpSpPr>
            <p:cNvPr id="8" name="Group 13"/>
            <p:cNvGrpSpPr/>
            <p:nvPr/>
          </p:nvGrpSpPr>
          <p:grpSpPr>
            <a:xfrm>
              <a:off x="4724993" y="1439653"/>
              <a:ext cx="4419007" cy="3207710"/>
              <a:chOff x="4724993" y="1439653"/>
              <a:chExt cx="4419007" cy="3207710"/>
            </a:xfrm>
          </p:grpSpPr>
          <p:pic>
            <p:nvPicPr>
              <p:cNvPr id="6" name="Picture 48" descr="Raa_peri_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678" t="1488" r="1454" b="2133"/>
              <a:stretch>
                <a:fillRect/>
              </a:stretch>
            </p:blipFill>
            <p:spPr bwMode="auto">
              <a:xfrm>
                <a:off x="6542242" y="1728317"/>
                <a:ext cx="2601758" cy="2919046"/>
              </a:xfrm>
              <a:prstGeom prst="rect">
                <a:avLst/>
              </a:prstGeom>
              <a:noFill/>
            </p:spPr>
          </p:pic>
          <p:sp>
            <p:nvSpPr>
              <p:cNvPr id="7" name="Text Box 31"/>
              <p:cNvSpPr txBox="1">
                <a:spLocks noChangeArrowheads="1"/>
              </p:cNvSpPr>
              <p:nvPr/>
            </p:nvSpPr>
            <p:spPr bwMode="auto">
              <a:xfrm>
                <a:off x="7161387" y="1439653"/>
                <a:ext cx="1726242" cy="259175"/>
              </a:xfrm>
              <a:prstGeom prst="rect">
                <a:avLst/>
              </a:prstGeom>
              <a:solidFill>
                <a:srgbClr val="CCFFCC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pPr algn="l"/>
                <a:r>
                  <a:rPr lang="en-US" sz="1200" dirty="0" smtClean="0">
                    <a:solidFill>
                      <a:srgbClr val="0066FF"/>
                    </a:solidFill>
                  </a:rPr>
                  <a:t>PLB </a:t>
                </a:r>
                <a:r>
                  <a:rPr lang="en-US" sz="1200" dirty="0">
                    <a:solidFill>
                      <a:srgbClr val="0066FF"/>
                    </a:solidFill>
                  </a:rPr>
                  <a:t>696 (2011) </a:t>
                </a:r>
                <a:r>
                  <a:rPr lang="en-US" sz="1200" dirty="0" smtClean="0">
                    <a:solidFill>
                      <a:srgbClr val="0066FF"/>
                    </a:solidFill>
                  </a:rPr>
                  <a:t>30-39</a:t>
                </a:r>
                <a:endParaRPr lang="en-US" sz="1200" dirty="0">
                  <a:solidFill>
                    <a:srgbClr val="0066FF"/>
                  </a:solidFill>
                </a:endParaRPr>
              </a:p>
            </p:txBody>
          </p:sp>
          <p:sp>
            <p:nvSpPr>
              <p:cNvPr id="10" name="Text Box 21"/>
              <p:cNvSpPr txBox="1">
                <a:spLocks noChangeArrowheads="1"/>
              </p:cNvSpPr>
              <p:nvPr/>
            </p:nvSpPr>
            <p:spPr bwMode="auto">
              <a:xfrm>
                <a:off x="4724993" y="3756819"/>
                <a:ext cx="1995739" cy="545407"/>
              </a:xfrm>
              <a:prstGeom prst="rect">
                <a:avLst/>
              </a:prstGeom>
              <a:solidFill>
                <a:srgbClr val="FFFF99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2075" tIns="46038" rIns="92075" bIns="46038">
                <a:spAutoFit/>
              </a:bodyPr>
              <a:lstStyle/>
              <a:p>
                <a:pPr algn="ctr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US" sz="1400" dirty="0" smtClean="0"/>
                  <a:t>Extrapolated reference</a:t>
                </a:r>
              </a:p>
              <a:p>
                <a:pPr algn="ctr" eaLnBrk="0" fontAlgn="base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rgbClr val="FC0128"/>
                  </a:buClr>
                  <a:buFont typeface="Wingdings" pitchFamily="2" charset="2"/>
                  <a:buNone/>
                </a:pPr>
                <a:r>
                  <a:rPr lang="en-US" sz="1400" dirty="0" smtClean="0"/>
                  <a:t>=&gt; large syst. error</a:t>
                </a:r>
                <a:endParaRPr lang="en-US" sz="1400" dirty="0" smtClean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9" name="Line 22"/>
            <p:cNvSpPr>
              <a:spLocks noChangeShapeType="1"/>
            </p:cNvSpPr>
            <p:nvPr/>
          </p:nvSpPr>
          <p:spPr bwMode="auto">
            <a:xfrm flipV="1">
              <a:off x="6208704" y="3844780"/>
              <a:ext cx="2189863" cy="854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1241308" y="1726008"/>
          <a:ext cx="6762750" cy="592138"/>
        </p:xfrm>
        <a:graphic>
          <a:graphicData uri="http://schemas.openxmlformats.org/presentationml/2006/ole">
            <p:oleObj spid="_x0000_s205826" name="Equation" r:id="rId4" imgW="4495800" imgH="393700" progId="Equation.3">
              <p:embed/>
            </p:oleObj>
          </a:graphicData>
        </a:graphic>
      </p:graphicFrame>
      <p:cxnSp>
        <p:nvCxnSpPr>
          <p:cNvPr id="17" name="Curved Connector 16"/>
          <p:cNvCxnSpPr/>
          <p:nvPr/>
        </p:nvCxnSpPr>
        <p:spPr>
          <a:xfrm rot="5400000">
            <a:off x="678579" y="2322338"/>
            <a:ext cx="809387" cy="69727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5827" name="Object 3"/>
          <p:cNvGraphicFramePr>
            <a:graphicFrameLocks noChangeAspect="1"/>
          </p:cNvGraphicFramePr>
          <p:nvPr/>
        </p:nvGraphicFramePr>
        <p:xfrm>
          <a:off x="458267" y="2973030"/>
          <a:ext cx="3055938" cy="668338"/>
        </p:xfrm>
        <a:graphic>
          <a:graphicData uri="http://schemas.openxmlformats.org/presentationml/2006/ole">
            <p:oleObj spid="_x0000_s205827" name="Equation" r:id="rId5" imgW="2032000" imgH="4445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4431323" y="636691"/>
            <a:ext cx="4712677" cy="5155487"/>
            <a:chOff x="4431323" y="574431"/>
            <a:chExt cx="4712677" cy="5155487"/>
          </a:xfrm>
        </p:grpSpPr>
        <p:grpSp>
          <p:nvGrpSpPr>
            <p:cNvPr id="19" name="Group 18"/>
            <p:cNvGrpSpPr/>
            <p:nvPr/>
          </p:nvGrpSpPr>
          <p:grpSpPr>
            <a:xfrm>
              <a:off x="4431323" y="574431"/>
              <a:ext cx="4712677" cy="5155487"/>
              <a:chOff x="4431323" y="574431"/>
              <a:chExt cx="4712677" cy="5155487"/>
            </a:xfrm>
          </p:grpSpPr>
          <p:pic>
            <p:nvPicPr>
              <p:cNvPr id="13" name="Picture 8" descr="pt_PbPb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959" b="2025"/>
              <a:stretch>
                <a:fillRect/>
              </a:stretch>
            </p:blipFill>
            <p:spPr bwMode="auto">
              <a:xfrm>
                <a:off x="4431323" y="574431"/>
                <a:ext cx="4712677" cy="5155487"/>
              </a:xfrm>
              <a:prstGeom prst="rect">
                <a:avLst/>
              </a:prstGeom>
              <a:noFill/>
            </p:spPr>
          </p:pic>
          <p:sp>
            <p:nvSpPr>
              <p:cNvPr id="18" name="Text Box 5"/>
              <p:cNvSpPr txBox="1">
                <a:spLocks noChangeArrowheads="1"/>
              </p:cNvSpPr>
              <p:nvPr/>
            </p:nvSpPr>
            <p:spPr bwMode="auto">
              <a:xfrm>
                <a:off x="6727868" y="1310680"/>
                <a:ext cx="974194" cy="3422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1800" dirty="0"/>
                  <a:t> </a:t>
                </a:r>
                <a:r>
                  <a:rPr lang="en-US" dirty="0" err="1" smtClean="0"/>
                  <a:t>Pb-Pb</a:t>
                </a:r>
                <a:endParaRPr lang="en-US" sz="1800" dirty="0">
                  <a:latin typeface="Symbol" pitchFamily="18" charset="2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538672" y="3387969"/>
              <a:ext cx="1479892" cy="1513940"/>
              <a:chOff x="6538672" y="3387969"/>
              <a:chExt cx="1479892" cy="1513940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6538672" y="4560277"/>
                <a:ext cx="1479892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2060"/>
                    </a:solidFill>
                  </a:rPr>
                  <a:t>pp reference</a:t>
                </a:r>
                <a:endParaRPr lang="en-US" baseline="-25000" dirty="0">
                  <a:solidFill>
                    <a:srgbClr val="002060"/>
                  </a:solidFill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 bwMode="auto">
              <a:xfrm rot="5400000" flipH="1" flipV="1">
                <a:off x="6453554" y="3862754"/>
                <a:ext cx="1160585" cy="211016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046" y="46320"/>
            <a:ext cx="7436331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Charged Particle R</a:t>
            </a:r>
            <a:r>
              <a:rPr lang="en-US" baseline="-25000" dirty="0" smtClean="0"/>
              <a:t>AA: </a:t>
            </a:r>
            <a:r>
              <a:rPr lang="en-US" dirty="0" smtClean="0"/>
              <a:t>Ingredients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ext Box 21"/>
          <p:cNvSpPr txBox="1">
            <a:spLocks noChangeArrowheads="1"/>
          </p:cNvSpPr>
          <p:nvPr/>
        </p:nvSpPr>
        <p:spPr bwMode="auto">
          <a:xfrm>
            <a:off x="0" y="5740129"/>
            <a:ext cx="6028830" cy="1117871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dirty="0" smtClean="0"/>
              <a:t>Measured reference, </a:t>
            </a:r>
            <a:r>
              <a:rPr lang="en-US" sz="1600" dirty="0" smtClean="0"/>
              <a:t>still needs extrapolation for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&gt; 30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>
              <a:buClr>
                <a:srgbClr val="FC0128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(but not in </a:t>
            </a:r>
            <a:r>
              <a:rPr lang="en-US" sz="1400" dirty="0" smtClean="0"/>
              <a:t>√</a:t>
            </a:r>
            <a:r>
              <a:rPr lang="en-US" sz="1400" dirty="0" smtClean="0">
                <a:solidFill>
                  <a:srgbClr val="0000FF"/>
                </a:solidFill>
              </a:rPr>
              <a:t>s =&gt; smaller syst. error)</a:t>
            </a:r>
          </a:p>
          <a:p>
            <a:pPr>
              <a:buClr>
                <a:srgbClr val="FC0128"/>
              </a:buClr>
            </a:pPr>
            <a:r>
              <a:rPr lang="en-US" sz="1400" b="1" dirty="0" smtClean="0"/>
              <a:t>Note: </a:t>
            </a:r>
            <a:r>
              <a:rPr lang="en-US" sz="1400" dirty="0" smtClean="0"/>
              <a:t>measured spectrum somewhat different than previous extrapolation</a:t>
            </a:r>
          </a:p>
          <a:p>
            <a:pPr>
              <a:buClr>
                <a:srgbClr val="FC0128"/>
              </a:buClr>
            </a:pPr>
            <a:r>
              <a:rPr lang="en-US" sz="1400" dirty="0" smtClean="0">
                <a:solidFill>
                  <a:srgbClr val="0000FF"/>
                </a:solidFill>
              </a:rPr>
              <a:t>(</a:t>
            </a:r>
            <a:r>
              <a:rPr lang="en-US" sz="1400" b="1" dirty="0" smtClean="0">
                <a:solidFill>
                  <a:srgbClr val="0000FF"/>
                </a:solidFill>
              </a:rPr>
              <a:t>R</a:t>
            </a:r>
            <a:r>
              <a:rPr lang="en-US" sz="1400" b="1" baseline="-25000" dirty="0" smtClean="0">
                <a:solidFill>
                  <a:srgbClr val="0000FF"/>
                </a:solidFill>
              </a:rPr>
              <a:t>AA</a:t>
            </a:r>
            <a:r>
              <a:rPr lang="en-US" sz="1400" b="1" dirty="0" smtClean="0">
                <a:solidFill>
                  <a:srgbClr val="0000FF"/>
                </a:solidFill>
              </a:rPr>
              <a:t> goes down</a:t>
            </a:r>
            <a:r>
              <a:rPr lang="en-US" sz="1400" dirty="0" smtClean="0">
                <a:solidFill>
                  <a:srgbClr val="0000FF"/>
                </a:solidFill>
              </a:rPr>
              <a:t>, but stays well within old systematic error bands)</a:t>
            </a:r>
          </a:p>
        </p:txBody>
      </p:sp>
      <p:pic>
        <p:nvPicPr>
          <p:cNvPr id="204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1997"/>
            <a:ext cx="3958489" cy="507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226205" y="888649"/>
            <a:ext cx="1583795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pp spectrum</a:t>
            </a:r>
            <a:endParaRPr lang="en-US" sz="1800" dirty="0">
              <a:latin typeface="Symbol" pitchFamily="18" charset="2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178212" y="3247292"/>
            <a:ext cx="1103700" cy="658155"/>
            <a:chOff x="2178212" y="3247292"/>
            <a:chExt cx="1103700" cy="658155"/>
          </a:xfrm>
        </p:grpSpPr>
        <p:sp>
          <p:nvSpPr>
            <p:cNvPr id="25" name="TextBox 24"/>
            <p:cNvSpPr txBox="1"/>
            <p:nvPr/>
          </p:nvSpPr>
          <p:spPr>
            <a:xfrm>
              <a:off x="2178212" y="3563815"/>
              <a:ext cx="1103700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2.76 </a:t>
              </a:r>
              <a:r>
                <a:rPr lang="en-US" dirty="0" err="1" smtClean="0">
                  <a:solidFill>
                    <a:srgbClr val="002060"/>
                  </a:solidFill>
                </a:rPr>
                <a:t>TeV</a:t>
              </a:r>
              <a:endParaRPr lang="en-US" baseline="-25000" dirty="0">
                <a:solidFill>
                  <a:srgbClr val="002060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rot="5400000" flipH="1" flipV="1">
              <a:off x="2866293" y="3253154"/>
              <a:ext cx="316523" cy="304800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/>
          <p:cNvGrpSpPr/>
          <p:nvPr/>
        </p:nvGrpSpPr>
        <p:grpSpPr>
          <a:xfrm>
            <a:off x="4618892" y="390126"/>
            <a:ext cx="4525108" cy="3986488"/>
            <a:chOff x="4618892" y="643149"/>
            <a:chExt cx="4525108" cy="3986488"/>
          </a:xfrm>
        </p:grpSpPr>
        <p:grpSp>
          <p:nvGrpSpPr>
            <p:cNvPr id="73" name="Group 62"/>
            <p:cNvGrpSpPr/>
            <p:nvPr/>
          </p:nvGrpSpPr>
          <p:grpSpPr>
            <a:xfrm>
              <a:off x="4618892" y="889140"/>
              <a:ext cx="4525108" cy="3740497"/>
              <a:chOff x="4495296" y="584341"/>
              <a:chExt cx="4648704" cy="3740497"/>
            </a:xfrm>
          </p:grpSpPr>
          <p:pic>
            <p:nvPicPr>
              <p:cNvPr id="75" name="Picture 7" descr="2011-May-22-raa_dndeta_lowpt_phenix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725" t="8219" r="2357" b="4846"/>
              <a:stretch>
                <a:fillRect/>
              </a:stretch>
            </p:blipFill>
            <p:spPr bwMode="auto">
              <a:xfrm>
                <a:off x="4495296" y="584341"/>
                <a:ext cx="4648704" cy="37404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76" name="Group 28"/>
              <p:cNvGrpSpPr/>
              <p:nvPr/>
            </p:nvGrpSpPr>
            <p:grpSpPr>
              <a:xfrm>
                <a:off x="7836638" y="3094700"/>
                <a:ext cx="1081730" cy="512833"/>
                <a:chOff x="7889641" y="2907322"/>
                <a:chExt cx="1090238" cy="560118"/>
              </a:xfrm>
            </p:grpSpPr>
            <p:sp>
              <p:nvSpPr>
                <p:cNvPr id="80" name="TextBox 79"/>
                <p:cNvSpPr txBox="1"/>
                <p:nvPr/>
              </p:nvSpPr>
              <p:spPr>
                <a:xfrm>
                  <a:off x="8030579" y="3153508"/>
                  <a:ext cx="949300" cy="313932"/>
                </a:xfrm>
                <a:prstGeom prst="rect">
                  <a:avLst/>
                </a:prstGeom>
                <a:solidFill>
                  <a:srgbClr val="FFFF00">
                    <a:alpha val="48000"/>
                  </a:srgb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rgbClr val="FF0000"/>
                      </a:solidFill>
                    </a:rPr>
                    <a:t>4-7 </a:t>
                  </a:r>
                  <a:r>
                    <a:rPr lang="en-US" sz="1600" b="1" dirty="0" err="1" smtClean="0">
                      <a:solidFill>
                        <a:srgbClr val="FF0000"/>
                      </a:solidFill>
                    </a:rPr>
                    <a:t>GeV</a:t>
                  </a:r>
                  <a:endParaRPr lang="en-US" sz="1600" b="1" baseline="-250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81" name="Straight Arrow Connector 80"/>
                <p:cNvCxnSpPr/>
                <p:nvPr/>
              </p:nvCxnSpPr>
              <p:spPr bwMode="auto">
                <a:xfrm rot="10800000">
                  <a:off x="7889641" y="2907322"/>
                  <a:ext cx="339967" cy="23446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grpSp>
            <p:nvGrpSpPr>
              <p:cNvPr id="77" name="Group 61"/>
              <p:cNvGrpSpPr/>
              <p:nvPr/>
            </p:nvGrpSpPr>
            <p:grpSpPr>
              <a:xfrm>
                <a:off x="5474113" y="1176298"/>
                <a:ext cx="1697679" cy="557953"/>
                <a:chOff x="1523436" y="2313437"/>
                <a:chExt cx="1697679" cy="557953"/>
              </a:xfrm>
            </p:grpSpPr>
            <p:sp>
              <p:nvSpPr>
                <p:cNvPr id="78" name="TextBox 77"/>
                <p:cNvSpPr txBox="1"/>
                <p:nvPr/>
              </p:nvSpPr>
              <p:spPr>
                <a:xfrm>
                  <a:off x="1973849" y="2313437"/>
                  <a:ext cx="1247266" cy="557953"/>
                </a:xfrm>
                <a:prstGeom prst="rect">
                  <a:avLst/>
                </a:prstGeom>
                <a:solidFill>
                  <a:srgbClr val="FFFF00">
                    <a:alpha val="48000"/>
                  </a:srgbClr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solidFill>
                        <a:schemeClr val="tx1"/>
                      </a:solidFill>
                    </a:rPr>
                    <a:t>PHENIX</a:t>
                  </a:r>
                </a:p>
                <a:p>
                  <a:r>
                    <a:rPr lang="en-US" sz="1600" b="1" dirty="0" err="1" smtClean="0">
                      <a:solidFill>
                        <a:schemeClr val="tx1"/>
                      </a:solidFill>
                    </a:rPr>
                    <a:t>p</a:t>
                  </a:r>
                  <a:r>
                    <a:rPr lang="en-US" sz="1600" b="1" baseline="-25000" dirty="0" err="1" smtClean="0">
                      <a:solidFill>
                        <a:schemeClr val="tx1"/>
                      </a:solidFill>
                    </a:rPr>
                    <a:t>T</a:t>
                  </a:r>
                  <a:r>
                    <a:rPr lang="en-US" sz="1600" b="1" dirty="0" smtClean="0">
                      <a:solidFill>
                        <a:schemeClr val="tx1"/>
                      </a:solidFill>
                    </a:rPr>
                    <a:t> 4-7 </a:t>
                  </a:r>
                  <a:r>
                    <a:rPr lang="en-US" sz="1600" b="1" dirty="0" err="1" smtClean="0">
                      <a:solidFill>
                        <a:schemeClr val="tx1"/>
                      </a:solidFill>
                    </a:rPr>
                    <a:t>GeV</a:t>
                  </a:r>
                  <a:endParaRPr lang="en-US" sz="1600" b="1" baseline="-250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79" name="Straight Arrow Connector 78"/>
                <p:cNvCxnSpPr/>
                <p:nvPr/>
              </p:nvCxnSpPr>
              <p:spPr bwMode="auto">
                <a:xfrm rot="10800000" flipV="1">
                  <a:off x="1523436" y="2620054"/>
                  <a:ext cx="453632" cy="214669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sp>
          <p:nvSpPr>
            <p:cNvPr id="74" name="Text Box 5"/>
            <p:cNvSpPr txBox="1">
              <a:spLocks noChangeArrowheads="1"/>
            </p:cNvSpPr>
            <p:nvPr/>
          </p:nvSpPr>
          <p:spPr bwMode="auto">
            <a:xfrm>
              <a:off x="5842082" y="643149"/>
              <a:ext cx="3072656" cy="340546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sz="1800" dirty="0" smtClean="0"/>
                <a:t>&lt;</a:t>
              </a:r>
              <a:r>
                <a:rPr lang="en-US" dirty="0" smtClean="0"/>
                <a:t>R</a:t>
              </a:r>
              <a:r>
                <a:rPr lang="en-US" baseline="-25000" dirty="0" smtClean="0"/>
                <a:t>AA </a:t>
              </a:r>
              <a:r>
                <a:rPr lang="en-US" dirty="0" smtClean="0"/>
                <a:t>&gt; in </a:t>
              </a:r>
              <a:r>
                <a:rPr lang="en-US" dirty="0" err="1" smtClean="0"/>
                <a:t>p</a:t>
              </a:r>
              <a:r>
                <a:rPr lang="en-US" baseline="-25000" dirty="0" err="1" smtClean="0"/>
                <a:t>T</a:t>
              </a:r>
              <a:r>
                <a:rPr lang="en-US" dirty="0" smtClean="0"/>
                <a:t> bins </a:t>
              </a:r>
              <a:r>
                <a:rPr lang="en-US" dirty="0" err="1" smtClean="0"/>
                <a:t>vers</a:t>
              </a:r>
              <a:r>
                <a:rPr lang="en-US" dirty="0" smtClean="0"/>
                <a:t>. </a:t>
              </a:r>
              <a:r>
                <a:rPr lang="en-US" dirty="0" err="1" smtClean="0"/>
                <a:t>N</a:t>
              </a:r>
              <a:r>
                <a:rPr lang="en-US" baseline="-25000" dirty="0" err="1" smtClean="0"/>
                <a:t>ch</a:t>
              </a:r>
              <a:r>
                <a:rPr lang="en-US" baseline="-25000" dirty="0" smtClean="0"/>
                <a:t> </a:t>
              </a:r>
              <a:endParaRPr lang="en-US" sz="1800" baseline="-25000" dirty="0">
                <a:latin typeface="Symbol" pitchFamily="18" charset="2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4549" y="0"/>
            <a:ext cx="2914259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: Results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0" y="4457588"/>
            <a:ext cx="5567178" cy="936796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Rise continues beyond 20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Gradual change of slope above 30-40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Note</a:t>
            </a:r>
            <a:r>
              <a:rPr lang="en-US" sz="1400" dirty="0" smtClean="0">
                <a:solidFill>
                  <a:schemeClr val="tx1"/>
                </a:solidFill>
              </a:rPr>
              <a:t>: centrality dependence is independent of reference spectrum </a:t>
            </a:r>
            <a:r>
              <a:rPr lang="en-US" sz="1400" dirty="0" smtClean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205826" name="4621a021-7362-4f35-9572-efeec0b25b21" descr="BEC14F69-718F-4317-B8FA-F080DC9F6D3C@cern"/>
          <p:cNvPicPr>
            <a:picLocks noChangeAspect="1" noChangeArrowheads="1"/>
          </p:cNvPicPr>
          <p:nvPr/>
        </p:nvPicPr>
        <p:blipFill>
          <a:blip r:embed="rId3" cstate="print"/>
          <a:srcRect l="6587" r="973"/>
          <a:stretch>
            <a:fillRect/>
          </a:stretch>
        </p:blipFill>
        <p:spPr bwMode="auto">
          <a:xfrm>
            <a:off x="25400" y="635301"/>
            <a:ext cx="4606498" cy="373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auto">
          <a:xfrm>
            <a:off x="363415" y="1418492"/>
            <a:ext cx="3997570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rot="5400000" flipH="1" flipV="1">
            <a:off x="-82061" y="2754922"/>
            <a:ext cx="2227384" cy="0"/>
          </a:xfrm>
          <a:prstGeom prst="line">
            <a:avLst/>
          </a:prstGeom>
          <a:noFill/>
          <a:ln w="19050" cap="flat" cmpd="sng" algn="ctr">
            <a:solidFill>
              <a:srgbClr val="000099"/>
            </a:solidFill>
            <a:prstDash val="dash"/>
            <a:round/>
            <a:headEnd type="none" w="med" len="med"/>
            <a:tailEnd type="none"/>
          </a:ln>
          <a:effectLst/>
        </p:spPr>
      </p:cxn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936667" y="361110"/>
            <a:ext cx="1771364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R</a:t>
            </a:r>
            <a:r>
              <a:rPr lang="en-US" baseline="-25000" dirty="0" smtClean="0"/>
              <a:t>AA </a:t>
            </a:r>
            <a:r>
              <a:rPr lang="en-US" dirty="0" smtClean="0"/>
              <a:t>versus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sz="1800" baseline="-25000" dirty="0">
              <a:latin typeface="Symbol" pitchFamily="18" charset="2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5659315" y="4170133"/>
            <a:ext cx="3446584" cy="2675166"/>
            <a:chOff x="5697415" y="4182833"/>
            <a:chExt cx="3446584" cy="2675166"/>
          </a:xfrm>
        </p:grpSpPr>
        <p:grpSp>
          <p:nvGrpSpPr>
            <p:cNvPr id="53" name="Group 52"/>
            <p:cNvGrpSpPr/>
            <p:nvPr/>
          </p:nvGrpSpPr>
          <p:grpSpPr>
            <a:xfrm>
              <a:off x="5697415" y="4182833"/>
              <a:ext cx="3446584" cy="2675166"/>
              <a:chOff x="5697415" y="4182833"/>
              <a:chExt cx="3446584" cy="2675166"/>
            </a:xfrm>
          </p:grpSpPr>
          <p:pic>
            <p:nvPicPr>
              <p:cNvPr id="30" name="Picture 29" descr="RCP_k0_kch_charged_lambda.png"/>
              <p:cNvPicPr>
                <a:picLocks noChangeAspect="1"/>
              </p:cNvPicPr>
              <p:nvPr/>
            </p:nvPicPr>
            <p:blipFill>
              <a:blip r:embed="rId4" cstate="print"/>
              <a:srcRect l="1901" t="8150" r="8621" b="1264"/>
              <a:stretch>
                <a:fillRect/>
              </a:stretch>
            </p:blipFill>
            <p:spPr>
              <a:xfrm>
                <a:off x="5697415" y="4312262"/>
                <a:ext cx="3446584" cy="2545737"/>
              </a:xfrm>
              <a:prstGeom prst="rect">
                <a:avLst/>
              </a:prstGeom>
            </p:spPr>
          </p:pic>
          <p:sp>
            <p:nvSpPr>
              <p:cNvPr id="52" name="Text Box 5"/>
              <p:cNvSpPr txBox="1">
                <a:spLocks noChangeArrowheads="1"/>
              </p:cNvSpPr>
              <p:nvPr/>
            </p:nvSpPr>
            <p:spPr bwMode="auto">
              <a:xfrm>
                <a:off x="6528574" y="4182833"/>
                <a:ext cx="1208657" cy="3422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1800" dirty="0"/>
                  <a:t> </a:t>
                </a:r>
                <a:r>
                  <a:rPr lang="en-US" dirty="0" smtClean="0"/>
                  <a:t>R</a:t>
                </a:r>
                <a:r>
                  <a:rPr lang="en-US" baseline="-25000" dirty="0" smtClean="0"/>
                  <a:t>CP</a:t>
                </a:r>
                <a:r>
                  <a:rPr lang="en-US" dirty="0" smtClean="0"/>
                  <a:t> </a:t>
                </a:r>
                <a:r>
                  <a:rPr lang="en-US" dirty="0" smtClean="0">
                    <a:latin typeface="Symbol" pitchFamily="18" charset="2"/>
                  </a:rPr>
                  <a:t>L</a:t>
                </a:r>
                <a:r>
                  <a:rPr lang="en-US" dirty="0" smtClean="0"/>
                  <a:t>, K</a:t>
                </a:r>
                <a:endParaRPr lang="en-US" sz="1800" dirty="0">
                  <a:latin typeface="Symbol" pitchFamily="18" charset="2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6858003" y="4689231"/>
              <a:ext cx="873650" cy="341632"/>
              <a:chOff x="6858003" y="4689231"/>
              <a:chExt cx="873650" cy="341632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7388289" y="4689231"/>
                <a:ext cx="343364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  <a:latin typeface="Symbol" pitchFamily="18" charset="2"/>
                  </a:rPr>
                  <a:t>L</a:t>
                </a:r>
                <a:endParaRPr lang="en-US" b="1" baseline="-25000" dirty="0">
                  <a:solidFill>
                    <a:srgbClr val="FF0000"/>
                  </a:solidFill>
                  <a:latin typeface="Symbol" pitchFamily="18" charset="2"/>
                </a:endParaRPr>
              </a:p>
            </p:txBody>
          </p:sp>
          <p:cxnSp>
            <p:nvCxnSpPr>
              <p:cNvPr id="43" name="Straight Arrow Connector 42"/>
              <p:cNvCxnSpPr>
                <a:stCxn id="39" idx="1"/>
              </p:cNvCxnSpPr>
              <p:nvPr/>
            </p:nvCxnSpPr>
            <p:spPr bwMode="auto">
              <a:xfrm rot="10800000" flipV="1">
                <a:off x="6858003" y="4860047"/>
                <a:ext cx="530287" cy="16915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48" name="Group 47"/>
            <p:cNvGrpSpPr/>
            <p:nvPr/>
          </p:nvGrpSpPr>
          <p:grpSpPr>
            <a:xfrm>
              <a:off x="8209309" y="5556739"/>
              <a:ext cx="465768" cy="609598"/>
              <a:chOff x="8209309" y="5556739"/>
              <a:chExt cx="465768" cy="609598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8209309" y="5556739"/>
                <a:ext cx="436338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66FF"/>
                    </a:solidFill>
                  </a:rPr>
                  <a:t>K</a:t>
                </a:r>
                <a:r>
                  <a:rPr lang="en-US" b="1" baseline="-25000" dirty="0" smtClean="0">
                    <a:solidFill>
                      <a:srgbClr val="0066FF"/>
                    </a:solidFill>
                  </a:rPr>
                  <a:t>0</a:t>
                </a:r>
                <a:endParaRPr lang="en-US" b="1" baseline="-25000" dirty="0">
                  <a:solidFill>
                    <a:srgbClr val="0066FF"/>
                  </a:solidFill>
                </a:endParaRPr>
              </a:p>
            </p:txBody>
          </p:sp>
          <p:cxnSp>
            <p:nvCxnSpPr>
              <p:cNvPr id="47" name="Straight Arrow Connector 46"/>
              <p:cNvCxnSpPr>
                <a:stCxn id="41" idx="2"/>
              </p:cNvCxnSpPr>
              <p:nvPr/>
            </p:nvCxnSpPr>
            <p:spPr bwMode="auto">
              <a:xfrm rot="16200000" flipH="1">
                <a:off x="8417294" y="5908554"/>
                <a:ext cx="267967" cy="247599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66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51" name="Group 50"/>
            <p:cNvGrpSpPr/>
            <p:nvPr/>
          </p:nvGrpSpPr>
          <p:grpSpPr>
            <a:xfrm>
              <a:off x="6301557" y="5826369"/>
              <a:ext cx="500458" cy="775387"/>
              <a:chOff x="6301557" y="5826369"/>
              <a:chExt cx="500458" cy="775387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6301557" y="6260124"/>
                <a:ext cx="500458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K</a:t>
                </a:r>
                <a:r>
                  <a:rPr lang="en-US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US" baseline="300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±</a:t>
                </a:r>
              </a:p>
            </p:txBody>
          </p:sp>
          <p:cxnSp>
            <p:nvCxnSpPr>
              <p:cNvPr id="50" name="Straight Arrow Connector 49"/>
              <p:cNvCxnSpPr/>
              <p:nvPr/>
            </p:nvCxnSpPr>
            <p:spPr bwMode="auto">
              <a:xfrm rot="16200000" flipV="1">
                <a:off x="6230816" y="5937738"/>
                <a:ext cx="386862" cy="164123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46" name="Text Box 21"/>
          <p:cNvSpPr txBox="1">
            <a:spLocks noChangeArrowheads="1"/>
          </p:cNvSpPr>
          <p:nvPr/>
        </p:nvSpPr>
        <p:spPr bwMode="auto">
          <a:xfrm>
            <a:off x="0" y="5378743"/>
            <a:ext cx="5567178" cy="1269707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endParaRPr lang="en-US" dirty="0" smtClean="0">
              <a:solidFill>
                <a:srgbClr val="FF00FF"/>
              </a:solidFill>
            </a:endParaRP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FF00FF"/>
                </a:solidFill>
              </a:rPr>
              <a:t>Identified </a:t>
            </a:r>
            <a:r>
              <a:rPr lang="en-US" dirty="0" smtClean="0">
                <a:solidFill>
                  <a:srgbClr val="FF00FF"/>
                </a:solidFill>
              </a:rPr>
              <a:t>particle R</a:t>
            </a:r>
            <a:r>
              <a:rPr lang="en-US" baseline="-25000" dirty="0" smtClean="0">
                <a:solidFill>
                  <a:srgbClr val="FF00FF"/>
                </a:solidFill>
              </a:rPr>
              <a:t>AA</a:t>
            </a:r>
            <a:r>
              <a:rPr lang="en-US" dirty="0" smtClean="0">
                <a:solidFill>
                  <a:srgbClr val="FF00FF"/>
                </a:solidFill>
              </a:rPr>
              <a:t>(K/</a:t>
            </a:r>
            <a:r>
              <a:rPr lang="en-US" dirty="0" smtClean="0">
                <a:solidFill>
                  <a:srgbClr val="FF00FF"/>
                </a:solidFill>
                <a:latin typeface="Symbol" pitchFamily="18" charset="2"/>
              </a:rPr>
              <a:t>L</a:t>
            </a:r>
            <a:r>
              <a:rPr lang="en-US" dirty="0" smtClean="0">
                <a:solidFill>
                  <a:srgbClr val="FF00FF"/>
                </a:solidFill>
              </a:rPr>
              <a:t>): </a:t>
            </a: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- Interesting differences &lt; 6 </a:t>
            </a:r>
            <a:r>
              <a:rPr lang="en-US" sz="1600" dirty="0" err="1" smtClean="0">
                <a:solidFill>
                  <a:srgbClr val="0066FF"/>
                </a:solidFill>
              </a:rPr>
              <a:t>GeV</a:t>
            </a:r>
            <a:endParaRPr lang="en-US" sz="1600" dirty="0" smtClean="0">
              <a:solidFill>
                <a:srgbClr val="0066FF"/>
              </a:solidFill>
            </a:endParaRPr>
          </a:p>
          <a:p>
            <a:pPr algn="l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600" dirty="0" smtClean="0">
                <a:solidFill>
                  <a:srgbClr val="0066FF"/>
                </a:solidFill>
              </a:rPr>
              <a:t>-</a:t>
            </a:r>
            <a:r>
              <a:rPr lang="en-US" sz="1600" b="1" dirty="0" smtClean="0">
                <a:solidFill>
                  <a:srgbClr val="FF0000"/>
                </a:solidFill>
              </a:rPr>
              <a:t> R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AA</a:t>
            </a:r>
            <a:r>
              <a:rPr lang="en-US" sz="1600" b="1" dirty="0" smtClean="0">
                <a:solidFill>
                  <a:srgbClr val="FF0000"/>
                </a:solidFill>
              </a:rPr>
              <a:t> universal &gt; 6 </a:t>
            </a:r>
            <a:r>
              <a:rPr lang="en-US" sz="1600" b="1" dirty="0" err="1" smtClean="0">
                <a:solidFill>
                  <a:srgbClr val="FF0000"/>
                </a:solidFill>
              </a:rPr>
              <a:t>GeV</a:t>
            </a:r>
            <a:endParaRPr lang="en-US" sz="16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22755" y="0"/>
            <a:ext cx="5325176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Charm R</a:t>
            </a:r>
            <a:r>
              <a:rPr lang="en-US" baseline="-25000" dirty="0" smtClean="0"/>
              <a:t>AA</a:t>
            </a:r>
            <a:r>
              <a:rPr lang="en-US" dirty="0" smtClean="0"/>
              <a:t>: Ingredients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37FE7C-0BF5-4CC9-BB11-551B9199B64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0" y="782027"/>
            <a:ext cx="2562330" cy="2724848"/>
            <a:chOff x="0" y="404"/>
            <a:chExt cx="1992" cy="1979"/>
          </a:xfrm>
        </p:grpSpPr>
        <p:pic>
          <p:nvPicPr>
            <p:cNvPr id="7" name="Picture 4" descr="D0Kpi"/>
            <p:cNvPicPr>
              <a:picLocks noChangeAspect="1" noChangeArrowheads="1"/>
            </p:cNvPicPr>
            <p:nvPr/>
          </p:nvPicPr>
          <p:blipFill>
            <a:blip r:embed="rId2" cstate="print"/>
            <a:srcRect t="1721" r="6963"/>
            <a:stretch>
              <a:fillRect/>
            </a:stretch>
          </p:blipFill>
          <p:spPr bwMode="auto">
            <a:xfrm>
              <a:off x="0" y="404"/>
              <a:ext cx="1992" cy="1979"/>
            </a:xfrm>
            <a:prstGeom prst="rect">
              <a:avLst/>
            </a:prstGeom>
            <a:noFill/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109" y="1715"/>
              <a:ext cx="977" cy="252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0" tIns="46038" rIns="92075" bIns="46038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800" dirty="0"/>
                <a:t> D</a:t>
              </a:r>
              <a:r>
                <a:rPr lang="en-US" sz="1800" baseline="30000" dirty="0"/>
                <a:t>0</a:t>
              </a:r>
              <a:r>
                <a:rPr lang="en-US" sz="1800" dirty="0"/>
                <a:t>→ </a:t>
              </a:r>
              <a:r>
                <a:rPr lang="en-US" sz="1800" dirty="0" smtClean="0">
                  <a:latin typeface="Symbol" pitchFamily="18" charset="2"/>
                </a:rPr>
                <a:t>K</a:t>
              </a:r>
              <a:r>
                <a:rPr lang="en-US" sz="1800" baseline="30000" dirty="0" smtClean="0">
                  <a:latin typeface="Symbol" pitchFamily="18" charset="2"/>
                </a:rPr>
                <a:t>-</a:t>
              </a:r>
              <a:r>
                <a:rPr lang="en-US" sz="1800" dirty="0" smtClean="0">
                  <a:latin typeface="Symbol" pitchFamily="18" charset="2"/>
                </a:rPr>
                <a:t> </a:t>
              </a:r>
              <a:r>
                <a:rPr lang="en-US" sz="1800" dirty="0" err="1" smtClean="0">
                  <a:latin typeface="Symbol" pitchFamily="18" charset="2"/>
                </a:rPr>
                <a:t>p</a:t>
              </a:r>
              <a:r>
                <a:rPr lang="en-US" sz="1800" baseline="30000" dirty="0" smtClean="0">
                  <a:latin typeface="Symbol" pitchFamily="18" charset="2"/>
                </a:rPr>
                <a:t>+</a:t>
              </a:r>
              <a:endParaRPr lang="en-US" sz="1800" baseline="30000" dirty="0">
                <a:latin typeface="Symbol" pitchFamily="18" charset="2"/>
              </a:endParaRPr>
            </a:p>
          </p:txBody>
        </p:sp>
      </p:grpSp>
      <p:grpSp>
        <p:nvGrpSpPr>
          <p:cNvPr id="6" name="Group 40"/>
          <p:cNvGrpSpPr/>
          <p:nvPr/>
        </p:nvGrpSpPr>
        <p:grpSpPr>
          <a:xfrm>
            <a:off x="2589192" y="637723"/>
            <a:ext cx="6554808" cy="3140463"/>
            <a:chOff x="2589192" y="637723"/>
            <a:chExt cx="6554808" cy="3140463"/>
          </a:xfrm>
        </p:grpSpPr>
        <p:grpSp>
          <p:nvGrpSpPr>
            <p:cNvPr id="9" name="Group 29"/>
            <p:cNvGrpSpPr/>
            <p:nvPr/>
          </p:nvGrpSpPr>
          <p:grpSpPr>
            <a:xfrm>
              <a:off x="2589192" y="848085"/>
              <a:ext cx="6554808" cy="2930101"/>
              <a:chOff x="2589192" y="1280159"/>
              <a:chExt cx="6554808" cy="2518118"/>
            </a:xfrm>
          </p:grpSpPr>
          <p:pic>
            <p:nvPicPr>
              <p:cNvPr id="31" name="Picture 8" descr="PWG3-Preliminary-024-Sigma_D0Kpi_vsFONLL_vsBAK_Binned_080511.eps"/>
              <p:cNvPicPr>
                <a:picLocks noChangeAspect="1"/>
              </p:cNvPicPr>
              <p:nvPr/>
            </p:nvPicPr>
            <p:blipFill>
              <a:blip r:embed="rId3" cstate="print"/>
              <a:srcRect l="13954" t="5037"/>
              <a:stretch>
                <a:fillRect/>
              </a:stretch>
            </p:blipFill>
            <p:spPr bwMode="auto">
              <a:xfrm>
                <a:off x="6959065" y="1280160"/>
                <a:ext cx="2184935" cy="25181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2" name="Picture 7" descr="PWG3-Preliminary-024-Sigma_D0Kpi_vsFONLL_vsBAK_Binned_080511.eps"/>
              <p:cNvPicPr>
                <a:picLocks noChangeAspect="1"/>
              </p:cNvPicPr>
              <p:nvPr/>
            </p:nvPicPr>
            <p:blipFill>
              <a:blip r:embed="rId4" cstate="print"/>
              <a:srcRect l="13393" t="4573" r="3228"/>
              <a:stretch>
                <a:fillRect/>
              </a:stretch>
            </p:blipFill>
            <p:spPr bwMode="auto">
              <a:xfrm>
                <a:off x="4899260" y="1289785"/>
                <a:ext cx="2069431" cy="24733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3" name="Picture 6" descr="PWG3-Preliminary-024-Sigma_D0Kpi_vsFONLL_vsBAK_Binned_080511.eps"/>
              <p:cNvPicPr>
                <a:picLocks noChangeAspect="1"/>
              </p:cNvPicPr>
              <p:nvPr/>
            </p:nvPicPr>
            <p:blipFill>
              <a:blip r:embed="rId5" cstate="print"/>
              <a:srcRect l="3076" t="4260" r="2177"/>
              <a:stretch>
                <a:fillRect/>
              </a:stretch>
            </p:blipFill>
            <p:spPr bwMode="auto">
              <a:xfrm>
                <a:off x="2589192" y="1280159"/>
                <a:ext cx="2338939" cy="24680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" name="Group 20"/>
            <p:cNvGrpSpPr/>
            <p:nvPr/>
          </p:nvGrpSpPr>
          <p:grpSpPr>
            <a:xfrm>
              <a:off x="3720382" y="637723"/>
              <a:ext cx="5132216" cy="383735"/>
              <a:chOff x="3720382" y="600736"/>
              <a:chExt cx="5132216" cy="383735"/>
            </a:xfrm>
          </p:grpSpPr>
          <p:sp>
            <p:nvSpPr>
              <p:cNvPr id="18" name="Text Box 5"/>
              <p:cNvSpPr txBox="1">
                <a:spLocks noChangeArrowheads="1"/>
              </p:cNvSpPr>
              <p:nvPr/>
            </p:nvSpPr>
            <p:spPr bwMode="auto">
              <a:xfrm>
                <a:off x="3720382" y="637580"/>
                <a:ext cx="1308817" cy="346891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1800" dirty="0"/>
                  <a:t> D</a:t>
                </a:r>
                <a:r>
                  <a:rPr lang="en-US" sz="1800" baseline="30000" dirty="0"/>
                  <a:t>0</a:t>
                </a:r>
                <a:r>
                  <a:rPr lang="en-US" sz="1800" dirty="0"/>
                  <a:t>→ </a:t>
                </a:r>
                <a:r>
                  <a:rPr lang="en-US" sz="1800" dirty="0" smtClean="0">
                    <a:latin typeface="Symbol" pitchFamily="18" charset="2"/>
                  </a:rPr>
                  <a:t>K</a:t>
                </a:r>
                <a:r>
                  <a:rPr lang="en-US" sz="1800" baseline="30000" dirty="0" smtClean="0">
                    <a:latin typeface="Symbol" pitchFamily="18" charset="2"/>
                  </a:rPr>
                  <a:t>-</a:t>
                </a:r>
                <a:r>
                  <a:rPr lang="en-US" sz="1800" dirty="0" err="1" smtClean="0">
                    <a:latin typeface="Symbol" pitchFamily="18" charset="2"/>
                  </a:rPr>
                  <a:t>p</a:t>
                </a:r>
                <a:r>
                  <a:rPr lang="en-US" sz="1800" baseline="30000" dirty="0" smtClean="0">
                    <a:latin typeface="Symbol" pitchFamily="18" charset="2"/>
                  </a:rPr>
                  <a:t>+</a:t>
                </a:r>
                <a:endParaRPr lang="en-US" sz="1800" baseline="30000" dirty="0">
                  <a:latin typeface="Symbol" pitchFamily="18" charset="2"/>
                </a:endParaRPr>
              </a:p>
            </p:txBody>
          </p:sp>
          <p:sp>
            <p:nvSpPr>
              <p:cNvPr id="19" name="Text Box 5"/>
              <p:cNvSpPr txBox="1">
                <a:spLocks noChangeArrowheads="1"/>
              </p:cNvSpPr>
              <p:nvPr/>
            </p:nvSpPr>
            <p:spPr bwMode="auto">
              <a:xfrm>
                <a:off x="5295900" y="609110"/>
                <a:ext cx="1506834" cy="346891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1800" dirty="0"/>
                  <a:t> </a:t>
                </a:r>
                <a:r>
                  <a:rPr lang="en-US" sz="1800" dirty="0" smtClean="0"/>
                  <a:t>D</a:t>
                </a:r>
                <a:r>
                  <a:rPr lang="en-US" baseline="30000" dirty="0" smtClean="0"/>
                  <a:t>+</a:t>
                </a:r>
                <a:r>
                  <a:rPr lang="en-US" sz="1800" dirty="0" smtClean="0"/>
                  <a:t>→ </a:t>
                </a:r>
                <a:r>
                  <a:rPr lang="en-US" sz="1800" dirty="0" smtClean="0">
                    <a:latin typeface="Symbol" pitchFamily="18" charset="2"/>
                  </a:rPr>
                  <a:t>K</a:t>
                </a:r>
                <a:r>
                  <a:rPr lang="en-US" sz="1800" baseline="30000" dirty="0" smtClean="0">
                    <a:latin typeface="Symbol" pitchFamily="18" charset="2"/>
                  </a:rPr>
                  <a:t>-</a:t>
                </a:r>
                <a:r>
                  <a:rPr lang="en-US" sz="1800" dirty="0" err="1" smtClean="0">
                    <a:latin typeface="Symbol" pitchFamily="18" charset="2"/>
                  </a:rPr>
                  <a:t>p</a:t>
                </a:r>
                <a:r>
                  <a:rPr lang="en-US" sz="1800" baseline="30000" dirty="0" err="1" smtClean="0">
                    <a:latin typeface="Symbol" pitchFamily="18" charset="2"/>
                  </a:rPr>
                  <a:t>+</a:t>
                </a:r>
                <a:r>
                  <a:rPr lang="en-US" sz="1800" dirty="0" err="1" smtClean="0">
                    <a:latin typeface="Symbol" pitchFamily="18" charset="2"/>
                  </a:rPr>
                  <a:t>p</a:t>
                </a:r>
                <a:r>
                  <a:rPr lang="en-US" sz="1800" baseline="30000" dirty="0" smtClean="0">
                    <a:latin typeface="Symbol" pitchFamily="18" charset="2"/>
                  </a:rPr>
                  <a:t>+</a:t>
                </a:r>
                <a:endParaRPr lang="en-US" sz="1800" baseline="30000" dirty="0">
                  <a:latin typeface="Symbol" pitchFamily="18" charset="2"/>
                </a:endParaRPr>
              </a:p>
            </p:txBody>
          </p:sp>
          <p:sp>
            <p:nvSpPr>
              <p:cNvPr id="20" name="Text Box 5"/>
              <p:cNvSpPr txBox="1">
                <a:spLocks noChangeArrowheads="1"/>
              </p:cNvSpPr>
              <p:nvPr/>
            </p:nvSpPr>
            <p:spPr bwMode="auto">
              <a:xfrm>
                <a:off x="7371283" y="600736"/>
                <a:ext cx="1481315" cy="346891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1800" dirty="0"/>
                  <a:t> </a:t>
                </a:r>
                <a:r>
                  <a:rPr lang="en-US" sz="1800" dirty="0" smtClean="0"/>
                  <a:t>D*</a:t>
                </a:r>
                <a:r>
                  <a:rPr lang="en-US" baseline="30000" dirty="0" smtClean="0"/>
                  <a:t>+</a:t>
                </a:r>
                <a:r>
                  <a:rPr lang="en-US" sz="1800" dirty="0" smtClean="0"/>
                  <a:t>→ </a:t>
                </a:r>
                <a:r>
                  <a:rPr lang="en-US" dirty="0" smtClean="0">
                    <a:latin typeface="+mn-lt"/>
                  </a:rPr>
                  <a:t>D</a:t>
                </a:r>
                <a:r>
                  <a:rPr lang="en-US" baseline="30000" dirty="0" smtClean="0">
                    <a:latin typeface="+mn-lt"/>
                  </a:rPr>
                  <a:t>0</a:t>
                </a:r>
                <a:r>
                  <a:rPr lang="en-US" sz="1800" dirty="0" smtClean="0">
                    <a:latin typeface="Symbol" pitchFamily="18" charset="2"/>
                  </a:rPr>
                  <a:t> </a:t>
                </a:r>
                <a:r>
                  <a:rPr lang="en-US" sz="1800" dirty="0" err="1" smtClean="0">
                    <a:latin typeface="Symbol" pitchFamily="18" charset="2"/>
                  </a:rPr>
                  <a:t>p</a:t>
                </a:r>
                <a:r>
                  <a:rPr lang="en-US" sz="1800" baseline="30000" dirty="0" smtClean="0">
                    <a:latin typeface="Symbol" pitchFamily="18" charset="2"/>
                  </a:rPr>
                  <a:t>+</a:t>
                </a:r>
                <a:endParaRPr lang="en-US" sz="1800" baseline="30000" dirty="0">
                  <a:latin typeface="Symbol" pitchFamily="18" charset="2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0" y="4548552"/>
            <a:ext cx="3942906" cy="2074722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- charm in </a:t>
            </a:r>
            <a:r>
              <a:rPr lang="en-US" b="1" dirty="0" smtClean="0"/>
              <a:t>pp @ 7 </a:t>
            </a:r>
            <a:r>
              <a:rPr lang="en-US" b="1" dirty="0" err="1" smtClean="0"/>
              <a:t>TeV</a:t>
            </a:r>
            <a:endParaRPr lang="en-US" b="1" dirty="0" smtClean="0"/>
          </a:p>
          <a:p>
            <a:pPr algn="l"/>
            <a:r>
              <a:rPr lang="en-US" dirty="0" smtClean="0"/>
              <a:t>- subtract B feed down</a:t>
            </a:r>
          </a:p>
          <a:p>
            <a:pPr algn="l"/>
            <a:r>
              <a:rPr lang="en-US" dirty="0" smtClean="0"/>
              <a:t>- absolute cross section</a:t>
            </a:r>
          </a:p>
          <a:p>
            <a:pPr algn="l"/>
            <a:r>
              <a:rPr lang="en-US" dirty="0" smtClean="0"/>
              <a:t>- scale (FONLL) to 2.76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l"/>
            <a:r>
              <a:rPr lang="en-US" dirty="0" smtClean="0"/>
              <a:t>- check with </a:t>
            </a:r>
            <a:r>
              <a:rPr lang="en-US" dirty="0" err="1" smtClean="0"/>
              <a:t>CDF</a:t>
            </a:r>
            <a:r>
              <a:rPr lang="en-US" dirty="0" smtClean="0"/>
              <a:t> &amp; data @ 2.76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l"/>
            <a:r>
              <a:rPr lang="en-US" dirty="0" smtClean="0"/>
              <a:t>- compare with other </a:t>
            </a:r>
            <a:r>
              <a:rPr lang="en-US" dirty="0" err="1" smtClean="0"/>
              <a:t>expts</a:t>
            </a:r>
            <a:endParaRPr lang="en-US" dirty="0"/>
          </a:p>
        </p:txBody>
      </p:sp>
      <p:grpSp>
        <p:nvGrpSpPr>
          <p:cNvPr id="11" name="Group 41"/>
          <p:cNvGrpSpPr/>
          <p:nvPr/>
        </p:nvGrpSpPr>
        <p:grpSpPr>
          <a:xfrm>
            <a:off x="3506875" y="3665343"/>
            <a:ext cx="5637125" cy="3192658"/>
            <a:chOff x="3506875" y="3665343"/>
            <a:chExt cx="5637125" cy="3192658"/>
          </a:xfrm>
        </p:grpSpPr>
        <p:grpSp>
          <p:nvGrpSpPr>
            <p:cNvPr id="12" name="Group 27"/>
            <p:cNvGrpSpPr/>
            <p:nvPr/>
          </p:nvGrpSpPr>
          <p:grpSpPr>
            <a:xfrm>
              <a:off x="3506875" y="3707843"/>
              <a:ext cx="5637125" cy="3150158"/>
              <a:chOff x="3737821" y="3880339"/>
              <a:chExt cx="5406179" cy="2977661"/>
            </a:xfrm>
          </p:grpSpPr>
          <p:pic>
            <p:nvPicPr>
              <p:cNvPr id="22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52313" t="4869" r="1532"/>
              <a:stretch>
                <a:fillRect/>
              </a:stretch>
            </p:blipFill>
            <p:spPr bwMode="auto">
              <a:xfrm>
                <a:off x="6318739" y="3880339"/>
                <a:ext cx="2825261" cy="29776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t="5618" r="52666"/>
              <a:stretch>
                <a:fillRect/>
              </a:stretch>
            </p:blipFill>
            <p:spPr bwMode="auto">
              <a:xfrm>
                <a:off x="3737821" y="3903784"/>
                <a:ext cx="2897441" cy="2954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9" name="Text Box 5"/>
            <p:cNvSpPr txBox="1">
              <a:spLocks noChangeArrowheads="1"/>
            </p:cNvSpPr>
            <p:nvPr/>
          </p:nvSpPr>
          <p:spPr bwMode="auto">
            <a:xfrm>
              <a:off x="5920651" y="3665343"/>
              <a:ext cx="1605564" cy="3422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dirty="0" smtClean="0"/>
                <a:t>pp 2.76 </a:t>
              </a:r>
              <a:r>
                <a:rPr lang="en-US" dirty="0" err="1" smtClean="0"/>
                <a:t>TeV</a:t>
              </a:r>
              <a:endParaRPr lang="en-US" sz="1800" dirty="0">
                <a:latin typeface="Symbol" pitchFamily="18" charset="2"/>
              </a:endParaRPr>
            </a:p>
          </p:txBody>
        </p:sp>
      </p:grpSp>
      <p:sp>
        <p:nvSpPr>
          <p:cNvPr id="40" name="Right Arrow 39"/>
          <p:cNvSpPr/>
          <p:nvPr/>
        </p:nvSpPr>
        <p:spPr bwMode="auto">
          <a:xfrm rot="10800000">
            <a:off x="2984360" y="4602145"/>
            <a:ext cx="542611" cy="14067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49" name="Text Box 6"/>
          <p:cNvSpPr txBox="1">
            <a:spLocks noChangeArrowheads="1"/>
          </p:cNvSpPr>
          <p:nvPr/>
        </p:nvSpPr>
        <p:spPr bwMode="auto">
          <a:xfrm>
            <a:off x="1782885" y="7225080"/>
            <a:ext cx="5615354" cy="4269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sz="2400" dirty="0" smtClean="0"/>
              <a:t>=&gt; Charm Cross section for comparison </a:t>
            </a:r>
            <a:endParaRPr lang="en-US" sz="2400" dirty="0"/>
          </a:p>
        </p:txBody>
      </p:sp>
      <p:grpSp>
        <p:nvGrpSpPr>
          <p:cNvPr id="13" name="Group 47"/>
          <p:cNvGrpSpPr/>
          <p:nvPr/>
        </p:nvGrpSpPr>
        <p:grpSpPr>
          <a:xfrm>
            <a:off x="0" y="555518"/>
            <a:ext cx="4037763" cy="3996669"/>
            <a:chOff x="0" y="555518"/>
            <a:chExt cx="4037763" cy="3996669"/>
          </a:xfrm>
        </p:grpSpPr>
        <p:pic>
          <p:nvPicPr>
            <p:cNvPr id="27" name="Picture 10" descr="enercanv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7"/>
                <a:stretch>
                  <a:fillRect/>
                </a:stretch>
              </p:blipFill>
            </mc:Choice>
            <mc:Fallback>
              <p:blipFill>
                <a:blip r:embed="rId8"/>
                <a:stretch>
                  <a:fillRect/>
                </a:stretch>
              </p:blipFill>
            </mc:Fallback>
          </mc:AlternateContent>
          <p:spPr bwMode="auto">
            <a:xfrm>
              <a:off x="0" y="635486"/>
              <a:ext cx="4037763" cy="39167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" name="Text Box 5"/>
            <p:cNvSpPr txBox="1">
              <a:spLocks noChangeArrowheads="1"/>
            </p:cNvSpPr>
            <p:nvPr/>
          </p:nvSpPr>
          <p:spPr bwMode="auto">
            <a:xfrm>
              <a:off x="25400" y="555518"/>
              <a:ext cx="3072624" cy="3422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dirty="0" smtClean="0"/>
                <a:t>Total Charm cross section</a:t>
              </a:r>
              <a:endParaRPr lang="en-US" sz="1800" dirty="0">
                <a:latin typeface="Symbol" pitchFamily="18" charset="2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64280" y="984738"/>
              <a:ext cx="740106" cy="819814"/>
            </a:xfrm>
            <a:prstGeom prst="rect">
              <a:avLst/>
            </a:prstGeom>
            <a:solidFill>
              <a:srgbClr val="FFFF00">
                <a:alpha val="49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ALICE</a:t>
              </a:r>
            </a:p>
            <a:p>
              <a:r>
                <a:rPr lang="en-US" sz="1400" dirty="0" smtClean="0"/>
                <a:t>ATLAS</a:t>
              </a:r>
            </a:p>
            <a:p>
              <a:r>
                <a:rPr lang="en-US" sz="1400" dirty="0" err="1" smtClean="0">
                  <a:solidFill>
                    <a:srgbClr val="008000"/>
                  </a:solidFill>
                </a:rPr>
                <a:t>LHCb</a:t>
              </a:r>
              <a:endParaRPr lang="en-US" sz="1400" dirty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022E-16 L 3.61111E-6 0.11111 " pathEditMode="fixed" rAng="0" ptsTypes="AA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0.11111 L 0.00659 0.19306 " pathEditMode="fixed" rAng="0" ptsTypes="AA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" y="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59 0.19306 L 0.0092 0.25278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3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720731" y="4688542"/>
            <a:ext cx="3870583" cy="1725703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- charm central in </a:t>
            </a:r>
            <a:r>
              <a:rPr lang="en-US" dirty="0" err="1" smtClean="0"/>
              <a:t>Pb-Pb</a:t>
            </a:r>
            <a:r>
              <a:rPr lang="en-US" dirty="0" smtClean="0"/>
              <a:t>!</a:t>
            </a:r>
          </a:p>
          <a:p>
            <a:pPr algn="l"/>
            <a:r>
              <a:rPr lang="en-US" dirty="0" smtClean="0"/>
              <a:t>- subtract B feed down</a:t>
            </a:r>
          </a:p>
          <a:p>
            <a:pPr algn="l"/>
            <a:r>
              <a:rPr lang="en-US" dirty="0" smtClean="0"/>
              <a:t>- absolute cross section (T</a:t>
            </a:r>
            <a:r>
              <a:rPr lang="en-US" baseline="-25000" dirty="0" smtClean="0"/>
              <a:t>AA</a:t>
            </a:r>
            <a:r>
              <a:rPr lang="en-US" dirty="0" smtClean="0"/>
              <a:t>)</a:t>
            </a:r>
          </a:p>
          <a:p>
            <a:pPr algn="l"/>
            <a:r>
              <a:rPr lang="en-US" dirty="0" smtClean="0"/>
              <a:t>=&gt; prompt charm R</a:t>
            </a:r>
            <a:r>
              <a:rPr lang="en-US" baseline="-25000" dirty="0" smtClean="0"/>
              <a:t>AA</a:t>
            </a:r>
            <a:r>
              <a:rPr lang="en-US" dirty="0" smtClean="0"/>
              <a:t> 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centrality)</a:t>
            </a:r>
          </a:p>
          <a:p>
            <a:pPr algn="l"/>
            <a:r>
              <a:rPr lang="en-US" dirty="0" smtClean="0"/>
              <a:t>- check consistency D</a:t>
            </a:r>
            <a:r>
              <a:rPr lang="en-US" baseline="30000" dirty="0" smtClean="0"/>
              <a:t>0</a:t>
            </a:r>
            <a:r>
              <a:rPr lang="en-US" dirty="0" smtClean="0"/>
              <a:t>, D</a:t>
            </a:r>
            <a:r>
              <a:rPr lang="en-US" baseline="30000" dirty="0" smtClean="0"/>
              <a:t>+</a:t>
            </a:r>
            <a:endParaRPr lang="en-US" baseline="30000" dirty="0"/>
          </a:p>
        </p:txBody>
      </p:sp>
      <p:sp>
        <p:nvSpPr>
          <p:cNvPr id="16" name="Right Arrow 15"/>
          <p:cNvSpPr/>
          <p:nvPr/>
        </p:nvSpPr>
        <p:spPr bwMode="auto">
          <a:xfrm rot="10800000">
            <a:off x="6373306" y="4772130"/>
            <a:ext cx="542611" cy="14067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959098" y="0"/>
            <a:ext cx="4409862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Charm R</a:t>
            </a:r>
            <a:r>
              <a:rPr lang="en-US" baseline="-25000" dirty="0" smtClean="0"/>
              <a:t>AA</a:t>
            </a:r>
            <a:r>
              <a:rPr lang="en-US" dirty="0" smtClean="0"/>
              <a:t>: results</a:t>
            </a:r>
            <a:endParaRPr lang="en-US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FE5B19-0852-44F6-8639-78455BCE2A3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" name="Group 16"/>
          <p:cNvGrpSpPr>
            <a:grpSpLocks noChangeAspect="1"/>
          </p:cNvGrpSpPr>
          <p:nvPr/>
        </p:nvGrpSpPr>
        <p:grpSpPr>
          <a:xfrm>
            <a:off x="876300" y="929402"/>
            <a:ext cx="3456415" cy="3314247"/>
            <a:chOff x="0" y="357902"/>
            <a:chExt cx="2658779" cy="2549421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495717"/>
              <a:ext cx="2658779" cy="2411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5"/>
            <p:cNvSpPr txBox="1">
              <a:spLocks noChangeArrowheads="1"/>
            </p:cNvSpPr>
            <p:nvPr/>
          </p:nvSpPr>
          <p:spPr bwMode="auto">
            <a:xfrm>
              <a:off x="674058" y="357902"/>
              <a:ext cx="1408742" cy="346891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D</a:t>
              </a:r>
              <a:r>
                <a:rPr lang="en-US" sz="1800" baseline="30000" dirty="0"/>
                <a:t>0</a:t>
              </a:r>
              <a:r>
                <a:rPr lang="en-US" sz="1800" dirty="0"/>
                <a:t>→ </a:t>
              </a:r>
              <a:r>
                <a:rPr lang="en-US" sz="1800" dirty="0" smtClean="0">
                  <a:latin typeface="Symbol" pitchFamily="18" charset="2"/>
                </a:rPr>
                <a:t>K</a:t>
              </a:r>
              <a:r>
                <a:rPr lang="en-US" sz="1800" baseline="30000" dirty="0" smtClean="0">
                  <a:latin typeface="Symbol" pitchFamily="18" charset="2"/>
                </a:rPr>
                <a:t>-</a:t>
              </a:r>
              <a:r>
                <a:rPr lang="en-US" sz="1800" dirty="0" err="1" smtClean="0">
                  <a:latin typeface="Symbol" pitchFamily="18" charset="2"/>
                </a:rPr>
                <a:t>p</a:t>
              </a:r>
              <a:r>
                <a:rPr lang="en-US" sz="1800" baseline="30000" dirty="0" smtClean="0">
                  <a:latin typeface="Symbol" pitchFamily="18" charset="2"/>
                </a:rPr>
                <a:t>+</a:t>
              </a:r>
              <a:endParaRPr lang="en-US" sz="1800" baseline="30000" dirty="0">
                <a:latin typeface="Symbol" pitchFamily="18" charset="2"/>
              </a:endParaRPr>
            </a:p>
          </p:txBody>
        </p:sp>
      </p:grpSp>
      <p:grpSp>
        <p:nvGrpSpPr>
          <p:cNvPr id="3" name="Group 18"/>
          <p:cNvGrpSpPr>
            <a:grpSpLocks noChangeAspect="1"/>
          </p:cNvGrpSpPr>
          <p:nvPr/>
        </p:nvGrpSpPr>
        <p:grpSpPr>
          <a:xfrm>
            <a:off x="4893627" y="924183"/>
            <a:ext cx="3092382" cy="3289280"/>
            <a:chOff x="169228" y="2956184"/>
            <a:chExt cx="2378755" cy="2530215"/>
          </a:xfrm>
        </p:grpSpPr>
        <p:pic>
          <p:nvPicPr>
            <p:cNvPr id="13" name="Picture 6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9228" y="3212802"/>
              <a:ext cx="2378755" cy="2273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5"/>
            <p:cNvSpPr txBox="1">
              <a:spLocks noChangeArrowheads="1"/>
            </p:cNvSpPr>
            <p:nvPr/>
          </p:nvSpPr>
          <p:spPr bwMode="auto">
            <a:xfrm>
              <a:off x="526359" y="2956184"/>
              <a:ext cx="1687979" cy="346891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sz="1800" dirty="0" smtClean="0"/>
                <a:t>D</a:t>
              </a:r>
              <a:r>
                <a:rPr lang="en-US" sz="1800" baseline="30000" dirty="0" smtClean="0"/>
                <a:t>+</a:t>
              </a:r>
              <a:r>
                <a:rPr lang="en-US" sz="1800" dirty="0" smtClean="0"/>
                <a:t>→ </a:t>
              </a:r>
              <a:r>
                <a:rPr lang="en-US" sz="1800" dirty="0" smtClean="0">
                  <a:latin typeface="Symbol" pitchFamily="18" charset="2"/>
                </a:rPr>
                <a:t>K</a:t>
              </a:r>
              <a:r>
                <a:rPr lang="en-US" sz="1800" baseline="30000" dirty="0" smtClean="0">
                  <a:latin typeface="Symbol" pitchFamily="18" charset="2"/>
                </a:rPr>
                <a:t>-</a:t>
              </a:r>
              <a:r>
                <a:rPr lang="en-US" sz="1800" dirty="0" err="1" smtClean="0">
                  <a:latin typeface="Symbol" pitchFamily="18" charset="2"/>
                </a:rPr>
                <a:t>p</a:t>
              </a:r>
              <a:r>
                <a:rPr lang="en-US" sz="1800" baseline="30000" dirty="0" err="1" smtClean="0">
                  <a:latin typeface="Symbol" pitchFamily="18" charset="2"/>
                </a:rPr>
                <a:t>+</a:t>
              </a:r>
              <a:r>
                <a:rPr lang="en-US" sz="1800" dirty="0" err="1" smtClean="0">
                  <a:latin typeface="Symbol" pitchFamily="18" charset="2"/>
                </a:rPr>
                <a:t>p</a:t>
              </a:r>
              <a:r>
                <a:rPr lang="en-US" sz="1800" baseline="30000" dirty="0" smtClean="0">
                  <a:latin typeface="Symbol" pitchFamily="18" charset="2"/>
                </a:rPr>
                <a:t>+</a:t>
              </a:r>
              <a:endParaRPr lang="en-US" sz="1800" baseline="30000" dirty="0">
                <a:latin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85185E-6 L -2.77778E-7 0.184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8" descr="2011-May-18-D0Kpi-DplusKpipi-Raa-020CC-Preliminary-GlobalUnc-170511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72299" y="2039740"/>
            <a:ext cx="3744660" cy="2536067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Charm R</a:t>
            </a:r>
            <a:r>
              <a:rPr lang="en-US" baseline="-25000" dirty="0" smtClean="0"/>
              <a:t>AA</a:t>
            </a:r>
            <a:r>
              <a:rPr lang="en-US" dirty="0" smtClean="0"/>
              <a:t>: results</a:t>
            </a:r>
            <a:endParaRPr lang="en-US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FE5B19-0852-44F6-8639-78455BCE2A3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Content Placeholder 8" descr="2011-May-18-D0Kpi-DplusKpipi-Raa-020CC-Preliminary-GlobalUnc-170511.eps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rcRect l="761" t="6549" r="9065"/>
          <a:stretch>
            <a:fillRect/>
          </a:stretch>
        </p:blipFill>
        <p:spPr>
          <a:xfrm>
            <a:off x="0" y="1243013"/>
            <a:ext cx="4545013" cy="3438525"/>
          </a:xfrm>
        </p:spPr>
      </p:pic>
      <p:grpSp>
        <p:nvGrpSpPr>
          <p:cNvPr id="14" name="Group 13"/>
          <p:cNvGrpSpPr/>
          <p:nvPr/>
        </p:nvGrpSpPr>
        <p:grpSpPr>
          <a:xfrm>
            <a:off x="226819" y="4750423"/>
            <a:ext cx="6224781" cy="1942477"/>
            <a:chOff x="226819" y="4750423"/>
            <a:chExt cx="6224781" cy="1942477"/>
          </a:xfrm>
        </p:grpSpPr>
        <p:sp>
          <p:nvSpPr>
            <p:cNvPr id="11" name="TextBox 10"/>
            <p:cNvSpPr txBox="1"/>
            <p:nvPr/>
          </p:nvSpPr>
          <p:spPr>
            <a:xfrm>
              <a:off x="226819" y="5427938"/>
              <a:ext cx="6224781" cy="1264962"/>
            </a:xfrm>
            <a:prstGeom prst="rect">
              <a:avLst/>
            </a:prstGeom>
            <a:solidFill>
              <a:srgbClr val="FFFF99"/>
            </a:solidFill>
          </p:spPr>
          <p:txBody>
            <a:bodyPr wrap="none" rtlCol="0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</a:rPr>
                <a:t>Qualitative expectation: R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AA</a:t>
              </a:r>
              <a:r>
                <a:rPr lang="en-US" b="1" dirty="0" smtClean="0">
                  <a:solidFill>
                    <a:srgbClr val="FF0000"/>
                  </a:solidFill>
                </a:rPr>
                <a:t> Charm &gt; R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AA</a:t>
              </a:r>
              <a:r>
                <a:rPr lang="en-US" b="1" dirty="0" smtClean="0">
                  <a:solidFill>
                    <a:srgbClr val="FF0000"/>
                  </a:solidFill>
                </a:rPr>
                <a:t> Mesons</a:t>
              </a:r>
            </a:p>
            <a:p>
              <a:pPr lvl="1" algn="l"/>
              <a:r>
                <a:rPr lang="en-US" sz="1600" dirty="0" smtClean="0"/>
                <a:t>- </a:t>
              </a:r>
              <a:r>
                <a:rPr lang="en-US" sz="1600" dirty="0" smtClean="0">
                  <a:latin typeface="Symbol" pitchFamily="18" charset="2"/>
                </a:rPr>
                <a:t>D</a:t>
              </a:r>
              <a:r>
                <a:rPr lang="en-US" sz="1600" dirty="0" smtClean="0"/>
                <a:t>E gluon &gt; </a:t>
              </a:r>
              <a:r>
                <a:rPr lang="en-US" sz="1600" dirty="0" smtClean="0">
                  <a:latin typeface="Symbol" pitchFamily="18" charset="2"/>
                </a:rPr>
                <a:t>D</a:t>
              </a:r>
              <a:r>
                <a:rPr lang="en-US" sz="1600" dirty="0" smtClean="0"/>
                <a:t>E quark (</a:t>
              </a:r>
              <a:r>
                <a:rPr lang="en-US" sz="1600" b="1" dirty="0" err="1" smtClean="0"/>
                <a:t>Casimir</a:t>
              </a:r>
              <a:r>
                <a:rPr lang="en-US" sz="1600" b="1" dirty="0" smtClean="0"/>
                <a:t> factor</a:t>
              </a:r>
              <a:r>
                <a:rPr lang="en-US" sz="1600" dirty="0" smtClean="0"/>
                <a:t>)</a:t>
              </a:r>
            </a:p>
            <a:p>
              <a:pPr lvl="1" algn="l"/>
              <a:r>
                <a:rPr lang="en-US" sz="1600" dirty="0" smtClean="0"/>
                <a:t>- </a:t>
              </a:r>
              <a:r>
                <a:rPr lang="en-US" sz="1600" dirty="0" smtClean="0">
                  <a:latin typeface="Symbol" pitchFamily="18" charset="2"/>
                </a:rPr>
                <a:t>D</a:t>
              </a:r>
              <a:r>
                <a:rPr lang="en-US" sz="1600" dirty="0" smtClean="0"/>
                <a:t>E </a:t>
              </a:r>
              <a:r>
                <a:rPr lang="en-US" sz="1600" dirty="0" err="1" smtClean="0"/>
                <a:t>massless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parton</a:t>
              </a:r>
              <a:r>
                <a:rPr lang="en-US" sz="1600" dirty="0" smtClean="0"/>
                <a:t> &gt;  </a:t>
              </a:r>
              <a:r>
                <a:rPr lang="en-US" sz="1600" dirty="0" smtClean="0">
                  <a:latin typeface="Symbol" pitchFamily="18" charset="2"/>
                </a:rPr>
                <a:t>D</a:t>
              </a:r>
              <a:r>
                <a:rPr lang="en-US" sz="1600" dirty="0" smtClean="0"/>
                <a:t>E massive quark </a:t>
              </a:r>
              <a:r>
                <a:rPr lang="en-US" sz="1600" b="1" dirty="0" smtClean="0"/>
                <a:t>('dead  cone'</a:t>
              </a:r>
              <a:r>
                <a:rPr lang="en-US" sz="1600" dirty="0" smtClean="0"/>
                <a:t>)</a:t>
              </a:r>
            </a:p>
            <a:p>
              <a:pPr algn="l"/>
              <a:r>
                <a:rPr lang="en-US" dirty="0" smtClean="0"/>
                <a:t>Needs quantitative comparison with quenching calculations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1412" y="4750423"/>
              <a:ext cx="6220188" cy="678647"/>
            </a:xfrm>
            <a:prstGeom prst="rect">
              <a:avLst/>
            </a:prstGeom>
            <a:solidFill>
              <a:srgbClr val="FFFF99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 smtClean="0"/>
                <a:t>- </a:t>
              </a:r>
              <a:r>
                <a:rPr lang="en-US" b="1" dirty="0" smtClean="0"/>
                <a:t>R</a:t>
              </a:r>
              <a:r>
                <a:rPr lang="en-US" b="1" baseline="-25000" dirty="0" smtClean="0"/>
                <a:t>AA</a:t>
              </a:r>
              <a:r>
                <a:rPr lang="en-US" b="1" dirty="0" smtClean="0"/>
                <a:t> </a:t>
              </a:r>
              <a:r>
                <a:rPr lang="en-US" b="1" u="sng" dirty="0" smtClean="0"/>
                <a:t>prompt</a:t>
              </a:r>
              <a:r>
                <a:rPr lang="en-US" b="1" dirty="0" smtClean="0"/>
                <a:t> charm ≈ R</a:t>
              </a:r>
              <a:r>
                <a:rPr lang="en-US" b="1" baseline="-25000" dirty="0" smtClean="0"/>
                <a:t>AA</a:t>
              </a:r>
              <a:r>
                <a:rPr lang="en-US" b="1" dirty="0" smtClean="0"/>
                <a:t> </a:t>
              </a:r>
              <a:r>
                <a:rPr lang="en-US" b="1" u="sng" dirty="0" err="1" smtClean="0"/>
                <a:t>pions</a:t>
              </a:r>
              <a:r>
                <a:rPr lang="en-US" b="1" dirty="0" smtClean="0"/>
                <a:t> for </a:t>
              </a:r>
              <a:r>
                <a:rPr lang="en-US" b="1" dirty="0" err="1" smtClean="0"/>
                <a:t>p</a:t>
              </a:r>
              <a:r>
                <a:rPr lang="en-US" b="1" baseline="-25000" dirty="0" err="1" smtClean="0"/>
                <a:t>T</a:t>
              </a:r>
              <a:r>
                <a:rPr lang="en-US" b="1" dirty="0" smtClean="0"/>
                <a:t> &gt; 5-6 </a:t>
              </a:r>
              <a:r>
                <a:rPr lang="en-US" b="1" dirty="0" err="1" smtClean="0"/>
                <a:t>GeV</a:t>
              </a:r>
              <a:endParaRPr lang="en-US" b="1" dirty="0" smtClean="0"/>
            </a:p>
            <a:p>
              <a:pPr algn="l"/>
              <a:r>
                <a:rPr lang="en-US" dirty="0" smtClean="0"/>
                <a:t>-</a:t>
              </a:r>
              <a:r>
                <a:rPr lang="en-US" sz="1600" dirty="0" smtClean="0"/>
                <a:t> R</a:t>
              </a:r>
              <a:r>
                <a:rPr lang="en-US" sz="1600" baseline="-25000" dirty="0" smtClean="0"/>
                <a:t>AA</a:t>
              </a:r>
              <a:r>
                <a:rPr lang="en-US" sz="1600" dirty="0" smtClean="0"/>
                <a:t> charm &gt; R</a:t>
              </a:r>
              <a:r>
                <a:rPr lang="en-US" sz="1600" baseline="-25000" dirty="0" smtClean="0"/>
                <a:t>AA</a:t>
              </a:r>
              <a:r>
                <a:rPr lang="en-US" sz="1600" dirty="0" smtClean="0"/>
                <a:t> </a:t>
              </a:r>
              <a:r>
                <a:rPr lang="en-US" sz="1600" dirty="0" smtClean="0">
                  <a:latin typeface="Symbol" pitchFamily="18" charset="2"/>
                </a:rPr>
                <a:t>p</a:t>
              </a:r>
              <a:r>
                <a:rPr lang="en-US" sz="1600" dirty="0" smtClean="0"/>
                <a:t> for </a:t>
              </a:r>
              <a:r>
                <a:rPr lang="en-US" sz="1600" dirty="0" err="1" smtClean="0"/>
                <a:t>p</a:t>
              </a:r>
              <a:r>
                <a:rPr lang="en-US" sz="1600" baseline="-25000" dirty="0" err="1" smtClean="0"/>
                <a:t>T</a:t>
              </a:r>
              <a:r>
                <a:rPr lang="en-US" sz="1600" dirty="0" smtClean="0"/>
                <a:t> &lt; 5 </a:t>
              </a:r>
              <a:r>
                <a:rPr lang="en-US" sz="1600" dirty="0" err="1" smtClean="0"/>
                <a:t>GeV</a:t>
              </a:r>
              <a:r>
                <a:rPr lang="en-US" sz="1600" dirty="0" smtClean="0"/>
                <a:t> ?</a:t>
              </a:r>
            </a:p>
          </p:txBody>
        </p:sp>
      </p:grpSp>
      <p:grpSp>
        <p:nvGrpSpPr>
          <p:cNvPr id="2" name="Group 20"/>
          <p:cNvGrpSpPr/>
          <p:nvPr/>
        </p:nvGrpSpPr>
        <p:grpSpPr>
          <a:xfrm>
            <a:off x="2570285" y="2799619"/>
            <a:ext cx="1887415" cy="890218"/>
            <a:chOff x="7115908" y="3130796"/>
            <a:chExt cx="1887415" cy="890218"/>
          </a:xfrm>
        </p:grpSpPr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7115908" y="3130796"/>
              <a:ext cx="1887415" cy="343813"/>
            </a:xfrm>
            <a:prstGeom prst="rect">
              <a:avLst/>
            </a:prstGeom>
            <a:solidFill>
              <a:srgbClr val="FFFF00">
                <a:alpha val="36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r>
                <a:rPr lang="en-US" dirty="0" smtClean="0">
                  <a:latin typeface="Symbol" pitchFamily="18" charset="2"/>
                </a:rPr>
                <a:t>(p</a:t>
              </a:r>
              <a:r>
                <a:rPr lang="en-US" baseline="30000" dirty="0" smtClean="0"/>
                <a:t>+</a:t>
              </a:r>
              <a:r>
                <a:rPr lang="en-US" dirty="0" smtClean="0"/>
                <a:t> + </a:t>
              </a:r>
              <a:r>
                <a:rPr lang="en-US" dirty="0" smtClean="0">
                  <a:latin typeface="Symbol" pitchFamily="18" charset="2"/>
                </a:rPr>
                <a:t>p</a:t>
              </a:r>
              <a:r>
                <a:rPr lang="en-US" baseline="30000" dirty="0" smtClean="0">
                  <a:latin typeface="Symbol" pitchFamily="18" charset="2"/>
                </a:rPr>
                <a:t>-</a:t>
              </a:r>
              <a:r>
                <a:rPr lang="en-US" dirty="0" smtClean="0"/>
                <a:t>) R</a:t>
              </a:r>
              <a:r>
                <a:rPr lang="en-US" baseline="-25000" dirty="0" smtClean="0"/>
                <a:t>AA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rot="16200000" flipH="1">
              <a:off x="8194431" y="3692768"/>
              <a:ext cx="492369" cy="164123"/>
            </a:xfrm>
            <a:prstGeom prst="straightConnector1">
              <a:avLst/>
            </a:prstGeom>
            <a:noFill/>
            <a:ln w="381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2" name="TextBox 11"/>
          <p:cNvSpPr txBox="1"/>
          <p:nvPr/>
        </p:nvSpPr>
        <p:spPr>
          <a:xfrm>
            <a:off x="4635500" y="1206500"/>
            <a:ext cx="4508500" cy="1095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Strong suppression observed in central (0-20%) collisions, factor ~4-5 for p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t </a:t>
            </a:r>
            <a:r>
              <a:rPr lang="en-US" sz="2400" b="1" dirty="0" smtClean="0">
                <a:solidFill>
                  <a:srgbClr val="FF0000"/>
                </a:solidFill>
              </a:rPr>
              <a:t>&gt;5 </a:t>
            </a:r>
            <a:r>
              <a:rPr lang="en-US" sz="2400" b="1" dirty="0" err="1" smtClean="0">
                <a:solidFill>
                  <a:srgbClr val="FF0000"/>
                </a:solidFill>
              </a:rPr>
              <a:t>GeV/c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348139" y="3293976"/>
            <a:ext cx="1587594" cy="3180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kern="0" dirty="0" smtClean="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rPr>
              <a:t>little shadowing</a:t>
            </a:r>
            <a:endParaRPr lang="en-US" sz="1600" dirty="0"/>
          </a:p>
        </p:txBody>
      </p:sp>
      <p:cxnSp>
        <p:nvCxnSpPr>
          <p:cNvPr id="25" name="Straight Connector 24"/>
          <p:cNvCxnSpPr/>
          <p:nvPr/>
        </p:nvCxnSpPr>
        <p:spPr>
          <a:xfrm rot="16200000">
            <a:off x="6045200" y="3594100"/>
            <a:ext cx="393700" cy="127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248400" y="3594100"/>
            <a:ext cx="4680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18300" y="3606800"/>
            <a:ext cx="2421982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Hot medium effect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233839" y="4665576"/>
            <a:ext cx="2973661" cy="539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kern="0" dirty="0" err="1" smtClean="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rPr>
              <a:t>p-Pb</a:t>
            </a:r>
            <a:r>
              <a:rPr lang="en-US" sz="1600" kern="0" dirty="0" smtClean="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rPr>
              <a:t> run at LHC crucial to understand the low-p</a:t>
            </a:r>
            <a:r>
              <a:rPr lang="en-US" sz="1600" kern="0" baseline="-25000" dirty="0" smtClean="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rPr>
              <a:t>t</a:t>
            </a:r>
            <a:r>
              <a:rPr lang="en-US" sz="1600" kern="0" dirty="0" smtClean="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rPr>
              <a:t> rise</a:t>
            </a:r>
          </a:p>
        </p:txBody>
      </p:sp>
      <p:sp>
        <p:nvSpPr>
          <p:cNvPr id="34" name="Oval 33"/>
          <p:cNvSpPr/>
          <p:nvPr/>
        </p:nvSpPr>
        <p:spPr>
          <a:xfrm>
            <a:off x="5638800" y="3136900"/>
            <a:ext cx="495300" cy="1143000"/>
          </a:xfrm>
          <a:prstGeom prst="ellipse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6032500" y="4203700"/>
            <a:ext cx="558800" cy="5461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/>
      <p:bldP spid="32" grpId="0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QM2011 J. Schukraft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ADCBC97-1D88-4D08-95E0-2BC0524F4B0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457200" y="-93662"/>
            <a:ext cx="8229600" cy="1143000"/>
          </a:xfrm>
        </p:spPr>
        <p:txBody>
          <a:bodyPr/>
          <a:lstStyle/>
          <a:p>
            <a:r>
              <a:rPr lang="en-US" dirty="0" smtClean="0"/>
              <a:t>ALICE Talks at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" y="807636"/>
            <a:ext cx="3217848" cy="300492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Plenary:</a:t>
            </a:r>
          </a:p>
          <a:p>
            <a:pPr algn="l"/>
            <a:r>
              <a:rPr lang="en-US" sz="1600" dirty="0" smtClean="0"/>
              <a:t>ALICE overview:</a:t>
            </a:r>
            <a:r>
              <a:rPr lang="en-US" sz="1600" dirty="0" smtClean="0">
                <a:solidFill>
                  <a:schemeClr val="tx1"/>
                </a:solidFill>
              </a:rPr>
              <a:t> J. </a:t>
            </a:r>
            <a:r>
              <a:rPr lang="en-US" sz="1600" dirty="0" err="1" smtClean="0">
                <a:solidFill>
                  <a:schemeClr val="tx1"/>
                </a:solidFill>
              </a:rPr>
              <a:t>Schukraft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/>
              <a:t>Global properties:  </a:t>
            </a:r>
            <a:r>
              <a:rPr lang="en-US" sz="1600" dirty="0" smtClean="0">
                <a:solidFill>
                  <a:schemeClr val="tx1"/>
                </a:solidFill>
              </a:rPr>
              <a:t>A. Toia</a:t>
            </a:r>
          </a:p>
          <a:p>
            <a:pPr algn="l"/>
            <a:r>
              <a:rPr lang="en-US" sz="1600" dirty="0" smtClean="0"/>
              <a:t>HBT:   </a:t>
            </a:r>
            <a:r>
              <a:rPr lang="en-US" sz="1600" dirty="0" smtClean="0">
                <a:solidFill>
                  <a:schemeClr val="tx1"/>
                </a:solidFill>
              </a:rPr>
              <a:t>A. Kisiel</a:t>
            </a:r>
          </a:p>
          <a:p>
            <a:pPr algn="l"/>
            <a:r>
              <a:rPr lang="en-US" sz="1600" dirty="0" smtClean="0"/>
              <a:t>Flow:  </a:t>
            </a:r>
            <a:r>
              <a:rPr lang="en-US" sz="1600" dirty="0" smtClean="0">
                <a:solidFill>
                  <a:schemeClr val="tx1"/>
                </a:solidFill>
              </a:rPr>
              <a:t>R. Snellings</a:t>
            </a:r>
          </a:p>
          <a:p>
            <a:pPr algn="l"/>
            <a:r>
              <a:rPr lang="en-US" sz="1600" dirty="0" smtClean="0"/>
              <a:t>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:  </a:t>
            </a:r>
            <a:r>
              <a:rPr lang="en-US" sz="1600" dirty="0" smtClean="0">
                <a:solidFill>
                  <a:schemeClr val="tx1"/>
                </a:solidFill>
              </a:rPr>
              <a:t>H. Appelshaeuser</a:t>
            </a:r>
          </a:p>
          <a:p>
            <a:pPr algn="l"/>
            <a:r>
              <a:rPr lang="en-US" sz="1600" dirty="0" smtClean="0"/>
              <a:t>Identified Particles:  </a:t>
            </a:r>
            <a:r>
              <a:rPr lang="en-US" sz="1600" dirty="0" smtClean="0">
                <a:solidFill>
                  <a:schemeClr val="tx1"/>
                </a:solidFill>
              </a:rPr>
              <a:t>M. Floris</a:t>
            </a:r>
          </a:p>
          <a:p>
            <a:pPr algn="l"/>
            <a:r>
              <a:rPr lang="en-US" sz="1600" dirty="0" smtClean="0"/>
              <a:t>Correlations (I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):  </a:t>
            </a:r>
            <a:r>
              <a:rPr lang="en-US" sz="1600" dirty="0" smtClean="0">
                <a:solidFill>
                  <a:schemeClr val="tx1"/>
                </a:solidFill>
              </a:rPr>
              <a:t>Jan Fiete GO</a:t>
            </a:r>
          </a:p>
          <a:p>
            <a:pPr algn="l"/>
            <a:r>
              <a:rPr lang="en-US" sz="1600" dirty="0" smtClean="0"/>
              <a:t>J/Psi:  </a:t>
            </a:r>
            <a:r>
              <a:rPr lang="en-US" sz="1600" dirty="0" smtClean="0">
                <a:solidFill>
                  <a:schemeClr val="tx1"/>
                </a:solidFill>
              </a:rPr>
              <a:t>G. Martinez Garcia</a:t>
            </a:r>
          </a:p>
          <a:p>
            <a:pPr algn="l"/>
            <a:r>
              <a:rPr lang="en-US" sz="1600" dirty="0" smtClean="0"/>
              <a:t>Heavy </a:t>
            </a:r>
            <a:r>
              <a:rPr lang="en-US" sz="1600" dirty="0" err="1" smtClean="0"/>
              <a:t>Flavour</a:t>
            </a:r>
            <a:r>
              <a:rPr lang="en-US" sz="1600" dirty="0" smtClean="0"/>
              <a:t>:  </a:t>
            </a:r>
            <a:r>
              <a:rPr lang="en-US" sz="1600" dirty="0" smtClean="0">
                <a:solidFill>
                  <a:schemeClr val="tx1"/>
                </a:solidFill>
              </a:rPr>
              <a:t>A. Dainese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00" y="3838157"/>
            <a:ext cx="3388813" cy="2382191"/>
          </a:xfrm>
          <a:prstGeom prst="rect">
            <a:avLst/>
          </a:prstGeom>
          <a:noFill/>
          <a:ln w="25400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Correlations &amp; Fluctuation</a:t>
            </a:r>
            <a:r>
              <a:rPr lang="en-US" sz="1600" dirty="0" smtClean="0">
                <a:solidFill>
                  <a:srgbClr val="FF0000"/>
                </a:solidFill>
              </a:rPr>
              <a:t>s</a:t>
            </a:r>
          </a:p>
          <a:p>
            <a:pPr algn="l"/>
            <a:r>
              <a:rPr lang="en-US" sz="1600" dirty="0" smtClean="0"/>
              <a:t>Elliptic flow:</a:t>
            </a:r>
            <a:r>
              <a:rPr lang="en-US" sz="1600" dirty="0" smtClean="0">
                <a:solidFill>
                  <a:schemeClr val="tx1"/>
                </a:solidFill>
              </a:rPr>
              <a:t> A. Bilandzic</a:t>
            </a:r>
          </a:p>
          <a:p>
            <a:pPr algn="l"/>
            <a:r>
              <a:rPr lang="en-US" sz="1600" dirty="0" smtClean="0"/>
              <a:t>Triggered </a:t>
            </a:r>
            <a:r>
              <a:rPr lang="en-US" sz="1600" dirty="0" err="1" smtClean="0"/>
              <a:t>dihadrons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A. Adare</a:t>
            </a:r>
          </a:p>
          <a:p>
            <a:pPr algn="l"/>
            <a:r>
              <a:rPr lang="en-US" sz="1600" dirty="0" err="1" smtClean="0"/>
              <a:t>Untriggered</a:t>
            </a:r>
            <a:r>
              <a:rPr lang="en-US" sz="1600" dirty="0" smtClean="0"/>
              <a:t> </a:t>
            </a:r>
            <a:r>
              <a:rPr lang="en-US" sz="1600" dirty="0" err="1" smtClean="0"/>
              <a:t>dihadrons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A. Timmins</a:t>
            </a:r>
          </a:p>
          <a:p>
            <a:pPr algn="l"/>
            <a:r>
              <a:rPr lang="en-US" sz="1600" dirty="0" err="1" smtClean="0"/>
              <a:t>Dihadrons</a:t>
            </a:r>
            <a:r>
              <a:rPr lang="en-US" sz="1600" dirty="0" smtClean="0"/>
              <a:t> pp: </a:t>
            </a:r>
            <a:r>
              <a:rPr lang="en-US" sz="1600" dirty="0" smtClean="0">
                <a:solidFill>
                  <a:schemeClr val="tx1"/>
                </a:solidFill>
              </a:rPr>
              <a:t>Y. Mao</a:t>
            </a:r>
          </a:p>
          <a:p>
            <a:pPr algn="l"/>
            <a:r>
              <a:rPr lang="en-US" sz="1600" dirty="0" err="1" smtClean="0"/>
              <a:t>pT</a:t>
            </a:r>
            <a:r>
              <a:rPr lang="en-US" sz="1600" dirty="0" smtClean="0"/>
              <a:t> fluctuations: </a:t>
            </a:r>
            <a:r>
              <a:rPr lang="en-US" sz="1600" dirty="0" smtClean="0">
                <a:solidFill>
                  <a:schemeClr val="tx1"/>
                </a:solidFill>
              </a:rPr>
              <a:t>S. </a:t>
            </a:r>
            <a:r>
              <a:rPr lang="en-US" sz="1600" dirty="0" err="1" smtClean="0">
                <a:solidFill>
                  <a:schemeClr val="tx1"/>
                </a:solidFill>
              </a:rPr>
              <a:t>Heckel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/>
              <a:t>HBT: </a:t>
            </a:r>
            <a:r>
              <a:rPr lang="en-US" sz="1600" dirty="0" smtClean="0">
                <a:solidFill>
                  <a:schemeClr val="tx1"/>
                </a:solidFill>
              </a:rPr>
              <a:t>J. Mercado</a:t>
            </a:r>
          </a:p>
          <a:p>
            <a:pPr algn="l"/>
            <a:r>
              <a:rPr lang="en-US" sz="1600" dirty="0" smtClean="0"/>
              <a:t>HBT K</a:t>
            </a:r>
            <a:r>
              <a:rPr lang="en-US" sz="1600" baseline="-25000" dirty="0" smtClean="0"/>
              <a:t>0</a:t>
            </a:r>
            <a:r>
              <a:rPr lang="en-US" sz="1600" baseline="30000" dirty="0" smtClean="0"/>
              <a:t>s</a:t>
            </a:r>
            <a:r>
              <a:rPr lang="en-US" sz="1600" dirty="0" smtClean="0"/>
              <a:t> pp: </a:t>
            </a:r>
            <a:r>
              <a:rPr lang="en-US" sz="1600" dirty="0" smtClean="0">
                <a:solidFill>
                  <a:schemeClr val="tx1"/>
                </a:solidFill>
              </a:rPr>
              <a:t>T. </a:t>
            </a:r>
            <a:r>
              <a:rPr lang="en-US" sz="1600" dirty="0" err="1" smtClean="0">
                <a:solidFill>
                  <a:schemeClr val="tx1"/>
                </a:solidFill>
              </a:rPr>
              <a:t>Humanic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84409" y="1860620"/>
            <a:ext cx="3134191" cy="2382191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Global &amp; Collective</a:t>
            </a:r>
          </a:p>
          <a:p>
            <a:pPr algn="l"/>
            <a:r>
              <a:rPr lang="en-US" sz="1600" dirty="0" err="1" smtClean="0"/>
              <a:t>N</a:t>
            </a:r>
            <a:r>
              <a:rPr lang="en-US" sz="1600" baseline="-25000" dirty="0" err="1" smtClean="0"/>
              <a:t>ch</a:t>
            </a:r>
            <a:r>
              <a:rPr lang="en-US" sz="1600" dirty="0" smtClean="0"/>
              <a:t>, centrality:  </a:t>
            </a:r>
            <a:r>
              <a:rPr lang="en-US" sz="1600" dirty="0" smtClean="0">
                <a:solidFill>
                  <a:schemeClr val="tx1"/>
                </a:solidFill>
              </a:rPr>
              <a:t>C. Loizides</a:t>
            </a:r>
          </a:p>
          <a:p>
            <a:pPr algn="l"/>
            <a:r>
              <a:rPr lang="en-US" sz="1600" dirty="0" smtClean="0"/>
              <a:t>'strong CP viol': </a:t>
            </a:r>
            <a:r>
              <a:rPr lang="en-US" sz="1600" dirty="0" smtClean="0">
                <a:solidFill>
                  <a:schemeClr val="tx1"/>
                </a:solidFill>
              </a:rPr>
              <a:t>P. </a:t>
            </a:r>
            <a:r>
              <a:rPr lang="en-US" sz="1600" dirty="0" err="1" smtClean="0">
                <a:solidFill>
                  <a:schemeClr val="tx1"/>
                </a:solidFill>
              </a:rPr>
              <a:t>Christakoglou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/>
              <a:t>directed flow v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I. Selyuzhenkov</a:t>
            </a:r>
          </a:p>
          <a:p>
            <a:pPr algn="l"/>
            <a:r>
              <a:rPr lang="en-US" sz="1600" dirty="0" smtClean="0"/>
              <a:t>elliptic flow high p</a:t>
            </a:r>
            <a:r>
              <a:rPr lang="en-US" sz="1600" baseline="-25000" dirty="0" smtClean="0"/>
              <a:t>t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A. Dobrin</a:t>
            </a:r>
          </a:p>
          <a:p>
            <a:pPr algn="l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elliptic flow PID</a:t>
            </a:r>
            <a:r>
              <a:rPr lang="en-US" sz="1600" dirty="0" smtClean="0">
                <a:solidFill>
                  <a:schemeClr val="tx1"/>
                </a:solidFill>
              </a:rPr>
              <a:t>: M. Krzewicki</a:t>
            </a:r>
          </a:p>
          <a:p>
            <a:pPr algn="l"/>
            <a:r>
              <a:rPr lang="en-US" sz="1600" dirty="0" smtClean="0"/>
              <a:t>Ultra-peripheral: </a:t>
            </a:r>
            <a:r>
              <a:rPr lang="en-US" sz="1600" dirty="0" smtClean="0">
                <a:solidFill>
                  <a:schemeClr val="tx1"/>
                </a:solidFill>
              </a:rPr>
              <a:t>C. </a:t>
            </a:r>
            <a:r>
              <a:rPr lang="en-US" sz="1600" dirty="0" err="1" smtClean="0">
                <a:solidFill>
                  <a:schemeClr val="tx1"/>
                </a:solidFill>
              </a:rPr>
              <a:t>Oppedisano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/>
              <a:t>Diffraction pp: </a:t>
            </a:r>
            <a:r>
              <a:rPr lang="en-US" sz="1600" dirty="0" smtClean="0">
                <a:solidFill>
                  <a:schemeClr val="tx1"/>
                </a:solidFill>
              </a:rPr>
              <a:t>M. Poghosyan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55643" y="3570512"/>
            <a:ext cx="2452787" cy="1791260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Heavy </a:t>
            </a:r>
            <a:r>
              <a:rPr lang="en-US" sz="1600" b="1" dirty="0" err="1" smtClean="0">
                <a:solidFill>
                  <a:srgbClr val="FF0000"/>
                </a:solidFill>
              </a:rPr>
              <a:t>Flavour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algn="l"/>
            <a:r>
              <a:rPr lang="en-US" sz="1600" dirty="0" smtClean="0"/>
              <a:t>HF </a:t>
            </a:r>
            <a:r>
              <a:rPr lang="en-US" sz="1600" dirty="0" smtClean="0">
                <a:latin typeface="Symbol" pitchFamily="18" charset="2"/>
              </a:rPr>
              <a:t>m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X. Zhang</a:t>
            </a:r>
          </a:p>
          <a:p>
            <a:pPr algn="l"/>
            <a:r>
              <a:rPr lang="en-US" sz="1600" dirty="0" smtClean="0"/>
              <a:t>HF e: </a:t>
            </a:r>
            <a:r>
              <a:rPr lang="en-US" sz="1600" dirty="0" smtClean="0">
                <a:solidFill>
                  <a:schemeClr val="tx1"/>
                </a:solidFill>
              </a:rPr>
              <a:t>S. </a:t>
            </a:r>
            <a:r>
              <a:rPr lang="en-US" sz="1600" dirty="0" err="1" smtClean="0">
                <a:solidFill>
                  <a:schemeClr val="tx1"/>
                </a:solidFill>
              </a:rPr>
              <a:t>Masciocchi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/>
              <a:t>J/</a:t>
            </a:r>
            <a:r>
              <a:rPr lang="en-US" sz="1600" dirty="0" smtClean="0">
                <a:latin typeface="Symbol" pitchFamily="18" charset="2"/>
              </a:rPr>
              <a:t>Y</a:t>
            </a:r>
            <a:r>
              <a:rPr lang="en-US" sz="1600" dirty="0" smtClean="0"/>
              <a:t> pp:</a:t>
            </a:r>
            <a:r>
              <a:rPr lang="en-US" sz="1600" dirty="0" smtClean="0">
                <a:solidFill>
                  <a:schemeClr val="tx1"/>
                </a:solidFill>
              </a:rPr>
              <a:t> R. Arnaldi</a:t>
            </a:r>
          </a:p>
          <a:p>
            <a:pPr algn="l"/>
            <a:r>
              <a:rPr lang="en-US" sz="1600" dirty="0" smtClean="0"/>
              <a:t>J/</a:t>
            </a:r>
            <a:r>
              <a:rPr lang="en-US" sz="1600" dirty="0" smtClean="0">
                <a:latin typeface="Symbol" pitchFamily="18" charset="2"/>
              </a:rPr>
              <a:t>Y </a:t>
            </a:r>
            <a:r>
              <a:rPr lang="en-US" sz="1600" dirty="0" err="1" smtClean="0">
                <a:latin typeface="+mn-lt"/>
              </a:rPr>
              <a:t>Pb</a:t>
            </a:r>
            <a:r>
              <a:rPr lang="en-US" sz="1600" dirty="0" smtClean="0">
                <a:latin typeface="+mn-lt"/>
              </a:rPr>
              <a:t>: 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P.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</a:rPr>
              <a:t>Pillot</a:t>
            </a:r>
            <a:endParaRPr lang="en-US" sz="1600" dirty="0" smtClean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US" sz="1600" dirty="0" smtClean="0">
                <a:latin typeface="+mn-lt"/>
              </a:rPr>
              <a:t>D mesons R</a:t>
            </a:r>
            <a:r>
              <a:rPr lang="en-US" sz="1600" baseline="-25000" dirty="0" smtClean="0">
                <a:latin typeface="+mn-lt"/>
              </a:rPr>
              <a:t>AA</a:t>
            </a:r>
            <a:r>
              <a:rPr lang="en-US" sz="1600" dirty="0" smtClean="0">
                <a:latin typeface="+mn-lt"/>
              </a:rPr>
              <a:t>:</a:t>
            </a:r>
            <a:r>
              <a:rPr lang="en-US" sz="1600" dirty="0" smtClean="0">
                <a:solidFill>
                  <a:schemeClr val="tx1"/>
                </a:solidFill>
                <a:latin typeface="+mn-lt"/>
              </a:rPr>
              <a:t> A. Rossi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16461" y="832757"/>
            <a:ext cx="2576796" cy="2677656"/>
          </a:xfrm>
          <a:prstGeom prst="rect">
            <a:avLst/>
          </a:prstGeom>
          <a:noFill/>
          <a:ln w="25400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Identified hadrons</a:t>
            </a:r>
          </a:p>
          <a:p>
            <a:pPr algn="l"/>
            <a:r>
              <a:rPr lang="en-US" sz="1600" dirty="0" smtClean="0"/>
              <a:t>PID methods: </a:t>
            </a:r>
            <a:r>
              <a:rPr lang="en-US" sz="1600" dirty="0" smtClean="0">
                <a:solidFill>
                  <a:schemeClr val="tx1"/>
                </a:solidFill>
              </a:rPr>
              <a:t>A. Kalweit</a:t>
            </a:r>
          </a:p>
          <a:p>
            <a:pPr algn="l"/>
            <a:r>
              <a:rPr lang="en-US" sz="1600" dirty="0" smtClean="0">
                <a:latin typeface="Symbol" pitchFamily="18" charset="2"/>
              </a:rPr>
              <a:t>p</a:t>
            </a:r>
            <a:r>
              <a:rPr lang="en-US" sz="1600" dirty="0" smtClean="0"/>
              <a:t>/K/p in pp: </a:t>
            </a:r>
            <a:r>
              <a:rPr lang="en-US" sz="1600" dirty="0" smtClean="0">
                <a:solidFill>
                  <a:schemeClr val="tx1"/>
                </a:solidFill>
              </a:rPr>
              <a:t>M. Chojnacki</a:t>
            </a:r>
          </a:p>
          <a:p>
            <a:pPr algn="l"/>
            <a:r>
              <a:rPr lang="en-US" sz="1600" dirty="0" smtClean="0">
                <a:latin typeface="Symbol" pitchFamily="18" charset="2"/>
              </a:rPr>
              <a:t>p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,</a:t>
            </a:r>
            <a:r>
              <a:rPr lang="en-US" sz="1600" dirty="0" smtClean="0">
                <a:latin typeface="Symbol" pitchFamily="18" charset="2"/>
              </a:rPr>
              <a:t>h</a:t>
            </a:r>
            <a:r>
              <a:rPr lang="en-US" sz="1600" dirty="0" smtClean="0"/>
              <a:t> in pp: </a:t>
            </a:r>
            <a:r>
              <a:rPr lang="en-US" sz="1600" dirty="0" smtClean="0">
                <a:solidFill>
                  <a:schemeClr val="tx1"/>
                </a:solidFill>
              </a:rPr>
              <a:t>K. Reygers</a:t>
            </a:r>
          </a:p>
          <a:p>
            <a:pPr algn="l"/>
            <a:r>
              <a:rPr lang="en-US" sz="1600" dirty="0" smtClean="0"/>
              <a:t>Resonances: </a:t>
            </a:r>
            <a:r>
              <a:rPr lang="en-US" sz="1600" dirty="0" smtClean="0">
                <a:solidFill>
                  <a:schemeClr val="tx1"/>
                </a:solidFill>
              </a:rPr>
              <a:t>A. Pulvirenti</a:t>
            </a:r>
          </a:p>
          <a:p>
            <a:pPr algn="l"/>
            <a:r>
              <a:rPr lang="en-US" sz="1600" dirty="0" smtClean="0">
                <a:latin typeface="Symbol" pitchFamily="18" charset="2"/>
              </a:rPr>
              <a:t>L</a:t>
            </a:r>
            <a:r>
              <a:rPr lang="en-US" sz="1600" dirty="0" smtClean="0"/>
              <a:t>/K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I. Belikov</a:t>
            </a:r>
          </a:p>
          <a:p>
            <a:pPr algn="l"/>
            <a:r>
              <a:rPr lang="en-US" sz="1600" dirty="0" smtClean="0">
                <a:latin typeface="Symbol" pitchFamily="18" charset="2"/>
              </a:rPr>
              <a:t>X</a:t>
            </a:r>
            <a:r>
              <a:rPr lang="en-US" sz="1600" dirty="0" smtClean="0"/>
              <a:t>, </a:t>
            </a:r>
            <a:r>
              <a:rPr lang="en-US" sz="1600" dirty="0" smtClean="0">
                <a:latin typeface="Symbol" pitchFamily="18" charset="2"/>
              </a:rPr>
              <a:t>W</a:t>
            </a:r>
            <a:r>
              <a:rPr lang="en-US" sz="1600" dirty="0" smtClean="0"/>
              <a:t> pp </a:t>
            </a:r>
            <a:r>
              <a:rPr lang="en-US" sz="1600" dirty="0" err="1" smtClean="0"/>
              <a:t>Pb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D. Chinellato</a:t>
            </a:r>
          </a:p>
          <a:p>
            <a:pPr algn="l"/>
            <a:r>
              <a:rPr lang="en-US" sz="1600" dirty="0" smtClean="0"/>
              <a:t>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</a:t>
            </a:r>
            <a:r>
              <a:rPr lang="en-US" sz="1600" dirty="0" smtClean="0">
                <a:latin typeface="Symbol" pitchFamily="18" charset="2"/>
              </a:rPr>
              <a:t>L</a:t>
            </a:r>
            <a:r>
              <a:rPr lang="en-US" sz="1600" dirty="0" smtClean="0"/>
              <a:t>/K</a:t>
            </a:r>
            <a:r>
              <a:rPr lang="en-US" sz="1600" baseline="30000" dirty="0" smtClean="0"/>
              <a:t>0 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S. </a:t>
            </a:r>
            <a:r>
              <a:rPr lang="en-US" sz="1600" dirty="0" err="1" smtClean="0">
                <a:solidFill>
                  <a:schemeClr val="tx1"/>
                </a:solidFill>
              </a:rPr>
              <a:t>Schuchmann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err="1" smtClean="0">
                <a:latin typeface="Symbol" pitchFamily="18" charset="2"/>
              </a:rPr>
              <a:t>r,w,f</a:t>
            </a:r>
            <a:r>
              <a:rPr lang="en-US" sz="1600" dirty="0" smtClean="0">
                <a:latin typeface="Symbol" pitchFamily="18" charset="2"/>
              </a:rPr>
              <a:t> </a:t>
            </a:r>
            <a:r>
              <a:rPr lang="en-US" sz="1600" dirty="0" smtClean="0"/>
              <a:t>pp: </a:t>
            </a:r>
            <a:r>
              <a:rPr lang="en-US" sz="1600" dirty="0" smtClean="0">
                <a:solidFill>
                  <a:schemeClr val="tx1"/>
                </a:solidFill>
              </a:rPr>
              <a:t>A. de </a:t>
            </a:r>
            <a:r>
              <a:rPr lang="en-US" sz="1600" dirty="0" err="1" smtClean="0">
                <a:solidFill>
                  <a:schemeClr val="tx1"/>
                </a:solidFill>
              </a:rPr>
              <a:t>Falco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8091" y="5516994"/>
            <a:ext cx="3445174" cy="1200329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Jets</a:t>
            </a:r>
          </a:p>
          <a:p>
            <a:pPr algn="l"/>
            <a:r>
              <a:rPr lang="en-US" sz="1600" dirty="0" smtClean="0"/>
              <a:t>Jet reconstruction:</a:t>
            </a:r>
            <a:r>
              <a:rPr lang="en-US" sz="1600" dirty="0" smtClean="0">
                <a:solidFill>
                  <a:schemeClr val="tx1"/>
                </a:solidFill>
              </a:rPr>
              <a:t> C. Klein-</a:t>
            </a:r>
            <a:r>
              <a:rPr lang="en-US" sz="1600" dirty="0" err="1" smtClean="0">
                <a:solidFill>
                  <a:schemeClr val="tx1"/>
                </a:solidFill>
              </a:rPr>
              <a:t>Boesing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r>
              <a:rPr lang="en-US" sz="1600" dirty="0" smtClean="0"/>
              <a:t>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charged: </a:t>
            </a:r>
            <a:r>
              <a:rPr lang="en-US" sz="1600" dirty="0" smtClean="0">
                <a:solidFill>
                  <a:schemeClr val="tx1"/>
                </a:solidFill>
              </a:rPr>
              <a:t>J. Otwinowski</a:t>
            </a:r>
          </a:p>
          <a:p>
            <a:pPr algn="l"/>
            <a:r>
              <a:rPr lang="en-US" sz="1600" dirty="0" smtClean="0"/>
              <a:t>R</a:t>
            </a:r>
            <a:r>
              <a:rPr lang="en-US" sz="1600" baseline="-25000" dirty="0" smtClean="0"/>
              <a:t>AA</a:t>
            </a:r>
            <a:r>
              <a:rPr lang="en-US" sz="1600" dirty="0" smtClean="0"/>
              <a:t> </a:t>
            </a:r>
            <a:r>
              <a:rPr lang="en-US" sz="1600" dirty="0" smtClean="0">
                <a:latin typeface="Symbol" pitchFamily="18" charset="2"/>
              </a:rPr>
              <a:t>p</a:t>
            </a:r>
            <a:r>
              <a:rPr lang="en-US" sz="1600" baseline="30000" dirty="0" smtClean="0"/>
              <a:t>0</a:t>
            </a:r>
            <a:r>
              <a:rPr lang="en-US" sz="1600" dirty="0" smtClean="0"/>
              <a:t>: </a:t>
            </a:r>
            <a:r>
              <a:rPr lang="en-US" sz="1600" dirty="0" smtClean="0">
                <a:solidFill>
                  <a:schemeClr val="tx1"/>
                </a:solidFill>
              </a:rPr>
              <a:t>G. Conesa </a:t>
            </a:r>
            <a:r>
              <a:rPr lang="en-US" sz="1600" dirty="0" err="1" smtClean="0">
                <a:solidFill>
                  <a:schemeClr val="tx1"/>
                </a:solidFill>
              </a:rPr>
              <a:t>Balbastre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9500" y="848156"/>
            <a:ext cx="2696572" cy="904863"/>
          </a:xfrm>
          <a:prstGeom prst="rect">
            <a:avLst/>
          </a:prstGeom>
          <a:noFill/>
          <a:ln w="28575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Experiments</a:t>
            </a:r>
          </a:p>
          <a:p>
            <a:pPr algn="l"/>
            <a:r>
              <a:rPr lang="en-US" sz="1600" dirty="0" smtClean="0"/>
              <a:t>Upgrades: </a:t>
            </a:r>
            <a:r>
              <a:rPr lang="en-US" sz="1600" dirty="0" smtClean="0">
                <a:solidFill>
                  <a:schemeClr val="tx1"/>
                </a:solidFill>
              </a:rPr>
              <a:t>T. Peitzmann</a:t>
            </a:r>
          </a:p>
          <a:p>
            <a:pPr algn="l"/>
            <a:r>
              <a:rPr lang="en-US" sz="1600" dirty="0" smtClean="0"/>
              <a:t>cross section pp: </a:t>
            </a:r>
            <a:r>
              <a:rPr lang="en-US" sz="1600" dirty="0" smtClean="0">
                <a:solidFill>
                  <a:schemeClr val="tx1"/>
                </a:solidFill>
              </a:rPr>
              <a:t>K. Oyama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52400"/>
            <a:ext cx="2470912" cy="6177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rcRect r="32458"/>
          <a:stretch>
            <a:fillRect/>
          </a:stretch>
        </p:blipFill>
        <p:spPr>
          <a:xfrm>
            <a:off x="88905" y="25400"/>
            <a:ext cx="854009" cy="7335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24700" y="-12700"/>
            <a:ext cx="1651000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22-28 May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943534" y="4394200"/>
            <a:ext cx="2162366" cy="14280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In this talk: focus on highlights of </a:t>
            </a:r>
            <a:r>
              <a:rPr lang="en-US" sz="2400" b="1" dirty="0" err="1" smtClean="0">
                <a:solidFill>
                  <a:srgbClr val="FF0000"/>
                </a:solidFill>
              </a:rPr>
              <a:t>PbPb</a:t>
            </a:r>
            <a:r>
              <a:rPr lang="en-US" sz="2400" b="1" dirty="0" smtClean="0">
                <a:solidFill>
                  <a:srgbClr val="FF0000"/>
                </a:solidFill>
              </a:rPr>
              <a:t> results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65673" y="46320"/>
            <a:ext cx="6420903" cy="6008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decay </a:t>
            </a:r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EF9E48-E3E7-42DD-A0EE-A2D77EE857C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48154" y="5158840"/>
            <a:ext cx="5609228" cy="678647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>
              <a:buFontTx/>
              <a:buChar char="-"/>
            </a:pPr>
            <a:r>
              <a:rPr lang="en-US" dirty="0" smtClean="0"/>
              <a:t> single </a:t>
            </a:r>
            <a:r>
              <a:rPr lang="en-US" u="sng" dirty="0" smtClean="0"/>
              <a:t>prompt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cross section (</a:t>
            </a:r>
            <a:r>
              <a:rPr lang="en-US" dirty="0" err="1" smtClean="0"/>
              <a:t>c,b</a:t>
            </a:r>
            <a:r>
              <a:rPr lang="en-US" dirty="0" smtClean="0"/>
              <a:t>) </a:t>
            </a:r>
            <a:r>
              <a:rPr lang="en-US" b="1" dirty="0" smtClean="0"/>
              <a:t>pp @ 7 </a:t>
            </a:r>
            <a:r>
              <a:rPr lang="en-US" b="1" dirty="0" err="1" smtClean="0"/>
              <a:t>TeV</a:t>
            </a:r>
            <a:endParaRPr lang="en-US" b="1" dirty="0" smtClean="0"/>
          </a:p>
          <a:p>
            <a:pPr algn="l"/>
            <a:endParaRPr lang="en-US" dirty="0" smtClean="0"/>
          </a:p>
        </p:txBody>
      </p:sp>
      <p:pic>
        <p:nvPicPr>
          <p:cNvPr id="2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95040"/>
            <a:ext cx="825023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5"/>
          <p:cNvGrpSpPr/>
          <p:nvPr/>
        </p:nvGrpSpPr>
        <p:grpSpPr>
          <a:xfrm>
            <a:off x="0" y="400551"/>
            <a:ext cx="5345723" cy="4745880"/>
            <a:chOff x="0" y="400551"/>
            <a:chExt cx="5345723" cy="4745880"/>
          </a:xfrm>
        </p:grpSpPr>
        <p:pic>
          <p:nvPicPr>
            <p:cNvPr id="12" name="Picture 8" descr="2011-May-19-plot_cocktail_PbPb_2_76TeV_0_10.eps"/>
            <p:cNvPicPr>
              <a:picLocks noChangeAspect="1"/>
            </p:cNvPicPr>
            <p:nvPr/>
          </p:nvPicPr>
          <p:blipFill>
            <a:blip r:embed="rId2" cstate="print"/>
            <a:srcRect t="8853" r="8659" b="932"/>
            <a:stretch>
              <a:fillRect/>
            </a:stretch>
          </p:blipFill>
          <p:spPr bwMode="auto">
            <a:xfrm>
              <a:off x="0" y="609600"/>
              <a:ext cx="5345723" cy="4536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281354" y="400551"/>
              <a:ext cx="2602523" cy="3422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sz="1800" dirty="0" smtClean="0"/>
                <a:t>Inclusive Electrons </a:t>
              </a:r>
              <a:r>
                <a:rPr lang="en-US" sz="1800" b="1" dirty="0" smtClean="0"/>
                <a:t>pp</a:t>
              </a:r>
              <a:endParaRPr lang="en-US" sz="1800" b="1" baseline="-25000" dirty="0">
                <a:latin typeface="Symbol" pitchFamily="18" charset="2"/>
              </a:endParaRPr>
            </a:p>
          </p:txBody>
        </p:sp>
        <p:grpSp>
          <p:nvGrpSpPr>
            <p:cNvPr id="6" name="Group 24"/>
            <p:cNvGrpSpPr/>
            <p:nvPr/>
          </p:nvGrpSpPr>
          <p:grpSpPr>
            <a:xfrm>
              <a:off x="1071197" y="2778370"/>
              <a:ext cx="1277914" cy="1357285"/>
              <a:chOff x="1071197" y="2778370"/>
              <a:chExt cx="1277914" cy="1357285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071197" y="3821723"/>
                <a:ext cx="1277914" cy="313932"/>
              </a:xfrm>
              <a:prstGeom prst="rect">
                <a:avLst/>
              </a:prstGeom>
              <a:solidFill>
                <a:srgbClr val="FFFF00">
                  <a:alpha val="33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Background</a:t>
                </a:r>
                <a:endParaRPr lang="en-US" sz="1600" baseline="-25000" dirty="0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 bwMode="auto">
              <a:xfrm rot="5400000" flipH="1" flipV="1">
                <a:off x="1283677" y="3006970"/>
                <a:ext cx="1055077" cy="597877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3478" y="0"/>
            <a:ext cx="5572038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Electrons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3754" y="5028640"/>
            <a:ext cx="4511171" cy="1828193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Inclusive electron spectrum </a:t>
            </a:r>
            <a:r>
              <a:rPr lang="en-US" sz="1600" b="1" dirty="0" smtClean="0"/>
              <a:t>pp 7 </a:t>
            </a:r>
            <a:r>
              <a:rPr lang="en-US" sz="1600" b="1" dirty="0" err="1" smtClean="0"/>
              <a:t>TeV</a:t>
            </a:r>
            <a:endParaRPr lang="en-US" sz="1600" b="1" dirty="0" smtClean="0"/>
          </a:p>
          <a:p>
            <a:pPr algn="l"/>
            <a:r>
              <a:rPr lang="en-US" sz="1600" dirty="0" smtClean="0"/>
              <a:t>Background 'cocktail' based on measured </a:t>
            </a:r>
            <a:r>
              <a:rPr lang="en-US" sz="1600" dirty="0" smtClean="0">
                <a:latin typeface="Symbol" pitchFamily="18" charset="2"/>
              </a:rPr>
              <a:t>p</a:t>
            </a:r>
            <a:r>
              <a:rPr lang="en-US" sz="1600" baseline="30000" dirty="0" smtClean="0"/>
              <a:t>±</a:t>
            </a:r>
          </a:p>
          <a:p>
            <a:pPr algn="l"/>
            <a:r>
              <a:rPr lang="en-US" sz="1600" dirty="0" smtClean="0"/>
              <a:t>subtract =&gt; </a:t>
            </a:r>
            <a:r>
              <a:rPr lang="en-US" sz="1600" dirty="0" smtClean="0">
                <a:solidFill>
                  <a:srgbClr val="FF00FF"/>
                </a:solidFill>
              </a:rPr>
              <a:t>heavy </a:t>
            </a:r>
            <a:r>
              <a:rPr lang="en-US" sz="1600" dirty="0" err="1" smtClean="0">
                <a:solidFill>
                  <a:srgbClr val="FF00FF"/>
                </a:solidFill>
              </a:rPr>
              <a:t>flavour</a:t>
            </a:r>
            <a:r>
              <a:rPr lang="en-US" sz="1600" dirty="0" smtClean="0">
                <a:solidFill>
                  <a:srgbClr val="FF00FF"/>
                </a:solidFill>
              </a:rPr>
              <a:t> electrons</a:t>
            </a:r>
            <a:r>
              <a:rPr lang="en-US" sz="1600" b="1" dirty="0" smtClean="0"/>
              <a:t> (c, b)</a:t>
            </a:r>
          </a:p>
          <a:p>
            <a:pPr algn="l"/>
            <a:r>
              <a:rPr lang="en-US" sz="1600" b="1" dirty="0" smtClean="0"/>
              <a:t>consistent with </a:t>
            </a:r>
            <a:r>
              <a:rPr lang="en-US" sz="1600" b="1" dirty="0" err="1" smtClean="0"/>
              <a:t>pQCD</a:t>
            </a:r>
            <a:r>
              <a:rPr lang="en-US" sz="1600" b="1" dirty="0" smtClean="0"/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(and measured charm!)</a:t>
            </a:r>
          </a:p>
          <a:p>
            <a:pPr algn="l"/>
            <a:r>
              <a:rPr lang="en-US" sz="1600" dirty="0" smtClean="0"/>
              <a:t>impact parameter cut =&gt; </a:t>
            </a:r>
            <a:r>
              <a:rPr lang="en-US" sz="1600" dirty="0" smtClean="0">
                <a:solidFill>
                  <a:srgbClr val="FF00FF"/>
                </a:solidFill>
              </a:rPr>
              <a:t>select </a:t>
            </a:r>
            <a:r>
              <a:rPr lang="en-US" b="1" dirty="0" smtClean="0">
                <a:solidFill>
                  <a:srgbClr val="FF00FF"/>
                </a:solidFill>
              </a:rPr>
              <a:t>beauty</a:t>
            </a:r>
          </a:p>
          <a:p>
            <a:pPr algn="l"/>
            <a:r>
              <a:rPr lang="en-US" sz="1600" b="1" dirty="0" smtClean="0"/>
              <a:t>consistent with </a:t>
            </a:r>
            <a:r>
              <a:rPr lang="en-US" sz="1600" b="1" dirty="0" err="1" smtClean="0"/>
              <a:t>pQCD</a:t>
            </a:r>
            <a:endParaRPr lang="en-US" sz="1600" b="1" dirty="0" smtClean="0"/>
          </a:p>
        </p:txBody>
      </p:sp>
      <p:sp>
        <p:nvSpPr>
          <p:cNvPr id="19" name="Right Arrow 18"/>
          <p:cNvSpPr/>
          <p:nvPr/>
        </p:nvSpPr>
        <p:spPr bwMode="auto">
          <a:xfrm rot="10800000">
            <a:off x="4789714" y="5129683"/>
            <a:ext cx="542611" cy="140676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grpSp>
        <p:nvGrpSpPr>
          <p:cNvPr id="7" name="Group 33"/>
          <p:cNvGrpSpPr/>
          <p:nvPr/>
        </p:nvGrpSpPr>
        <p:grpSpPr>
          <a:xfrm>
            <a:off x="984736" y="517783"/>
            <a:ext cx="4126523" cy="4523139"/>
            <a:chOff x="3106613" y="1760429"/>
            <a:chExt cx="4126523" cy="4523139"/>
          </a:xfrm>
        </p:grpSpPr>
        <p:pic>
          <p:nvPicPr>
            <p:cNvPr id="18534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t="1369"/>
            <a:stretch>
              <a:fillRect/>
            </a:stretch>
          </p:blipFill>
          <p:spPr bwMode="auto">
            <a:xfrm>
              <a:off x="3106613" y="1840522"/>
              <a:ext cx="4126523" cy="4443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 Box 5"/>
            <p:cNvSpPr txBox="1">
              <a:spLocks noChangeArrowheads="1"/>
            </p:cNvSpPr>
            <p:nvPr/>
          </p:nvSpPr>
          <p:spPr bwMode="auto">
            <a:xfrm>
              <a:off x="3972944" y="1760429"/>
              <a:ext cx="2240287" cy="3422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sz="1800" dirty="0" smtClean="0"/>
                <a:t>Beauty Electrons</a:t>
              </a:r>
              <a:endParaRPr lang="en-US" sz="1800" baseline="-25000" dirty="0">
                <a:latin typeface="Symbol" pitchFamily="18" charset="2"/>
              </a:endParaRPr>
            </a:p>
          </p:txBody>
        </p:sp>
      </p:grpSp>
      <p:grpSp>
        <p:nvGrpSpPr>
          <p:cNvPr id="8" name="Group 34"/>
          <p:cNvGrpSpPr/>
          <p:nvPr/>
        </p:nvGrpSpPr>
        <p:grpSpPr>
          <a:xfrm>
            <a:off x="5392615" y="644768"/>
            <a:ext cx="3751385" cy="3856892"/>
            <a:chOff x="5392615" y="644768"/>
            <a:chExt cx="3751385" cy="3856892"/>
          </a:xfrm>
        </p:grpSpPr>
        <p:grpSp>
          <p:nvGrpSpPr>
            <p:cNvPr id="9" name="Group 32"/>
            <p:cNvGrpSpPr/>
            <p:nvPr/>
          </p:nvGrpSpPr>
          <p:grpSpPr>
            <a:xfrm>
              <a:off x="5392615" y="644768"/>
              <a:ext cx="3751385" cy="3856892"/>
              <a:chOff x="5392615" y="644768"/>
              <a:chExt cx="3751385" cy="3856892"/>
            </a:xfrm>
          </p:grpSpPr>
          <p:pic>
            <p:nvPicPr>
              <p:cNvPr id="185347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1873" r="3047"/>
              <a:stretch>
                <a:fillRect/>
              </a:stretch>
            </p:blipFill>
            <p:spPr bwMode="auto">
              <a:xfrm>
                <a:off x="5392615" y="644768"/>
                <a:ext cx="3751385" cy="38568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" name="Text Box 5"/>
              <p:cNvSpPr txBox="1">
                <a:spLocks noChangeArrowheads="1"/>
              </p:cNvSpPr>
              <p:nvPr/>
            </p:nvSpPr>
            <p:spPr bwMode="auto">
              <a:xfrm>
                <a:off x="6036206" y="670183"/>
                <a:ext cx="2240287" cy="3422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1800" dirty="0"/>
                  <a:t> </a:t>
                </a:r>
                <a:r>
                  <a:rPr lang="en-US" sz="1800" dirty="0" smtClean="0"/>
                  <a:t>Beauty + Charm</a:t>
                </a:r>
                <a:endParaRPr lang="en-US" sz="1800" baseline="-25000" dirty="0">
                  <a:latin typeface="Symbol" pitchFamily="18" charset="2"/>
                </a:endParaRPr>
              </a:p>
            </p:txBody>
          </p:sp>
        </p:grpSp>
        <p:grpSp>
          <p:nvGrpSpPr>
            <p:cNvPr id="10" name="Group 31"/>
            <p:cNvGrpSpPr/>
            <p:nvPr/>
          </p:nvGrpSpPr>
          <p:grpSpPr>
            <a:xfrm>
              <a:off x="7820559" y="1699846"/>
              <a:ext cx="838691" cy="973016"/>
              <a:chOff x="7820559" y="1699846"/>
              <a:chExt cx="838691" cy="973016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7820559" y="1699846"/>
                <a:ext cx="838691" cy="3416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pQCD</a:t>
                </a:r>
                <a:endParaRPr lang="en-US" baseline="-25000" dirty="0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 bwMode="auto">
              <a:xfrm rot="16200000" flipH="1">
                <a:off x="8018584" y="2168769"/>
                <a:ext cx="609600" cy="398585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59259E-6 L -2.22222E-6 0.0497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4977 L 1.94444E-6 0.13194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13195 L -2.22222E-6 0.21204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/>
          <p:nvPr/>
        </p:nvGrpSpPr>
        <p:grpSpPr>
          <a:xfrm>
            <a:off x="5804990" y="633047"/>
            <a:ext cx="3339010" cy="3235568"/>
            <a:chOff x="5804990" y="633047"/>
            <a:chExt cx="3339010" cy="3235568"/>
          </a:xfrm>
        </p:grpSpPr>
        <p:pic>
          <p:nvPicPr>
            <p:cNvPr id="15" name="Picture 11" descr="2011-May-19-plot_ratiotococktail_PbPb_2_76TeV_0_10.eps"/>
            <p:cNvPicPr>
              <a:picLocks noChangeAspect="1"/>
            </p:cNvPicPr>
            <p:nvPr/>
          </p:nvPicPr>
          <p:blipFill>
            <a:blip r:embed="rId2" cstate="print"/>
            <a:srcRect t="9036" r="8966"/>
            <a:stretch>
              <a:fillRect/>
            </a:stretch>
          </p:blipFill>
          <p:spPr bwMode="auto">
            <a:xfrm>
              <a:off x="5804990" y="633047"/>
              <a:ext cx="3339010" cy="3235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2" name="Straight Connector 21"/>
            <p:cNvCxnSpPr/>
            <p:nvPr/>
          </p:nvCxnSpPr>
          <p:spPr bwMode="auto">
            <a:xfrm>
              <a:off x="6271846" y="2836985"/>
              <a:ext cx="457200" cy="1172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9836" y="46320"/>
            <a:ext cx="7011510" cy="6008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decay Electrons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4" name="Picture 12" descr="2011-May-19-plot_cocktail_PbPb_2_76TeV_0_10.eps"/>
          <p:cNvPicPr>
            <a:picLocks noChangeAspect="1"/>
          </p:cNvPicPr>
          <p:nvPr/>
        </p:nvPicPr>
        <p:blipFill>
          <a:blip r:embed="rId3" cstate="print"/>
          <a:srcRect t="9361" r="8860"/>
          <a:stretch>
            <a:fillRect/>
          </a:stretch>
        </p:blipFill>
        <p:spPr bwMode="auto">
          <a:xfrm>
            <a:off x="0" y="691661"/>
            <a:ext cx="5134708" cy="49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281354" y="400551"/>
            <a:ext cx="2625969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sz="1800" dirty="0" smtClean="0"/>
              <a:t>Inclusive Electrons </a:t>
            </a:r>
            <a:r>
              <a:rPr lang="en-US" sz="1800" b="1" dirty="0" err="1" smtClean="0"/>
              <a:t>Pb</a:t>
            </a:r>
            <a:endParaRPr lang="en-US" sz="1800" b="1" baseline="-25000" dirty="0">
              <a:latin typeface="Symbol" pitchFamily="18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5723757"/>
            <a:ext cx="5534726" cy="641201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/>
              <a:t>Data / Background</a:t>
            </a:r>
            <a:r>
              <a:rPr lang="en-US" dirty="0" smtClean="0"/>
              <a:t> =&gt; </a:t>
            </a:r>
            <a:r>
              <a:rPr lang="en-US" dirty="0" smtClean="0">
                <a:solidFill>
                  <a:srgbClr val="FF00FF"/>
                </a:solidFill>
              </a:rPr>
              <a:t>hint of excess</a:t>
            </a:r>
            <a:r>
              <a:rPr lang="en-US" dirty="0" smtClean="0"/>
              <a:t> around 2 </a:t>
            </a:r>
            <a:r>
              <a:rPr lang="en-US" dirty="0" err="1" smtClean="0"/>
              <a:t>GeV</a:t>
            </a:r>
            <a:endParaRPr lang="en-US" dirty="0" smtClean="0"/>
          </a:p>
          <a:p>
            <a:pPr algn="l"/>
            <a:r>
              <a:rPr lang="en-US" sz="1600" dirty="0" smtClean="0">
                <a:solidFill>
                  <a:schemeClr val="tx1"/>
                </a:solidFill>
              </a:rPr>
              <a:t>interesting region (thermal radiation ? seen at </a:t>
            </a:r>
            <a:r>
              <a:rPr lang="en-US" sz="1600" dirty="0" err="1" smtClean="0">
                <a:solidFill>
                  <a:schemeClr val="tx1"/>
                </a:solidFill>
              </a:rPr>
              <a:t>RHIC</a:t>
            </a:r>
            <a:r>
              <a:rPr lang="en-US" sz="1600" dirty="0" smtClean="0">
                <a:solidFill>
                  <a:schemeClr val="tx1"/>
                </a:solidFill>
              </a:rPr>
              <a:t>…)</a:t>
            </a:r>
          </a:p>
        </p:txBody>
      </p:sp>
      <p:grpSp>
        <p:nvGrpSpPr>
          <p:cNvPr id="6" name="Group 24"/>
          <p:cNvGrpSpPr/>
          <p:nvPr/>
        </p:nvGrpSpPr>
        <p:grpSpPr>
          <a:xfrm>
            <a:off x="5943600" y="3845169"/>
            <a:ext cx="3200400" cy="3012830"/>
            <a:chOff x="5943600" y="3845169"/>
            <a:chExt cx="3200400" cy="3012830"/>
          </a:xfrm>
        </p:grpSpPr>
        <p:pic>
          <p:nvPicPr>
            <p:cNvPr id="22221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43600" y="3845169"/>
              <a:ext cx="3200400" cy="3012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3" name="Straight Connector 22"/>
            <p:cNvCxnSpPr/>
            <p:nvPr/>
          </p:nvCxnSpPr>
          <p:spPr bwMode="auto">
            <a:xfrm>
              <a:off x="6447692" y="5908431"/>
              <a:ext cx="457200" cy="11723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decay Electrons &amp; </a:t>
            </a:r>
            <a:r>
              <a:rPr lang="en-US" dirty="0" err="1" smtClean="0"/>
              <a:t>Muons</a:t>
            </a:r>
            <a:r>
              <a:rPr lang="en-US" dirty="0" smtClean="0"/>
              <a:t> RAA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094DB-52B9-4D1F-A63C-1F18D98D7628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079500" y="5495157"/>
            <a:ext cx="6737742" cy="678647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- pp reference: 7 </a:t>
            </a:r>
            <a:r>
              <a:rPr lang="en-US" dirty="0" err="1" smtClean="0"/>
              <a:t>TeV</a:t>
            </a:r>
            <a:r>
              <a:rPr lang="en-US" dirty="0" smtClean="0"/>
              <a:t> measurement scaled (FONLL) to 2.76 </a:t>
            </a:r>
            <a:r>
              <a:rPr lang="en-US" dirty="0" err="1" smtClean="0"/>
              <a:t>TeV</a:t>
            </a:r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b="1" dirty="0" smtClean="0"/>
              <a:t>Resulting </a:t>
            </a:r>
            <a:r>
              <a:rPr lang="en-US" b="1" dirty="0" err="1" smtClean="0"/>
              <a:t>HFe</a:t>
            </a:r>
            <a:r>
              <a:rPr lang="en-US" b="1" dirty="0" smtClean="0"/>
              <a:t> R</a:t>
            </a:r>
            <a:r>
              <a:rPr lang="en-US" b="1" baseline="-25000" dirty="0" smtClean="0"/>
              <a:t>AA</a:t>
            </a:r>
            <a:r>
              <a:rPr lang="en-US" b="1" dirty="0" smtClean="0"/>
              <a:t> consistent wit </a:t>
            </a:r>
            <a:r>
              <a:rPr lang="en-US" b="1" dirty="0" err="1" smtClean="0"/>
              <a:t>HF</a:t>
            </a:r>
            <a:r>
              <a:rPr lang="en-US" b="1" dirty="0" err="1" smtClean="0">
                <a:latin typeface="Symbol" pitchFamily="18" charset="2"/>
              </a:rPr>
              <a:t>m</a:t>
            </a:r>
            <a:r>
              <a:rPr lang="en-US" b="1" dirty="0" smtClean="0"/>
              <a:t> for </a:t>
            </a:r>
            <a:r>
              <a:rPr lang="en-US" b="1" dirty="0" err="1" smtClean="0"/>
              <a:t>p</a:t>
            </a:r>
            <a:r>
              <a:rPr lang="en-US" b="1" baseline="-25000" dirty="0" err="1" smtClean="0"/>
              <a:t>T</a:t>
            </a:r>
            <a:r>
              <a:rPr lang="en-US" b="1" dirty="0" smtClean="0"/>
              <a:t> &gt; 3-4 </a:t>
            </a:r>
            <a:r>
              <a:rPr lang="en-US" b="1" dirty="0" err="1" smtClean="0"/>
              <a:t>GeV</a:t>
            </a:r>
            <a:endParaRPr lang="en-US" b="1" dirty="0" smtClean="0">
              <a:solidFill>
                <a:srgbClr val="FF00FF"/>
              </a:solidFill>
            </a:endParaRPr>
          </a:p>
        </p:txBody>
      </p:sp>
      <p:pic>
        <p:nvPicPr>
          <p:cNvPr id="16" name="Picture 10" descr="comptomuons.png"/>
          <p:cNvPicPr>
            <a:picLocks noChangeAspect="1"/>
          </p:cNvPicPr>
          <p:nvPr/>
        </p:nvPicPr>
        <p:blipFill>
          <a:blip r:embed="rId2"/>
          <a:srcRect t="6786"/>
          <a:stretch>
            <a:fillRect/>
          </a:stretch>
        </p:blipFill>
        <p:spPr bwMode="auto">
          <a:xfrm>
            <a:off x="1844469" y="1655250"/>
            <a:ext cx="4896864" cy="3856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00357" y="46320"/>
            <a:ext cx="7069894" cy="6008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AA</a:t>
            </a:r>
            <a:r>
              <a:rPr lang="en-US" dirty="0" smtClean="0"/>
              <a:t> Comparison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EF9E48-E3E7-42DD-A0EE-A2D77EE857C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9" name="Picture 10" descr="RAA_elehighpt-1.eps"/>
          <p:cNvPicPr>
            <a:picLocks noChangeAspect="1"/>
          </p:cNvPicPr>
          <p:nvPr/>
        </p:nvPicPr>
        <p:blipFill>
          <a:blip r:embed="rId2"/>
          <a:srcRect r="8607"/>
          <a:stretch>
            <a:fillRect/>
          </a:stretch>
        </p:blipFill>
        <p:spPr bwMode="auto">
          <a:xfrm>
            <a:off x="6415088" y="1306513"/>
            <a:ext cx="2716212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Content Placeholder 6" descr="2011-May-17-D0toKpi_RaaVScentr_6to12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87488"/>
            <a:ext cx="3452813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Content Placeholder 7" descr="2011-May-16-AP2_RAA_Integ_Pt6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5963" y="1601788"/>
            <a:ext cx="3200400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914400" y="4343400"/>
            <a:ext cx="7543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Char char="à"/>
            </a:pPr>
            <a:r>
              <a:rPr lang="en-US" b="0"/>
              <a:t> Consistent centrality dependence</a:t>
            </a:r>
          </a:p>
          <a:p>
            <a:pPr>
              <a:buFont typeface="Wingdings" charset="2"/>
              <a:buChar char="à"/>
            </a:pPr>
            <a:r>
              <a:rPr lang="en-US" b="0"/>
              <a:t> Muons ~ Electrons ~ CMS J/</a:t>
            </a:r>
            <a:r>
              <a:rPr lang="en-US" b="0">
                <a:latin typeface="Symbol" charset="2"/>
                <a:ea typeface="Symbol" charset="2"/>
                <a:cs typeface="Symbol" charset="2"/>
              </a:rPr>
              <a:t>y</a:t>
            </a:r>
            <a:r>
              <a:rPr lang="en-US" b="0"/>
              <a:t> from B  (QM2011)</a:t>
            </a:r>
          </a:p>
          <a:p>
            <a:pPr>
              <a:buFont typeface="Wingdings" charset="2"/>
              <a:buChar char="à"/>
            </a:pPr>
            <a:r>
              <a:rPr lang="en-US" b="0"/>
              <a:t> D mesons clearly lower (charm vs beauty?)</a:t>
            </a:r>
          </a:p>
        </p:txBody>
      </p:sp>
      <p:cxnSp>
        <p:nvCxnSpPr>
          <p:cNvPr id="25" name="Straight Connector 14"/>
          <p:cNvCxnSpPr>
            <a:cxnSpLocks noChangeShapeType="1"/>
          </p:cNvCxnSpPr>
          <p:nvPr/>
        </p:nvCxnSpPr>
        <p:spPr bwMode="auto">
          <a:xfrm>
            <a:off x="6781800" y="1981200"/>
            <a:ext cx="2362200" cy="158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ash"/>
            <a:round/>
            <a:headEnd/>
            <a:tailEnd/>
          </a:ln>
        </p:spPr>
      </p:cxnSp>
      <p:sp>
        <p:nvSpPr>
          <p:cNvPr id="26" name="TextBox 15"/>
          <p:cNvSpPr txBox="1">
            <a:spLocks noChangeArrowheads="1"/>
          </p:cNvSpPr>
          <p:nvPr/>
        </p:nvSpPr>
        <p:spPr bwMode="auto">
          <a:xfrm>
            <a:off x="685800" y="1066800"/>
            <a:ext cx="8305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0"/>
              <a:t>D</a:t>
            </a:r>
            <a:r>
              <a:rPr lang="en-US" sz="2000" b="0" baseline="30000"/>
              <a:t>0</a:t>
            </a:r>
            <a:r>
              <a:rPr lang="en-US" sz="2000" b="0"/>
              <a:t> </a:t>
            </a:r>
            <a:r>
              <a:rPr lang="en-US" sz="2000" b="0" i="1"/>
              <a:t>p</a:t>
            </a:r>
            <a:r>
              <a:rPr lang="en-US" sz="2000" b="0" baseline="-25000"/>
              <a:t>t</a:t>
            </a:r>
            <a:r>
              <a:rPr lang="en-US" sz="2000" b="0"/>
              <a:t> &gt; 6 GeV/</a:t>
            </a:r>
            <a:r>
              <a:rPr lang="en-US" sz="2000" b="0" i="1"/>
              <a:t>c</a:t>
            </a:r>
            <a:r>
              <a:rPr lang="en-US" sz="2000" b="0"/>
              <a:t>                     </a:t>
            </a:r>
            <a:r>
              <a:rPr lang="en-US" sz="2000" b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b="0"/>
              <a:t> </a:t>
            </a:r>
            <a:r>
              <a:rPr lang="en-US" sz="2000" b="0" i="1"/>
              <a:t>p</a:t>
            </a:r>
            <a:r>
              <a:rPr lang="en-US" sz="2000" b="0" baseline="-25000"/>
              <a:t>t</a:t>
            </a:r>
            <a:r>
              <a:rPr lang="en-US" sz="2000" b="0"/>
              <a:t> &gt; 6 GeV/</a:t>
            </a:r>
            <a:r>
              <a:rPr lang="en-US" sz="2000" b="0" i="1"/>
              <a:t>c                   </a:t>
            </a:r>
            <a:r>
              <a:rPr lang="en-US" sz="2000" b="0"/>
              <a:t>e </a:t>
            </a:r>
            <a:r>
              <a:rPr lang="en-US" sz="2000" b="0" i="1"/>
              <a:t>p</a:t>
            </a:r>
            <a:r>
              <a:rPr lang="en-US" sz="2000" b="0" baseline="-25000"/>
              <a:t>t</a:t>
            </a:r>
            <a:r>
              <a:rPr lang="en-US" sz="2000" b="0"/>
              <a:t> &gt; 4.5 GeV/</a:t>
            </a:r>
            <a:r>
              <a:rPr lang="en-US" sz="2000" b="0" i="1"/>
              <a:t>c</a:t>
            </a:r>
            <a:r>
              <a:rPr lang="en-US" sz="2000" b="0"/>
              <a:t>                </a:t>
            </a:r>
          </a:p>
        </p:txBody>
      </p:sp>
      <p:cxnSp>
        <p:nvCxnSpPr>
          <p:cNvPr id="29" name="Straight Connector 28"/>
          <p:cNvCxnSpPr/>
          <p:nvPr/>
        </p:nvCxnSpPr>
        <p:spPr bwMode="auto">
          <a:xfrm flipV="1">
            <a:off x="2548579" y="3314283"/>
            <a:ext cx="6543233" cy="17398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 bwMode="auto">
          <a:xfrm flipV="1">
            <a:off x="2570509" y="3110024"/>
            <a:ext cx="6543233" cy="17398"/>
          </a:xfrm>
          <a:prstGeom prst="line">
            <a:avLst/>
          </a:prstGeom>
          <a:ln>
            <a:headEnd type="none" w="med" len="med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9937"/>
            <a:ext cx="2685888" cy="286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041" y="46320"/>
            <a:ext cx="6531135" cy="60080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J/</a:t>
            </a:r>
            <a:r>
              <a:rPr lang="en-US" dirty="0" err="1" smtClean="0">
                <a:latin typeface="Symbol" pitchFamily="18" charset="2"/>
              </a:rPr>
              <a:t>y</a:t>
            </a:r>
            <a:r>
              <a:rPr lang="en-US" dirty="0" smtClean="0"/>
              <a:t> suppression: Ingredients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919191"/>
                </a:solidFill>
              </a:rPr>
              <a:t>QM2011 J. Schukraft</a:t>
            </a:r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2" descr="C:\Users\Roberta\Documents\QM2011\2011-May-12-Performance_InvMassSpectrum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r="8005" b="3265"/>
          <a:stretch/>
        </p:blipFill>
        <p:spPr bwMode="auto">
          <a:xfrm>
            <a:off x="0" y="3434863"/>
            <a:ext cx="2787995" cy="3423138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Roberta\Documents\QM2011\Plots\Final\dsigma_dydpt_theory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t="8131" r="8196"/>
          <a:stretch>
            <a:fillRect/>
          </a:stretch>
        </p:blipFill>
        <p:spPr bwMode="auto">
          <a:xfrm>
            <a:off x="2766646" y="937847"/>
            <a:ext cx="3235569" cy="3704491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34463" y="541228"/>
            <a:ext cx="2379784" cy="346891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b="1" dirty="0" smtClean="0">
                <a:latin typeface="+mn-lt"/>
              </a:rPr>
              <a:t>7 </a:t>
            </a:r>
            <a:r>
              <a:rPr lang="en-US" b="1" dirty="0" err="1" smtClean="0">
                <a:latin typeface="+mn-lt"/>
              </a:rPr>
              <a:t>TeV</a:t>
            </a:r>
            <a:r>
              <a:rPr lang="en-US" b="1" dirty="0" smtClean="0">
                <a:latin typeface="+mn-lt"/>
              </a:rPr>
              <a:t> pp</a:t>
            </a:r>
            <a:r>
              <a:rPr lang="en-US" dirty="0" smtClean="0"/>
              <a:t> </a:t>
            </a:r>
            <a:r>
              <a:rPr lang="en-US" sz="1800" dirty="0" err="1" smtClean="0"/>
              <a:t>J/</a:t>
            </a:r>
            <a:r>
              <a:rPr lang="en-US" sz="1800" dirty="0" err="1" smtClean="0">
                <a:latin typeface="Symbol" pitchFamily="18" charset="2"/>
              </a:rPr>
              <a:t>y</a:t>
            </a:r>
            <a:r>
              <a:rPr lang="en-US" sz="1800" dirty="0" smtClean="0"/>
              <a:t> </a:t>
            </a:r>
            <a:r>
              <a:rPr lang="en-US" dirty="0" smtClean="0"/>
              <a:t>→</a:t>
            </a:r>
            <a:r>
              <a:rPr lang="en-US" baseline="-25000" dirty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</a:rPr>
              <a:t>mm</a:t>
            </a:r>
            <a:endParaRPr lang="en-US" dirty="0" smtClean="0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09601" y="3647843"/>
            <a:ext cx="1606060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b="1" dirty="0" smtClean="0">
                <a:latin typeface="+mn-lt"/>
              </a:rPr>
              <a:t>2.76 </a:t>
            </a:r>
            <a:r>
              <a:rPr lang="en-US" b="1" dirty="0" err="1" smtClean="0">
                <a:latin typeface="+mn-lt"/>
              </a:rPr>
              <a:t>TeV</a:t>
            </a:r>
            <a:r>
              <a:rPr lang="en-US" b="1" dirty="0" smtClean="0">
                <a:latin typeface="+mn-lt"/>
              </a:rPr>
              <a:t> pp</a:t>
            </a:r>
            <a:endParaRPr lang="en-US" dirty="0" smtClean="0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942492" y="670181"/>
            <a:ext cx="3094892" cy="346891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b="1" dirty="0" smtClean="0">
                <a:latin typeface="+mn-lt"/>
              </a:rPr>
              <a:t>pp</a:t>
            </a:r>
            <a:r>
              <a:rPr lang="en-US" dirty="0" smtClean="0"/>
              <a:t> </a:t>
            </a:r>
            <a:r>
              <a:rPr lang="en-US" sz="1800" dirty="0" err="1" smtClean="0"/>
              <a:t>J/</a:t>
            </a:r>
            <a:r>
              <a:rPr lang="en-US" sz="1800" dirty="0" err="1" smtClean="0">
                <a:latin typeface="Symbol" pitchFamily="18" charset="2"/>
              </a:rPr>
              <a:t>y</a:t>
            </a:r>
            <a:r>
              <a:rPr lang="en-US" sz="1800" dirty="0" smtClean="0"/>
              <a:t> </a:t>
            </a:r>
            <a:r>
              <a:rPr lang="en-US" dirty="0" smtClean="0"/>
              <a:t>Cross Section</a:t>
            </a:r>
          </a:p>
        </p:txBody>
      </p:sp>
      <p:grpSp>
        <p:nvGrpSpPr>
          <p:cNvPr id="5" name="Group 26"/>
          <p:cNvGrpSpPr/>
          <p:nvPr/>
        </p:nvGrpSpPr>
        <p:grpSpPr>
          <a:xfrm>
            <a:off x="4827779" y="1324708"/>
            <a:ext cx="704808" cy="762000"/>
            <a:chOff x="4827779" y="1324708"/>
            <a:chExt cx="704808" cy="762000"/>
          </a:xfrm>
        </p:grpSpPr>
        <p:sp>
          <p:nvSpPr>
            <p:cNvPr id="23" name="TextBox 22"/>
            <p:cNvSpPr txBox="1"/>
            <p:nvPr/>
          </p:nvSpPr>
          <p:spPr>
            <a:xfrm>
              <a:off x="4827779" y="1324708"/>
              <a:ext cx="704808" cy="3139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7 </a:t>
              </a:r>
              <a:r>
                <a:rPr lang="en-US" sz="1600" dirty="0" err="1" smtClean="0"/>
                <a:t>TeV</a:t>
              </a:r>
              <a:endParaRPr lang="en-US" sz="1600" baseline="-25000" dirty="0"/>
            </a:p>
          </p:txBody>
        </p:sp>
        <p:cxnSp>
          <p:nvCxnSpPr>
            <p:cNvPr id="26" name="Straight Arrow Connector 25"/>
            <p:cNvCxnSpPr>
              <a:stCxn id="23" idx="2"/>
            </p:cNvCxnSpPr>
            <p:nvPr/>
          </p:nvCxnSpPr>
          <p:spPr bwMode="auto">
            <a:xfrm rot="5400000">
              <a:off x="4798596" y="1705121"/>
              <a:ext cx="448068" cy="315106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" name="Group 29"/>
          <p:cNvGrpSpPr/>
          <p:nvPr/>
        </p:nvGrpSpPr>
        <p:grpSpPr>
          <a:xfrm>
            <a:off x="3166467" y="2332892"/>
            <a:ext cx="1440702" cy="468923"/>
            <a:chOff x="3166467" y="2332892"/>
            <a:chExt cx="1440702" cy="468923"/>
          </a:xfrm>
        </p:grpSpPr>
        <p:sp>
          <p:nvSpPr>
            <p:cNvPr id="24" name="TextBox 23"/>
            <p:cNvSpPr txBox="1"/>
            <p:nvPr/>
          </p:nvSpPr>
          <p:spPr>
            <a:xfrm>
              <a:off x="3166467" y="2332892"/>
              <a:ext cx="990143" cy="3139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2.76 </a:t>
              </a:r>
              <a:r>
                <a:rPr lang="en-US" sz="1600" dirty="0" err="1" smtClean="0"/>
                <a:t>TeV</a:t>
              </a:r>
              <a:endParaRPr lang="en-US" sz="1600" baseline="-25000" dirty="0"/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>
              <a:off x="4208585" y="2590800"/>
              <a:ext cx="398584" cy="211015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0" name="Group 53"/>
          <p:cNvGrpSpPr/>
          <p:nvPr/>
        </p:nvGrpSpPr>
        <p:grpSpPr>
          <a:xfrm>
            <a:off x="5947035" y="576397"/>
            <a:ext cx="3196965" cy="3257375"/>
            <a:chOff x="5947035" y="576397"/>
            <a:chExt cx="3196965" cy="3257375"/>
          </a:xfrm>
        </p:grpSpPr>
        <p:pic>
          <p:nvPicPr>
            <p:cNvPr id="6" name="Picture 3" descr="C:\Users\Roberta\Documents\QM2011\Papiro_dsigmadydpt.g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:a14="http://schemas.microsoft.com/office/drawing/2010/main" xmlns="" val="0"/>
                </a:ext>
              </a:extLst>
            </a:blip>
            <a:srcRect b="4387"/>
            <a:stretch/>
          </p:blipFill>
          <p:spPr bwMode="auto">
            <a:xfrm>
              <a:off x="5947035" y="777073"/>
              <a:ext cx="3196965" cy="3056699"/>
            </a:xfrm>
            <a:prstGeom prst="rect">
              <a:avLst/>
            </a:prstGeom>
            <a:noFill/>
            <a:extLst>
              <a:ext uri="{909E8E84-426E-40DD-AFC4-6F175D3DCCD1}">
                <a14:hiddenFill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5"/>
            <p:cNvSpPr txBox="1">
              <a:spLocks noChangeArrowheads="1"/>
            </p:cNvSpPr>
            <p:nvPr/>
          </p:nvSpPr>
          <p:spPr bwMode="auto">
            <a:xfrm>
              <a:off x="6389077" y="576397"/>
              <a:ext cx="2590800" cy="3422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b="1" dirty="0" smtClean="0">
                  <a:latin typeface="+mn-lt"/>
                </a:rPr>
                <a:t>7 </a:t>
              </a:r>
              <a:r>
                <a:rPr lang="en-US" b="1" dirty="0" err="1" smtClean="0">
                  <a:latin typeface="+mn-lt"/>
                </a:rPr>
                <a:t>TeV</a:t>
              </a:r>
              <a:r>
                <a:rPr lang="en-US" b="1" dirty="0" smtClean="0">
                  <a:latin typeface="+mn-lt"/>
                </a:rPr>
                <a:t> pp</a:t>
              </a:r>
              <a:r>
                <a:rPr lang="en-US" dirty="0" smtClean="0"/>
                <a:t> </a:t>
              </a:r>
              <a:r>
                <a:rPr lang="en-US" sz="1800" dirty="0" smtClean="0"/>
                <a:t>4 LHC </a:t>
              </a:r>
              <a:r>
                <a:rPr lang="en-US" sz="1800" dirty="0" err="1" smtClean="0"/>
                <a:t>expts</a:t>
              </a:r>
              <a:endParaRPr lang="en-US" dirty="0" smtClean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10826" y="1242646"/>
              <a:ext cx="622285" cy="2862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1"/>
                  </a:solidFill>
                </a:rPr>
                <a:t>Atlas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850111" y="2989386"/>
              <a:ext cx="662361" cy="2862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solidFill>
                    <a:schemeClr val="accent2">
                      <a:lumMod val="75000"/>
                    </a:schemeClr>
                  </a:solidFill>
                </a:rPr>
                <a:t>LHCb</a:t>
              </a:r>
              <a:endParaRPr lang="en-US" sz="1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 flipV="1">
              <a:off x="8159262" y="2813538"/>
              <a:ext cx="246184" cy="128954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rot="5400000">
              <a:off x="7883769" y="1682262"/>
              <a:ext cx="398586" cy="58615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8311415" y="1793631"/>
              <a:ext cx="583813" cy="2862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FF"/>
                  </a:solidFill>
                </a:rPr>
                <a:t>CMS</a:t>
              </a:r>
              <a:endParaRPr lang="en-US" sz="1400" b="1" dirty="0">
                <a:solidFill>
                  <a:srgbClr val="FF00FF"/>
                </a:solidFill>
              </a:endParaRPr>
            </a:p>
          </p:txBody>
        </p:sp>
        <p:cxnSp>
          <p:nvCxnSpPr>
            <p:cNvPr id="41" name="Straight Arrow Connector 40"/>
            <p:cNvCxnSpPr>
              <a:stCxn id="38" idx="2"/>
            </p:cNvCxnSpPr>
            <p:nvPr/>
          </p:nvCxnSpPr>
          <p:spPr bwMode="auto">
            <a:xfrm rot="5400000">
              <a:off x="8430624" y="2160193"/>
              <a:ext cx="253029" cy="92368"/>
            </a:xfrm>
            <a:prstGeom prst="straightConnector1">
              <a:avLst/>
            </a:prstGeom>
            <a:noFill/>
            <a:ln w="127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6966847" y="2168770"/>
              <a:ext cx="421910" cy="3139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66FF"/>
                  </a:solidFill>
                  <a:latin typeface="Symbol" pitchFamily="18" charset="2"/>
                </a:rPr>
                <a:t>mm</a:t>
              </a:r>
              <a:endParaRPr lang="en-US" sz="1600" b="1" baseline="30000" dirty="0">
                <a:solidFill>
                  <a:srgbClr val="0066FF"/>
                </a:solidFill>
                <a:latin typeface="Symbol" pitchFamily="18" charset="2"/>
              </a:endParaRPr>
            </a:p>
          </p:txBody>
        </p:sp>
        <p:cxnSp>
          <p:nvCxnSpPr>
            <p:cNvPr id="45" name="Straight Arrow Connector 44"/>
            <p:cNvCxnSpPr>
              <a:stCxn id="43" idx="3"/>
            </p:cNvCxnSpPr>
            <p:nvPr/>
          </p:nvCxnSpPr>
          <p:spPr bwMode="auto">
            <a:xfrm flipV="1">
              <a:off x="7388757" y="2239109"/>
              <a:ext cx="383643" cy="86627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12" name="Group 52"/>
            <p:cNvGrpSpPr/>
            <p:nvPr/>
          </p:nvGrpSpPr>
          <p:grpSpPr>
            <a:xfrm>
              <a:off x="6635264" y="1711569"/>
              <a:ext cx="689276" cy="454609"/>
              <a:chOff x="6635264" y="1711569"/>
              <a:chExt cx="689276" cy="454609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6787213" y="1852246"/>
                <a:ext cx="537327" cy="3139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err="1" smtClean="0">
                    <a:solidFill>
                      <a:srgbClr val="FF0000"/>
                    </a:solidFill>
                  </a:rPr>
                  <a:t>e</a:t>
                </a:r>
                <a:r>
                  <a:rPr lang="en-US" sz="1600" b="1" baseline="30000" dirty="0" err="1" smtClean="0">
                    <a:solidFill>
                      <a:srgbClr val="FF0000"/>
                    </a:solidFill>
                  </a:rPr>
                  <a:t>+</a:t>
                </a:r>
                <a:r>
                  <a:rPr lang="en-US" sz="1600" b="1" dirty="0" err="1" smtClean="0">
                    <a:solidFill>
                      <a:srgbClr val="FF0000"/>
                    </a:solidFill>
                  </a:rPr>
                  <a:t>e</a:t>
                </a:r>
                <a:r>
                  <a:rPr lang="en-US" sz="1600" b="1" baseline="30000" dirty="0" smtClean="0">
                    <a:solidFill>
                      <a:srgbClr val="FF0000"/>
                    </a:solidFill>
                  </a:rPr>
                  <a:t>-</a:t>
                </a:r>
                <a:endParaRPr lang="en-US" sz="1600" b="1" baseline="30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8" name="Straight Arrow Connector 47"/>
              <p:cNvCxnSpPr/>
              <p:nvPr/>
            </p:nvCxnSpPr>
            <p:spPr bwMode="auto">
              <a:xfrm rot="10800000">
                <a:off x="6635264" y="1711569"/>
                <a:ext cx="269628" cy="211016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51" name="TextBox 50"/>
          <p:cNvSpPr txBox="1"/>
          <p:nvPr/>
        </p:nvSpPr>
        <p:spPr>
          <a:xfrm>
            <a:off x="2832099" y="5106062"/>
            <a:ext cx="3378201" cy="14537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b="1" dirty="0" err="1" smtClean="0">
                <a:solidFill>
                  <a:srgbClr val="0066FF"/>
                </a:solidFill>
              </a:rPr>
              <a:t>J/</a:t>
            </a:r>
            <a:r>
              <a:rPr lang="en-US" b="1" dirty="0" err="1" smtClean="0">
                <a:solidFill>
                  <a:srgbClr val="0066FF"/>
                </a:solidFill>
                <a:latin typeface="Symbol" pitchFamily="18" charset="2"/>
              </a:rPr>
              <a:t>y</a:t>
            </a:r>
            <a:r>
              <a:rPr lang="en-US" b="1" dirty="0" smtClean="0">
                <a:solidFill>
                  <a:srgbClr val="0066FF"/>
                </a:solidFill>
              </a:rPr>
              <a:t> cross section </a:t>
            </a:r>
            <a:r>
              <a:rPr lang="en-US" b="1" dirty="0" err="1" smtClean="0">
                <a:solidFill>
                  <a:srgbClr val="0066FF"/>
                </a:solidFill>
              </a:rPr>
              <a:t>d</a:t>
            </a:r>
            <a:r>
              <a:rPr lang="en-US" b="1" dirty="0" err="1" smtClean="0">
                <a:solidFill>
                  <a:srgbClr val="0066FF"/>
                </a:solidFill>
                <a:latin typeface="Symbol" pitchFamily="18" charset="2"/>
              </a:rPr>
              <a:t>s</a:t>
            </a:r>
            <a:r>
              <a:rPr lang="en-US" b="1" dirty="0" err="1" smtClean="0">
                <a:solidFill>
                  <a:srgbClr val="0066FF"/>
                </a:solidFill>
              </a:rPr>
              <a:t>/dydp</a:t>
            </a:r>
            <a:r>
              <a:rPr lang="en-US" b="1" baseline="-25000" dirty="0" err="1" smtClean="0">
                <a:solidFill>
                  <a:srgbClr val="0066FF"/>
                </a:solidFill>
              </a:rPr>
              <a:t>T</a:t>
            </a:r>
            <a:endParaRPr lang="en-US" b="1" baseline="-25000" dirty="0" smtClean="0">
              <a:solidFill>
                <a:srgbClr val="0066FF"/>
              </a:solidFill>
            </a:endParaRPr>
          </a:p>
          <a:p>
            <a:pPr algn="l"/>
            <a:r>
              <a:rPr lang="en-US" sz="1600" dirty="0" smtClean="0">
                <a:solidFill>
                  <a:srgbClr val="0066FF"/>
                </a:solidFill>
              </a:rPr>
              <a:t>7 </a:t>
            </a:r>
            <a:r>
              <a:rPr lang="en-US" sz="1600" dirty="0" err="1" smtClean="0">
                <a:solidFill>
                  <a:srgbClr val="0066FF"/>
                </a:solidFill>
              </a:rPr>
              <a:t>TeV</a:t>
            </a:r>
            <a:r>
              <a:rPr lang="en-US" sz="1600" dirty="0" smtClean="0">
                <a:solidFill>
                  <a:srgbClr val="0066FF"/>
                </a:solidFill>
              </a:rPr>
              <a:t> &amp; 2.76 </a:t>
            </a:r>
            <a:r>
              <a:rPr lang="en-US" sz="1600" dirty="0" err="1" smtClean="0">
                <a:solidFill>
                  <a:srgbClr val="0066FF"/>
                </a:solidFill>
              </a:rPr>
              <a:t>TeV</a:t>
            </a:r>
            <a:endParaRPr lang="en-US" sz="1600" dirty="0" smtClean="0">
              <a:solidFill>
                <a:srgbClr val="0066FF"/>
              </a:solidFill>
            </a:endParaRPr>
          </a:p>
          <a:p>
            <a:pPr algn="l"/>
            <a:r>
              <a:rPr lang="en-US" sz="1600" dirty="0" smtClean="0">
                <a:solidFill>
                  <a:srgbClr val="FF00FF"/>
                </a:solidFill>
              </a:rPr>
              <a:t>Agreement with </a:t>
            </a:r>
            <a:r>
              <a:rPr lang="en-US" sz="1600" dirty="0" err="1" smtClean="0">
                <a:solidFill>
                  <a:srgbClr val="FF00FF"/>
                </a:solidFill>
              </a:rPr>
              <a:t>pQCD</a:t>
            </a:r>
            <a:endParaRPr lang="en-US" sz="1600" dirty="0" smtClean="0">
              <a:solidFill>
                <a:srgbClr val="FF00FF"/>
              </a:solidFill>
            </a:endParaRPr>
          </a:p>
          <a:p>
            <a:pPr algn="l"/>
            <a:r>
              <a:rPr lang="en-US" sz="1600" dirty="0" smtClean="0">
                <a:solidFill>
                  <a:srgbClr val="FF00FF"/>
                </a:solidFill>
              </a:rPr>
              <a:t>Agreement among 4 LHC experiments (in region of overlap)</a:t>
            </a:r>
          </a:p>
        </p:txBody>
      </p:sp>
      <p:pic>
        <p:nvPicPr>
          <p:cNvPr id="39" name="Picture 38" descr="2011-May-22-dsigmadynew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027864" y="3868269"/>
            <a:ext cx="3116136" cy="2989731"/>
          </a:xfrm>
          <a:prstGeom prst="rect">
            <a:avLst/>
          </a:prstGeom>
        </p:spPr>
      </p:pic>
      <p:grpSp>
        <p:nvGrpSpPr>
          <p:cNvPr id="13" name="Group 39"/>
          <p:cNvGrpSpPr/>
          <p:nvPr/>
        </p:nvGrpSpPr>
        <p:grpSpPr>
          <a:xfrm>
            <a:off x="8328993" y="4321650"/>
            <a:ext cx="704808" cy="762000"/>
            <a:chOff x="4827779" y="1324708"/>
            <a:chExt cx="704808" cy="762000"/>
          </a:xfrm>
        </p:grpSpPr>
        <p:sp>
          <p:nvSpPr>
            <p:cNvPr id="44" name="TextBox 43"/>
            <p:cNvSpPr txBox="1"/>
            <p:nvPr/>
          </p:nvSpPr>
          <p:spPr>
            <a:xfrm>
              <a:off x="4827779" y="1324708"/>
              <a:ext cx="704808" cy="3139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7 </a:t>
              </a:r>
              <a:r>
                <a:rPr lang="en-US" sz="1600" dirty="0" err="1" smtClean="0"/>
                <a:t>TeV</a:t>
              </a:r>
              <a:endParaRPr lang="en-US" sz="1600" baseline="-25000" dirty="0"/>
            </a:p>
          </p:txBody>
        </p:sp>
        <p:cxnSp>
          <p:nvCxnSpPr>
            <p:cNvPr id="46" name="Straight Arrow Connector 45"/>
            <p:cNvCxnSpPr>
              <a:stCxn id="44" idx="2"/>
            </p:cNvCxnSpPr>
            <p:nvPr/>
          </p:nvCxnSpPr>
          <p:spPr bwMode="auto">
            <a:xfrm rot="5400000">
              <a:off x="4798596" y="1705121"/>
              <a:ext cx="448068" cy="315106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4" name="Group 46"/>
          <p:cNvGrpSpPr/>
          <p:nvPr/>
        </p:nvGrpSpPr>
        <p:grpSpPr>
          <a:xfrm>
            <a:off x="8085606" y="5976147"/>
            <a:ext cx="1058394" cy="563608"/>
            <a:chOff x="4652643" y="3005472"/>
            <a:chExt cx="990143" cy="537340"/>
          </a:xfrm>
        </p:grpSpPr>
        <p:sp>
          <p:nvSpPr>
            <p:cNvPr id="49" name="TextBox 48"/>
            <p:cNvSpPr txBox="1"/>
            <p:nvPr/>
          </p:nvSpPr>
          <p:spPr>
            <a:xfrm>
              <a:off x="4652643" y="3228880"/>
              <a:ext cx="990143" cy="3139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2.76 </a:t>
              </a:r>
              <a:r>
                <a:rPr lang="en-US" sz="1600" dirty="0" err="1" smtClean="0"/>
                <a:t>TeV</a:t>
              </a:r>
              <a:endParaRPr lang="en-US" sz="1600" baseline="-25000" dirty="0"/>
            </a:p>
          </p:txBody>
        </p:sp>
        <p:cxnSp>
          <p:nvCxnSpPr>
            <p:cNvPr id="50" name="Straight Arrow Connector 49"/>
            <p:cNvCxnSpPr/>
            <p:nvPr/>
          </p:nvCxnSpPr>
          <p:spPr bwMode="auto">
            <a:xfrm rot="5400000" flipH="1" flipV="1">
              <a:off x="4633610" y="3093102"/>
              <a:ext cx="232219" cy="56960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8041" y="46320"/>
            <a:ext cx="5710598" cy="60080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J/</a:t>
            </a:r>
            <a:r>
              <a:rPr lang="en-US" dirty="0" err="1" smtClean="0">
                <a:latin typeface="Symbol" pitchFamily="18" charset="2"/>
              </a:rPr>
              <a:t>y</a:t>
            </a:r>
            <a:r>
              <a:rPr lang="en-US" dirty="0" smtClean="0"/>
              <a:t> suppression: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36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5" name="Group 54"/>
          <p:cNvGrpSpPr/>
          <p:nvPr/>
        </p:nvGrpSpPr>
        <p:grpSpPr>
          <a:xfrm>
            <a:off x="217900" y="780504"/>
            <a:ext cx="3141785" cy="2989386"/>
            <a:chOff x="5533292" y="3894027"/>
            <a:chExt cx="3610707" cy="2963973"/>
          </a:xfrm>
        </p:grpSpPr>
        <p:grpSp>
          <p:nvGrpSpPr>
            <p:cNvPr id="6" name="Group 51"/>
            <p:cNvGrpSpPr/>
            <p:nvPr/>
          </p:nvGrpSpPr>
          <p:grpSpPr>
            <a:xfrm>
              <a:off x="5533292" y="3894027"/>
              <a:ext cx="3610707" cy="2963973"/>
              <a:chOff x="5533292" y="3894027"/>
              <a:chExt cx="3610707" cy="2963973"/>
            </a:xfrm>
          </p:grpSpPr>
          <p:sp>
            <p:nvSpPr>
              <p:cNvPr id="21" name="Text Box 5"/>
              <p:cNvSpPr txBox="1">
                <a:spLocks noChangeArrowheads="1"/>
              </p:cNvSpPr>
              <p:nvPr/>
            </p:nvSpPr>
            <p:spPr bwMode="auto">
              <a:xfrm>
                <a:off x="6975232" y="3894027"/>
                <a:ext cx="996459" cy="3422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1800" dirty="0"/>
                  <a:t> </a:t>
                </a:r>
                <a:r>
                  <a:rPr lang="en-US" b="1" dirty="0" err="1" smtClean="0">
                    <a:latin typeface="+mn-lt"/>
                  </a:rPr>
                  <a:t>PbPb</a:t>
                </a:r>
                <a:endParaRPr lang="en-US" dirty="0" smtClean="0"/>
              </a:p>
            </p:txBody>
          </p:sp>
          <p:pic>
            <p:nvPicPr>
              <p:cNvPr id="209922" name="Picture 2" descr="0">
                <a:hlinkClick r:id="rId2"/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-854"/>
              <a:stretch>
                <a:fillRect/>
              </a:stretch>
            </p:blipFill>
            <p:spPr bwMode="auto">
              <a:xfrm>
                <a:off x="5533292" y="4138246"/>
                <a:ext cx="3610707" cy="2719754"/>
              </a:xfrm>
              <a:prstGeom prst="rect">
                <a:avLst/>
              </a:prstGeom>
              <a:noFill/>
            </p:spPr>
          </p:pic>
        </p:grpSp>
        <p:sp>
          <p:nvSpPr>
            <p:cNvPr id="22" name="TextBox 21"/>
            <p:cNvSpPr txBox="1"/>
            <p:nvPr/>
          </p:nvSpPr>
          <p:spPr>
            <a:xfrm>
              <a:off x="6161194" y="5263662"/>
              <a:ext cx="851515" cy="3416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0-10%</a:t>
              </a:r>
              <a:endParaRPr lang="en-US" baseline="-25000" dirty="0"/>
            </a:p>
          </p:txBody>
        </p:sp>
      </p:grp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380381" y="2373915"/>
            <a:ext cx="5426340" cy="397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18456" y="1802956"/>
            <a:ext cx="5266361" cy="5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TextBox 43"/>
          <p:cNvSpPr txBox="1"/>
          <p:nvPr/>
        </p:nvSpPr>
        <p:spPr>
          <a:xfrm>
            <a:off x="1696152" y="6085862"/>
            <a:ext cx="5819107" cy="34624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Rather small suppression &amp; centrality dependence</a:t>
            </a:r>
            <a:endParaRPr lang="en-US" b="1" dirty="0" smtClean="0">
              <a:solidFill>
                <a:srgbClr val="FF0000"/>
              </a:solidFill>
              <a:latin typeface="Symbol" pitchFamily="18" charset="2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 rot="10800000" flipV="1">
            <a:off x="5356787" y="3783606"/>
            <a:ext cx="694616" cy="32669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" name="Rounded Rectangle 46"/>
          <p:cNvSpPr/>
          <p:nvPr/>
        </p:nvSpPr>
        <p:spPr bwMode="auto">
          <a:xfrm>
            <a:off x="5809271" y="1887478"/>
            <a:ext cx="541696" cy="352580"/>
          </a:xfrm>
          <a:prstGeom prst="roundRect">
            <a:avLst/>
          </a:prstGeom>
          <a:solidFill>
            <a:srgbClr val="FFFF00">
              <a:alpha val="35000"/>
            </a:srgbClr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3551306" y="4401531"/>
            <a:ext cx="5360925" cy="158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4836208" y="878590"/>
            <a:ext cx="2681143" cy="87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Di-</a:t>
            </a:r>
            <a:r>
              <a:rPr lang="en-US" sz="2400" b="1" dirty="0" err="1" smtClean="0"/>
              <a:t>muon</a:t>
            </a:r>
            <a:r>
              <a:rPr lang="en-US" sz="2400" b="1" dirty="0" smtClean="0"/>
              <a:t> channel</a:t>
            </a:r>
          </a:p>
          <a:p>
            <a:r>
              <a:rPr lang="en-US" sz="2400" b="1" dirty="0" err="1" smtClean="0"/>
              <a:t>p</a:t>
            </a:r>
            <a:r>
              <a:rPr lang="en-US" sz="2400" b="1" baseline="-25000" dirty="0" err="1" smtClean="0"/>
              <a:t>T</a:t>
            </a:r>
            <a:r>
              <a:rPr lang="en-US" sz="2400" b="1" dirty="0" smtClean="0"/>
              <a:t> &gt; 0, 2.5 &lt;</a:t>
            </a:r>
            <a:r>
              <a:rPr lang="en-US" sz="2400" b="1" dirty="0" err="1" smtClean="0"/>
              <a:t>y</a:t>
            </a:r>
            <a:r>
              <a:rPr lang="en-US" sz="2400" b="1" dirty="0" smtClean="0"/>
              <a:t>&lt;4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9"/>
          <p:cNvGrpSpPr/>
          <p:nvPr/>
        </p:nvGrpSpPr>
        <p:grpSpPr>
          <a:xfrm>
            <a:off x="4829908" y="3739757"/>
            <a:ext cx="4314092" cy="3083997"/>
            <a:chOff x="4829908" y="597048"/>
            <a:chExt cx="4314092" cy="3083997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r="3575"/>
            <a:stretch>
              <a:fillRect/>
            </a:stretch>
          </p:blipFill>
          <p:spPr bwMode="auto">
            <a:xfrm>
              <a:off x="4829908" y="597048"/>
              <a:ext cx="4314092" cy="3083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6181706" y="1804350"/>
              <a:ext cx="724001" cy="394721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b="1" dirty="0" smtClean="0">
                  <a:latin typeface="+mn-lt"/>
                </a:rPr>
                <a:t>R</a:t>
              </a:r>
              <a:r>
                <a:rPr lang="en-US" b="1" baseline="-25000" dirty="0" smtClean="0">
                  <a:latin typeface="+mn-lt"/>
                </a:rPr>
                <a:t>CP</a:t>
              </a:r>
              <a:endParaRPr lang="en-US" baseline="-25000" dirty="0" smtClean="0"/>
            </a:p>
          </p:txBody>
        </p:sp>
        <p:grpSp>
          <p:nvGrpSpPr>
            <p:cNvPr id="6" name="Group 37"/>
            <p:cNvGrpSpPr/>
            <p:nvPr/>
          </p:nvGrpSpPr>
          <p:grpSpPr>
            <a:xfrm>
              <a:off x="7099460" y="773723"/>
              <a:ext cx="1001187" cy="313932"/>
              <a:chOff x="7216690" y="691662"/>
              <a:chExt cx="1001187" cy="313932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7216690" y="691662"/>
                <a:ext cx="590879" cy="3139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err="1" smtClean="0">
                    <a:solidFill>
                      <a:srgbClr val="0066FF"/>
                    </a:solidFill>
                  </a:rPr>
                  <a:t>e</a:t>
                </a:r>
                <a:r>
                  <a:rPr lang="en-US" sz="1600" b="1" baseline="30000" dirty="0" err="1" smtClean="0">
                    <a:solidFill>
                      <a:srgbClr val="0066FF"/>
                    </a:solidFill>
                  </a:rPr>
                  <a:t>+</a:t>
                </a:r>
                <a:r>
                  <a:rPr lang="en-US" sz="1600" b="1" dirty="0" err="1" smtClean="0">
                    <a:solidFill>
                      <a:srgbClr val="0066FF"/>
                    </a:solidFill>
                  </a:rPr>
                  <a:t>e</a:t>
                </a:r>
                <a:r>
                  <a:rPr lang="en-US" sz="1600" b="1" baseline="30000" dirty="0" smtClean="0">
                    <a:solidFill>
                      <a:srgbClr val="0066FF"/>
                    </a:solidFill>
                  </a:rPr>
                  <a:t>-</a:t>
                </a:r>
                <a:endParaRPr lang="en-US" sz="1600" b="1" baseline="30000" dirty="0">
                  <a:solidFill>
                    <a:srgbClr val="0066FF"/>
                  </a:solidFill>
                  <a:latin typeface="Symbol" pitchFamily="18" charset="2"/>
                </a:endParaRPr>
              </a:p>
            </p:txBody>
          </p:sp>
          <p:cxnSp>
            <p:nvCxnSpPr>
              <p:cNvPr id="37" name="Straight Arrow Connector 36"/>
              <p:cNvCxnSpPr/>
              <p:nvPr/>
            </p:nvCxnSpPr>
            <p:spPr bwMode="auto">
              <a:xfrm>
                <a:off x="7795846" y="855785"/>
                <a:ext cx="422031" cy="140677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66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263" y="46320"/>
            <a:ext cx="7146538" cy="60080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J/</a:t>
            </a:r>
            <a:r>
              <a:rPr lang="en-US" dirty="0" err="1" smtClean="0">
                <a:latin typeface="Symbol" pitchFamily="18" charset="2"/>
              </a:rPr>
              <a:t>y</a:t>
            </a:r>
            <a:r>
              <a:rPr lang="en-US" dirty="0" smtClean="0"/>
              <a:t> suppression: Compared to..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37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92369" y="2401556"/>
            <a:ext cx="3737987" cy="90435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46100" y="4840235"/>
            <a:ext cx="3594100" cy="595548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+mn-lt"/>
              </a:rPr>
              <a:t>R</a:t>
            </a:r>
            <a:r>
              <a:rPr lang="en-US" b="1" baseline="-25000" dirty="0" err="1" smtClean="0">
                <a:solidFill>
                  <a:srgbClr val="FF0000"/>
                </a:solidFill>
                <a:latin typeface="+mn-lt"/>
              </a:rPr>
              <a:t>CP</a:t>
            </a:r>
            <a:r>
              <a:rPr lang="en-US" b="1" dirty="0" err="1" smtClean="0">
                <a:solidFill>
                  <a:srgbClr val="FF0000"/>
                </a:solidFill>
                <a:latin typeface="+mn-lt"/>
              </a:rPr>
              <a:t>(Alice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/Atlas): suppression stronger at high </a:t>
            </a:r>
            <a:r>
              <a:rPr lang="en-US" b="1" dirty="0" err="1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  ??</a:t>
            </a:r>
          </a:p>
        </p:txBody>
      </p:sp>
      <p:grpSp>
        <p:nvGrpSpPr>
          <p:cNvPr id="7" name="Group 41"/>
          <p:cNvGrpSpPr/>
          <p:nvPr/>
        </p:nvGrpSpPr>
        <p:grpSpPr>
          <a:xfrm>
            <a:off x="130629" y="612949"/>
            <a:ext cx="4708779" cy="3201970"/>
            <a:chOff x="130629" y="612949"/>
            <a:chExt cx="4708779" cy="3201970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0629" y="612949"/>
              <a:ext cx="4708779" cy="3201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40"/>
            <p:cNvGrpSpPr/>
            <p:nvPr/>
          </p:nvGrpSpPr>
          <p:grpSpPr>
            <a:xfrm>
              <a:off x="1366873" y="1570894"/>
              <a:ext cx="1305989" cy="949567"/>
              <a:chOff x="1366873" y="1570894"/>
              <a:chExt cx="1305989" cy="949567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1366873" y="1570894"/>
                <a:ext cx="1305989" cy="3139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err="1" smtClean="0">
                    <a:solidFill>
                      <a:srgbClr val="0066FF"/>
                    </a:solidFill>
                  </a:rPr>
                  <a:t>Phenix</a:t>
                </a:r>
                <a:r>
                  <a:rPr lang="en-US" sz="1600" b="1" dirty="0" smtClean="0">
                    <a:solidFill>
                      <a:srgbClr val="0066FF"/>
                    </a:solidFill>
                    <a:latin typeface="Symbol" pitchFamily="18" charset="2"/>
                  </a:rPr>
                  <a:t> mm</a:t>
                </a:r>
                <a:endParaRPr lang="en-US" sz="1600" b="1" baseline="-25000" dirty="0">
                  <a:solidFill>
                    <a:srgbClr val="0066FF"/>
                  </a:solidFill>
                  <a:latin typeface="Symbol" pitchFamily="18" charset="2"/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 bwMode="auto">
              <a:xfrm rot="5400000">
                <a:off x="1412631" y="2186354"/>
                <a:ext cx="597877" cy="70338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2614552" y="1137139"/>
              <a:ext cx="644463" cy="345209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b="1" dirty="0" smtClean="0">
                  <a:latin typeface="+mn-lt"/>
                </a:rPr>
                <a:t>R</a:t>
              </a:r>
              <a:r>
                <a:rPr lang="en-US" b="1" baseline="-25000" dirty="0" smtClean="0">
                  <a:latin typeface="+mn-lt"/>
                </a:rPr>
                <a:t>AA</a:t>
              </a:r>
              <a:endParaRPr lang="en-US" baseline="-25000" dirty="0" smtClean="0"/>
            </a:p>
          </p:txBody>
        </p:sp>
      </p:grpSp>
      <p:grpSp>
        <p:nvGrpSpPr>
          <p:cNvPr id="10" name="Group 32"/>
          <p:cNvGrpSpPr/>
          <p:nvPr/>
        </p:nvGrpSpPr>
        <p:grpSpPr>
          <a:xfrm>
            <a:off x="4759569" y="3834372"/>
            <a:ext cx="4384431" cy="3023628"/>
            <a:chOff x="4759569" y="597878"/>
            <a:chExt cx="4384431" cy="3023628"/>
          </a:xfrm>
        </p:grpSpPr>
        <p:pic>
          <p:nvPicPr>
            <p:cNvPr id="214018" name="Picture 2" descr="https://aliceinfo.cern.ch/Figure/sites/aliceinfo.cern.ch.Figure/files/Figures/ppillot/2011-May-20-RCPvsATLAS.gif"/>
            <p:cNvPicPr>
              <a:picLocks noChangeAspect="1" noChangeArrowheads="1"/>
            </p:cNvPicPr>
            <p:nvPr/>
          </p:nvPicPr>
          <p:blipFill>
            <a:blip r:embed="rId4" cstate="print"/>
            <a:srcRect t="2059" r="4226" b="5654"/>
            <a:stretch>
              <a:fillRect/>
            </a:stretch>
          </p:blipFill>
          <p:spPr bwMode="auto">
            <a:xfrm>
              <a:off x="4759569" y="609601"/>
              <a:ext cx="4384431" cy="3011905"/>
            </a:xfrm>
            <a:prstGeom prst="rect">
              <a:avLst/>
            </a:prstGeom>
            <a:noFill/>
          </p:spPr>
        </p:pic>
        <p:grpSp>
          <p:nvGrpSpPr>
            <p:cNvPr id="11" name="Group 31"/>
            <p:cNvGrpSpPr/>
            <p:nvPr/>
          </p:nvGrpSpPr>
          <p:grpSpPr>
            <a:xfrm>
              <a:off x="5962320" y="1758462"/>
              <a:ext cx="1411495" cy="313933"/>
              <a:chOff x="5962320" y="1758462"/>
              <a:chExt cx="1411495" cy="313933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5962320" y="1758463"/>
                <a:ext cx="850682" cy="3139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ATLAS</a:t>
                </a:r>
                <a:endParaRPr lang="en-US" sz="1600" b="1" baseline="-250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 bwMode="auto">
              <a:xfrm flipV="1">
                <a:off x="6775938" y="1758462"/>
                <a:ext cx="597877" cy="58615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31" name="Text Box 5"/>
            <p:cNvSpPr txBox="1">
              <a:spLocks noChangeArrowheads="1"/>
            </p:cNvSpPr>
            <p:nvPr/>
          </p:nvSpPr>
          <p:spPr bwMode="auto">
            <a:xfrm>
              <a:off x="7010706" y="597878"/>
              <a:ext cx="644463" cy="345209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b="1" dirty="0" smtClean="0">
                  <a:latin typeface="+mn-lt"/>
                </a:rPr>
                <a:t>R</a:t>
              </a:r>
              <a:r>
                <a:rPr lang="en-US" b="1" baseline="-25000" dirty="0" smtClean="0">
                  <a:latin typeface="+mn-lt"/>
                </a:rPr>
                <a:t>CP</a:t>
              </a:r>
              <a:endParaRPr lang="en-US" baseline="-25000" dirty="0" smtClean="0"/>
            </a:p>
          </p:txBody>
        </p:sp>
      </p:grpSp>
      <p:cxnSp>
        <p:nvCxnSpPr>
          <p:cNvPr id="57" name="Straight Arrow Connector 56"/>
          <p:cNvCxnSpPr/>
          <p:nvPr/>
        </p:nvCxnSpPr>
        <p:spPr bwMode="auto">
          <a:xfrm rot="5400000">
            <a:off x="5472355" y="4356446"/>
            <a:ext cx="409510" cy="1588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5549900" y="6216109"/>
            <a:ext cx="2689145" cy="289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Complementary measurements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4914901" y="1398535"/>
            <a:ext cx="3949699" cy="595548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Surprisingly (?) : less suppression than RHIC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Progressing analyses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4827" y="1793104"/>
            <a:ext cx="3100400" cy="126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8000"/>
                </a:solidFill>
              </a:rPr>
              <a:t>pp exclusive analyses:	 </a:t>
            </a:r>
          </a:p>
          <a:p>
            <a:pPr algn="l">
              <a:buClr>
                <a:srgbClr val="008000"/>
              </a:buClr>
              <a:buFontTx/>
              <a:buChar char="-"/>
            </a:pPr>
            <a:r>
              <a:rPr lang="en-US" dirty="0" smtClean="0">
                <a:solidFill>
                  <a:srgbClr val="008000"/>
                </a:solidFill>
              </a:rPr>
              <a:t> Resonances in pp</a:t>
            </a:r>
          </a:p>
          <a:p>
            <a:pPr algn="l">
              <a:buClr>
                <a:srgbClr val="008000"/>
              </a:buClr>
              <a:buFontTx/>
              <a:buChar char="-"/>
            </a:pPr>
            <a:r>
              <a:rPr lang="en-US" dirty="0" smtClean="0">
                <a:solidFill>
                  <a:srgbClr val="008000"/>
                </a:solidFill>
              </a:rPr>
              <a:t> Event shape characterization in pp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861" y="3474140"/>
            <a:ext cx="3660713" cy="3005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err="1" smtClean="0"/>
              <a:t>Pb-Pb</a:t>
            </a:r>
            <a:r>
              <a:rPr lang="en-US" b="1" dirty="0" smtClean="0"/>
              <a:t> exclusive analyses:</a:t>
            </a:r>
          </a:p>
          <a:p>
            <a:pPr algn="l">
              <a:buFontTx/>
              <a:buChar char="-"/>
            </a:pPr>
            <a:r>
              <a:rPr lang="en-US" dirty="0" smtClean="0"/>
              <a:t>Identified particle</a:t>
            </a:r>
          </a:p>
          <a:p>
            <a:pPr lvl="1" algn="l">
              <a:buFontTx/>
              <a:buChar char="-"/>
            </a:pPr>
            <a:r>
              <a:rPr lang="en-US" dirty="0" smtClean="0"/>
              <a:t>Including nuclei and</a:t>
            </a:r>
          </a:p>
          <a:p>
            <a:pPr algn="l"/>
            <a:r>
              <a:rPr lang="en-US" dirty="0" smtClean="0"/>
              <a:t>anti‐nuclei</a:t>
            </a:r>
          </a:p>
          <a:p>
            <a:pPr algn="l">
              <a:buFontTx/>
              <a:buChar char="-"/>
            </a:pPr>
            <a:r>
              <a:rPr lang="en-US" dirty="0" err="1" smtClean="0"/>
              <a:t>Azimuthal</a:t>
            </a:r>
            <a:r>
              <a:rPr lang="en-US" dirty="0" smtClean="0"/>
              <a:t> anisotropy</a:t>
            </a:r>
          </a:p>
          <a:p>
            <a:pPr algn="l">
              <a:buFontTx/>
              <a:buChar char="-"/>
            </a:pPr>
            <a:r>
              <a:rPr lang="en-US" dirty="0" smtClean="0"/>
              <a:t>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endParaRPr lang="en-US" baseline="-25000" dirty="0" smtClean="0"/>
          </a:p>
          <a:p>
            <a:pPr algn="l">
              <a:buFontTx/>
              <a:buChar char="-"/>
            </a:pPr>
            <a:r>
              <a:rPr lang="en-US" baseline="-25000" dirty="0" smtClean="0"/>
              <a:t> </a:t>
            </a:r>
            <a:r>
              <a:rPr lang="en-US" dirty="0" err="1" smtClean="0"/>
              <a:t>Chiral</a:t>
            </a:r>
            <a:r>
              <a:rPr lang="en-US" dirty="0" smtClean="0"/>
              <a:t> magnetic effects</a:t>
            </a:r>
          </a:p>
          <a:p>
            <a:pPr algn="l">
              <a:buFontTx/>
              <a:buChar char="-"/>
            </a:pPr>
            <a:r>
              <a:rPr lang="en-US" dirty="0" smtClean="0"/>
              <a:t> Event-by‐event fluctuations</a:t>
            </a:r>
          </a:p>
          <a:p>
            <a:pPr algn="l">
              <a:buFontTx/>
              <a:buChar char="-"/>
            </a:pPr>
            <a:r>
              <a:rPr lang="en-US" dirty="0" smtClean="0"/>
              <a:t> HBT </a:t>
            </a:r>
            <a:r>
              <a:rPr lang="en-US" dirty="0" err="1" smtClean="0"/>
              <a:t>vs</a:t>
            </a:r>
            <a:r>
              <a:rPr lang="en-US" dirty="0" smtClean="0"/>
              <a:t> centrality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09740" y="2365097"/>
            <a:ext cx="4572000" cy="36702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Analyses in both systems: 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</a:rPr>
              <a:t>AA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J/ψ (paper on pp results submitted)</a:t>
            </a:r>
          </a:p>
          <a:p>
            <a:pPr lvl="1" algn="l">
              <a:buClrTx/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study of polarization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Single electron from heavy-flavor decays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Single </a:t>
            </a:r>
            <a:r>
              <a:rPr lang="en-US" dirty="0" err="1" smtClean="0">
                <a:solidFill>
                  <a:srgbClr val="FF0000"/>
                </a:solidFill>
              </a:rPr>
              <a:t>muons</a:t>
            </a:r>
            <a:endParaRPr lang="en-US" dirty="0" smtClean="0">
              <a:solidFill>
                <a:srgbClr val="FF0000"/>
              </a:solidFill>
            </a:endParaRP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Open charm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π</a:t>
            </a:r>
            <a:r>
              <a:rPr lang="en-US" baseline="30000" dirty="0" smtClean="0">
                <a:solidFill>
                  <a:srgbClr val="FF0000"/>
                </a:solidFill>
              </a:rPr>
              <a:t>0 </a:t>
            </a:r>
            <a:r>
              <a:rPr lang="en-US" dirty="0" smtClean="0">
                <a:solidFill>
                  <a:srgbClr val="FF0000"/>
                </a:solidFill>
              </a:rPr>
              <a:t>production cross-section &amp; R</a:t>
            </a:r>
            <a:r>
              <a:rPr lang="en-US" baseline="-25000" dirty="0" smtClean="0">
                <a:solidFill>
                  <a:srgbClr val="FF0000"/>
                </a:solidFill>
              </a:rPr>
              <a:t>AA</a:t>
            </a:r>
          </a:p>
          <a:p>
            <a:pPr algn="l">
              <a:buClrTx/>
              <a:buFontTx/>
              <a:buChar char="-"/>
            </a:pP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Azimuthal</a:t>
            </a:r>
            <a:r>
              <a:rPr lang="en-US" dirty="0" smtClean="0">
                <a:solidFill>
                  <a:srgbClr val="FF0000"/>
                </a:solidFill>
              </a:rPr>
              <a:t> correlations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Λ/K</a:t>
            </a:r>
            <a:r>
              <a:rPr lang="en-US" baseline="30000" dirty="0" smtClean="0">
                <a:solidFill>
                  <a:srgbClr val="FF0000"/>
                </a:solidFill>
              </a:rPr>
              <a:t>0</a:t>
            </a:r>
            <a:r>
              <a:rPr lang="en-US" baseline="-25000" dirty="0" smtClean="0">
                <a:solidFill>
                  <a:srgbClr val="FF0000"/>
                </a:solidFill>
              </a:rPr>
              <a:t>s</a:t>
            </a:r>
          </a:p>
          <a:p>
            <a:pPr algn="l">
              <a:buClrTx/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 Multi‐strange particles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39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2011 runs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/>
            <a:endParaRPr lang="en-US">
              <a:solidFill>
                <a:srgbClr val="91919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4</a:t>
            </a:fld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2257" y="3798848"/>
            <a:ext cx="4737735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0" y="1066107"/>
            <a:ext cx="9245600" cy="2843431"/>
            <a:chOff x="0" y="3303710"/>
            <a:chExt cx="9245600" cy="3554290"/>
          </a:xfrm>
        </p:grpSpPr>
        <p:pic>
          <p:nvPicPr>
            <p:cNvPr id="6" name="Picture 58"/>
            <p:cNvPicPr>
              <a:picLocks noChangeAspect="1" noChangeArrowheads="1"/>
            </p:cNvPicPr>
            <p:nvPr/>
          </p:nvPicPr>
          <p:blipFill>
            <a:blip r:embed="rId3" cstate="print"/>
            <a:srcRect r="3250"/>
            <a:stretch>
              <a:fillRect/>
            </a:stretch>
          </p:blipFill>
          <p:spPr bwMode="auto">
            <a:xfrm>
              <a:off x="0" y="3379897"/>
              <a:ext cx="4988483" cy="34781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4993"/>
            <a:stretch>
              <a:fillRect/>
            </a:stretch>
          </p:blipFill>
          <p:spPr bwMode="auto">
            <a:xfrm>
              <a:off x="4640209" y="3383818"/>
              <a:ext cx="4605391" cy="345830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3281792" y="3303710"/>
              <a:ext cx="3352494" cy="3699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r>
                <a:rPr lang="en-US" sz="2000" dirty="0"/>
                <a:t> </a:t>
              </a:r>
              <a:r>
                <a:rPr lang="en-US" sz="2000" b="1" dirty="0" smtClean="0">
                  <a:latin typeface="+mn-lt"/>
                </a:rPr>
                <a:t>Resonances</a:t>
              </a:r>
              <a:endParaRPr lang="en-US" sz="2000" baseline="-25000" dirty="0" smtClean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Resonances &amp; Hyperons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686405" y="4530004"/>
            <a:ext cx="2407791" cy="37510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2000" dirty="0"/>
              <a:t> </a:t>
            </a:r>
            <a:r>
              <a:rPr lang="en-US" sz="2000" b="1" dirty="0" smtClean="0">
                <a:latin typeface="+mn-lt"/>
              </a:rPr>
              <a:t>Hyperons</a:t>
            </a:r>
            <a:endParaRPr lang="en-US" sz="2000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6413" y="0"/>
            <a:ext cx="3181350" cy="585788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/>
              <a:t>Data Samples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3" name="Slide Number Placehold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F221160B-4563-41CD-A689-BF48143E1FC6}" type="slidenum">
              <a:rPr lang="en-US"/>
              <a:pPr>
                <a:defRPr/>
              </a:pPr>
              <a:t>41</a:t>
            </a:fld>
            <a:endParaRPr lang="en-US" dirty="0"/>
          </a:p>
        </p:txBody>
      </p:sp>
      <p:graphicFrame>
        <p:nvGraphicFramePr>
          <p:cNvPr id="974942" name="Group 94"/>
          <p:cNvGraphicFramePr>
            <a:graphicFrameLocks noGrp="1"/>
          </p:cNvGraphicFramePr>
          <p:nvPr/>
        </p:nvGraphicFramePr>
        <p:xfrm>
          <a:off x="432157" y="727433"/>
          <a:ext cx="8478838" cy="4447935"/>
        </p:xfrm>
        <a:graphic>
          <a:graphicData uri="http://schemas.openxmlformats.org/drawingml/2006/table">
            <a:tbl>
              <a:tblPr/>
              <a:tblGrid>
                <a:gridCol w="1190625"/>
                <a:gridCol w="1613578"/>
                <a:gridCol w="2658385"/>
                <a:gridCol w="3016250"/>
              </a:tblGrid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Energy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# of Events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4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pp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900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GeV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300 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MB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2009, analysis finished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pp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900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GeV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~ 8 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MB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2010, partially analyzed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2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pp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2.36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TeV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~ 40 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MB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2009, only ITS,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dN</a:t>
                      </a:r>
                      <a:r>
                        <a:rPr kumimoji="0" lang="en-US" sz="20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ch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/d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</a:rPr>
                        <a:t>h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pp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TeV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~ 800 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MB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~ 50 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muons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~ 20 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high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ch</a:t>
                      </a:r>
                      <a:endParaRPr kumimoji="0" lang="en-US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2010 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618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PbPb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2.76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TeV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/N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~ 30 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MB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2010 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pp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2.76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TeV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~ 70 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 MB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  <a:defRPr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~ 20 nb</a:t>
                      </a:r>
                      <a:r>
                        <a:rPr kumimoji="0" lang="en-US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-1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(rare triggers)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2011, analysis started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74943" name="AutoShape 95"/>
          <p:cNvSpPr>
            <a:spLocks noChangeArrowheads="1"/>
          </p:cNvSpPr>
          <p:nvPr/>
        </p:nvSpPr>
        <p:spPr bwMode="auto">
          <a:xfrm>
            <a:off x="8405992" y="4674717"/>
            <a:ext cx="476250" cy="465138"/>
          </a:xfrm>
          <a:prstGeom prst="smileyFace">
            <a:avLst>
              <a:gd name="adj" fmla="val 4653"/>
            </a:avLst>
          </a:prstGeom>
          <a:noFill/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9" name="Down Arrow 8"/>
          <p:cNvSpPr/>
          <p:nvPr/>
        </p:nvSpPr>
        <p:spPr bwMode="auto">
          <a:xfrm rot="5400000">
            <a:off x="7909880" y="3697796"/>
            <a:ext cx="760021" cy="95002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103120" y="4628488"/>
            <a:ext cx="1023780" cy="760021"/>
            <a:chOff x="7103120" y="4628488"/>
            <a:chExt cx="1023780" cy="760021"/>
          </a:xfrm>
        </p:grpSpPr>
        <p:sp>
          <p:nvSpPr>
            <p:cNvPr id="10" name="Down Arrow 9"/>
            <p:cNvSpPr/>
            <p:nvPr/>
          </p:nvSpPr>
          <p:spPr bwMode="auto">
            <a:xfrm rot="5400000">
              <a:off x="7198122" y="4533486"/>
              <a:ext cx="760021" cy="950026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110276" y="4843304"/>
              <a:ext cx="1016624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30 h only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9" descr="C:\Users\lbetev\Desktop\1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838700"/>
            <a:ext cx="88598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1" descr="C:\Users\lbetev\Desktop\fe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86100"/>
            <a:ext cx="86963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0" descr="C:\Users\lbetev\Desktop\ja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333500"/>
            <a:ext cx="8686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User activity – month on month increase </a:t>
            </a:r>
          </a:p>
        </p:txBody>
      </p:sp>
      <p:sp>
        <p:nvSpPr>
          <p:cNvPr id="6149" name="TextBox 11"/>
          <p:cNvSpPr txBox="1">
            <a:spLocks noChangeArrowheads="1"/>
          </p:cNvSpPr>
          <p:nvPr/>
        </p:nvSpPr>
        <p:spPr bwMode="auto">
          <a:xfrm>
            <a:off x="1066800" y="4914900"/>
            <a:ext cx="7620000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Average 7100 (+27%), 280 users (+16%) 1/4 of CPU resources</a:t>
            </a:r>
          </a:p>
        </p:txBody>
      </p:sp>
      <p:sp>
        <p:nvSpPr>
          <p:cNvPr id="6151" name="TextBox 13"/>
          <p:cNvSpPr txBox="1">
            <a:spLocks noChangeArrowheads="1"/>
          </p:cNvSpPr>
          <p:nvPr/>
        </p:nvSpPr>
        <p:spPr bwMode="auto">
          <a:xfrm>
            <a:off x="3581400" y="1485900"/>
            <a:ext cx="4941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bg1"/>
                </a:solidFill>
              </a:rPr>
              <a:t>Average 5000 jobs, 190 users</a:t>
            </a:r>
          </a:p>
          <a:p>
            <a:r>
              <a:rPr lang="en-US" sz="2000" b="1">
                <a:solidFill>
                  <a:srgbClr val="FF0000"/>
                </a:solidFill>
              </a:rPr>
              <a:t>Factor x2.5 increase over 2010 average</a:t>
            </a:r>
          </a:p>
        </p:txBody>
      </p:sp>
      <p:sp>
        <p:nvSpPr>
          <p:cNvPr id="6153" name="TextBox 15"/>
          <p:cNvSpPr txBox="1">
            <a:spLocks noChangeArrowheads="1"/>
          </p:cNvSpPr>
          <p:nvPr/>
        </p:nvSpPr>
        <p:spPr bwMode="auto">
          <a:xfrm>
            <a:off x="3276600" y="3162300"/>
            <a:ext cx="503700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Average 5600 (+ 12%), 240 users (+20%)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29000" y="1219200"/>
            <a:ext cx="2443059" cy="34624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Running jobs per user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Users\lbetev\Desktop\2_weeks5-12-2011-4.20.47 P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251200"/>
            <a:ext cx="87439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 descr="C:\Users\lbetev\Desktop\apri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117600"/>
            <a:ext cx="87534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User activity – month on month increase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CB3-368B-7947-979B-FC1EDC7C4355}" type="slidenum">
              <a:rPr lang="en-GB"/>
              <a:pPr/>
              <a:t>43</a:t>
            </a:fld>
            <a:endParaRPr lang="en-GB"/>
          </a:p>
        </p:txBody>
      </p:sp>
      <p:sp>
        <p:nvSpPr>
          <p:cNvPr id="7174" name="TextBox 11"/>
          <p:cNvSpPr txBox="1">
            <a:spLocks noChangeArrowheads="1"/>
          </p:cNvSpPr>
          <p:nvPr/>
        </p:nvSpPr>
        <p:spPr bwMode="auto">
          <a:xfrm>
            <a:off x="838200" y="3556000"/>
            <a:ext cx="7620000" cy="11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Two weeks before final review - 10000 jobs in average</a:t>
            </a:r>
          </a:p>
          <a:p>
            <a:pPr>
              <a:buFont typeface="Arial" pitchFamily="-65" charset="0"/>
              <a:buChar char="•"/>
            </a:pPr>
            <a:r>
              <a:rPr lang="en-US" sz="2000" b="1" dirty="0">
                <a:solidFill>
                  <a:srgbClr val="000000"/>
                </a:solidFill>
              </a:rPr>
              <a:t> 5-6 May – all grid resources freed for users – </a:t>
            </a:r>
            <a:r>
              <a:rPr lang="en-US" sz="2000" b="1" dirty="0">
                <a:solidFill>
                  <a:srgbClr val="FF0000"/>
                </a:solidFill>
              </a:rPr>
              <a:t>80% job slots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utilization ONLY from chaotic user analysis</a:t>
            </a:r>
          </a:p>
        </p:txBody>
      </p:sp>
      <p:sp>
        <p:nvSpPr>
          <p:cNvPr id="7175" name="TextBox 13"/>
          <p:cNvSpPr txBox="1">
            <a:spLocks noChangeArrowheads="1"/>
          </p:cNvSpPr>
          <p:nvPr/>
        </p:nvSpPr>
        <p:spPr bwMode="auto">
          <a:xfrm>
            <a:off x="3429000" y="1422400"/>
            <a:ext cx="3753852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Average 7500 jobs, 290 users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54200" y="6299200"/>
            <a:ext cx="601604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</a:rPr>
              <a:t>Stress-test for the GRID &amp; Offline …OK!</a:t>
            </a:r>
            <a:endParaRPr lang="en-US" sz="24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2" descr="C:\Users\lbetev\Desktop\traffic5-12-2011-6.13.57 P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19200"/>
            <a:ext cx="86074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Users\lbetev\Desktop\traffic_25-12-2011-6.14.27 P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32004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1371600" y="3733800"/>
            <a:ext cx="74156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5x increase of read traffic from Jul-Aug 2010 to today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Date Placeholder 5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52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/>
          <a:p>
            <a:pPr>
              <a:defRPr/>
            </a:pPr>
            <a:fld id="{6CD1786B-8EB6-4305-9D4F-F5BB7BCE2E57}" type="slidenum">
              <a:rPr lang="en-US">
                <a:solidFill>
                  <a:srgbClr val="000000"/>
                </a:solidFill>
              </a:rPr>
              <a:pPr>
                <a:defRPr/>
              </a:pPr>
              <a:t>45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0" name="Slide Number Placeholder 2"/>
          <p:cNvSpPr txBox="1">
            <a:spLocks noGrp="1"/>
          </p:cNvSpPr>
          <p:nvPr/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fld id="{39CD8317-8530-4696-A2CE-30CD673CF720}" type="slidenum">
              <a:rPr lang="en-US" sz="1400">
                <a:solidFill>
                  <a:srgbClr val="000000"/>
                </a:solidFill>
                <a:latin typeface="Arial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t>45</a:t>
            </a:fld>
            <a:endParaRPr lang="en-US" sz="140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3363" name="Picture 4" descr="alice_technical_paper_ALICE-couleur-OK06_cut_named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31775"/>
            <a:ext cx="9144000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4" name="Text Box 3"/>
          <p:cNvSpPr txBox="1">
            <a:spLocks noChangeArrowheads="1"/>
          </p:cNvSpPr>
          <p:nvPr/>
        </p:nvSpPr>
        <p:spPr bwMode="auto">
          <a:xfrm>
            <a:off x="5651500" y="6024563"/>
            <a:ext cx="1857375" cy="833437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buClrTx/>
              <a:buFontTx/>
              <a:buNone/>
            </a:pPr>
            <a:r>
              <a:rPr lang="en-US" sz="1400" b="1">
                <a:solidFill>
                  <a:srgbClr val="000000"/>
                </a:solidFill>
              </a:rPr>
              <a:t>Detector:</a:t>
            </a:r>
          </a:p>
          <a:p>
            <a:pPr algn="l">
              <a:buClrTx/>
              <a:buFontTx/>
              <a:buNone/>
            </a:pPr>
            <a:r>
              <a:rPr lang="en-US" sz="1400" b="1">
                <a:solidFill>
                  <a:srgbClr val="000000"/>
                </a:solidFill>
              </a:rPr>
              <a:t>Size</a:t>
            </a:r>
            <a:r>
              <a:rPr lang="en-US" sz="1400">
                <a:solidFill>
                  <a:srgbClr val="000000"/>
                </a:solidFill>
              </a:rPr>
              <a:t>: </a:t>
            </a:r>
            <a:r>
              <a:rPr lang="en-US" sz="1400" b="1">
                <a:solidFill>
                  <a:srgbClr val="FC0128"/>
                </a:solidFill>
              </a:rPr>
              <a:t>16 x 26</a:t>
            </a:r>
            <a:r>
              <a:rPr lang="en-US" sz="1400">
                <a:solidFill>
                  <a:srgbClr val="000000"/>
                </a:solidFill>
              </a:rPr>
              <a:t> meters</a:t>
            </a:r>
          </a:p>
          <a:p>
            <a:pPr algn="l">
              <a:buClrTx/>
              <a:buFontTx/>
              <a:buNone/>
            </a:pPr>
            <a:r>
              <a:rPr lang="en-US" sz="1400" b="1">
                <a:solidFill>
                  <a:srgbClr val="000000"/>
                </a:solidFill>
              </a:rPr>
              <a:t>Weight</a:t>
            </a:r>
            <a:r>
              <a:rPr lang="en-US" sz="1400">
                <a:solidFill>
                  <a:srgbClr val="000000"/>
                </a:solidFill>
              </a:rPr>
              <a:t>: </a:t>
            </a:r>
            <a:r>
              <a:rPr lang="en-US" sz="1400" b="1">
                <a:solidFill>
                  <a:srgbClr val="FC0128"/>
                </a:solidFill>
              </a:rPr>
              <a:t>10,000</a:t>
            </a:r>
            <a:r>
              <a:rPr lang="en-US" sz="1400">
                <a:solidFill>
                  <a:srgbClr val="000000"/>
                </a:solidFill>
              </a:rPr>
              <a:t> tons</a:t>
            </a:r>
          </a:p>
        </p:txBody>
      </p:sp>
      <p:sp>
        <p:nvSpPr>
          <p:cNvPr id="143365" name="Text Box 4"/>
          <p:cNvSpPr txBox="1">
            <a:spLocks noChangeArrowheads="1"/>
          </p:cNvSpPr>
          <p:nvPr/>
        </p:nvSpPr>
        <p:spPr bwMode="auto">
          <a:xfrm>
            <a:off x="7546975" y="5895975"/>
            <a:ext cx="1597025" cy="962025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buClrTx/>
              <a:buFontTx/>
              <a:buNone/>
            </a:pPr>
            <a:r>
              <a:rPr lang="en-US" sz="1400" b="1">
                <a:solidFill>
                  <a:srgbClr val="000000"/>
                </a:solidFill>
              </a:rPr>
              <a:t>Collaboration:</a:t>
            </a:r>
          </a:p>
          <a:p>
            <a:pPr algn="l">
              <a:buClrTx/>
              <a:buFontTx/>
              <a:buNone/>
            </a:pPr>
            <a:r>
              <a:rPr lang="en-US" sz="1400" b="1">
                <a:solidFill>
                  <a:srgbClr val="000000"/>
                </a:solidFill>
              </a:rPr>
              <a:t>&gt; </a:t>
            </a:r>
            <a:r>
              <a:rPr lang="en-US" sz="1400" b="1">
                <a:solidFill>
                  <a:srgbClr val="FC0128"/>
                </a:solidFill>
              </a:rPr>
              <a:t>1000</a:t>
            </a:r>
            <a:r>
              <a:rPr lang="en-US" sz="1400" b="1">
                <a:solidFill>
                  <a:srgbClr val="000000"/>
                </a:solidFill>
              </a:rPr>
              <a:t> Members</a:t>
            </a:r>
            <a:r>
              <a:rPr lang="en-US" sz="1400">
                <a:solidFill>
                  <a:srgbClr val="000000"/>
                </a:solidFill>
              </a:rPr>
              <a:t/>
            </a:r>
            <a:br>
              <a:rPr lang="en-US" sz="1400">
                <a:solidFill>
                  <a:srgbClr val="000000"/>
                </a:solidFill>
              </a:rPr>
            </a:br>
            <a:r>
              <a:rPr lang="en-US" sz="1400" b="1">
                <a:solidFill>
                  <a:srgbClr val="000000"/>
                </a:solidFill>
              </a:rPr>
              <a:t>&gt;</a:t>
            </a:r>
            <a:r>
              <a:rPr lang="en-US" sz="1400">
                <a:solidFill>
                  <a:srgbClr val="000000"/>
                </a:solidFill>
              </a:rPr>
              <a:t> </a:t>
            </a:r>
            <a:r>
              <a:rPr lang="en-US" sz="1400" b="1">
                <a:solidFill>
                  <a:srgbClr val="FC0128"/>
                </a:solidFill>
              </a:rPr>
              <a:t>100</a:t>
            </a:r>
            <a:r>
              <a:rPr lang="en-US" sz="1400" b="1">
                <a:solidFill>
                  <a:srgbClr val="000000"/>
                </a:solidFill>
              </a:rPr>
              <a:t> Institutes </a:t>
            </a:r>
            <a:br>
              <a:rPr lang="en-US" sz="1400" b="1">
                <a:solidFill>
                  <a:srgbClr val="000000"/>
                </a:solidFill>
              </a:rPr>
            </a:br>
            <a:r>
              <a:rPr lang="en-US" sz="1400" b="1">
                <a:solidFill>
                  <a:srgbClr val="000000"/>
                </a:solidFill>
              </a:rPr>
              <a:t>&gt; </a:t>
            </a:r>
            <a:r>
              <a:rPr lang="en-US" sz="1400" b="1">
                <a:solidFill>
                  <a:srgbClr val="FC0128"/>
                </a:solidFill>
              </a:rPr>
              <a:t>30</a:t>
            </a:r>
            <a:r>
              <a:rPr lang="en-US" sz="1400" b="1">
                <a:solidFill>
                  <a:srgbClr val="000000"/>
                </a:solidFill>
              </a:rPr>
              <a:t> countries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759813" name="Rectangle 5"/>
          <p:cNvSpPr>
            <a:spLocks noChangeArrowheads="1"/>
          </p:cNvSpPr>
          <p:nvPr/>
        </p:nvSpPr>
        <p:spPr bwMode="auto">
          <a:xfrm>
            <a:off x="3540125" y="-161925"/>
            <a:ext cx="32480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r>
              <a:rPr lang="en-US" sz="4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ALICE</a:t>
            </a:r>
          </a:p>
        </p:txBody>
      </p:sp>
      <p:pic>
        <p:nvPicPr>
          <p:cNvPr id="143367" name="Picture 4" descr="alice_technical_paper_ALICE-couleur-OK06_cut_named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956550" y="1657350"/>
            <a:ext cx="838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8" name="Line 7"/>
          <p:cNvSpPr>
            <a:spLocks noChangeShapeType="1"/>
          </p:cNvSpPr>
          <p:nvPr/>
        </p:nvSpPr>
        <p:spPr bwMode="auto">
          <a:xfrm flipH="1">
            <a:off x="8243888" y="2017713"/>
            <a:ext cx="73025" cy="1223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>
              <a:buClr>
                <a:srgbClr val="FC0128"/>
              </a:buClr>
            </a:pPr>
            <a:endParaRPr lang="en-US" sz="160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365750" y="0"/>
            <a:ext cx="3778250" cy="2678113"/>
            <a:chOff x="3734" y="0"/>
            <a:chExt cx="2026" cy="1495"/>
          </a:xfrm>
        </p:grpSpPr>
        <p:pic>
          <p:nvPicPr>
            <p:cNvPr id="143370" name="Picture 9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71" name="Picture 10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72" name="Picture 11" descr="ALIce_SETUP_final_cf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3397250" y="3486150"/>
            <a:ext cx="733425" cy="3371850"/>
            <a:chOff x="2140" y="2196"/>
            <a:chExt cx="462" cy="2124"/>
          </a:xfrm>
        </p:grpSpPr>
        <p:sp>
          <p:nvSpPr>
            <p:cNvPr id="143377" name="Oval 13"/>
            <p:cNvSpPr>
              <a:spLocks noChangeArrowheads="1"/>
            </p:cNvSpPr>
            <p:nvPr/>
          </p:nvSpPr>
          <p:spPr bwMode="auto">
            <a:xfrm>
              <a:off x="2140" y="3960"/>
              <a:ext cx="462" cy="360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378" name="Line 29"/>
            <p:cNvSpPr>
              <a:spLocks noChangeShapeType="1"/>
            </p:cNvSpPr>
            <p:nvPr/>
          </p:nvSpPr>
          <p:spPr bwMode="auto">
            <a:xfrm flipV="1">
              <a:off x="2414" y="2196"/>
              <a:ext cx="94" cy="173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4003675" y="3992563"/>
            <a:ext cx="733425" cy="2865437"/>
            <a:chOff x="2522" y="2515"/>
            <a:chExt cx="462" cy="1805"/>
          </a:xfrm>
        </p:grpSpPr>
        <p:sp>
          <p:nvSpPr>
            <p:cNvPr id="143380" name="Oval 14"/>
            <p:cNvSpPr>
              <a:spLocks noChangeArrowheads="1"/>
            </p:cNvSpPr>
            <p:nvPr/>
          </p:nvSpPr>
          <p:spPr bwMode="auto">
            <a:xfrm>
              <a:off x="2522" y="3960"/>
              <a:ext cx="462" cy="360"/>
            </a:xfrm>
            <a:prstGeom prst="ellipse">
              <a:avLst/>
            </a:prstGeom>
            <a:solidFill>
              <a:srgbClr val="FFFF99">
                <a:alpha val="50980"/>
              </a:srgbClr>
            </a:solidFill>
            <a:ln w="28575" algn="ctr">
              <a:solidFill>
                <a:srgbClr val="FF0000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381" name="Line 30"/>
            <p:cNvSpPr>
              <a:spLocks noChangeShapeType="1"/>
            </p:cNvSpPr>
            <p:nvPr/>
          </p:nvSpPr>
          <p:spPr bwMode="auto">
            <a:xfrm flipH="1" flipV="1">
              <a:off x="2632" y="2515"/>
              <a:ext cx="75" cy="1464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161925" y="863600"/>
            <a:ext cx="3370263" cy="5486400"/>
            <a:chOff x="102" y="544"/>
            <a:chExt cx="2123" cy="3456"/>
          </a:xfrm>
        </p:grpSpPr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02" y="544"/>
              <a:ext cx="878" cy="3456"/>
              <a:chOff x="102" y="544"/>
              <a:chExt cx="878" cy="3456"/>
            </a:xfrm>
          </p:grpSpPr>
          <p:sp>
            <p:nvSpPr>
              <p:cNvPr id="143384" name="Oval 17"/>
              <p:cNvSpPr>
                <a:spLocks noChangeArrowheads="1"/>
              </p:cNvSpPr>
              <p:nvPr/>
            </p:nvSpPr>
            <p:spPr bwMode="auto">
              <a:xfrm>
                <a:off x="518" y="720"/>
                <a:ext cx="462" cy="198"/>
              </a:xfrm>
              <a:prstGeom prst="ellipse">
                <a:avLst/>
              </a:prstGeom>
              <a:solidFill>
                <a:srgbClr val="FFFF99">
                  <a:alpha val="5098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buClr>
                    <a:srgbClr val="FC0128"/>
                  </a:buClr>
                </a:pPr>
                <a:endParaRPr lang="en-US" sz="1600"/>
              </a:p>
            </p:txBody>
          </p:sp>
          <p:sp>
            <p:nvSpPr>
              <p:cNvPr id="143385" name="Oval 18"/>
              <p:cNvSpPr>
                <a:spLocks noChangeArrowheads="1"/>
              </p:cNvSpPr>
              <p:nvPr/>
            </p:nvSpPr>
            <p:spPr bwMode="auto">
              <a:xfrm>
                <a:off x="434" y="544"/>
                <a:ext cx="462" cy="198"/>
              </a:xfrm>
              <a:prstGeom prst="ellipse">
                <a:avLst/>
              </a:prstGeom>
              <a:solidFill>
                <a:srgbClr val="FFFF99">
                  <a:alpha val="5098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buClr>
                    <a:srgbClr val="FC0128"/>
                  </a:buClr>
                </a:pPr>
                <a:endParaRPr lang="en-US" sz="1600"/>
              </a:p>
            </p:txBody>
          </p:sp>
          <p:sp>
            <p:nvSpPr>
              <p:cNvPr id="143386" name="Oval 19"/>
              <p:cNvSpPr>
                <a:spLocks noChangeArrowheads="1"/>
              </p:cNvSpPr>
              <p:nvPr/>
            </p:nvSpPr>
            <p:spPr bwMode="auto">
              <a:xfrm>
                <a:off x="102" y="3802"/>
                <a:ext cx="462" cy="198"/>
              </a:xfrm>
              <a:prstGeom prst="ellipse">
                <a:avLst/>
              </a:prstGeom>
              <a:solidFill>
                <a:srgbClr val="FFFF99">
                  <a:alpha val="5098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buClr>
                    <a:srgbClr val="FC0128"/>
                  </a:buClr>
                </a:pPr>
                <a:endParaRPr lang="en-US" sz="1600"/>
              </a:p>
            </p:txBody>
          </p:sp>
        </p:grpSp>
        <p:sp>
          <p:nvSpPr>
            <p:cNvPr id="143387" name="Line 31"/>
            <p:cNvSpPr>
              <a:spLocks noChangeShapeType="1"/>
            </p:cNvSpPr>
            <p:nvPr/>
          </p:nvSpPr>
          <p:spPr bwMode="auto">
            <a:xfrm flipV="1">
              <a:off x="391" y="2217"/>
              <a:ext cx="1741" cy="156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388" name="Line 32"/>
            <p:cNvSpPr>
              <a:spLocks noChangeShapeType="1"/>
            </p:cNvSpPr>
            <p:nvPr/>
          </p:nvSpPr>
          <p:spPr bwMode="auto">
            <a:xfrm>
              <a:off x="965" y="869"/>
              <a:ext cx="1097" cy="583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389" name="Line 33"/>
            <p:cNvSpPr>
              <a:spLocks noChangeShapeType="1"/>
            </p:cNvSpPr>
            <p:nvPr/>
          </p:nvSpPr>
          <p:spPr bwMode="auto">
            <a:xfrm>
              <a:off x="905" y="667"/>
              <a:ext cx="1320" cy="718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563563" y="511175"/>
            <a:ext cx="3038475" cy="6180138"/>
            <a:chOff x="355" y="322"/>
            <a:chExt cx="1914" cy="3893"/>
          </a:xfrm>
        </p:grpSpPr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355" y="322"/>
              <a:ext cx="1914" cy="3893"/>
              <a:chOff x="355" y="322"/>
              <a:chExt cx="1914" cy="3893"/>
            </a:xfrm>
          </p:grpSpPr>
          <p:sp>
            <p:nvSpPr>
              <p:cNvPr id="143392" name="Oval 20"/>
              <p:cNvSpPr>
                <a:spLocks noChangeArrowheads="1"/>
              </p:cNvSpPr>
              <p:nvPr/>
            </p:nvSpPr>
            <p:spPr bwMode="auto">
              <a:xfrm>
                <a:off x="1745" y="3980"/>
                <a:ext cx="524" cy="235"/>
              </a:xfrm>
              <a:prstGeom prst="ellipse">
                <a:avLst/>
              </a:prstGeom>
              <a:solidFill>
                <a:srgbClr val="FFFF99">
                  <a:alpha val="5098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buClr>
                    <a:srgbClr val="FC0128"/>
                  </a:buClr>
                </a:pPr>
                <a:endParaRPr lang="en-US" sz="1600"/>
              </a:p>
            </p:txBody>
          </p:sp>
          <p:sp>
            <p:nvSpPr>
              <p:cNvPr id="143393" name="Oval 21"/>
              <p:cNvSpPr>
                <a:spLocks noChangeArrowheads="1"/>
              </p:cNvSpPr>
              <p:nvPr/>
            </p:nvSpPr>
            <p:spPr bwMode="auto">
              <a:xfrm>
                <a:off x="355" y="322"/>
                <a:ext cx="524" cy="235"/>
              </a:xfrm>
              <a:prstGeom prst="ellipse">
                <a:avLst/>
              </a:prstGeom>
              <a:solidFill>
                <a:srgbClr val="FFFF99">
                  <a:alpha val="5098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buClr>
                    <a:srgbClr val="FC0128"/>
                  </a:buClr>
                </a:pPr>
                <a:endParaRPr lang="en-US" sz="1600"/>
              </a:p>
            </p:txBody>
          </p:sp>
        </p:grpSp>
        <p:sp>
          <p:nvSpPr>
            <p:cNvPr id="143394" name="Line 34"/>
            <p:cNvSpPr>
              <a:spLocks noChangeShapeType="1"/>
            </p:cNvSpPr>
            <p:nvPr/>
          </p:nvSpPr>
          <p:spPr bwMode="auto">
            <a:xfrm flipV="1">
              <a:off x="2027" y="3077"/>
              <a:ext cx="74" cy="87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395" name="Line 35"/>
            <p:cNvSpPr>
              <a:spLocks noChangeShapeType="1"/>
            </p:cNvSpPr>
            <p:nvPr/>
          </p:nvSpPr>
          <p:spPr bwMode="auto">
            <a:xfrm>
              <a:off x="869" y="442"/>
              <a:ext cx="1348" cy="773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</p:grpSp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4630738" y="196850"/>
            <a:ext cx="4232275" cy="3248025"/>
            <a:chOff x="2917" y="124"/>
            <a:chExt cx="2666" cy="2046"/>
          </a:xfrm>
        </p:grpSpPr>
        <p:grpSp>
          <p:nvGrpSpPr>
            <p:cNvPr id="11" name="Group 27"/>
            <p:cNvGrpSpPr>
              <a:grpSpLocks/>
            </p:cNvGrpSpPr>
            <p:nvPr/>
          </p:nvGrpSpPr>
          <p:grpSpPr bwMode="auto">
            <a:xfrm>
              <a:off x="3683" y="124"/>
              <a:ext cx="1900" cy="1201"/>
              <a:chOff x="3683" y="124"/>
              <a:chExt cx="1900" cy="1201"/>
            </a:xfrm>
          </p:grpSpPr>
          <p:sp>
            <p:nvSpPr>
              <p:cNvPr id="143398" name="Oval 15"/>
              <p:cNvSpPr>
                <a:spLocks noChangeArrowheads="1"/>
              </p:cNvSpPr>
              <p:nvPr/>
            </p:nvSpPr>
            <p:spPr bwMode="auto">
              <a:xfrm>
                <a:off x="3683" y="124"/>
                <a:ext cx="634" cy="360"/>
              </a:xfrm>
              <a:prstGeom prst="ellipse">
                <a:avLst/>
              </a:prstGeom>
              <a:solidFill>
                <a:srgbClr val="FFFF99">
                  <a:alpha val="5098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buClr>
                    <a:srgbClr val="FC0128"/>
                  </a:buClr>
                </a:pPr>
                <a:endParaRPr lang="en-US" sz="1600"/>
              </a:p>
            </p:txBody>
          </p:sp>
          <p:sp>
            <p:nvSpPr>
              <p:cNvPr id="143399" name="Oval 22"/>
              <p:cNvSpPr>
                <a:spLocks noChangeArrowheads="1"/>
              </p:cNvSpPr>
              <p:nvPr/>
            </p:nvSpPr>
            <p:spPr bwMode="auto">
              <a:xfrm>
                <a:off x="4079" y="336"/>
                <a:ext cx="768" cy="360"/>
              </a:xfrm>
              <a:prstGeom prst="ellipse">
                <a:avLst/>
              </a:prstGeom>
              <a:solidFill>
                <a:srgbClr val="FFFF99">
                  <a:alpha val="5098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buClr>
                    <a:srgbClr val="FC0128"/>
                  </a:buClr>
                </a:pPr>
                <a:endParaRPr lang="en-US" sz="1600"/>
              </a:p>
            </p:txBody>
          </p:sp>
          <p:sp>
            <p:nvSpPr>
              <p:cNvPr id="143400" name="Oval 23"/>
              <p:cNvSpPr>
                <a:spLocks noChangeArrowheads="1"/>
              </p:cNvSpPr>
              <p:nvPr/>
            </p:nvSpPr>
            <p:spPr bwMode="auto">
              <a:xfrm>
                <a:off x="4925" y="965"/>
                <a:ext cx="658" cy="360"/>
              </a:xfrm>
              <a:prstGeom prst="ellipse">
                <a:avLst/>
              </a:prstGeom>
              <a:solidFill>
                <a:srgbClr val="FFFF99">
                  <a:alpha val="5098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buClr>
                    <a:srgbClr val="FC0128"/>
                  </a:buClr>
                </a:pPr>
                <a:endParaRPr lang="en-US" sz="1600"/>
              </a:p>
            </p:txBody>
          </p:sp>
          <p:sp>
            <p:nvSpPr>
              <p:cNvPr id="143401" name="Oval 24"/>
              <p:cNvSpPr>
                <a:spLocks noChangeArrowheads="1"/>
              </p:cNvSpPr>
              <p:nvPr/>
            </p:nvSpPr>
            <p:spPr bwMode="auto">
              <a:xfrm>
                <a:off x="4853" y="543"/>
                <a:ext cx="573" cy="360"/>
              </a:xfrm>
              <a:prstGeom prst="ellipse">
                <a:avLst/>
              </a:prstGeom>
              <a:solidFill>
                <a:srgbClr val="FFFF99">
                  <a:alpha val="50980"/>
                </a:srgbClr>
              </a:solidFill>
              <a:ln w="2857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2075" tIns="46038" rIns="92075" bIns="46038" anchor="ctr">
                <a:spAutoFit/>
              </a:bodyPr>
              <a:lstStyle/>
              <a:p>
                <a:pPr algn="l">
                  <a:buClr>
                    <a:srgbClr val="FC0128"/>
                  </a:buClr>
                </a:pPr>
                <a:endParaRPr lang="en-US" sz="1600"/>
              </a:p>
            </p:txBody>
          </p:sp>
        </p:grpSp>
        <p:sp>
          <p:nvSpPr>
            <p:cNvPr id="143402" name="Line 43"/>
            <p:cNvSpPr>
              <a:spLocks noChangeShapeType="1"/>
            </p:cNvSpPr>
            <p:nvPr/>
          </p:nvSpPr>
          <p:spPr bwMode="auto">
            <a:xfrm flipH="1">
              <a:off x="2917" y="456"/>
              <a:ext cx="1017" cy="1714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403" name="Line 44"/>
            <p:cNvSpPr>
              <a:spLocks noChangeShapeType="1"/>
            </p:cNvSpPr>
            <p:nvPr/>
          </p:nvSpPr>
          <p:spPr bwMode="auto">
            <a:xfrm flipH="1">
              <a:off x="4421" y="835"/>
              <a:ext cx="679" cy="941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404" name="Line 45"/>
            <p:cNvSpPr>
              <a:spLocks noChangeShapeType="1"/>
            </p:cNvSpPr>
            <p:nvPr/>
          </p:nvSpPr>
          <p:spPr bwMode="auto">
            <a:xfrm flipH="1">
              <a:off x="5200" y="1349"/>
              <a:ext cx="49" cy="813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405" name="Line 46"/>
            <p:cNvSpPr>
              <a:spLocks noChangeShapeType="1"/>
            </p:cNvSpPr>
            <p:nvPr/>
          </p:nvSpPr>
          <p:spPr bwMode="auto">
            <a:xfrm flipH="1">
              <a:off x="3473" y="687"/>
              <a:ext cx="903" cy="1334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406" name="Line 48"/>
            <p:cNvSpPr>
              <a:spLocks noChangeShapeType="1"/>
            </p:cNvSpPr>
            <p:nvPr/>
          </p:nvSpPr>
          <p:spPr bwMode="auto">
            <a:xfrm flipH="1">
              <a:off x="3609" y="667"/>
              <a:ext cx="828" cy="149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407" name="Line 49"/>
            <p:cNvSpPr>
              <a:spLocks noChangeShapeType="1"/>
            </p:cNvSpPr>
            <p:nvPr/>
          </p:nvSpPr>
          <p:spPr bwMode="auto">
            <a:xfrm flipH="1">
              <a:off x="4172" y="701"/>
              <a:ext cx="299" cy="1449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  <p:sp>
          <p:nvSpPr>
            <p:cNvPr id="143408" name="Line 50"/>
            <p:cNvSpPr>
              <a:spLocks noChangeShapeType="1"/>
            </p:cNvSpPr>
            <p:nvPr/>
          </p:nvSpPr>
          <p:spPr bwMode="auto">
            <a:xfrm>
              <a:off x="4506" y="708"/>
              <a:ext cx="162" cy="141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lIns="92075" tIns="46038" rIns="92075" bIns="46038">
              <a:spAutoFit/>
            </a:bodyPr>
            <a:lstStyle/>
            <a:p>
              <a:pPr algn="l">
                <a:buClr>
                  <a:srgbClr val="FC0128"/>
                </a:buClr>
              </a:pPr>
              <a:endParaRPr lang="en-US" sz="1600"/>
            </a:p>
          </p:txBody>
        </p:sp>
      </p:grpSp>
      <p:sp>
        <p:nvSpPr>
          <p:cNvPr id="759860" name="Text Box 52"/>
          <p:cNvSpPr txBox="1">
            <a:spLocks noChangeArrowheads="1"/>
          </p:cNvSpPr>
          <p:nvPr/>
        </p:nvSpPr>
        <p:spPr bwMode="auto">
          <a:xfrm>
            <a:off x="0" y="1065213"/>
            <a:ext cx="2282676" cy="2087367"/>
          </a:xfrm>
          <a:prstGeom prst="rect">
            <a:avLst/>
          </a:prstGeom>
          <a:solidFill>
            <a:srgbClr val="FFFF00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buClr>
                <a:srgbClr val="FC0128"/>
              </a:buClr>
            </a:pPr>
            <a:r>
              <a:rPr lang="en-US" sz="1600" dirty="0" smtClean="0"/>
              <a:t>ACORDE (</a:t>
            </a:r>
            <a:r>
              <a:rPr lang="en-US" sz="1600" dirty="0" err="1" smtClean="0"/>
              <a:t>cosmics</a:t>
            </a:r>
            <a:r>
              <a:rPr lang="en-US" sz="1600" dirty="0" smtClean="0"/>
              <a:t>)</a:t>
            </a:r>
            <a:endParaRPr lang="en-US" sz="1600" dirty="0"/>
          </a:p>
          <a:p>
            <a:pPr algn="l">
              <a:buClr>
                <a:srgbClr val="FC0128"/>
              </a:buClr>
            </a:pPr>
            <a:r>
              <a:rPr lang="en-US" sz="1600" dirty="0" smtClean="0">
                <a:solidFill>
                  <a:srgbClr val="FF0000"/>
                </a:solidFill>
              </a:rPr>
              <a:t>V0 </a:t>
            </a:r>
            <a:r>
              <a:rPr lang="en-US" sz="1600" dirty="0" err="1" smtClean="0">
                <a:solidFill>
                  <a:srgbClr val="FF0000"/>
                </a:solidFill>
              </a:rPr>
              <a:t>scintillator</a:t>
            </a:r>
            <a:r>
              <a:rPr lang="en-US" sz="1600" dirty="0" smtClean="0">
                <a:solidFill>
                  <a:srgbClr val="FF0000"/>
                </a:solidFill>
              </a:rPr>
              <a:t> centrality</a:t>
            </a:r>
          </a:p>
          <a:p>
            <a:pPr algn="l">
              <a:buClr>
                <a:srgbClr val="FC0128"/>
              </a:buClr>
            </a:pPr>
            <a:r>
              <a:rPr lang="en-US" sz="1600" dirty="0" smtClean="0">
                <a:solidFill>
                  <a:srgbClr val="FF0000"/>
                </a:solidFill>
              </a:rPr>
              <a:t>|</a:t>
            </a:r>
            <a:r>
              <a:rPr lang="en-US" sz="1600" dirty="0" smtClean="0">
                <a:solidFill>
                  <a:srgbClr val="FF0000"/>
                </a:solidFill>
                <a:latin typeface="Symbol" pitchFamily="18" charset="2"/>
              </a:rPr>
              <a:t>h|:</a:t>
            </a:r>
            <a:r>
              <a:rPr lang="en-US" sz="1600" dirty="0" smtClean="0">
                <a:solidFill>
                  <a:srgbClr val="FF0000"/>
                </a:solidFill>
              </a:rPr>
              <a:t>1.7-3.7, 2.8-5.1</a:t>
            </a:r>
            <a:endParaRPr lang="en-US" sz="1600" dirty="0">
              <a:solidFill>
                <a:srgbClr val="FF0000"/>
              </a:solidFill>
            </a:endParaRPr>
          </a:p>
          <a:p>
            <a:pPr algn="l">
              <a:buClr>
                <a:srgbClr val="FC0128"/>
              </a:buClr>
            </a:pPr>
            <a:r>
              <a:rPr lang="en-US" sz="1600" dirty="0" smtClean="0"/>
              <a:t>T0 (timing)</a:t>
            </a:r>
            <a:endParaRPr lang="en-US" sz="1600" dirty="0"/>
          </a:p>
          <a:p>
            <a:pPr algn="l">
              <a:buClr>
                <a:srgbClr val="FC0128"/>
              </a:buClr>
            </a:pPr>
            <a:r>
              <a:rPr lang="en-US" sz="1600" dirty="0" smtClean="0"/>
              <a:t>ZDC (centrality)</a:t>
            </a:r>
            <a:endParaRPr lang="en-US" sz="1600" dirty="0"/>
          </a:p>
          <a:p>
            <a:pPr algn="l">
              <a:buClr>
                <a:srgbClr val="FC0128"/>
              </a:buClr>
            </a:pPr>
            <a:r>
              <a:rPr lang="en-US" sz="1600" dirty="0" smtClean="0"/>
              <a:t>FMD (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ch</a:t>
            </a:r>
            <a:r>
              <a:rPr lang="en-US" sz="1600" dirty="0" smtClean="0"/>
              <a:t> -3.4&lt;</a:t>
            </a:r>
            <a:r>
              <a:rPr lang="en-US" sz="1600" dirty="0" smtClean="0">
                <a:latin typeface="Symbol" pitchFamily="18" charset="2"/>
              </a:rPr>
              <a:t>h</a:t>
            </a:r>
            <a:r>
              <a:rPr lang="en-US" sz="1600" dirty="0" smtClean="0"/>
              <a:t>&lt;5)</a:t>
            </a:r>
            <a:endParaRPr lang="en-US" sz="1600" dirty="0"/>
          </a:p>
          <a:p>
            <a:pPr algn="l">
              <a:buClr>
                <a:srgbClr val="FC0128"/>
              </a:buClr>
            </a:pPr>
            <a:r>
              <a:rPr lang="en-US" sz="1600" dirty="0" smtClean="0"/>
              <a:t>PMD (N</a:t>
            </a:r>
            <a:r>
              <a:rPr lang="en-US" sz="1600" dirty="0" smtClean="0">
                <a:latin typeface="Symbol" pitchFamily="18" charset="2"/>
              </a:rPr>
              <a:t>g</a:t>
            </a:r>
            <a:r>
              <a:rPr lang="en-US" sz="1600" dirty="0" smtClean="0"/>
              <a:t>,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ch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1677272" y="0"/>
            <a:ext cx="2043828" cy="1007072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US" b="1" dirty="0" smtClean="0">
                <a:solidFill>
                  <a:srgbClr val="000000"/>
                </a:solidFill>
              </a:rPr>
              <a:t>Central Barrel</a:t>
            </a:r>
          </a:p>
          <a:p>
            <a:pPr>
              <a:buClrTx/>
              <a:buFontTx/>
              <a:buNone/>
            </a:pPr>
            <a:r>
              <a:rPr lang="en-US" dirty="0" smtClean="0">
                <a:solidFill>
                  <a:srgbClr val="000000"/>
                </a:solidFill>
              </a:rPr>
              <a:t>2 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 tracking &amp; PID</a:t>
            </a:r>
          </a:p>
          <a:p>
            <a:pPr>
              <a:buClrTx/>
            </a:pP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Dh</a:t>
            </a:r>
            <a:r>
              <a:rPr lang="en-US" dirty="0" smtClean="0">
                <a:solidFill>
                  <a:srgbClr val="FF0000"/>
                </a:solidFill>
              </a:rPr>
              <a:t> ≈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± 1</a:t>
            </a:r>
          </a:p>
        </p:txBody>
      </p:sp>
      <p:sp>
        <p:nvSpPr>
          <p:cNvPr id="55" name="Text Box 3"/>
          <p:cNvSpPr txBox="1">
            <a:spLocks noChangeArrowheads="1"/>
          </p:cNvSpPr>
          <p:nvPr/>
        </p:nvSpPr>
        <p:spPr bwMode="auto">
          <a:xfrm>
            <a:off x="6167926" y="5170975"/>
            <a:ext cx="2417328" cy="674673"/>
          </a:xfrm>
          <a:prstGeom prst="rect">
            <a:avLst/>
          </a:prstGeom>
          <a:solidFill>
            <a:srgbClr val="FFFF99"/>
          </a:solidFill>
          <a:ln w="381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buClrTx/>
              <a:buFontTx/>
              <a:buNone/>
            </a:pPr>
            <a:r>
              <a:rPr lang="en-US" b="1" dirty="0" err="1" smtClean="0">
                <a:solidFill>
                  <a:srgbClr val="000000"/>
                </a:solidFill>
              </a:rPr>
              <a:t>Muon</a:t>
            </a:r>
            <a:r>
              <a:rPr lang="en-US" b="1" dirty="0" smtClean="0">
                <a:solidFill>
                  <a:srgbClr val="000000"/>
                </a:solidFill>
              </a:rPr>
              <a:t> Spectrometer </a:t>
            </a:r>
          </a:p>
          <a:p>
            <a:pPr>
              <a:buClrTx/>
              <a:buFontTx/>
              <a:buNone/>
            </a:pPr>
            <a:r>
              <a:rPr lang="en-US" b="1" dirty="0" smtClean="0">
                <a:solidFill>
                  <a:srgbClr val="FF0000"/>
                </a:solidFill>
              </a:rPr>
              <a:t>2.5 &lt;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 h</a:t>
            </a:r>
            <a:r>
              <a:rPr lang="en-US" b="1" dirty="0" smtClean="0">
                <a:solidFill>
                  <a:srgbClr val="FF0000"/>
                </a:solidFill>
              </a:rPr>
              <a:t> &lt; 4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9860" grpId="0" animBg="1"/>
      <p:bldP spid="54" grpId="0" animBg="1"/>
      <p:bldP spid="5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Date Placeholder 1"/>
          <p:cNvSpPr>
            <a:spLocks noGrp="1"/>
          </p:cNvSpPr>
          <p:nvPr>
            <p:ph type="dt" sz="half" idx="10"/>
          </p:nvPr>
        </p:nvSpPr>
        <p:spPr>
          <a:xfrm>
            <a:off x="6959600" y="6643688"/>
            <a:ext cx="2184400" cy="214312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56" name="Slide Number Placehold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0DB49C35-B66C-498D-869C-9C43B9011646}" type="slidenum">
              <a:rPr lang="en-US">
                <a:solidFill>
                  <a:srgbClr val="000000"/>
                </a:solidFill>
              </a:rPr>
              <a:pPr>
                <a:defRPr/>
              </a:pPr>
              <a:t>46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05928" name="Rectangle 40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3597275" cy="592138"/>
          </a:xfrm>
          <a:noFill/>
          <a:ln/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Detector Status</a:t>
            </a:r>
          </a:p>
        </p:txBody>
      </p:sp>
      <p:sp>
        <p:nvSpPr>
          <p:cNvPr id="967682" name="Date Placeholder 1"/>
          <p:cNvSpPr txBox="1">
            <a:spLocks noGrp="1"/>
          </p:cNvSpPr>
          <p:nvPr/>
        </p:nvSpPr>
        <p:spPr bwMode="auto">
          <a:xfrm>
            <a:off x="8078788" y="6643688"/>
            <a:ext cx="10652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800" smtClean="0">
                <a:solidFill>
                  <a:srgbClr val="919191"/>
                </a:solidFill>
              </a:rPr>
              <a:t>PLC 20J. Schukraft</a:t>
            </a:r>
          </a:p>
        </p:txBody>
      </p:sp>
      <p:sp>
        <p:nvSpPr>
          <p:cNvPr id="967683" name="Slide Number Placeholder 2"/>
          <p:cNvSpPr txBox="1">
            <a:spLocks noGrp="1"/>
          </p:cNvSpPr>
          <p:nvPr/>
        </p:nvSpPr>
        <p:spPr bwMode="auto">
          <a:xfrm>
            <a:off x="0" y="67056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9B292468-71F4-4E38-929F-36EF8446E7E3}" type="slidenum">
              <a:rPr lang="en-US" sz="1000" smtClean="0">
                <a:solidFill>
                  <a:srgbClr val="000000"/>
                </a:solidFill>
                <a:latin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US" sz="10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2687639" y="782637"/>
            <a:ext cx="6230940" cy="6075357"/>
            <a:chOff x="1196" y="493"/>
            <a:chExt cx="3925" cy="3827"/>
          </a:xfrm>
        </p:grpSpPr>
        <p:graphicFrame>
          <p:nvGraphicFramePr>
            <p:cNvPr id="967685" name="Object 2"/>
            <p:cNvGraphicFramePr>
              <a:graphicFrameLocks noChangeAspect="1"/>
            </p:cNvGraphicFramePr>
            <p:nvPr/>
          </p:nvGraphicFramePr>
          <p:xfrm>
            <a:off x="1196" y="493"/>
            <a:ext cx="3925" cy="3827"/>
          </p:xfrm>
          <a:graphic>
            <a:graphicData uri="http://schemas.openxmlformats.org/presentationml/2006/ole">
              <p:oleObj spid="_x0000_s164866" name="Photo Editor Photo" r:id="rId3" imgW="8405588" imgH="6591871" progId="">
                <p:embed/>
              </p:oleObj>
            </a:graphicData>
          </a:graphic>
        </p:graphicFrame>
        <p:sp>
          <p:nvSpPr>
            <p:cNvPr id="967686" name="AutoShape 3"/>
            <p:cNvSpPr>
              <a:spLocks noChangeArrowheads="1"/>
            </p:cNvSpPr>
            <p:nvPr/>
          </p:nvSpPr>
          <p:spPr bwMode="auto">
            <a:xfrm rot="17078225">
              <a:off x="1944" y="2053"/>
              <a:ext cx="336" cy="192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967687" name="Rectangle 4"/>
            <p:cNvSpPr>
              <a:spLocks noChangeArrowheads="1"/>
            </p:cNvSpPr>
            <p:nvPr/>
          </p:nvSpPr>
          <p:spPr bwMode="auto">
            <a:xfrm rot="17161875">
              <a:off x="1752" y="2053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88" name="Rectangle 5"/>
            <p:cNvSpPr>
              <a:spLocks noChangeArrowheads="1"/>
            </p:cNvSpPr>
            <p:nvPr/>
          </p:nvSpPr>
          <p:spPr bwMode="auto">
            <a:xfrm>
              <a:off x="2914" y="3797"/>
              <a:ext cx="502" cy="200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89" name="Rectangle 7"/>
            <p:cNvSpPr>
              <a:spLocks noChangeArrowheads="1"/>
            </p:cNvSpPr>
            <p:nvPr/>
          </p:nvSpPr>
          <p:spPr bwMode="auto">
            <a:xfrm rot="13010153">
              <a:off x="2214" y="3212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90" name="Rectangle 9"/>
            <p:cNvSpPr>
              <a:spLocks noChangeArrowheads="1"/>
            </p:cNvSpPr>
            <p:nvPr/>
          </p:nvSpPr>
          <p:spPr bwMode="auto">
            <a:xfrm rot="11977430">
              <a:off x="2584" y="3419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91" name="Rectangle 11"/>
            <p:cNvSpPr>
              <a:spLocks noChangeArrowheads="1"/>
            </p:cNvSpPr>
            <p:nvPr/>
          </p:nvSpPr>
          <p:spPr bwMode="auto">
            <a:xfrm rot="10912046">
              <a:off x="3006" y="3512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92" name="Rectangle 13"/>
            <p:cNvSpPr>
              <a:spLocks noChangeArrowheads="1"/>
            </p:cNvSpPr>
            <p:nvPr/>
          </p:nvSpPr>
          <p:spPr bwMode="auto">
            <a:xfrm rot="9628367">
              <a:off x="3434" y="3412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93" name="Rectangle 15"/>
            <p:cNvSpPr>
              <a:spLocks noChangeArrowheads="1"/>
            </p:cNvSpPr>
            <p:nvPr/>
          </p:nvSpPr>
          <p:spPr bwMode="auto">
            <a:xfrm rot="8426841">
              <a:off x="3800" y="3229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94" name="AutoShape 16"/>
            <p:cNvSpPr>
              <a:spLocks noChangeArrowheads="1"/>
            </p:cNvSpPr>
            <p:nvPr/>
          </p:nvSpPr>
          <p:spPr bwMode="auto">
            <a:xfrm rot="15335193">
              <a:off x="1946" y="2399"/>
              <a:ext cx="336" cy="192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967695" name="Rectangle 17"/>
            <p:cNvSpPr>
              <a:spLocks noChangeArrowheads="1"/>
            </p:cNvSpPr>
            <p:nvPr/>
          </p:nvSpPr>
          <p:spPr bwMode="auto">
            <a:xfrm rot="15418846">
              <a:off x="1755" y="2498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96" name="Rectangle 19"/>
            <p:cNvSpPr>
              <a:spLocks noChangeArrowheads="1"/>
            </p:cNvSpPr>
            <p:nvPr/>
          </p:nvSpPr>
          <p:spPr bwMode="auto">
            <a:xfrm rot="14256398">
              <a:off x="1909" y="2917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97" name="Rectangle 21"/>
            <p:cNvSpPr>
              <a:spLocks noChangeArrowheads="1"/>
            </p:cNvSpPr>
            <p:nvPr/>
          </p:nvSpPr>
          <p:spPr bwMode="auto">
            <a:xfrm rot="7229634">
              <a:off x="4094" y="2898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698" name="AutoShape 22"/>
            <p:cNvSpPr>
              <a:spLocks noChangeArrowheads="1"/>
            </p:cNvSpPr>
            <p:nvPr/>
          </p:nvSpPr>
          <p:spPr bwMode="auto">
            <a:xfrm rot="6044601">
              <a:off x="4054" y="2441"/>
              <a:ext cx="336" cy="192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967699" name="Rectangle 23"/>
            <p:cNvSpPr>
              <a:spLocks noChangeArrowheads="1"/>
            </p:cNvSpPr>
            <p:nvPr/>
          </p:nvSpPr>
          <p:spPr bwMode="auto">
            <a:xfrm rot="6128251">
              <a:off x="4249" y="2524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00" name="AutoShape 24"/>
            <p:cNvSpPr>
              <a:spLocks noChangeArrowheads="1"/>
            </p:cNvSpPr>
            <p:nvPr/>
          </p:nvSpPr>
          <p:spPr bwMode="auto">
            <a:xfrm rot="4525009">
              <a:off x="4053" y="2091"/>
              <a:ext cx="336" cy="192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967701" name="Rectangle 25"/>
            <p:cNvSpPr>
              <a:spLocks noChangeArrowheads="1"/>
            </p:cNvSpPr>
            <p:nvPr/>
          </p:nvSpPr>
          <p:spPr bwMode="auto">
            <a:xfrm rot="4608660">
              <a:off x="4244" y="2087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02" name="Rectangle 27"/>
            <p:cNvSpPr>
              <a:spLocks noChangeArrowheads="1"/>
            </p:cNvSpPr>
            <p:nvPr/>
          </p:nvSpPr>
          <p:spPr bwMode="auto">
            <a:xfrm rot="3701221">
              <a:off x="4086" y="1674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03" name="Rectangle 29"/>
            <p:cNvSpPr>
              <a:spLocks noChangeArrowheads="1"/>
            </p:cNvSpPr>
            <p:nvPr/>
          </p:nvSpPr>
          <p:spPr bwMode="auto">
            <a:xfrm rot="2515583">
              <a:off x="3817" y="1355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04" name="Rectangle 31"/>
            <p:cNvSpPr>
              <a:spLocks noChangeArrowheads="1"/>
            </p:cNvSpPr>
            <p:nvPr/>
          </p:nvSpPr>
          <p:spPr bwMode="auto">
            <a:xfrm rot="1249182">
              <a:off x="3465" y="1167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05" name="Rectangle 33"/>
            <p:cNvSpPr>
              <a:spLocks noChangeArrowheads="1"/>
            </p:cNvSpPr>
            <p:nvPr/>
          </p:nvSpPr>
          <p:spPr bwMode="auto">
            <a:xfrm rot="114675">
              <a:off x="3042" y="1066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06" name="Rectangle 35"/>
            <p:cNvSpPr>
              <a:spLocks noChangeArrowheads="1"/>
            </p:cNvSpPr>
            <p:nvPr/>
          </p:nvSpPr>
          <p:spPr bwMode="auto">
            <a:xfrm rot="20489692">
              <a:off x="2615" y="1124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07" name="Rectangle 37"/>
            <p:cNvSpPr>
              <a:spLocks noChangeArrowheads="1"/>
            </p:cNvSpPr>
            <p:nvPr/>
          </p:nvSpPr>
          <p:spPr bwMode="auto">
            <a:xfrm rot="19468810">
              <a:off x="2205" y="1350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08" name="Rectangle 39"/>
            <p:cNvSpPr>
              <a:spLocks noChangeArrowheads="1"/>
            </p:cNvSpPr>
            <p:nvPr/>
          </p:nvSpPr>
          <p:spPr bwMode="auto">
            <a:xfrm rot="18090985">
              <a:off x="1929" y="1669"/>
              <a:ext cx="336" cy="96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09" name="Rectangle 31"/>
            <p:cNvSpPr>
              <a:spLocks noChangeArrowheads="1"/>
            </p:cNvSpPr>
            <p:nvPr/>
          </p:nvSpPr>
          <p:spPr bwMode="auto">
            <a:xfrm rot="2340592">
              <a:off x="4071" y="1001"/>
              <a:ext cx="439" cy="12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10" name="Rectangle 31"/>
            <p:cNvSpPr>
              <a:spLocks noChangeArrowheads="1"/>
            </p:cNvSpPr>
            <p:nvPr/>
          </p:nvSpPr>
          <p:spPr bwMode="auto">
            <a:xfrm rot="3561200">
              <a:off x="4458" y="1419"/>
              <a:ext cx="440" cy="12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11" name="Rectangle 31"/>
            <p:cNvSpPr>
              <a:spLocks noChangeArrowheads="1"/>
            </p:cNvSpPr>
            <p:nvPr/>
          </p:nvSpPr>
          <p:spPr bwMode="auto">
            <a:xfrm rot="4771778">
              <a:off x="4634" y="1954"/>
              <a:ext cx="439" cy="126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12" name="AutoShape 3"/>
            <p:cNvSpPr>
              <a:spLocks noChangeArrowheads="1"/>
            </p:cNvSpPr>
            <p:nvPr/>
          </p:nvSpPr>
          <p:spPr bwMode="auto">
            <a:xfrm rot="18168406">
              <a:off x="2096" y="1688"/>
              <a:ext cx="336" cy="192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967713" name="AutoShape 3"/>
            <p:cNvSpPr>
              <a:spLocks noChangeArrowheads="1"/>
            </p:cNvSpPr>
            <p:nvPr/>
          </p:nvSpPr>
          <p:spPr bwMode="auto">
            <a:xfrm rot="14046240">
              <a:off x="2055" y="2731"/>
              <a:ext cx="336" cy="192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967714" name="AutoShape 24"/>
            <p:cNvSpPr>
              <a:spLocks noChangeArrowheads="1"/>
            </p:cNvSpPr>
            <p:nvPr/>
          </p:nvSpPr>
          <p:spPr bwMode="auto">
            <a:xfrm rot="3578164">
              <a:off x="3939" y="1733"/>
              <a:ext cx="336" cy="192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967715" name="Rectangle 5"/>
            <p:cNvSpPr>
              <a:spLocks noChangeArrowheads="1"/>
            </p:cNvSpPr>
            <p:nvPr/>
          </p:nvSpPr>
          <p:spPr bwMode="auto">
            <a:xfrm rot="20382596">
              <a:off x="3466" y="3702"/>
              <a:ext cx="463" cy="225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16" name="Rectangle 5"/>
            <p:cNvSpPr>
              <a:spLocks noChangeArrowheads="1"/>
            </p:cNvSpPr>
            <p:nvPr/>
          </p:nvSpPr>
          <p:spPr bwMode="auto">
            <a:xfrm rot="19278353">
              <a:off x="3927" y="3430"/>
              <a:ext cx="462" cy="225"/>
            </a:xfrm>
            <a:prstGeom prst="rect">
              <a:avLst/>
            </a:prstGeom>
            <a:solidFill>
              <a:srgbClr val="00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17" name="Rectangle 31"/>
            <p:cNvSpPr>
              <a:spLocks noChangeArrowheads="1"/>
            </p:cNvSpPr>
            <p:nvPr/>
          </p:nvSpPr>
          <p:spPr bwMode="auto">
            <a:xfrm>
              <a:off x="2922" y="754"/>
              <a:ext cx="518" cy="12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967718" name="Rectangle 31"/>
            <p:cNvSpPr>
              <a:spLocks noChangeArrowheads="1"/>
            </p:cNvSpPr>
            <p:nvPr/>
          </p:nvSpPr>
          <p:spPr bwMode="auto">
            <a:xfrm rot="20494878">
              <a:off x="2378" y="845"/>
              <a:ext cx="519" cy="126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805915" name="Text Box 45"/>
          <p:cNvSpPr txBox="1">
            <a:spLocks noChangeArrowheads="1"/>
          </p:cNvSpPr>
          <p:nvPr/>
        </p:nvSpPr>
        <p:spPr bwMode="auto">
          <a:xfrm>
            <a:off x="0" y="627063"/>
            <a:ext cx="3159711" cy="427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srgbClr val="0033CC"/>
                </a:solidFill>
              </a:rPr>
              <a:t>Complete since 2008:</a:t>
            </a:r>
            <a:r>
              <a:rPr lang="en-US" b="1" dirty="0" smtClean="0">
                <a:solidFill>
                  <a:srgbClr val="00CC00"/>
                </a:solidFill>
              </a:rPr>
              <a:t> 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C0128"/>
                </a:solidFill>
              </a:rPr>
              <a:t>ITS, TPC, TOF, HMPID,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C0128"/>
                </a:solidFill>
              </a:rPr>
              <a:t>FMD, T0, V0, ZDC, 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err="1" smtClean="0">
                <a:solidFill>
                  <a:srgbClr val="FC0128"/>
                </a:solidFill>
              </a:rPr>
              <a:t>Muon</a:t>
            </a:r>
            <a:r>
              <a:rPr lang="en-US" b="1" dirty="0" smtClean="0">
                <a:solidFill>
                  <a:srgbClr val="FC0128"/>
                </a:solidFill>
              </a:rPr>
              <a:t> arm, </a:t>
            </a:r>
            <a:r>
              <a:rPr lang="en-US" b="1" dirty="0" err="1" smtClean="0">
                <a:solidFill>
                  <a:srgbClr val="FC0128"/>
                </a:solidFill>
              </a:rPr>
              <a:t>Acorde</a:t>
            </a:r>
            <a:r>
              <a:rPr lang="en-US" b="1" dirty="0" smtClean="0">
                <a:solidFill>
                  <a:srgbClr val="FC0128"/>
                </a:solidFill>
              </a:rPr>
              <a:t> 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C0128"/>
                </a:solidFill>
                <a:latin typeface="Times New Roman" pitchFamily="18" charset="0"/>
              </a:rPr>
              <a:t>PMD</a:t>
            </a:r>
            <a:r>
              <a:rPr lang="en-US" dirty="0" smtClean="0">
                <a:solidFill>
                  <a:srgbClr val="FC0128"/>
                </a:solidFill>
                <a:latin typeface="Times New Roman" pitchFamily="18" charset="0"/>
              </a:rPr>
              <a:t> </a:t>
            </a:r>
            <a:r>
              <a:rPr lang="en-US" b="1" dirty="0" smtClean="0">
                <a:solidFill>
                  <a:srgbClr val="FC0128"/>
                </a:solidFill>
              </a:rPr>
              <a:t>, </a:t>
            </a:r>
            <a:r>
              <a:rPr lang="en-US" b="1" dirty="0" smtClean="0">
                <a:solidFill>
                  <a:srgbClr val="FC0128"/>
                </a:solidFill>
                <a:latin typeface="Times New Roman" pitchFamily="18" charset="0"/>
              </a:rPr>
              <a:t>DAQ</a:t>
            </a:r>
            <a:br>
              <a:rPr lang="en-US" b="1" dirty="0" smtClean="0">
                <a:solidFill>
                  <a:srgbClr val="FC0128"/>
                </a:solidFill>
                <a:latin typeface="Times New Roman" pitchFamily="18" charset="0"/>
              </a:rPr>
            </a:br>
            <a:endParaRPr lang="en-US" b="1" dirty="0" smtClean="0">
              <a:solidFill>
                <a:srgbClr val="00CC0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srgbClr val="0033CC"/>
                </a:solidFill>
              </a:rPr>
              <a:t>Partial installation (2010):</a:t>
            </a:r>
            <a:r>
              <a:rPr lang="en-US" b="1" dirty="0" smtClean="0">
                <a:solidFill>
                  <a:srgbClr val="FF00FF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FF"/>
                </a:solidFill>
              </a:rPr>
              <a:t>4/10 </a:t>
            </a:r>
            <a:r>
              <a:rPr lang="en-US" b="1" dirty="0" smtClean="0">
                <a:solidFill>
                  <a:srgbClr val="000000"/>
                </a:solidFill>
              </a:rPr>
              <a:t>EMCAL*</a:t>
            </a:r>
            <a:r>
              <a:rPr lang="en-US" b="1" dirty="0" smtClean="0">
                <a:solidFill>
                  <a:srgbClr val="FF00FF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(approved 2009)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FF"/>
                </a:solidFill>
              </a:rPr>
              <a:t>7/18 </a:t>
            </a:r>
            <a:r>
              <a:rPr lang="en-US" b="1" dirty="0" smtClean="0">
                <a:solidFill>
                  <a:srgbClr val="000000"/>
                </a:solidFill>
              </a:rPr>
              <a:t>TRD*</a:t>
            </a:r>
            <a:r>
              <a:rPr lang="en-US" b="1" dirty="0" smtClean="0">
                <a:solidFill>
                  <a:srgbClr val="FF00FF"/>
                </a:solidFill>
              </a:rPr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 (approved 2002)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FF"/>
                </a:solidFill>
              </a:rPr>
              <a:t>3/5 </a:t>
            </a:r>
            <a:r>
              <a:rPr lang="en-US" b="1" dirty="0" smtClean="0">
                <a:solidFill>
                  <a:srgbClr val="000000"/>
                </a:solidFill>
              </a:rPr>
              <a:t>PHOS</a:t>
            </a:r>
            <a:r>
              <a:rPr lang="en-US" sz="1400" dirty="0" smtClean="0">
                <a:solidFill>
                  <a:srgbClr val="000000"/>
                </a:solidFill>
              </a:rPr>
              <a:t> (funding)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srgbClr val="FF00FF"/>
                </a:solidFill>
              </a:rPr>
              <a:t> 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0066FF"/>
                </a:solidFill>
                <a:latin typeface="Times New Roman" pitchFamily="18" charset="0"/>
              </a:rPr>
              <a:t>~ 60%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</a:rPr>
              <a:t>HLT </a:t>
            </a: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</a:rPr>
              <a:t>(High Level Trigger)</a:t>
            </a:r>
            <a:br>
              <a:rPr lang="en-US" sz="10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en-US" sz="1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u="sng" dirty="0" smtClean="0">
                <a:solidFill>
                  <a:srgbClr val="0033CC"/>
                </a:solidFill>
              </a:rPr>
              <a:t>2011 </a:t>
            </a: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10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US" b="1" dirty="0" smtClean="0">
                <a:solidFill>
                  <a:srgbClr val="FF00FF"/>
                </a:solidFill>
              </a:rPr>
              <a:t>10/10 </a:t>
            </a:r>
            <a:r>
              <a:rPr lang="en-US" b="1" dirty="0" smtClean="0">
                <a:solidFill>
                  <a:srgbClr val="000000"/>
                </a:solidFill>
              </a:rPr>
              <a:t>EMCAL</a:t>
            </a: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00FF"/>
                </a:solidFill>
              </a:rPr>
              <a:t>10/18 </a:t>
            </a:r>
            <a:r>
              <a:rPr lang="en-US" b="1" dirty="0" smtClean="0">
                <a:solidFill>
                  <a:srgbClr val="000000"/>
                </a:solidFill>
              </a:rPr>
              <a:t>TRD</a:t>
            </a: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1000" b="1" dirty="0" smtClean="0">
                <a:solidFill>
                  <a:srgbClr val="000000"/>
                </a:solidFill>
                <a:latin typeface="Times New Roman" pitchFamily="18" charset="0"/>
              </a:rPr>
            </a:br>
            <a:endParaRPr lang="en-US" sz="1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l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</a:rPr>
              <a:t>TRD to be completed end 2011</a:t>
            </a:r>
          </a:p>
        </p:txBody>
      </p:sp>
      <p:sp>
        <p:nvSpPr>
          <p:cNvPr id="805965" name="Text Box 77"/>
          <p:cNvSpPr txBox="1">
            <a:spLocks noChangeArrowheads="1"/>
          </p:cNvSpPr>
          <p:nvPr/>
        </p:nvSpPr>
        <p:spPr bwMode="auto">
          <a:xfrm>
            <a:off x="228600" y="6270491"/>
            <a:ext cx="28098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 baseline="30000" dirty="0" smtClean="0">
                <a:solidFill>
                  <a:srgbClr val="000000"/>
                </a:solidFill>
              </a:rPr>
              <a:t>*</a:t>
            </a:r>
            <a:r>
              <a:rPr lang="de-DE" sz="1600" dirty="0" err="1" smtClean="0">
                <a:solidFill>
                  <a:srgbClr val="000000"/>
                </a:solidFill>
              </a:rPr>
              <a:t>upgrade</a:t>
            </a:r>
            <a:r>
              <a:rPr lang="de-DE" sz="1600" dirty="0" smtClean="0">
                <a:solidFill>
                  <a:srgbClr val="000000"/>
                </a:solidFill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</a:rPr>
              <a:t>to</a:t>
            </a:r>
            <a:r>
              <a:rPr lang="de-DE" sz="1600" dirty="0" smtClean="0">
                <a:solidFill>
                  <a:srgbClr val="000000"/>
                </a:solidFill>
              </a:rPr>
              <a:t> </a:t>
            </a:r>
            <a:r>
              <a:rPr lang="de-DE" sz="1600" dirty="0" err="1" smtClean="0">
                <a:solidFill>
                  <a:srgbClr val="000000"/>
                </a:solidFill>
              </a:rPr>
              <a:t>the</a:t>
            </a:r>
            <a:r>
              <a:rPr lang="de-DE" sz="1600" dirty="0" smtClean="0">
                <a:solidFill>
                  <a:srgbClr val="000000"/>
                </a:solidFill>
              </a:rPr>
              <a:t> original </a:t>
            </a:r>
            <a:r>
              <a:rPr lang="de-DE" sz="1600" dirty="0" err="1" smtClean="0">
                <a:solidFill>
                  <a:srgbClr val="000000"/>
                </a:solidFill>
              </a:rPr>
              <a:t>setup</a:t>
            </a:r>
            <a:endParaRPr lang="de-DE" sz="1600" baseline="30000" dirty="0" smtClean="0">
              <a:solidFill>
                <a:srgbClr val="000000"/>
              </a:solidFill>
            </a:endParaRPr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2317751" y="1687514"/>
            <a:ext cx="3321050" cy="4479926"/>
            <a:chOff x="1460" y="1063"/>
            <a:chExt cx="2092" cy="2822"/>
          </a:xfrm>
        </p:grpSpPr>
        <p:sp>
          <p:nvSpPr>
            <p:cNvPr id="967724" name="Line 44"/>
            <p:cNvSpPr>
              <a:spLocks noChangeShapeType="1"/>
            </p:cNvSpPr>
            <p:nvPr/>
          </p:nvSpPr>
          <p:spPr bwMode="auto">
            <a:xfrm flipV="1">
              <a:off x="1826" y="1063"/>
              <a:ext cx="908" cy="6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967725" name="Line 45"/>
            <p:cNvSpPr>
              <a:spLocks noChangeShapeType="1"/>
            </p:cNvSpPr>
            <p:nvPr/>
          </p:nvSpPr>
          <p:spPr bwMode="auto">
            <a:xfrm>
              <a:off x="1655" y="1931"/>
              <a:ext cx="907" cy="2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967726" name="Line 46"/>
            <p:cNvSpPr>
              <a:spLocks noChangeShapeType="1"/>
            </p:cNvSpPr>
            <p:nvPr/>
          </p:nvSpPr>
          <p:spPr bwMode="auto">
            <a:xfrm>
              <a:off x="1460" y="2101"/>
              <a:ext cx="2092" cy="17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sp>
        <p:nvSpPr>
          <p:cNvPr id="967727" name="Text Box 47"/>
          <p:cNvSpPr txBox="1">
            <a:spLocks noChangeArrowheads="1"/>
          </p:cNvSpPr>
          <p:nvPr/>
        </p:nvSpPr>
        <p:spPr bwMode="auto">
          <a:xfrm>
            <a:off x="5584825" y="3571875"/>
            <a:ext cx="460375" cy="28416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ITS</a:t>
            </a:r>
          </a:p>
        </p:txBody>
      </p:sp>
      <p:sp>
        <p:nvSpPr>
          <p:cNvPr id="967728" name="Text Box 48"/>
          <p:cNvSpPr txBox="1">
            <a:spLocks noChangeArrowheads="1"/>
          </p:cNvSpPr>
          <p:nvPr/>
        </p:nvSpPr>
        <p:spPr bwMode="auto">
          <a:xfrm>
            <a:off x="5800725" y="2749550"/>
            <a:ext cx="539750" cy="28416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TPC</a:t>
            </a:r>
          </a:p>
        </p:txBody>
      </p:sp>
      <p:sp>
        <p:nvSpPr>
          <p:cNvPr id="967729" name="Text Box 49"/>
          <p:cNvSpPr txBox="1">
            <a:spLocks noChangeArrowheads="1"/>
          </p:cNvSpPr>
          <p:nvPr/>
        </p:nvSpPr>
        <p:spPr bwMode="auto">
          <a:xfrm>
            <a:off x="4435475" y="2411413"/>
            <a:ext cx="549275" cy="284162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TRD</a:t>
            </a:r>
          </a:p>
        </p:txBody>
      </p:sp>
      <p:sp>
        <p:nvSpPr>
          <p:cNvPr id="967730" name="Text Box 50"/>
          <p:cNvSpPr txBox="1">
            <a:spLocks noChangeArrowheads="1"/>
          </p:cNvSpPr>
          <p:nvPr/>
        </p:nvSpPr>
        <p:spPr bwMode="auto">
          <a:xfrm>
            <a:off x="6083300" y="1612900"/>
            <a:ext cx="538163" cy="28416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TOF</a:t>
            </a:r>
          </a:p>
        </p:txBody>
      </p:sp>
      <p:sp>
        <p:nvSpPr>
          <p:cNvPr id="967731" name="Text Box 51"/>
          <p:cNvSpPr txBox="1">
            <a:spLocks noChangeArrowheads="1"/>
          </p:cNvSpPr>
          <p:nvPr/>
        </p:nvSpPr>
        <p:spPr bwMode="auto">
          <a:xfrm>
            <a:off x="4081463" y="1009650"/>
            <a:ext cx="815975" cy="28416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EMCAL</a:t>
            </a:r>
          </a:p>
        </p:txBody>
      </p:sp>
      <p:sp>
        <p:nvSpPr>
          <p:cNvPr id="967732" name="Text Box 52"/>
          <p:cNvSpPr txBox="1">
            <a:spLocks noChangeArrowheads="1"/>
          </p:cNvSpPr>
          <p:nvPr/>
        </p:nvSpPr>
        <p:spPr bwMode="auto">
          <a:xfrm>
            <a:off x="4562475" y="6000750"/>
            <a:ext cx="688975" cy="28416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PHOS</a:t>
            </a:r>
          </a:p>
        </p:txBody>
      </p:sp>
      <p:sp>
        <p:nvSpPr>
          <p:cNvPr id="967733" name="Text Box 53"/>
          <p:cNvSpPr txBox="1">
            <a:spLocks noChangeArrowheads="1"/>
          </p:cNvSpPr>
          <p:nvPr/>
        </p:nvSpPr>
        <p:spPr bwMode="auto">
          <a:xfrm>
            <a:off x="7639050" y="1320800"/>
            <a:ext cx="757238" cy="284163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HMPID</a:t>
            </a:r>
          </a:p>
        </p:txBody>
      </p:sp>
      <p:sp>
        <p:nvSpPr>
          <p:cNvPr id="967734" name="Text Box 54"/>
          <p:cNvSpPr txBox="1">
            <a:spLocks noChangeArrowheads="1"/>
          </p:cNvSpPr>
          <p:nvPr/>
        </p:nvSpPr>
        <p:spPr bwMode="auto">
          <a:xfrm>
            <a:off x="7904163" y="5583238"/>
            <a:ext cx="1058862" cy="284162"/>
          </a:xfrm>
          <a:prstGeom prst="rect">
            <a:avLst/>
          </a:prstGeom>
          <a:solidFill>
            <a:srgbClr val="FFFF99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Font typeface="Wingdings" pitchFamily="2" charset="2"/>
              <a:buNone/>
            </a:pPr>
            <a:r>
              <a:rPr lang="en-US" sz="1400" b="1" smtClean="0">
                <a:solidFill>
                  <a:srgbClr val="000000"/>
                </a:solidFill>
              </a:rPr>
              <a:t>L3 Magnet</a:t>
            </a:r>
          </a:p>
        </p:txBody>
      </p:sp>
      <p:grpSp>
        <p:nvGrpSpPr>
          <p:cNvPr id="4" name="Group 66"/>
          <p:cNvGrpSpPr/>
          <p:nvPr/>
        </p:nvGrpSpPr>
        <p:grpSpPr>
          <a:xfrm>
            <a:off x="4460142" y="4264766"/>
            <a:ext cx="2955125" cy="855869"/>
            <a:chOff x="4460142" y="4264766"/>
            <a:chExt cx="2955125" cy="855869"/>
          </a:xfrm>
        </p:grpSpPr>
        <p:sp>
          <p:nvSpPr>
            <p:cNvPr id="64" name="AutoShape 3"/>
            <p:cNvSpPr>
              <a:spLocks noChangeArrowheads="1"/>
            </p:cNvSpPr>
            <p:nvPr/>
          </p:nvSpPr>
          <p:spPr bwMode="auto">
            <a:xfrm rot="8251693">
              <a:off x="6679601" y="4873871"/>
              <a:ext cx="533400" cy="246764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hlink">
                <a:alpha val="90000"/>
              </a:schemeClr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65" name="AutoShape 3"/>
            <p:cNvSpPr>
              <a:spLocks noChangeArrowheads="1"/>
            </p:cNvSpPr>
            <p:nvPr/>
          </p:nvSpPr>
          <p:spPr bwMode="auto">
            <a:xfrm rot="7145352">
              <a:off x="7025185" y="4408084"/>
              <a:ext cx="533400" cy="246764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hlink">
                <a:alpha val="90000"/>
              </a:schemeClr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  <p:sp>
          <p:nvSpPr>
            <p:cNvPr id="66" name="AutoShape 3"/>
            <p:cNvSpPr>
              <a:spLocks noChangeArrowheads="1"/>
            </p:cNvSpPr>
            <p:nvPr/>
          </p:nvSpPr>
          <p:spPr bwMode="auto">
            <a:xfrm rot="12932858">
              <a:off x="4460142" y="4805181"/>
              <a:ext cx="533400" cy="246764"/>
            </a:xfrm>
            <a:custGeom>
              <a:avLst/>
              <a:gdLst>
                <a:gd name="T0" fmla="*/ 33405281 w 21600"/>
                <a:gd name="T1" fmla="*/ 19088732 h 21600"/>
                <a:gd name="T2" fmla="*/ 33405281 w 21600"/>
                <a:gd name="T3" fmla="*/ 19088732 h 21600"/>
                <a:gd name="T4" fmla="*/ 33405281 w 21600"/>
                <a:gd name="T5" fmla="*/ 19088732 h 21600"/>
                <a:gd name="T6" fmla="*/ 33405281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hlink">
                <a:alpha val="90000"/>
              </a:schemeClr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eaVert" wrap="none" anchor="ctr"/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endParaRPr lang="en-US" sz="1600" smtClean="0">
                <a:solidFill>
                  <a:srgbClr val="0000FF"/>
                </a:solidFill>
              </a:endParaRPr>
            </a:p>
          </p:txBody>
        </p:sp>
      </p:grpSp>
      <p:grpSp>
        <p:nvGrpSpPr>
          <p:cNvPr id="5" name="Group 70"/>
          <p:cNvGrpSpPr/>
          <p:nvPr/>
        </p:nvGrpSpPr>
        <p:grpSpPr>
          <a:xfrm>
            <a:off x="3305881" y="1745759"/>
            <a:ext cx="1341716" cy="1916971"/>
            <a:chOff x="3305881" y="1745759"/>
            <a:chExt cx="1341716" cy="1916971"/>
          </a:xfrm>
        </p:grpSpPr>
        <p:sp>
          <p:nvSpPr>
            <p:cNvPr id="68" name="Rectangle 31"/>
            <p:cNvSpPr>
              <a:spLocks noChangeArrowheads="1"/>
            </p:cNvSpPr>
            <p:nvPr/>
          </p:nvSpPr>
          <p:spPr bwMode="auto">
            <a:xfrm rot="18066816">
              <a:off x="3319665" y="2404728"/>
              <a:ext cx="776287" cy="228600"/>
            </a:xfrm>
            <a:prstGeom prst="rect">
              <a:avLst/>
            </a:prstGeom>
            <a:solidFill>
              <a:schemeClr val="tx2">
                <a:alpha val="71000"/>
              </a:schemeClr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69" name="Rectangle 31"/>
            <p:cNvSpPr>
              <a:spLocks noChangeArrowheads="1"/>
            </p:cNvSpPr>
            <p:nvPr/>
          </p:nvSpPr>
          <p:spPr bwMode="auto">
            <a:xfrm rot="19156914">
              <a:off x="3871310" y="1745759"/>
              <a:ext cx="776287" cy="228600"/>
            </a:xfrm>
            <a:prstGeom prst="rect">
              <a:avLst/>
            </a:prstGeom>
            <a:solidFill>
              <a:schemeClr val="tx2">
                <a:alpha val="71000"/>
              </a:schemeClr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  <p:sp>
          <p:nvSpPr>
            <p:cNvPr id="70" name="Rectangle 31"/>
            <p:cNvSpPr>
              <a:spLocks noChangeArrowheads="1"/>
            </p:cNvSpPr>
            <p:nvPr/>
          </p:nvSpPr>
          <p:spPr bwMode="auto">
            <a:xfrm rot="16850150">
              <a:off x="3032037" y="3160287"/>
              <a:ext cx="776287" cy="228600"/>
            </a:xfrm>
            <a:prstGeom prst="rect">
              <a:avLst/>
            </a:prstGeom>
            <a:solidFill>
              <a:schemeClr val="tx2">
                <a:alpha val="71000"/>
              </a:schemeClr>
            </a:solidFill>
            <a:ln w="254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GB" smtClean="0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7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5965" grpId="0"/>
      <p:bldP spid="967729" grpId="0" animBg="1"/>
      <p:bldP spid="967731" grpId="0" animBg="1"/>
      <p:bldP spid="967732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9"/>
          <p:cNvGrpSpPr/>
          <p:nvPr/>
        </p:nvGrpSpPr>
        <p:grpSpPr>
          <a:xfrm>
            <a:off x="4829908" y="597048"/>
            <a:ext cx="4314092" cy="3083997"/>
            <a:chOff x="4829908" y="597048"/>
            <a:chExt cx="4314092" cy="3083997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r="3575"/>
            <a:stretch>
              <a:fillRect/>
            </a:stretch>
          </p:blipFill>
          <p:spPr bwMode="auto">
            <a:xfrm>
              <a:off x="4829908" y="597048"/>
              <a:ext cx="4314092" cy="3083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6181706" y="1804350"/>
              <a:ext cx="724001" cy="394721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b="1" dirty="0" smtClean="0">
                  <a:latin typeface="+mn-lt"/>
                </a:rPr>
                <a:t>R</a:t>
              </a:r>
              <a:r>
                <a:rPr lang="en-US" b="1" baseline="-25000" dirty="0" smtClean="0">
                  <a:latin typeface="+mn-lt"/>
                </a:rPr>
                <a:t>CP</a:t>
              </a:r>
              <a:endParaRPr lang="en-US" baseline="-25000" dirty="0" smtClean="0"/>
            </a:p>
          </p:txBody>
        </p:sp>
        <p:grpSp>
          <p:nvGrpSpPr>
            <p:cNvPr id="5" name="Group 37"/>
            <p:cNvGrpSpPr/>
            <p:nvPr/>
          </p:nvGrpSpPr>
          <p:grpSpPr>
            <a:xfrm>
              <a:off x="7099460" y="773723"/>
              <a:ext cx="1001187" cy="313932"/>
              <a:chOff x="7216690" y="691662"/>
              <a:chExt cx="1001187" cy="313932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7216690" y="691662"/>
                <a:ext cx="590879" cy="3139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err="1" smtClean="0">
                    <a:solidFill>
                      <a:srgbClr val="0066FF"/>
                    </a:solidFill>
                  </a:rPr>
                  <a:t>e</a:t>
                </a:r>
                <a:r>
                  <a:rPr lang="en-US" sz="1600" b="1" baseline="30000" dirty="0" err="1" smtClean="0">
                    <a:solidFill>
                      <a:srgbClr val="0066FF"/>
                    </a:solidFill>
                  </a:rPr>
                  <a:t>+</a:t>
                </a:r>
                <a:r>
                  <a:rPr lang="en-US" sz="1600" b="1" dirty="0" err="1" smtClean="0">
                    <a:solidFill>
                      <a:srgbClr val="0066FF"/>
                    </a:solidFill>
                  </a:rPr>
                  <a:t>e</a:t>
                </a:r>
                <a:r>
                  <a:rPr lang="en-US" sz="1600" b="1" baseline="30000" dirty="0" smtClean="0">
                    <a:solidFill>
                      <a:srgbClr val="0066FF"/>
                    </a:solidFill>
                  </a:rPr>
                  <a:t>-</a:t>
                </a:r>
                <a:endParaRPr lang="en-US" sz="1600" b="1" baseline="30000" dirty="0">
                  <a:solidFill>
                    <a:srgbClr val="0066FF"/>
                  </a:solidFill>
                  <a:latin typeface="Symbol" pitchFamily="18" charset="2"/>
                </a:endParaRPr>
              </a:p>
            </p:txBody>
          </p:sp>
          <p:cxnSp>
            <p:nvCxnSpPr>
              <p:cNvPr id="37" name="Straight Arrow Connector 36"/>
              <p:cNvCxnSpPr/>
              <p:nvPr/>
            </p:nvCxnSpPr>
            <p:spPr bwMode="auto">
              <a:xfrm>
                <a:off x="7795846" y="855785"/>
                <a:ext cx="422031" cy="140677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66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263" y="46320"/>
            <a:ext cx="7146538" cy="60080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J/</a:t>
            </a:r>
            <a:r>
              <a:rPr lang="en-US" dirty="0" err="1" smtClean="0">
                <a:latin typeface="Symbol" pitchFamily="18" charset="2"/>
              </a:rPr>
              <a:t>y</a:t>
            </a:r>
            <a:r>
              <a:rPr lang="en-US" dirty="0" smtClean="0"/>
              <a:t> suppression: Compared to..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47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92369" y="2401556"/>
            <a:ext cx="3737987" cy="90435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0" y="3748035"/>
            <a:ext cx="6083717" cy="674031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Surprisingly (?) : less suppression than RHIC !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  <a:latin typeface="+mn-lt"/>
              </a:rPr>
              <a:t>R</a:t>
            </a:r>
            <a:r>
              <a:rPr lang="en-US" b="1" baseline="-25000" dirty="0" smtClean="0">
                <a:solidFill>
                  <a:srgbClr val="FF0000"/>
                </a:solidFill>
                <a:latin typeface="+mn-lt"/>
              </a:rPr>
              <a:t>CP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(Alice/Atlas): suppression stronger at high </a:t>
            </a:r>
            <a:r>
              <a:rPr lang="en-US" b="1" dirty="0" err="1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  ??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4541854"/>
            <a:ext cx="5636011" cy="1499898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FF"/>
                </a:solidFill>
              </a:rPr>
              <a:t>Caveats:</a:t>
            </a:r>
          </a:p>
          <a:p>
            <a:pPr algn="l"/>
            <a:r>
              <a:rPr lang="en-US" sz="1600" dirty="0" smtClean="0">
                <a:solidFill>
                  <a:srgbClr val="0066FF"/>
                </a:solidFill>
                <a:latin typeface="+mn-lt"/>
              </a:rPr>
              <a:t>-</a:t>
            </a:r>
            <a:r>
              <a:rPr lang="en-US" sz="1600" dirty="0" smtClean="0">
                <a:solidFill>
                  <a:srgbClr val="FF00FF"/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rgbClr val="FF00FF"/>
                </a:solidFill>
                <a:latin typeface="+mn-lt"/>
              </a:rPr>
              <a:t>J/</a:t>
            </a:r>
            <a:r>
              <a:rPr lang="en-US" sz="1600" b="1" dirty="0" err="1" smtClean="0">
                <a:solidFill>
                  <a:srgbClr val="FF00FF"/>
                </a:solidFill>
                <a:latin typeface="Symbol" pitchFamily="18" charset="2"/>
              </a:rPr>
              <a:t>y</a:t>
            </a:r>
            <a:r>
              <a:rPr lang="en-US" sz="1600" b="1" dirty="0" smtClean="0">
                <a:solidFill>
                  <a:srgbClr val="FF00FF"/>
                </a:solidFill>
                <a:latin typeface="+mn-lt"/>
              </a:rPr>
              <a:t> (B) </a:t>
            </a:r>
            <a:r>
              <a:rPr lang="en-US" sz="1600" b="1" dirty="0" smtClean="0">
                <a:solidFill>
                  <a:srgbClr val="FF00FF"/>
                </a:solidFill>
              </a:rPr>
              <a:t>about</a:t>
            </a:r>
            <a:r>
              <a:rPr lang="en-US" sz="1600" b="1" dirty="0" smtClean="0">
                <a:solidFill>
                  <a:srgbClr val="FF00FF"/>
                </a:solidFill>
                <a:latin typeface="Symbol" pitchFamily="18" charset="2"/>
              </a:rPr>
              <a:t> </a:t>
            </a:r>
            <a:r>
              <a:rPr lang="en-US" sz="1600" b="1" dirty="0" smtClean="0">
                <a:solidFill>
                  <a:srgbClr val="FF00FF"/>
                </a:solidFill>
                <a:latin typeface="+mn-lt"/>
              </a:rPr>
              <a:t>10%</a:t>
            </a:r>
            <a:r>
              <a:rPr lang="en-US" sz="1600" dirty="0" smtClean="0">
                <a:solidFill>
                  <a:srgbClr val="0066FF"/>
                </a:solidFill>
                <a:latin typeface="+mn-lt"/>
              </a:rPr>
              <a:t> (</a:t>
            </a:r>
            <a:r>
              <a:rPr lang="en-US" sz="1600" dirty="0" err="1" smtClean="0">
                <a:solidFill>
                  <a:srgbClr val="0066FF"/>
                </a:solidFill>
                <a:latin typeface="+mn-lt"/>
              </a:rPr>
              <a:t>LHCb</a:t>
            </a:r>
            <a:r>
              <a:rPr lang="en-US" sz="1600" dirty="0" smtClean="0">
                <a:solidFill>
                  <a:srgbClr val="0066FF"/>
                </a:solidFill>
                <a:latin typeface="+mn-lt"/>
              </a:rPr>
              <a:t>) =&gt; R</a:t>
            </a:r>
            <a:r>
              <a:rPr lang="en-US" sz="1600" baseline="-25000" dirty="0" smtClean="0">
                <a:solidFill>
                  <a:srgbClr val="0066FF"/>
                </a:solidFill>
                <a:latin typeface="+mn-lt"/>
              </a:rPr>
              <a:t>AA</a:t>
            </a:r>
            <a:r>
              <a:rPr lang="en-US" sz="1600" dirty="0" smtClean="0">
                <a:solidFill>
                  <a:srgbClr val="0066FF"/>
                </a:solidFill>
                <a:latin typeface="+mn-lt"/>
              </a:rPr>
              <a:t>(prompt)  </a:t>
            </a:r>
            <a:r>
              <a:rPr lang="en-US" sz="1600" dirty="0" smtClean="0">
                <a:solidFill>
                  <a:srgbClr val="FF00FF"/>
                </a:solidFill>
                <a:latin typeface="+mn-lt"/>
              </a:rPr>
              <a:t>lower by </a:t>
            </a:r>
            <a:r>
              <a:rPr lang="en-US" sz="1600" dirty="0" smtClean="0">
                <a:solidFill>
                  <a:srgbClr val="FF00FF"/>
                </a:solidFill>
              </a:rPr>
              <a:t>≈ 0.05</a:t>
            </a:r>
          </a:p>
          <a:p>
            <a:pPr algn="l"/>
            <a:r>
              <a:rPr lang="en-US" sz="1600" dirty="0" smtClean="0">
                <a:solidFill>
                  <a:srgbClr val="FF00FF"/>
                </a:solidFill>
                <a:latin typeface="+mn-lt"/>
              </a:rPr>
              <a:t>- </a:t>
            </a:r>
            <a:r>
              <a:rPr lang="en-US" sz="1600" dirty="0" smtClean="0">
                <a:solidFill>
                  <a:srgbClr val="0066FF"/>
                </a:solidFill>
                <a:latin typeface="+mn-lt"/>
              </a:rPr>
              <a:t>compare to</a:t>
            </a:r>
            <a:r>
              <a:rPr lang="en-US" sz="1600" dirty="0" smtClean="0">
                <a:solidFill>
                  <a:srgbClr val="FF00FF"/>
                </a:solidFill>
                <a:latin typeface="+mn-lt"/>
              </a:rPr>
              <a:t> </a:t>
            </a:r>
            <a:r>
              <a:rPr lang="en-US" sz="1600" dirty="0" err="1" smtClean="0">
                <a:solidFill>
                  <a:srgbClr val="FF00FF"/>
                </a:solidFill>
                <a:latin typeface="+mn-lt"/>
              </a:rPr>
              <a:t>Phenix</a:t>
            </a:r>
            <a:r>
              <a:rPr lang="en-US" sz="1600" dirty="0" smtClean="0">
                <a:solidFill>
                  <a:srgbClr val="FF00FF"/>
                </a:solidFill>
                <a:latin typeface="+mn-lt"/>
              </a:rPr>
              <a:t> </a:t>
            </a:r>
            <a:r>
              <a:rPr lang="en-US" sz="1600" dirty="0" err="1" smtClean="0">
                <a:solidFill>
                  <a:srgbClr val="FF00FF"/>
                </a:solidFill>
                <a:latin typeface="+mn-lt"/>
              </a:rPr>
              <a:t>e</a:t>
            </a:r>
            <a:r>
              <a:rPr lang="en-US" sz="1600" baseline="30000" dirty="0" err="1" smtClean="0">
                <a:solidFill>
                  <a:srgbClr val="FF00FF"/>
                </a:solidFill>
                <a:latin typeface="+mn-lt"/>
              </a:rPr>
              <a:t>+</a:t>
            </a:r>
            <a:r>
              <a:rPr lang="en-US" sz="1600" dirty="0" err="1" smtClean="0">
                <a:solidFill>
                  <a:srgbClr val="FF00FF"/>
                </a:solidFill>
                <a:latin typeface="+mn-lt"/>
              </a:rPr>
              <a:t>e</a:t>
            </a:r>
            <a:r>
              <a:rPr lang="en-US" sz="1600" baseline="30000" dirty="0" smtClean="0">
                <a:solidFill>
                  <a:srgbClr val="FF00FF"/>
                </a:solidFill>
                <a:latin typeface="+mn-lt"/>
              </a:rPr>
              <a:t>-</a:t>
            </a:r>
            <a:r>
              <a:rPr lang="en-US" sz="1600" dirty="0" smtClean="0">
                <a:solidFill>
                  <a:srgbClr val="FF00FF"/>
                </a:solidFill>
                <a:latin typeface="+mn-lt"/>
              </a:rPr>
              <a:t> ? =&gt;</a:t>
            </a:r>
            <a:r>
              <a:rPr lang="en-US" sz="1600" dirty="0" smtClean="0">
                <a:solidFill>
                  <a:srgbClr val="0066FF"/>
                </a:solidFill>
                <a:latin typeface="+mn-lt"/>
              </a:rPr>
              <a:t> less difference, </a:t>
            </a:r>
            <a:r>
              <a:rPr lang="en-US" sz="1600" dirty="0" smtClean="0">
                <a:solidFill>
                  <a:srgbClr val="FF00FF"/>
                </a:solidFill>
                <a:latin typeface="+mn-lt"/>
              </a:rPr>
              <a:t>still significant</a:t>
            </a:r>
          </a:p>
          <a:p>
            <a:pPr algn="l"/>
            <a:r>
              <a:rPr lang="en-US" sz="1600" dirty="0" smtClean="0">
                <a:solidFill>
                  <a:srgbClr val="0066FF"/>
                </a:solidFill>
                <a:latin typeface="+mn-lt"/>
              </a:rPr>
              <a:t>- </a:t>
            </a:r>
            <a:r>
              <a:rPr lang="en-US" sz="1600" dirty="0" smtClean="0">
                <a:solidFill>
                  <a:srgbClr val="FF00FF"/>
                </a:solidFill>
                <a:latin typeface="+mn-lt"/>
              </a:rPr>
              <a:t>shadowing</a:t>
            </a:r>
            <a:r>
              <a:rPr lang="en-US" sz="1600" dirty="0" smtClean="0">
                <a:solidFill>
                  <a:srgbClr val="0066FF"/>
                </a:solidFill>
                <a:latin typeface="+mn-lt"/>
              </a:rPr>
              <a:t>(LHC) &gt; shadowing(RHIC) ? =&gt; R</a:t>
            </a:r>
            <a:r>
              <a:rPr lang="en-US" sz="1600" baseline="-25000" dirty="0" smtClean="0">
                <a:solidFill>
                  <a:srgbClr val="0066FF"/>
                </a:solidFill>
              </a:rPr>
              <a:t>AA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1600" dirty="0" smtClean="0">
                <a:solidFill>
                  <a:srgbClr val="0066FF"/>
                </a:solidFill>
              </a:rPr>
              <a:t>goes up ?</a:t>
            </a:r>
          </a:p>
          <a:p>
            <a:pPr algn="l"/>
            <a:r>
              <a:rPr lang="en-US" sz="1600" dirty="0" smtClean="0">
                <a:solidFill>
                  <a:srgbClr val="0066FF"/>
                </a:solidFill>
              </a:rPr>
              <a:t>- </a:t>
            </a:r>
            <a:r>
              <a:rPr lang="en-US" sz="1600" dirty="0" smtClean="0">
                <a:solidFill>
                  <a:srgbClr val="FF00FF"/>
                </a:solidFill>
              </a:rPr>
              <a:t>cold nuclear matter</a:t>
            </a:r>
            <a:r>
              <a:rPr lang="en-US" sz="1600" dirty="0" smtClean="0">
                <a:solidFill>
                  <a:srgbClr val="0066FF"/>
                </a:solidFill>
              </a:rPr>
              <a:t> suppression ?</a:t>
            </a:r>
          </a:p>
        </p:txBody>
      </p:sp>
      <p:grpSp>
        <p:nvGrpSpPr>
          <p:cNvPr id="6" name="Group 41"/>
          <p:cNvGrpSpPr/>
          <p:nvPr/>
        </p:nvGrpSpPr>
        <p:grpSpPr>
          <a:xfrm>
            <a:off x="130629" y="612949"/>
            <a:ext cx="4708779" cy="3201970"/>
            <a:chOff x="130629" y="612949"/>
            <a:chExt cx="4708779" cy="3201970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0629" y="612949"/>
              <a:ext cx="4708779" cy="3201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40"/>
            <p:cNvGrpSpPr/>
            <p:nvPr/>
          </p:nvGrpSpPr>
          <p:grpSpPr>
            <a:xfrm>
              <a:off x="1366873" y="1570894"/>
              <a:ext cx="1305989" cy="949567"/>
              <a:chOff x="1366873" y="1570894"/>
              <a:chExt cx="1305989" cy="949567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1366873" y="1570894"/>
                <a:ext cx="1305989" cy="3139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err="1" smtClean="0">
                    <a:solidFill>
                      <a:srgbClr val="0066FF"/>
                    </a:solidFill>
                  </a:rPr>
                  <a:t>Phenix</a:t>
                </a:r>
                <a:r>
                  <a:rPr lang="en-US" sz="1600" b="1" dirty="0" smtClean="0">
                    <a:solidFill>
                      <a:srgbClr val="0066FF"/>
                    </a:solidFill>
                    <a:latin typeface="Symbol" pitchFamily="18" charset="2"/>
                  </a:rPr>
                  <a:t> mm</a:t>
                </a:r>
                <a:endParaRPr lang="en-US" sz="1600" b="1" baseline="-25000" dirty="0">
                  <a:solidFill>
                    <a:srgbClr val="0066FF"/>
                  </a:solidFill>
                  <a:latin typeface="Symbol" pitchFamily="18" charset="2"/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 bwMode="auto">
              <a:xfrm rot="5400000">
                <a:off x="1412631" y="2186354"/>
                <a:ext cx="597877" cy="70338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30" name="Text Box 5"/>
            <p:cNvSpPr txBox="1">
              <a:spLocks noChangeArrowheads="1"/>
            </p:cNvSpPr>
            <p:nvPr/>
          </p:nvSpPr>
          <p:spPr bwMode="auto">
            <a:xfrm>
              <a:off x="2614552" y="1137139"/>
              <a:ext cx="644463" cy="345209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b="1" dirty="0" smtClean="0">
                  <a:latin typeface="+mn-lt"/>
                </a:rPr>
                <a:t>R</a:t>
              </a:r>
              <a:r>
                <a:rPr lang="en-US" b="1" baseline="-25000" dirty="0" smtClean="0">
                  <a:latin typeface="+mn-lt"/>
                </a:rPr>
                <a:t>AA</a:t>
              </a:r>
              <a:endParaRPr lang="en-US" baseline="-25000" dirty="0" smtClean="0"/>
            </a:p>
          </p:txBody>
        </p:sp>
      </p:grpSp>
      <p:grpSp>
        <p:nvGrpSpPr>
          <p:cNvPr id="8" name="Group 32"/>
          <p:cNvGrpSpPr/>
          <p:nvPr/>
        </p:nvGrpSpPr>
        <p:grpSpPr>
          <a:xfrm>
            <a:off x="4759569" y="691663"/>
            <a:ext cx="4384431" cy="3023628"/>
            <a:chOff x="4759569" y="597878"/>
            <a:chExt cx="4384431" cy="3023628"/>
          </a:xfrm>
        </p:grpSpPr>
        <p:pic>
          <p:nvPicPr>
            <p:cNvPr id="214018" name="Picture 2" descr="https://aliceinfo.cern.ch/Figure/sites/aliceinfo.cern.ch.Figure/files/Figures/ppillot/2011-May-20-RCPvsATLAS.gif"/>
            <p:cNvPicPr>
              <a:picLocks noChangeAspect="1" noChangeArrowheads="1"/>
            </p:cNvPicPr>
            <p:nvPr/>
          </p:nvPicPr>
          <p:blipFill>
            <a:blip r:embed="rId4" cstate="print"/>
            <a:srcRect t="2059" r="4226" b="5654"/>
            <a:stretch>
              <a:fillRect/>
            </a:stretch>
          </p:blipFill>
          <p:spPr bwMode="auto">
            <a:xfrm>
              <a:off x="4759569" y="609601"/>
              <a:ext cx="4384431" cy="3011905"/>
            </a:xfrm>
            <a:prstGeom prst="rect">
              <a:avLst/>
            </a:prstGeom>
            <a:noFill/>
          </p:spPr>
        </p:pic>
        <p:grpSp>
          <p:nvGrpSpPr>
            <p:cNvPr id="10" name="Group 31"/>
            <p:cNvGrpSpPr/>
            <p:nvPr/>
          </p:nvGrpSpPr>
          <p:grpSpPr>
            <a:xfrm>
              <a:off x="5962320" y="1758462"/>
              <a:ext cx="1411495" cy="313933"/>
              <a:chOff x="5962320" y="1758462"/>
              <a:chExt cx="1411495" cy="313933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5962320" y="1758463"/>
                <a:ext cx="850682" cy="3139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ATLAS</a:t>
                </a:r>
                <a:endParaRPr lang="en-US" sz="1600" b="1" baseline="-250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cxnSp>
            <p:nvCxnSpPr>
              <p:cNvPr id="26" name="Straight Arrow Connector 25"/>
              <p:cNvCxnSpPr/>
              <p:nvPr/>
            </p:nvCxnSpPr>
            <p:spPr bwMode="auto">
              <a:xfrm flipV="1">
                <a:off x="6775938" y="1758462"/>
                <a:ext cx="597877" cy="58615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31" name="Text Box 5"/>
            <p:cNvSpPr txBox="1">
              <a:spLocks noChangeArrowheads="1"/>
            </p:cNvSpPr>
            <p:nvPr/>
          </p:nvSpPr>
          <p:spPr bwMode="auto">
            <a:xfrm>
              <a:off x="7010706" y="597878"/>
              <a:ext cx="644463" cy="345209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b="1" dirty="0" smtClean="0">
                  <a:latin typeface="+mn-lt"/>
                </a:rPr>
                <a:t>R</a:t>
              </a:r>
              <a:r>
                <a:rPr lang="en-US" b="1" baseline="-25000" dirty="0" smtClean="0">
                  <a:latin typeface="+mn-lt"/>
                </a:rPr>
                <a:t>CP</a:t>
              </a:r>
              <a:endParaRPr lang="en-US" baseline="-25000" dirty="0" smtClean="0"/>
            </a:p>
          </p:txBody>
        </p:sp>
      </p:grpSp>
      <p:grpSp>
        <p:nvGrpSpPr>
          <p:cNvPr id="11" name="Group 49"/>
          <p:cNvGrpSpPr/>
          <p:nvPr/>
        </p:nvGrpSpPr>
        <p:grpSpPr>
          <a:xfrm>
            <a:off x="5744307" y="3833446"/>
            <a:ext cx="3399693" cy="3024554"/>
            <a:chOff x="5713843" y="4032738"/>
            <a:chExt cx="3394988" cy="2883877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t="3097" r="3979"/>
            <a:stretch>
              <a:fillRect/>
            </a:stretch>
          </p:blipFill>
          <p:spPr bwMode="auto">
            <a:xfrm>
              <a:off x="5713843" y="4032738"/>
              <a:ext cx="3394988" cy="2883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" name="Group 47"/>
            <p:cNvGrpSpPr/>
            <p:nvPr/>
          </p:nvGrpSpPr>
          <p:grpSpPr>
            <a:xfrm>
              <a:off x="6083533" y="4876800"/>
              <a:ext cx="1744388" cy="1369009"/>
              <a:chOff x="6083533" y="4876800"/>
              <a:chExt cx="1744388" cy="1369009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6083533" y="5931877"/>
                <a:ext cx="1744388" cy="313932"/>
              </a:xfrm>
              <a:prstGeom prst="rect">
                <a:avLst/>
              </a:prstGeom>
              <a:solidFill>
                <a:srgbClr val="FFFF00">
                  <a:alpha val="44000"/>
                </a:srgb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shadowing range</a:t>
                </a:r>
                <a:endParaRPr lang="en-US" sz="1600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 bwMode="auto">
              <a:xfrm rot="5400000" flipH="1" flipV="1">
                <a:off x="6904893" y="5345724"/>
                <a:ext cx="668215" cy="50409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7" name="Straight Arrow Connector 46"/>
              <p:cNvCxnSpPr/>
              <p:nvPr/>
            </p:nvCxnSpPr>
            <p:spPr bwMode="auto">
              <a:xfrm rot="16200000" flipH="1">
                <a:off x="7139353" y="5263661"/>
                <a:ext cx="785446" cy="11723"/>
              </a:xfrm>
              <a:prstGeom prst="straightConnector1">
                <a:avLst/>
              </a:prstGeom>
              <a:noFill/>
              <a:ln w="15875" cap="flat" cmpd="sng" algn="ctr">
                <a:solidFill>
                  <a:srgbClr val="FF0000"/>
                </a:solidFill>
                <a:prstDash val="dash"/>
                <a:round/>
                <a:headEnd type="arrow"/>
                <a:tailEnd type="arrow"/>
              </a:ln>
              <a:effectLst/>
            </p:spPr>
          </p:cxnSp>
        </p:grpSp>
      </p:grpSp>
      <p:cxnSp>
        <p:nvCxnSpPr>
          <p:cNvPr id="57" name="Straight Arrow Connector 56"/>
          <p:cNvCxnSpPr/>
          <p:nvPr/>
        </p:nvCxnSpPr>
        <p:spPr bwMode="auto">
          <a:xfrm rot="5400000">
            <a:off x="5472355" y="1213737"/>
            <a:ext cx="409510" cy="1588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5549900" y="3073400"/>
            <a:ext cx="2689145" cy="289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Complementary measurements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850" y="4476750"/>
            <a:ext cx="3288030" cy="238125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546976" y="4521757"/>
            <a:ext cx="5660524" cy="20082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>
                <a:schemeClr val="tx1"/>
              </a:buClr>
            </a:pPr>
            <a:r>
              <a:rPr lang="en-US" b="1" dirty="0" smtClean="0">
                <a:solidFill>
                  <a:srgbClr val="3366FF"/>
                </a:solidFill>
              </a:rPr>
              <a:t>   </a:t>
            </a:r>
            <a:r>
              <a:rPr lang="en-US" b="1" dirty="0" smtClean="0"/>
              <a:t>     		 More on v</a:t>
            </a:r>
            <a:r>
              <a:rPr lang="en-US" b="1" baseline="-25000" dirty="0" smtClean="0"/>
              <a:t>2</a:t>
            </a:r>
            <a:r>
              <a:rPr lang="en-US" dirty="0" smtClean="0"/>
              <a:t> </a:t>
            </a:r>
          </a:p>
          <a:p>
            <a:pPr algn="l"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Non-flow contribution (</a:t>
            </a:r>
            <a:r>
              <a:rPr lang="en-US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d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algn="l"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Measure flow fluctuations (</a:t>
            </a:r>
            <a:r>
              <a:rPr lang="en-US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1" algn="l"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different </a:t>
            </a:r>
            <a:r>
              <a:rPr lang="en-US" dirty="0" err="1" smtClean="0">
                <a:solidFill>
                  <a:schemeClr val="tx1"/>
                </a:solidFill>
              </a:rPr>
              <a:t>cumulants</a:t>
            </a:r>
            <a:r>
              <a:rPr lang="en-US" dirty="0" smtClean="0">
                <a:solidFill>
                  <a:schemeClr val="tx1"/>
                </a:solidFill>
              </a:rPr>
              <a:t> 		</a:t>
            </a:r>
          </a:p>
          <a:p>
            <a:pPr algn="l">
              <a:buClr>
                <a:schemeClr val="tx1"/>
              </a:buClr>
              <a:buFont typeface="Arial"/>
              <a:buChar char="•"/>
            </a:pPr>
            <a:endParaRPr lang="en-US" dirty="0" smtClean="0">
              <a:solidFill>
                <a:schemeClr val="tx1"/>
              </a:solidFill>
            </a:endParaRPr>
          </a:p>
          <a:p>
            <a:pPr algn="l"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Identified particle flow (sensitive to radial expansion)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Anisotropic transverse flow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63600" y="4038600"/>
            <a:ext cx="2584061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Initial spatial anisotropy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82600" y="1549400"/>
            <a:ext cx="7975600" cy="2184400"/>
            <a:chOff x="482600" y="1549400"/>
            <a:chExt cx="7975600" cy="2184400"/>
          </a:xfrm>
        </p:grpSpPr>
        <p:grpSp>
          <p:nvGrpSpPr>
            <p:cNvPr id="7" name="Group 6"/>
            <p:cNvGrpSpPr/>
            <p:nvPr/>
          </p:nvGrpSpPr>
          <p:grpSpPr>
            <a:xfrm>
              <a:off x="482600" y="1581150"/>
              <a:ext cx="7975600" cy="2152650"/>
              <a:chOff x="482600" y="1581150"/>
              <a:chExt cx="7975600" cy="2152650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2600" y="1581150"/>
                <a:ext cx="7975600" cy="194564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5194300" y="2997200"/>
                <a:ext cx="2209800" cy="73660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549900" y="1549400"/>
              <a:ext cx="389850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p</a:t>
              </a:r>
              <a:r>
                <a:rPr lang="en-US" baseline="-25000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y</a:t>
              </a:r>
              <a:endParaRPr lang="en-US" baseline="-25000" dirty="0">
                <a:solidFill>
                  <a:schemeClr val="tx1"/>
                </a:solidFill>
                <a:latin typeface="Comic Sans MS"/>
                <a:cs typeface="Comic Sans MS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94500" y="2336800"/>
              <a:ext cx="673100" cy="34624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p</a:t>
              </a:r>
              <a:r>
                <a:rPr lang="en-US" baseline="-25000" dirty="0" err="1" smtClean="0">
                  <a:solidFill>
                    <a:schemeClr val="tx1"/>
                  </a:solidFill>
                  <a:latin typeface="Comic Sans MS"/>
                  <a:cs typeface="Comic Sans MS"/>
                </a:rPr>
                <a:t>y</a:t>
              </a:r>
              <a:endParaRPr lang="en-US" baseline="-25000" dirty="0">
                <a:solidFill>
                  <a:schemeClr val="tx1"/>
                </a:solidFill>
                <a:latin typeface="Comic Sans MS"/>
                <a:cs typeface="Comic Sans MS"/>
              </a:endParaRPr>
            </a:p>
          </p:txBody>
        </p:sp>
      </p:grpSp>
      <p:graphicFrame>
        <p:nvGraphicFramePr>
          <p:cNvPr id="333828" name="Object 4"/>
          <p:cNvGraphicFramePr>
            <a:graphicFrameLocks noChangeAspect="1"/>
          </p:cNvGraphicFramePr>
          <p:nvPr/>
        </p:nvGraphicFramePr>
        <p:xfrm>
          <a:off x="1270000" y="3289300"/>
          <a:ext cx="1397000" cy="765175"/>
        </p:xfrm>
        <a:graphic>
          <a:graphicData uri="http://schemas.openxmlformats.org/presentationml/2006/ole">
            <p:oleObj spid="_x0000_s333828" name="Equation" r:id="rId5" imgW="927100" imgH="508000" progId="Equation.3">
              <p:embed/>
            </p:oleObj>
          </a:graphicData>
        </a:graphic>
      </p:graphicFrame>
      <p:cxnSp>
        <p:nvCxnSpPr>
          <p:cNvPr id="20" name="Curved Connector 19"/>
          <p:cNvCxnSpPr/>
          <p:nvPr/>
        </p:nvCxnSpPr>
        <p:spPr>
          <a:xfrm flipV="1">
            <a:off x="3632200" y="3860800"/>
            <a:ext cx="1549400" cy="38100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92200" y="4711700"/>
            <a:ext cx="1816689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from last LHCC</a:t>
            </a:r>
            <a:endParaRPr lang="en-US" i="1" dirty="0"/>
          </a:p>
        </p:txBody>
      </p:sp>
      <p:graphicFrame>
        <p:nvGraphicFramePr>
          <p:cNvPr id="333830" name="Object 6"/>
          <p:cNvGraphicFramePr>
            <a:graphicFrameLocks noChangeAspect="1"/>
          </p:cNvGraphicFramePr>
          <p:nvPr/>
        </p:nvGraphicFramePr>
        <p:xfrm>
          <a:off x="6969125" y="5368925"/>
          <a:ext cx="2035175" cy="795338"/>
        </p:xfrm>
        <a:graphic>
          <a:graphicData uri="http://schemas.openxmlformats.org/presentationml/2006/ole">
            <p:oleObj spid="_x0000_s333830" name="Equation" r:id="rId6" imgW="1168400" imgH="457200" progId="Equation.3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5029200" y="3517900"/>
            <a:ext cx="3700239" cy="678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Final momentum anisotropy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Reflected in </a:t>
            </a:r>
            <a:r>
              <a:rPr lang="en-US" dirty="0" err="1" smtClean="0">
                <a:solidFill>
                  <a:srgbClr val="FF0000"/>
                </a:solidFill>
              </a:rPr>
              <a:t>azimuthal</a:t>
            </a:r>
            <a:r>
              <a:rPr lang="en-US" dirty="0" smtClean="0">
                <a:solidFill>
                  <a:srgbClr val="FF0000"/>
                </a:solidFill>
              </a:rPr>
              <a:t> distribution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28" name="Object 5"/>
          <p:cNvGraphicFramePr>
            <a:graphicFrameLocks noChangeAspect="1"/>
          </p:cNvGraphicFramePr>
          <p:nvPr/>
        </p:nvGraphicFramePr>
        <p:xfrm>
          <a:off x="5965825" y="2806700"/>
          <a:ext cx="1530350" cy="765175"/>
        </p:xfrm>
        <a:graphic>
          <a:graphicData uri="http://schemas.openxmlformats.org/presentationml/2006/ole">
            <p:oleObj spid="_x0000_s333831" name="Equation" r:id="rId7" imgW="1016000" imgH="508000" progId="Equation.3">
              <p:embed/>
            </p:oleObj>
          </a:graphicData>
        </a:graphic>
      </p:graphicFrame>
      <p:sp>
        <p:nvSpPr>
          <p:cNvPr id="29" name="Rectangle 28"/>
          <p:cNvSpPr/>
          <p:nvPr/>
        </p:nvSpPr>
        <p:spPr>
          <a:xfrm>
            <a:off x="7538720" y="2989176"/>
            <a:ext cx="1454470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(elliptic flow)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75200" y="6826250"/>
            <a:ext cx="2133600" cy="365125"/>
          </a:xfrm>
        </p:spPr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7105650"/>
            <a:ext cx="2133600" cy="365125"/>
          </a:xfrm>
        </p:spPr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3" descr="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3288" t="2326" r="2211" b="7364"/>
          <a:stretch>
            <a:fillRect/>
          </a:stretch>
        </p:blipFill>
        <p:spPr bwMode="auto">
          <a:xfrm>
            <a:off x="76201" y="1471251"/>
            <a:ext cx="4092555" cy="2788204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3947747" y="1712546"/>
            <a:ext cx="3689046" cy="341632"/>
            <a:chOff x="4443047" y="937846"/>
            <a:chExt cx="3689046" cy="341632"/>
          </a:xfrm>
        </p:grpSpPr>
        <p:sp>
          <p:nvSpPr>
            <p:cNvPr id="7" name="TextBox 6"/>
            <p:cNvSpPr txBox="1"/>
            <p:nvPr/>
          </p:nvSpPr>
          <p:spPr>
            <a:xfrm>
              <a:off x="4690125" y="937846"/>
              <a:ext cx="3441968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no eta gap between particles</a:t>
              </a:r>
              <a:endParaRPr lang="en-US" dirty="0"/>
            </a:p>
          </p:txBody>
        </p:sp>
        <p:cxnSp>
          <p:nvCxnSpPr>
            <p:cNvPr id="8" name="Straight Arrow Connector 7"/>
            <p:cNvCxnSpPr>
              <a:stCxn id="7" idx="1"/>
            </p:cNvCxnSpPr>
            <p:nvPr/>
          </p:nvCxnSpPr>
          <p:spPr bwMode="auto">
            <a:xfrm rot="10800000" flipV="1">
              <a:off x="4443047" y="1108661"/>
              <a:ext cx="247079" cy="169153"/>
            </a:xfrm>
            <a:prstGeom prst="straightConnector1">
              <a:avLst/>
            </a:prstGeom>
            <a:noFill/>
            <a:ln w="381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9" name="Group 8"/>
          <p:cNvGrpSpPr/>
          <p:nvPr/>
        </p:nvGrpSpPr>
        <p:grpSpPr>
          <a:xfrm>
            <a:off x="3924302" y="2216640"/>
            <a:ext cx="1269100" cy="341632"/>
            <a:chOff x="4419602" y="1441940"/>
            <a:chExt cx="1269100" cy="341632"/>
          </a:xfrm>
        </p:grpSpPr>
        <p:sp>
          <p:nvSpPr>
            <p:cNvPr id="10" name="TextBox 9"/>
            <p:cNvSpPr txBox="1"/>
            <p:nvPr/>
          </p:nvSpPr>
          <p:spPr>
            <a:xfrm>
              <a:off x="4718564" y="1441940"/>
              <a:ext cx="970138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|</a:t>
              </a:r>
              <a:r>
                <a:rPr lang="en-US" dirty="0" smtClean="0">
                  <a:latin typeface="Symbol" pitchFamily="18" charset="2"/>
                </a:rPr>
                <a:t>h</a:t>
              </a:r>
              <a:r>
                <a:rPr lang="en-US" dirty="0" smtClean="0"/>
                <a:t>|&gt;1</a:t>
              </a:r>
              <a:endParaRPr lang="en-US" dirty="0"/>
            </a:p>
          </p:txBody>
        </p:sp>
        <p:cxnSp>
          <p:nvCxnSpPr>
            <p:cNvPr id="11" name="Straight Arrow Connector 10"/>
            <p:cNvCxnSpPr>
              <a:stCxn id="10" idx="1"/>
            </p:cNvCxnSpPr>
            <p:nvPr/>
          </p:nvCxnSpPr>
          <p:spPr bwMode="auto">
            <a:xfrm rot="10800000" flipV="1">
              <a:off x="4419602" y="1612756"/>
              <a:ext cx="298962" cy="16750"/>
            </a:xfrm>
            <a:prstGeom prst="straightConnector1">
              <a:avLst/>
            </a:prstGeom>
            <a:noFill/>
            <a:ln w="381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2" name="Group 11"/>
          <p:cNvGrpSpPr/>
          <p:nvPr/>
        </p:nvGrpSpPr>
        <p:grpSpPr>
          <a:xfrm>
            <a:off x="3912577" y="2615224"/>
            <a:ext cx="4537178" cy="801220"/>
            <a:chOff x="4407877" y="1840524"/>
            <a:chExt cx="4537178" cy="801220"/>
          </a:xfrm>
        </p:grpSpPr>
        <p:sp>
          <p:nvSpPr>
            <p:cNvPr id="13" name="TextBox 12"/>
            <p:cNvSpPr txBox="1"/>
            <p:nvPr/>
          </p:nvSpPr>
          <p:spPr>
            <a:xfrm>
              <a:off x="4674335" y="2004647"/>
              <a:ext cx="4270720" cy="637097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both v</a:t>
              </a:r>
              <a:r>
                <a:rPr lang="en-US" baseline="-25000" dirty="0" smtClean="0"/>
                <a:t>2</a:t>
              </a:r>
              <a:r>
                <a:rPr lang="en-US" dirty="0" smtClean="0"/>
                <a:t> corrected for remaining non-flow</a:t>
              </a:r>
            </a:p>
            <a:p>
              <a:r>
                <a:rPr lang="en-US" sz="1600" dirty="0" smtClean="0"/>
                <a:t>(</a:t>
              </a:r>
              <a:r>
                <a:rPr lang="en-US" sz="1600" dirty="0" err="1" smtClean="0"/>
                <a:t>Hijing</a:t>
              </a:r>
              <a:r>
                <a:rPr lang="en-US" sz="1600" dirty="0" smtClean="0"/>
                <a:t> or scaled pp)</a:t>
              </a:r>
              <a:endParaRPr lang="en-US" sz="1600" dirty="0"/>
            </a:p>
          </p:txBody>
        </p:sp>
        <p:cxnSp>
          <p:nvCxnSpPr>
            <p:cNvPr id="14" name="Straight Arrow Connector 13"/>
            <p:cNvCxnSpPr>
              <a:stCxn id="13" idx="1"/>
            </p:cNvCxnSpPr>
            <p:nvPr/>
          </p:nvCxnSpPr>
          <p:spPr bwMode="auto">
            <a:xfrm rot="10800000">
              <a:off x="4407877" y="1840524"/>
              <a:ext cx="266458" cy="482673"/>
            </a:xfrm>
            <a:prstGeom prst="straightConnector1">
              <a:avLst/>
            </a:prstGeom>
            <a:noFill/>
            <a:ln w="381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46335" y="1174275"/>
            <a:ext cx="2615425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Non-Flow corrections</a:t>
            </a:r>
            <a:endParaRPr lang="en-US" sz="1800" dirty="0">
              <a:latin typeface="Symbol" pitchFamily="18" charset="2"/>
            </a:endParaRPr>
          </a:p>
        </p:txBody>
      </p:sp>
      <p:graphicFrame>
        <p:nvGraphicFramePr>
          <p:cNvPr id="337922" name="Object 2"/>
          <p:cNvGraphicFramePr>
            <a:graphicFrameLocks noChangeAspect="1"/>
          </p:cNvGraphicFramePr>
          <p:nvPr/>
        </p:nvGraphicFramePr>
        <p:xfrm>
          <a:off x="390525" y="4162425"/>
          <a:ext cx="2035175" cy="795338"/>
        </p:xfrm>
        <a:graphic>
          <a:graphicData uri="http://schemas.openxmlformats.org/presentationml/2006/ole">
            <p:oleObj spid="_x0000_s337922" name="Equation" r:id="rId5" imgW="1168400" imgH="457200" progId="Equation.3">
              <p:embed/>
            </p:oleObj>
          </a:graphicData>
        </a:graphic>
      </p:graphicFrame>
      <p:sp>
        <p:nvSpPr>
          <p:cNvPr id="21" name="Oval 20"/>
          <p:cNvSpPr/>
          <p:nvPr/>
        </p:nvSpPr>
        <p:spPr>
          <a:xfrm>
            <a:off x="2184400" y="4191000"/>
            <a:ext cx="368300" cy="279400"/>
          </a:xfrm>
          <a:prstGeom prst="ellipse">
            <a:avLst/>
          </a:prstGeom>
          <a:noFill/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endCxn id="21" idx="1"/>
          </p:cNvCxnSpPr>
          <p:nvPr/>
        </p:nvCxnSpPr>
        <p:spPr>
          <a:xfrm rot="16200000" flipH="1">
            <a:off x="12860" y="2006440"/>
            <a:ext cx="2746017" cy="1704936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2.76 </a:t>
            </a:r>
            <a:r>
              <a:rPr lang="en-US" dirty="0" err="1" smtClean="0"/>
              <a:t>TeV</a:t>
            </a:r>
            <a:r>
              <a:rPr lang="en-US" dirty="0" smtClean="0"/>
              <a:t> pp run statistics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41400" y="1629457"/>
          <a:ext cx="7162800" cy="2096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700"/>
                <a:gridCol w="1790700"/>
                <a:gridCol w="1790700"/>
                <a:gridCol w="1790700"/>
              </a:tblGrid>
              <a:tr h="74818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System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 (√</a:t>
                      </a:r>
                      <a:r>
                        <a:rPr lang="en-US" dirty="0" err="1" smtClean="0"/>
                        <a:t>s</a:t>
                      </a:r>
                      <a:r>
                        <a:rPr lang="en-US" baseline="-25000" dirty="0" err="1" smtClean="0"/>
                        <a:t>NN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Trigger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Integr</a:t>
                      </a:r>
                      <a:r>
                        <a:rPr lang="en-US" dirty="0" smtClean="0"/>
                        <a:t>. </a:t>
                      </a:r>
                      <a:r>
                        <a:rPr lang="en-US" dirty="0" err="1" smtClean="0"/>
                        <a:t>Lum</a:t>
                      </a:r>
                      <a:r>
                        <a:rPr lang="en-US" dirty="0" smtClean="0"/>
                        <a:t>. </a:t>
                      </a:r>
                      <a:endParaRPr lang="en-US" dirty="0"/>
                    </a:p>
                  </a:txBody>
                  <a:tcPr anchor="ctr"/>
                </a:tc>
              </a:tr>
              <a:tr h="4334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Min. Bias*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1.37 nb</a:t>
                      </a:r>
                      <a:r>
                        <a:rPr lang="en-US" baseline="30000" dirty="0" smtClean="0"/>
                        <a:t>-1</a:t>
                      </a:r>
                      <a:endParaRPr lang="en-US" dirty="0"/>
                    </a:p>
                  </a:txBody>
                  <a:tcPr anchor="ctr"/>
                </a:tc>
              </a:tr>
              <a:tr h="43347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pp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Muon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SPD high </a:t>
                      </a:r>
                      <a:r>
                        <a:rPr lang="en-US" dirty="0" err="1" smtClean="0"/>
                        <a:t>mult</a:t>
                      </a:r>
                      <a:r>
                        <a:rPr lang="en-US" dirty="0" smtClean="0"/>
                        <a:t>.</a:t>
                      </a:r>
                    </a:p>
                    <a:p>
                      <a:pPr algn="ctr"/>
                      <a:r>
                        <a:rPr lang="en-US" dirty="0" err="1" smtClean="0"/>
                        <a:t>EMCal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 nb</a:t>
                      </a:r>
                      <a:r>
                        <a:rPr lang="en-US" baseline="30000" dirty="0" smtClean="0"/>
                        <a:t>-1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29776" y="3687876"/>
            <a:ext cx="82423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*w/o SDD </a:t>
            </a:r>
            <a:r>
              <a:rPr lang="en-US" dirty="0" smtClean="0">
                <a:solidFill>
                  <a:srgbClr val="000000"/>
                </a:solidFill>
              </a:rPr>
              <a:t>(0.65 nb</a:t>
            </a:r>
            <a:r>
              <a:rPr lang="en-US" baseline="30000" dirty="0" smtClean="0">
                <a:solidFill>
                  <a:srgbClr val="000000"/>
                </a:solidFill>
              </a:rPr>
              <a:t>-1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w</a:t>
            </a:r>
            <a:r>
              <a:rPr lang="en-US" dirty="0" smtClean="0">
                <a:solidFill>
                  <a:srgbClr val="000000"/>
                </a:solidFill>
              </a:rPr>
              <a:t>/ SDD)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100" y="1294868"/>
            <a:ext cx="82423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Font typeface="Wingdings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 2.76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>
                <a:solidFill>
                  <a:srgbClr val="FF0000"/>
                </a:solidFill>
              </a:rPr>
              <a:t> pp run: … not only a fundamental reference for </a:t>
            </a:r>
            <a:r>
              <a:rPr lang="en-US" dirty="0" err="1" smtClean="0">
                <a:solidFill>
                  <a:srgbClr val="FF0000"/>
                </a:solidFill>
              </a:rPr>
              <a:t>PbPb</a:t>
            </a:r>
            <a:r>
              <a:rPr lang="en-US" dirty="0" smtClean="0">
                <a:solidFill>
                  <a:srgbClr val="FF0000"/>
                </a:solidFill>
              </a:rPr>
              <a:t> analyses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579" y="3889873"/>
            <a:ext cx="4097905" cy="29681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9588" y="4307325"/>
            <a:ext cx="3710012" cy="92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Font typeface="Wingdings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 ongoing 7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>
                <a:solidFill>
                  <a:srgbClr val="FF0000"/>
                </a:solidFill>
              </a:rPr>
              <a:t> pp run</a:t>
            </a:r>
          </a:p>
          <a:p>
            <a:pPr lvl="1" algn="l">
              <a:buClrTx/>
              <a:buFont typeface="Wingdings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 now L</a:t>
            </a:r>
            <a:r>
              <a:rPr lang="en-US" baseline="-25000" dirty="0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&gt;400 nb</a:t>
            </a:r>
            <a:r>
              <a:rPr lang="en-US" baseline="30000" dirty="0" smtClean="0">
                <a:solidFill>
                  <a:srgbClr val="FF0000"/>
                </a:solidFill>
              </a:rPr>
              <a:t>-1</a:t>
            </a:r>
            <a:r>
              <a:rPr lang="en-US" dirty="0" smtClean="0">
                <a:solidFill>
                  <a:srgbClr val="FF0000"/>
                </a:solidFill>
              </a:rPr>
              <a:t> with unlike sign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 pair trigger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62900" y="4226049"/>
            <a:ext cx="2305340" cy="8351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buFontTx/>
              <a:buChar char="-"/>
            </a:pPr>
            <a:r>
              <a:rPr lang="en-US" sz="1600" dirty="0" smtClean="0"/>
              <a:t> min. bias</a:t>
            </a:r>
          </a:p>
          <a:p>
            <a:pPr algn="l">
              <a:buClrTx/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</a:rPr>
              <a:t> single </a:t>
            </a:r>
            <a:r>
              <a:rPr lang="en-US" sz="1600" dirty="0" err="1" smtClean="0">
                <a:solidFill>
                  <a:srgbClr val="FF0000"/>
                </a:solidFill>
              </a:rPr>
              <a:t>muon</a:t>
            </a:r>
            <a:r>
              <a:rPr lang="en-US" sz="1600" dirty="0" smtClean="0">
                <a:solidFill>
                  <a:srgbClr val="FF0000"/>
                </a:solidFill>
              </a:rPr>
              <a:t> trigger (x10)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42950" y="4226054"/>
            <a:ext cx="996587" cy="31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~ 71 nb</a:t>
            </a:r>
            <a:r>
              <a:rPr lang="en-US" sz="1600" baseline="30000" dirty="0" smtClean="0">
                <a:solidFill>
                  <a:srgbClr val="FF0000"/>
                </a:solidFill>
              </a:rPr>
              <a:t>-1</a:t>
            </a:r>
            <a:endParaRPr lang="en-US" sz="1600" baseline="300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stCxn id="14" idx="2"/>
          </p:cNvCxnSpPr>
          <p:nvPr/>
        </p:nvCxnSpPr>
        <p:spPr>
          <a:xfrm rot="16200000" flipH="1">
            <a:off x="7895225" y="4490109"/>
            <a:ext cx="226228" cy="33419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7958725" y="6230009"/>
            <a:ext cx="226228" cy="33419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5" name="Picture 3" descr="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3288" t="2326" r="2211" b="7364"/>
          <a:stretch>
            <a:fillRect/>
          </a:stretch>
        </p:blipFill>
        <p:spPr bwMode="auto">
          <a:xfrm>
            <a:off x="76201" y="1458552"/>
            <a:ext cx="3869325" cy="2636120"/>
          </a:xfrm>
          <a:prstGeom prst="rect">
            <a:avLst/>
          </a:prstGeom>
          <a:noFill/>
        </p:spPr>
      </p:pic>
      <p:grpSp>
        <p:nvGrpSpPr>
          <p:cNvPr id="3" name="Group 14"/>
          <p:cNvGrpSpPr/>
          <p:nvPr/>
        </p:nvGrpSpPr>
        <p:grpSpPr>
          <a:xfrm>
            <a:off x="4216399" y="1204192"/>
            <a:ext cx="3984752" cy="2875612"/>
            <a:chOff x="-1" y="3577505"/>
            <a:chExt cx="3984752" cy="2875612"/>
          </a:xfrm>
        </p:grpSpPr>
        <p:pic>
          <p:nvPicPr>
            <p:cNvPr id="16" name="Picture 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1" y="3845172"/>
              <a:ext cx="3984752" cy="2607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690481" y="3577505"/>
              <a:ext cx="2029273" cy="346891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v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2</a:t>
              </a:r>
              <a:r>
                <a:rPr lang="en-US" dirty="0" smtClean="0">
                  <a:solidFill>
                    <a:srgbClr val="FF0000"/>
                  </a:solidFill>
                </a:rPr>
                <a:t> Fluctuations</a:t>
              </a:r>
              <a:endParaRPr lang="en-US" sz="1800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</p:grp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46335" y="1161575"/>
            <a:ext cx="2615425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Non-Flow corrections</a:t>
            </a:r>
            <a:endParaRPr lang="en-US" sz="1800" dirty="0">
              <a:latin typeface="Symbol" pitchFamily="18" charset="2"/>
            </a:endParaRPr>
          </a:p>
        </p:txBody>
      </p:sp>
      <p:graphicFrame>
        <p:nvGraphicFramePr>
          <p:cNvPr id="337922" name="Object 2"/>
          <p:cNvGraphicFramePr>
            <a:graphicFrameLocks noChangeAspect="1"/>
          </p:cNvGraphicFramePr>
          <p:nvPr/>
        </p:nvGraphicFramePr>
        <p:xfrm>
          <a:off x="390525" y="4149725"/>
          <a:ext cx="2035175" cy="795338"/>
        </p:xfrm>
        <a:graphic>
          <a:graphicData uri="http://schemas.openxmlformats.org/presentationml/2006/ole">
            <p:oleObj spid="_x0000_s344066" name="Equation" r:id="rId7" imgW="1168400" imgH="457200" progId="Equation.3">
              <p:embed/>
            </p:oleObj>
          </a:graphicData>
        </a:graphic>
      </p:graphicFrame>
      <p:sp>
        <p:nvSpPr>
          <p:cNvPr id="21" name="Oval 20"/>
          <p:cNvSpPr/>
          <p:nvPr/>
        </p:nvSpPr>
        <p:spPr>
          <a:xfrm>
            <a:off x="2184400" y="4178300"/>
            <a:ext cx="368300" cy="279400"/>
          </a:xfrm>
          <a:prstGeom prst="ellipse">
            <a:avLst/>
          </a:prstGeom>
          <a:noFill/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endCxn id="21" idx="1"/>
          </p:cNvCxnSpPr>
          <p:nvPr/>
        </p:nvCxnSpPr>
        <p:spPr>
          <a:xfrm rot="16200000" flipH="1">
            <a:off x="12860" y="1993740"/>
            <a:ext cx="2746017" cy="1704936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638300" y="4229100"/>
            <a:ext cx="368300" cy="279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663700" y="4660900"/>
            <a:ext cx="368300" cy="279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1930401" y="1447800"/>
            <a:ext cx="3111503" cy="2882900"/>
          </a:xfrm>
          <a:prstGeom prst="straightConnector1">
            <a:avLst/>
          </a:prstGeom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3500" y="4922174"/>
            <a:ext cx="5130800" cy="678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FC0128"/>
              </a:buClr>
            </a:pPr>
            <a:r>
              <a:rPr lang="en-US" b="1" dirty="0" smtClean="0">
                <a:solidFill>
                  <a:srgbClr val="FF0000"/>
                </a:solidFill>
              </a:rPr>
              <a:t>Flow fluctuations:</a:t>
            </a:r>
            <a:endParaRPr lang="en-US" b="1" baseline="-25000" dirty="0" smtClean="0">
              <a:solidFill>
                <a:srgbClr val="FF0000"/>
              </a:solidFill>
            </a:endParaRP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rgbClr val="000000"/>
                </a:solidFill>
              </a:rPr>
              <a:t>- comparable to RHIC </a:t>
            </a:r>
            <a:r>
              <a:rPr lang="en-US" sz="1600" dirty="0" smtClean="0">
                <a:solidFill>
                  <a:srgbClr val="000000"/>
                </a:solidFill>
              </a:rPr>
              <a:t>(driven mostly by geometry)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v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5" name="Picture 3" descr="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3288" t="2326" r="2211" b="7364"/>
          <a:stretch>
            <a:fillRect/>
          </a:stretch>
        </p:blipFill>
        <p:spPr bwMode="auto">
          <a:xfrm>
            <a:off x="76201" y="1483952"/>
            <a:ext cx="3869325" cy="2636120"/>
          </a:xfrm>
          <a:prstGeom prst="rect">
            <a:avLst/>
          </a:prstGeom>
          <a:noFill/>
        </p:spPr>
      </p:pic>
      <p:grpSp>
        <p:nvGrpSpPr>
          <p:cNvPr id="3" name="Group 14"/>
          <p:cNvGrpSpPr/>
          <p:nvPr/>
        </p:nvGrpSpPr>
        <p:grpSpPr>
          <a:xfrm>
            <a:off x="4216399" y="1229592"/>
            <a:ext cx="3984752" cy="2875612"/>
            <a:chOff x="-1" y="3577505"/>
            <a:chExt cx="3984752" cy="2875612"/>
          </a:xfrm>
        </p:grpSpPr>
        <p:pic>
          <p:nvPicPr>
            <p:cNvPr id="16" name="Picture 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1" y="3845172"/>
              <a:ext cx="3984752" cy="2607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690481" y="3577505"/>
              <a:ext cx="2029273" cy="346891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dirty="0" smtClean="0">
                  <a:solidFill>
                    <a:srgbClr val="FF0000"/>
                  </a:solidFill>
                </a:rPr>
                <a:t>v</a:t>
              </a:r>
              <a:r>
                <a:rPr lang="en-US" baseline="-25000" dirty="0" smtClean="0">
                  <a:solidFill>
                    <a:srgbClr val="FF0000"/>
                  </a:solidFill>
                </a:rPr>
                <a:t>2</a:t>
              </a:r>
              <a:r>
                <a:rPr lang="en-US" dirty="0" smtClean="0">
                  <a:solidFill>
                    <a:srgbClr val="FF0000"/>
                  </a:solidFill>
                </a:rPr>
                <a:t> Fluctuations</a:t>
              </a:r>
              <a:endParaRPr lang="en-US" sz="1800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</p:grp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46335" y="1186975"/>
            <a:ext cx="2615425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Non-Flow corrections</a:t>
            </a:r>
            <a:endParaRPr lang="en-US" sz="1800" dirty="0">
              <a:latin typeface="Symbol" pitchFamily="18" charset="2"/>
            </a:endParaRPr>
          </a:p>
        </p:txBody>
      </p:sp>
      <p:graphicFrame>
        <p:nvGraphicFramePr>
          <p:cNvPr id="337922" name="Object 2"/>
          <p:cNvGraphicFramePr>
            <a:graphicFrameLocks noChangeAspect="1"/>
          </p:cNvGraphicFramePr>
          <p:nvPr/>
        </p:nvGraphicFramePr>
        <p:xfrm>
          <a:off x="390525" y="4175125"/>
          <a:ext cx="2035175" cy="795338"/>
        </p:xfrm>
        <a:graphic>
          <a:graphicData uri="http://schemas.openxmlformats.org/presentationml/2006/ole">
            <p:oleObj spid="_x0000_s394242" name="Equation" r:id="rId7" imgW="1168400" imgH="457200" progId="Equation.3">
              <p:embed/>
            </p:oleObj>
          </a:graphicData>
        </a:graphic>
      </p:graphicFrame>
      <p:sp>
        <p:nvSpPr>
          <p:cNvPr id="21" name="Oval 20"/>
          <p:cNvSpPr/>
          <p:nvPr/>
        </p:nvSpPr>
        <p:spPr>
          <a:xfrm>
            <a:off x="2184400" y="4203700"/>
            <a:ext cx="368300" cy="279400"/>
          </a:xfrm>
          <a:prstGeom prst="ellipse">
            <a:avLst/>
          </a:prstGeom>
          <a:noFill/>
          <a:ln w="127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endCxn id="21" idx="1"/>
          </p:cNvCxnSpPr>
          <p:nvPr/>
        </p:nvCxnSpPr>
        <p:spPr>
          <a:xfrm rot="16200000" flipH="1">
            <a:off x="12860" y="2019140"/>
            <a:ext cx="2746017" cy="1704936"/>
          </a:xfrm>
          <a:prstGeom prst="straightConnector1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638300" y="4254500"/>
            <a:ext cx="368300" cy="279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663700" y="4686300"/>
            <a:ext cx="368300" cy="27940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1930401" y="1473200"/>
            <a:ext cx="3111503" cy="2882900"/>
          </a:xfrm>
          <a:prstGeom prst="straightConnector1">
            <a:avLst/>
          </a:prstGeom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14"/>
          <p:cNvGrpSpPr/>
          <p:nvPr/>
        </p:nvGrpSpPr>
        <p:grpSpPr>
          <a:xfrm>
            <a:off x="4707183" y="3952319"/>
            <a:ext cx="4114008" cy="2882719"/>
            <a:chOff x="5024683" y="789042"/>
            <a:chExt cx="4114008" cy="2882719"/>
          </a:xfrm>
        </p:grpSpPr>
        <p:grpSp>
          <p:nvGrpSpPr>
            <p:cNvPr id="6" name="Group 49"/>
            <p:cNvGrpSpPr/>
            <p:nvPr/>
          </p:nvGrpSpPr>
          <p:grpSpPr>
            <a:xfrm>
              <a:off x="5024683" y="789042"/>
              <a:ext cx="4114008" cy="2882719"/>
              <a:chOff x="5024683" y="789042"/>
              <a:chExt cx="4114008" cy="2882719"/>
            </a:xfrm>
          </p:grpSpPr>
          <p:grpSp>
            <p:nvGrpSpPr>
              <p:cNvPr id="7" name="Group 31"/>
              <p:cNvGrpSpPr/>
              <p:nvPr/>
            </p:nvGrpSpPr>
            <p:grpSpPr>
              <a:xfrm>
                <a:off x="5024683" y="789042"/>
                <a:ext cx="4114008" cy="2882719"/>
                <a:chOff x="5024683" y="789042"/>
                <a:chExt cx="4114008" cy="2882719"/>
              </a:xfrm>
            </p:grpSpPr>
            <p:pic>
              <p:nvPicPr>
                <p:cNvPr id="33" name="Picture 7" descr="0">
                  <a:hlinkClick r:id="rId8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 l="3573" t="1183" r="3127" b="7113"/>
                <a:stretch>
                  <a:fillRect/>
                </a:stretch>
              </p:blipFill>
              <p:spPr bwMode="auto">
                <a:xfrm>
                  <a:off x="5024683" y="789042"/>
                  <a:ext cx="4114008" cy="2882719"/>
                </a:xfrm>
                <a:prstGeom prst="rect">
                  <a:avLst/>
                </a:prstGeom>
                <a:noFill/>
              </p:spPr>
            </p:pic>
            <p:sp>
              <p:nvSpPr>
                <p:cNvPr id="34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7593421" y="1050205"/>
                  <a:ext cx="1173487" cy="346891"/>
                </a:xfrm>
                <a:prstGeom prst="rect">
                  <a:avLst/>
                </a:prstGeom>
                <a:solidFill>
                  <a:srgbClr val="CCFFFF"/>
                </a:solid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 lIns="92075" tIns="46038" rIns="92075" bIns="46038">
                  <a:spAutoFit/>
                </a:bodyPr>
                <a:lstStyle/>
                <a:p>
                  <a:pPr algn="l"/>
                  <a:r>
                    <a:rPr lang="en-US" sz="1800" dirty="0"/>
                    <a:t> </a:t>
                  </a:r>
                  <a:r>
                    <a:rPr lang="en-US" dirty="0" smtClean="0">
                      <a:solidFill>
                        <a:srgbClr val="008000"/>
                      </a:solidFill>
                      <a:latin typeface="Symbol" pitchFamily="18" charset="2"/>
                    </a:rPr>
                    <a:t>p</a:t>
                  </a:r>
                  <a:r>
                    <a:rPr lang="en-US" dirty="0" smtClean="0">
                      <a:solidFill>
                        <a:srgbClr val="008000"/>
                      </a:solidFill>
                    </a:rPr>
                    <a:t>/K/p v</a:t>
                  </a:r>
                  <a:r>
                    <a:rPr lang="en-US" baseline="-25000" dirty="0" smtClean="0">
                      <a:solidFill>
                        <a:srgbClr val="008000"/>
                      </a:solidFill>
                    </a:rPr>
                    <a:t>2</a:t>
                  </a:r>
                  <a:endParaRPr lang="en-US" sz="1800" baseline="-25000" dirty="0">
                    <a:solidFill>
                      <a:srgbClr val="008000"/>
                    </a:solidFill>
                    <a:latin typeface="Symbol" pitchFamily="18" charset="2"/>
                  </a:endParaRPr>
                </a:p>
              </p:txBody>
            </p:sp>
          </p:grpSp>
          <p:grpSp>
            <p:nvGrpSpPr>
              <p:cNvPr id="8" name="Group 48"/>
              <p:cNvGrpSpPr/>
              <p:nvPr/>
            </p:nvGrpSpPr>
            <p:grpSpPr>
              <a:xfrm>
                <a:off x="7828087" y="1822940"/>
                <a:ext cx="1193655" cy="741192"/>
                <a:chOff x="7828087" y="1822940"/>
                <a:chExt cx="1193655" cy="741192"/>
              </a:xfrm>
            </p:grpSpPr>
            <p:sp>
              <p:nvSpPr>
                <p:cNvPr id="30" name="TextBox 29"/>
                <p:cNvSpPr txBox="1"/>
                <p:nvPr/>
              </p:nvSpPr>
              <p:spPr>
                <a:xfrm>
                  <a:off x="8272819" y="2222500"/>
                  <a:ext cx="748923" cy="3416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RHIC</a:t>
                  </a:r>
                </a:p>
              </p:txBody>
            </p:sp>
            <p:cxnSp>
              <p:nvCxnSpPr>
                <p:cNvPr id="31" name="Straight Arrow Connector 30"/>
                <p:cNvCxnSpPr/>
                <p:nvPr/>
              </p:nvCxnSpPr>
              <p:spPr bwMode="auto">
                <a:xfrm rot="10800000">
                  <a:off x="7828087" y="1822940"/>
                  <a:ext cx="609598" cy="386860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32" name="Straight Arrow Connector 31"/>
                <p:cNvCxnSpPr>
                  <a:stCxn id="30" idx="1"/>
                </p:cNvCxnSpPr>
                <p:nvPr/>
              </p:nvCxnSpPr>
              <p:spPr bwMode="auto">
                <a:xfrm rot="10800000">
                  <a:off x="7921869" y="2081824"/>
                  <a:ext cx="350950" cy="311493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cxnSp>
          <p:nvCxnSpPr>
            <p:cNvPr id="20" name="Straight Arrow Connector 19"/>
            <p:cNvCxnSpPr/>
            <p:nvPr/>
          </p:nvCxnSpPr>
          <p:spPr bwMode="auto">
            <a:xfrm flipV="1">
              <a:off x="7442200" y="2412633"/>
              <a:ext cx="272562" cy="24790"/>
            </a:xfrm>
            <a:prstGeom prst="straightConnector1">
              <a:avLst/>
            </a:prstGeom>
            <a:noFill/>
            <a:ln w="381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 rot="10800000">
              <a:off x="7153031" y="1905976"/>
              <a:ext cx="351693" cy="1588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5" name="Rectangle 34"/>
          <p:cNvSpPr/>
          <p:nvPr/>
        </p:nvSpPr>
        <p:spPr>
          <a:xfrm>
            <a:off x="63500" y="4922174"/>
            <a:ext cx="5130800" cy="2008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Clr>
                <a:srgbClr val="FC0128"/>
              </a:buClr>
            </a:pPr>
            <a:r>
              <a:rPr lang="en-US" b="1" dirty="0" smtClean="0">
                <a:solidFill>
                  <a:srgbClr val="FF0000"/>
                </a:solidFill>
              </a:rPr>
              <a:t>Flow fluctuations:</a:t>
            </a:r>
            <a:endParaRPr lang="en-US" b="1" baseline="-25000" dirty="0" smtClean="0">
              <a:solidFill>
                <a:srgbClr val="FF0000"/>
              </a:solidFill>
            </a:endParaRP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rgbClr val="000000"/>
                </a:solidFill>
              </a:rPr>
              <a:t>- comparable to RHIC </a:t>
            </a:r>
            <a:r>
              <a:rPr lang="en-US" sz="1600" dirty="0" smtClean="0">
                <a:solidFill>
                  <a:srgbClr val="000000"/>
                </a:solidFill>
              </a:rPr>
              <a:t>(driven mostly by geometry)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>
              <a:buClr>
                <a:srgbClr val="FC0128"/>
              </a:buClr>
            </a:pPr>
            <a:r>
              <a:rPr lang="en-US" b="1" dirty="0" smtClean="0">
                <a:solidFill>
                  <a:srgbClr val="008000"/>
                </a:solidFill>
              </a:rPr>
              <a:t>PID flow: </a:t>
            </a: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chemeClr val="tx1"/>
                </a:solidFill>
              </a:rPr>
              <a:t>- Mass splitting and ordering ≈ hydro </a:t>
            </a: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chemeClr val="tx1"/>
                </a:solidFill>
              </a:rPr>
              <a:t>- </a:t>
            </a:r>
            <a:r>
              <a:rPr lang="en-US" dirty="0" err="1" smtClean="0">
                <a:latin typeface="Symbol" pitchFamily="18" charset="2"/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 are 'pushed' further compared to RHIC</a:t>
            </a:r>
          </a:p>
          <a:p>
            <a:pPr algn="l">
              <a:buClr>
                <a:srgbClr val="FC0128"/>
              </a:buClr>
            </a:pPr>
            <a:r>
              <a:rPr lang="en-US" dirty="0" smtClean="0">
                <a:solidFill>
                  <a:schemeClr val="tx1"/>
                </a:solidFill>
              </a:rPr>
              <a:t> ≈ expected from hydro (with larger radial flow)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Triggered correlation at high p</a:t>
            </a:r>
            <a:r>
              <a:rPr lang="en-US" baseline="-25000" dirty="0" smtClean="0"/>
              <a:t>t</a:t>
            </a:r>
            <a:r>
              <a:rPr lang="en-US" dirty="0"/>
              <a:t> </a:t>
            </a:r>
            <a:r>
              <a:rPr lang="en-US" dirty="0" smtClean="0"/>
              <a:t>&amp; jets: I</a:t>
            </a:r>
            <a:r>
              <a:rPr lang="en-US" baseline="-25000" dirty="0" smtClean="0"/>
              <a:t>AA</a:t>
            </a:r>
            <a:endParaRPr lang="en-US" baseline="-25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39869"/>
            <a:ext cx="4419600" cy="3911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buClrTx/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Extract </a:t>
            </a:r>
            <a:r>
              <a:rPr lang="en-US" sz="2000" dirty="0" smtClean="0"/>
              <a:t>near</a:t>
            </a:r>
            <a:r>
              <a:rPr lang="en-US" sz="2000" dirty="0" smtClean="0">
                <a:solidFill>
                  <a:schemeClr val="tx1"/>
                </a:solidFill>
              </a:rPr>
              <a:t> and </a:t>
            </a:r>
            <a:r>
              <a:rPr lang="en-US" sz="2000" dirty="0" smtClean="0"/>
              <a:t>away-side</a:t>
            </a:r>
            <a:r>
              <a:rPr lang="en-US" sz="2000" dirty="0" smtClean="0">
                <a:solidFill>
                  <a:schemeClr val="tx1"/>
                </a:solidFill>
              </a:rPr>
              <a:t> jet yields from per-trigger yields</a:t>
            </a:r>
          </a:p>
          <a:p>
            <a:pPr lvl="1" algn="l">
              <a:lnSpc>
                <a:spcPct val="80000"/>
              </a:lnSpc>
              <a:buClrTx/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Compare central and peripheral collisions </a:t>
            </a:r>
            <a:r>
              <a:rPr lang="en-US" dirty="0" err="1" smtClean="0">
                <a:solidFill>
                  <a:schemeClr val="tx1"/>
                </a:solidFill>
                <a:sym typeface="Wingdings" pitchFamily="-65" charset="2"/>
              </a:rPr>
              <a:t></a:t>
            </a:r>
            <a:r>
              <a:rPr lang="en-US" dirty="0" smtClean="0">
                <a:solidFill>
                  <a:schemeClr val="tx1"/>
                </a:solidFill>
                <a:sym typeface="Wingdings" pitchFamily="-65" charset="2"/>
              </a:rPr>
              <a:t> I</a:t>
            </a:r>
            <a:r>
              <a:rPr lang="en-US" baseline="-25000" dirty="0" smtClean="0">
                <a:solidFill>
                  <a:schemeClr val="tx1"/>
                </a:solidFill>
                <a:sym typeface="Wingdings" pitchFamily="-65" charset="2"/>
              </a:rPr>
              <a:t>CP</a:t>
            </a:r>
          </a:p>
          <a:p>
            <a:pPr lvl="1" algn="l">
              <a:lnSpc>
                <a:spcPct val="80000"/>
              </a:lnSpc>
              <a:buClrTx/>
              <a:buFont typeface="Arial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Compare </a:t>
            </a:r>
            <a:r>
              <a:rPr lang="en-US" b="1" dirty="0" err="1" smtClean="0">
                <a:solidFill>
                  <a:schemeClr val="tx1"/>
                </a:solidFill>
              </a:rPr>
              <a:t>Pb+Pb</a:t>
            </a:r>
            <a:r>
              <a:rPr lang="en-US" b="1" dirty="0" smtClean="0">
                <a:solidFill>
                  <a:schemeClr val="tx1"/>
                </a:solidFill>
              </a:rPr>
              <a:t> and pp </a:t>
            </a:r>
            <a:r>
              <a:rPr lang="en-US" b="1" dirty="0" err="1" smtClean="0">
                <a:solidFill>
                  <a:schemeClr val="tx1"/>
                </a:solidFill>
                <a:sym typeface="Wingdings" pitchFamily="-65" charset="2"/>
              </a:rPr>
              <a:t></a:t>
            </a:r>
            <a:r>
              <a:rPr lang="en-US" b="1" dirty="0" smtClean="0">
                <a:solidFill>
                  <a:schemeClr val="tx1"/>
                </a:solidFill>
                <a:sym typeface="Wingdings" pitchFamily="-65" charset="2"/>
              </a:rPr>
              <a:t> I</a:t>
            </a:r>
            <a:r>
              <a:rPr lang="en-US" b="1" baseline="-25000" dirty="0" smtClean="0">
                <a:solidFill>
                  <a:schemeClr val="tx1"/>
                </a:solidFill>
                <a:sym typeface="Wingdings" pitchFamily="-65" charset="2"/>
              </a:rPr>
              <a:t>AA</a:t>
            </a:r>
          </a:p>
          <a:p>
            <a:pPr lvl="1" algn="l">
              <a:lnSpc>
                <a:spcPct val="80000"/>
              </a:lnSpc>
              <a:buClrTx/>
            </a:pPr>
            <a:endParaRPr lang="en-US" sz="2100" b="1" dirty="0" smtClean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  <a:buClrTx/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Non-jet component (baseline) needs to be removed </a:t>
            </a:r>
            <a:r>
              <a:rPr lang="en-US" sz="1600" dirty="0" smtClean="0">
                <a:solidFill>
                  <a:schemeClr val="tx1"/>
                </a:solidFill>
              </a:rPr>
              <a:t>(no known assumption-free methods… pedestal at </a:t>
            </a:r>
            <a:r>
              <a:rPr lang="en-US" sz="1600" dirty="0" smtClean="0">
                <a:solidFill>
                  <a:schemeClr val="tx1"/>
                </a:solidFill>
                <a:latin typeface="Symbol" pitchFamily="-65" charset="2"/>
              </a:rPr>
              <a:t>p</a:t>
            </a:r>
            <a:r>
              <a:rPr lang="en-US" sz="1600" dirty="0" smtClean="0">
                <a:solidFill>
                  <a:schemeClr val="tx1"/>
                </a:solidFill>
              </a:rPr>
              <a:t>/2, ALICE flow… )</a:t>
            </a:r>
          </a:p>
          <a:p>
            <a:pPr algn="l">
              <a:lnSpc>
                <a:spcPct val="80000"/>
              </a:lnSpc>
              <a:buClrTx/>
              <a:buFont typeface="Arial"/>
              <a:buChar char="•"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l">
              <a:lnSpc>
                <a:spcPct val="80000"/>
              </a:lnSpc>
              <a:buClrTx/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Measure in a region where the signal dominates over pedestal and v</a:t>
            </a:r>
            <a:r>
              <a:rPr lang="en-US" sz="2000" baseline="-25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 modulation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(8 </a:t>
            </a:r>
            <a:r>
              <a:rPr lang="en-US" sz="2000" dirty="0" err="1" smtClean="0">
                <a:solidFill>
                  <a:schemeClr val="tx1"/>
                </a:solidFill>
              </a:rPr>
              <a:t>GeV/c</a:t>
            </a:r>
            <a:r>
              <a:rPr lang="en-US" sz="2000" dirty="0" smtClean="0">
                <a:solidFill>
                  <a:schemeClr val="tx1"/>
                </a:solidFill>
              </a:rPr>
              <a:t> &lt; </a:t>
            </a:r>
            <a:r>
              <a:rPr lang="en-US" sz="2000" dirty="0" err="1" smtClean="0">
                <a:solidFill>
                  <a:schemeClr val="tx1"/>
                </a:solidFill>
              </a:rPr>
              <a:t>p</a:t>
            </a:r>
            <a:r>
              <a:rPr lang="en-US" sz="2000" baseline="-25000" dirty="0" err="1" smtClean="0">
                <a:solidFill>
                  <a:schemeClr val="tx1"/>
                </a:solidFill>
              </a:rPr>
              <a:t>T,trig</a:t>
            </a:r>
            <a:r>
              <a:rPr lang="en-US" sz="2000" dirty="0" smtClean="0">
                <a:solidFill>
                  <a:schemeClr val="tx1"/>
                </a:solidFill>
              </a:rPr>
              <a:t> &lt; 15 </a:t>
            </a:r>
            <a:r>
              <a:rPr lang="en-US" sz="2000" dirty="0" err="1" smtClean="0">
                <a:solidFill>
                  <a:schemeClr val="tx1"/>
                </a:solidFill>
              </a:rPr>
              <a:t>GeV/c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endParaRPr lang="en-US" sz="20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418196" y="1584448"/>
            <a:ext cx="4738255" cy="4424335"/>
            <a:chOff x="1885283" y="999507"/>
            <a:chExt cx="4738255" cy="4424335"/>
          </a:xfrm>
        </p:grpSpPr>
        <p:grpSp>
          <p:nvGrpSpPr>
            <p:cNvPr id="7" name="Group 18"/>
            <p:cNvGrpSpPr/>
            <p:nvPr/>
          </p:nvGrpSpPr>
          <p:grpSpPr>
            <a:xfrm>
              <a:off x="1885283" y="999507"/>
              <a:ext cx="4738255" cy="4424335"/>
              <a:chOff x="5645150" y="1982788"/>
              <a:chExt cx="3498850" cy="3379787"/>
            </a:xfrm>
          </p:grpSpPr>
          <p:pic>
            <p:nvPicPr>
              <p:cNvPr id="10" name="Picture 29" descr="dphi_fit_flat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49855" b="50198"/>
              <a:stretch>
                <a:fillRect/>
              </a:stretch>
            </p:blipFill>
            <p:spPr bwMode="auto">
              <a:xfrm>
                <a:off x="5645150" y="1982788"/>
                <a:ext cx="3498850" cy="3379787"/>
              </a:xfrm>
              <a:prstGeom prst="rect">
                <a:avLst/>
              </a:prstGeom>
              <a:noFill/>
            </p:spPr>
          </p:pic>
          <p:sp>
            <p:nvSpPr>
              <p:cNvPr id="11" name="Line 12"/>
              <p:cNvSpPr>
                <a:spLocks noChangeShapeType="1"/>
              </p:cNvSpPr>
              <p:nvPr/>
            </p:nvSpPr>
            <p:spPr bwMode="auto">
              <a:xfrm>
                <a:off x="6916738" y="3854450"/>
                <a:ext cx="0" cy="93662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" name="Line 23"/>
              <p:cNvSpPr>
                <a:spLocks noChangeShapeType="1"/>
              </p:cNvSpPr>
              <p:nvPr/>
            </p:nvSpPr>
            <p:spPr bwMode="auto">
              <a:xfrm>
                <a:off x="7470775" y="3854450"/>
                <a:ext cx="0" cy="93662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" name="Line 24"/>
              <p:cNvSpPr>
                <a:spLocks noChangeShapeType="1"/>
              </p:cNvSpPr>
              <p:nvPr/>
            </p:nvSpPr>
            <p:spPr bwMode="auto">
              <a:xfrm>
                <a:off x="8102600" y="3854450"/>
                <a:ext cx="0" cy="93662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4" name="Line 25"/>
              <p:cNvSpPr>
                <a:spLocks noChangeShapeType="1"/>
              </p:cNvSpPr>
              <p:nvPr/>
            </p:nvSpPr>
            <p:spPr bwMode="auto">
              <a:xfrm>
                <a:off x="8656638" y="3854450"/>
                <a:ext cx="0" cy="93662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3515744" y="3010526"/>
              <a:ext cx="856963" cy="342274"/>
            </a:xfrm>
            <a:prstGeom prst="rect">
              <a:avLst/>
            </a:prstGeom>
            <a:solidFill>
              <a:srgbClr val="FFFF99">
                <a:alpha val="56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dirty="0" smtClean="0"/>
                <a:t>near</a:t>
              </a:r>
              <a:endParaRPr lang="en-US" sz="1800" dirty="0">
                <a:latin typeface="Symbol" pitchFamily="18" charset="2"/>
              </a:endParaRPr>
            </a:p>
          </p:txBody>
        </p:sp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5145251" y="3526341"/>
              <a:ext cx="856963" cy="342274"/>
            </a:xfrm>
            <a:prstGeom prst="rect">
              <a:avLst/>
            </a:prstGeom>
            <a:solidFill>
              <a:srgbClr val="FFFF99">
                <a:alpha val="56000"/>
              </a:srgbClr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1800" dirty="0"/>
                <a:t> </a:t>
              </a:r>
              <a:r>
                <a:rPr lang="en-US" dirty="0" smtClean="0"/>
                <a:t>away</a:t>
              </a:r>
              <a:endParaRPr lang="en-US" sz="1800" dirty="0">
                <a:latin typeface="Symbol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34"/>
          <p:cNvSpPr>
            <a:spLocks noGrp="1"/>
          </p:cNvSpPr>
          <p:nvPr>
            <p:ph type="title"/>
          </p:nvPr>
        </p:nvSpPr>
        <p:spPr>
          <a:xfrm>
            <a:off x="165100" y="274638"/>
            <a:ext cx="89789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Triggered correlation at high p</a:t>
            </a:r>
            <a:r>
              <a:rPr lang="en-US" baseline="-25000" dirty="0" smtClean="0"/>
              <a:t>t</a:t>
            </a:r>
            <a:r>
              <a:rPr lang="en-US" dirty="0" smtClean="0"/>
              <a:t> &amp; jets: I</a:t>
            </a:r>
            <a:r>
              <a:rPr lang="en-US" baseline="-25000" dirty="0" smtClean="0"/>
              <a:t>AA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82DC8-3A36-4988-A3EB-99DDCD374290}" type="slidenum">
              <a:rPr lang="en-US"/>
              <a:pPr/>
              <a:t>53</a:t>
            </a:fld>
            <a:endParaRPr lang="en-US"/>
          </a:p>
        </p:txBody>
      </p:sp>
      <p:sp>
        <p:nvSpPr>
          <p:cNvPr id="2737158" name="Text Box 6"/>
          <p:cNvSpPr txBox="1">
            <a:spLocks noChangeArrowheads="1"/>
          </p:cNvSpPr>
          <p:nvPr/>
        </p:nvSpPr>
        <p:spPr bwMode="auto">
          <a:xfrm>
            <a:off x="5580062" y="5979503"/>
            <a:ext cx="3563938" cy="593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FontTx/>
              <a:buChar char="•"/>
            </a:pPr>
            <a:r>
              <a:rPr lang="en-US" dirty="0"/>
              <a:t>Peripheral events consistent with </a:t>
            </a:r>
            <a:r>
              <a:rPr lang="en-US" dirty="0" smtClean="0"/>
              <a:t>unity</a:t>
            </a:r>
            <a:endParaRPr lang="en-US" dirty="0"/>
          </a:p>
        </p:txBody>
      </p:sp>
      <p:sp>
        <p:nvSpPr>
          <p:cNvPr id="2737159" name="Text Box 7"/>
          <p:cNvSpPr txBox="1">
            <a:spLocks noChangeArrowheads="1"/>
          </p:cNvSpPr>
          <p:nvPr/>
        </p:nvSpPr>
        <p:spPr bwMode="auto">
          <a:xfrm>
            <a:off x="0" y="5504291"/>
            <a:ext cx="5447689" cy="134100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buFontTx/>
              <a:buChar char="•"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FF"/>
                </a:solidFill>
                <a:sym typeface="Wingdings" pitchFamily="2" charset="2"/>
              </a:rPr>
              <a:t>Near-side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of central events </a:t>
            </a:r>
            <a:r>
              <a:rPr lang="en-US" dirty="0">
                <a:solidFill>
                  <a:srgbClr val="FF00FF"/>
                </a:solidFill>
                <a:sym typeface="Wingdings" pitchFamily="2" charset="2"/>
              </a:rPr>
              <a:t>s</a:t>
            </a:r>
            <a:r>
              <a:rPr lang="en-US" dirty="0">
                <a:solidFill>
                  <a:srgbClr val="FF00FF"/>
                </a:solidFill>
              </a:rPr>
              <a:t>lightly enhanced</a:t>
            </a:r>
            <a:r>
              <a:rPr lang="en-US" dirty="0"/>
              <a:t> </a:t>
            </a:r>
            <a:endParaRPr lang="en-US" dirty="0" smtClean="0"/>
          </a:p>
          <a:p>
            <a:pPr algn="l"/>
            <a:r>
              <a:rPr lang="en-US" dirty="0" smtClean="0"/>
              <a:t>    I</a:t>
            </a:r>
            <a:r>
              <a:rPr lang="en-US" baseline="-25000" dirty="0" smtClean="0"/>
              <a:t>AA</a:t>
            </a:r>
            <a:r>
              <a:rPr lang="en-US" dirty="0" smtClean="0"/>
              <a:t> </a:t>
            </a:r>
            <a:r>
              <a:rPr lang="en-US" dirty="0"/>
              <a:t>~ </a:t>
            </a:r>
            <a:r>
              <a:rPr lang="en-US" dirty="0">
                <a:solidFill>
                  <a:srgbClr val="FF0000"/>
                </a:solidFill>
              </a:rPr>
              <a:t>1.2</a:t>
            </a:r>
            <a:r>
              <a:rPr lang="en-US" dirty="0"/>
              <a:t> … unexpected and interesting</a:t>
            </a:r>
          </a:p>
          <a:p>
            <a:pPr algn="l">
              <a:buFontTx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FF"/>
                </a:solidFill>
              </a:rPr>
              <a:t>Away </a:t>
            </a:r>
            <a:r>
              <a:rPr lang="en-US" dirty="0">
                <a:solidFill>
                  <a:srgbClr val="FF00FF"/>
                </a:solidFill>
              </a:rPr>
              <a:t>side</a:t>
            </a:r>
            <a:r>
              <a:rPr lang="en-US" dirty="0"/>
              <a:t> of central events </a:t>
            </a:r>
            <a:r>
              <a:rPr lang="en-US" dirty="0">
                <a:solidFill>
                  <a:srgbClr val="FF00FF"/>
                </a:solidFill>
              </a:rPr>
              <a:t>suppressed</a:t>
            </a:r>
            <a:r>
              <a:rPr lang="en-US" dirty="0"/>
              <a:t>: </a:t>
            </a:r>
            <a:endParaRPr lang="en-US" dirty="0" smtClean="0"/>
          </a:p>
          <a:p>
            <a:pPr algn="l"/>
            <a:r>
              <a:rPr lang="en-US" dirty="0" smtClean="0"/>
              <a:t>    I</a:t>
            </a:r>
            <a:r>
              <a:rPr lang="en-US" baseline="-25000" dirty="0" smtClean="0"/>
              <a:t>AA</a:t>
            </a:r>
            <a:r>
              <a:rPr lang="en-US" dirty="0" smtClean="0"/>
              <a:t> </a:t>
            </a:r>
            <a:r>
              <a:rPr lang="en-US" dirty="0"/>
              <a:t>~ 0.6 … expected from in-medium energy loss</a:t>
            </a:r>
          </a:p>
        </p:txBody>
      </p:sp>
      <p:grpSp>
        <p:nvGrpSpPr>
          <p:cNvPr id="4" name="Group 37"/>
          <p:cNvGrpSpPr/>
          <p:nvPr/>
        </p:nvGrpSpPr>
        <p:grpSpPr>
          <a:xfrm>
            <a:off x="0" y="1293447"/>
            <a:ext cx="8882499" cy="4220308"/>
            <a:chOff x="0" y="785446"/>
            <a:chExt cx="8882499" cy="4689231"/>
          </a:xfrm>
        </p:grpSpPr>
        <p:grpSp>
          <p:nvGrpSpPr>
            <p:cNvPr id="5" name="Group 36"/>
            <p:cNvGrpSpPr/>
            <p:nvPr/>
          </p:nvGrpSpPr>
          <p:grpSpPr>
            <a:xfrm>
              <a:off x="0" y="785446"/>
              <a:ext cx="8882499" cy="4689231"/>
              <a:chOff x="0" y="785446"/>
              <a:chExt cx="8882499" cy="4689231"/>
            </a:xfrm>
          </p:grpSpPr>
          <p:pic>
            <p:nvPicPr>
              <p:cNvPr id="2737160" name="Picture 8" descr="iaa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2608" r="4323"/>
              <a:stretch>
                <a:fillRect/>
              </a:stretch>
            </p:blipFill>
            <p:spPr bwMode="auto">
              <a:xfrm>
                <a:off x="0" y="785446"/>
                <a:ext cx="8882499" cy="4689231"/>
              </a:xfrm>
              <a:prstGeom prst="rect">
                <a:avLst/>
              </a:prstGeom>
              <a:noFill/>
            </p:spPr>
          </p:pic>
          <p:sp>
            <p:nvSpPr>
              <p:cNvPr id="21" name="Oval 20"/>
              <p:cNvSpPr/>
              <p:nvPr/>
            </p:nvSpPr>
            <p:spPr bwMode="auto">
              <a:xfrm>
                <a:off x="633046" y="1195755"/>
                <a:ext cx="2274277" cy="422031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6" name="Group 34"/>
            <p:cNvGrpSpPr/>
            <p:nvPr/>
          </p:nvGrpSpPr>
          <p:grpSpPr>
            <a:xfrm>
              <a:off x="2309447" y="2555631"/>
              <a:ext cx="1547750" cy="527538"/>
              <a:chOff x="2309447" y="2555631"/>
              <a:chExt cx="1547750" cy="527538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915913" y="2555631"/>
                <a:ext cx="941284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tx1"/>
                    </a:solidFill>
                  </a:rPr>
                  <a:t>central</a:t>
                </a:r>
                <a:endParaRPr lang="en-US" b="1" baseline="-250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 bwMode="auto">
              <a:xfrm rot="10800000" flipV="1">
                <a:off x="2309447" y="2860431"/>
                <a:ext cx="492369" cy="22273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8" name="Group 35"/>
            <p:cNvGrpSpPr/>
            <p:nvPr/>
          </p:nvGrpSpPr>
          <p:grpSpPr>
            <a:xfrm>
              <a:off x="5143298" y="4220308"/>
              <a:ext cx="1480240" cy="411970"/>
              <a:chOff x="5143298" y="4220308"/>
              <a:chExt cx="1480240" cy="411970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5143298" y="4290646"/>
                <a:ext cx="941284" cy="3416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tx1"/>
                    </a:solidFill>
                  </a:rPr>
                  <a:t>central</a:t>
                </a:r>
                <a:endParaRPr lang="en-US" b="1" baseline="-250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 bwMode="auto">
              <a:xfrm flipV="1">
                <a:off x="6178062" y="4220308"/>
                <a:ext cx="445476" cy="30480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grpSp>
        <p:nvGrpSpPr>
          <p:cNvPr id="18" name="Group 33"/>
          <p:cNvGrpSpPr/>
          <p:nvPr/>
        </p:nvGrpSpPr>
        <p:grpSpPr>
          <a:xfrm>
            <a:off x="4123593" y="2956169"/>
            <a:ext cx="1699845" cy="755161"/>
            <a:chOff x="4161693" y="2714869"/>
            <a:chExt cx="1699845" cy="755161"/>
          </a:xfrm>
        </p:grpSpPr>
        <p:sp>
          <p:nvSpPr>
            <p:cNvPr id="25" name="TextBox 24"/>
            <p:cNvSpPr txBox="1"/>
            <p:nvPr/>
          </p:nvSpPr>
          <p:spPr>
            <a:xfrm>
              <a:off x="4305264" y="2714869"/>
              <a:ext cx="1210588" cy="3416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peripheral</a:t>
              </a:r>
              <a:endParaRPr lang="en-US" baseline="-25000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 rot="16200000" flipH="1">
              <a:off x="5562600" y="3077308"/>
              <a:ext cx="304800" cy="293076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rot="5400000">
              <a:off x="4155831" y="3229707"/>
              <a:ext cx="246185" cy="234462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939968" y="3958141"/>
            <a:ext cx="1349332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Near Side</a:t>
            </a:r>
            <a:endParaRPr lang="en-US" sz="1800" dirty="0">
              <a:latin typeface="Symbol" pitchFamily="18" charset="2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269691" y="2851287"/>
            <a:ext cx="1349332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Away Side</a:t>
            </a:r>
            <a:endParaRPr lang="en-US" sz="1800" dirty="0">
              <a:latin typeface="Symbol" pitchFamily="18" charset="2"/>
            </a:endParaRPr>
          </a:p>
        </p:txBody>
      </p:sp>
      <p:sp>
        <p:nvSpPr>
          <p:cNvPr id="39" name="Date Placeholder 3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&amp; system size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5400" y="1409700"/>
            <a:ext cx="6819900" cy="1425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Pct val="143000"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Multiplicity at central rapidity (Ingredient for many models)</a:t>
            </a:r>
            <a:endParaRPr lang="en-US" sz="800" dirty="0" smtClean="0">
              <a:solidFill>
                <a:srgbClr val="000000"/>
              </a:solidFill>
            </a:endParaRPr>
          </a:p>
          <a:p>
            <a:pPr algn="l"/>
            <a:endParaRPr lang="en-US" dirty="0" smtClean="0">
              <a:solidFill>
                <a:srgbClr val="000000"/>
              </a:solidFill>
            </a:endParaRPr>
          </a:p>
          <a:p>
            <a:pPr>
              <a:buClrTx/>
              <a:buSzPct val="143000"/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Study of system “size” at decoupling &amp; decoupling time (within hydrodynamic scenario) via HBT analysis </a:t>
            </a:r>
            <a:r>
              <a:rPr lang="en-US" sz="1200" dirty="0" smtClean="0">
                <a:solidFill>
                  <a:srgbClr val="000000"/>
                </a:solidFill>
              </a:rPr>
              <a:t>(quantum interference of identical bosons emitted close in phase space from a common source)       </a:t>
            </a:r>
            <a:r>
              <a:rPr lang="en-US" sz="1000" dirty="0" err="1" smtClean="0">
                <a:solidFill>
                  <a:srgbClr val="000000"/>
                </a:solidFill>
              </a:rPr>
              <a:t>Phys.Lett.B</a:t>
            </a:r>
            <a:r>
              <a:rPr lang="en-US" sz="1000" dirty="0" smtClean="0">
                <a:solidFill>
                  <a:srgbClr val="000000"/>
                </a:solidFill>
              </a:rPr>
              <a:t> 696:328-337,2011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1" y="3200400"/>
            <a:ext cx="4164965" cy="30848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0551" y="3130551"/>
            <a:ext cx="4231640" cy="3337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27100" y="2857500"/>
            <a:ext cx="31369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Multiplicity at forward rapidity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0" y="2844800"/>
            <a:ext cx="31369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Total multiplicity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9400" y="1295400"/>
            <a:ext cx="3136900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>
                <a:solidFill>
                  <a:schemeClr val="tx1"/>
                </a:solidFill>
              </a:rPr>
              <a:t>}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97600" y="1816100"/>
            <a:ext cx="31369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Last LHCC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35000" y="1696126"/>
            <a:ext cx="4343400" cy="352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800" dirty="0" smtClean="0">
                <a:solidFill>
                  <a:srgbClr val="000000"/>
                </a:solidFill>
              </a:rPr>
              <a:t>K. </a:t>
            </a:r>
            <a:r>
              <a:rPr lang="en-US" sz="800" dirty="0" err="1" smtClean="0">
                <a:solidFill>
                  <a:srgbClr val="000000"/>
                </a:solidFill>
              </a:rPr>
              <a:t>Aamodt</a:t>
            </a:r>
            <a:r>
              <a:rPr lang="en-US" sz="800" dirty="0" smtClean="0">
                <a:solidFill>
                  <a:srgbClr val="000000"/>
                </a:solidFill>
              </a:rPr>
              <a:t> et al. (ALICE), Phys. Rev. </a:t>
            </a:r>
            <a:r>
              <a:rPr lang="en-US" sz="800" dirty="0" err="1" smtClean="0">
                <a:solidFill>
                  <a:srgbClr val="000000"/>
                </a:solidFill>
              </a:rPr>
              <a:t>Lett</a:t>
            </a:r>
            <a:r>
              <a:rPr lang="en-US" sz="800" dirty="0" smtClean="0">
                <a:solidFill>
                  <a:srgbClr val="000000"/>
                </a:solidFill>
              </a:rPr>
              <a:t>. 105, 252301 (2010)</a:t>
            </a: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K. </a:t>
            </a:r>
            <a:r>
              <a:rPr lang="en-US" sz="800" dirty="0" err="1" smtClean="0">
                <a:solidFill>
                  <a:schemeClr val="tx1"/>
                </a:solidFill>
              </a:rPr>
              <a:t>Aamodt</a:t>
            </a:r>
            <a:r>
              <a:rPr lang="en-US" sz="800" dirty="0" smtClean="0">
                <a:solidFill>
                  <a:schemeClr val="tx1"/>
                </a:solidFill>
              </a:rPr>
              <a:t> et al. (ALICE), Phys. Rev. </a:t>
            </a:r>
            <a:r>
              <a:rPr lang="en-US" sz="800" dirty="0" err="1" smtClean="0">
                <a:solidFill>
                  <a:schemeClr val="tx1"/>
                </a:solidFill>
              </a:rPr>
              <a:t>Lett</a:t>
            </a:r>
            <a:r>
              <a:rPr lang="en-US" sz="800" dirty="0" smtClean="0">
                <a:solidFill>
                  <a:schemeClr val="tx1"/>
                </a:solidFill>
              </a:rPr>
              <a:t>. 106, 032301 (2011)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76900" y="5537200"/>
            <a:ext cx="29337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~linear increase with </a:t>
            </a:r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baseline="-25000" dirty="0" err="1" smtClean="0">
                <a:solidFill>
                  <a:srgbClr val="FF0000"/>
                </a:solidFill>
              </a:rPr>
              <a:t>part</a:t>
            </a:r>
            <a:endParaRPr lang="en-US" baseline="-25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&amp; </a:t>
            </a:r>
            <a:r>
              <a:rPr lang="en-US" dirty="0" err="1" smtClean="0"/>
              <a:t>Vertexing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6" name="Picture 5" descr="2011-May-16-d0resrphi_PbPb_PID_LHC10hpass2_LHC11a10a_2011050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882" y="1206500"/>
            <a:ext cx="3149600" cy="3078480"/>
          </a:xfrm>
          <a:prstGeom prst="rect">
            <a:avLst/>
          </a:prstGeom>
        </p:spPr>
      </p:pic>
      <p:pic>
        <p:nvPicPr>
          <p:cNvPr id="7" name="Picture 6" descr="2011-May-22-pt_reso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127" y="1193800"/>
            <a:ext cx="2992120" cy="2977642"/>
          </a:xfrm>
          <a:prstGeom prst="rect">
            <a:avLst/>
          </a:prstGeom>
        </p:spPr>
      </p:pic>
      <p:pic>
        <p:nvPicPr>
          <p:cNvPr id="8" name="Picture 7" descr="2011-May-18-vtxRes_HEmethod_PbPb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4057650"/>
            <a:ext cx="3937000" cy="280035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0450" y="4067175"/>
            <a:ext cx="3192780" cy="263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245100" y="4127500"/>
            <a:ext cx="2866177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SDD at nominal resolution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±</a:t>
            </a:r>
            <a:r>
              <a:rPr lang="en-US" dirty="0" smtClean="0"/>
              <a:t>,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 R</a:t>
            </a:r>
            <a:r>
              <a:rPr lang="en-US" baseline="-25000" dirty="0" smtClean="0"/>
              <a:t>AA</a:t>
            </a:r>
            <a:endParaRPr lang="en-US" baseline="-25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37FE7C-0BF5-4CC9-BB11-551B9199B64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821" y="2060610"/>
            <a:ext cx="5485714" cy="38666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1271" y="1346364"/>
            <a:ext cx="8637673" cy="678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solidFill>
                  <a:schemeClr val="tx1"/>
                </a:solidFill>
              </a:rPr>
              <a:t>0</a:t>
            </a:r>
            <a:r>
              <a:rPr lang="en-US" dirty="0" smtClean="0">
                <a:solidFill>
                  <a:schemeClr val="tx1"/>
                </a:solidFill>
              </a:rPr>
              <a:t> from reconstruction of gamma conversions </a:t>
            </a:r>
          </a:p>
          <a:p>
            <a:pPr algn="l">
              <a:buClrTx/>
              <a:buFont typeface="Wingdings" charset="2"/>
              <a:buChar char="ü"/>
            </a:pPr>
            <a:r>
              <a:rPr lang="en-US" dirty="0" smtClean="0">
                <a:solidFill>
                  <a:schemeClr val="tx1"/>
                </a:solidFill>
              </a:rPr>
              <a:t>Being cross-checked with </a:t>
            </a:r>
            <a:r>
              <a:rPr lang="en-US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p</a:t>
            </a:r>
            <a:r>
              <a:rPr lang="en-US" baseline="30000" dirty="0" smtClean="0">
                <a:solidFill>
                  <a:schemeClr val="tx1"/>
                </a:solidFill>
              </a:rPr>
              <a:t>0 </a:t>
            </a:r>
            <a:r>
              <a:rPr lang="en-US" dirty="0" smtClean="0">
                <a:solidFill>
                  <a:schemeClr val="tx1"/>
                </a:solidFill>
              </a:rPr>
              <a:t>spectra measured with </a:t>
            </a:r>
            <a:r>
              <a:rPr lang="en-US" dirty="0" err="1" smtClean="0">
                <a:solidFill>
                  <a:schemeClr val="tx1"/>
                </a:solidFill>
              </a:rPr>
              <a:t>EMCal</a:t>
            </a:r>
            <a:r>
              <a:rPr lang="en-US" dirty="0" smtClean="0">
                <a:solidFill>
                  <a:schemeClr val="tx1"/>
                </a:solidFill>
              </a:rPr>
              <a:t> &amp; PHOS calorimeters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349261" y="412277"/>
            <a:ext cx="4794739" cy="3292215"/>
            <a:chOff x="4349261" y="412277"/>
            <a:chExt cx="4794739" cy="3292215"/>
          </a:xfrm>
        </p:grpSpPr>
        <p:grpSp>
          <p:nvGrpSpPr>
            <p:cNvPr id="49" name="Group 48"/>
            <p:cNvGrpSpPr/>
            <p:nvPr/>
          </p:nvGrpSpPr>
          <p:grpSpPr>
            <a:xfrm>
              <a:off x="4349261" y="526584"/>
              <a:ext cx="4794739" cy="3177908"/>
              <a:chOff x="4349261" y="526584"/>
              <a:chExt cx="4794739" cy="3177908"/>
            </a:xfrm>
          </p:grpSpPr>
          <p:pic>
            <p:nvPicPr>
              <p:cNvPr id="13" name="Picture 12" descr="cKaPiWithPP.png"/>
              <p:cNvPicPr>
                <a:picLocks noChangeAspect="1"/>
              </p:cNvPicPr>
              <p:nvPr/>
            </p:nvPicPr>
            <p:blipFill>
              <a:blip r:embed="rId2" cstate="print"/>
              <a:srcRect l="1923" t="7933" r="9872" b="1370"/>
              <a:stretch>
                <a:fillRect/>
              </a:stretch>
            </p:blipFill>
            <p:spPr>
              <a:xfrm>
                <a:off x="4349261" y="526584"/>
                <a:ext cx="4794739" cy="3177908"/>
              </a:xfrm>
              <a:prstGeom prst="rect">
                <a:avLst/>
              </a:prstGeom>
            </p:spPr>
          </p:pic>
          <p:cxnSp>
            <p:nvCxnSpPr>
              <p:cNvPr id="34" name="Straight Arrow Connector 33"/>
              <p:cNvCxnSpPr/>
              <p:nvPr/>
            </p:nvCxnSpPr>
            <p:spPr bwMode="auto">
              <a:xfrm rot="5400000" flipH="1" flipV="1">
                <a:off x="4941277" y="1424354"/>
                <a:ext cx="363416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pSp>
            <p:nvGrpSpPr>
              <p:cNvPr id="41" name="Group 40"/>
              <p:cNvGrpSpPr/>
              <p:nvPr/>
            </p:nvGrpSpPr>
            <p:grpSpPr>
              <a:xfrm>
                <a:off x="6096000" y="1512278"/>
                <a:ext cx="1287442" cy="681600"/>
                <a:chOff x="6096000" y="1512278"/>
                <a:chExt cx="1287442" cy="681600"/>
              </a:xfrm>
            </p:grpSpPr>
            <p:sp>
              <p:nvSpPr>
                <p:cNvPr id="37" name="TextBox 36"/>
                <p:cNvSpPr txBox="1"/>
                <p:nvPr/>
              </p:nvSpPr>
              <p:spPr>
                <a:xfrm>
                  <a:off x="6634519" y="1852246"/>
                  <a:ext cx="748923" cy="3416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RHIC</a:t>
                  </a:r>
                </a:p>
              </p:txBody>
            </p:sp>
            <p:cxnSp>
              <p:nvCxnSpPr>
                <p:cNvPr id="39" name="Straight Arrow Connector 38"/>
                <p:cNvCxnSpPr/>
                <p:nvPr/>
              </p:nvCxnSpPr>
              <p:spPr bwMode="auto">
                <a:xfrm rot="10800000">
                  <a:off x="6096000" y="1512278"/>
                  <a:ext cx="562708" cy="398585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6376173" y="412277"/>
              <a:ext cx="1865150" cy="425374"/>
            </a:xfrm>
            <a:prstGeom prst="rect">
              <a:avLst/>
            </a:prstGeom>
            <a:solidFill>
              <a:srgbClr val="CCFFFF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 lIns="92075" tIns="46038" rIns="92075" bIns="46038">
              <a:spAutoFit/>
            </a:bodyPr>
            <a:lstStyle/>
            <a:p>
              <a:pPr algn="l"/>
              <a:r>
                <a:rPr lang="en-US" sz="2400" b="1" dirty="0" err="1" smtClean="0"/>
                <a:t>Pb-Pb</a:t>
              </a:r>
              <a:r>
                <a:rPr lang="en-US" sz="2400" dirty="0" smtClean="0"/>
                <a:t>:  K/</a:t>
              </a:r>
              <a:r>
                <a:rPr lang="en-US" sz="2400" dirty="0" smtClean="0">
                  <a:latin typeface="Symbol" pitchFamily="18" charset="2"/>
                </a:rPr>
                <a:t>p</a:t>
              </a:r>
              <a:endParaRPr lang="en-US" sz="2400" dirty="0">
                <a:latin typeface="Symbol" pitchFamily="18" charset="2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454769" y="3770469"/>
            <a:ext cx="4689231" cy="3087531"/>
            <a:chOff x="4454769" y="3770469"/>
            <a:chExt cx="4689231" cy="3087531"/>
          </a:xfrm>
        </p:grpSpPr>
        <p:grpSp>
          <p:nvGrpSpPr>
            <p:cNvPr id="52" name="Group 51"/>
            <p:cNvGrpSpPr/>
            <p:nvPr/>
          </p:nvGrpSpPr>
          <p:grpSpPr>
            <a:xfrm>
              <a:off x="4454769" y="3770469"/>
              <a:ext cx="4689231" cy="3087531"/>
              <a:chOff x="4454769" y="3770469"/>
              <a:chExt cx="4689231" cy="3087531"/>
            </a:xfrm>
          </p:grpSpPr>
          <p:pic>
            <p:nvPicPr>
              <p:cNvPr id="14" name="Picture 13" descr="cPrPiWithPP.png"/>
              <p:cNvPicPr>
                <a:picLocks noChangeAspect="1"/>
              </p:cNvPicPr>
              <p:nvPr/>
            </p:nvPicPr>
            <p:blipFill>
              <a:blip r:embed="rId3" cstate="print"/>
              <a:srcRect l="2436" t="9055" r="9359" b="1124"/>
              <a:stretch>
                <a:fillRect/>
              </a:stretch>
            </p:blipFill>
            <p:spPr>
              <a:xfrm>
                <a:off x="4454769" y="3770469"/>
                <a:ext cx="4689231" cy="3087531"/>
              </a:xfrm>
              <a:prstGeom prst="rect">
                <a:avLst/>
              </a:prstGeom>
            </p:spPr>
          </p:pic>
          <p:cxnSp>
            <p:nvCxnSpPr>
              <p:cNvPr id="35" name="Straight Arrow Connector 34"/>
              <p:cNvCxnSpPr/>
              <p:nvPr/>
            </p:nvCxnSpPr>
            <p:spPr bwMode="auto">
              <a:xfrm flipV="1">
                <a:off x="5227699" y="5802923"/>
                <a:ext cx="493163" cy="1251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pSp>
            <p:nvGrpSpPr>
              <p:cNvPr id="50" name="Group 49"/>
              <p:cNvGrpSpPr/>
              <p:nvPr/>
            </p:nvGrpSpPr>
            <p:grpSpPr>
              <a:xfrm>
                <a:off x="6084277" y="4677508"/>
                <a:ext cx="3059723" cy="609600"/>
                <a:chOff x="6084277" y="4677508"/>
                <a:chExt cx="3059723" cy="609600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>
                  <a:off x="6845534" y="4677508"/>
                  <a:ext cx="2298466" cy="3416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STAR</a:t>
                  </a:r>
                  <a:r>
                    <a:rPr lang="en-US" dirty="0" smtClean="0"/>
                    <a:t> </a:t>
                  </a:r>
                  <a:r>
                    <a:rPr lang="en-US" sz="1200" dirty="0" smtClean="0"/>
                    <a:t>(including feed down)</a:t>
                  </a:r>
                </a:p>
              </p:txBody>
            </p:sp>
            <p:cxnSp>
              <p:nvCxnSpPr>
                <p:cNvPr id="44" name="Straight Arrow Connector 43"/>
                <p:cNvCxnSpPr/>
                <p:nvPr/>
              </p:nvCxnSpPr>
              <p:spPr bwMode="auto">
                <a:xfrm rot="10800000" flipV="1">
                  <a:off x="6084277" y="4935418"/>
                  <a:ext cx="762000" cy="351690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grpSp>
            <p:nvGrpSpPr>
              <p:cNvPr id="51" name="Group 50"/>
              <p:cNvGrpSpPr/>
              <p:nvPr/>
            </p:nvGrpSpPr>
            <p:grpSpPr>
              <a:xfrm>
                <a:off x="5345723" y="5920154"/>
                <a:ext cx="3657600" cy="587815"/>
                <a:chOff x="5345723" y="5920154"/>
                <a:chExt cx="3657600" cy="587815"/>
              </a:xfrm>
            </p:grpSpPr>
            <p:sp>
              <p:nvSpPr>
                <p:cNvPr id="46" name="TextBox 45"/>
                <p:cNvSpPr txBox="1"/>
                <p:nvPr/>
              </p:nvSpPr>
              <p:spPr>
                <a:xfrm>
                  <a:off x="5345723" y="6166337"/>
                  <a:ext cx="3657600" cy="3416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PHENIX, Brahms</a:t>
                  </a:r>
                  <a:r>
                    <a:rPr lang="en-US" dirty="0" smtClean="0"/>
                    <a:t> </a:t>
                  </a:r>
                  <a:r>
                    <a:rPr lang="en-US" sz="1200" dirty="0" smtClean="0"/>
                    <a:t>(feed down corrected)</a:t>
                  </a:r>
                </a:p>
              </p:txBody>
            </p:sp>
            <p:cxnSp>
              <p:nvCxnSpPr>
                <p:cNvPr id="48" name="Straight Arrow Connector 47"/>
                <p:cNvCxnSpPr/>
                <p:nvPr/>
              </p:nvCxnSpPr>
              <p:spPr bwMode="auto">
                <a:xfrm rot="16200000" flipV="1">
                  <a:off x="7244862" y="5955323"/>
                  <a:ext cx="246184" cy="175846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0099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59" name="Group 58"/>
            <p:cNvGrpSpPr/>
            <p:nvPr/>
          </p:nvGrpSpPr>
          <p:grpSpPr>
            <a:xfrm>
              <a:off x="8204975" y="3882308"/>
              <a:ext cx="774902" cy="425374"/>
              <a:chOff x="8204975" y="3882308"/>
              <a:chExt cx="774902" cy="425374"/>
            </a:xfrm>
          </p:grpSpPr>
          <p:sp>
            <p:nvSpPr>
              <p:cNvPr id="54" name="Text Box 5"/>
              <p:cNvSpPr txBox="1">
                <a:spLocks noChangeArrowheads="1"/>
              </p:cNvSpPr>
              <p:nvPr/>
            </p:nvSpPr>
            <p:spPr bwMode="auto">
              <a:xfrm>
                <a:off x="8204975" y="3882308"/>
                <a:ext cx="774902" cy="425374"/>
              </a:xfrm>
              <a:prstGeom prst="rect">
                <a:avLst/>
              </a:prstGeom>
              <a:solidFill>
                <a:srgbClr val="CCFFFF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2075" tIns="46038" rIns="92075" bIns="46038">
                <a:spAutoFit/>
              </a:bodyPr>
              <a:lstStyle/>
              <a:p>
                <a:pPr algn="l"/>
                <a:r>
                  <a:rPr lang="en-US" sz="2400" dirty="0"/>
                  <a:t> </a:t>
                </a:r>
                <a:r>
                  <a:rPr lang="en-US" sz="2400" dirty="0" smtClean="0"/>
                  <a:t>p/</a:t>
                </a:r>
                <a:r>
                  <a:rPr lang="en-US" sz="2400" dirty="0" smtClean="0">
                    <a:latin typeface="Symbol" pitchFamily="18" charset="2"/>
                  </a:rPr>
                  <a:t>p</a:t>
                </a:r>
                <a:endParaRPr lang="en-US" sz="2400" dirty="0">
                  <a:latin typeface="Symbol" pitchFamily="18" charset="2"/>
                </a:endParaRPr>
              </a:p>
            </p:txBody>
          </p:sp>
          <p:cxnSp>
            <p:nvCxnSpPr>
              <p:cNvPr id="56" name="Straight Connector 55"/>
              <p:cNvCxnSpPr/>
              <p:nvPr/>
            </p:nvCxnSpPr>
            <p:spPr bwMode="auto">
              <a:xfrm rot="10800000">
                <a:off x="8346832" y="3950677"/>
                <a:ext cx="211014" cy="0"/>
              </a:xfrm>
              <a:prstGeom prst="line">
                <a:avLst/>
              </a:prstGeom>
              <a:noFill/>
              <a:ln w="38100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2225" y="46320"/>
            <a:ext cx="3391954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Particle Ratios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35788" y="6643688"/>
            <a:ext cx="2208212" cy="214312"/>
          </a:xfrm>
        </p:spPr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57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3712928"/>
            <a:ext cx="3857146" cy="2040559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/>
              <a:t>- pp:</a:t>
            </a:r>
            <a:r>
              <a:rPr lang="en-US" sz="1600" dirty="0" smtClean="0"/>
              <a:t> </a:t>
            </a:r>
            <a:r>
              <a:rPr lang="en-US" sz="1600" dirty="0" err="1" smtClean="0"/>
              <a:t>Thermus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FF"/>
                </a:solidFill>
              </a:rPr>
              <a:t>thermal fit</a:t>
            </a:r>
            <a:r>
              <a:rPr lang="en-US" sz="1600" dirty="0" smtClean="0"/>
              <a:t> rather </a:t>
            </a:r>
            <a:r>
              <a:rPr lang="en-US" sz="1600" dirty="0" smtClean="0">
                <a:solidFill>
                  <a:srgbClr val="FF00FF"/>
                </a:solidFill>
              </a:rPr>
              <a:t>poor</a:t>
            </a:r>
          </a:p>
          <a:p>
            <a:pPr algn="l"/>
            <a:r>
              <a:rPr lang="en-US" sz="1400" dirty="0" smtClean="0"/>
              <a:t> (wasn't this better for pp at lower energies ??)</a:t>
            </a:r>
          </a:p>
          <a:p>
            <a:pPr algn="l"/>
            <a:r>
              <a:rPr lang="en-US" sz="1600" dirty="0" smtClean="0"/>
              <a:t>- </a:t>
            </a:r>
            <a:r>
              <a:rPr lang="en-US" sz="1600" b="1" dirty="0" smtClean="0">
                <a:solidFill>
                  <a:srgbClr val="FF00FF"/>
                </a:solidFill>
              </a:rPr>
              <a:t>K/</a:t>
            </a:r>
            <a:r>
              <a:rPr lang="en-US" sz="1600" b="1" dirty="0" smtClean="0">
                <a:solidFill>
                  <a:srgbClr val="FF00FF"/>
                </a:solidFill>
                <a:latin typeface="Symbol" pitchFamily="18" charset="2"/>
              </a:rPr>
              <a:t>p</a:t>
            </a:r>
            <a:r>
              <a:rPr lang="en-US" sz="1600" dirty="0" smtClean="0">
                <a:solidFill>
                  <a:srgbClr val="FF00FF"/>
                </a:solidFill>
              </a:rPr>
              <a:t> grows slightly</a:t>
            </a:r>
            <a:r>
              <a:rPr lang="en-US" sz="1600" dirty="0" smtClean="0"/>
              <a:t> from pp value</a:t>
            </a:r>
          </a:p>
          <a:p>
            <a:pPr algn="l"/>
            <a:r>
              <a:rPr lang="en-US" sz="1600" dirty="0" smtClean="0"/>
              <a:t>- </a:t>
            </a:r>
            <a:r>
              <a:rPr lang="en-US" sz="1600" b="1" dirty="0" smtClean="0">
                <a:solidFill>
                  <a:srgbClr val="FF00FF"/>
                </a:solidFill>
              </a:rPr>
              <a:t>p/</a:t>
            </a:r>
            <a:r>
              <a:rPr lang="en-US" sz="1600" b="1" dirty="0" smtClean="0">
                <a:solidFill>
                  <a:srgbClr val="FF00FF"/>
                </a:solidFill>
                <a:latin typeface="Symbol" pitchFamily="18" charset="2"/>
              </a:rPr>
              <a:t>p</a:t>
            </a:r>
            <a:r>
              <a:rPr lang="en-US" sz="1600" dirty="0" smtClean="0">
                <a:solidFill>
                  <a:srgbClr val="FF00FF"/>
                </a:solidFill>
              </a:rPr>
              <a:t> ≈ like pp</a:t>
            </a:r>
          </a:p>
          <a:p>
            <a:pPr algn="l"/>
            <a:r>
              <a:rPr lang="en-US" b="1" dirty="0" err="1" smtClean="0">
                <a:solidFill>
                  <a:srgbClr val="FF0000"/>
                </a:solidFill>
              </a:rPr>
              <a:t>Pb</a:t>
            </a:r>
            <a:r>
              <a:rPr lang="en-US" b="1" dirty="0" smtClean="0">
                <a:solidFill>
                  <a:srgbClr val="FF0000"/>
                </a:solidFill>
              </a:rPr>
              <a:t>: p/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 off by factor &gt; 1.5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from predictions !</a:t>
            </a:r>
          </a:p>
          <a:p>
            <a:pPr algn="l"/>
            <a:r>
              <a:rPr lang="en-US" sz="1600" dirty="0" smtClean="0">
                <a:solidFill>
                  <a:srgbClr val="0066FF"/>
                </a:solidFill>
              </a:rPr>
              <a:t>but very compatible with RHIC !!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818186" y="5298831"/>
            <a:ext cx="4278922" cy="261588"/>
            <a:chOff x="4818186" y="5298831"/>
            <a:chExt cx="4278922" cy="261588"/>
          </a:xfrm>
        </p:grpSpPr>
        <p:cxnSp>
          <p:nvCxnSpPr>
            <p:cNvPr id="22" name="Straight Connector 21"/>
            <p:cNvCxnSpPr/>
            <p:nvPr/>
          </p:nvCxnSpPr>
          <p:spPr bwMode="auto">
            <a:xfrm>
              <a:off x="4829908" y="5298831"/>
              <a:ext cx="4267200" cy="15404"/>
            </a:xfrm>
            <a:prstGeom prst="line">
              <a:avLst/>
            </a:prstGeom>
            <a:noFill/>
            <a:ln w="1905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4818186" y="5545015"/>
              <a:ext cx="4267200" cy="15404"/>
            </a:xfrm>
            <a:prstGeom prst="line">
              <a:avLst/>
            </a:prstGeom>
            <a:noFill/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5" name="Group 24"/>
          <p:cNvGrpSpPr/>
          <p:nvPr/>
        </p:nvGrpSpPr>
        <p:grpSpPr>
          <a:xfrm>
            <a:off x="4794738" y="879231"/>
            <a:ext cx="4278922" cy="238142"/>
            <a:chOff x="4818186" y="5251939"/>
            <a:chExt cx="4278922" cy="238142"/>
          </a:xfrm>
        </p:grpSpPr>
        <p:cxnSp>
          <p:nvCxnSpPr>
            <p:cNvPr id="26" name="Straight Connector 25"/>
            <p:cNvCxnSpPr/>
            <p:nvPr/>
          </p:nvCxnSpPr>
          <p:spPr bwMode="auto">
            <a:xfrm>
              <a:off x="4829908" y="5251939"/>
              <a:ext cx="4267200" cy="15404"/>
            </a:xfrm>
            <a:prstGeom prst="line">
              <a:avLst/>
            </a:prstGeom>
            <a:noFill/>
            <a:ln w="1905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4818186" y="5474677"/>
              <a:ext cx="4267200" cy="15404"/>
            </a:xfrm>
            <a:prstGeom prst="line">
              <a:avLst/>
            </a:prstGeom>
            <a:noFill/>
            <a:ln w="2857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2" name="Group 10"/>
          <p:cNvGrpSpPr>
            <a:grpSpLocks/>
          </p:cNvGrpSpPr>
          <p:nvPr/>
        </p:nvGrpSpPr>
        <p:grpSpPr bwMode="auto">
          <a:xfrm>
            <a:off x="3861044" y="5051896"/>
            <a:ext cx="593725" cy="1438275"/>
            <a:chOff x="2264" y="1103"/>
            <a:chExt cx="374" cy="906"/>
          </a:xfrm>
        </p:grpSpPr>
        <p:pic>
          <p:nvPicPr>
            <p:cNvPr id="63" name="Picture 9" descr="ANd9GcSKWebf1asZ9Ykwot2h7lGlV5l2kCWwO2pjCqRe_8RFKrTyzwQ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64" y="1289"/>
              <a:ext cx="324" cy="720"/>
            </a:xfrm>
            <a:prstGeom prst="rect">
              <a:avLst/>
            </a:prstGeom>
            <a:noFill/>
          </p:spPr>
        </p:pic>
        <p:sp>
          <p:nvSpPr>
            <p:cNvPr id="64" name="Text Box 7"/>
            <p:cNvSpPr txBox="1">
              <a:spLocks noChangeArrowheads="1"/>
            </p:cNvSpPr>
            <p:nvPr/>
          </p:nvSpPr>
          <p:spPr bwMode="auto">
            <a:xfrm>
              <a:off x="2397" y="1103"/>
              <a:ext cx="241" cy="3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2800" smtClean="0">
                  <a:solidFill>
                    <a:srgbClr val="FC0128"/>
                  </a:solidFill>
                </a:rPr>
                <a:t>?</a:t>
              </a:r>
            </a:p>
          </p:txBody>
        </p:sp>
      </p:grpSp>
      <p:pic>
        <p:nvPicPr>
          <p:cNvPr id="38" name="Picture 37" descr="ThermusNo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02574"/>
            <a:ext cx="4210641" cy="3043303"/>
          </a:xfrm>
          <a:prstGeom prst="rect">
            <a:avLst/>
          </a:prstGeom>
        </p:spPr>
      </p:pic>
      <p:sp>
        <p:nvSpPr>
          <p:cNvPr id="42" name="Oval 41"/>
          <p:cNvSpPr/>
          <p:nvPr/>
        </p:nvSpPr>
        <p:spPr bwMode="auto">
          <a:xfrm>
            <a:off x="3704492" y="1934308"/>
            <a:ext cx="363416" cy="38686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362234" y="189539"/>
            <a:ext cx="2603703" cy="4253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2400" b="1" dirty="0" smtClean="0"/>
              <a:t>pp:</a:t>
            </a:r>
            <a:r>
              <a:rPr lang="en-US" sz="2400" dirty="0" smtClean="0"/>
              <a:t> </a:t>
            </a:r>
            <a:r>
              <a:rPr lang="en-US" dirty="0" smtClean="0"/>
              <a:t>900 </a:t>
            </a:r>
            <a:r>
              <a:rPr lang="en-US" dirty="0" err="1" smtClean="0"/>
              <a:t>GeV</a:t>
            </a:r>
            <a:r>
              <a:rPr lang="en-US" dirty="0" smtClean="0"/>
              <a:t> &amp; 7 </a:t>
            </a:r>
            <a:r>
              <a:rPr lang="en-US" dirty="0" err="1" smtClean="0"/>
              <a:t>TeV</a:t>
            </a:r>
            <a:endParaRPr lang="en-US" dirty="0">
              <a:latin typeface="Symbol" pitchFamily="18" charset="2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211603" y="1137138"/>
            <a:ext cx="3383747" cy="1486240"/>
            <a:chOff x="5211603" y="1137138"/>
            <a:chExt cx="3383747" cy="1486240"/>
          </a:xfrm>
        </p:grpSpPr>
        <p:sp>
          <p:nvSpPr>
            <p:cNvPr id="55" name="TextBox 54"/>
            <p:cNvSpPr txBox="1"/>
            <p:nvPr/>
          </p:nvSpPr>
          <p:spPr>
            <a:xfrm>
              <a:off x="5211603" y="2309446"/>
              <a:ext cx="3383747" cy="313932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FF"/>
                  </a:solidFill>
                </a:rPr>
                <a:t>Range of Thermal model prediction</a:t>
              </a:r>
              <a:endParaRPr lang="en-US" sz="1600" baseline="-25000" dirty="0">
                <a:solidFill>
                  <a:srgbClr val="FF00FF"/>
                </a:solidFill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 rot="16200000" flipV="1">
              <a:off x="5210908" y="1682261"/>
              <a:ext cx="1125416" cy="35169"/>
            </a:xfrm>
            <a:prstGeom prst="straightConnector1">
              <a:avLst/>
            </a:prstGeom>
            <a:noFill/>
            <a:ln w="127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67" name="Oval 66"/>
          <p:cNvSpPr/>
          <p:nvPr/>
        </p:nvSpPr>
        <p:spPr bwMode="auto">
          <a:xfrm>
            <a:off x="4642338" y="1477108"/>
            <a:ext cx="656493" cy="37513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4677507" y="5650524"/>
            <a:ext cx="656493" cy="37513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82088" y="6248602"/>
            <a:ext cx="3445174" cy="609398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/>
              <a:t>Before we can conclude anything</a:t>
            </a:r>
          </a:p>
          <a:p>
            <a:pPr algn="l"/>
            <a:r>
              <a:rPr lang="en-US" sz="1600" b="1" dirty="0" smtClean="0">
                <a:solidFill>
                  <a:srgbClr val="0066FF"/>
                </a:solidFill>
              </a:rPr>
              <a:t>we need more particle species..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74832"/>
            <a:ext cx="4771292" cy="308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0498" y="0"/>
            <a:ext cx="4765728" cy="5915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Comparing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with </a:t>
            </a:r>
            <a:r>
              <a:rPr lang="en-US" dirty="0" smtClean="0">
                <a:latin typeface="Symbol" pitchFamily="18" charset="2"/>
              </a:rPr>
              <a:t>e</a:t>
            </a:r>
            <a:r>
              <a:rPr lang="en-US" baseline="-25000" dirty="0" smtClean="0"/>
              <a:t>n</a:t>
            </a:r>
            <a:endParaRPr lang="en-US" sz="1800" baseline="-25000" dirty="0">
              <a:solidFill>
                <a:srgbClr val="0066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96610" name="Picture 2"/>
          <p:cNvPicPr>
            <a:picLocks noChangeAspect="1" noChangeArrowheads="1"/>
          </p:cNvPicPr>
          <p:nvPr/>
        </p:nvPicPr>
        <p:blipFill>
          <a:blip r:embed="rId3" cstate="print"/>
          <a:srcRect r="1604" b="2446"/>
          <a:stretch>
            <a:fillRect/>
          </a:stretch>
        </p:blipFill>
        <p:spPr bwMode="auto">
          <a:xfrm>
            <a:off x="0" y="582081"/>
            <a:ext cx="4736123" cy="322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6611" name="Picture 3"/>
          <p:cNvPicPr>
            <a:picLocks noChangeAspect="1" noChangeArrowheads="1"/>
          </p:cNvPicPr>
          <p:nvPr/>
        </p:nvPicPr>
        <p:blipFill>
          <a:blip r:embed="rId4" cstate="print"/>
          <a:srcRect l="6111" r="10216" b="6125"/>
          <a:stretch>
            <a:fillRect/>
          </a:stretch>
        </p:blipFill>
        <p:spPr bwMode="auto">
          <a:xfrm>
            <a:off x="4850163" y="655027"/>
            <a:ext cx="4293838" cy="308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6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29908" y="3898547"/>
            <a:ext cx="4114904" cy="275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6730506" y="1266092"/>
            <a:ext cx="697627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CGC</a:t>
            </a:r>
            <a:endParaRPr lang="en-US" b="1" baseline="-25000" dirty="0">
              <a:solidFill>
                <a:srgbClr val="FF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56079" y="2110154"/>
            <a:ext cx="1056701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Glauber</a:t>
            </a:r>
            <a:endParaRPr lang="en-US" b="1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7289527" y="2309446"/>
            <a:ext cx="1056700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Glauber</a:t>
            </a:r>
            <a:endParaRPr lang="en-US" b="1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5616814" y="5861539"/>
            <a:ext cx="697627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CGC</a:t>
            </a:r>
            <a:endParaRPr lang="en-US" b="1" baseline="-25000" dirty="0">
              <a:solidFill>
                <a:srgbClr val="FF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31522" y="5967046"/>
            <a:ext cx="697627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CGC</a:t>
            </a:r>
            <a:endParaRPr lang="en-US" b="1" baseline="-25000" dirty="0">
              <a:solidFill>
                <a:srgbClr val="FF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0600" y="2954215"/>
            <a:ext cx="697627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CGC</a:t>
            </a:r>
            <a:endParaRPr lang="en-US" b="1" baseline="-25000" dirty="0">
              <a:solidFill>
                <a:srgbClr val="FF00FF"/>
              </a:solidFill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332820" y="3573234"/>
            <a:ext cx="2029273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sz="1800" dirty="0"/>
              <a:t> </a:t>
            </a:r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Fluctuations</a:t>
            </a:r>
            <a:endParaRPr lang="en-US" sz="1800" dirty="0">
              <a:latin typeface="Symbol" pitchFamily="18" charset="2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5063186" y="611566"/>
            <a:ext cx="3588443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dirty="0"/>
              <a:t> </a:t>
            </a:r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&amp; v</a:t>
            </a:r>
            <a:r>
              <a:rPr lang="en-US" baseline="-25000" dirty="0" smtClean="0"/>
              <a:t>3</a:t>
            </a:r>
            <a:r>
              <a:rPr lang="en-US" dirty="0" smtClean="0"/>
              <a:t> ultra-central (0% →5%)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291892" y="459166"/>
            <a:ext cx="2521648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dirty="0"/>
              <a:t> </a:t>
            </a:r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{2}/</a:t>
            </a:r>
            <a:r>
              <a:rPr lang="en-US" dirty="0" smtClean="0">
                <a:latin typeface="Symbol" pitchFamily="18" charset="2"/>
              </a:rPr>
              <a:t>e</a:t>
            </a:r>
            <a:r>
              <a:rPr lang="en-US" dirty="0" smtClean="0"/>
              <a:t>{2} &amp; v</a:t>
            </a:r>
            <a:r>
              <a:rPr lang="en-US" baseline="-25000" dirty="0" smtClean="0"/>
              <a:t>2</a:t>
            </a:r>
            <a:r>
              <a:rPr lang="en-US" dirty="0" smtClean="0"/>
              <a:t>{4}/</a:t>
            </a:r>
            <a:r>
              <a:rPr lang="en-US" dirty="0" smtClean="0">
                <a:latin typeface="Symbol" pitchFamily="18" charset="2"/>
              </a:rPr>
              <a:t>e</a:t>
            </a:r>
            <a:r>
              <a:rPr lang="en-US" dirty="0" smtClean="0"/>
              <a:t>{4}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491184" y="3870581"/>
            <a:ext cx="1689308" cy="342274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algn="l"/>
            <a:r>
              <a:rPr lang="en-US" dirty="0"/>
              <a:t> </a:t>
            </a:r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/</a:t>
            </a:r>
            <a:r>
              <a:rPr lang="en-US" dirty="0" smtClean="0">
                <a:latin typeface="Symbol" pitchFamily="18" charset="2"/>
              </a:rPr>
              <a:t>e</a:t>
            </a:r>
            <a:r>
              <a:rPr lang="en-US" baseline="-25000" dirty="0" smtClean="0"/>
              <a:t>2</a:t>
            </a:r>
            <a:r>
              <a:rPr lang="en-US" dirty="0" smtClean="0"/>
              <a:t> &amp; v</a:t>
            </a:r>
            <a:r>
              <a:rPr lang="en-US" baseline="-25000" dirty="0" smtClean="0"/>
              <a:t>3</a:t>
            </a:r>
            <a:r>
              <a:rPr lang="en-US" dirty="0" smtClean="0"/>
              <a:t>/</a:t>
            </a:r>
            <a:r>
              <a:rPr lang="en-US" dirty="0" smtClean="0">
                <a:latin typeface="Symbol" pitchFamily="18" charset="2"/>
              </a:rPr>
              <a:t>e</a:t>
            </a:r>
            <a:r>
              <a:rPr lang="en-US" baseline="-25000" dirty="0" smtClean="0"/>
              <a:t>3</a:t>
            </a:r>
            <a:endParaRPr lang="en-US" baseline="-25000" dirty="0">
              <a:latin typeface="Symbol" pitchFamily="18" charset="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7711" y="5884985"/>
            <a:ext cx="1056700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Glauber</a:t>
            </a:r>
            <a:endParaRPr lang="en-US" b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7793618" y="4443046"/>
            <a:ext cx="1056700" cy="3416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Glauber</a:t>
            </a:r>
            <a:endParaRPr lang="en-US" b="1" baseline="-25000" dirty="0"/>
          </a:p>
        </p:txBody>
      </p:sp>
      <p:cxnSp>
        <p:nvCxnSpPr>
          <p:cNvPr id="27" name="Straight Arrow Connector 26"/>
          <p:cNvCxnSpPr>
            <a:stCxn id="14" idx="3"/>
          </p:cNvCxnSpPr>
          <p:nvPr/>
        </p:nvCxnSpPr>
        <p:spPr bwMode="auto">
          <a:xfrm>
            <a:off x="8346227" y="2480262"/>
            <a:ext cx="281958" cy="110538"/>
          </a:xfrm>
          <a:prstGeom prst="straightConnector1">
            <a:avLst/>
          </a:prstGeom>
          <a:noFill/>
          <a:ln w="38100" cap="flat" cmpd="sng" algn="ctr">
            <a:solidFill>
              <a:srgbClr val="0066FF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16200000" flipV="1">
            <a:off x="1307123" y="2467708"/>
            <a:ext cx="562710" cy="550986"/>
          </a:xfrm>
          <a:prstGeom prst="straightConnector1">
            <a:avLst/>
          </a:prstGeom>
          <a:noFill/>
          <a:ln w="38100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rot="16200000" flipV="1">
            <a:off x="2983523" y="5457093"/>
            <a:ext cx="562710" cy="55098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rot="5400000" flipH="1" flipV="1">
            <a:off x="5439509" y="5509847"/>
            <a:ext cx="609599" cy="1588"/>
          </a:xfrm>
          <a:prstGeom prst="straightConnector1">
            <a:avLst/>
          </a:prstGeom>
          <a:noFill/>
          <a:ln w="38100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5400000" flipH="1" flipV="1">
            <a:off x="8153766" y="1888614"/>
            <a:ext cx="417001" cy="414605"/>
          </a:xfrm>
          <a:prstGeom prst="straightConnector1">
            <a:avLst/>
          </a:prstGeom>
          <a:noFill/>
          <a:ln w="38100" cap="flat" cmpd="sng" algn="ctr">
            <a:solidFill>
              <a:srgbClr val="FF00FF"/>
            </a:solidFill>
            <a:prstDash val="sysDash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>
            <a:stCxn id="12" idx="3"/>
          </p:cNvCxnSpPr>
          <p:nvPr/>
        </p:nvCxnSpPr>
        <p:spPr bwMode="auto">
          <a:xfrm>
            <a:off x="7428133" y="1436908"/>
            <a:ext cx="1059375" cy="18087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 rot="5400000">
            <a:off x="5644663" y="1869833"/>
            <a:ext cx="1371600" cy="844059"/>
          </a:xfrm>
          <a:prstGeom prst="straightConnector1">
            <a:avLst/>
          </a:prstGeom>
          <a:noFill/>
          <a:ln w="6350" cap="flat" cmpd="sng" algn="ctr">
            <a:solidFill>
              <a:srgbClr val="00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rot="10800000" flipV="1">
            <a:off x="6670432" y="4794737"/>
            <a:ext cx="1406769" cy="445477"/>
          </a:xfrm>
          <a:prstGeom prst="straightConnector1">
            <a:avLst/>
          </a:prstGeom>
          <a:noFill/>
          <a:ln w="12700" cap="flat" cmpd="sng" algn="ctr">
            <a:solidFill>
              <a:srgbClr val="000099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 rot="10800000">
            <a:off x="2403232" y="2157047"/>
            <a:ext cx="996461" cy="117231"/>
          </a:xfrm>
          <a:prstGeom prst="straightConnector1">
            <a:avLst/>
          </a:prstGeom>
          <a:noFill/>
          <a:ln w="38100" cap="flat" cmpd="sng" algn="ctr">
            <a:solidFill>
              <a:srgbClr val="000099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 rot="16200000" flipV="1">
            <a:off x="76200" y="5199185"/>
            <a:ext cx="1242647" cy="105508"/>
          </a:xfrm>
          <a:prstGeom prst="straightConnector1">
            <a:avLst/>
          </a:prstGeom>
          <a:noFill/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 rot="5400000" flipH="1" flipV="1">
            <a:off x="732693" y="5457092"/>
            <a:ext cx="422031" cy="363419"/>
          </a:xfrm>
          <a:prstGeom prst="straightConnector1">
            <a:avLst/>
          </a:prstGeom>
          <a:noFill/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>
            <a:stCxn id="16" idx="0"/>
          </p:cNvCxnSpPr>
          <p:nvPr/>
        </p:nvCxnSpPr>
        <p:spPr bwMode="auto">
          <a:xfrm rot="16200000" flipV="1">
            <a:off x="2935922" y="5422632"/>
            <a:ext cx="375138" cy="713690"/>
          </a:xfrm>
          <a:prstGeom prst="straightConnector1">
            <a:avLst/>
          </a:prstGeom>
          <a:noFill/>
          <a:ln w="9525" cap="flat" cmpd="sng" algn="ctr">
            <a:solidFill>
              <a:srgbClr val="00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7" name="TextBox 66"/>
          <p:cNvSpPr txBox="1"/>
          <p:nvPr/>
        </p:nvSpPr>
        <p:spPr>
          <a:xfrm>
            <a:off x="2825260" y="5128892"/>
            <a:ext cx="5109091" cy="1338828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'Flow Tomography'</a:t>
            </a:r>
            <a:r>
              <a:rPr lang="en-US" b="1" dirty="0" smtClean="0">
                <a:solidFill>
                  <a:srgbClr val="FF0000"/>
                </a:solidFill>
              </a:rPr>
              <a:t> has the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potential to constrain geometry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improved precision on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/s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when comparing full hydro to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565673" y="46320"/>
            <a:ext cx="6420903" cy="6008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Heavy </a:t>
            </a:r>
            <a:r>
              <a:rPr lang="en-US" dirty="0" err="1" smtClean="0"/>
              <a:t>Flavour</a:t>
            </a:r>
            <a:r>
              <a:rPr lang="en-US" dirty="0" smtClean="0"/>
              <a:t> decay </a:t>
            </a:r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EF9E48-E3E7-42DD-A0EE-A2D77EE857C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48154" y="5158840"/>
            <a:ext cx="5609228" cy="1027666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- single </a:t>
            </a:r>
            <a:r>
              <a:rPr lang="en-US" u="sng" dirty="0" smtClean="0"/>
              <a:t>prompt</a:t>
            </a:r>
            <a:r>
              <a:rPr lang="en-US" dirty="0" smtClean="0"/>
              <a:t> </a:t>
            </a:r>
            <a:r>
              <a:rPr lang="en-US" dirty="0" err="1" smtClean="0"/>
              <a:t>muon</a:t>
            </a:r>
            <a:r>
              <a:rPr lang="en-US" dirty="0" smtClean="0"/>
              <a:t> cross section (</a:t>
            </a:r>
            <a:r>
              <a:rPr lang="en-US" dirty="0" err="1" smtClean="0"/>
              <a:t>c,b</a:t>
            </a:r>
            <a:r>
              <a:rPr lang="en-US" dirty="0" smtClean="0"/>
              <a:t>) </a:t>
            </a:r>
            <a:r>
              <a:rPr lang="en-US" b="1" dirty="0" smtClean="0"/>
              <a:t>pp @ 7 </a:t>
            </a:r>
            <a:r>
              <a:rPr lang="en-US" b="1" dirty="0" err="1" smtClean="0"/>
              <a:t>TeV</a:t>
            </a:r>
            <a:endParaRPr lang="en-US" b="1" dirty="0" smtClean="0"/>
          </a:p>
          <a:p>
            <a:pPr algn="l"/>
            <a:r>
              <a:rPr lang="en-US" dirty="0" smtClean="0"/>
              <a:t>- </a:t>
            </a:r>
            <a:r>
              <a:rPr lang="en-US" dirty="0" smtClean="0">
                <a:solidFill>
                  <a:srgbClr val="FF00FF"/>
                </a:solidFill>
              </a:rPr>
              <a:t>scaled</a:t>
            </a:r>
            <a:r>
              <a:rPr lang="en-US" dirty="0" smtClean="0"/>
              <a:t> (FONLL) to 2.76 </a:t>
            </a:r>
            <a:r>
              <a:rPr lang="en-US" dirty="0" err="1" smtClean="0"/>
              <a:t>TeV</a:t>
            </a:r>
            <a:endParaRPr lang="en-US" dirty="0" smtClean="0"/>
          </a:p>
          <a:p>
            <a:pPr algn="l"/>
            <a:r>
              <a:rPr lang="en-US" dirty="0" smtClean="0"/>
              <a:t>- R</a:t>
            </a:r>
            <a:r>
              <a:rPr lang="en-US" baseline="-25000" dirty="0" smtClean="0"/>
              <a:t>AA</a:t>
            </a:r>
            <a:r>
              <a:rPr lang="en-US" dirty="0" smtClean="0"/>
              <a:t> 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centrality) with </a:t>
            </a:r>
            <a:r>
              <a:rPr lang="en-US" u="sng" dirty="0" smtClean="0"/>
              <a:t>inclusive</a:t>
            </a:r>
            <a:r>
              <a:rPr lang="en-US" dirty="0" smtClean="0"/>
              <a:t> </a:t>
            </a:r>
            <a:r>
              <a:rPr lang="en-US" dirty="0" err="1" smtClean="0"/>
              <a:t>muons</a:t>
            </a:r>
            <a:endParaRPr lang="en-US" dirty="0" smtClean="0"/>
          </a:p>
        </p:txBody>
      </p:sp>
      <p:pic>
        <p:nvPicPr>
          <p:cNvPr id="23" name="Content Placeholder 7" descr="2011-May-16-AP2_RAA_Com_0_10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906463"/>
            <a:ext cx="58547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8"/>
          <p:cNvSpPr txBox="1">
            <a:spLocks noChangeArrowheads="1"/>
          </p:cNvSpPr>
          <p:nvPr/>
        </p:nvSpPr>
        <p:spPr bwMode="auto">
          <a:xfrm>
            <a:off x="7291558" y="1957194"/>
            <a:ext cx="1929322" cy="678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Semi-peripheral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Pb-Pb</a:t>
            </a:r>
            <a:r>
              <a:rPr lang="en-US" b="1" dirty="0" smtClean="0">
                <a:solidFill>
                  <a:srgbClr val="0000FF"/>
                </a:solidFill>
              </a:rPr>
              <a:t> 40</a:t>
            </a:r>
            <a:r>
              <a:rPr lang="en-US" b="1" dirty="0">
                <a:solidFill>
                  <a:srgbClr val="0000FF"/>
                </a:solidFill>
              </a:rPr>
              <a:t>-80%</a:t>
            </a:r>
          </a:p>
        </p:txBody>
      </p:sp>
      <p:sp>
        <p:nvSpPr>
          <p:cNvPr id="28" name="TextBox 9"/>
          <p:cNvSpPr txBox="1">
            <a:spLocks noChangeArrowheads="1"/>
          </p:cNvSpPr>
          <p:nvPr/>
        </p:nvSpPr>
        <p:spPr bwMode="auto">
          <a:xfrm>
            <a:off x="7448122" y="3328794"/>
            <a:ext cx="1710888" cy="678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Central </a:t>
            </a:r>
            <a:r>
              <a:rPr lang="en-US" b="1" dirty="0" err="1" smtClean="0">
                <a:solidFill>
                  <a:srgbClr val="FF0000"/>
                </a:solidFill>
              </a:rPr>
              <a:t>Pb-Pb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0</a:t>
            </a:r>
            <a:r>
              <a:rPr lang="en-US" b="1" dirty="0">
                <a:solidFill>
                  <a:srgbClr val="FF0000"/>
                </a:solidFill>
              </a:rPr>
              <a:t>-10%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Study of the QGP expanding fireball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 descr="coll_qgp2.jpg"/>
          <p:cNvPicPr>
            <a:picLocks noChangeAspect="1"/>
          </p:cNvPicPr>
          <p:nvPr/>
        </p:nvPicPr>
        <p:blipFill>
          <a:blip r:embed="rId2"/>
          <a:srcRect l="7489" t="11226" r="7489" b="16839"/>
          <a:stretch>
            <a:fillRect/>
          </a:stretch>
        </p:blipFill>
        <p:spPr>
          <a:xfrm>
            <a:off x="5526913" y="1436307"/>
            <a:ext cx="3514790" cy="19838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/>
          <p:cNvSpPr txBox="1"/>
          <p:nvPr/>
        </p:nvSpPr>
        <p:spPr>
          <a:xfrm>
            <a:off x="50800" y="1498600"/>
            <a:ext cx="8763000" cy="4999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HIC complex system of strongly interacting matter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Extended size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Local </a:t>
            </a:r>
            <a:r>
              <a:rPr lang="en-US" dirty="0" err="1" smtClean="0">
                <a:solidFill>
                  <a:schemeClr val="tx1"/>
                </a:solidFill>
              </a:rPr>
              <a:t>thermodynamical</a:t>
            </a:r>
            <a:r>
              <a:rPr lang="en-US" dirty="0" smtClean="0">
                <a:solidFill>
                  <a:schemeClr val="tx1"/>
                </a:solidFill>
              </a:rPr>
              <a:t> equilibrium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25 years experimental research to answer fundamental questions like: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does the system evolve? 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does the collision geometry manifest itself and what can we learn from it?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Can we access medium global properties (energy density, temperature, size)?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is particle production modified?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How do high energetic </a:t>
            </a:r>
            <a:r>
              <a:rPr lang="en-US" dirty="0" err="1" smtClean="0">
                <a:solidFill>
                  <a:schemeClr val="tx1"/>
                </a:solidFill>
              </a:rPr>
              <a:t>partons</a:t>
            </a:r>
            <a:r>
              <a:rPr lang="en-US" dirty="0" smtClean="0">
                <a:solidFill>
                  <a:schemeClr val="tx1"/>
                </a:solidFill>
              </a:rPr>
              <a:t> interact with the medium? </a:t>
            </a: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15831" y="1401676"/>
            <a:ext cx="3598323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 expanding and cooling fireball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of AA collisions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60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1067"/>
          <a:stretch>
            <a:fillRect/>
          </a:stretch>
        </p:blipFill>
        <p:spPr>
          <a:xfrm>
            <a:off x="717570" y="1438296"/>
            <a:ext cx="7871460" cy="5005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6500"/>
            <a:ext cx="4423410" cy="27774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392" y="3886200"/>
            <a:ext cx="4546600" cy="2971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9088" y="1196575"/>
            <a:ext cx="4231640" cy="27381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47381" y="1970768"/>
            <a:ext cx="1118515" cy="31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660066"/>
                </a:solidFill>
              </a:rPr>
              <a:t>2.8&lt;</a:t>
            </a:r>
            <a:r>
              <a:rPr lang="en-US" sz="1600" b="1" dirty="0" err="1" smtClean="0">
                <a:solidFill>
                  <a:srgbClr val="660066"/>
                </a:solidFill>
                <a:latin typeface="Symbol" charset="2"/>
                <a:cs typeface="Symbol" charset="2"/>
              </a:rPr>
              <a:t>h</a:t>
            </a:r>
            <a:r>
              <a:rPr lang="en-US" sz="1600" b="1" dirty="0" smtClean="0">
                <a:solidFill>
                  <a:srgbClr val="660066"/>
                </a:solidFill>
              </a:rPr>
              <a:t>&lt;5.1</a:t>
            </a:r>
            <a:endParaRPr lang="en-US" sz="1600" b="1" dirty="0">
              <a:solidFill>
                <a:srgbClr val="66006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37591" y="2539219"/>
            <a:ext cx="1255171" cy="318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660066"/>
                </a:solidFill>
              </a:rPr>
              <a:t>-3.7&lt;</a:t>
            </a:r>
            <a:r>
              <a:rPr lang="en-US" sz="1600" b="1" dirty="0" err="1" smtClean="0">
                <a:solidFill>
                  <a:srgbClr val="660066"/>
                </a:solidFill>
                <a:latin typeface="Symbol" charset="2"/>
                <a:cs typeface="Symbol" charset="2"/>
              </a:rPr>
              <a:t>h</a:t>
            </a:r>
            <a:r>
              <a:rPr lang="en-US" sz="1600" b="1" dirty="0" smtClean="0">
                <a:solidFill>
                  <a:srgbClr val="660066"/>
                </a:solidFill>
              </a:rPr>
              <a:t>&lt;-1.7</a:t>
            </a:r>
            <a:endParaRPr lang="en-US" sz="1600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6" descr="DPlus-Yields_1pad_method2_optErrFD2_br1-1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016000"/>
            <a:ext cx="47244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Content Placeholder 5" descr="DZero-Yields_1pad_method2_optErrFD2_br1-11.eps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030288"/>
            <a:ext cx="4724400" cy="3541712"/>
          </a:xfr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Charm R</a:t>
            </a:r>
            <a:r>
              <a:rPr lang="en-US" baseline="-25000" dirty="0" smtClean="0"/>
              <a:t>AA</a:t>
            </a:r>
            <a:r>
              <a:rPr lang="en-US" dirty="0" smtClean="0"/>
              <a:t>: results</a:t>
            </a:r>
            <a:endParaRPr lang="en-US" baseline="-25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FE5B19-0852-44F6-8639-78455BCE2A3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Content Placeholder 16"/>
          <p:cNvSpPr txBox="1">
            <a:spLocks/>
          </p:cNvSpPr>
          <p:nvPr/>
        </p:nvSpPr>
        <p:spPr bwMode="auto">
          <a:xfrm>
            <a:off x="152400" y="4572000"/>
            <a:ext cx="8763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FF"/>
              </a:buClr>
              <a:buSzPct val="80000"/>
              <a:buFont typeface="Wingdings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Strong suppression observed in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central collisions (0-20%)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wrt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AA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-scaled pp reference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66FF"/>
              </a:buClr>
              <a:buSzPct val="80000"/>
              <a:buFont typeface="Wingdings" charset="2"/>
              <a:buChar char="v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Significant suppression also in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6666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semiperipheral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66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(40-80%)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wrt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F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</a:t>
            </a:r>
            <a:r>
              <a:rPr kumimoji="0" lang="en-US" sz="20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80F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AA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F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-scaled pp reference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</a:p>
        </p:txBody>
      </p:sp>
      <p:sp>
        <p:nvSpPr>
          <p:cNvPr id="24" name="Down Arrow 7"/>
          <p:cNvSpPr>
            <a:spLocks noChangeArrowheads="1"/>
          </p:cNvSpPr>
          <p:nvPr/>
        </p:nvSpPr>
        <p:spPr bwMode="auto">
          <a:xfrm>
            <a:off x="3352800" y="2895600"/>
            <a:ext cx="3810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Down Arrow 8"/>
          <p:cNvSpPr>
            <a:spLocks noChangeArrowheads="1"/>
          </p:cNvSpPr>
          <p:nvPr/>
        </p:nvSpPr>
        <p:spPr bwMode="auto">
          <a:xfrm>
            <a:off x="7620000" y="3352800"/>
            <a:ext cx="3810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4294967295"/>
          </p:nvPr>
        </p:nvSpPr>
        <p:spPr>
          <a:xfrm>
            <a:off x="190919" y="4887338"/>
            <a:ext cx="8953081" cy="1970661"/>
          </a:xfrm>
        </p:spPr>
        <p:txBody>
          <a:bodyPr>
            <a:normAutofit fontScale="92500"/>
          </a:bodyPr>
          <a:lstStyle/>
          <a:p>
            <a:r>
              <a:rPr lang="en-US" sz="1800" dirty="0" smtClean="0"/>
              <a:t>Can LHC solve the puzzle </a:t>
            </a:r>
            <a:r>
              <a:rPr lang="en-US" sz="1600" dirty="0" smtClean="0">
                <a:solidFill>
                  <a:schemeClr val="tx1"/>
                </a:solidFill>
              </a:rPr>
              <a:t>(measuring </a:t>
            </a:r>
            <a:r>
              <a:rPr lang="en-US" sz="1600" dirty="0" err="1" smtClean="0">
                <a:solidFill>
                  <a:schemeClr val="tx1"/>
                </a:solidFill>
              </a:rPr>
              <a:t>J/</a:t>
            </a:r>
            <a:r>
              <a:rPr lang="en-US" sz="1600" dirty="0" err="1" smtClean="0">
                <a:solidFill>
                  <a:schemeClr val="tx1"/>
                </a:solidFill>
                <a:latin typeface="Symbol" pitchFamily="18" charset="2"/>
              </a:rPr>
              <a:t>y</a:t>
            </a:r>
            <a:r>
              <a:rPr lang="en-US" sz="1600" dirty="0" smtClean="0">
                <a:solidFill>
                  <a:schemeClr val="tx1"/>
                </a:solidFill>
              </a:rPr>
              <a:t> and </a:t>
            </a:r>
            <a:r>
              <a:rPr lang="en-US" sz="1600" dirty="0" smtClean="0">
                <a:solidFill>
                  <a:schemeClr val="tx1"/>
                </a:solidFill>
                <a:latin typeface="Symbol" pitchFamily="18" charset="2"/>
              </a:rPr>
              <a:t>U</a:t>
            </a:r>
            <a:r>
              <a:rPr lang="en-US" sz="1600" dirty="0" smtClean="0">
                <a:solidFill>
                  <a:schemeClr val="tx1"/>
                </a:solidFill>
              </a:rPr>
              <a:t> families) </a:t>
            </a:r>
            <a:r>
              <a:rPr lang="en-US" sz="1800" dirty="0" smtClean="0"/>
              <a:t>?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 lvl="1"/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suppression</a:t>
            </a:r>
            <a:r>
              <a:rPr lang="en-US" sz="1600" dirty="0" smtClean="0"/>
              <a:t> only: 		suppression for  </a:t>
            </a:r>
            <a:r>
              <a:rPr lang="en-US" sz="1600" dirty="0" smtClean="0">
                <a:solidFill>
                  <a:srgbClr val="FF00FF"/>
                </a:solidFill>
              </a:rPr>
              <a:t>Y'(2S) ≈ </a:t>
            </a:r>
            <a:r>
              <a:rPr lang="en-US" sz="1600" dirty="0" err="1" smtClean="0">
                <a:solidFill>
                  <a:srgbClr val="FF00FF"/>
                </a:solidFill>
                <a:latin typeface="Symbol" pitchFamily="18" charset="2"/>
              </a:rPr>
              <a:t>y</a:t>
            </a:r>
            <a:r>
              <a:rPr lang="en-US" sz="1600" dirty="0" smtClean="0">
                <a:solidFill>
                  <a:srgbClr val="FF00FF"/>
                </a:solidFill>
              </a:rPr>
              <a:t>', Y''(3S) ≈</a:t>
            </a:r>
            <a:r>
              <a:rPr lang="en-US" sz="1600" dirty="0" err="1" smtClean="0">
                <a:solidFill>
                  <a:srgbClr val="FF00FF"/>
                </a:solidFill>
              </a:rPr>
              <a:t>J/</a:t>
            </a:r>
            <a:r>
              <a:rPr lang="en-US" sz="1600" dirty="0" err="1" smtClean="0">
                <a:solidFill>
                  <a:srgbClr val="FF00FF"/>
                </a:solidFill>
                <a:latin typeface="Symbol" pitchFamily="18" charset="2"/>
              </a:rPr>
              <a:t>y</a:t>
            </a:r>
            <a:endParaRPr lang="en-US" sz="1600" dirty="0" smtClean="0">
              <a:solidFill>
                <a:srgbClr val="FF00FF"/>
              </a:solidFill>
              <a:latin typeface="Symbol" pitchFamily="18" charset="2"/>
            </a:endParaRPr>
          </a:p>
          <a:p>
            <a:pPr lvl="1"/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suppression + recombination:</a:t>
            </a:r>
            <a:r>
              <a:rPr lang="en-US" sz="1600" dirty="0" smtClean="0"/>
              <a:t> 	</a:t>
            </a:r>
            <a:r>
              <a:rPr lang="en-US" sz="1600" dirty="0" smtClean="0">
                <a:solidFill>
                  <a:srgbClr val="FF00FF"/>
                </a:solidFill>
              </a:rPr>
              <a:t>Y', Y'' ~</a:t>
            </a:r>
            <a:r>
              <a:rPr lang="en-US" sz="1600" b="1" dirty="0" smtClean="0">
                <a:solidFill>
                  <a:srgbClr val="FF00FF"/>
                </a:solidFill>
              </a:rPr>
              <a:t>unaffected</a:t>
            </a:r>
            <a:r>
              <a:rPr lang="en-US" sz="1600" dirty="0" smtClean="0"/>
              <a:t>, </a:t>
            </a:r>
            <a:r>
              <a:rPr lang="en-US" sz="1600" dirty="0" err="1" smtClean="0">
                <a:solidFill>
                  <a:srgbClr val="FF00FF"/>
                </a:solidFill>
              </a:rPr>
              <a:t>J/</a:t>
            </a:r>
            <a:r>
              <a:rPr lang="en-US" sz="1600" dirty="0" err="1" smtClean="0">
                <a:solidFill>
                  <a:srgbClr val="FF00FF"/>
                </a:solidFill>
                <a:latin typeface="Symbol" pitchFamily="18" charset="2"/>
              </a:rPr>
              <a:t>y</a:t>
            </a:r>
            <a:r>
              <a:rPr lang="en-US" sz="1600" dirty="0" smtClean="0">
                <a:solidFill>
                  <a:srgbClr val="FF00FF"/>
                </a:solidFill>
              </a:rPr>
              <a:t> </a:t>
            </a:r>
            <a:r>
              <a:rPr lang="en-US" sz="1600" b="1" dirty="0" smtClean="0">
                <a:solidFill>
                  <a:srgbClr val="FF00FF"/>
                </a:solidFill>
              </a:rPr>
              <a:t>less</a:t>
            </a:r>
            <a:r>
              <a:rPr lang="en-US" sz="1600" dirty="0" smtClean="0">
                <a:solidFill>
                  <a:srgbClr val="FF00FF"/>
                </a:solidFill>
              </a:rPr>
              <a:t> </a:t>
            </a:r>
            <a:r>
              <a:rPr lang="en-US" sz="1600" dirty="0" smtClean="0">
                <a:solidFill>
                  <a:srgbClr val="002060"/>
                </a:solidFill>
              </a:rPr>
              <a:t>suppression </a:t>
            </a:r>
            <a:r>
              <a:rPr lang="en-US" sz="1600" dirty="0" smtClean="0"/>
              <a:t>than @ RHIC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3606" y="46320"/>
            <a:ext cx="3862360" cy="60080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J/</a:t>
            </a:r>
            <a:r>
              <a:rPr lang="en-US" dirty="0" err="1" smtClean="0">
                <a:latin typeface="Symbol" pitchFamily="18" charset="2"/>
              </a:rPr>
              <a:t>y</a:t>
            </a:r>
            <a:r>
              <a:rPr lang="en-US" dirty="0" smtClean="0"/>
              <a:t> Suppression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362" y="956052"/>
            <a:ext cx="389572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177956" y="803025"/>
            <a:ext cx="2173016" cy="346249"/>
          </a:xfrm>
          <a:prstGeom prst="rect">
            <a:avLst/>
          </a:prstGeom>
          <a:solidFill>
            <a:srgbClr val="BBF1F7">
              <a:alpha val="4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QM 2008 </a:t>
            </a:r>
            <a:r>
              <a:rPr lang="en-US" sz="1400" dirty="0" smtClean="0"/>
              <a:t>(P. </a:t>
            </a:r>
            <a:r>
              <a:rPr lang="en-US" sz="1400" dirty="0" err="1" smtClean="0"/>
              <a:t>Seyboth</a:t>
            </a:r>
            <a:r>
              <a:rPr lang="en-US" sz="1400" dirty="0" smtClean="0"/>
              <a:t>)</a:t>
            </a:r>
            <a:endParaRPr lang="en-US" sz="1400" baseline="-25000" dirty="0"/>
          </a:p>
        </p:txBody>
      </p:sp>
      <p:graphicFrame>
        <p:nvGraphicFramePr>
          <p:cNvPr id="10" name="Group 37"/>
          <p:cNvGraphicFramePr>
            <a:graphicFrameLocks noGrp="1"/>
          </p:cNvGraphicFramePr>
          <p:nvPr/>
        </p:nvGraphicFramePr>
        <p:xfrm>
          <a:off x="1006579" y="5428258"/>
          <a:ext cx="5711825" cy="623063"/>
        </p:xfrm>
        <a:graphic>
          <a:graphicData uri="http://schemas.openxmlformats.org/drawingml/2006/table">
            <a:tbl>
              <a:tblPr/>
              <a:tblGrid>
                <a:gridCol w="814388"/>
                <a:gridCol w="817562"/>
                <a:gridCol w="814388"/>
                <a:gridCol w="819150"/>
                <a:gridCol w="814387"/>
                <a:gridCol w="817563"/>
                <a:gridCol w="814387"/>
              </a:tblGrid>
              <a:tr h="120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</a:rPr>
                        <a:t>y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’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</a:rPr>
                        <a:t>c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Y’’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(3S)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Y’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(2S)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J/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Symbol" pitchFamily="18" charset="2"/>
                        </a:rPr>
                        <a:t>y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Symbol" pitchFamily="18" charset="2"/>
                      </a:endParaRP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Y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d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/T</a:t>
                      </a:r>
                      <a:r>
                        <a:rPr kumimoji="0" lang="en-US" sz="16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</a:rPr>
                        <a:t>c</a:t>
                      </a:r>
                    </a:p>
                  </a:txBody>
                  <a:tcPr marL="92075" marR="92075" marT="46038" marB="460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1-1.2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1-1.2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1.1-1.3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1.2-2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1.5-2.5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>
                          <a:tab pos="1614488" algn="l"/>
                        </a:tabLst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</a:rPr>
                        <a:t>3-5</a:t>
                      </a:r>
                    </a:p>
                  </a:txBody>
                  <a:tcPr marL="92075" marR="92075" marT="46038" marB="460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1" name="Text Box 36"/>
          <p:cNvSpPr txBox="1">
            <a:spLocks noChangeArrowheads="1"/>
          </p:cNvSpPr>
          <p:nvPr/>
        </p:nvSpPr>
        <p:spPr bwMode="auto">
          <a:xfrm>
            <a:off x="6834554" y="5403815"/>
            <a:ext cx="2309446" cy="7023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r>
              <a:rPr lang="en-US" sz="1200" dirty="0"/>
              <a:t>Lattice QCD </a:t>
            </a:r>
            <a:r>
              <a:rPr lang="en-US" sz="1200" dirty="0" smtClean="0"/>
              <a:t>based predictions</a:t>
            </a:r>
          </a:p>
          <a:p>
            <a:r>
              <a:rPr lang="en-US" sz="1200" dirty="0" smtClean="0"/>
              <a:t>of 'melting' temperature T</a:t>
            </a:r>
            <a:r>
              <a:rPr lang="en-US" sz="1200" baseline="-25000" dirty="0" smtClean="0"/>
              <a:t>d</a:t>
            </a:r>
          </a:p>
          <a:p>
            <a:r>
              <a:rPr lang="en-US" sz="1200" dirty="0" smtClean="0"/>
              <a:t>(a bit dated..)</a:t>
            </a:r>
            <a:endParaRPr lang="en-US" sz="1200" dirty="0"/>
          </a:p>
        </p:txBody>
      </p:sp>
      <p:grpSp>
        <p:nvGrpSpPr>
          <p:cNvPr id="5" name="Group 20"/>
          <p:cNvGrpSpPr/>
          <p:nvPr/>
        </p:nvGrpSpPr>
        <p:grpSpPr>
          <a:xfrm>
            <a:off x="4198514" y="1849728"/>
            <a:ext cx="1552179" cy="1361551"/>
            <a:chOff x="6712299" y="1693148"/>
            <a:chExt cx="1552179" cy="1361551"/>
          </a:xfrm>
        </p:grpSpPr>
        <p:sp>
          <p:nvSpPr>
            <p:cNvPr id="14" name="TextBox 13"/>
            <p:cNvSpPr txBox="1"/>
            <p:nvPr/>
          </p:nvSpPr>
          <p:spPr>
            <a:xfrm>
              <a:off x="6734892" y="1693148"/>
              <a:ext cx="1529586" cy="341632"/>
            </a:xfrm>
            <a:prstGeom prst="rect">
              <a:avLst/>
            </a:prstGeom>
            <a:solidFill>
              <a:srgbClr val="FFFF00">
                <a:alpha val="44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SPS ≈ RHIC </a:t>
              </a:r>
              <a:endParaRPr lang="en-US" sz="1400" baseline="-25000" dirty="0"/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rot="5400000">
              <a:off x="6466114" y="2195565"/>
              <a:ext cx="733530" cy="241160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rot="16200000" flipH="1">
              <a:off x="6677130" y="2265903"/>
              <a:ext cx="1115367" cy="442128"/>
            </a:xfrm>
            <a:prstGeom prst="straightConnector1">
              <a:avLst/>
            </a:prstGeom>
            <a:noFill/>
            <a:ln w="127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rot="5400000">
              <a:off x="7300127" y="2406580"/>
              <a:ext cx="1014884" cy="281354"/>
            </a:xfrm>
            <a:prstGeom prst="straightConnector1">
              <a:avLst/>
            </a:prstGeom>
            <a:noFill/>
            <a:ln w="12700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" name="Group 38"/>
          <p:cNvGrpSpPr/>
          <p:nvPr/>
        </p:nvGrpSpPr>
        <p:grpSpPr>
          <a:xfrm>
            <a:off x="2159599" y="5205046"/>
            <a:ext cx="3336851" cy="245305"/>
            <a:chOff x="2119405" y="5205046"/>
            <a:chExt cx="3336851" cy="245305"/>
          </a:xfrm>
        </p:grpSpPr>
        <p:grpSp>
          <p:nvGrpSpPr>
            <p:cNvPr id="7" name="Group 32"/>
            <p:cNvGrpSpPr/>
            <p:nvPr/>
          </p:nvGrpSpPr>
          <p:grpSpPr>
            <a:xfrm>
              <a:off x="2119405" y="5205046"/>
              <a:ext cx="1698967" cy="223534"/>
              <a:chOff x="2119407" y="5155598"/>
              <a:chExt cx="1148776" cy="272982"/>
            </a:xfrm>
          </p:grpSpPr>
          <p:cxnSp>
            <p:nvCxnSpPr>
              <p:cNvPr id="28" name="Straight Arrow Connector 27"/>
              <p:cNvCxnSpPr/>
              <p:nvPr/>
            </p:nvCxnSpPr>
            <p:spPr bwMode="auto">
              <a:xfrm rot="5400000">
                <a:off x="1989572" y="5285433"/>
                <a:ext cx="261258" cy="1588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0" name="Straight Arrow Connector 29"/>
              <p:cNvCxnSpPr/>
              <p:nvPr/>
            </p:nvCxnSpPr>
            <p:spPr bwMode="auto">
              <a:xfrm rot="5400000">
                <a:off x="3136760" y="5297157"/>
                <a:ext cx="261258" cy="1588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>
                <a:off x="2120202" y="5164853"/>
                <a:ext cx="1145512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  <p:grpSp>
          <p:nvGrpSpPr>
            <p:cNvPr id="8" name="Group 34"/>
            <p:cNvGrpSpPr/>
            <p:nvPr/>
          </p:nvGrpSpPr>
          <p:grpSpPr>
            <a:xfrm>
              <a:off x="4402056" y="5225142"/>
              <a:ext cx="1054200" cy="225209"/>
              <a:chOff x="2119407" y="5155598"/>
              <a:chExt cx="1148776" cy="272982"/>
            </a:xfrm>
          </p:grpSpPr>
          <p:cxnSp>
            <p:nvCxnSpPr>
              <p:cNvPr id="36" name="Straight Arrow Connector 35"/>
              <p:cNvCxnSpPr/>
              <p:nvPr/>
            </p:nvCxnSpPr>
            <p:spPr bwMode="auto">
              <a:xfrm rot="5400000">
                <a:off x="1989572" y="5285433"/>
                <a:ext cx="261258" cy="1588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7" name="Straight Arrow Connector 36"/>
              <p:cNvCxnSpPr/>
              <p:nvPr/>
            </p:nvCxnSpPr>
            <p:spPr bwMode="auto">
              <a:xfrm rot="5400000">
                <a:off x="3136760" y="5297157"/>
                <a:ext cx="261258" cy="1588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8" name="Straight Connector 37"/>
              <p:cNvCxnSpPr/>
              <p:nvPr/>
            </p:nvCxnSpPr>
            <p:spPr bwMode="auto">
              <a:xfrm>
                <a:off x="2120202" y="5164853"/>
                <a:ext cx="1145512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</p:grpSp>
      <p:sp>
        <p:nvSpPr>
          <p:cNvPr id="26" name="Rectangle 25"/>
          <p:cNvSpPr/>
          <p:nvPr/>
        </p:nvSpPr>
        <p:spPr bwMode="auto">
          <a:xfrm>
            <a:off x="110433" y="1116953"/>
            <a:ext cx="2022475" cy="3019425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GB"/>
          </a:p>
        </p:txBody>
      </p:sp>
      <p:grpSp>
        <p:nvGrpSpPr>
          <p:cNvPr id="12" name="Group 15"/>
          <p:cNvGrpSpPr>
            <a:grpSpLocks/>
          </p:cNvGrpSpPr>
          <p:nvPr/>
        </p:nvGrpSpPr>
        <p:grpSpPr bwMode="auto">
          <a:xfrm>
            <a:off x="332683" y="1088378"/>
            <a:ext cx="1531937" cy="2830513"/>
            <a:chOff x="998" y="1004"/>
            <a:chExt cx="1113" cy="2014"/>
          </a:xfrm>
        </p:grpSpPr>
        <p:grpSp>
          <p:nvGrpSpPr>
            <p:cNvPr id="15" name="Group 16"/>
            <p:cNvGrpSpPr>
              <a:grpSpLocks/>
            </p:cNvGrpSpPr>
            <p:nvPr/>
          </p:nvGrpSpPr>
          <p:grpSpPr bwMode="auto">
            <a:xfrm>
              <a:off x="998" y="1004"/>
              <a:ext cx="1113" cy="2014"/>
              <a:chOff x="998" y="1004"/>
              <a:chExt cx="1113" cy="2014"/>
            </a:xfrm>
          </p:grpSpPr>
          <p:sp>
            <p:nvSpPr>
              <p:cNvPr id="34" name="Rectangle 17"/>
              <p:cNvSpPr>
                <a:spLocks noChangeArrowheads="1"/>
              </p:cNvSpPr>
              <p:nvPr/>
            </p:nvSpPr>
            <p:spPr bwMode="auto">
              <a:xfrm>
                <a:off x="998" y="1004"/>
                <a:ext cx="516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600">
                    <a:solidFill>
                      <a:srgbClr val="990000"/>
                    </a:solidFill>
                    <a:latin typeface="Gill Sans" charset="0"/>
                    <a:ea typeface="Gill Sans" charset="0"/>
                    <a:cs typeface="Gill Sans" charset="0"/>
                  </a:rPr>
                  <a:t>T/T</a:t>
                </a:r>
                <a:r>
                  <a:rPr lang="en-US" sz="1600" baseline="-25000">
                    <a:solidFill>
                      <a:srgbClr val="990000"/>
                    </a:solidFill>
                    <a:latin typeface="Gill Sans" charset="0"/>
                    <a:ea typeface="Gill Sans" charset="0"/>
                    <a:cs typeface="Gill Sans" charset="0"/>
                  </a:rPr>
                  <a:t>C</a:t>
                </a:r>
              </a:p>
            </p:txBody>
          </p:sp>
          <p:sp>
            <p:nvSpPr>
              <p:cNvPr id="40" name="Rectangle 18"/>
              <p:cNvSpPr>
                <a:spLocks noChangeArrowheads="1"/>
              </p:cNvSpPr>
              <p:nvPr/>
            </p:nvSpPr>
            <p:spPr bwMode="auto">
              <a:xfrm>
                <a:off x="1521" y="1013"/>
                <a:ext cx="408" cy="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600" b="0">
                    <a:solidFill>
                      <a:srgbClr val="25190E"/>
                    </a:solidFill>
                    <a:latin typeface="Gill Sans" charset="0"/>
                    <a:ea typeface="Gill Sans" charset="0"/>
                    <a:cs typeface="Gill Sans" charset="0"/>
                  </a:rPr>
                  <a:t>1/</a:t>
                </a:r>
                <a:r>
                  <a:rPr lang="en-US" sz="1600" b="0">
                    <a:solidFill>
                      <a:srgbClr val="25190E"/>
                    </a:solidFill>
                    <a:latin typeface="Gill Sans" charset="0"/>
                    <a:ea typeface="Gill Sans" charset="0"/>
                    <a:cs typeface="Gill Sans" charset="0"/>
                    <a:sym typeface="Symbol" charset="2"/>
                  </a:rPr>
                  <a:t></a:t>
                </a:r>
                <a:r>
                  <a:rPr lang="en-US" sz="1600" b="0">
                    <a:solidFill>
                      <a:srgbClr val="25190E"/>
                    </a:solidFill>
                    <a:latin typeface="Gill Sans" charset="0"/>
                    <a:ea typeface="Gill Sans" charset="0"/>
                    <a:cs typeface="Gill Sans" charset="0"/>
                  </a:rPr>
                  <a:t>r</a:t>
                </a:r>
                <a:r>
                  <a:rPr lang="en-US" sz="1600" b="0">
                    <a:solidFill>
                      <a:srgbClr val="25190E"/>
                    </a:solidFill>
                    <a:latin typeface="Gill Sans" charset="0"/>
                    <a:ea typeface="Gill Sans" charset="0"/>
                    <a:cs typeface="Gill Sans" charset="0"/>
                    <a:sym typeface="Symbol" charset="2"/>
                  </a:rPr>
                  <a:t></a:t>
                </a:r>
                <a:endParaRPr lang="en-US" sz="1600" b="0">
                  <a:solidFill>
                    <a:srgbClr val="25190E"/>
                  </a:solidFill>
                  <a:latin typeface="Gill Sans" charset="0"/>
                  <a:ea typeface="Gill Sans" charset="0"/>
                  <a:cs typeface="Gill Sans" charset="0"/>
                </a:endParaRPr>
              </a:p>
            </p:txBody>
          </p:sp>
          <p:grpSp>
            <p:nvGrpSpPr>
              <p:cNvPr id="17" name="Group 19"/>
              <p:cNvGrpSpPr>
                <a:grpSpLocks/>
              </p:cNvGrpSpPr>
              <p:nvPr/>
            </p:nvGrpSpPr>
            <p:grpSpPr bwMode="auto">
              <a:xfrm>
                <a:off x="1380" y="1206"/>
                <a:ext cx="336" cy="1812"/>
                <a:chOff x="2646" y="1200"/>
                <a:chExt cx="336" cy="1812"/>
              </a:xfrm>
            </p:grpSpPr>
            <p:sp>
              <p:nvSpPr>
                <p:cNvPr id="48" name="AutoShape 20"/>
                <p:cNvSpPr>
                  <a:spLocks noChangeArrowheads="1"/>
                </p:cNvSpPr>
                <p:nvPr/>
              </p:nvSpPr>
              <p:spPr bwMode="auto">
                <a:xfrm>
                  <a:off x="2736" y="1200"/>
                  <a:ext cx="144" cy="1776"/>
                </a:xfrm>
                <a:prstGeom prst="roundRect">
                  <a:avLst>
                    <a:gd name="adj" fmla="val 50000"/>
                  </a:avLst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9" name="Oval 21"/>
                <p:cNvSpPr>
                  <a:spLocks noChangeArrowheads="1"/>
                </p:cNvSpPr>
                <p:nvPr/>
              </p:nvSpPr>
              <p:spPr bwMode="auto">
                <a:xfrm>
                  <a:off x="2646" y="2676"/>
                  <a:ext cx="336" cy="336"/>
                </a:xfrm>
                <a:prstGeom prst="ellipse">
                  <a:avLst/>
                </a:prstGeom>
                <a:solidFill>
                  <a:srgbClr val="99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50" name="Rectangle 22"/>
                <p:cNvSpPr>
                  <a:spLocks noChangeArrowheads="1"/>
                </p:cNvSpPr>
                <p:nvPr/>
              </p:nvSpPr>
              <p:spPr bwMode="auto">
                <a:xfrm>
                  <a:off x="2766" y="1968"/>
                  <a:ext cx="96" cy="816"/>
                </a:xfrm>
                <a:prstGeom prst="rect">
                  <a:avLst/>
                </a:prstGeom>
                <a:solidFill>
                  <a:srgbClr val="99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  <a:spAutoFit/>
                </a:bodyPr>
                <a:lstStyle/>
                <a:p>
                  <a:endParaRPr lang="en-GB"/>
                </a:p>
              </p:txBody>
            </p:sp>
            <p:grpSp>
              <p:nvGrpSpPr>
                <p:cNvPr id="19" name="Group 23"/>
                <p:cNvGrpSpPr>
                  <a:grpSpLocks/>
                </p:cNvGrpSpPr>
                <p:nvPr/>
              </p:nvGrpSpPr>
              <p:grpSpPr bwMode="auto">
                <a:xfrm rot="10800000">
                  <a:off x="2754" y="1596"/>
                  <a:ext cx="48" cy="1200"/>
                  <a:chOff x="768" y="1296"/>
                  <a:chExt cx="96" cy="1200"/>
                </a:xfrm>
              </p:grpSpPr>
              <p:sp>
                <p:nvSpPr>
                  <p:cNvPr id="59" name="Line 2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129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0" name="Line 2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153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1" name="Line 2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177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2" name="Line 2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201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3" name="Line 2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22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4" name="Line 2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249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" name="Group 30"/>
                <p:cNvGrpSpPr>
                  <a:grpSpLocks/>
                </p:cNvGrpSpPr>
                <p:nvPr/>
              </p:nvGrpSpPr>
              <p:grpSpPr bwMode="auto">
                <a:xfrm rot="10800000" flipH="1">
                  <a:off x="2754" y="1740"/>
                  <a:ext cx="54" cy="1200"/>
                  <a:chOff x="768" y="1296"/>
                  <a:chExt cx="96" cy="1200"/>
                </a:xfrm>
              </p:grpSpPr>
              <p:sp>
                <p:nvSpPr>
                  <p:cNvPr id="53" name="Line 3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129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4" name="Line 3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153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5" name="Line 3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177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6" name="Line 3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201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7" name="Line 3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225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8" name="Line 3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768" y="2496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2" name="Rectangle 37"/>
              <p:cNvSpPr>
                <a:spLocks noChangeArrowheads="1"/>
              </p:cNvSpPr>
              <p:nvPr/>
            </p:nvSpPr>
            <p:spPr bwMode="auto">
              <a:xfrm>
                <a:off x="1639" y="1328"/>
                <a:ext cx="218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>
                    <a:solidFill>
                      <a:srgbClr val="000000"/>
                    </a:solidFill>
                    <a:latin typeface="Comic Sans MS" charset="0"/>
                    <a:ea typeface="ＭＳ Ｐゴシック" charset="-128"/>
                    <a:cs typeface="ＭＳ Ｐゴシック" charset="-128"/>
                    <a:sym typeface="Symbol" charset="2"/>
                  </a:rPr>
                  <a:t></a:t>
                </a:r>
              </a:p>
            </p:txBody>
          </p:sp>
          <p:sp>
            <p:nvSpPr>
              <p:cNvPr id="43" name="Rectangle 38"/>
              <p:cNvSpPr>
                <a:spLocks noChangeArrowheads="1"/>
              </p:cNvSpPr>
              <p:nvPr/>
            </p:nvSpPr>
            <p:spPr bwMode="auto">
              <a:xfrm flipH="1">
                <a:off x="1623" y="1722"/>
                <a:ext cx="488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>
                    <a:solidFill>
                      <a:srgbClr val="000000"/>
                    </a:solidFill>
                    <a:latin typeface="Gill Sans" charset="0"/>
                    <a:ea typeface="Gill Sans" charset="0"/>
                    <a:cs typeface="Gill Sans" charset="0"/>
                  </a:rPr>
                  <a:t>J/</a:t>
                </a:r>
                <a:r>
                  <a:rPr lang="en-US" sz="1400">
                    <a:solidFill>
                      <a:srgbClr val="000000"/>
                    </a:solidFill>
                    <a:latin typeface="Comic Sans MS" charset="0"/>
                    <a:ea typeface="ＭＳ Ｐゴシック" charset="-128"/>
                    <a:cs typeface="ＭＳ Ｐゴシック" charset="-128"/>
                    <a:sym typeface="Symbol" charset="2"/>
                  </a:rPr>
                  <a:t>, ’</a:t>
                </a:r>
              </a:p>
              <a:p>
                <a:pPr algn="ctr" eaLnBrk="0" hangingPunct="0"/>
                <a:endParaRPr lang="en-US" sz="1400">
                  <a:solidFill>
                    <a:srgbClr val="000000"/>
                  </a:solidFill>
                  <a:latin typeface="Comic Sans MS" charset="0"/>
                  <a:ea typeface="ＭＳ Ｐゴシック" charset="-128"/>
                  <a:cs typeface="ＭＳ Ｐゴシック" charset="-128"/>
                  <a:sym typeface="Symbol" charset="2"/>
                </a:endParaRPr>
              </a:p>
            </p:txBody>
          </p:sp>
          <p:sp>
            <p:nvSpPr>
              <p:cNvPr id="44" name="Rectangle 39"/>
              <p:cNvSpPr>
                <a:spLocks noChangeArrowheads="1"/>
              </p:cNvSpPr>
              <p:nvPr/>
            </p:nvSpPr>
            <p:spPr bwMode="auto">
              <a:xfrm>
                <a:off x="1638" y="2292"/>
                <a:ext cx="250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>
                    <a:solidFill>
                      <a:srgbClr val="000000"/>
                    </a:solidFill>
                    <a:latin typeface="Comic Sans MS" charset="0"/>
                    <a:ea typeface="ＭＳ Ｐゴシック" charset="-128"/>
                    <a:cs typeface="ＭＳ Ｐゴシック" charset="-128"/>
                    <a:sym typeface="Symbol" charset="2"/>
                  </a:rPr>
                  <a:t></a:t>
                </a:r>
                <a:r>
                  <a:rPr lang="en-US" sz="1400" baseline="-25000">
                    <a:solidFill>
                      <a:srgbClr val="000000"/>
                    </a:solidFill>
                    <a:latin typeface="Gill Sans" charset="0"/>
                    <a:ea typeface="Gill Sans" charset="0"/>
                    <a:cs typeface="Gill Sans" charset="0"/>
                    <a:sym typeface="Symbol" charset="2"/>
                  </a:rPr>
                  <a:t>c</a:t>
                </a:r>
                <a:endParaRPr lang="en-US" sz="14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Symbol" charset="2"/>
                </a:endParaRPr>
              </a:p>
            </p:txBody>
          </p:sp>
          <p:sp>
            <p:nvSpPr>
              <p:cNvPr id="45" name="Rectangle 40"/>
              <p:cNvSpPr>
                <a:spLocks noChangeArrowheads="1"/>
              </p:cNvSpPr>
              <p:nvPr/>
            </p:nvSpPr>
            <p:spPr bwMode="auto">
              <a:xfrm>
                <a:off x="1633" y="2561"/>
                <a:ext cx="255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>
                    <a:solidFill>
                      <a:srgbClr val="000000"/>
                    </a:solidFill>
                    <a:latin typeface="Symbol" charset="2"/>
                    <a:ea typeface="Symbol" charset="2"/>
                    <a:cs typeface="Symbol" charset="2"/>
                    <a:sym typeface="Symbol" charset="2"/>
                  </a:rPr>
                  <a:t>y</a:t>
                </a:r>
                <a:r>
                  <a:rPr lang="en-US" sz="1400">
                    <a:solidFill>
                      <a:srgbClr val="000000"/>
                    </a:solidFill>
                    <a:latin typeface="Comic Sans MS" charset="0"/>
                    <a:ea typeface="ＭＳ Ｐゴシック" charset="-128"/>
                    <a:cs typeface="ＭＳ Ｐゴシック" charset="-128"/>
                    <a:sym typeface="Symbol" charset="2"/>
                  </a:rPr>
                  <a:t>’</a:t>
                </a:r>
              </a:p>
            </p:txBody>
          </p:sp>
          <p:sp>
            <p:nvSpPr>
              <p:cNvPr id="46" name="Rectangle 41"/>
              <p:cNvSpPr>
                <a:spLocks noChangeArrowheads="1"/>
              </p:cNvSpPr>
              <p:nvPr/>
            </p:nvSpPr>
            <p:spPr bwMode="auto">
              <a:xfrm>
                <a:off x="1634" y="2100"/>
                <a:ext cx="283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>
                    <a:solidFill>
                      <a:srgbClr val="000000"/>
                    </a:solidFill>
                    <a:latin typeface="Comic Sans MS" charset="0"/>
                    <a:ea typeface="ＭＳ Ｐゴシック" charset="-128"/>
                    <a:cs typeface="ＭＳ Ｐゴシック" charset="-128"/>
                    <a:sym typeface="Symbol" charset="2"/>
                  </a:rPr>
                  <a:t></a:t>
                </a:r>
                <a:r>
                  <a:rPr lang="en-US" sz="1400" baseline="-25000">
                    <a:solidFill>
                      <a:srgbClr val="000000"/>
                    </a:solidFill>
                    <a:latin typeface="Gill Sans" charset="0"/>
                    <a:ea typeface="Gill Sans" charset="0"/>
                    <a:cs typeface="Gill Sans" charset="0"/>
                    <a:sym typeface="Symbol" charset="2"/>
                  </a:rPr>
                  <a:t>b</a:t>
                </a:r>
                <a:r>
                  <a:rPr lang="en-US" sz="1400">
                    <a:solidFill>
                      <a:srgbClr val="000000"/>
                    </a:solidFill>
                    <a:latin typeface="Gill Sans" charset="0"/>
                    <a:ea typeface="Gill Sans" charset="0"/>
                    <a:cs typeface="Gill Sans" charset="0"/>
                    <a:sym typeface="Symbol" charset="2"/>
                  </a:rPr>
                  <a:t>’</a:t>
                </a:r>
              </a:p>
            </p:txBody>
          </p:sp>
          <p:sp>
            <p:nvSpPr>
              <p:cNvPr id="47" name="Rectangle 42"/>
              <p:cNvSpPr>
                <a:spLocks noChangeArrowheads="1"/>
              </p:cNvSpPr>
              <p:nvPr/>
            </p:nvSpPr>
            <p:spPr bwMode="auto">
              <a:xfrm>
                <a:off x="1633" y="2436"/>
                <a:ext cx="274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 eaLnBrk="0" hangingPunct="0"/>
                <a:r>
                  <a:rPr lang="en-US" sz="1400">
                    <a:solidFill>
                      <a:srgbClr val="000000"/>
                    </a:solidFill>
                    <a:latin typeface="Comic Sans MS" charset="0"/>
                    <a:ea typeface="ＭＳ Ｐゴシック" charset="-128"/>
                    <a:cs typeface="ＭＳ Ｐゴシック" charset="-128"/>
                    <a:sym typeface="Symbol" charset="2"/>
                  </a:rPr>
                  <a:t>’’</a:t>
                </a:r>
              </a:p>
            </p:txBody>
          </p:sp>
        </p:grpSp>
        <p:sp>
          <p:nvSpPr>
            <p:cNvPr id="31" name="AutoShape 43"/>
            <p:cNvSpPr>
              <a:spLocks noChangeArrowheads="1"/>
            </p:cNvSpPr>
            <p:nvPr/>
          </p:nvSpPr>
          <p:spPr bwMode="auto">
            <a:xfrm rot="1037806">
              <a:off x="1422" y="2718"/>
              <a:ext cx="96" cy="192"/>
            </a:xfrm>
            <a:prstGeom prst="moon">
              <a:avLst>
                <a:gd name="adj" fmla="val 50000"/>
              </a:avLst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GB"/>
            </a:p>
          </p:txBody>
        </p:sp>
      </p:grpSp>
      <p:sp>
        <p:nvSpPr>
          <p:cNvPr id="65" name="TextBox 65"/>
          <p:cNvSpPr txBox="1">
            <a:spLocks noChangeArrowheads="1"/>
          </p:cNvSpPr>
          <p:nvPr/>
        </p:nvSpPr>
        <p:spPr bwMode="auto">
          <a:xfrm>
            <a:off x="743845" y="1469378"/>
            <a:ext cx="2921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>
                <a:solidFill>
                  <a:srgbClr val="800000"/>
                </a:solidFill>
                <a:latin typeface="Gill Sans" charset="0"/>
                <a:ea typeface="Gill Sans" charset="0"/>
                <a:cs typeface="Gill Sans" charset="0"/>
              </a:rPr>
              <a:t>4</a:t>
            </a:r>
          </a:p>
          <a:p>
            <a:endParaRPr lang="en-GB" sz="1400">
              <a:solidFill>
                <a:srgbClr val="800000"/>
              </a:solidFill>
              <a:latin typeface="Gill Sans" charset="0"/>
              <a:ea typeface="Gill Sans" charset="0"/>
              <a:cs typeface="Gill Sans" charset="0"/>
            </a:endParaRPr>
          </a:p>
          <a:p>
            <a:endParaRPr lang="en-GB" sz="1400">
              <a:solidFill>
                <a:srgbClr val="800000"/>
              </a:solidFill>
              <a:latin typeface="Gill Sans" charset="0"/>
              <a:ea typeface="Gill Sans" charset="0"/>
              <a:cs typeface="Gill Sans" charset="0"/>
            </a:endParaRPr>
          </a:p>
          <a:p>
            <a:r>
              <a:rPr lang="en-GB" sz="1400">
                <a:solidFill>
                  <a:srgbClr val="800000"/>
                </a:solidFill>
                <a:latin typeface="Gill Sans" charset="0"/>
                <a:ea typeface="Gill Sans" charset="0"/>
                <a:cs typeface="Gill Sans" charset="0"/>
              </a:rPr>
              <a:t>2</a:t>
            </a:r>
          </a:p>
          <a:p>
            <a:endParaRPr lang="en-GB" sz="1400">
              <a:solidFill>
                <a:srgbClr val="800000"/>
              </a:solidFill>
              <a:latin typeface="Gill Sans" charset="0"/>
              <a:ea typeface="Gill Sans" charset="0"/>
              <a:cs typeface="Gill Sans" charset="0"/>
            </a:endParaRPr>
          </a:p>
          <a:p>
            <a:r>
              <a:rPr lang="en-GB" sz="1400">
                <a:solidFill>
                  <a:srgbClr val="800000"/>
                </a:solidFill>
                <a:latin typeface="Gill Sans" charset="0"/>
                <a:ea typeface="Gill Sans" charset="0"/>
                <a:cs typeface="Gill Sans" charset="0"/>
              </a:rPr>
              <a:t>1</a:t>
            </a:r>
          </a:p>
          <a:p>
            <a:endParaRPr lang="en-GB" sz="1400">
              <a:solidFill>
                <a:srgbClr val="800000"/>
              </a:solidFill>
              <a:latin typeface="Gill Sans" charset="0"/>
              <a:ea typeface="Gill Sans" charset="0"/>
              <a:cs typeface="Gill Sans" charset="0"/>
            </a:endParaRPr>
          </a:p>
          <a:p>
            <a:endParaRPr lang="en-GB" sz="1400">
              <a:solidFill>
                <a:srgbClr val="800000"/>
              </a:solidFill>
              <a:latin typeface="Gill Sans" charset="0"/>
              <a:ea typeface="Gill Sans" charset="0"/>
              <a:cs typeface="Gill Sans" charset="0"/>
            </a:endParaRPr>
          </a:p>
          <a:p>
            <a:endParaRPr lang="en-GB" sz="1400">
              <a:solidFill>
                <a:srgbClr val="800000"/>
              </a:solidFill>
              <a:latin typeface="Gill Sans" charset="0"/>
              <a:ea typeface="Gill Sans" charset="0"/>
              <a:cs typeface="Gill Sans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000075" y="3333060"/>
            <a:ext cx="903200" cy="346249"/>
          </a:xfrm>
          <a:prstGeom prst="rect">
            <a:avLst/>
          </a:prstGeom>
          <a:solidFill>
            <a:srgbClr val="FFFF00">
              <a:alpha val="44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LHC</a:t>
            </a:r>
            <a:r>
              <a:rPr lang="en-US" dirty="0" smtClean="0"/>
              <a:t>?? </a:t>
            </a:r>
            <a:endParaRPr lang="en-US" sz="1400" baseline="-25000" dirty="0"/>
          </a:p>
        </p:txBody>
      </p:sp>
      <p:sp>
        <p:nvSpPr>
          <p:cNvPr id="68" name="Up Arrow 67"/>
          <p:cNvSpPr/>
          <p:nvPr/>
        </p:nvSpPr>
        <p:spPr bwMode="auto">
          <a:xfrm>
            <a:off x="5584254" y="2914135"/>
            <a:ext cx="330533" cy="617622"/>
          </a:xfrm>
          <a:prstGeom prst="upArrow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  <p:sp>
        <p:nvSpPr>
          <p:cNvPr id="70" name="Up Arrow 69"/>
          <p:cNvSpPr/>
          <p:nvPr/>
        </p:nvSpPr>
        <p:spPr bwMode="auto">
          <a:xfrm rot="10800000">
            <a:off x="5588785" y="3588470"/>
            <a:ext cx="330533" cy="617622"/>
          </a:xfrm>
          <a:prstGeom prst="upArrow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4321" y="1145511"/>
            <a:ext cx="4089679" cy="3920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04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25416"/>
            <a:ext cx="4116054" cy="386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24061" y="46320"/>
            <a:ext cx="7848302" cy="591573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Chiral</a:t>
            </a:r>
            <a:r>
              <a:rPr lang="en-US" dirty="0" smtClean="0"/>
              <a:t> Magnetic Effect </a:t>
            </a:r>
            <a:r>
              <a:rPr lang="en-US" sz="1800" dirty="0" smtClean="0"/>
              <a:t>('strong parity violation')</a:t>
            </a: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EF9E48-E3E7-42DD-A0EE-A2D77EE857C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64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190466" name="Object 3"/>
          <p:cNvGraphicFramePr>
            <a:graphicFrameLocks noChangeAspect="1"/>
          </p:cNvGraphicFramePr>
          <p:nvPr/>
        </p:nvGraphicFramePr>
        <p:xfrm>
          <a:off x="1037736" y="699006"/>
          <a:ext cx="2438993" cy="455612"/>
        </p:xfrm>
        <a:graphic>
          <a:graphicData uri="http://schemas.openxmlformats.org/presentationml/2006/ole">
            <p:oleObj spid="_x0000_s190466" name="Equation" r:id="rId5" imgW="1358640" imgH="279360" progId="Equation.3">
              <p:embed/>
            </p:oleObj>
          </a:graphicData>
        </a:graphic>
      </p:graphicFrame>
      <p:grpSp>
        <p:nvGrpSpPr>
          <p:cNvPr id="202" name="Group 201"/>
          <p:cNvGrpSpPr/>
          <p:nvPr/>
        </p:nvGrpSpPr>
        <p:grpSpPr>
          <a:xfrm>
            <a:off x="0" y="5058638"/>
            <a:ext cx="926543" cy="1799362"/>
            <a:chOff x="3737288" y="4915319"/>
            <a:chExt cx="926543" cy="1799362"/>
          </a:xfrm>
        </p:grpSpPr>
        <p:sp>
          <p:nvSpPr>
            <p:cNvPr id="66" name="Right Arrow 65"/>
            <p:cNvSpPr/>
            <p:nvPr/>
          </p:nvSpPr>
          <p:spPr bwMode="auto">
            <a:xfrm rot="16200000">
              <a:off x="3748035" y="5205046"/>
              <a:ext cx="582804" cy="100484"/>
            </a:xfrm>
            <a:prstGeom prst="rightArrow">
              <a:avLst/>
            </a:prstGeom>
            <a:solidFill>
              <a:srgbClr val="0066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None/>
                <a:tabLst/>
              </a:pPr>
              <a:endParaRPr kumimoji="0" lang="en-US" sz="1600" b="0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145739" y="4915319"/>
              <a:ext cx="518092" cy="59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0066FF"/>
                  </a:solidFill>
                </a:rPr>
                <a:t>B</a:t>
              </a:r>
              <a:endParaRPr lang="en-US" sz="3600" b="1" dirty="0">
                <a:solidFill>
                  <a:srgbClr val="0066FF"/>
                </a:solidFill>
              </a:endParaRPr>
            </a:p>
          </p:txBody>
        </p:sp>
        <p:grpSp>
          <p:nvGrpSpPr>
            <p:cNvPr id="164" name="Group 42"/>
            <p:cNvGrpSpPr>
              <a:grpSpLocks/>
            </p:cNvGrpSpPr>
            <p:nvPr/>
          </p:nvGrpSpPr>
          <p:grpSpPr bwMode="auto">
            <a:xfrm>
              <a:off x="3737288" y="5543733"/>
              <a:ext cx="591144" cy="1170948"/>
              <a:chOff x="4146" y="1327"/>
              <a:chExt cx="374" cy="753"/>
            </a:xfrm>
          </p:grpSpPr>
          <p:sp>
            <p:nvSpPr>
              <p:cNvPr id="198" name="Oval 43"/>
              <p:cNvSpPr>
                <a:spLocks noChangeArrowheads="1"/>
              </p:cNvSpPr>
              <p:nvPr/>
            </p:nvSpPr>
            <p:spPr bwMode="auto">
              <a:xfrm>
                <a:off x="4146" y="1328"/>
                <a:ext cx="373" cy="750"/>
              </a:xfrm>
              <a:prstGeom prst="ellipse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Clr>
                    <a:srgbClr val="FC0128"/>
                  </a:buClr>
                </a:pPr>
                <a:endParaRPr lang="en-US" sz="1600"/>
              </a:p>
            </p:txBody>
          </p:sp>
          <p:sp>
            <p:nvSpPr>
              <p:cNvPr id="199" name="Freeform 44"/>
              <p:cNvSpPr>
                <a:spLocks/>
              </p:cNvSpPr>
              <p:nvPr/>
            </p:nvSpPr>
            <p:spPr bwMode="auto">
              <a:xfrm>
                <a:off x="4146" y="1686"/>
                <a:ext cx="374" cy="394"/>
              </a:xfrm>
              <a:custGeom>
                <a:avLst/>
                <a:gdLst>
                  <a:gd name="T0" fmla="*/ 10 w 489"/>
                  <a:gd name="T1" fmla="*/ 35 h 515"/>
                  <a:gd name="T2" fmla="*/ 50 w 489"/>
                  <a:gd name="T3" fmla="*/ 62 h 515"/>
                  <a:gd name="T4" fmla="*/ 93 w 489"/>
                  <a:gd name="T5" fmla="*/ 74 h 515"/>
                  <a:gd name="T6" fmla="*/ 135 w 489"/>
                  <a:gd name="T7" fmla="*/ 86 h 515"/>
                  <a:gd name="T8" fmla="*/ 184 w 489"/>
                  <a:gd name="T9" fmla="*/ 87 h 515"/>
                  <a:gd name="T10" fmla="*/ 239 w 489"/>
                  <a:gd name="T11" fmla="*/ 79 h 515"/>
                  <a:gd name="T12" fmla="*/ 294 w 489"/>
                  <a:gd name="T13" fmla="*/ 60 h 515"/>
                  <a:gd name="T14" fmla="*/ 346 w 489"/>
                  <a:gd name="T15" fmla="*/ 22 h 515"/>
                  <a:gd name="T16" fmla="*/ 371 w 489"/>
                  <a:gd name="T17" fmla="*/ 5 h 515"/>
                  <a:gd name="T18" fmla="*/ 372 w 489"/>
                  <a:gd name="T19" fmla="*/ 54 h 515"/>
                  <a:gd name="T20" fmla="*/ 363 w 489"/>
                  <a:gd name="T21" fmla="*/ 145 h 515"/>
                  <a:gd name="T22" fmla="*/ 340 w 489"/>
                  <a:gd name="T23" fmla="*/ 233 h 515"/>
                  <a:gd name="T24" fmla="*/ 312 w 489"/>
                  <a:gd name="T25" fmla="*/ 295 h 515"/>
                  <a:gd name="T26" fmla="*/ 272 w 489"/>
                  <a:gd name="T27" fmla="*/ 350 h 515"/>
                  <a:gd name="T28" fmla="*/ 221 w 489"/>
                  <a:gd name="T29" fmla="*/ 385 h 515"/>
                  <a:gd name="T30" fmla="*/ 164 w 489"/>
                  <a:gd name="T31" fmla="*/ 389 h 515"/>
                  <a:gd name="T32" fmla="*/ 109 w 489"/>
                  <a:gd name="T33" fmla="*/ 359 h 515"/>
                  <a:gd name="T34" fmla="*/ 67 w 489"/>
                  <a:gd name="T35" fmla="*/ 304 h 515"/>
                  <a:gd name="T36" fmla="*/ 30 w 489"/>
                  <a:gd name="T37" fmla="*/ 221 h 515"/>
                  <a:gd name="T38" fmla="*/ 8 w 489"/>
                  <a:gd name="T39" fmla="*/ 123 h 515"/>
                  <a:gd name="T40" fmla="*/ 0 w 489"/>
                  <a:gd name="T41" fmla="*/ 21 h 515"/>
                  <a:gd name="T42" fmla="*/ 10 w 489"/>
                  <a:gd name="T43" fmla="*/ 35 h 51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89"/>
                  <a:gd name="T67" fmla="*/ 0 h 515"/>
                  <a:gd name="T68" fmla="*/ 489 w 489"/>
                  <a:gd name="T69" fmla="*/ 515 h 51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89" h="515">
                    <a:moveTo>
                      <a:pt x="13" y="46"/>
                    </a:moveTo>
                    <a:cubicBezTo>
                      <a:pt x="24" y="55"/>
                      <a:pt x="47" y="72"/>
                      <a:pt x="65" y="81"/>
                    </a:cubicBezTo>
                    <a:cubicBezTo>
                      <a:pt x="83" y="90"/>
                      <a:pt x="103" y="92"/>
                      <a:pt x="121" y="97"/>
                    </a:cubicBezTo>
                    <a:cubicBezTo>
                      <a:pt x="139" y="102"/>
                      <a:pt x="156" y="109"/>
                      <a:pt x="176" y="112"/>
                    </a:cubicBezTo>
                    <a:cubicBezTo>
                      <a:pt x="196" y="115"/>
                      <a:pt x="218" y="115"/>
                      <a:pt x="241" y="114"/>
                    </a:cubicBezTo>
                    <a:cubicBezTo>
                      <a:pt x="264" y="113"/>
                      <a:pt x="289" y="109"/>
                      <a:pt x="313" y="103"/>
                    </a:cubicBezTo>
                    <a:cubicBezTo>
                      <a:pt x="337" y="97"/>
                      <a:pt x="362" y="90"/>
                      <a:pt x="385" y="78"/>
                    </a:cubicBezTo>
                    <a:cubicBezTo>
                      <a:pt x="408" y="66"/>
                      <a:pt x="435" y="41"/>
                      <a:pt x="452" y="29"/>
                    </a:cubicBezTo>
                    <a:cubicBezTo>
                      <a:pt x="469" y="17"/>
                      <a:pt x="479" y="0"/>
                      <a:pt x="485" y="7"/>
                    </a:cubicBezTo>
                    <a:cubicBezTo>
                      <a:pt x="483" y="11"/>
                      <a:pt x="489" y="40"/>
                      <a:pt x="487" y="70"/>
                    </a:cubicBezTo>
                    <a:cubicBezTo>
                      <a:pt x="485" y="100"/>
                      <a:pt x="481" y="151"/>
                      <a:pt x="474" y="190"/>
                    </a:cubicBezTo>
                    <a:cubicBezTo>
                      <a:pt x="467" y="229"/>
                      <a:pt x="455" y="272"/>
                      <a:pt x="444" y="304"/>
                    </a:cubicBezTo>
                    <a:cubicBezTo>
                      <a:pt x="433" y="336"/>
                      <a:pt x="423" y="359"/>
                      <a:pt x="408" y="385"/>
                    </a:cubicBezTo>
                    <a:cubicBezTo>
                      <a:pt x="394" y="411"/>
                      <a:pt x="376" y="438"/>
                      <a:pt x="356" y="458"/>
                    </a:cubicBezTo>
                    <a:cubicBezTo>
                      <a:pt x="336" y="478"/>
                      <a:pt x="313" y="495"/>
                      <a:pt x="289" y="503"/>
                    </a:cubicBezTo>
                    <a:cubicBezTo>
                      <a:pt x="265" y="511"/>
                      <a:pt x="238" y="515"/>
                      <a:pt x="214" y="509"/>
                    </a:cubicBezTo>
                    <a:cubicBezTo>
                      <a:pt x="189" y="503"/>
                      <a:pt x="164" y="488"/>
                      <a:pt x="143" y="469"/>
                    </a:cubicBezTo>
                    <a:cubicBezTo>
                      <a:pt x="122" y="450"/>
                      <a:pt x="104" y="427"/>
                      <a:pt x="87" y="397"/>
                    </a:cubicBezTo>
                    <a:cubicBezTo>
                      <a:pt x="69" y="367"/>
                      <a:pt x="52" y="328"/>
                      <a:pt x="39" y="289"/>
                    </a:cubicBezTo>
                    <a:cubicBezTo>
                      <a:pt x="27" y="250"/>
                      <a:pt x="17" y="204"/>
                      <a:pt x="10" y="161"/>
                    </a:cubicBezTo>
                    <a:cubicBezTo>
                      <a:pt x="4" y="118"/>
                      <a:pt x="0" y="47"/>
                      <a:pt x="0" y="28"/>
                    </a:cubicBezTo>
                    <a:lnTo>
                      <a:pt x="13" y="46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 w="9525" cap="flat" cmpd="sng">
                <a:noFill/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0" name="Freeform 45"/>
              <p:cNvSpPr>
                <a:spLocks/>
              </p:cNvSpPr>
              <p:nvPr/>
            </p:nvSpPr>
            <p:spPr bwMode="auto">
              <a:xfrm>
                <a:off x="4146" y="1688"/>
                <a:ext cx="372" cy="84"/>
              </a:xfrm>
              <a:custGeom>
                <a:avLst/>
                <a:gdLst>
                  <a:gd name="T0" fmla="*/ 0 w 979"/>
                  <a:gd name="T1" fmla="*/ 25 h 257"/>
                  <a:gd name="T2" fmla="*/ 38 w 979"/>
                  <a:gd name="T3" fmla="*/ 52 h 257"/>
                  <a:gd name="T4" fmla="*/ 100 w 979"/>
                  <a:gd name="T5" fmla="*/ 76 h 257"/>
                  <a:gd name="T6" fmla="*/ 154 w 979"/>
                  <a:gd name="T7" fmla="*/ 84 h 257"/>
                  <a:gd name="T8" fmla="*/ 231 w 979"/>
                  <a:gd name="T9" fmla="*/ 78 h 257"/>
                  <a:gd name="T10" fmla="*/ 304 w 979"/>
                  <a:gd name="T11" fmla="*/ 52 h 257"/>
                  <a:gd name="T12" fmla="*/ 372 w 979"/>
                  <a:gd name="T13" fmla="*/ 0 h 2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79"/>
                  <a:gd name="T22" fmla="*/ 0 h 257"/>
                  <a:gd name="T23" fmla="*/ 979 w 979"/>
                  <a:gd name="T24" fmla="*/ 257 h 2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79" h="257">
                    <a:moveTo>
                      <a:pt x="0" y="78"/>
                    </a:moveTo>
                    <a:cubicBezTo>
                      <a:pt x="17" y="92"/>
                      <a:pt x="57" y="134"/>
                      <a:pt x="101" y="160"/>
                    </a:cubicBezTo>
                    <a:cubicBezTo>
                      <a:pt x="145" y="186"/>
                      <a:pt x="213" y="216"/>
                      <a:pt x="263" y="232"/>
                    </a:cubicBezTo>
                    <a:cubicBezTo>
                      <a:pt x="313" y="248"/>
                      <a:pt x="347" y="255"/>
                      <a:pt x="404" y="256"/>
                    </a:cubicBezTo>
                    <a:cubicBezTo>
                      <a:pt x="461" y="257"/>
                      <a:pt x="542" y="254"/>
                      <a:pt x="608" y="238"/>
                    </a:cubicBezTo>
                    <a:cubicBezTo>
                      <a:pt x="674" y="222"/>
                      <a:pt x="738" y="200"/>
                      <a:pt x="800" y="160"/>
                    </a:cubicBezTo>
                    <a:cubicBezTo>
                      <a:pt x="862" y="120"/>
                      <a:pt x="942" y="33"/>
                      <a:pt x="979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1" name="Oval 46"/>
              <p:cNvSpPr>
                <a:spLocks noChangeArrowheads="1"/>
              </p:cNvSpPr>
              <p:nvPr/>
            </p:nvSpPr>
            <p:spPr bwMode="auto">
              <a:xfrm>
                <a:off x="4146" y="1327"/>
                <a:ext cx="373" cy="75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buClr>
                    <a:srgbClr val="FC0128"/>
                  </a:buClr>
                </a:pPr>
                <a:endParaRPr lang="en-US" sz="1600"/>
              </a:p>
            </p:txBody>
          </p:sp>
        </p:grpSp>
        <p:sp>
          <p:nvSpPr>
            <p:cNvPr id="69" name="TextBox 68"/>
            <p:cNvSpPr txBox="1"/>
            <p:nvPr/>
          </p:nvSpPr>
          <p:spPr>
            <a:xfrm>
              <a:off x="3804336" y="5586884"/>
              <a:ext cx="453971" cy="5909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dirty="0" smtClean="0">
                  <a:solidFill>
                    <a:srgbClr val="FFFF00"/>
                  </a:solidFill>
                </a:rPr>
                <a:t>+</a:t>
              </a:r>
              <a:endParaRPr lang="en-US" sz="3600" b="1" dirty="0">
                <a:solidFill>
                  <a:srgbClr val="FFFF00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848519" y="6089302"/>
              <a:ext cx="363802" cy="592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 smtClean="0">
                  <a:solidFill>
                    <a:srgbClr val="FFFF00"/>
                  </a:solidFill>
                </a:rPr>
                <a:t>-</a:t>
              </a:r>
              <a:endParaRPr lang="en-US" sz="3600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215" name="TextBox 214"/>
          <p:cNvSpPr txBox="1"/>
          <p:nvPr/>
        </p:nvSpPr>
        <p:spPr>
          <a:xfrm>
            <a:off x="844061" y="4992874"/>
            <a:ext cx="3765774" cy="1865126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/>
              <a:t>Same</a:t>
            </a:r>
            <a:r>
              <a:rPr lang="en-US" sz="1600" dirty="0" smtClean="0"/>
              <a:t> charge correlations </a:t>
            </a:r>
            <a:r>
              <a:rPr lang="en-US" sz="1600" b="1" dirty="0" smtClean="0"/>
              <a:t>positive</a:t>
            </a:r>
          </a:p>
          <a:p>
            <a:pPr algn="l"/>
            <a:r>
              <a:rPr lang="en-US" sz="1600" b="1" dirty="0" smtClean="0"/>
              <a:t>Opposite</a:t>
            </a:r>
            <a:r>
              <a:rPr lang="en-US" sz="1600" dirty="0" smtClean="0"/>
              <a:t> charge correlations </a:t>
            </a:r>
            <a:r>
              <a:rPr lang="en-US" sz="1600" b="1" dirty="0" smtClean="0"/>
              <a:t>negative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RHIC ≈ LHC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somewhat unexpected </a:t>
            </a:r>
          </a:p>
          <a:p>
            <a:pPr lvl="1" algn="l"/>
            <a:r>
              <a:rPr lang="en-US" sz="1600" dirty="0" smtClean="0"/>
              <a:t>should decrease with </a:t>
            </a:r>
            <a:r>
              <a:rPr lang="en-US" sz="1600" dirty="0" err="1" smtClean="0"/>
              <a:t>N</a:t>
            </a:r>
            <a:r>
              <a:rPr lang="en-US" sz="1600" baseline="-25000" dirty="0" err="1" smtClean="0"/>
              <a:t>ch</a:t>
            </a:r>
            <a:endParaRPr lang="en-US" sz="1600" baseline="-25000" dirty="0" smtClean="0"/>
          </a:p>
          <a:p>
            <a:pPr lvl="1" algn="l"/>
            <a:r>
              <a:rPr lang="en-US" sz="1600" dirty="0" smtClean="0"/>
              <a:t>may decrease with √s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4438866" y="5264180"/>
            <a:ext cx="4782078" cy="674031"/>
          </a:xfrm>
          <a:prstGeom prst="rect">
            <a:avLst/>
          </a:prstGeom>
          <a:solidFill>
            <a:srgbClr val="FFFF99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RHIC : </a:t>
            </a:r>
            <a:r>
              <a:rPr lang="en-US" sz="1600" dirty="0" smtClean="0">
                <a:solidFill>
                  <a:srgbClr val="0066FF"/>
                </a:solidFill>
              </a:rPr>
              <a:t>(++), (+-) </a:t>
            </a:r>
            <a:r>
              <a:rPr lang="en-US" sz="1600" b="1" dirty="0" smtClean="0">
                <a:solidFill>
                  <a:srgbClr val="0066FF"/>
                </a:solidFill>
              </a:rPr>
              <a:t>different sign</a:t>
            </a:r>
            <a:r>
              <a:rPr lang="en-US" sz="1600" dirty="0" smtClean="0">
                <a:solidFill>
                  <a:srgbClr val="0066FF"/>
                </a:solidFill>
              </a:rPr>
              <a:t> and magnitude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LHC: </a:t>
            </a:r>
            <a:r>
              <a:rPr lang="en-US" dirty="0" smtClean="0">
                <a:solidFill>
                  <a:srgbClr val="0066FF"/>
                </a:solidFill>
              </a:rPr>
              <a:t>(++),(+-)</a:t>
            </a:r>
            <a:r>
              <a:rPr lang="en-US" b="1" dirty="0" smtClean="0">
                <a:solidFill>
                  <a:srgbClr val="0066FF"/>
                </a:solidFill>
              </a:rPr>
              <a:t> same sign</a:t>
            </a:r>
            <a:r>
              <a:rPr lang="en-US" dirty="0" smtClean="0">
                <a:solidFill>
                  <a:srgbClr val="0066FF"/>
                </a:solidFill>
              </a:rPr>
              <a:t>, similar magnitude</a:t>
            </a:r>
            <a:endParaRPr lang="en-US" sz="1600" dirty="0" smtClean="0">
              <a:solidFill>
                <a:srgbClr val="0066FF"/>
              </a:solidFill>
            </a:endParaRPr>
          </a:p>
        </p:txBody>
      </p:sp>
      <p:grpSp>
        <p:nvGrpSpPr>
          <p:cNvPr id="219" name="Group 10"/>
          <p:cNvGrpSpPr>
            <a:grpSpLocks/>
          </p:cNvGrpSpPr>
          <p:nvPr/>
        </p:nvGrpSpPr>
        <p:grpSpPr bwMode="auto">
          <a:xfrm>
            <a:off x="5807075" y="5419725"/>
            <a:ext cx="593725" cy="1438275"/>
            <a:chOff x="2264" y="1103"/>
            <a:chExt cx="374" cy="906"/>
          </a:xfrm>
        </p:grpSpPr>
        <p:pic>
          <p:nvPicPr>
            <p:cNvPr id="220" name="Picture 9" descr="ANd9GcSKWebf1asZ9Ykwot2h7lGlV5l2kCWwO2pjCqRe_8RFKrTyzwQ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64" y="1289"/>
              <a:ext cx="324" cy="720"/>
            </a:xfrm>
            <a:prstGeom prst="rect">
              <a:avLst/>
            </a:prstGeom>
            <a:noFill/>
          </p:spPr>
        </p:pic>
        <p:sp>
          <p:nvSpPr>
            <p:cNvPr id="221" name="Text Box 7"/>
            <p:cNvSpPr txBox="1">
              <a:spLocks noChangeArrowheads="1"/>
            </p:cNvSpPr>
            <p:nvPr/>
          </p:nvSpPr>
          <p:spPr bwMode="auto">
            <a:xfrm>
              <a:off x="2397" y="1103"/>
              <a:ext cx="241" cy="30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 eaLnBrk="0" fontAlgn="base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Font typeface="Wingdings" pitchFamily="2" charset="2"/>
                <a:buNone/>
              </a:pPr>
              <a:r>
                <a:rPr lang="en-US" sz="2800" smtClean="0">
                  <a:solidFill>
                    <a:srgbClr val="FC0128"/>
                  </a:solidFill>
                </a:rPr>
                <a:t>?</a:t>
              </a:r>
            </a:p>
          </p:txBody>
        </p:sp>
      </p:grpSp>
      <p:graphicFrame>
        <p:nvGraphicFramePr>
          <p:cNvPr id="190467" name="Object 3"/>
          <p:cNvGraphicFramePr>
            <a:graphicFrameLocks noChangeAspect="1"/>
          </p:cNvGraphicFramePr>
          <p:nvPr/>
        </p:nvGraphicFramePr>
        <p:xfrm>
          <a:off x="6871885" y="678910"/>
          <a:ext cx="1508439" cy="412750"/>
        </p:xfrm>
        <a:graphic>
          <a:graphicData uri="http://schemas.openxmlformats.org/presentationml/2006/ole">
            <p:oleObj spid="_x0000_s190467" name="Equation" r:id="rId7" imgW="901440" imgH="279360" progId="Equation.3">
              <p:embed/>
            </p:oleObj>
          </a:graphicData>
        </a:graphic>
      </p:graphicFrame>
      <p:cxnSp>
        <p:nvCxnSpPr>
          <p:cNvPr id="225" name="Straight Arrow Connector 224"/>
          <p:cNvCxnSpPr/>
          <p:nvPr/>
        </p:nvCxnSpPr>
        <p:spPr bwMode="auto">
          <a:xfrm rot="5400000">
            <a:off x="7672315" y="3190752"/>
            <a:ext cx="843266" cy="1005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grpSp>
        <p:nvGrpSpPr>
          <p:cNvPr id="218" name="Group 217"/>
          <p:cNvGrpSpPr/>
          <p:nvPr/>
        </p:nvGrpSpPr>
        <p:grpSpPr>
          <a:xfrm>
            <a:off x="3956736" y="2638660"/>
            <a:ext cx="1432917" cy="1799362"/>
            <a:chOff x="4137606" y="2578369"/>
            <a:chExt cx="1432917" cy="1799362"/>
          </a:xfrm>
        </p:grpSpPr>
        <p:grpSp>
          <p:nvGrpSpPr>
            <p:cNvPr id="213" name="Group 212"/>
            <p:cNvGrpSpPr/>
            <p:nvPr/>
          </p:nvGrpSpPr>
          <p:grpSpPr>
            <a:xfrm>
              <a:off x="4137606" y="2578369"/>
              <a:ext cx="1432917" cy="1799362"/>
              <a:chOff x="4499346" y="1402713"/>
              <a:chExt cx="1432917" cy="1799362"/>
            </a:xfrm>
          </p:grpSpPr>
          <p:sp>
            <p:nvSpPr>
              <p:cNvPr id="117" name="TextBox 116"/>
              <p:cNvSpPr txBox="1"/>
              <p:nvPr/>
            </p:nvSpPr>
            <p:spPr>
              <a:xfrm>
                <a:off x="4499346" y="2332891"/>
                <a:ext cx="453971" cy="590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 smtClean="0">
                    <a:solidFill>
                      <a:srgbClr val="0066FF"/>
                    </a:solidFill>
                  </a:rPr>
                  <a:t>+</a:t>
                </a:r>
                <a:endParaRPr lang="en-US" sz="3600" b="1" dirty="0">
                  <a:solidFill>
                    <a:srgbClr val="0066FF"/>
                  </a:solidFill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5568461" y="2292698"/>
                <a:ext cx="363802" cy="592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b="1" dirty="0" smtClean="0">
                    <a:solidFill>
                      <a:srgbClr val="0066FF"/>
                    </a:solidFill>
                  </a:rPr>
                  <a:t>-</a:t>
                </a:r>
                <a:endParaRPr lang="en-US" sz="3600" b="1" dirty="0">
                  <a:solidFill>
                    <a:srgbClr val="0066FF"/>
                  </a:solidFill>
                </a:endParaRPr>
              </a:p>
            </p:txBody>
          </p:sp>
          <p:sp>
            <p:nvSpPr>
              <p:cNvPr id="204" name="Right Arrow 203"/>
              <p:cNvSpPr/>
              <p:nvPr/>
            </p:nvSpPr>
            <p:spPr bwMode="auto">
              <a:xfrm rot="16200000">
                <a:off x="4976308" y="1692440"/>
                <a:ext cx="582804" cy="100484"/>
              </a:xfrm>
              <a:prstGeom prst="rightArrow">
                <a:avLst/>
              </a:prstGeom>
              <a:solidFill>
                <a:srgbClr val="0066FF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90000"/>
                  </a:lnSpc>
                  <a:spcBef>
                    <a:spcPct val="3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None/>
                  <a:tabLst/>
                </a:pPr>
                <a:endParaRPr kumimoji="0" lang="en-US" sz="1600" b="0" i="0" u="none" strike="noStrike" cap="none" normalizeH="0" baseline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5" name="TextBox 204"/>
              <p:cNvSpPr txBox="1"/>
              <p:nvPr/>
            </p:nvSpPr>
            <p:spPr>
              <a:xfrm>
                <a:off x="5374012" y="1402713"/>
                <a:ext cx="518092" cy="5909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 smtClean="0">
                    <a:solidFill>
                      <a:srgbClr val="0066FF"/>
                    </a:solidFill>
                  </a:rPr>
                  <a:t>B</a:t>
                </a:r>
                <a:endParaRPr lang="en-US" sz="3600" b="1" dirty="0">
                  <a:solidFill>
                    <a:srgbClr val="0066FF"/>
                  </a:solidFill>
                </a:endParaRPr>
              </a:p>
            </p:txBody>
          </p:sp>
          <p:grpSp>
            <p:nvGrpSpPr>
              <p:cNvPr id="206" name="Group 42"/>
              <p:cNvGrpSpPr>
                <a:grpSpLocks/>
              </p:cNvGrpSpPr>
              <p:nvPr/>
            </p:nvGrpSpPr>
            <p:grpSpPr bwMode="auto">
              <a:xfrm>
                <a:off x="4965561" y="2031127"/>
                <a:ext cx="591144" cy="1170948"/>
                <a:chOff x="4146" y="1327"/>
                <a:chExt cx="374" cy="753"/>
              </a:xfrm>
            </p:grpSpPr>
            <p:sp>
              <p:nvSpPr>
                <p:cNvPr id="209" name="Oval 43"/>
                <p:cNvSpPr>
                  <a:spLocks noChangeArrowheads="1"/>
                </p:cNvSpPr>
                <p:nvPr/>
              </p:nvSpPr>
              <p:spPr bwMode="auto">
                <a:xfrm>
                  <a:off x="4146" y="1328"/>
                  <a:ext cx="373" cy="75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buClr>
                      <a:srgbClr val="FC0128"/>
                    </a:buClr>
                  </a:pPr>
                  <a:endParaRPr lang="en-US" sz="1600" dirty="0"/>
                </a:p>
              </p:txBody>
            </p:sp>
            <p:sp>
              <p:nvSpPr>
                <p:cNvPr id="210" name="Freeform 44"/>
                <p:cNvSpPr>
                  <a:spLocks/>
                </p:cNvSpPr>
                <p:nvPr/>
              </p:nvSpPr>
              <p:spPr bwMode="auto">
                <a:xfrm>
                  <a:off x="4146" y="1686"/>
                  <a:ext cx="374" cy="394"/>
                </a:xfrm>
                <a:custGeom>
                  <a:avLst/>
                  <a:gdLst>
                    <a:gd name="T0" fmla="*/ 10 w 489"/>
                    <a:gd name="T1" fmla="*/ 35 h 515"/>
                    <a:gd name="T2" fmla="*/ 50 w 489"/>
                    <a:gd name="T3" fmla="*/ 62 h 515"/>
                    <a:gd name="T4" fmla="*/ 93 w 489"/>
                    <a:gd name="T5" fmla="*/ 74 h 515"/>
                    <a:gd name="T6" fmla="*/ 135 w 489"/>
                    <a:gd name="T7" fmla="*/ 86 h 515"/>
                    <a:gd name="T8" fmla="*/ 184 w 489"/>
                    <a:gd name="T9" fmla="*/ 87 h 515"/>
                    <a:gd name="T10" fmla="*/ 239 w 489"/>
                    <a:gd name="T11" fmla="*/ 79 h 515"/>
                    <a:gd name="T12" fmla="*/ 294 w 489"/>
                    <a:gd name="T13" fmla="*/ 60 h 515"/>
                    <a:gd name="T14" fmla="*/ 346 w 489"/>
                    <a:gd name="T15" fmla="*/ 22 h 515"/>
                    <a:gd name="T16" fmla="*/ 371 w 489"/>
                    <a:gd name="T17" fmla="*/ 5 h 515"/>
                    <a:gd name="T18" fmla="*/ 372 w 489"/>
                    <a:gd name="T19" fmla="*/ 54 h 515"/>
                    <a:gd name="T20" fmla="*/ 363 w 489"/>
                    <a:gd name="T21" fmla="*/ 145 h 515"/>
                    <a:gd name="T22" fmla="*/ 340 w 489"/>
                    <a:gd name="T23" fmla="*/ 233 h 515"/>
                    <a:gd name="T24" fmla="*/ 312 w 489"/>
                    <a:gd name="T25" fmla="*/ 295 h 515"/>
                    <a:gd name="T26" fmla="*/ 272 w 489"/>
                    <a:gd name="T27" fmla="*/ 350 h 515"/>
                    <a:gd name="T28" fmla="*/ 221 w 489"/>
                    <a:gd name="T29" fmla="*/ 385 h 515"/>
                    <a:gd name="T30" fmla="*/ 164 w 489"/>
                    <a:gd name="T31" fmla="*/ 389 h 515"/>
                    <a:gd name="T32" fmla="*/ 109 w 489"/>
                    <a:gd name="T33" fmla="*/ 359 h 515"/>
                    <a:gd name="T34" fmla="*/ 67 w 489"/>
                    <a:gd name="T35" fmla="*/ 304 h 515"/>
                    <a:gd name="T36" fmla="*/ 30 w 489"/>
                    <a:gd name="T37" fmla="*/ 221 h 515"/>
                    <a:gd name="T38" fmla="*/ 8 w 489"/>
                    <a:gd name="T39" fmla="*/ 123 h 515"/>
                    <a:gd name="T40" fmla="*/ 0 w 489"/>
                    <a:gd name="T41" fmla="*/ 21 h 515"/>
                    <a:gd name="T42" fmla="*/ 10 w 489"/>
                    <a:gd name="T43" fmla="*/ 35 h 51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489"/>
                    <a:gd name="T67" fmla="*/ 0 h 515"/>
                    <a:gd name="T68" fmla="*/ 489 w 489"/>
                    <a:gd name="T69" fmla="*/ 515 h 51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" name="Freeform 45"/>
                <p:cNvSpPr>
                  <a:spLocks/>
                </p:cNvSpPr>
                <p:nvPr/>
              </p:nvSpPr>
              <p:spPr bwMode="auto">
                <a:xfrm>
                  <a:off x="4146" y="1688"/>
                  <a:ext cx="372" cy="84"/>
                </a:xfrm>
                <a:custGeom>
                  <a:avLst/>
                  <a:gdLst>
                    <a:gd name="T0" fmla="*/ 0 w 979"/>
                    <a:gd name="T1" fmla="*/ 25 h 257"/>
                    <a:gd name="T2" fmla="*/ 38 w 979"/>
                    <a:gd name="T3" fmla="*/ 52 h 257"/>
                    <a:gd name="T4" fmla="*/ 100 w 979"/>
                    <a:gd name="T5" fmla="*/ 76 h 257"/>
                    <a:gd name="T6" fmla="*/ 154 w 979"/>
                    <a:gd name="T7" fmla="*/ 84 h 257"/>
                    <a:gd name="T8" fmla="*/ 231 w 979"/>
                    <a:gd name="T9" fmla="*/ 78 h 257"/>
                    <a:gd name="T10" fmla="*/ 304 w 979"/>
                    <a:gd name="T11" fmla="*/ 52 h 257"/>
                    <a:gd name="T12" fmla="*/ 372 w 979"/>
                    <a:gd name="T13" fmla="*/ 0 h 2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79"/>
                    <a:gd name="T22" fmla="*/ 0 h 257"/>
                    <a:gd name="T23" fmla="*/ 979 w 979"/>
                    <a:gd name="T24" fmla="*/ 257 h 2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2" name="Oval 46"/>
                <p:cNvSpPr>
                  <a:spLocks noChangeArrowheads="1"/>
                </p:cNvSpPr>
                <p:nvPr/>
              </p:nvSpPr>
              <p:spPr bwMode="auto">
                <a:xfrm>
                  <a:off x="4146" y="1327"/>
                  <a:ext cx="373" cy="7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buClr>
                      <a:srgbClr val="FC0128"/>
                    </a:buClr>
                  </a:pPr>
                  <a:endParaRPr lang="en-US" sz="1600"/>
                </a:p>
              </p:txBody>
            </p:sp>
          </p:grpSp>
        </p:grpSp>
        <p:sp>
          <p:nvSpPr>
            <p:cNvPr id="217" name="TextBox 216"/>
            <p:cNvSpPr txBox="1"/>
            <p:nvPr/>
          </p:nvSpPr>
          <p:spPr>
            <a:xfrm>
              <a:off x="4723484" y="3426488"/>
              <a:ext cx="404278" cy="480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?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 bwMode="auto">
          <a:xfrm rot="5400000">
            <a:off x="2740252" y="3271136"/>
            <a:ext cx="660717" cy="1172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grpSp>
        <p:nvGrpSpPr>
          <p:cNvPr id="50" name="Group 49"/>
          <p:cNvGrpSpPr/>
          <p:nvPr/>
        </p:nvGrpSpPr>
        <p:grpSpPr>
          <a:xfrm>
            <a:off x="1159842" y="2708031"/>
            <a:ext cx="1161327" cy="750276"/>
            <a:chOff x="1159842" y="2708031"/>
            <a:chExt cx="1161327" cy="750276"/>
          </a:xfrm>
        </p:grpSpPr>
        <p:sp>
          <p:nvSpPr>
            <p:cNvPr id="44" name="TextBox 43"/>
            <p:cNvSpPr txBox="1"/>
            <p:nvPr/>
          </p:nvSpPr>
          <p:spPr>
            <a:xfrm>
              <a:off x="1159842" y="2708031"/>
              <a:ext cx="748923" cy="3416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RHIC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 bwMode="auto">
            <a:xfrm>
              <a:off x="1946031" y="2813538"/>
              <a:ext cx="375138" cy="293077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 rot="16200000" flipH="1">
              <a:off x="1635369" y="3171091"/>
              <a:ext cx="433755" cy="140677"/>
            </a:xfrm>
            <a:prstGeom prst="straightConnector1">
              <a:avLst/>
            </a:prstGeom>
            <a:noFill/>
            <a:ln w="3810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8" name="TextBox 47"/>
          <p:cNvSpPr txBox="1"/>
          <p:nvPr/>
        </p:nvSpPr>
        <p:spPr>
          <a:xfrm>
            <a:off x="8064735" y="3810000"/>
            <a:ext cx="748923" cy="3416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RHIC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25592" y="5908431"/>
            <a:ext cx="3057248" cy="6740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Local Parity Violation </a:t>
            </a:r>
          </a:p>
          <a:p>
            <a:r>
              <a:rPr lang="en-US" b="1" dirty="0" smtClean="0">
                <a:solidFill>
                  <a:srgbClr val="FF00FF"/>
                </a:solidFill>
              </a:rPr>
              <a:t>in strong magnetic Field ?</a:t>
            </a:r>
            <a:endParaRPr lang="en-US" b="1" dirty="0">
              <a:solidFill>
                <a:srgbClr val="FF00FF"/>
              </a:solidFill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 rot="16200000" flipH="1">
            <a:off x="7973366" y="3853541"/>
            <a:ext cx="1034981" cy="20097"/>
          </a:xfrm>
          <a:prstGeom prst="straightConnector1">
            <a:avLst/>
          </a:prstGeom>
          <a:noFill/>
          <a:ln w="381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3" name="Straight Connector 52"/>
          <p:cNvCxnSpPr/>
          <p:nvPr/>
        </p:nvCxnSpPr>
        <p:spPr bwMode="auto">
          <a:xfrm>
            <a:off x="5861538" y="140677"/>
            <a:ext cx="2414954" cy="468923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" grpId="0" build="allAtOnce" animBg="1"/>
      <p:bldP spid="216" grpId="0" uiExpand="1" build="allAtOnce" animBg="1"/>
      <p:bldP spid="48" grpId="0" animBg="1"/>
      <p:bldP spid="49" grpId="0" animBg="1"/>
      <p:bldP spid="4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5" descr="1011251_01-A4-at-144-dp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5400" y="0"/>
            <a:ext cx="9290304" cy="68397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63600" y="266700"/>
            <a:ext cx="7404100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A challenging environment!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Particle Identification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 descr="2011-May-18-QA_TPC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320800"/>
            <a:ext cx="3937000" cy="2654300"/>
          </a:xfrm>
          <a:prstGeom prst="rect">
            <a:avLst/>
          </a:prstGeom>
        </p:spPr>
      </p:pic>
      <p:pic>
        <p:nvPicPr>
          <p:cNvPr id="6" name="Picture 5" descr="2011-May-18-TOFpidSeparation-PbP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4500" y="2476500"/>
            <a:ext cx="3149600" cy="194056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7600" y="3668786"/>
            <a:ext cx="2672080" cy="171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52488" y="1141154"/>
            <a:ext cx="1716112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TPC </a:t>
            </a:r>
            <a:r>
              <a:rPr lang="en-US" sz="2000" b="1" dirty="0" err="1" smtClean="0">
                <a:solidFill>
                  <a:srgbClr val="000090"/>
                </a:solidFill>
              </a:rPr>
              <a:t>dE</a:t>
            </a:r>
            <a:r>
              <a:rPr lang="en-US" sz="2000" b="1" dirty="0" smtClean="0">
                <a:solidFill>
                  <a:srgbClr val="000090"/>
                </a:solidFill>
              </a:rPr>
              <a:t>/dx</a:t>
            </a:r>
            <a:endParaRPr lang="en-US" sz="2000" b="1" dirty="0">
              <a:solidFill>
                <a:srgbClr val="000090"/>
              </a:solidFill>
            </a:endParaRPr>
          </a:p>
        </p:txBody>
      </p:sp>
      <p:pic>
        <p:nvPicPr>
          <p:cNvPr id="9" name="Picture 8" descr="2011-Jun-02-dEdxITSsaPbPbDATA262011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54600" y="4182110"/>
            <a:ext cx="3149600" cy="2550160"/>
          </a:xfrm>
          <a:prstGeom prst="rect">
            <a:avLst/>
          </a:prstGeom>
        </p:spPr>
      </p:pic>
      <p:pic>
        <p:nvPicPr>
          <p:cNvPr id="10" name="Picture 9" descr="2011-May-20-TOFkaon_fit_1516_0090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2800" y="1397000"/>
            <a:ext cx="3937000" cy="28067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95888" y="1242754"/>
            <a:ext cx="2503512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Time Of Flight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08588" y="4100254"/>
            <a:ext cx="2503512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ITS</a:t>
            </a:r>
            <a:endParaRPr lang="en-US" sz="20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Anti-Matter PID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91919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2051"/>
            <a:ext cx="4863465" cy="34118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9900" y="1275080"/>
            <a:ext cx="2926080" cy="25222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250" y="3746500"/>
            <a:ext cx="3764280" cy="3022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65700" y="5740400"/>
            <a:ext cx="311150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Anti-</a:t>
            </a:r>
            <a:r>
              <a:rPr lang="en-US" dirty="0" err="1" smtClean="0">
                <a:solidFill>
                  <a:srgbClr val="FF0000"/>
                </a:solidFill>
              </a:rPr>
              <a:t>Hypertriton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10320</TotalTime>
  <Words>4597</Words>
  <Application>Microsoft Office PowerPoint</Application>
  <PresentationFormat>On-screen Show (4:3)</PresentationFormat>
  <Paragraphs>820</Paragraphs>
  <Slides>64</Slides>
  <Notes>6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64</vt:i4>
      </vt:variant>
    </vt:vector>
  </HeadingPairs>
  <TitlesOfParts>
    <vt:vector size="67" baseType="lpstr">
      <vt:lpstr>Office Theme</vt:lpstr>
      <vt:lpstr>Equation</vt:lpstr>
      <vt:lpstr>Photo Editor Photo</vt:lpstr>
      <vt:lpstr>ALICE Status Report 106th LHCC meeting - Open session</vt:lpstr>
      <vt:lpstr>ALICE publications in pp collisions </vt:lpstr>
      <vt:lpstr>ALICE Talks at</vt:lpstr>
      <vt:lpstr>2011 runs</vt:lpstr>
      <vt:lpstr>2.76 TeV pp run statistics</vt:lpstr>
      <vt:lpstr>Study of the QGP expanding fireball</vt:lpstr>
      <vt:lpstr>Slide 7</vt:lpstr>
      <vt:lpstr>Particle Identification</vt:lpstr>
      <vt:lpstr>Anti-Matter PID</vt:lpstr>
      <vt:lpstr>Study of the QGP expanding fireball</vt:lpstr>
      <vt:lpstr> Triggered Azimuthal Correlations</vt:lpstr>
      <vt:lpstr>Triggered Azimuthal Correlations</vt:lpstr>
      <vt:lpstr>Anisotropic transverse flow</vt:lpstr>
      <vt:lpstr>Anisotropic transverse flow</vt:lpstr>
      <vt:lpstr>Higher Order Flow v3,v4,..</vt:lpstr>
      <vt:lpstr>Flow &amp; Triggered Correlations</vt:lpstr>
      <vt:lpstr>Triangular Flow v3</vt:lpstr>
      <vt:lpstr>More on v2: identified particle flow</vt:lpstr>
      <vt:lpstr>Study of the QGP expanding fireball</vt:lpstr>
      <vt:lpstr>Transverse energy &amp; energy density</vt:lpstr>
      <vt:lpstr>Identified Particle spectra</vt:lpstr>
      <vt:lpstr>'Baryon anomaly': L/K0  </vt:lpstr>
      <vt:lpstr>Study of the QGP expanding fireball</vt:lpstr>
      <vt:lpstr>Charged particle nuclear modification factor (RAA)</vt:lpstr>
      <vt:lpstr>Charged Particle RAA: Ingredients</vt:lpstr>
      <vt:lpstr>RAA: Results</vt:lpstr>
      <vt:lpstr>Charm RAA: Ingredients</vt:lpstr>
      <vt:lpstr>Charm RAA: results</vt:lpstr>
      <vt:lpstr>Charm RAA: results</vt:lpstr>
      <vt:lpstr>Heavy Flavour decay muons</vt:lpstr>
      <vt:lpstr>Heavy Flavour Electrons</vt:lpstr>
      <vt:lpstr>Heavy Flavour decay Electrons</vt:lpstr>
      <vt:lpstr>Heavy Flavour decay Electrons &amp; Muons RAA</vt:lpstr>
      <vt:lpstr>Heavy Flavour RAA Comparison</vt:lpstr>
      <vt:lpstr>J/y suppression: Ingredients</vt:lpstr>
      <vt:lpstr>J/y suppression: Results</vt:lpstr>
      <vt:lpstr>J/y suppression: Compared to..</vt:lpstr>
      <vt:lpstr>Progressing analyses</vt:lpstr>
      <vt:lpstr>Extra slides</vt:lpstr>
      <vt:lpstr>Resonances &amp; Hyperons</vt:lpstr>
      <vt:lpstr>Data Samples</vt:lpstr>
      <vt:lpstr>User activity – month on month increase </vt:lpstr>
      <vt:lpstr>User activity – month on month increase </vt:lpstr>
      <vt:lpstr>Slide 44</vt:lpstr>
      <vt:lpstr>Slide 45</vt:lpstr>
      <vt:lpstr>Detector Status</vt:lpstr>
      <vt:lpstr>J/y suppression: Compared to..</vt:lpstr>
      <vt:lpstr>Anisotropic transverse flow</vt:lpstr>
      <vt:lpstr>More on v2</vt:lpstr>
      <vt:lpstr>More on v2</vt:lpstr>
      <vt:lpstr>More on v2</vt:lpstr>
      <vt:lpstr>Triggered correlation at high pt &amp; jets: IAA</vt:lpstr>
      <vt:lpstr>Triggered correlation at high pt &amp; jets: IAA</vt:lpstr>
      <vt:lpstr>Multiplicity &amp; system size</vt:lpstr>
      <vt:lpstr>Tracking &amp; Vertexing</vt:lpstr>
      <vt:lpstr>p±,p0 RAA</vt:lpstr>
      <vt:lpstr>Particle Ratios</vt:lpstr>
      <vt:lpstr>Comparing vn with en</vt:lpstr>
      <vt:lpstr>Heavy Flavour decay muons</vt:lpstr>
      <vt:lpstr>Geometry of AA collisions</vt:lpstr>
      <vt:lpstr>Centrality</vt:lpstr>
      <vt:lpstr>Charm RAA: results</vt:lpstr>
      <vt:lpstr>J/y Suppression</vt:lpstr>
      <vt:lpstr>Chiral Magnetic Effect ('strong parity violation')</vt:lpstr>
    </vt:vector>
  </TitlesOfParts>
  <Company>CERN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ALICE@LHC   A Large Ion Collider Experiment</dc:title>
  <dc:creator>sks</dc:creator>
  <cp:lastModifiedBy>Andrea Rossi</cp:lastModifiedBy>
  <cp:revision>290</cp:revision>
  <cp:lastPrinted>2002-06-25T19:50:27Z</cp:lastPrinted>
  <dcterms:created xsi:type="dcterms:W3CDTF">2011-06-15T16:41:21Z</dcterms:created>
  <dcterms:modified xsi:type="dcterms:W3CDTF">2011-06-15T17:22:20Z</dcterms:modified>
</cp:coreProperties>
</file>