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723" r:id="rId3"/>
    <p:sldId id="728" r:id="rId4"/>
    <p:sldId id="729" r:id="rId5"/>
    <p:sldId id="725" r:id="rId6"/>
    <p:sldId id="731" r:id="rId7"/>
    <p:sldId id="726" r:id="rId8"/>
    <p:sldId id="732" r:id="rId9"/>
    <p:sldId id="733" r:id="rId10"/>
    <p:sldId id="734" r:id="rId11"/>
    <p:sldId id="736" r:id="rId12"/>
    <p:sldId id="730" r:id="rId13"/>
    <p:sldId id="737" r:id="rId14"/>
    <p:sldId id="738" r:id="rId15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b="1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b="1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b="1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b="1" kern="1200">
        <a:solidFill>
          <a:schemeClr val="accent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FFFFCC"/>
    <a:srgbClr val="D60093"/>
    <a:srgbClr val="008000"/>
    <a:srgbClr val="00FF00"/>
    <a:srgbClr val="FFB8EE"/>
    <a:srgbClr val="FF6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954" autoAdjust="0"/>
  </p:normalViewPr>
  <p:slideViewPr>
    <p:cSldViewPr>
      <p:cViewPr varScale="1">
        <p:scale>
          <a:sx n="87" d="100"/>
          <a:sy n="87" d="100"/>
        </p:scale>
        <p:origin x="-1024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1834" y="-58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tags" Target="tags/tag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96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96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8884A5A1-8CE2-FA4A-B40C-F2B5838831B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3747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5C74E957-CA6F-6046-B129-C9B972DB0DE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3338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801ACD-E36E-FF47-9C8D-EFDC8AC70323}" type="slidenum">
              <a:rPr lang="en-GB"/>
              <a:pPr/>
              <a:t>0</a:t>
            </a:fld>
            <a:endParaRPr lang="en-GB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8"/>
          <p:cNvSpPr>
            <a:spLocks noChangeShapeType="1"/>
          </p:cNvSpPr>
          <p:nvPr userDrawn="1"/>
        </p:nvSpPr>
        <p:spPr bwMode="auto">
          <a:xfrm>
            <a:off x="36513" y="663257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 Muon Meeting, 22/6/2011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AFE1641-296B-2C44-87B7-A7872EB22CDB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 Muon Meeting, 22/6/2011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-28575"/>
            <a:ext cx="8240713" cy="615473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6D09BA-52C2-B64C-B575-3EF3BF4580A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 Muon Meeting, 22/6/2011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-28575"/>
            <a:ext cx="82296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4"/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400" y="6597650"/>
            <a:ext cx="33940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CLIC Muon Meeting, 22/6/2011</a:t>
            </a: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976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976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C0B5C053-A5AA-F34D-A094-F1E190F0E9D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36513" y="663257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11" name="Picture 10" descr="CLIC-Logo-Color-7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077200" y="-152400"/>
            <a:ext cx="1066800" cy="1066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6"/>
          <a:srcRect t="1" r="82271" b="-188"/>
          <a:stretch/>
        </p:blipFill>
        <p:spPr>
          <a:xfrm>
            <a:off x="72008" y="44624"/>
            <a:ext cx="616400" cy="7200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gif"/><Relationship Id="rId3" Type="http://schemas.openxmlformats.org/officeDocument/2006/relationships/image" Target="../media/image15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gif"/><Relationship Id="rId3" Type="http://schemas.openxmlformats.org/officeDocument/2006/relationships/image" Target="../media/image15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Relationship Id="rId3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Relationship Id="rId3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Relationship Id="rId3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ChangeArrowheads="1"/>
          </p:cNvSpPr>
          <p:nvPr/>
        </p:nvSpPr>
        <p:spPr bwMode="auto">
          <a:xfrm>
            <a:off x="2300288" y="1066800"/>
            <a:ext cx="4648200" cy="609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de-DE" dirty="0">
                <a:solidFill>
                  <a:schemeClr val="tx1"/>
                </a:solidFill>
              </a:rPr>
              <a:t>Mark Thomson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de-DE" dirty="0">
                <a:solidFill>
                  <a:schemeClr val="tx1"/>
                </a:solidFill>
              </a:rPr>
              <a:t>University of Cambridge</a:t>
            </a:r>
          </a:p>
        </p:txBody>
      </p:sp>
      <p:sp>
        <p:nvSpPr>
          <p:cNvPr id="10245" name="Rectangle 26"/>
          <p:cNvSpPr>
            <a:spLocks noChangeArrowheads="1"/>
          </p:cNvSpPr>
          <p:nvPr/>
        </p:nvSpPr>
        <p:spPr bwMode="auto">
          <a:xfrm>
            <a:off x="-107950" y="224644"/>
            <a:ext cx="932497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GB" sz="3200" dirty="0" err="1" smtClean="0">
                <a:solidFill>
                  <a:srgbClr val="FF0000"/>
                </a:solidFill>
              </a:rPr>
              <a:t>Muon</a:t>
            </a:r>
            <a:r>
              <a:rPr lang="en-GB" sz="3200" dirty="0" smtClean="0">
                <a:solidFill>
                  <a:srgbClr val="FF0000"/>
                </a:solidFill>
              </a:rPr>
              <a:t> Background in Calorimeters </a:t>
            </a:r>
            <a:endParaRPr lang="en-GB" sz="3200" dirty="0">
              <a:solidFill>
                <a:srgbClr val="FF0000"/>
              </a:solidFill>
            </a:endParaRPr>
          </a:p>
        </p:txBody>
      </p:sp>
      <p:pic>
        <p:nvPicPr>
          <p:cNvPr id="6" name="Picture 5" descr="BeamHaloSpoilers10ns50ns_5BX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612" y="1705921"/>
            <a:ext cx="6875748" cy="48914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 smtClean="0"/>
              <a:t>CLIC Muon Meeting, 22/6/2011</a:t>
            </a:r>
            <a:endParaRPr lang="en-GB"/>
          </a:p>
        </p:txBody>
      </p:sp>
      <p:pic>
        <p:nvPicPr>
          <p:cNvPr id="14" name="Picture 13" descr="BHWW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708" y="1736812"/>
            <a:ext cx="5049753" cy="4146844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410852" y="-64480"/>
            <a:ext cx="82296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en-US" sz="3200" b="0" dirty="0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Apply tight timing cuts</a:t>
            </a:r>
            <a:endParaRPr lang="en-US" sz="3200" b="0" dirty="0">
              <a:solidFill>
                <a:srgbClr val="000000"/>
              </a:solidFill>
              <a:latin typeface="Lucida Sans Typewriter"/>
              <a:cs typeface="Lucida Sans Typewriter"/>
            </a:endParaRP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228600" y="1052736"/>
            <a:ext cx="491673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Apply tight timing cuts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1-2 ns timing cuts on cluster time</a:t>
            </a:r>
          </a:p>
        </p:txBody>
      </p:sp>
    </p:spTree>
    <p:extLst>
      <p:ext uri="{BB962C8B-B14F-4D97-AF65-F5344CB8AC3E}">
        <p14:creationId xmlns:p14="http://schemas.microsoft.com/office/powerpoint/2010/main" val="4077780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 smtClean="0"/>
              <a:t>CLIC Muon Meeting, 22/6/2011</a:t>
            </a:r>
            <a:endParaRPr lang="en-GB"/>
          </a:p>
        </p:txBody>
      </p:sp>
      <p:pic>
        <p:nvPicPr>
          <p:cNvPr id="16" name="Picture 15" descr="BHWWCC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7" t="15350" r="4834" b="9361"/>
          <a:stretch/>
        </p:blipFill>
        <p:spPr>
          <a:xfrm>
            <a:off x="2201333" y="3076222"/>
            <a:ext cx="4727223" cy="3449122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410852" y="-28476"/>
            <a:ext cx="82296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en-US" sz="3200" b="0" dirty="0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With modified </a:t>
            </a:r>
            <a:r>
              <a:rPr lang="en-US" sz="3200" b="0" dirty="0" err="1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PatRec</a:t>
            </a:r>
            <a:endParaRPr lang="en-US" sz="3200" b="0" dirty="0">
              <a:solidFill>
                <a:srgbClr val="000000"/>
              </a:solidFill>
              <a:latin typeface="Lucida Sans Typewriter"/>
              <a:cs typeface="Lucida Sans Typewriter"/>
            </a:endParaRP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228600" y="1052736"/>
            <a:ext cx="823815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Two effects</a:t>
            </a:r>
            <a:endParaRPr lang="en-US" sz="2000" baseline="-25000" dirty="0" smtClean="0"/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 30 </a:t>
            </a:r>
            <a:r>
              <a:rPr lang="en-US" sz="2000" dirty="0" err="1" smtClean="0"/>
              <a:t>GeV</a:t>
            </a:r>
            <a:r>
              <a:rPr lang="en-US" sz="2000" dirty="0" smtClean="0"/>
              <a:t> of energy in clusters from beam halo </a:t>
            </a:r>
            <a:r>
              <a:rPr lang="en-US" sz="2000" dirty="0" err="1" smtClean="0"/>
              <a:t>muons</a:t>
            </a:r>
            <a:r>
              <a:rPr lang="en-US" sz="2000" dirty="0" smtClean="0"/>
              <a:t> </a:t>
            </a:r>
          </a:p>
          <a:p>
            <a:pPr lvl="1">
              <a:buClr>
                <a:srgbClr val="008000"/>
              </a:buClr>
            </a:pPr>
            <a:r>
              <a:rPr lang="en-US" sz="2000" dirty="0"/>
              <a:t> </a:t>
            </a:r>
            <a:r>
              <a:rPr lang="en-US" sz="2000" dirty="0" smtClean="0"/>
              <a:t>    (mainly </a:t>
            </a:r>
            <a:r>
              <a:rPr lang="en-US" sz="2000" dirty="0" err="1" smtClean="0"/>
              <a:t>Brems</a:t>
            </a:r>
            <a:r>
              <a:rPr lang="en-US" sz="2000" dirty="0" smtClean="0"/>
              <a:t>) 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/>
              <a:t>  </a:t>
            </a:r>
            <a:r>
              <a:rPr lang="en-US" sz="2000" dirty="0" smtClean="0"/>
              <a:t>Energy of reconstructed jets also biased “pick” up hits from</a:t>
            </a:r>
          </a:p>
          <a:p>
            <a:pPr lvl="1">
              <a:buClr>
                <a:srgbClr val="008000"/>
              </a:buClr>
            </a:pPr>
            <a:r>
              <a:rPr lang="en-US" sz="2000" dirty="0"/>
              <a:t> </a:t>
            </a:r>
            <a:r>
              <a:rPr lang="en-US" sz="2000" dirty="0" smtClean="0"/>
              <a:t>      </a:t>
            </a:r>
            <a:r>
              <a:rPr lang="en-US" sz="2000" dirty="0" err="1" smtClean="0"/>
              <a:t>muons</a:t>
            </a:r>
            <a:r>
              <a:rPr lang="en-US" sz="2000" dirty="0" smtClean="0"/>
              <a:t> ~30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 err="1" smtClean="0"/>
              <a:t>Patrec</a:t>
            </a:r>
            <a:r>
              <a:rPr lang="en-US" sz="2000" dirty="0" smtClean="0"/>
              <a:t> could be improved: conservative estimate of impact</a:t>
            </a:r>
          </a:p>
        </p:txBody>
      </p:sp>
    </p:spTree>
    <p:extLst>
      <p:ext uri="{BB962C8B-B14F-4D97-AF65-F5344CB8AC3E}">
        <p14:creationId xmlns:p14="http://schemas.microsoft.com/office/powerpoint/2010/main" val="4077780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 smtClean="0"/>
              <a:t>CLIC Muon Meeting, 22/6/2011</a:t>
            </a:r>
            <a:endParaRPr lang="en-GB"/>
          </a:p>
        </p:txBody>
      </p:sp>
      <p:pic>
        <p:nvPicPr>
          <p:cNvPr id="3" name="Picture 2" descr="WW1000_no_vs_overlay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30" r="1972" b="2590"/>
          <a:stretch/>
        </p:blipFill>
        <p:spPr>
          <a:xfrm>
            <a:off x="990600" y="3372236"/>
            <a:ext cx="3581400" cy="3189112"/>
          </a:xfrm>
          <a:prstGeom prst="rect">
            <a:avLst/>
          </a:prstGeom>
        </p:spPr>
      </p:pic>
      <p:pic>
        <p:nvPicPr>
          <p:cNvPr id="9" name="Picture 8" descr="WW1000_no_vs_muon5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1" r="3299" b="3858"/>
          <a:stretch/>
        </p:blipFill>
        <p:spPr>
          <a:xfrm>
            <a:off x="5040052" y="3322122"/>
            <a:ext cx="3567714" cy="3203222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410852" y="-28476"/>
            <a:ext cx="82296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en-US" sz="3200" b="0" dirty="0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Impact on W reconstruction</a:t>
            </a:r>
            <a:endParaRPr lang="en-US" sz="3200" b="0" dirty="0">
              <a:solidFill>
                <a:srgbClr val="000000"/>
              </a:solidFill>
              <a:latin typeface="Lucida Sans Typewriter"/>
              <a:cs typeface="Lucida Sans Typewriter"/>
            </a:endParaRP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228600" y="836712"/>
            <a:ext cx="880241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W reconstruction</a:t>
            </a:r>
            <a:endParaRPr lang="en-US" sz="2000" baseline="-25000" dirty="0" smtClean="0"/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 Remove </a:t>
            </a:r>
            <a:r>
              <a:rPr lang="en-US" sz="2000" dirty="0" err="1" smtClean="0"/>
              <a:t>muon</a:t>
            </a:r>
            <a:r>
              <a:rPr lang="en-US" sz="2000" dirty="0" smtClean="0"/>
              <a:t> 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/>
              <a:t>  </a:t>
            </a:r>
            <a:r>
              <a:rPr lang="en-US" sz="2000" dirty="0" smtClean="0"/>
              <a:t>Force remainder of event in to 2 jets – using </a:t>
            </a:r>
            <a:r>
              <a:rPr lang="en-US" sz="2000" dirty="0" err="1" smtClean="0"/>
              <a:t>k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algorithm, R = 0.5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/>
              <a:t> </a:t>
            </a:r>
            <a:r>
              <a:rPr lang="en-US" sz="2000" dirty="0" smtClean="0"/>
              <a:t> Plot di-jet mass resolution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/>
              <a:t> </a:t>
            </a:r>
            <a:r>
              <a:rPr lang="en-US" sz="2000" dirty="0" smtClean="0"/>
              <a:t> Compare full </a:t>
            </a:r>
            <a:r>
              <a:rPr lang="en-US" sz="2000" dirty="0" err="1" smtClean="0"/>
              <a:t>reco</a:t>
            </a:r>
            <a:r>
              <a:rPr lang="en-US" sz="2000" dirty="0" smtClean="0"/>
              <a:t> no background, to full </a:t>
            </a:r>
            <a:r>
              <a:rPr lang="en-US" sz="2000" dirty="0" err="1" smtClean="0"/>
              <a:t>reco</a:t>
            </a:r>
            <a:r>
              <a:rPr lang="en-US" sz="2000" dirty="0" smtClean="0"/>
              <a:t> with background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/>
              <a:t>  </a:t>
            </a:r>
            <a:r>
              <a:rPr lang="en-US" sz="2000" dirty="0" smtClean="0"/>
              <a:t>For comparison look at impact of gamma gamma → hadrons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09587" y="2924944"/>
            <a:ext cx="1806329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gg</a:t>
            </a:r>
            <a:r>
              <a:rPr lang="en-US" sz="2000" dirty="0" smtClean="0">
                <a:solidFill>
                  <a:srgbClr val="FF0000"/>
                </a:solidFill>
              </a:rPr>
              <a:t> → hadrons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42905" y="2920878"/>
            <a:ext cx="2293491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muon</a:t>
            </a:r>
            <a:r>
              <a:rPr lang="en-US" sz="2000" dirty="0" smtClean="0">
                <a:solidFill>
                  <a:srgbClr val="FF0000"/>
                </a:solidFill>
              </a:rPr>
              <a:t> halo (5/BX)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118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 smtClean="0"/>
              <a:t>CLIC Muon Meeting, 22/6/2011</a:t>
            </a:r>
            <a:endParaRPr lang="en-GB"/>
          </a:p>
        </p:txBody>
      </p:sp>
      <p:pic>
        <p:nvPicPr>
          <p:cNvPr id="8" name="Picture 7" descr="WW1000_no_vs_muon1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7" r="2225"/>
          <a:stretch/>
        </p:blipFill>
        <p:spPr>
          <a:xfrm>
            <a:off x="4609534" y="2720846"/>
            <a:ext cx="4162115" cy="3876506"/>
          </a:xfrm>
          <a:prstGeom prst="rect">
            <a:avLst/>
          </a:prstGeom>
        </p:spPr>
      </p:pic>
      <p:pic>
        <p:nvPicPr>
          <p:cNvPr id="9" name="Picture 8" descr="WW1000_no_vs_muon5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81" r="2538"/>
          <a:stretch/>
        </p:blipFill>
        <p:spPr>
          <a:xfrm>
            <a:off x="503548" y="2780928"/>
            <a:ext cx="4064096" cy="3749399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410852" y="-28476"/>
            <a:ext cx="82296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en-US" sz="3200" b="0" dirty="0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Impact on W reconstruction</a:t>
            </a:r>
            <a:endParaRPr lang="en-US" sz="3200" b="0" dirty="0">
              <a:solidFill>
                <a:srgbClr val="000000"/>
              </a:solidFill>
              <a:latin typeface="Lucida Sans Typewriter"/>
              <a:cs typeface="Lucida Sans Typewriter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60132" y="2312876"/>
            <a:ext cx="2293491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muon</a:t>
            </a:r>
            <a:r>
              <a:rPr lang="en-US" sz="2000" dirty="0" smtClean="0">
                <a:solidFill>
                  <a:srgbClr val="FF0000"/>
                </a:solidFill>
              </a:rPr>
              <a:t> halo (1/BX)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75656" y="2312876"/>
            <a:ext cx="2293491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muon</a:t>
            </a:r>
            <a:r>
              <a:rPr lang="en-US" sz="2000" dirty="0" smtClean="0">
                <a:solidFill>
                  <a:srgbClr val="FF0000"/>
                </a:solidFill>
              </a:rPr>
              <a:t> halo (5/BX)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228600" y="836712"/>
            <a:ext cx="877676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Compare impact of 5/BX to 1/BX</a:t>
            </a:r>
            <a:endParaRPr lang="en-US" sz="2000" baseline="-25000" dirty="0" smtClean="0"/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/>
              <a:t>  </a:t>
            </a:r>
            <a:r>
              <a:rPr lang="en-US" sz="2000" dirty="0" smtClean="0"/>
              <a:t>Beam halo background at level of 1 </a:t>
            </a:r>
            <a:r>
              <a:rPr lang="en-US" sz="2000" dirty="0" err="1" smtClean="0"/>
              <a:t>muon</a:t>
            </a:r>
            <a:r>
              <a:rPr lang="en-US" sz="2000" dirty="0" smtClean="0"/>
              <a:t>/BX is acceptable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/>
              <a:t>  </a:t>
            </a:r>
            <a:r>
              <a:rPr lang="en-US" sz="2000" dirty="0" smtClean="0"/>
              <a:t>“Safety-margin” of 5/BX is </a:t>
            </a:r>
            <a:r>
              <a:rPr lang="en-US" sz="2000" dirty="0" smtClean="0">
                <a:solidFill>
                  <a:srgbClr val="FF0000"/>
                </a:solidFill>
              </a:rPr>
              <a:t>not safe </a:t>
            </a:r>
            <a:r>
              <a:rPr lang="en-US" sz="2000" dirty="0" smtClean="0"/>
              <a:t>from point of view of physics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 err="1" smtClean="0"/>
              <a:t>PatRec</a:t>
            </a:r>
            <a:r>
              <a:rPr lang="en-US" sz="2000" dirty="0" smtClean="0"/>
              <a:t> could be improved but already quite sophisticated</a:t>
            </a:r>
          </a:p>
          <a:p>
            <a:pPr lvl="1">
              <a:buClr>
                <a:srgbClr val="008000"/>
              </a:buClr>
            </a:pPr>
            <a:r>
              <a:rPr lang="en-US" sz="2000" dirty="0" smtClean="0"/>
              <a:t> </a:t>
            </a:r>
          </a:p>
          <a:p>
            <a:pPr lvl="1">
              <a:buClr>
                <a:srgbClr val="008000"/>
              </a:buClr>
            </a:pPr>
            <a:r>
              <a:rPr lang="en-US" sz="20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95303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 smtClean="0"/>
              <a:t>CLIC Muon Meeting, 22/6/2011</a:t>
            </a:r>
            <a:endParaRPr lang="en-GB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410852" y="-28476"/>
            <a:ext cx="82296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en-US" sz="3200" b="0" dirty="0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Conclusions</a:t>
            </a:r>
            <a:endParaRPr lang="en-US" sz="3200" b="0" dirty="0">
              <a:solidFill>
                <a:srgbClr val="000000"/>
              </a:solidFill>
              <a:latin typeface="Lucida Sans Typewriter"/>
              <a:cs typeface="Lucida Sans Typewriter"/>
            </a:endParaRPr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 bwMode="auto">
          <a:xfrm>
            <a:off x="1043608" y="2024844"/>
            <a:ext cx="7468711" cy="34163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400" dirty="0" smtClean="0">
                <a:solidFill>
                  <a:srgbClr val="000090"/>
                </a:solidFill>
              </a:rPr>
              <a:t> </a:t>
            </a:r>
            <a:r>
              <a:rPr lang="en-US" sz="2400" dirty="0" smtClean="0">
                <a:solidFill>
                  <a:srgbClr val="000090"/>
                </a:solidFill>
              </a:rPr>
              <a:t>Beam halo </a:t>
            </a:r>
            <a:r>
              <a:rPr lang="en-US" sz="2400" dirty="0" err="1" smtClean="0">
                <a:solidFill>
                  <a:srgbClr val="000090"/>
                </a:solidFill>
              </a:rPr>
              <a:t>muon</a:t>
            </a:r>
            <a:r>
              <a:rPr lang="en-US" sz="2400" dirty="0" smtClean="0">
                <a:solidFill>
                  <a:srgbClr val="000090"/>
                </a:solidFill>
              </a:rPr>
              <a:t> background at level of</a:t>
            </a:r>
            <a:r>
              <a:rPr lang="en-US" sz="2400" dirty="0" smtClean="0">
                <a:solidFill>
                  <a:srgbClr val="000090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1/BX </a:t>
            </a:r>
            <a:r>
              <a:rPr lang="en-US" sz="2400" dirty="0" smtClean="0">
                <a:solidFill>
                  <a:srgbClr val="000090"/>
                </a:solidFill>
              </a:rPr>
              <a:t>is </a:t>
            </a:r>
          </a:p>
          <a:p>
            <a:pPr>
              <a:buClr>
                <a:srgbClr val="FF0000"/>
              </a:buClr>
            </a:pPr>
            <a:r>
              <a:rPr lang="en-US" sz="2400" dirty="0">
                <a:solidFill>
                  <a:srgbClr val="000090"/>
                </a:solidFill>
              </a:rPr>
              <a:t> </a:t>
            </a:r>
            <a:r>
              <a:rPr lang="en-US" sz="2400" dirty="0" smtClean="0">
                <a:solidFill>
                  <a:srgbClr val="000090"/>
                </a:solidFill>
              </a:rPr>
              <a:t>     survivable (but still not comfortable)</a:t>
            </a:r>
          </a:p>
          <a:p>
            <a:pPr>
              <a:buClr>
                <a:srgbClr val="FF0000"/>
              </a:buClr>
            </a:pPr>
            <a:endParaRPr lang="en-US" sz="2400" dirty="0" smtClean="0">
              <a:solidFill>
                <a:srgbClr val="000090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400" dirty="0"/>
              <a:t> </a:t>
            </a:r>
            <a:r>
              <a:rPr lang="en-US" sz="2400" dirty="0" smtClean="0"/>
              <a:t>At level of </a:t>
            </a:r>
            <a:r>
              <a:rPr lang="en-US" sz="2400" dirty="0" smtClean="0">
                <a:solidFill>
                  <a:srgbClr val="000000"/>
                </a:solidFill>
              </a:rPr>
              <a:t>5/BX </a:t>
            </a:r>
            <a:r>
              <a:rPr lang="en-US" sz="2400" dirty="0" smtClean="0"/>
              <a:t>physics, performance of </a:t>
            </a:r>
          </a:p>
          <a:p>
            <a:pPr>
              <a:buClr>
                <a:srgbClr val="FF0000"/>
              </a:buClr>
            </a:pPr>
            <a:r>
              <a:rPr lang="en-US" sz="2400" dirty="0"/>
              <a:t> </a:t>
            </a:r>
            <a:r>
              <a:rPr lang="en-US" sz="2400" dirty="0" smtClean="0"/>
              <a:t>         the detector </a:t>
            </a:r>
            <a:r>
              <a:rPr lang="en-US" sz="2400" dirty="0" smtClean="0">
                <a:solidFill>
                  <a:srgbClr val="FF0000"/>
                </a:solidFill>
              </a:rPr>
              <a:t>greatly</a:t>
            </a:r>
            <a:r>
              <a:rPr lang="en-US" sz="2400" dirty="0" smtClean="0"/>
              <a:t> compromised</a:t>
            </a:r>
          </a:p>
          <a:p>
            <a:pPr>
              <a:buClr>
                <a:srgbClr val="FF0000"/>
              </a:buClr>
            </a:pPr>
            <a:endParaRPr lang="en-US" sz="2400" dirty="0" smtClean="0"/>
          </a:p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400" dirty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Ideally</a:t>
            </a:r>
            <a:r>
              <a:rPr lang="en-US" sz="2400" dirty="0" smtClean="0"/>
              <a:t> would look to design machine for beam </a:t>
            </a:r>
          </a:p>
          <a:p>
            <a:pPr>
              <a:buClr>
                <a:srgbClr val="FF0000"/>
              </a:buClr>
            </a:pPr>
            <a:r>
              <a:rPr lang="en-US" sz="2400" dirty="0"/>
              <a:t> </a:t>
            </a:r>
            <a:r>
              <a:rPr lang="en-US" sz="2400" dirty="0" smtClean="0"/>
              <a:t>      halo background at level of </a:t>
            </a:r>
            <a:r>
              <a:rPr lang="en-US" sz="2400" dirty="0" smtClean="0">
                <a:solidFill>
                  <a:srgbClr val="FF0000"/>
                </a:solidFill>
              </a:rPr>
              <a:t>0.1-0.2 per BX</a:t>
            </a:r>
          </a:p>
          <a:p>
            <a:pPr>
              <a:buClr>
                <a:srgbClr val="FF0000"/>
              </a:buClr>
            </a:pPr>
            <a:r>
              <a:rPr lang="en-US" sz="2400" dirty="0"/>
              <a:t> </a:t>
            </a:r>
            <a:r>
              <a:rPr lang="en-US" sz="2400" dirty="0" smtClean="0"/>
              <a:t>          (allows factor 10 safety margin)  </a:t>
            </a:r>
          </a:p>
        </p:txBody>
      </p:sp>
    </p:spTree>
    <p:extLst>
      <p:ext uri="{BB962C8B-B14F-4D97-AF65-F5344CB8AC3E}">
        <p14:creationId xmlns:p14="http://schemas.microsoft.com/office/powerpoint/2010/main" val="579287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01580" y="2769892"/>
            <a:ext cx="7827784" cy="163121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Simulated events with entire </a:t>
            </a:r>
            <a:r>
              <a:rPr lang="en-US" sz="2000" dirty="0" smtClean="0"/>
              <a:t>bunch train of beam halo </a:t>
            </a:r>
            <a:r>
              <a:rPr lang="en-US" sz="2000" dirty="0" err="1" smtClean="0"/>
              <a:t>muon</a:t>
            </a:r>
            <a:endParaRPr lang="en-US" sz="2000" dirty="0" smtClean="0"/>
          </a:p>
          <a:p>
            <a:pPr>
              <a:buClr>
                <a:srgbClr val="FF0000"/>
              </a:buClr>
            </a:pPr>
            <a:r>
              <a:rPr lang="en-US" sz="2000" dirty="0">
                <a:solidFill>
                  <a:schemeClr val="accent6"/>
                </a:solidFill>
              </a:rPr>
              <a:t> </a:t>
            </a:r>
            <a:r>
              <a:rPr lang="en-US" sz="2000" dirty="0" smtClean="0">
                <a:solidFill>
                  <a:schemeClr val="accent6"/>
                </a:solidFill>
              </a:rPr>
              <a:t>    </a:t>
            </a:r>
            <a:r>
              <a:rPr lang="en-US" sz="2000" dirty="0" smtClean="0">
                <a:solidFill>
                  <a:schemeClr val="accent6"/>
                </a:solidFill>
              </a:rPr>
              <a:t>background using files from Laurence with spoilers</a:t>
            </a:r>
            <a:endParaRPr lang="en-US" sz="2000" baseline="-25000" dirty="0" smtClean="0"/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assumed </a:t>
            </a:r>
            <a:r>
              <a:rPr lang="en-US" sz="2000" dirty="0">
                <a:solidFill>
                  <a:srgbClr val="000000"/>
                </a:solidFill>
              </a:rPr>
              <a:t>5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muon</a:t>
            </a:r>
            <a:r>
              <a:rPr lang="en-US" sz="2000" dirty="0" err="1" smtClean="0">
                <a:solidFill>
                  <a:srgbClr val="000000"/>
                </a:solidFill>
              </a:rPr>
              <a:t>s</a:t>
            </a:r>
            <a:r>
              <a:rPr lang="en-US" sz="2000" dirty="0" smtClean="0">
                <a:solidFill>
                  <a:srgbClr val="000000"/>
                </a:solidFill>
              </a:rPr>
              <a:t>/</a:t>
            </a:r>
            <a:r>
              <a:rPr lang="en-US" sz="2000" dirty="0" smtClean="0">
                <a:solidFill>
                  <a:srgbClr val="000000"/>
                </a:solidFill>
              </a:rPr>
              <a:t>BX</a:t>
            </a:r>
            <a:endParaRPr lang="en-US" sz="2000" dirty="0" smtClean="0">
              <a:solidFill>
                <a:srgbClr val="000000"/>
              </a:solidFill>
            </a:endParaRP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/>
              <a:t> </a:t>
            </a:r>
            <a:r>
              <a:rPr lang="en-US" sz="2000" dirty="0" smtClean="0"/>
              <a:t>full </a:t>
            </a:r>
            <a:r>
              <a:rPr lang="en-US" sz="2000" dirty="0" err="1" smtClean="0"/>
              <a:t>Geant</a:t>
            </a:r>
            <a:r>
              <a:rPr lang="en-US" sz="2000" dirty="0" smtClean="0"/>
              <a:t> 4 detector simulation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full high granularity particle flow reconstruction</a:t>
            </a:r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2"/>
          </p:nvPr>
        </p:nvSpPr>
        <p:spPr>
          <a:xfrm>
            <a:off x="25400" y="6597650"/>
            <a:ext cx="3394075" cy="476250"/>
          </a:xfrm>
        </p:spPr>
        <p:txBody>
          <a:bodyPr/>
          <a:lstStyle/>
          <a:p>
            <a:r>
              <a:rPr lang="en-GB" smtClean="0"/>
              <a:t>CLIC Muon Meeting, 22/6/2011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8313" y="-28575"/>
            <a:ext cx="8229600" cy="865188"/>
          </a:xfrm>
        </p:spPr>
        <p:txBody>
          <a:bodyPr/>
          <a:lstStyle/>
          <a:p>
            <a:r>
              <a:rPr lang="en-US" sz="3200" b="0" dirty="0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Detector Simulation</a:t>
            </a:r>
            <a:endParaRPr lang="en-US" sz="3200" b="0" dirty="0">
              <a:solidFill>
                <a:srgbClr val="000000"/>
              </a:solidFill>
              <a:latin typeface="Lucida Sans Typewriter"/>
              <a:cs typeface="Lucida Sans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3160390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2"/>
          </p:nvPr>
        </p:nvSpPr>
        <p:spPr>
          <a:xfrm>
            <a:off x="25400" y="6597650"/>
            <a:ext cx="3394075" cy="476250"/>
          </a:xfrm>
        </p:spPr>
        <p:txBody>
          <a:bodyPr/>
          <a:lstStyle/>
          <a:p>
            <a:r>
              <a:rPr lang="en-GB" smtClean="0"/>
              <a:t>CLIC Muon Meeting, 22/6/2011</a:t>
            </a:r>
            <a:endParaRPr lang="en-GB" dirty="0"/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1835696" y="2420888"/>
            <a:ext cx="5222387" cy="347787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/>
              <a:t> In 150 ns from start of </a:t>
            </a:r>
            <a:r>
              <a:rPr lang="en-US" sz="2000" dirty="0" err="1" smtClean="0"/>
              <a:t>bunchtrain</a:t>
            </a:r>
            <a:r>
              <a:rPr lang="en-US" sz="2000" dirty="0" smtClean="0"/>
              <a:t>:</a:t>
            </a:r>
            <a:endParaRPr lang="en-US" sz="2000" baseline="-25000" dirty="0" smtClean="0">
              <a:solidFill>
                <a:schemeClr val="tx1"/>
              </a:solidFill>
            </a:endParaRP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</a:t>
            </a:r>
            <a:r>
              <a:rPr lang="en-US" sz="2000" dirty="0"/>
              <a:t>ECAL</a:t>
            </a:r>
          </a:p>
          <a:p>
            <a:pPr marL="1112400" lvl="2" indent="-162000">
              <a:buClr>
                <a:srgbClr val="FF0000"/>
              </a:buClr>
              <a:buFont typeface="Arial"/>
              <a:buChar char="•"/>
            </a:pPr>
            <a:r>
              <a:rPr lang="en-US" sz="2000" dirty="0"/>
              <a:t> </a:t>
            </a:r>
            <a:r>
              <a:rPr lang="en-US" sz="2000" dirty="0">
                <a:solidFill>
                  <a:schemeClr val="tx2"/>
                </a:solidFill>
              </a:rPr>
              <a:t>Total     = </a:t>
            </a:r>
            <a:r>
              <a:rPr lang="en-US" sz="2000" dirty="0" smtClean="0">
                <a:solidFill>
                  <a:schemeClr val="tx2"/>
                </a:solidFill>
              </a:rPr>
              <a:t> 1.5 </a:t>
            </a:r>
            <a:r>
              <a:rPr lang="en-US" sz="2000" dirty="0" err="1">
                <a:solidFill>
                  <a:schemeClr val="tx2"/>
                </a:solidFill>
              </a:rPr>
              <a:t>TeV</a:t>
            </a:r>
            <a:r>
              <a:rPr lang="en-US" sz="2000" dirty="0">
                <a:solidFill>
                  <a:schemeClr val="tx2"/>
                </a:solidFill>
              </a:rPr>
              <a:t>     </a:t>
            </a:r>
            <a:r>
              <a:rPr lang="en-US" sz="2000" dirty="0" smtClean="0">
                <a:solidFill>
                  <a:schemeClr val="tx2"/>
                </a:solidFill>
              </a:rPr>
              <a:t>(54k </a:t>
            </a:r>
            <a:r>
              <a:rPr lang="en-US" sz="2000" dirty="0">
                <a:solidFill>
                  <a:schemeClr val="tx2"/>
                </a:solidFill>
              </a:rPr>
              <a:t>hits)       </a:t>
            </a:r>
          </a:p>
          <a:p>
            <a:pPr marL="1112400" lvl="2" indent="-162000">
              <a:buClr>
                <a:srgbClr val="FF0000"/>
              </a:buClr>
              <a:buFont typeface="Arial"/>
              <a:buChar char="•"/>
            </a:pPr>
            <a:r>
              <a:rPr lang="en-US" sz="2000" dirty="0"/>
              <a:t> Barrel   =   </a:t>
            </a:r>
            <a:r>
              <a:rPr lang="en-US" sz="2000" dirty="0" smtClean="0"/>
              <a:t>0.8 </a:t>
            </a:r>
            <a:r>
              <a:rPr lang="en-US" sz="2000" dirty="0" err="1"/>
              <a:t>TeV</a:t>
            </a:r>
            <a:r>
              <a:rPr lang="en-US" sz="2000" dirty="0"/>
              <a:t>     </a:t>
            </a:r>
            <a:r>
              <a:rPr lang="en-US" sz="2000" dirty="0" smtClean="0"/>
              <a:t>(18k)</a:t>
            </a:r>
            <a:endParaRPr lang="en-US" sz="2000" dirty="0"/>
          </a:p>
          <a:p>
            <a:pPr marL="1112400" lvl="2" indent="-162000">
              <a:buClr>
                <a:srgbClr val="FF0000"/>
              </a:buClr>
              <a:buFont typeface="Arial"/>
              <a:buChar char="•"/>
            </a:pPr>
            <a:r>
              <a:rPr lang="en-US" sz="2000" dirty="0"/>
              <a:t> </a:t>
            </a:r>
            <a:r>
              <a:rPr lang="en-US" sz="2000" dirty="0" err="1"/>
              <a:t>Endcap</a:t>
            </a:r>
            <a:r>
              <a:rPr lang="en-US" sz="2000" dirty="0"/>
              <a:t> =  </a:t>
            </a:r>
            <a:r>
              <a:rPr lang="en-US" sz="2000" dirty="0" smtClean="0"/>
              <a:t>0.7 </a:t>
            </a:r>
            <a:r>
              <a:rPr lang="en-US" sz="2000" dirty="0" err="1"/>
              <a:t>TeV</a:t>
            </a:r>
            <a:r>
              <a:rPr lang="en-US" sz="2000" dirty="0"/>
              <a:t>    </a:t>
            </a:r>
            <a:r>
              <a:rPr lang="en-US" sz="2000" dirty="0" smtClean="0"/>
              <a:t> (36k)</a:t>
            </a:r>
          </a:p>
          <a:p>
            <a:pPr marL="950400" lvl="2">
              <a:buClr>
                <a:srgbClr val="FF0000"/>
              </a:buClr>
            </a:pPr>
            <a:endParaRPr lang="en-US" sz="2000" dirty="0" smtClean="0"/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HCAL</a:t>
            </a:r>
            <a:endParaRPr lang="en-US" sz="2000" dirty="0"/>
          </a:p>
          <a:p>
            <a:pPr marL="1076400" lvl="2" indent="-126000">
              <a:buClr>
                <a:srgbClr val="FF0000"/>
              </a:buClr>
              <a:buFont typeface="Arial"/>
              <a:buChar char="•"/>
            </a:pPr>
            <a:r>
              <a:rPr lang="en-US" sz="2000" dirty="0"/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Total     </a:t>
            </a:r>
            <a:r>
              <a:rPr lang="en-US" sz="2000" dirty="0">
                <a:solidFill>
                  <a:srgbClr val="000000"/>
                </a:solidFill>
              </a:rPr>
              <a:t>=  </a:t>
            </a:r>
            <a:r>
              <a:rPr lang="en-US" sz="2000" dirty="0" smtClean="0">
                <a:solidFill>
                  <a:srgbClr val="000000"/>
                </a:solidFill>
              </a:rPr>
              <a:t>10.8 </a:t>
            </a:r>
            <a:r>
              <a:rPr lang="en-US" sz="2000" dirty="0" err="1">
                <a:solidFill>
                  <a:srgbClr val="000000"/>
                </a:solidFill>
              </a:rPr>
              <a:t>TeV</a:t>
            </a:r>
            <a:r>
              <a:rPr lang="en-US" sz="2000" dirty="0">
                <a:solidFill>
                  <a:srgbClr val="000000"/>
                </a:solidFill>
              </a:rPr>
              <a:t>     </a:t>
            </a:r>
            <a:r>
              <a:rPr lang="en-US" sz="2000" dirty="0" smtClean="0">
                <a:solidFill>
                  <a:srgbClr val="000000"/>
                </a:solidFill>
              </a:rPr>
              <a:t>(128k </a:t>
            </a:r>
            <a:r>
              <a:rPr lang="en-US" sz="2000" dirty="0">
                <a:solidFill>
                  <a:srgbClr val="000000"/>
                </a:solidFill>
              </a:rPr>
              <a:t>hits)       </a:t>
            </a:r>
          </a:p>
          <a:p>
            <a:pPr marL="1076400" lvl="2" indent="-126000">
              <a:buClr>
                <a:srgbClr val="FF0000"/>
              </a:buClr>
              <a:buFont typeface="Arial"/>
              <a:buChar char="•"/>
            </a:pPr>
            <a:r>
              <a:rPr lang="en-US" sz="2000" dirty="0" smtClean="0"/>
              <a:t> Barrel   </a:t>
            </a:r>
            <a:r>
              <a:rPr lang="en-US" sz="2000" dirty="0"/>
              <a:t>=   5</a:t>
            </a:r>
            <a:r>
              <a:rPr lang="en-US" sz="2000" dirty="0" smtClean="0"/>
              <a:t>.3 </a:t>
            </a:r>
            <a:r>
              <a:rPr lang="en-US" sz="2000" dirty="0" err="1"/>
              <a:t>TeV</a:t>
            </a:r>
            <a:r>
              <a:rPr lang="en-US" sz="2000" dirty="0"/>
              <a:t>     </a:t>
            </a:r>
            <a:r>
              <a:rPr lang="en-US" sz="2000" dirty="0" smtClean="0"/>
              <a:t>(32k) </a:t>
            </a:r>
            <a:endParaRPr lang="en-US" sz="2000" dirty="0"/>
          </a:p>
          <a:p>
            <a:pPr marL="1076400" lvl="2" indent="-126000">
              <a:buClr>
                <a:srgbClr val="FF0000"/>
              </a:buClr>
              <a:buFont typeface="Arial"/>
              <a:buChar char="•"/>
            </a:pPr>
            <a:r>
              <a:rPr lang="en-US" sz="2000" dirty="0"/>
              <a:t> </a:t>
            </a:r>
            <a:r>
              <a:rPr lang="en-US" sz="2000" dirty="0" err="1" smtClean="0"/>
              <a:t>Endcap</a:t>
            </a:r>
            <a:r>
              <a:rPr lang="en-US" sz="2000" dirty="0" smtClean="0"/>
              <a:t> </a:t>
            </a:r>
            <a:r>
              <a:rPr lang="en-US" sz="2000" dirty="0"/>
              <a:t>=  </a:t>
            </a:r>
            <a:r>
              <a:rPr lang="en-US" sz="2000" dirty="0" smtClean="0"/>
              <a:t> 5.5 </a:t>
            </a:r>
            <a:r>
              <a:rPr lang="en-US" sz="2000" dirty="0" err="1"/>
              <a:t>TeV</a:t>
            </a:r>
            <a:r>
              <a:rPr lang="en-US" sz="2000" dirty="0"/>
              <a:t>    </a:t>
            </a:r>
            <a:r>
              <a:rPr lang="en-US" sz="2000" dirty="0" smtClean="0"/>
              <a:t>(96k)</a:t>
            </a:r>
            <a:endParaRPr lang="en-US" sz="2000" dirty="0"/>
          </a:p>
          <a:p>
            <a:pPr lvl="2">
              <a:buClr>
                <a:srgbClr val="008000"/>
              </a:buClr>
              <a:buFont typeface="Wingdings" charset="2"/>
              <a:buChar char="§"/>
            </a:pPr>
            <a:endParaRPr lang="en-US" sz="2000" dirty="0"/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299968" y="944724"/>
            <a:ext cx="660950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/>
              <a:t> Use new files with Spoilers from Laurence Deacon</a:t>
            </a:r>
            <a:endParaRPr lang="en-US" sz="2000" baseline="-25000" dirty="0" smtClean="0">
              <a:solidFill>
                <a:schemeClr val="tx1"/>
              </a:solidFill>
            </a:endParaRP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Assume 5 </a:t>
            </a:r>
            <a:r>
              <a:rPr lang="en-US" sz="2000" dirty="0" err="1" smtClean="0"/>
              <a:t>muons</a:t>
            </a:r>
            <a:r>
              <a:rPr lang="en-US" sz="2000" dirty="0" smtClean="0"/>
              <a:t> per BX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/>
              <a:t> </a:t>
            </a:r>
            <a:r>
              <a:rPr lang="en-US" sz="2000" dirty="0" smtClean="0"/>
              <a:t>Integrate over whole </a:t>
            </a:r>
            <a:r>
              <a:rPr lang="en-US" sz="2000" dirty="0" err="1" smtClean="0"/>
              <a:t>bunchtrain</a:t>
            </a:r>
            <a:endParaRPr lang="en-US" sz="2000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539552" y="-63388"/>
            <a:ext cx="82296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en-US" sz="3200" b="0" dirty="0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Hit counts etc.</a:t>
            </a:r>
            <a:endParaRPr lang="en-US" sz="3200" b="0" dirty="0">
              <a:solidFill>
                <a:srgbClr val="000000"/>
              </a:solidFill>
              <a:latin typeface="Lucida Sans Typewriter"/>
              <a:cs typeface="Lucida Sans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2725965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 smtClean="0"/>
              <a:t>CLIC Muon Meeting, 22/6/2011</a:t>
            </a:r>
            <a:endParaRPr lang="en-GB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323528" y="944724"/>
            <a:ext cx="422423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/>
              <a:t> </a:t>
            </a:r>
            <a:r>
              <a:rPr lang="en-US" sz="2000" dirty="0" smtClean="0"/>
              <a:t>not large, due to spread in x, y.</a:t>
            </a:r>
          </a:p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/>
              <a:t> </a:t>
            </a:r>
            <a:r>
              <a:rPr lang="en-US" sz="2000" dirty="0" smtClean="0"/>
              <a:t>e.g. HCAL </a:t>
            </a:r>
            <a:r>
              <a:rPr lang="en-US" sz="2000" dirty="0" smtClean="0"/>
              <a:t> (entire bunch train)</a:t>
            </a:r>
            <a:endParaRPr lang="en-US" sz="2000" dirty="0" smtClean="0"/>
          </a:p>
        </p:txBody>
      </p:sp>
      <p:pic>
        <p:nvPicPr>
          <p:cNvPr id="9" name="Picture 8" descr="HcalOccupancy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04" y="2340260"/>
            <a:ext cx="3916050" cy="36450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490424" y="5517232"/>
            <a:ext cx="825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R/mm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91880" y="5553236"/>
            <a:ext cx="825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R/mm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3596067" y="3639557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Mean cell occupancy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" name="Picture 2" descr="HCALOccupancyMuon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08" b="10145"/>
          <a:stretch/>
        </p:blipFill>
        <p:spPr>
          <a:xfrm>
            <a:off x="719572" y="2232248"/>
            <a:ext cx="3828482" cy="327522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-499096" y="3641199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Mean cell occupancy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58780" y="1880828"/>
            <a:ext cx="2057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 Halo </a:t>
            </a:r>
            <a:r>
              <a:rPr lang="en-US" dirty="0" err="1" smtClean="0">
                <a:solidFill>
                  <a:srgbClr val="FF0000"/>
                </a:solidFill>
              </a:rPr>
              <a:t>Muon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47212" y="1907540"/>
            <a:ext cx="2262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c.f. gamma gamma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539552" y="-64480"/>
            <a:ext cx="82296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en-US" sz="3200" b="0" dirty="0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Calorimeter Occupancies</a:t>
            </a:r>
            <a:endParaRPr lang="en-US" sz="3200" b="0" dirty="0">
              <a:solidFill>
                <a:srgbClr val="000000"/>
              </a:solidFill>
              <a:latin typeface="Lucida Sans Typewriter"/>
              <a:cs typeface="Lucida Sans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1296933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2"/>
          </p:nvPr>
        </p:nvSpPr>
        <p:spPr>
          <a:xfrm>
            <a:off x="25400" y="6597650"/>
            <a:ext cx="3394075" cy="476250"/>
          </a:xfrm>
        </p:spPr>
        <p:txBody>
          <a:bodyPr/>
          <a:lstStyle/>
          <a:p>
            <a:r>
              <a:rPr lang="en-GB" smtClean="0"/>
              <a:t>CLIC Muon Meeting, 22/6/2011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8313" y="-28575"/>
            <a:ext cx="8229600" cy="865188"/>
          </a:xfrm>
        </p:spPr>
        <p:txBody>
          <a:bodyPr/>
          <a:lstStyle/>
          <a:p>
            <a:r>
              <a:rPr lang="en-US" sz="3200" b="0" dirty="0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Total Energy Deposit</a:t>
            </a:r>
            <a:endParaRPr lang="en-US" sz="3200" b="0" dirty="0">
              <a:solidFill>
                <a:srgbClr val="000000"/>
              </a:solidFill>
              <a:latin typeface="Lucida Sans Typewriter"/>
              <a:cs typeface="Lucida Sans Typewriter"/>
            </a:endParaRPr>
          </a:p>
        </p:txBody>
      </p:sp>
      <p:pic>
        <p:nvPicPr>
          <p:cNvPr id="6" name="Picture 5" descr="BeamHaloSpoilersAll_5BX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55" y="980728"/>
            <a:ext cx="4727477" cy="3168352"/>
          </a:xfrm>
          <a:prstGeom prst="rect">
            <a:avLst/>
          </a:prstGeom>
        </p:spPr>
      </p:pic>
      <p:pic>
        <p:nvPicPr>
          <p:cNvPr id="7" name="Picture 6" descr="BeamHaloSpoilersAll_5BX_xy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5" t="8498" r="22029" b="8648"/>
          <a:stretch/>
        </p:blipFill>
        <p:spPr>
          <a:xfrm>
            <a:off x="5472100" y="944724"/>
            <a:ext cx="3240360" cy="3131133"/>
          </a:xfrm>
          <a:prstGeom prst="rect">
            <a:avLst/>
          </a:prstGeom>
        </p:spPr>
      </p:pic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513363" y="4329100"/>
            <a:ext cx="863339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400" dirty="0" smtClean="0"/>
              <a:t> From entire bunch </a:t>
            </a:r>
            <a:r>
              <a:rPr lang="en-US" sz="2400" dirty="0" smtClean="0"/>
              <a:t>train, 5 </a:t>
            </a:r>
            <a:r>
              <a:rPr lang="en-US" sz="2400" dirty="0" err="1" smtClean="0"/>
              <a:t>muons</a:t>
            </a:r>
            <a:r>
              <a:rPr lang="en-US" sz="2400" dirty="0" smtClean="0"/>
              <a:t> per BX </a:t>
            </a:r>
            <a:endParaRPr lang="en-US" sz="2400" baseline="-25000" dirty="0" smtClean="0">
              <a:solidFill>
                <a:schemeClr val="tx1"/>
              </a:solidFill>
            </a:endParaRPr>
          </a:p>
          <a:p>
            <a:pPr>
              <a:buClr>
                <a:srgbClr val="FF0000"/>
              </a:buClr>
            </a:pPr>
            <a:r>
              <a:rPr lang="en-US" sz="2400" baseline="-250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    Average energy deposition (50 events) per bunch train:</a:t>
            </a:r>
            <a:endParaRPr lang="en-US" sz="24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548787" y="5229200"/>
            <a:ext cx="2031325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13.2 </a:t>
            </a:r>
            <a:r>
              <a:rPr lang="en-US" sz="3600" dirty="0" err="1" smtClean="0">
                <a:solidFill>
                  <a:srgbClr val="FF0000"/>
                </a:solidFill>
              </a:rPr>
              <a:t>TeV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845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2"/>
          </p:nvPr>
        </p:nvSpPr>
        <p:spPr>
          <a:xfrm>
            <a:off x="25400" y="6597650"/>
            <a:ext cx="3394075" cy="476250"/>
          </a:xfrm>
        </p:spPr>
        <p:txBody>
          <a:bodyPr/>
          <a:lstStyle/>
          <a:p>
            <a:r>
              <a:rPr lang="en-GB" smtClean="0"/>
              <a:t>CLIC Muon Meeting, 22/6/2011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8313" y="-28575"/>
            <a:ext cx="8229600" cy="865188"/>
          </a:xfrm>
        </p:spPr>
        <p:txBody>
          <a:bodyPr/>
          <a:lstStyle/>
          <a:p>
            <a:r>
              <a:rPr lang="en-US" sz="3200" b="0" dirty="0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Total </a:t>
            </a:r>
            <a:r>
              <a:rPr lang="en-US" sz="3200" b="0" dirty="0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In-Time Energy </a:t>
            </a:r>
            <a:r>
              <a:rPr lang="en-US" sz="3200" b="0" dirty="0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Deposit</a:t>
            </a:r>
            <a:endParaRPr lang="en-US" sz="3200" b="0" dirty="0">
              <a:solidFill>
                <a:srgbClr val="000000"/>
              </a:solidFill>
              <a:latin typeface="Lucida Sans Typewriter"/>
              <a:cs typeface="Lucida Sans Typewriter"/>
            </a:endParaRPr>
          </a:p>
        </p:txBody>
      </p:sp>
      <p:pic>
        <p:nvPicPr>
          <p:cNvPr id="2" name="Picture 1" descr="BeamHaloSpoilers10ns50ns_5BX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64" y="944724"/>
            <a:ext cx="4440700" cy="3159129"/>
          </a:xfrm>
          <a:prstGeom prst="rect">
            <a:avLst/>
          </a:prstGeom>
        </p:spPr>
      </p:pic>
      <p:pic>
        <p:nvPicPr>
          <p:cNvPr id="3" name="Picture 2" descr="BeamHaloSpoilers10ns50ns_5BX_xy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2" t="7511" r="20711" b="9348"/>
          <a:stretch/>
        </p:blipFill>
        <p:spPr>
          <a:xfrm>
            <a:off x="5580111" y="944725"/>
            <a:ext cx="3060341" cy="3060340"/>
          </a:xfrm>
          <a:prstGeom prst="rect">
            <a:avLst/>
          </a:prstGeom>
        </p:spPr>
      </p:pic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228600" y="4113076"/>
            <a:ext cx="632737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Assuming standard timing cuts in calorimeters</a:t>
            </a:r>
            <a:endParaRPr lang="en-US" sz="2000" baseline="-25000" dirty="0" smtClean="0"/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ECAL integrates over 10 ns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HCAL </a:t>
            </a:r>
            <a:r>
              <a:rPr lang="en-US" sz="2000" dirty="0" err="1" smtClean="0"/>
              <a:t>endcap</a:t>
            </a:r>
            <a:r>
              <a:rPr lang="en-US" sz="2000" dirty="0" smtClean="0"/>
              <a:t> integrates </a:t>
            </a:r>
            <a:r>
              <a:rPr lang="en-US" sz="2000" dirty="0"/>
              <a:t>over 10 </a:t>
            </a:r>
            <a:r>
              <a:rPr lang="en-US" sz="2000" dirty="0" smtClean="0"/>
              <a:t>ns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/>
              <a:t> </a:t>
            </a:r>
            <a:r>
              <a:rPr lang="en-US" sz="2000" dirty="0" smtClean="0"/>
              <a:t>HCAL barrel (Tungsten</a:t>
            </a:r>
            <a:r>
              <a:rPr lang="en-US" sz="2000" dirty="0"/>
              <a:t>) integrates over </a:t>
            </a:r>
            <a:r>
              <a:rPr lang="en-US" sz="2000" dirty="0" smtClean="0"/>
              <a:t>50 ns</a:t>
            </a:r>
            <a:endParaRPr lang="en-US" sz="2000" dirty="0" smtClean="0"/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268788" y="5445224"/>
            <a:ext cx="755847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/>
              <a:t> </a:t>
            </a:r>
            <a:r>
              <a:rPr lang="en-US" sz="2000" dirty="0" smtClean="0"/>
              <a:t>5 </a:t>
            </a:r>
            <a:r>
              <a:rPr lang="en-US" sz="2000" dirty="0" err="1" smtClean="0"/>
              <a:t>muons</a:t>
            </a:r>
            <a:r>
              <a:rPr lang="en-US" sz="2000" dirty="0" smtClean="0"/>
              <a:t> per BX in time with assumed calorimeter readout</a:t>
            </a:r>
            <a:endParaRPr lang="en-US" sz="2000" baseline="-25000" dirty="0" smtClean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25247" y="5913276"/>
            <a:ext cx="1774845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2</a:t>
            </a:r>
            <a:r>
              <a:rPr lang="en-US" sz="3600" dirty="0" smtClean="0">
                <a:solidFill>
                  <a:srgbClr val="FF0000"/>
                </a:solidFill>
              </a:rPr>
              <a:t>.2 </a:t>
            </a:r>
            <a:r>
              <a:rPr lang="en-US" sz="3600" dirty="0" err="1" smtClean="0">
                <a:solidFill>
                  <a:srgbClr val="FF0000"/>
                </a:solidFill>
              </a:rPr>
              <a:t>TeV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377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2"/>
          </p:nvPr>
        </p:nvSpPr>
        <p:spPr>
          <a:xfrm>
            <a:off x="25400" y="6597650"/>
            <a:ext cx="3394075" cy="476250"/>
          </a:xfrm>
        </p:spPr>
        <p:txBody>
          <a:bodyPr/>
          <a:lstStyle/>
          <a:p>
            <a:r>
              <a:rPr lang="en-GB" smtClean="0"/>
              <a:t>CLIC Muon Meeting, 22/6/2011</a:t>
            </a:r>
            <a:endParaRPr lang="en-GB" dirty="0"/>
          </a:p>
        </p:txBody>
      </p:sp>
      <p:pic>
        <p:nvPicPr>
          <p:cNvPr id="3" name="Picture 2" descr="BeamHaloSpoilersPfoSelection_5BX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095" y="2024844"/>
            <a:ext cx="4701149" cy="3240360"/>
          </a:xfrm>
          <a:prstGeom prst="rect">
            <a:avLst/>
          </a:prstGeom>
        </p:spPr>
      </p:pic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228600" y="1052736"/>
            <a:ext cx="749435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Apply timing cuts to “offline” reconstructed clusters </a:t>
            </a:r>
            <a:endParaRPr lang="en-US" sz="2000" baseline="-25000" dirty="0" smtClean="0"/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“Tight” PFO Selection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/>
              <a:t> </a:t>
            </a:r>
            <a:r>
              <a:rPr lang="en-US" sz="2000" dirty="0" smtClean="0"/>
              <a:t>Time cuts: require cluster within 1 - 2 ns of physics BX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68313" y="-28575"/>
            <a:ext cx="8229600" cy="865188"/>
          </a:xfrm>
        </p:spPr>
        <p:txBody>
          <a:bodyPr/>
          <a:lstStyle/>
          <a:p>
            <a:r>
              <a:rPr lang="en-US" sz="3200" b="0" dirty="0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Offline Cluster Time Cuts</a:t>
            </a:r>
            <a:endParaRPr lang="en-US" sz="3200" b="0" dirty="0">
              <a:solidFill>
                <a:srgbClr val="000000"/>
              </a:solidFill>
              <a:latin typeface="Lucida Sans Typewriter"/>
              <a:cs typeface="Lucida Sans Typewriter"/>
            </a:endParaRP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268788" y="5229200"/>
            <a:ext cx="62889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/>
              <a:t> </a:t>
            </a:r>
            <a:r>
              <a:rPr lang="en-US" sz="2000" dirty="0" smtClean="0"/>
              <a:t>5 </a:t>
            </a:r>
            <a:r>
              <a:rPr lang="en-US" sz="2000" dirty="0" err="1" smtClean="0"/>
              <a:t>muons</a:t>
            </a:r>
            <a:r>
              <a:rPr lang="en-US" sz="2000" dirty="0" smtClean="0"/>
              <a:t> per BX in time with O(1-2 ns) time cuts</a:t>
            </a:r>
            <a:endParaRPr lang="en-US" sz="2000" baseline="-25000" dirty="0" smtClean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25247" y="5697252"/>
            <a:ext cx="2018501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420 </a:t>
            </a:r>
            <a:r>
              <a:rPr lang="en-US" sz="3600" dirty="0" err="1">
                <a:solidFill>
                  <a:srgbClr val="FF0000"/>
                </a:solidFill>
              </a:rPr>
              <a:t>G</a:t>
            </a:r>
            <a:r>
              <a:rPr lang="en-US" sz="3600" dirty="0" err="1" smtClean="0">
                <a:solidFill>
                  <a:srgbClr val="FF0000"/>
                </a:solidFill>
              </a:rPr>
              <a:t>eV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908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2"/>
          </p:nvPr>
        </p:nvSpPr>
        <p:spPr>
          <a:xfrm>
            <a:off x="25400" y="6597650"/>
            <a:ext cx="3394075" cy="476250"/>
          </a:xfrm>
        </p:spPr>
        <p:txBody>
          <a:bodyPr/>
          <a:lstStyle/>
          <a:p>
            <a:r>
              <a:rPr lang="en-GB" smtClean="0"/>
              <a:t>CLIC Muon Meeting, 22/6/2011</a:t>
            </a:r>
            <a:endParaRPr lang="en-GB" dirty="0"/>
          </a:p>
        </p:txBody>
      </p:sp>
      <p:pic>
        <p:nvPicPr>
          <p:cNvPr id="2" name="Picture 1" descr="BeamHaloSpoilersMuonRemovalPfoSelection_5BX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40" y="2996952"/>
            <a:ext cx="4247964" cy="2794393"/>
          </a:xfrm>
          <a:prstGeom prst="rect">
            <a:avLst/>
          </a:prstGeom>
        </p:spPr>
      </p:pic>
      <p:pic>
        <p:nvPicPr>
          <p:cNvPr id="3" name="Picture 2" descr="BeamHaloSpoilersPfoSelection_5BX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019037"/>
            <a:ext cx="4022094" cy="2772308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620713" y="-27384"/>
            <a:ext cx="82296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en-US" sz="3200" b="0" dirty="0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Modified Reconstruction</a:t>
            </a:r>
            <a:endParaRPr lang="en-US" sz="3200" b="0" dirty="0">
              <a:solidFill>
                <a:srgbClr val="000000"/>
              </a:solidFill>
              <a:latin typeface="Lucida Sans Typewriter"/>
              <a:cs typeface="Lucida Sans Typewriter"/>
            </a:endParaRP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318001" y="1052736"/>
            <a:ext cx="834074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Implement algorithms in Particle Flow Reconstruction to remove </a:t>
            </a:r>
            <a:endParaRPr lang="en-US" sz="2000" baseline="-25000" dirty="0"/>
          </a:p>
          <a:p>
            <a:pPr>
              <a:buClr>
                <a:srgbClr val="FF0000"/>
              </a:buClr>
            </a:pPr>
            <a:r>
              <a:rPr lang="en-US" sz="2000" baseline="-25000" dirty="0" smtClean="0"/>
              <a:t> </a:t>
            </a:r>
            <a:r>
              <a:rPr lang="en-US" sz="2000" dirty="0" smtClean="0"/>
              <a:t>      “clusters” consistent with being from beam halo </a:t>
            </a:r>
            <a:r>
              <a:rPr lang="en-US" sz="2000" dirty="0" err="1" smtClean="0"/>
              <a:t>muons</a:t>
            </a:r>
            <a:endParaRPr lang="en-US" sz="2000" dirty="0" smtClean="0"/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/>
              <a:t> </a:t>
            </a:r>
            <a:r>
              <a:rPr lang="en-US" sz="2000" dirty="0" smtClean="0"/>
              <a:t>Only uses shape information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/>
              <a:t> </a:t>
            </a:r>
            <a:r>
              <a:rPr lang="en-US" sz="2000" dirty="0" smtClean="0"/>
              <a:t>Algorithm is run deep down in reconstruction chain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/>
              <a:t> </a:t>
            </a:r>
            <a:r>
              <a:rPr lang="en-US" sz="2000" dirty="0" smtClean="0"/>
              <a:t>Quite sophisticated – approximation to realistic pattern </a:t>
            </a:r>
          </a:p>
          <a:p>
            <a:pPr lvl="1">
              <a:buClr>
                <a:srgbClr val="008000"/>
              </a:buClr>
            </a:pPr>
            <a:r>
              <a:rPr lang="en-US" sz="2000" dirty="0"/>
              <a:t> </a:t>
            </a:r>
            <a:r>
              <a:rPr lang="en-US" sz="2000" dirty="0" smtClean="0"/>
              <a:t>    recognition </a:t>
            </a:r>
          </a:p>
        </p:txBody>
      </p:sp>
      <p:sp>
        <p:nvSpPr>
          <p:cNvPr id="7" name="Right Arrow 6"/>
          <p:cNvSpPr/>
          <p:nvPr/>
        </p:nvSpPr>
        <p:spPr bwMode="auto">
          <a:xfrm>
            <a:off x="4391980" y="4185084"/>
            <a:ext cx="648072" cy="360040"/>
          </a:xfrm>
          <a:prstGeom prst="rightArrow">
            <a:avLst/>
          </a:prstGeom>
          <a:solidFill>
            <a:srgbClr val="FFFF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50339" y="5734997"/>
            <a:ext cx="1762021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3</a:t>
            </a:r>
            <a:r>
              <a:rPr lang="en-US" sz="3600" dirty="0" smtClean="0">
                <a:solidFill>
                  <a:srgbClr val="FF0000"/>
                </a:solidFill>
              </a:rPr>
              <a:t>0 </a:t>
            </a:r>
            <a:r>
              <a:rPr lang="en-US" sz="3600" dirty="0" err="1">
                <a:solidFill>
                  <a:srgbClr val="FF0000"/>
                </a:solidFill>
              </a:rPr>
              <a:t>G</a:t>
            </a:r>
            <a:r>
              <a:rPr lang="en-US" sz="3600" dirty="0" err="1" smtClean="0">
                <a:solidFill>
                  <a:srgbClr val="FF0000"/>
                </a:solidFill>
              </a:rPr>
              <a:t>eV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639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 smtClean="0"/>
              <a:t>CLIC Muon Meeting, 22/6/2011</a:t>
            </a:r>
            <a:endParaRPr lang="en-GB"/>
          </a:p>
        </p:txBody>
      </p:sp>
      <p:pic>
        <p:nvPicPr>
          <p:cNvPr id="17" name="Picture 16" descr="BeamHaloMuonWW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158" y="1988840"/>
            <a:ext cx="5834214" cy="4552786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410852" y="-63388"/>
            <a:ext cx="82296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en-US" sz="3200" b="0" dirty="0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Impact on Physics Observables</a:t>
            </a:r>
            <a:endParaRPr lang="en-US" sz="3200" b="0" dirty="0">
              <a:solidFill>
                <a:srgbClr val="000000"/>
              </a:solidFill>
              <a:latin typeface="Lucida Sans Typewriter"/>
              <a:cs typeface="Lucida Sans Typewriter"/>
            </a:endParaRP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228600" y="1052736"/>
            <a:ext cx="866134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Simulated 10000 WW-&gt; </a:t>
            </a:r>
            <a:r>
              <a:rPr lang="en-US" sz="2000" dirty="0" err="1" smtClean="0"/>
              <a:t>qqmn</a:t>
            </a:r>
            <a:r>
              <a:rPr lang="en-US" sz="2000" dirty="0" smtClean="0"/>
              <a:t> events at 1 </a:t>
            </a:r>
            <a:r>
              <a:rPr lang="en-US" sz="2000" dirty="0" err="1" smtClean="0"/>
              <a:t>TeV</a:t>
            </a:r>
            <a:r>
              <a:rPr lang="en-US" sz="2000" dirty="0" smtClean="0"/>
              <a:t> </a:t>
            </a:r>
            <a:endParaRPr lang="en-US" sz="2000" baseline="-25000" dirty="0" smtClean="0"/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 500 </a:t>
            </a:r>
            <a:r>
              <a:rPr lang="en-US" sz="2000" dirty="0" err="1" smtClean="0"/>
              <a:t>GeV</a:t>
            </a:r>
            <a:r>
              <a:rPr lang="en-US" sz="2000" dirty="0" smtClean="0"/>
              <a:t> W-&gt; </a:t>
            </a:r>
            <a:r>
              <a:rPr lang="en-US" sz="2000" dirty="0" err="1" smtClean="0"/>
              <a:t>qq</a:t>
            </a:r>
            <a:r>
              <a:rPr lang="en-US" sz="2000" dirty="0" smtClean="0"/>
              <a:t> 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/>
              <a:t>  </a:t>
            </a:r>
            <a:r>
              <a:rPr lang="en-US" sz="2000" dirty="0" smtClean="0"/>
              <a:t>Overlay full bunch train of beam halo </a:t>
            </a:r>
            <a:r>
              <a:rPr lang="en-US" sz="2000" dirty="0" err="1" smtClean="0"/>
              <a:t>muns</a:t>
            </a:r>
            <a:endParaRPr lang="en-US" sz="2000" dirty="0" smtClean="0"/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/>
              <a:t> </a:t>
            </a:r>
            <a:r>
              <a:rPr lang="en-US" sz="2000" dirty="0" smtClean="0"/>
              <a:t> Reconstruct event using 10/50 ns time windows in calorimeters</a:t>
            </a:r>
          </a:p>
        </p:txBody>
      </p:sp>
    </p:spTree>
    <p:extLst>
      <p:ext uri="{BB962C8B-B14F-4D97-AF65-F5344CB8AC3E}">
        <p14:creationId xmlns:p14="http://schemas.microsoft.com/office/powerpoint/2010/main" val="407778060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DISPLAYSOURCE" val="\documentclass{article}\pagestyle{empty}&#10;\usepackage{partiiiparticles}&#10;\begin{document}&#10;&#10;\end{document}&#10;"/>
  <p:tag name="EMBEDFONTS" val="0"/>
</p:tagLst>
</file>

<file path=ppt/theme/theme1.xml><?xml version="1.0" encoding="utf-8"?>
<a:theme xmlns:a="http://schemas.openxmlformats.org/drawingml/2006/main" name="MySimple">
  <a:themeElements>
    <a:clrScheme name="MySimp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ySi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ySimp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Simp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Simp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Simp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Simp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Simp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20256</TotalTime>
  <Words>828</Words>
  <Application>Microsoft Macintosh PowerPoint</Application>
  <PresentationFormat>On-screen Show (4:3)</PresentationFormat>
  <Paragraphs>140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MySimple</vt:lpstr>
      <vt:lpstr>PowerPoint Presentation</vt:lpstr>
      <vt:lpstr>Detector Simulation</vt:lpstr>
      <vt:lpstr>PowerPoint Presentation</vt:lpstr>
      <vt:lpstr>PowerPoint Presentation</vt:lpstr>
      <vt:lpstr>Total Energy Deposit</vt:lpstr>
      <vt:lpstr>Total In-Time Energy Deposit</vt:lpstr>
      <vt:lpstr>Offline Cluster Time Cuts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Cambridge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Flow Calorimetry and ILC Detector Design</dc:title>
  <dc:creator>Mark Thomson</dc:creator>
  <cp:lastModifiedBy>Mark Thomson</cp:lastModifiedBy>
  <cp:revision>451</cp:revision>
  <dcterms:created xsi:type="dcterms:W3CDTF">2011-03-16T07:24:47Z</dcterms:created>
  <dcterms:modified xsi:type="dcterms:W3CDTF">2011-06-22T09:21:28Z</dcterms:modified>
</cp:coreProperties>
</file>