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</p:sldIdLst>
  <p:sldSz cx="12192000" cy="6858000"/>
  <p:notesSz cx="6858000" cy="9144000"/>
  <p:defaultTextStyle>
    <a:defPPr>
      <a:defRPr lang="en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102A4-699F-9CC9-26E9-DF0BE7E13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2404D6-9202-4CD4-D2ED-748DA1A7D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5AC5E-D074-EA67-996C-FCB4157AE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2C697-088F-6836-3350-464CCFC86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614A-E22F-74BB-23F9-6D21349A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0366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CBF9-D4A7-80ED-41D7-709ACE153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D547D-0A89-9243-8492-484D1BF12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E10F7-AFB5-C14C-B4DA-3390F8D26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3A961-0C34-C2FA-C31F-FBF787801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11EA4-4DAC-FC04-7D1B-EBB73687B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14038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FA2373-5EF5-72FC-EDCC-7EB2FCB2A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30B7E1-6F1C-31CC-01D3-694911F8D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18F53-70C0-C2B2-8CAA-A33A2A559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05960-BABA-7DDC-E4D2-225B677C2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4A2ED-254F-01F0-3B25-0706486FC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72542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4F4C5-3A1F-CBAB-4958-5E4D720E0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9BCF8-5DCC-0DA8-C7E4-3B0F5071B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762CB-77DA-2A15-CE3E-EFA58879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72D16-7C04-CCDF-C555-63A0D676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A5649-BD08-1CF6-4EA8-A3C43F3E4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55328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B7A0-E6BE-01D1-C268-BC0268D25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DE0AD-9F7B-7788-CD55-F9F10E80D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F5B5B-2DAF-F6D4-547B-290F5C4A7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2FF48-5BCC-0675-42FB-D33D410D6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E40B4-F166-DA9E-ECFA-944326C0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58942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398C2-7B2F-C62A-F6AB-37FEB71BD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40B6C-36C7-27F2-17BB-AB4C7BCB20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C2A5DF-BD16-A2A3-8845-BC3EB6F7DD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DC82D-7BA2-811D-7529-DBDEA1E8F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FC1A0-5253-BB2C-B40E-ECE123BF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DA772D-30F9-A169-D5CD-ABD8B838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416490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776F-9CDD-5329-81CA-EDF89384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F61A5-C07E-077E-7560-EEDCFA1DA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2BF366-22C0-9DDA-032D-5F28196FB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82047A-1587-FBED-E3BE-F0B852833D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65F57C-9C8A-6B08-987A-C86928525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64F39-1709-3661-99EB-987FD63C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02FD88-507C-225A-EEE1-B7854DEB2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752DA5-5F40-AF59-64F3-6BF04FDA8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12167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DBED-5098-8BEE-8A61-17865F2D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93E8E9-94EB-85C1-25A5-B87E157D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1EB3BA-3E77-8360-B993-37BB71682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93B8D-049C-9A58-EA7C-03A0C248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9336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54759-8D63-B844-1BDA-1F0F78EB6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6A1F0-31EA-EDE7-A3A6-2EFDCFD6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719A9-17A9-2F3F-CBFE-FC507C02D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50495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AD703-0132-131A-631C-1A6750A06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3A9E6-1C48-9480-74B1-0FF2564C5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2BCA2-C898-B040-19C7-24ABA8BFC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11771-8D3E-01A8-2D17-B709B4F4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3740D-9E8C-569E-14D6-6A5CBF4C5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3A2B1-BEED-A0F0-C363-7C6CF2620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05441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8D12B-7000-2B75-46F1-F4608003F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E3B784-DB31-9F62-9AEC-A5B9FCD8C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6C91D-7EB8-AD51-5DCF-D78C2469F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89E34-71F1-AFEC-8AC7-F9B48EAA8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740DB-6B15-8E30-B582-FFB0D51A4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B6E3F-542D-C541-F09A-C7F6299AE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425810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8874C3-4471-185D-F253-A126CA7BA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1E321-6866-BDA1-EA39-A7B995371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489EA-6400-0DBE-9451-7AED977BB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7A7629-EA3C-0E40-AD4E-1133C92E57A9}" type="datetimeFigureOut">
              <a:rPr lang="en-PL" smtClean="0"/>
              <a:t>23/05/2024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4BF5B-EE6C-EDA5-9CBD-28A25264B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40983-1AEF-2960-424A-4B0DA64A0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8B3CF5-68C9-A841-94CC-9F1DA6D992B2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4010703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content/home-institution-declaration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box.cern.ch/pdf-viewer/public/eTRjFuMPaCeTOaR/HIDHowto.pdf?contextRouteName=files-public-link&amp;contextRouteParams.driveAliasAndItem=public/eTRjFuMPaCeTOa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ce-dep.web.cern.ch/mobility/car-sharing" TargetMode="External"/><Relationship Id="rId2" Type="http://schemas.openxmlformats.org/officeDocument/2006/relationships/hyperlink" Target="https://edms.cern.ch/ui/file/2870036/LAST_RELEASED/*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attachment/7199c55d-7a34-400a-94fa-2612c0fdcc6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678A-5E81-B3E1-960E-892A3F3AD6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L" dirty="0"/>
              <a:t>Spotkanie Informacyjne SPARC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A93917-21BD-DDB5-0956-3CCA47162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Maciej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Czarnynoga</a:t>
            </a:r>
            <a:endParaRPr lang="en-GB" b="1" i="0" u="none" strike="noStrike" dirty="0">
              <a:effectLst/>
              <a:latin typeface="Roboto" panose="02000000000000000000" pitchFamily="2" charset="0"/>
            </a:endParaRPr>
          </a:p>
          <a:p>
            <a:r>
              <a:rPr lang="en-GB" b="1" dirty="0">
                <a:latin typeface="Roboto" panose="02000000000000000000" pitchFamily="2" charset="0"/>
              </a:rPr>
              <a:t>Krystian </a:t>
            </a:r>
            <a:r>
              <a:rPr lang="en-GB" b="1" dirty="0" err="1">
                <a:latin typeface="Roboto" panose="02000000000000000000" pitchFamily="2" charset="0"/>
              </a:rPr>
              <a:t>Rosłon</a:t>
            </a:r>
            <a:endParaRPr lang="en-PL" dirty="0"/>
          </a:p>
        </p:txBody>
      </p:sp>
    </p:spTree>
    <p:extLst>
      <p:ext uri="{BB962C8B-B14F-4D97-AF65-F5344CB8AC3E}">
        <p14:creationId xmlns:p14="http://schemas.microsoft.com/office/powerpoint/2010/main" val="222322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D589B7-6464-4B71-BB06-7B32113F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>
            <a:normAutofit/>
          </a:bodyPr>
          <a:lstStyle/>
          <a:p>
            <a:r>
              <a:rPr lang="en-PL" dirty="0"/>
              <a:t>Opiekun: </a:t>
            </a:r>
            <a:br>
              <a:rPr lang="en-PL" dirty="0"/>
            </a:br>
            <a:r>
              <a:rPr lang="en-PL" dirty="0"/>
              <a:t>Krystian Rosłon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Professor">
            <a:extLst>
              <a:ext uri="{FF2B5EF4-FFF2-40B4-BE49-F238E27FC236}">
                <a16:creationId xmlns:a16="http://schemas.microsoft.com/office/drawing/2014/main" id="{C4A40F40-1885-CEBC-6F0F-6ACDBD3DC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182" y="955437"/>
            <a:ext cx="4777381" cy="4777381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931E420-1E9B-D36E-2F6D-53B318741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458838" cy="4192520"/>
          </a:xfrm>
        </p:spPr>
        <p:txBody>
          <a:bodyPr>
            <a:normAutofit/>
          </a:bodyPr>
          <a:lstStyle/>
          <a:p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Przygotowanie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stacji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treningowej</a:t>
            </a:r>
            <a:r>
              <a:rPr lang="en-GB" b="1" dirty="0">
                <a:latin typeface="Roboto" panose="02000000000000000000" pitchFamily="2" charset="0"/>
              </a:rPr>
              <a:t>: </a:t>
            </a:r>
            <a:r>
              <a:rPr lang="en-GB" b="0" i="0" u="none" strike="noStrike" dirty="0" err="1">
                <a:effectLst/>
                <a:latin typeface="Calibri" panose="020F0502020204030204" pitchFamily="34" charset="0"/>
              </a:rPr>
              <a:t>Przemysław</a:t>
            </a:r>
            <a:r>
              <a:rPr lang="en-GB" b="0" i="0" u="none" strike="noStrike" dirty="0"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 err="1">
                <a:effectLst/>
                <a:latin typeface="Calibri" panose="020F0502020204030204" pitchFamily="34" charset="0"/>
              </a:rPr>
              <a:t>Kinasz</a:t>
            </a:r>
            <a:endParaRPr lang="en-GB" b="0" i="0" u="none" strike="noStrike" dirty="0">
              <a:effectLst/>
              <a:latin typeface="Calibri" panose="020F0502020204030204" pitchFamily="34" charset="0"/>
            </a:endParaRPr>
          </a:p>
          <a:p>
            <a:endParaRPr lang="en-PL" dirty="0"/>
          </a:p>
          <a:p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Wdrożenie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ALFRED do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sterowania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detektorami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FIT: </a:t>
            </a:r>
            <a:r>
              <a:rPr lang="en-GB" b="0" i="0" u="none" strike="noStrike" dirty="0" err="1">
                <a:effectLst/>
                <a:latin typeface="Calibri" panose="020F0502020204030204" pitchFamily="34" charset="0"/>
              </a:rPr>
              <a:t>Ignacy</a:t>
            </a:r>
            <a:r>
              <a:rPr lang="en-GB" b="0" i="0" u="none" strike="noStrike" dirty="0"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 err="1">
                <a:effectLst/>
                <a:latin typeface="Calibri" panose="020F0502020204030204" pitchFamily="34" charset="0"/>
              </a:rPr>
              <a:t>Mermer</a:t>
            </a:r>
            <a:endParaRPr lang="en-PL" dirty="0"/>
          </a:p>
        </p:txBody>
      </p:sp>
    </p:spTree>
    <p:extLst>
      <p:ext uri="{BB962C8B-B14F-4D97-AF65-F5344CB8AC3E}">
        <p14:creationId xmlns:p14="http://schemas.microsoft.com/office/powerpoint/2010/main" val="32608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D589B7-6464-4B71-BB06-7B32113F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>
            <a:normAutofit/>
          </a:bodyPr>
          <a:lstStyle/>
          <a:p>
            <a:r>
              <a:rPr lang="en-PL" dirty="0"/>
              <a:t>Opiekun: </a:t>
            </a:r>
            <a:br>
              <a:rPr lang="en-PL" dirty="0"/>
            </a:br>
            <a:r>
              <a:rPr lang="en-PL" dirty="0"/>
              <a:t>Maciej Czarnynoga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Professor">
            <a:extLst>
              <a:ext uri="{FF2B5EF4-FFF2-40B4-BE49-F238E27FC236}">
                <a16:creationId xmlns:a16="http://schemas.microsoft.com/office/drawing/2014/main" id="{C4A40F40-1885-CEBC-6F0F-6ACDBD3DC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182" y="955437"/>
            <a:ext cx="4777381" cy="4777381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931E420-1E9B-D36E-2F6D-53B318741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458838" cy="4192520"/>
          </a:xfrm>
        </p:spPr>
        <p:txBody>
          <a:bodyPr>
            <a:normAutofit/>
          </a:bodyPr>
          <a:lstStyle/>
          <a:p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Zaprojektowanie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systemu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pozycjonowania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detektora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ALICE-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FoCal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: </a:t>
            </a:r>
            <a:r>
              <a:rPr lang="en-GB" i="0" u="none" strike="noStrike" dirty="0" err="1">
                <a:effectLst/>
                <a:latin typeface="Roboto" panose="02000000000000000000" pitchFamily="2" charset="0"/>
              </a:rPr>
              <a:t>Mikołaj</a:t>
            </a:r>
            <a:r>
              <a:rPr lang="en-GB" i="0" u="none" strike="noStrike" dirty="0">
                <a:effectLst/>
                <a:latin typeface="Roboto" panose="02000000000000000000" pitchFamily="2" charset="0"/>
              </a:rPr>
              <a:t> Kucharski</a:t>
            </a:r>
          </a:p>
          <a:p>
            <a:endParaRPr lang="en-GB" b="1" dirty="0">
              <a:latin typeface="Roboto" panose="02000000000000000000" pitchFamily="2" charset="0"/>
            </a:endParaRPr>
          </a:p>
          <a:p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Zaprojektowanie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obudowy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jonowodu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dla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detektora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 ALICE-</a:t>
            </a:r>
            <a:r>
              <a:rPr lang="en-GB" b="1" i="0" u="none" strike="noStrike" dirty="0" err="1">
                <a:effectLst/>
                <a:latin typeface="Roboto" panose="02000000000000000000" pitchFamily="2" charset="0"/>
              </a:rPr>
              <a:t>FoCal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: </a:t>
            </a:r>
            <a:r>
              <a:rPr lang="en-GB" i="0" u="none" strike="noStrike" dirty="0">
                <a:effectLst/>
                <a:latin typeface="Roboto" panose="02000000000000000000" pitchFamily="2" charset="0"/>
              </a:rPr>
              <a:t>Gabriela Jas</a:t>
            </a:r>
          </a:p>
        </p:txBody>
      </p:sp>
    </p:spTree>
    <p:extLst>
      <p:ext uri="{BB962C8B-B14F-4D97-AF65-F5344CB8AC3E}">
        <p14:creationId xmlns:p14="http://schemas.microsoft.com/office/powerpoint/2010/main" val="416672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C01ED4-5AB9-0EEB-D33D-B1F123E8C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>
            <a:normAutofit/>
          </a:bodyPr>
          <a:lstStyle/>
          <a:p>
            <a:r>
              <a:rPr lang="en-PL" dirty="0"/>
              <a:t>Pierwszy krok: HID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E6BD170-DC58-CAB2-48DB-28ABB1350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864" y="511293"/>
            <a:ext cx="4378017" cy="5665670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AF2BDCA-E4C1-9D00-26C6-11FFC0899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458838" cy="419252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https://admin-eguide.web.cern.ch/en/content/home-institution-declaration</a:t>
            </a:r>
            <a:endParaRPr lang="en-US" dirty="0"/>
          </a:p>
          <a:p>
            <a:r>
              <a:rPr lang="en-US" dirty="0">
                <a:hlinkClick r:id="rId4"/>
              </a:rPr>
              <a:t>https://cernbox.cern.ch/pdf-viewer/public/eTRjFuMPaCeTOaR/HIDHowto.pdf?contextRouteName=files-public-link&amp;contextRouteParams.driveAliasAndItem=public/eTRjFuMPaCeTOaR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82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C01ED4-5AB9-0EEB-D33D-B1F123E8C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PL" sz="4800" dirty="0"/>
              <a:t>Kursy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AF2BDCA-E4C1-9D00-26C6-11FFC0899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848" y="354959"/>
            <a:ext cx="5764757" cy="5682342"/>
          </a:xfrm>
        </p:spPr>
        <p:txBody>
          <a:bodyPr anchor="t"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1" i="0" u="none" strike="noStrike" dirty="0">
                <a:effectLst/>
                <a:highlight>
                  <a:srgbClr val="FFFFFF"/>
                </a:highlight>
                <a:latin typeface="opensans-bold"/>
              </a:rPr>
              <a:t>Personal dosimeter for employed or associated members of the personnel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1" i="0" u="none" strike="noStrike" dirty="0">
                <a:effectLst/>
                <a:highlight>
                  <a:srgbClr val="FFFFFF"/>
                </a:highlight>
                <a:latin typeface="opensans-bold"/>
              </a:rPr>
              <a:t>You can obtain a personal dosimeter if you meet the following conditions: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1.      You have a valid contract with CERN and, in this context, you are required to work in a CERN Radiation Area.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2.      You have successfully completed the appropriate CERN radiation protection training.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3.      You have read and signed the CERN Personal Dosimeter - Reception Form (pdf). You need to sign this document only the first time you request a dosimeter.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1" i="0" u="none" strike="noStrike" dirty="0">
                <a:effectLst/>
                <a:highlight>
                  <a:srgbClr val="FFFFFF"/>
                </a:highlight>
                <a:latin typeface="opensans-bold"/>
              </a:rPr>
              <a:t>To work in ALICE underground cavern UX25 requires: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·         Valid </a:t>
            </a:r>
            <a:r>
              <a:rPr lang="en-GB" sz="1400" b="0" i="0" u="none" strike="noStrike" dirty="0" err="1">
                <a:effectLst/>
                <a:highlight>
                  <a:srgbClr val="FFFFFF"/>
                </a:highlight>
                <a:latin typeface="opensans-bold"/>
              </a:rPr>
              <a:t>eLearnings</a:t>
            </a: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 (all can be done @ https://</a:t>
            </a:r>
            <a:r>
              <a:rPr lang="en-GB" sz="1400" b="0" i="0" u="none" strike="noStrike" dirty="0" err="1">
                <a:effectLst/>
                <a:highlight>
                  <a:srgbClr val="FFFFFF"/>
                </a:highlight>
                <a:latin typeface="opensans-bold"/>
              </a:rPr>
              <a:t>lms.cern.ch</a:t>
            </a: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) 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1.      Safety at CERN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2.      Radiation Protection - Awareness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3.      Radiation Protection - Supervised Area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4.      CERN - Beam Facilities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5.      CERN - LHC Large Experiments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6.      ALICE - Surface and Underground Areas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·         A validated ADAMS access request for ALI UX</a:t>
            </a:r>
            <a:b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</a:b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Please do and send the access request for ALI UX only after you have completed the required </a:t>
            </a:r>
            <a:r>
              <a:rPr lang="en-GB" sz="1400" b="0" i="0" u="none" strike="noStrike" dirty="0" err="1">
                <a:effectLst/>
                <a:highlight>
                  <a:srgbClr val="FFFFFF"/>
                </a:highlight>
                <a:latin typeface="opensans-bold"/>
              </a:rPr>
              <a:t>eLearnings</a:t>
            </a: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</a:rPr>
              <a:t> successfully!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400" b="0" i="0" u="none" strike="noStrike" dirty="0">
              <a:effectLst/>
              <a:highlight>
                <a:srgbClr val="FFFFFF"/>
              </a:highlight>
              <a:latin typeface="opensans-bold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1" dirty="0">
                <a:highlight>
                  <a:srgbClr val="FFFFFF"/>
                </a:highlight>
                <a:latin typeface="opensans-bold"/>
              </a:rPr>
              <a:t>Bikes </a:t>
            </a:r>
            <a:r>
              <a:rPr lang="en-GB" sz="1400" dirty="0">
                <a:highlight>
                  <a:srgbClr val="FFFFFF"/>
                </a:highlight>
                <a:latin typeface="opensans-bold"/>
              </a:rPr>
              <a:t>: </a:t>
            </a:r>
            <a:r>
              <a:rPr lang="en-GB" sz="1400" dirty="0">
                <a:highlight>
                  <a:srgbClr val="FFFFFF"/>
                </a:highlight>
                <a:latin typeface="opensans-bold"/>
                <a:hlinkClick r:id="rId2"/>
              </a:rPr>
              <a:t>https://edms.cern.ch/ui/file/2870036/LAST_RELEASED/*.pdf</a:t>
            </a:r>
            <a:endParaRPr lang="en-GB" sz="1400" dirty="0">
              <a:highlight>
                <a:srgbClr val="FFFFFF"/>
              </a:highlight>
              <a:latin typeface="opensans-bold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1" i="0" u="none" strike="noStrike" dirty="0">
                <a:effectLst/>
                <a:highlight>
                  <a:srgbClr val="FFFFFF"/>
                </a:highlight>
                <a:latin typeface="opensans-bold"/>
              </a:rPr>
              <a:t>Car sharing: </a:t>
            </a:r>
            <a:r>
              <a:rPr lang="en-GB" sz="1400" b="0" i="0" u="none" strike="noStrike" dirty="0">
                <a:effectLst/>
                <a:highlight>
                  <a:srgbClr val="FFFFFF"/>
                </a:highlight>
                <a:latin typeface="opensans-bold"/>
                <a:hlinkClick r:id="rId3"/>
              </a:rPr>
              <a:t>https://sce-dep.web.cern.ch/mobility/car-sharing</a:t>
            </a:r>
            <a:endParaRPr lang="en-GB" sz="1400" b="0" i="0" u="none" strike="noStrike" dirty="0">
              <a:effectLst/>
              <a:highlight>
                <a:srgbClr val="FFFFFF"/>
              </a:highlight>
              <a:latin typeface="opensans-bold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400" b="0" i="0" u="none" strike="noStrike" dirty="0">
              <a:effectLst/>
              <a:highlight>
                <a:srgbClr val="FFFFFF"/>
              </a:highlight>
              <a:latin typeface="opensans-bold"/>
            </a:endParaRPr>
          </a:p>
        </p:txBody>
      </p:sp>
    </p:spTree>
    <p:extLst>
      <p:ext uri="{BB962C8B-B14F-4D97-AF65-F5344CB8AC3E}">
        <p14:creationId xmlns:p14="http://schemas.microsoft.com/office/powerpoint/2010/main" val="65254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22F19F4-FE70-43DC-856F-2CE5F521D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F9CB4C4-FD49-2FC7-F11D-C272F6D7D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rmAutofit/>
          </a:bodyPr>
          <a:lstStyle/>
          <a:p>
            <a:r>
              <a:rPr lang="pl-PL" sz="3600"/>
              <a:t>Hotel - </a:t>
            </a:r>
            <a:r>
              <a:rPr lang="en-US" sz="3600" b="0" i="0">
                <a:effectLst/>
                <a:highlight>
                  <a:srgbClr val="FFFFFF"/>
                </a:highlight>
                <a:latin typeface="AvenirLTStd-Black"/>
              </a:rPr>
              <a:t>Séjours &amp; Affaires</a:t>
            </a:r>
            <a:endParaRPr lang="en-US" sz="360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26EB60-F0CA-1E1B-F685-4683EA9D7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/>
          </a:bodyPr>
          <a:lstStyle/>
          <a:p>
            <a:r>
              <a:rPr lang="pl-PL" sz="1800" b="0" i="0" dirty="0" err="1">
                <a:effectLst/>
                <a:highlight>
                  <a:srgbClr val="FFFFFF"/>
                </a:highlight>
                <a:latin typeface="AvenirLTStd-Medium"/>
              </a:rPr>
              <a:t>Aadres</a:t>
            </a:r>
            <a:r>
              <a:rPr lang="pl-PL" sz="1800" b="0" i="0" dirty="0">
                <a:effectLst/>
                <a:highlight>
                  <a:srgbClr val="FFFFFF"/>
                </a:highlight>
                <a:latin typeface="AvenirLTStd-Medium"/>
              </a:rPr>
              <a:t>: </a:t>
            </a:r>
            <a:r>
              <a:rPr lang="fr-FR" sz="1800" b="0" i="0" dirty="0">
                <a:effectLst/>
                <a:highlight>
                  <a:srgbClr val="FFFFFF"/>
                </a:highlight>
                <a:latin typeface="AvenirLTStd-Medium"/>
              </a:rPr>
              <a:t>73 rue Blaise Pascal, 01630 SAINT-GENIS-POUILLY</a:t>
            </a:r>
            <a:endParaRPr lang="pl-PL" sz="1800" b="0" i="0" dirty="0">
              <a:effectLst/>
              <a:highlight>
                <a:srgbClr val="FFFFFF"/>
              </a:highlight>
              <a:latin typeface="AvenirLTStd-Medium"/>
            </a:endParaRPr>
          </a:p>
          <a:p>
            <a:r>
              <a:rPr lang="pl-PL" sz="1800" dirty="0">
                <a:highlight>
                  <a:srgbClr val="FFFFFF"/>
                </a:highlight>
                <a:latin typeface="AvenirLTStd-Medium"/>
              </a:rPr>
              <a:t>Około 15 min rowerem do biura</a:t>
            </a:r>
          </a:p>
          <a:p>
            <a:r>
              <a:rPr lang="pl-PL" sz="1800" b="0" i="0" dirty="0">
                <a:effectLst/>
                <a:highlight>
                  <a:srgbClr val="FFFFFF"/>
                </a:highlight>
                <a:latin typeface="AvenirLTStd-Medium"/>
              </a:rPr>
              <a:t>Zakwaterowanie w pokojach typu T</a:t>
            </a:r>
            <a:r>
              <a:rPr lang="pl-PL" sz="1800" dirty="0">
                <a:highlight>
                  <a:srgbClr val="FFFFFF"/>
                </a:highlight>
                <a:latin typeface="AvenirLTStd-Medium"/>
              </a:rPr>
              <a:t>2</a:t>
            </a:r>
          </a:p>
          <a:p>
            <a:r>
              <a:rPr lang="pl-PL" sz="1800" b="0" i="0" dirty="0">
                <a:effectLst/>
                <a:highlight>
                  <a:srgbClr val="FFFFFF"/>
                </a:highlight>
                <a:latin typeface="AvenirLTStd-Medium"/>
              </a:rPr>
              <a:t>Recepcja w języku angielskim</a:t>
            </a:r>
          </a:p>
          <a:p>
            <a:r>
              <a:rPr lang="pl-PL" sz="1800" dirty="0">
                <a:highlight>
                  <a:srgbClr val="FFFFFF"/>
                </a:highlight>
                <a:latin typeface="AvenirLTStd-Medium"/>
              </a:rPr>
              <a:t>Dobrze zabrać podstawowe wyposażenie kuchenne- talerze, sztućce, nóż</a:t>
            </a:r>
            <a:endParaRPr lang="pl-PL" sz="1800" b="0" i="0" dirty="0">
              <a:effectLst/>
              <a:highlight>
                <a:srgbClr val="FFFFFF"/>
              </a:highlight>
              <a:latin typeface="AvenirLTStd-Medium"/>
            </a:endParaRPr>
          </a:p>
          <a:p>
            <a:endParaRPr lang="fr-FR" sz="1800" b="0" i="0" dirty="0">
              <a:effectLst/>
              <a:highlight>
                <a:srgbClr val="FFFFFF"/>
              </a:highlight>
              <a:latin typeface="AvenirLTStd-Medium"/>
            </a:endParaRPr>
          </a:p>
          <a:p>
            <a:endParaRPr lang="en-US" sz="18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5ECC94-3D5E-46A7-A7A1-DE807E156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8" y="658367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9C4E2A82-A885-524E-2074-17A95C321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832" y="841905"/>
            <a:ext cx="4156373" cy="231717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E549738-9961-462D-81B7-4A7A44691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8" y="3530966"/>
            <a:ext cx="4719382" cy="26791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A509CE7-2282-4E29-94F8-49F16710B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832" y="3703659"/>
            <a:ext cx="4156373" cy="2317178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Two-bedroom suite - Stay">
            <a:extLst>
              <a:ext uri="{FF2B5EF4-FFF2-40B4-BE49-F238E27FC236}">
                <a16:creationId xmlns:a16="http://schemas.microsoft.com/office/drawing/2014/main" id="{9A35D317-6AC8-498C-2617-4A8886956D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13651" y="646651"/>
            <a:ext cx="2934749" cy="293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86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73C2305-FB99-4DC3-B3FF-AC2C29EA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pl-PL" sz="5400" dirty="0"/>
              <a:t>Przylot do CERN</a:t>
            </a:r>
            <a:endParaRPr lang="en-US" sz="5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DE979D0-6184-402A-9E59-B9577B249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pPr algn="just"/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Bilety lotnicze Warszawa-Genewa-Warszawa zostaną kupione przez BWZ. Bilety będą obejmowały jedną sztukę bagażu rejestrowanego.</a:t>
            </a: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Zostanie zapewnione również dodatkowe ubezpieczenie podróżne, posiadanie podróżnej karty EKUZ jest obowiązkowe</a:t>
            </a:r>
            <a:r>
              <a:rPr lang="pl-PL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pl-PL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 lotniska w Genewie do hotelu można dostać się środkami komunikacji miejskiej, cena biletu 3CHF (strefa 10, Szwajcaria) + 1.60 CHF (strefa 250, Francja) -&gt; najlepiej opłacić kartą (np. </a:t>
            </a:r>
            <a:r>
              <a:rPr lang="pl-PL" sz="2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Revolut</a:t>
            </a:r>
            <a:r>
              <a:rPr lang="pl-PL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07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73C2305-FB99-4DC3-B3FF-AC2C29EA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pl-PL" sz="5400" dirty="0"/>
              <a:t>Grant FERS</a:t>
            </a:r>
            <a:endParaRPr lang="en-US" sz="5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DE979D0-6184-402A-9E59-B9577B249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pPr algn="just"/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CV zgodnie ze wzorem: </a:t>
            </a:r>
            <a:r>
              <a:rPr lang="pl-PL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https://www.gov.pl/attachment/7199c55d-7a34-400a-94fa-2612c0fdcc63</a:t>
            </a:r>
            <a:endParaRPr lang="pl-PL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l-PL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Potwierdzenie znajomości języka (certyfikaty, w ostateczności certyfikat SJO);</a:t>
            </a: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9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467</Words>
  <Application>Microsoft Macintosh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Aptos Display</vt:lpstr>
      <vt:lpstr>Arial</vt:lpstr>
      <vt:lpstr>AvenirLTStd-Black</vt:lpstr>
      <vt:lpstr>AvenirLTStd-Medium</vt:lpstr>
      <vt:lpstr>Calibri</vt:lpstr>
      <vt:lpstr>opensans-bold</vt:lpstr>
      <vt:lpstr>Roboto</vt:lpstr>
      <vt:lpstr>Office Theme</vt:lpstr>
      <vt:lpstr>Spotkanie Informacyjne SPARC 2024</vt:lpstr>
      <vt:lpstr>Opiekun:  Krystian Rosłon</vt:lpstr>
      <vt:lpstr>Opiekun:  Maciej Czarnynoga</vt:lpstr>
      <vt:lpstr>Pierwszy krok: HID</vt:lpstr>
      <vt:lpstr>Kursy</vt:lpstr>
      <vt:lpstr>Hotel - Séjours &amp; Affaires</vt:lpstr>
      <vt:lpstr>Przylot do CERN</vt:lpstr>
      <vt:lpstr>Grant FERS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Informacyjne SPARC 2024</dc:title>
  <dc:creator>Krystian Rosłon</dc:creator>
  <cp:lastModifiedBy>Krystian Rosłon</cp:lastModifiedBy>
  <cp:revision>2</cp:revision>
  <dcterms:created xsi:type="dcterms:W3CDTF">2024-05-22T16:52:33Z</dcterms:created>
  <dcterms:modified xsi:type="dcterms:W3CDTF">2024-05-23T10:22:28Z</dcterms:modified>
</cp:coreProperties>
</file>