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67" r:id="rId10"/>
    <p:sldId id="268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C35E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00"/>
    <a:srgbClr val="2F2F2F"/>
    <a:srgbClr val="4BFF21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7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102" y="306"/>
      </p:cViewPr>
      <p:guideLst>
        <p:guide orient="horz" pos="116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00" d="100"/>
          <a:sy n="100" d="100"/>
        </p:scale>
        <p:origin x="26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21/05/2024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G. Rosaz | EN-MME / TE-VSC joint seminar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Topics for MD simulations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843E3E7-15F5-082C-B4B3-128A99519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At the end of the </a:t>
            </a:r>
            <a:r>
              <a:rPr lang="fr-CH" dirty="0" err="1"/>
              <a:t>coating</a:t>
            </a:r>
            <a:r>
              <a:rPr lang="fr-CH" dirty="0"/>
              <a:t> process, 2 routes</a:t>
            </a:r>
          </a:p>
          <a:p>
            <a:pPr marL="457200" indent="-457200">
              <a:buAutoNum type="arabicPeriod"/>
            </a:pPr>
            <a:r>
              <a:rPr lang="fr-CH" dirty="0"/>
              <a:t>Cavity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left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down </a:t>
            </a:r>
            <a:r>
              <a:rPr lang="fr-CH" dirty="0" err="1"/>
              <a:t>from</a:t>
            </a:r>
            <a:r>
              <a:rPr lang="fr-CH" dirty="0"/>
              <a:t> 200C to RT</a:t>
            </a:r>
            <a:r>
              <a:rPr lang="fr-FR" dirty="0"/>
              <a:t> and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vented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dry air</a:t>
            </a:r>
          </a:p>
          <a:p>
            <a:pPr marL="457200" indent="-457200">
              <a:buAutoNum type="arabicPeriod"/>
            </a:pPr>
            <a:r>
              <a:rPr lang="fr-FR" dirty="0"/>
              <a:t>Cavity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oxidized</a:t>
            </a:r>
            <a:r>
              <a:rPr lang="fr-FR" dirty="0"/>
              <a:t> at 200C, 5.10-3 mbar O2 for 2 </a:t>
            </a:r>
            <a:r>
              <a:rPr lang="fr-FR" dirty="0" err="1"/>
              <a:t>hours</a:t>
            </a:r>
            <a:r>
              <a:rPr lang="fr-FR" dirty="0"/>
              <a:t>,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cooled</a:t>
            </a:r>
            <a:r>
              <a:rPr lang="fr-FR" dirty="0"/>
              <a:t> down, </a:t>
            </a:r>
            <a:r>
              <a:rPr lang="fr-FR" dirty="0" err="1"/>
              <a:t>tehn</a:t>
            </a:r>
            <a:r>
              <a:rPr lang="fr-FR" dirty="0"/>
              <a:t> </a:t>
            </a:r>
            <a:r>
              <a:rPr lang="fr-FR" dirty="0" err="1"/>
              <a:t>vented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dry air</a:t>
            </a:r>
          </a:p>
          <a:p>
            <a:pPr marL="457200" indent="-457200">
              <a:buAutoNum type="arabicPeriod"/>
            </a:pPr>
            <a:endParaRPr lang="fr-FR" dirty="0"/>
          </a:p>
          <a:p>
            <a:r>
              <a:rPr lang="fr-FR" dirty="0"/>
              <a:t>Is the second scenario a good </a:t>
            </a:r>
            <a:r>
              <a:rPr lang="fr-FR" dirty="0" err="1"/>
              <a:t>way</a:t>
            </a:r>
            <a:r>
              <a:rPr lang="fr-FR" dirty="0"/>
              <a:t> to </a:t>
            </a:r>
            <a:r>
              <a:rPr lang="fr-FR" dirty="0" err="1"/>
              <a:t>reduce</a:t>
            </a:r>
            <a:r>
              <a:rPr lang="fr-FR" dirty="0"/>
              <a:t> </a:t>
            </a:r>
            <a:r>
              <a:rPr lang="fr-FR" dirty="0" err="1"/>
              <a:t>residual</a:t>
            </a:r>
            <a:r>
              <a:rPr lang="fr-FR" dirty="0"/>
              <a:t> </a:t>
            </a:r>
            <a:r>
              <a:rPr lang="fr-FR" dirty="0" err="1"/>
              <a:t>hydrogen</a:t>
            </a:r>
            <a:r>
              <a:rPr lang="fr-FR" dirty="0"/>
              <a:t> </a:t>
            </a:r>
            <a:r>
              <a:rPr lang="fr-FR" dirty="0" err="1"/>
              <a:t>pumping</a:t>
            </a:r>
            <a:r>
              <a:rPr lang="fr-FR" dirty="0"/>
              <a:t>?</a:t>
            </a:r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E8831D3-B3DC-4E28-4683-87C1C8A42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oxide as a </a:t>
            </a:r>
            <a:r>
              <a:rPr lang="fr-CH" dirty="0" err="1"/>
              <a:t>barrier</a:t>
            </a:r>
            <a:r>
              <a:rPr lang="fr-CH" dirty="0"/>
              <a:t> diffusion to </a:t>
            </a:r>
            <a:r>
              <a:rPr lang="fr-CH" dirty="0" err="1"/>
              <a:t>hydrogen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D73B35-9201-3BEF-C6AF-69A1D6A6F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D76E22-76B6-625B-D730-F3ECB1FC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1CEA85-95C8-3AD5-D703-24158E4E4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61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794D233-9632-3869-DAE8-F434F4C9E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68760"/>
            <a:ext cx="11376024" cy="4608512"/>
          </a:xfrm>
        </p:spPr>
        <p:txBody>
          <a:bodyPr/>
          <a:lstStyle/>
          <a:p>
            <a:r>
              <a:rPr lang="fr-CH" dirty="0"/>
              <a:t>Much more </a:t>
            </a:r>
            <a:r>
              <a:rPr lang="fr-CH" dirty="0" err="1"/>
              <a:t>complex</a:t>
            </a:r>
            <a:r>
              <a:rPr lang="fr-CH" dirty="0"/>
              <a:t> system</a:t>
            </a:r>
          </a:p>
          <a:p>
            <a:r>
              <a:rPr lang="fr-FR" dirty="0"/>
              <a:t>Nb, Sn </a:t>
            </a:r>
            <a:r>
              <a:rPr lang="fr-FR" dirty="0" err="1"/>
              <a:t>target</a:t>
            </a:r>
            <a:r>
              <a:rPr lang="fr-FR" dirty="0"/>
              <a:t>. 75%, 25%</a:t>
            </a:r>
          </a:p>
          <a:p>
            <a:r>
              <a:rPr lang="fr-FR" dirty="0"/>
              <a:t>Bi-Polar </a:t>
            </a:r>
            <a:r>
              <a:rPr lang="fr-FR" dirty="0" err="1"/>
              <a:t>HiPIMS</a:t>
            </a:r>
            <a:r>
              <a:rPr lang="fr-FR" dirty="0"/>
              <a:t> </a:t>
            </a:r>
          </a:p>
          <a:p>
            <a:r>
              <a:rPr lang="fr-FR" dirty="0"/>
              <a:t>High </a:t>
            </a:r>
            <a:r>
              <a:rPr lang="fr-FR" dirty="0" err="1"/>
              <a:t>temperature</a:t>
            </a:r>
            <a:r>
              <a:rPr lang="fr-FR" dirty="0"/>
              <a:t> </a:t>
            </a:r>
            <a:r>
              <a:rPr lang="fr-FR" dirty="0" err="1"/>
              <a:t>coatings</a:t>
            </a:r>
            <a:r>
              <a:rPr lang="fr-FR" dirty="0"/>
              <a:t> (600C – 750C)</a:t>
            </a:r>
          </a:p>
          <a:p>
            <a:r>
              <a:rPr lang="fr-FR" dirty="0"/>
              <a:t>RF DATA AVAILABLE – 3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coating</a:t>
            </a:r>
            <a:r>
              <a:rPr lang="fr-FR" dirty="0"/>
              <a:t> pressures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6721EBD-D655-C3A3-C2CD-B60FF19B3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Toward</a:t>
            </a:r>
            <a:r>
              <a:rPr lang="fr-CH" dirty="0"/>
              <a:t> Nb3Sn?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E4ABFB-79DE-E355-0A9D-59CC1FC9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4CBA9D-3A60-C09B-CD5D-468CAD8FD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D75982-648F-4725-B1C3-7A745463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9CEA6BD-4EA0-E15D-A998-71A0359DE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Dislocations vs film thickness</a:t>
            </a:r>
          </a:p>
          <a:p>
            <a:r>
              <a:rPr lang="en-GB" dirty="0"/>
              <a:t>Dislocations vs ions energy</a:t>
            </a:r>
          </a:p>
          <a:p>
            <a:r>
              <a:rPr lang="en-GB" dirty="0"/>
              <a:t>Dislocations vs interrupted growth</a:t>
            </a:r>
          </a:p>
          <a:p>
            <a:r>
              <a:rPr lang="en-GB" dirty="0"/>
              <a:t>Surface smoothening vs ions energy</a:t>
            </a:r>
          </a:p>
          <a:p>
            <a:r>
              <a:rPr lang="en-GB" dirty="0" err="1"/>
              <a:t>Cristallinity</a:t>
            </a:r>
            <a:r>
              <a:rPr lang="en-GB" dirty="0"/>
              <a:t> vs ions energy</a:t>
            </a:r>
          </a:p>
          <a:p>
            <a:r>
              <a:rPr lang="en-GB" dirty="0"/>
              <a:t>Surface oxide as a barrier to Hydrogen diffusion</a:t>
            </a:r>
          </a:p>
          <a:p>
            <a:r>
              <a:rPr lang="en-GB" dirty="0"/>
              <a:t>Toward Nb3Sn?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BE5A0A6-B2AE-0B74-D4C5-AEAA844CF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365F69-2F6C-5085-F860-D61746598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BA9B8C-353E-C001-BD81-5DF8658D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CCE597-0E53-6F21-F934-F1656605B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15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5922569-AB59-A84D-1F23-00504268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Dislocations vs </a:t>
            </a:r>
            <a:r>
              <a:rPr lang="fr-CH" dirty="0" err="1"/>
              <a:t>Thickness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7E0169-E050-35BC-9869-9B5B18B6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85A9CD-6C76-5ABE-26AC-C24F8273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6FA1CF-9BEB-23EF-8491-489957CCC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age 7" descr="Une image contenant texte, capture d’écran, Police, diagramme&#10;&#10;Description générée automatiquement">
            <a:extLst>
              <a:ext uri="{FF2B5EF4-FFF2-40B4-BE49-F238E27FC236}">
                <a16:creationId xmlns:a16="http://schemas.microsoft.com/office/drawing/2014/main" id="{95721AE1-3F41-4019-3255-5003525AA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836711"/>
            <a:ext cx="7056784" cy="54012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6F2A7F2-5562-03E1-52A4-857CCA304C4F}"/>
              </a:ext>
            </a:extLst>
          </p:cNvPr>
          <p:cNvSpPr txBox="1"/>
          <p:nvPr/>
        </p:nvSpPr>
        <p:spPr>
          <a:xfrm>
            <a:off x="7536160" y="1124744"/>
            <a:ext cx="425264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Single layer </a:t>
            </a:r>
            <a:r>
              <a:rPr lang="fr-CH" dirty="0" err="1"/>
              <a:t>growth</a:t>
            </a:r>
            <a:endParaRPr lang="fr-CH" dirty="0"/>
          </a:p>
          <a:p>
            <a:pPr algn="l"/>
            <a:endParaRPr lang="fr-CH" dirty="0"/>
          </a:p>
          <a:p>
            <a:pPr algn="l"/>
            <a:r>
              <a:rPr lang="fr-FR" dirty="0"/>
              <a:t>2.3.10</a:t>
            </a:r>
            <a:r>
              <a:rPr lang="fr-FR" baseline="30000" dirty="0"/>
              <a:t>-3</a:t>
            </a:r>
            <a:r>
              <a:rPr lang="fr-FR" dirty="0"/>
              <a:t> mbar, Kr</a:t>
            </a:r>
          </a:p>
          <a:p>
            <a:pPr algn="l"/>
            <a:endParaRPr lang="fr-FR" dirty="0"/>
          </a:p>
          <a:p>
            <a:pPr algn="l"/>
            <a:r>
              <a:rPr lang="fr-FR" dirty="0"/>
              <a:t>Dislocation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measured</a:t>
            </a:r>
            <a:r>
              <a:rPr lang="fr-FR" dirty="0"/>
              <a:t> by GIXRD (incidence angle 2 </a:t>
            </a:r>
            <a:r>
              <a:rPr lang="fr-FR" dirty="0" err="1"/>
              <a:t>degrees</a:t>
            </a:r>
            <a:r>
              <a:rPr lang="fr-FR" dirty="0"/>
              <a:t>)</a:t>
            </a:r>
          </a:p>
          <a:p>
            <a:pPr algn="l"/>
            <a:endParaRPr lang="fr-FR" dirty="0"/>
          </a:p>
          <a:p>
            <a:pPr algn="l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25762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, diagramme, Police, ligne&#10;&#10;Description générée automatiquement">
            <a:extLst>
              <a:ext uri="{FF2B5EF4-FFF2-40B4-BE49-F238E27FC236}">
                <a16:creationId xmlns:a16="http://schemas.microsoft.com/office/drawing/2014/main" id="{16017170-490A-789F-CB5F-1684473057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70953" y="860676"/>
            <a:ext cx="6015917" cy="4603596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B4F80F60-86C4-97E8-AAA0-F9817118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Dislocations vs ions </a:t>
            </a:r>
            <a:r>
              <a:rPr lang="fr-CH" dirty="0" err="1"/>
              <a:t>energy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ABC003-2359-3373-8DDC-177A3F11B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0B5052-775F-CC99-ADD7-C4691613B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5ECA12-47FA-04E8-4CB2-73EC3111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Image 9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CCA07586-18E9-AEB1-5D2A-66712694C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1667"/>
            <a:ext cx="6015916" cy="46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0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B6117AD-6216-EABB-E6E2-6CD647834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556792"/>
            <a:ext cx="5784970" cy="4428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BA65F429-3404-0EC2-58BB-0B49F2933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Dislocations vs </a:t>
            </a:r>
            <a:r>
              <a:rPr lang="fr-CH" dirty="0" err="1"/>
              <a:t>interrupted</a:t>
            </a:r>
            <a:r>
              <a:rPr lang="fr-CH" dirty="0"/>
              <a:t> </a:t>
            </a:r>
            <a:r>
              <a:rPr lang="fr-CH" dirty="0" err="1"/>
              <a:t>growth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1BA52-3579-9E08-C77F-5B791B176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62C001-0176-C856-3CB1-08050C8F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6FCEB3-D201-C4FE-EF89-A4A2D21CC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dislocations pinning">
            <a:extLst>
              <a:ext uri="{FF2B5EF4-FFF2-40B4-BE49-F238E27FC236}">
                <a16:creationId xmlns:a16="http://schemas.microsoft.com/office/drawing/2014/main" id="{AF60408D-9DEB-AAA8-F187-32ADDD75D35B}"/>
              </a:ext>
            </a:extLst>
          </p:cNvPr>
          <p:cNvSpPr txBox="1">
            <a:spLocks/>
          </p:cNvSpPr>
          <p:nvPr/>
        </p:nvSpPr>
        <p:spPr>
          <a:xfrm>
            <a:off x="1371403" y="1191867"/>
            <a:ext cx="6938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Dislocations (~ size to niobium’s coherence length) = pinning sites</a:t>
            </a:r>
          </a:p>
        </p:txBody>
      </p:sp>
      <p:pic>
        <p:nvPicPr>
          <p:cNvPr id="7" name="picture dislocations" descr="A grid of blue balls and black lines&#10;&#10;Description automatically generated">
            <a:extLst>
              <a:ext uri="{FF2B5EF4-FFF2-40B4-BE49-F238E27FC236}">
                <a16:creationId xmlns:a16="http://schemas.microsoft.com/office/drawing/2014/main" id="{2C6DF984-D9B3-A932-DC2E-6ADA0F156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24" y="1046328"/>
            <a:ext cx="790402" cy="726488"/>
          </a:xfrm>
          <a:prstGeom prst="rect">
            <a:avLst/>
          </a:prstGeom>
        </p:spPr>
      </p:pic>
      <p:sp>
        <p:nvSpPr>
          <p:cNvPr id="9" name="3">
            <a:extLst>
              <a:ext uri="{FF2B5EF4-FFF2-40B4-BE49-F238E27FC236}">
                <a16:creationId xmlns:a16="http://schemas.microsoft.com/office/drawing/2014/main" id="{412B51F2-0120-24F0-8380-A2F5B31D4B1A}"/>
              </a:ext>
            </a:extLst>
          </p:cNvPr>
          <p:cNvSpPr>
            <a:spLocks/>
          </p:cNvSpPr>
          <p:nvPr/>
        </p:nvSpPr>
        <p:spPr>
          <a:xfrm>
            <a:off x="2082529" y="4912968"/>
            <a:ext cx="1743076" cy="175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layers, 0.67 µm each</a:t>
            </a:r>
            <a:endParaRPr lang="en-GB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B0A080-DEF3-B24A-1CB0-672EB663C18F}"/>
              </a:ext>
            </a:extLst>
          </p:cNvPr>
          <p:cNvSpPr txBox="1">
            <a:spLocks/>
          </p:cNvSpPr>
          <p:nvPr/>
        </p:nvSpPr>
        <p:spPr>
          <a:xfrm>
            <a:off x="1005312" y="5867980"/>
            <a:ext cx="10181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Interrupted growth possible strategy to decrease film’s dislocation density</a:t>
            </a:r>
            <a:endParaRPr lang="en-GB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d rectangle">
            <a:extLst>
              <a:ext uri="{FF2B5EF4-FFF2-40B4-BE49-F238E27FC236}">
                <a16:creationId xmlns:a16="http://schemas.microsoft.com/office/drawing/2014/main" id="{6E9AF93B-76F3-C3F5-CD6D-98BA67E25E18}"/>
              </a:ext>
            </a:extLst>
          </p:cNvPr>
          <p:cNvSpPr>
            <a:spLocks/>
          </p:cNvSpPr>
          <p:nvPr/>
        </p:nvSpPr>
        <p:spPr>
          <a:xfrm>
            <a:off x="2082529" y="4919152"/>
            <a:ext cx="1698082" cy="169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ED5FE2A-7FE2-CC34-970B-CD9408BCB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968" y="1593288"/>
            <a:ext cx="5784967" cy="442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49A51E6-CA7C-3B63-3003-21F214215D9F}"/>
              </a:ext>
            </a:extLst>
          </p:cNvPr>
          <p:cNvSpPr>
            <a:spLocks/>
          </p:cNvSpPr>
          <p:nvPr/>
        </p:nvSpPr>
        <p:spPr>
          <a:xfrm>
            <a:off x="2838349" y="3289639"/>
            <a:ext cx="2293235" cy="49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number of layers (i.e. layer thickness) but maintain total thickness 2 µm </a:t>
            </a:r>
            <a:endParaRPr lang="en-GB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781F4A-7272-904F-5086-F39DA9BC7898}"/>
              </a:ext>
            </a:extLst>
          </p:cNvPr>
          <p:cNvSpPr>
            <a:spLocks/>
          </p:cNvSpPr>
          <p:nvPr/>
        </p:nvSpPr>
        <p:spPr>
          <a:xfrm>
            <a:off x="8515983" y="3551377"/>
            <a:ext cx="2117898" cy="49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00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thickness of each layer around 0.67 um, but change total number of layers</a:t>
            </a:r>
            <a:endParaRPr lang="en-GB" sz="1000" dirty="0">
              <a:solidFill>
                <a:srgbClr val="007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Nb1">
            <a:extLst>
              <a:ext uri="{FF2B5EF4-FFF2-40B4-BE49-F238E27FC236}">
                <a16:creationId xmlns:a16="http://schemas.microsoft.com/office/drawing/2014/main" id="{01281F7C-C122-5208-AE51-BFD4C43AB9DA}"/>
              </a:ext>
            </a:extLst>
          </p:cNvPr>
          <p:cNvSpPr>
            <a:spLocks/>
          </p:cNvSpPr>
          <p:nvPr/>
        </p:nvSpPr>
        <p:spPr>
          <a:xfrm rot="10800000" flipV="1">
            <a:off x="9931788" y="1425412"/>
            <a:ext cx="916740" cy="130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Nb</a:t>
            </a:r>
            <a:endParaRPr lang="en-GB" sz="700" dirty="0"/>
          </a:p>
        </p:txBody>
      </p:sp>
      <p:sp>
        <p:nvSpPr>
          <p:cNvPr id="25" name="Cu">
            <a:extLst>
              <a:ext uri="{FF2B5EF4-FFF2-40B4-BE49-F238E27FC236}">
                <a16:creationId xmlns:a16="http://schemas.microsoft.com/office/drawing/2014/main" id="{FF473396-EB8E-6B43-7579-BEA22E8670DC}"/>
              </a:ext>
            </a:extLst>
          </p:cNvPr>
          <p:cNvSpPr>
            <a:spLocks/>
          </p:cNvSpPr>
          <p:nvPr/>
        </p:nvSpPr>
        <p:spPr>
          <a:xfrm rot="10800000" flipV="1">
            <a:off x="9931790" y="1583214"/>
            <a:ext cx="916736" cy="2616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Cu</a:t>
            </a:r>
            <a:endParaRPr lang="en-GB" sz="1050" dirty="0"/>
          </a:p>
        </p:txBody>
      </p:sp>
      <p:sp>
        <p:nvSpPr>
          <p:cNvPr id="26" name="Nb2">
            <a:extLst>
              <a:ext uri="{FF2B5EF4-FFF2-40B4-BE49-F238E27FC236}">
                <a16:creationId xmlns:a16="http://schemas.microsoft.com/office/drawing/2014/main" id="{88878FE7-1B0D-E760-653E-8ADCCFB0846A}"/>
              </a:ext>
            </a:extLst>
          </p:cNvPr>
          <p:cNvSpPr>
            <a:spLocks/>
          </p:cNvSpPr>
          <p:nvPr/>
        </p:nvSpPr>
        <p:spPr>
          <a:xfrm flipV="1">
            <a:off x="9931788" y="1217344"/>
            <a:ext cx="916740" cy="130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clock" descr="Stopwatch with solid fill">
            <a:extLst>
              <a:ext uri="{FF2B5EF4-FFF2-40B4-BE49-F238E27FC236}">
                <a16:creationId xmlns:a16="http://schemas.microsoft.com/office/drawing/2014/main" id="{143E03F3-5E2D-D1CD-9F68-EF91EB3EAA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12422" y="1287866"/>
            <a:ext cx="174558" cy="174558"/>
          </a:xfrm>
          <a:prstGeom prst="rect">
            <a:avLst/>
          </a:prstGeom>
        </p:spPr>
      </p:pic>
      <p:sp>
        <p:nvSpPr>
          <p:cNvPr id="28" name="30 min">
            <a:extLst>
              <a:ext uri="{FF2B5EF4-FFF2-40B4-BE49-F238E27FC236}">
                <a16:creationId xmlns:a16="http://schemas.microsoft.com/office/drawing/2014/main" id="{2D69FB72-7A24-6735-66D7-D66D8B2DD4D2}"/>
              </a:ext>
            </a:extLst>
          </p:cNvPr>
          <p:cNvSpPr txBox="1">
            <a:spLocks/>
          </p:cNvSpPr>
          <p:nvPr/>
        </p:nvSpPr>
        <p:spPr>
          <a:xfrm>
            <a:off x="9395607" y="1367190"/>
            <a:ext cx="6081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30 min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C53886B-A501-9027-7B36-ABAE8E32D98E}"/>
              </a:ext>
            </a:extLst>
          </p:cNvPr>
          <p:cNvSpPr>
            <a:spLocks/>
          </p:cNvSpPr>
          <p:nvPr/>
        </p:nvSpPr>
        <p:spPr>
          <a:xfrm flipV="1">
            <a:off x="9931788" y="1005776"/>
            <a:ext cx="916740" cy="1308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clock" descr="Stopwatch with solid fill">
            <a:extLst>
              <a:ext uri="{FF2B5EF4-FFF2-40B4-BE49-F238E27FC236}">
                <a16:creationId xmlns:a16="http://schemas.microsoft.com/office/drawing/2014/main" id="{C4182294-FB16-1046-5659-C0E086437F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12422" y="929460"/>
            <a:ext cx="174558" cy="174558"/>
          </a:xfrm>
          <a:prstGeom prst="rect">
            <a:avLst/>
          </a:prstGeom>
        </p:spPr>
      </p:pic>
      <p:sp>
        <p:nvSpPr>
          <p:cNvPr id="31" name="30 min">
            <a:extLst>
              <a:ext uri="{FF2B5EF4-FFF2-40B4-BE49-F238E27FC236}">
                <a16:creationId xmlns:a16="http://schemas.microsoft.com/office/drawing/2014/main" id="{BAFB25F9-4C23-7A72-0242-1C287E4C27CF}"/>
              </a:ext>
            </a:extLst>
          </p:cNvPr>
          <p:cNvSpPr txBox="1">
            <a:spLocks/>
          </p:cNvSpPr>
          <p:nvPr/>
        </p:nvSpPr>
        <p:spPr>
          <a:xfrm>
            <a:off x="9395607" y="1028178"/>
            <a:ext cx="6081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30 min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3759C79-3267-2CB0-64F9-0682F371B966}"/>
              </a:ext>
            </a:extLst>
          </p:cNvPr>
          <p:cNvSpPr/>
          <p:nvPr/>
        </p:nvSpPr>
        <p:spPr>
          <a:xfrm>
            <a:off x="7787616" y="3906688"/>
            <a:ext cx="432048" cy="336885"/>
          </a:xfrm>
          <a:prstGeom prst="rect">
            <a:avLst/>
          </a:prstGeom>
          <a:noFill/>
          <a:ln>
            <a:solidFill>
              <a:srgbClr val="007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E0AF03E-34E3-652F-3859-DFE76E8718D0}"/>
              </a:ext>
            </a:extLst>
          </p:cNvPr>
          <p:cNvCxnSpPr>
            <a:cxnSpLocks/>
          </p:cNvCxnSpPr>
          <p:nvPr/>
        </p:nvCxnSpPr>
        <p:spPr>
          <a:xfrm>
            <a:off x="10253122" y="1425411"/>
            <a:ext cx="0" cy="157802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E626837-B65F-A487-D6BC-13CC98D1A317}"/>
              </a:ext>
            </a:extLst>
          </p:cNvPr>
          <p:cNvCxnSpPr>
            <a:cxnSpLocks/>
          </p:cNvCxnSpPr>
          <p:nvPr/>
        </p:nvCxnSpPr>
        <p:spPr>
          <a:xfrm>
            <a:off x="10405146" y="1264439"/>
            <a:ext cx="0" cy="157802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B92DE00-E1DA-4C7F-B5DF-7C13FA0B203C}"/>
              </a:ext>
            </a:extLst>
          </p:cNvPr>
          <p:cNvCxnSpPr>
            <a:cxnSpLocks/>
          </p:cNvCxnSpPr>
          <p:nvPr/>
        </p:nvCxnSpPr>
        <p:spPr>
          <a:xfrm>
            <a:off x="10541725" y="1106637"/>
            <a:ext cx="0" cy="157802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9CEE46CA-EA88-C7BD-0543-94A95E31C4E4}"/>
              </a:ext>
            </a:extLst>
          </p:cNvPr>
          <p:cNvSpPr>
            <a:spLocks/>
          </p:cNvSpPr>
          <p:nvPr/>
        </p:nvSpPr>
        <p:spPr>
          <a:xfrm>
            <a:off x="8576522" y="4329087"/>
            <a:ext cx="2117898" cy="49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rgbClr val="00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Disloc</a:t>
            </a:r>
            <a:r>
              <a:rPr lang="en-US" sz="1000" dirty="0">
                <a:solidFill>
                  <a:srgbClr val="00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density increases with more layers? </a:t>
            </a:r>
            <a:endParaRPr lang="en-GB" sz="1000" dirty="0">
              <a:solidFill>
                <a:srgbClr val="007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C373FCB-EE8D-6A82-2C34-36630E79D973}"/>
              </a:ext>
            </a:extLst>
          </p:cNvPr>
          <p:cNvSpPr txBox="1"/>
          <p:nvPr/>
        </p:nvSpPr>
        <p:spPr>
          <a:xfrm>
            <a:off x="9212020" y="500606"/>
            <a:ext cx="2508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Interrupted growth:</a:t>
            </a:r>
          </a:p>
        </p:txBody>
      </p:sp>
      <p:pic>
        <p:nvPicPr>
          <p:cNvPr id="44" name="Graphic 43" descr="Arrow: Straight with solid fill">
            <a:extLst>
              <a:ext uri="{FF2B5EF4-FFF2-40B4-BE49-F238E27FC236}">
                <a16:creationId xmlns:a16="http://schemas.microsoft.com/office/drawing/2014/main" id="{98C91E52-0359-BCEC-89B2-2AB89E51BB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8320075" y="1000524"/>
            <a:ext cx="685632" cy="68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1" grpId="0"/>
      <p:bldP spid="23" grpId="0"/>
      <p:bldP spid="32" grpId="0" animBg="1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DE219FB-EF60-A99C-0E78-FCA23A11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</a:t>
            </a:r>
            <a:r>
              <a:rPr lang="fr-CH" dirty="0" err="1"/>
              <a:t>smoothening</a:t>
            </a:r>
            <a:r>
              <a:rPr lang="fr-CH" dirty="0"/>
              <a:t> vs ions </a:t>
            </a:r>
            <a:r>
              <a:rPr lang="fr-CH" dirty="0" err="1"/>
              <a:t>energy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DDDAEF-E4E6-C801-2FC9-3DFBA912A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B9D9A0-6B93-5BDD-616D-AE398412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B05998-DFE4-E3BF-2AD9-35F412D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Image 7" descr="Une image contenant film radiographique, capture d’écran, noir et blanc, monochrome&#10;&#10;Description générée automatiquement">
            <a:extLst>
              <a:ext uri="{FF2B5EF4-FFF2-40B4-BE49-F238E27FC236}">
                <a16:creationId xmlns:a16="http://schemas.microsoft.com/office/drawing/2014/main" id="{A26DF21A-89E3-F5E5-F606-FD9C80ED6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268760"/>
            <a:ext cx="6122679" cy="4418605"/>
          </a:xfrm>
          <a:prstGeom prst="rect">
            <a:avLst/>
          </a:prstGeom>
        </p:spPr>
      </p:pic>
      <p:pic>
        <p:nvPicPr>
          <p:cNvPr id="10" name="Image 9" descr="Une image contenant capture d’écran, noir et blanc, texte, monochrome&#10;&#10;Description générée automatiquement">
            <a:extLst>
              <a:ext uri="{FF2B5EF4-FFF2-40B4-BE49-F238E27FC236}">
                <a16:creationId xmlns:a16="http://schemas.microsoft.com/office/drawing/2014/main" id="{46DF2EB7-559B-015A-21A6-4F766A74C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673" y="1268760"/>
            <a:ext cx="589985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86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DE219FB-EF60-A99C-0E78-FCA23A11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</a:t>
            </a:r>
            <a:r>
              <a:rPr lang="fr-CH" dirty="0" err="1"/>
              <a:t>smoothening</a:t>
            </a:r>
            <a:r>
              <a:rPr lang="fr-CH" dirty="0"/>
              <a:t> vs ions </a:t>
            </a:r>
            <a:r>
              <a:rPr lang="fr-CH" dirty="0" err="1"/>
              <a:t>energy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DDDAEF-E4E6-C801-2FC9-3DFBA912A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B9D9A0-6B93-5BDD-616D-AE398412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B05998-DFE4-E3BF-2AD9-35F412D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age 6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577C5738-40D9-3E55-72EA-A84EB0B86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067794"/>
            <a:ext cx="5616624" cy="4516122"/>
          </a:xfrm>
          <a:prstGeom prst="rect">
            <a:avLst/>
          </a:prstGeom>
        </p:spPr>
      </p:pic>
      <p:pic>
        <p:nvPicPr>
          <p:cNvPr id="11" name="Image 10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B69024DD-1F43-FA68-712F-CA8F83547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612" y="980728"/>
            <a:ext cx="5616624" cy="466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7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DE219FB-EF60-A99C-0E78-FCA23A11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</a:t>
            </a:r>
            <a:r>
              <a:rPr lang="fr-CH" dirty="0" err="1"/>
              <a:t>smoothening</a:t>
            </a:r>
            <a:r>
              <a:rPr lang="fr-CH" dirty="0"/>
              <a:t> vs ions </a:t>
            </a:r>
            <a:r>
              <a:rPr lang="fr-CH" dirty="0" err="1"/>
              <a:t>energy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DDDAEF-E4E6-C801-2FC9-3DFBA912A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B9D9A0-6B93-5BDD-616D-AE398412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B05998-DFE4-E3BF-2AD9-35F412D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age 6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577C5738-40D9-3E55-72EA-A84EB0B86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067794"/>
            <a:ext cx="5616624" cy="4516122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léger&#10;&#10;Description générée automatiquement">
            <a:extLst>
              <a:ext uri="{FF2B5EF4-FFF2-40B4-BE49-F238E27FC236}">
                <a16:creationId xmlns:a16="http://schemas.microsoft.com/office/drawing/2014/main" id="{770F3828-2950-F0E8-42A9-38A79D95D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642" y="874116"/>
            <a:ext cx="5389417" cy="537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21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Caractère coloré, violet, art, Magenta&#10;&#10;Description générée automatiquement">
            <a:extLst>
              <a:ext uri="{FF2B5EF4-FFF2-40B4-BE49-F238E27FC236}">
                <a16:creationId xmlns:a16="http://schemas.microsoft.com/office/drawing/2014/main" id="{B1A08DE8-B292-2F80-95B9-29112297BC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352" y="1432051"/>
            <a:ext cx="9006192" cy="3816424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ABFC9C9-3E03-3458-B94E-E044F31ED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Cristallinity</a:t>
            </a:r>
            <a:r>
              <a:rPr lang="fr-CH" dirty="0"/>
              <a:t> vs ions </a:t>
            </a:r>
            <a:r>
              <a:rPr lang="fr-CH" dirty="0" err="1"/>
              <a:t>energy</a:t>
            </a:r>
            <a:r>
              <a:rPr lang="fr-CH" dirty="0"/>
              <a:t> (Nb/Cu)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5999C5-69DA-9A31-F7A4-C0B2F381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21.05.2024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4EF166-DEE6-9394-89D1-6780F3AF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Rosaz | EN-MME / TE-VSC joint seminar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B57F99-F4C4-818C-EDDC-FC9F30C1C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58F9134-7B75-4ACD-8401-3CD35D495B3D}"/>
              </a:ext>
            </a:extLst>
          </p:cNvPr>
          <p:cNvSpPr txBox="1"/>
          <p:nvPr/>
        </p:nvSpPr>
        <p:spPr>
          <a:xfrm>
            <a:off x="9594260" y="1628800"/>
            <a:ext cx="2016224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lphaLcParenR"/>
            </a:pPr>
            <a:r>
              <a:rPr lang="fr-CH" dirty="0"/>
              <a:t>0V</a:t>
            </a:r>
          </a:p>
          <a:p>
            <a:pPr marL="342900" indent="-342900" algn="l">
              <a:buAutoNum type="alphaLcParenR"/>
            </a:pPr>
            <a:r>
              <a:rPr lang="fr-CH" dirty="0"/>
              <a:t>-50V</a:t>
            </a:r>
          </a:p>
          <a:p>
            <a:pPr marL="342900" indent="-342900" algn="l">
              <a:buAutoNum type="alphaLcParenR"/>
            </a:pPr>
            <a:r>
              <a:rPr lang="fr-CH" dirty="0"/>
              <a:t>-75V</a:t>
            </a:r>
          </a:p>
          <a:p>
            <a:pPr marL="342900" indent="-342900" algn="l">
              <a:buAutoNum type="alphaLcParenR"/>
            </a:pPr>
            <a:r>
              <a:rPr lang="fr-CH" dirty="0"/>
              <a:t>-85V</a:t>
            </a:r>
          </a:p>
          <a:p>
            <a:pPr marL="342900" indent="-342900" algn="l">
              <a:buAutoNum type="alphaLcParenR"/>
            </a:pPr>
            <a:r>
              <a:rPr lang="fr-CH" dirty="0"/>
              <a:t>-100V</a:t>
            </a:r>
          </a:p>
          <a:p>
            <a:pPr marL="342900" indent="-342900" algn="l">
              <a:buAutoNum type="alphaLcParenR"/>
            </a:pPr>
            <a:r>
              <a:rPr lang="fr-CH" dirty="0"/>
              <a:t>-125V</a:t>
            </a:r>
          </a:p>
          <a:p>
            <a:pPr marL="342900" indent="-342900" algn="l">
              <a:buAutoNum type="alphaLcParenR"/>
            </a:pPr>
            <a:endParaRPr lang="fr-CH" dirty="0"/>
          </a:p>
          <a:p>
            <a:pPr marL="342900" indent="-342900" algn="l">
              <a:buAutoNum type="alphaLcParenR"/>
            </a:pPr>
            <a:endParaRPr lang="fr-CH" dirty="0"/>
          </a:p>
          <a:p>
            <a:pPr algn="l"/>
            <a:r>
              <a:rPr lang="fr-CH" dirty="0"/>
              <a:t>150C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F637CA8-B428-18FB-4D21-A3DC5CB55FE7}"/>
              </a:ext>
            </a:extLst>
          </p:cNvPr>
          <p:cNvSpPr txBox="1"/>
          <p:nvPr/>
        </p:nvSpPr>
        <p:spPr>
          <a:xfrm>
            <a:off x="398571" y="5536413"/>
            <a:ext cx="8424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Simulation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different</a:t>
            </a:r>
            <a:r>
              <a:rPr lang="fr-CH" dirty="0"/>
              <a:t> Cu surface orientations?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0623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25200</TotalTime>
  <Words>397</Words>
  <Application>Microsoft Office PowerPoint</Application>
  <PresentationFormat>Grand écran</PresentationFormat>
  <Paragraphs>84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Office Theme</vt:lpstr>
      <vt:lpstr>Topics for MD simulations</vt:lpstr>
      <vt:lpstr>SUMMARY</vt:lpstr>
      <vt:lpstr>Dislocations vs Thickness</vt:lpstr>
      <vt:lpstr>Dislocations vs ions energy</vt:lpstr>
      <vt:lpstr>Dislocations vs interrupted growth</vt:lpstr>
      <vt:lpstr>Surface smoothening vs ions energy</vt:lpstr>
      <vt:lpstr>Surface smoothening vs ions energy</vt:lpstr>
      <vt:lpstr>Surface smoothening vs ions energy</vt:lpstr>
      <vt:lpstr>Cristallinity vs ions energy (Nb/Cu)</vt:lpstr>
      <vt:lpstr>Surface oxide as a barrier diffusion to hydrogen</vt:lpstr>
      <vt:lpstr>Toward Nb3Sn?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Guillaume Jonathan Rosaz</dc:creator>
  <cp:lastModifiedBy>Guillaume Jonathan Rosaz</cp:lastModifiedBy>
  <cp:revision>407</cp:revision>
  <cp:lastPrinted>2020-01-30T13:49:18Z</cp:lastPrinted>
  <dcterms:created xsi:type="dcterms:W3CDTF">2022-11-01T13:51:57Z</dcterms:created>
  <dcterms:modified xsi:type="dcterms:W3CDTF">2024-05-21T11:43:21Z</dcterms:modified>
</cp:coreProperties>
</file>