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2" r:id="rId3"/>
    <p:sldId id="273" r:id="rId4"/>
    <p:sldId id="294" r:id="rId5"/>
    <p:sldId id="263" r:id="rId6"/>
    <p:sldId id="299" r:id="rId7"/>
    <p:sldId id="28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557" autoAdjust="0"/>
  </p:normalViewPr>
  <p:slideViewPr>
    <p:cSldViewPr snapToGrid="0">
      <p:cViewPr varScale="1">
        <p:scale>
          <a:sx n="61" d="100"/>
          <a:sy n="61" d="100"/>
        </p:scale>
        <p:origin x="8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6BE570-4DD8-4410-9EB7-307AE910A3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E3CD65-19A6-4391-8E50-D45073F09919}">
      <dgm:prSet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Act as an </a:t>
          </a:r>
          <a:r>
            <a:rPr lang="en-GB" b="1" dirty="0">
              <a:solidFill>
                <a:schemeClr val="accent6"/>
              </a:solidFill>
            </a:rPr>
            <a:t>efficient link </a:t>
          </a:r>
          <a:r>
            <a:rPr lang="en-GB" dirty="0"/>
            <a:t>between industry and research institutions, representing the </a:t>
          </a:r>
          <a:r>
            <a:rPr lang="en-GB" b="1" dirty="0">
              <a:solidFill>
                <a:schemeClr val="accent6"/>
              </a:solidFill>
            </a:rPr>
            <a:t>collective voice</a:t>
          </a:r>
          <a:r>
            <a:rPr lang="en-GB" dirty="0"/>
            <a:t> of the entire Accelerator Science and Technology (</a:t>
          </a:r>
          <a:r>
            <a:rPr lang="en-GB" dirty="0" err="1"/>
            <a:t>ASc&amp;T</a:t>
          </a:r>
          <a:r>
            <a:rPr lang="en-GB" dirty="0"/>
            <a:t>) community.</a:t>
          </a:r>
          <a:endParaRPr lang="en-US" dirty="0"/>
        </a:p>
      </dgm:t>
    </dgm:pt>
    <dgm:pt modelId="{256E7B65-73F0-4186-9C79-D8AFBD994064}" type="parTrans" cxnId="{2EF348CD-9D2D-4453-A5DA-7A8A9751921C}">
      <dgm:prSet/>
      <dgm:spPr/>
      <dgm:t>
        <a:bodyPr/>
        <a:lstStyle/>
        <a:p>
          <a:endParaRPr lang="en-US"/>
        </a:p>
      </dgm:t>
    </dgm:pt>
    <dgm:pt modelId="{E90ECC29-F1FA-4DD1-B197-93C9127A126D}" type="sibTrans" cxnId="{2EF348CD-9D2D-4453-A5DA-7A8A9751921C}">
      <dgm:prSet/>
      <dgm:spPr/>
      <dgm:t>
        <a:bodyPr/>
        <a:lstStyle/>
        <a:p>
          <a:endParaRPr lang="en-US"/>
        </a:p>
      </dgm:t>
    </dgm:pt>
    <dgm:pt modelId="{8D907BF0-D94E-407A-886B-07C0E9B64DD6}">
      <dgm:prSet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In subjects related to the link between industry and research institutions, become the </a:t>
          </a:r>
          <a:r>
            <a:rPr lang="en-GB" b="1" dirty="0">
              <a:solidFill>
                <a:schemeClr val="accent6"/>
              </a:solidFill>
            </a:rPr>
            <a:t>main permanent reference forum</a:t>
          </a:r>
          <a:r>
            <a:rPr lang="en-GB" b="1" dirty="0"/>
            <a:t> </a:t>
          </a:r>
          <a:r>
            <a:rPr lang="en-GB" dirty="0"/>
            <a:t>for future European projects and decisions pertaining to </a:t>
          </a:r>
          <a:r>
            <a:rPr lang="en-GB" dirty="0" err="1"/>
            <a:t>ASc&amp;T</a:t>
          </a:r>
          <a:r>
            <a:rPr lang="en-GB" dirty="0"/>
            <a:t>.</a:t>
          </a:r>
          <a:endParaRPr lang="en-US" dirty="0"/>
        </a:p>
      </dgm:t>
    </dgm:pt>
    <dgm:pt modelId="{72BC36A0-EAE1-451D-9DF3-6AB0EEA92693}" type="parTrans" cxnId="{24888C11-7950-40D7-B698-854BE216DFA7}">
      <dgm:prSet/>
      <dgm:spPr/>
      <dgm:t>
        <a:bodyPr/>
        <a:lstStyle/>
        <a:p>
          <a:endParaRPr lang="en-US"/>
        </a:p>
      </dgm:t>
    </dgm:pt>
    <dgm:pt modelId="{0598A465-43F9-4E11-981D-39C450917B4E}" type="sibTrans" cxnId="{24888C11-7950-40D7-B698-854BE216DFA7}">
      <dgm:prSet/>
      <dgm:spPr/>
      <dgm:t>
        <a:bodyPr/>
        <a:lstStyle/>
        <a:p>
          <a:endParaRPr lang="en-US"/>
        </a:p>
      </dgm:t>
    </dgm:pt>
    <dgm:pt modelId="{9A497410-0C19-40D2-82C1-BE4B1184AF9F}">
      <dgm:prSet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Strive to </a:t>
          </a:r>
          <a:r>
            <a:rPr lang="en-GB" b="1" dirty="0">
              <a:solidFill>
                <a:schemeClr val="accent6"/>
              </a:solidFill>
            </a:rPr>
            <a:t>exploit </a:t>
          </a:r>
          <a:r>
            <a:rPr lang="en-GB" b="1" dirty="0" err="1">
              <a:solidFill>
                <a:schemeClr val="accent6"/>
              </a:solidFill>
            </a:rPr>
            <a:t>ASc&amp;T</a:t>
          </a:r>
          <a:r>
            <a:rPr lang="en-GB" b="1" dirty="0">
              <a:solidFill>
                <a:schemeClr val="accent6"/>
              </a:solidFill>
            </a:rPr>
            <a:t> capabilities</a:t>
          </a:r>
          <a:r>
            <a:rPr lang="en-GB" dirty="0"/>
            <a:t>, aligning them with </a:t>
          </a:r>
          <a:r>
            <a:rPr lang="en-GB" b="1" dirty="0">
              <a:solidFill>
                <a:schemeClr val="accent6"/>
              </a:solidFill>
            </a:rPr>
            <a:t>societal needs </a:t>
          </a:r>
          <a:r>
            <a:rPr lang="en-GB" dirty="0"/>
            <a:t>and addressing pressing </a:t>
          </a:r>
          <a:r>
            <a:rPr lang="en-GB" b="1" dirty="0">
              <a:solidFill>
                <a:schemeClr val="accent6"/>
              </a:solidFill>
            </a:rPr>
            <a:t>challenges in our society</a:t>
          </a:r>
          <a:r>
            <a:rPr lang="en-GB" dirty="0"/>
            <a:t>.</a:t>
          </a:r>
          <a:endParaRPr lang="en-US" dirty="0"/>
        </a:p>
      </dgm:t>
    </dgm:pt>
    <dgm:pt modelId="{022B5AE2-C51A-4241-B404-47B768A7BEB7}" type="parTrans" cxnId="{062058C8-AA29-4F04-B4AF-CBBACB61F6D3}">
      <dgm:prSet/>
      <dgm:spPr/>
      <dgm:t>
        <a:bodyPr/>
        <a:lstStyle/>
        <a:p>
          <a:endParaRPr lang="en-US"/>
        </a:p>
      </dgm:t>
    </dgm:pt>
    <dgm:pt modelId="{511EDC03-3C29-406D-835B-4EC8A722385E}" type="sibTrans" cxnId="{062058C8-AA29-4F04-B4AF-CBBACB61F6D3}">
      <dgm:prSet/>
      <dgm:spPr/>
      <dgm:t>
        <a:bodyPr/>
        <a:lstStyle/>
        <a:p>
          <a:endParaRPr lang="en-US"/>
        </a:p>
      </dgm:t>
    </dgm:pt>
    <dgm:pt modelId="{66875D65-633C-DE4E-99F2-151AEE26D5CF}" type="pres">
      <dgm:prSet presAssocID="{BD6BE570-4DD8-4410-9EB7-307AE910A3A3}" presName="linear" presStyleCnt="0">
        <dgm:presLayoutVars>
          <dgm:animLvl val="lvl"/>
          <dgm:resizeHandles val="exact"/>
        </dgm:presLayoutVars>
      </dgm:prSet>
      <dgm:spPr/>
    </dgm:pt>
    <dgm:pt modelId="{F2338972-DACC-6043-A769-CB35EC0777F8}" type="pres">
      <dgm:prSet presAssocID="{E9E3CD65-19A6-4391-8E50-D45073F0991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DC83590-51A0-AA44-928D-24D04896D850}" type="pres">
      <dgm:prSet presAssocID="{E90ECC29-F1FA-4DD1-B197-93C9127A126D}" presName="spacer" presStyleCnt="0"/>
      <dgm:spPr/>
    </dgm:pt>
    <dgm:pt modelId="{F5C69516-F6AB-3945-9EFD-7F23DB76AB64}" type="pres">
      <dgm:prSet presAssocID="{8D907BF0-D94E-407A-886B-07C0E9B64D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BF594F3-0C4F-7043-836E-A75E378B43F9}" type="pres">
      <dgm:prSet presAssocID="{0598A465-43F9-4E11-981D-39C450917B4E}" presName="spacer" presStyleCnt="0"/>
      <dgm:spPr/>
    </dgm:pt>
    <dgm:pt modelId="{3138DAC9-2488-D34F-BD6E-B4E72F3754D0}" type="pres">
      <dgm:prSet presAssocID="{9A497410-0C19-40D2-82C1-BE4B1184AF9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4888C11-7950-40D7-B698-854BE216DFA7}" srcId="{BD6BE570-4DD8-4410-9EB7-307AE910A3A3}" destId="{8D907BF0-D94E-407A-886B-07C0E9B64DD6}" srcOrd="1" destOrd="0" parTransId="{72BC36A0-EAE1-451D-9DF3-6AB0EEA92693}" sibTransId="{0598A465-43F9-4E11-981D-39C450917B4E}"/>
    <dgm:cxn modelId="{0C121539-797C-A04E-9C58-75B1F3F0399E}" type="presOf" srcId="{E9E3CD65-19A6-4391-8E50-D45073F09919}" destId="{F2338972-DACC-6043-A769-CB35EC0777F8}" srcOrd="0" destOrd="0" presId="urn:microsoft.com/office/officeart/2005/8/layout/vList2"/>
    <dgm:cxn modelId="{4A26B088-DA80-684C-8C8B-C59D5D591C48}" type="presOf" srcId="{9A497410-0C19-40D2-82C1-BE4B1184AF9F}" destId="{3138DAC9-2488-D34F-BD6E-B4E72F3754D0}" srcOrd="0" destOrd="0" presId="urn:microsoft.com/office/officeart/2005/8/layout/vList2"/>
    <dgm:cxn modelId="{5FA74C9F-0CF5-074D-AB3C-BA3B9B2D5C35}" type="presOf" srcId="{BD6BE570-4DD8-4410-9EB7-307AE910A3A3}" destId="{66875D65-633C-DE4E-99F2-151AEE26D5CF}" srcOrd="0" destOrd="0" presId="urn:microsoft.com/office/officeart/2005/8/layout/vList2"/>
    <dgm:cxn modelId="{56C2B2BB-B972-8D40-9F39-04E371883422}" type="presOf" srcId="{8D907BF0-D94E-407A-886B-07C0E9B64DD6}" destId="{F5C69516-F6AB-3945-9EFD-7F23DB76AB64}" srcOrd="0" destOrd="0" presId="urn:microsoft.com/office/officeart/2005/8/layout/vList2"/>
    <dgm:cxn modelId="{062058C8-AA29-4F04-B4AF-CBBACB61F6D3}" srcId="{BD6BE570-4DD8-4410-9EB7-307AE910A3A3}" destId="{9A497410-0C19-40D2-82C1-BE4B1184AF9F}" srcOrd="2" destOrd="0" parTransId="{022B5AE2-C51A-4241-B404-47B768A7BEB7}" sibTransId="{511EDC03-3C29-406D-835B-4EC8A722385E}"/>
    <dgm:cxn modelId="{2EF348CD-9D2D-4453-A5DA-7A8A9751921C}" srcId="{BD6BE570-4DD8-4410-9EB7-307AE910A3A3}" destId="{E9E3CD65-19A6-4391-8E50-D45073F09919}" srcOrd="0" destOrd="0" parTransId="{256E7B65-73F0-4186-9C79-D8AFBD994064}" sibTransId="{E90ECC29-F1FA-4DD1-B197-93C9127A126D}"/>
    <dgm:cxn modelId="{6D39A16B-7B3E-D245-B7EB-3862109ECBD4}" type="presParOf" srcId="{66875D65-633C-DE4E-99F2-151AEE26D5CF}" destId="{F2338972-DACC-6043-A769-CB35EC0777F8}" srcOrd="0" destOrd="0" presId="urn:microsoft.com/office/officeart/2005/8/layout/vList2"/>
    <dgm:cxn modelId="{B8223622-4891-794E-97B5-CD0D3AEECCA2}" type="presParOf" srcId="{66875D65-633C-DE4E-99F2-151AEE26D5CF}" destId="{ADC83590-51A0-AA44-928D-24D04896D850}" srcOrd="1" destOrd="0" presId="urn:microsoft.com/office/officeart/2005/8/layout/vList2"/>
    <dgm:cxn modelId="{6C4CAD72-9BF5-4A42-A789-DFBA3800F7CE}" type="presParOf" srcId="{66875D65-633C-DE4E-99F2-151AEE26D5CF}" destId="{F5C69516-F6AB-3945-9EFD-7F23DB76AB64}" srcOrd="2" destOrd="0" presId="urn:microsoft.com/office/officeart/2005/8/layout/vList2"/>
    <dgm:cxn modelId="{107F5AD4-ADAF-8D4A-B067-08AF64445928}" type="presParOf" srcId="{66875D65-633C-DE4E-99F2-151AEE26D5CF}" destId="{FBF594F3-0C4F-7043-836E-A75E378B43F9}" srcOrd="3" destOrd="0" presId="urn:microsoft.com/office/officeart/2005/8/layout/vList2"/>
    <dgm:cxn modelId="{C972B5B3-EF55-7A48-9B17-D73F3379AF85}" type="presParOf" srcId="{66875D65-633C-DE4E-99F2-151AEE26D5CF}" destId="{3138DAC9-2488-D34F-BD6E-B4E72F3754D0}" srcOrd="4" destOrd="0" presId="urn:microsoft.com/office/officeart/2005/8/layout/vList2"/>
  </dgm:cxnLst>
  <dgm:bg/>
  <dgm:whole>
    <a:ln>
      <a:solidFill>
        <a:schemeClr val="accent1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E2E9F1-5366-4BBE-BD9D-4BEEE53064D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EF6293-0213-49E1-A79E-D45F48DF084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Promote </a:t>
          </a:r>
          <a:r>
            <a:rPr lang="en-GB" b="1" dirty="0"/>
            <a:t>collaborations</a:t>
          </a:r>
          <a:r>
            <a:rPr lang="en-GB" dirty="0"/>
            <a:t> between industry and research labs at </a:t>
          </a:r>
          <a:r>
            <a:rPr lang="en-GB" b="1" dirty="0"/>
            <a:t>early engagement</a:t>
          </a:r>
          <a:r>
            <a:rPr lang="en-GB" dirty="0"/>
            <a:t> to enhance scientific achievements.</a:t>
          </a:r>
          <a:endParaRPr lang="en-US" dirty="0"/>
        </a:p>
      </dgm:t>
    </dgm:pt>
    <dgm:pt modelId="{AE57877A-C24A-4DBB-B9AB-9F83792FF18E}" type="parTrans" cxnId="{CF3C7717-7B28-4E80-91F8-191115013338}">
      <dgm:prSet/>
      <dgm:spPr/>
      <dgm:t>
        <a:bodyPr/>
        <a:lstStyle/>
        <a:p>
          <a:endParaRPr lang="en-US"/>
        </a:p>
      </dgm:t>
    </dgm:pt>
    <dgm:pt modelId="{69DE6072-E9C8-471C-B8DD-11AE54955AE8}" type="sibTrans" cxnId="{CF3C7717-7B28-4E80-91F8-191115013338}">
      <dgm:prSet/>
      <dgm:spPr/>
      <dgm:t>
        <a:bodyPr/>
        <a:lstStyle/>
        <a:p>
          <a:endParaRPr lang="en-US"/>
        </a:p>
      </dgm:t>
    </dgm:pt>
    <dgm:pt modelId="{78292C42-187B-4C83-962F-0059E56A02A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Promote and streamline innovation by the generation of </a:t>
          </a:r>
          <a:r>
            <a:rPr lang="en-GB" b="1" dirty="0"/>
            <a:t>innovative solutions</a:t>
          </a:r>
          <a:r>
            <a:rPr lang="en-GB" dirty="0"/>
            <a:t> ready for industrialization, market entry and exploitation.</a:t>
          </a:r>
          <a:endParaRPr lang="en-US" dirty="0"/>
        </a:p>
      </dgm:t>
    </dgm:pt>
    <dgm:pt modelId="{36055FDD-94B1-4C0F-9F46-6736D85869BE}" type="parTrans" cxnId="{93A89019-6166-4230-9EAB-5382ED608BB7}">
      <dgm:prSet/>
      <dgm:spPr/>
      <dgm:t>
        <a:bodyPr/>
        <a:lstStyle/>
        <a:p>
          <a:endParaRPr lang="en-US"/>
        </a:p>
      </dgm:t>
    </dgm:pt>
    <dgm:pt modelId="{E3E7C60F-7E41-4DE0-BC08-C0B537E102CC}" type="sibTrans" cxnId="{93A89019-6166-4230-9EAB-5382ED608BB7}">
      <dgm:prSet/>
      <dgm:spPr/>
      <dgm:t>
        <a:bodyPr/>
        <a:lstStyle/>
        <a:p>
          <a:endParaRPr lang="en-US"/>
        </a:p>
      </dgm:t>
    </dgm:pt>
    <dgm:pt modelId="{633CB762-FD73-45E2-824E-30547F47B28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Create a coherent and accessible </a:t>
          </a:r>
          <a:r>
            <a:rPr lang="en-GB" b="1" dirty="0"/>
            <a:t>roadmaps</a:t>
          </a:r>
          <a:r>
            <a:rPr lang="en-GB" dirty="0"/>
            <a:t> for co-innovation in accelerators, fostering strategic scientific innovation and societal progress.</a:t>
          </a:r>
          <a:endParaRPr lang="en-US" dirty="0"/>
        </a:p>
      </dgm:t>
    </dgm:pt>
    <dgm:pt modelId="{56D41523-20D8-4E4D-9264-34237CCF48C2}" type="parTrans" cxnId="{0DF22BF8-E561-4710-B298-6230D43309B0}">
      <dgm:prSet/>
      <dgm:spPr/>
      <dgm:t>
        <a:bodyPr/>
        <a:lstStyle/>
        <a:p>
          <a:endParaRPr lang="en-US"/>
        </a:p>
      </dgm:t>
    </dgm:pt>
    <dgm:pt modelId="{F1F19C68-2BB5-415D-80B0-1E6918D986A9}" type="sibTrans" cxnId="{0DF22BF8-E561-4710-B298-6230D43309B0}">
      <dgm:prSet/>
      <dgm:spPr/>
      <dgm:t>
        <a:bodyPr/>
        <a:lstStyle/>
        <a:p>
          <a:endParaRPr lang="en-US"/>
        </a:p>
      </dgm:t>
    </dgm:pt>
    <dgm:pt modelId="{0ADE6283-2C07-4BA5-8A28-17ED6606C39B}" type="pres">
      <dgm:prSet presAssocID="{7BE2E9F1-5366-4BBE-BD9D-4BEEE53064DD}" presName="root" presStyleCnt="0">
        <dgm:presLayoutVars>
          <dgm:dir/>
          <dgm:resizeHandles val="exact"/>
        </dgm:presLayoutVars>
      </dgm:prSet>
      <dgm:spPr/>
    </dgm:pt>
    <dgm:pt modelId="{6FC5DDA8-A2C0-494E-BDE9-CF82C61A5678}" type="pres">
      <dgm:prSet presAssocID="{C1EF6293-0213-49E1-A79E-D45F48DF0840}" presName="compNode" presStyleCnt="0"/>
      <dgm:spPr/>
    </dgm:pt>
    <dgm:pt modelId="{F39452BE-CED4-449D-9690-B00E73448963}" type="pres">
      <dgm:prSet presAssocID="{C1EF6293-0213-49E1-A79E-D45F48DF0840}" presName="bgRect" presStyleLbl="bgShp" presStyleIdx="0" presStyleCnt="3"/>
      <dgm:spPr/>
    </dgm:pt>
    <dgm:pt modelId="{307D1C91-614F-427D-AA7C-464242577A1F}" type="pres">
      <dgm:prSet presAssocID="{C1EF6293-0213-49E1-A79E-D45F48DF084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B0416662-68CE-4BEF-8F57-35FF71C84721}" type="pres">
      <dgm:prSet presAssocID="{C1EF6293-0213-49E1-A79E-D45F48DF0840}" presName="spaceRect" presStyleCnt="0"/>
      <dgm:spPr/>
    </dgm:pt>
    <dgm:pt modelId="{2557C83C-9402-445E-80A3-90C7AF87277A}" type="pres">
      <dgm:prSet presAssocID="{C1EF6293-0213-49E1-A79E-D45F48DF0840}" presName="parTx" presStyleLbl="revTx" presStyleIdx="0" presStyleCnt="3">
        <dgm:presLayoutVars>
          <dgm:chMax val="0"/>
          <dgm:chPref val="0"/>
        </dgm:presLayoutVars>
      </dgm:prSet>
      <dgm:spPr/>
    </dgm:pt>
    <dgm:pt modelId="{9B21B7AF-0C1D-4EA4-B5EF-15BD14BC3816}" type="pres">
      <dgm:prSet presAssocID="{69DE6072-E9C8-471C-B8DD-11AE54955AE8}" presName="sibTrans" presStyleCnt="0"/>
      <dgm:spPr/>
    </dgm:pt>
    <dgm:pt modelId="{EB1E0053-5410-4D30-AC70-C5C203C67DED}" type="pres">
      <dgm:prSet presAssocID="{78292C42-187B-4C83-962F-0059E56A02A8}" presName="compNode" presStyleCnt="0"/>
      <dgm:spPr/>
    </dgm:pt>
    <dgm:pt modelId="{D6241385-F51B-4723-826D-9DF4C691DD69}" type="pres">
      <dgm:prSet presAssocID="{78292C42-187B-4C83-962F-0059E56A02A8}" presName="bgRect" presStyleLbl="bgShp" presStyleIdx="1" presStyleCnt="3"/>
      <dgm:spPr/>
    </dgm:pt>
    <dgm:pt modelId="{3C102438-E660-42E6-898F-3FC48D96E9B7}" type="pres">
      <dgm:prSet presAssocID="{78292C42-187B-4C83-962F-0059E56A02A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9CB66BD0-5DDC-4C97-AE76-BA723C32EBDC}" type="pres">
      <dgm:prSet presAssocID="{78292C42-187B-4C83-962F-0059E56A02A8}" presName="spaceRect" presStyleCnt="0"/>
      <dgm:spPr/>
    </dgm:pt>
    <dgm:pt modelId="{637B1183-CD28-4E3B-A873-0D0DAA041BF0}" type="pres">
      <dgm:prSet presAssocID="{78292C42-187B-4C83-962F-0059E56A02A8}" presName="parTx" presStyleLbl="revTx" presStyleIdx="1" presStyleCnt="3">
        <dgm:presLayoutVars>
          <dgm:chMax val="0"/>
          <dgm:chPref val="0"/>
        </dgm:presLayoutVars>
      </dgm:prSet>
      <dgm:spPr/>
    </dgm:pt>
    <dgm:pt modelId="{7536BC2E-6546-4F98-A56F-8B60FA08C603}" type="pres">
      <dgm:prSet presAssocID="{E3E7C60F-7E41-4DE0-BC08-C0B537E102CC}" presName="sibTrans" presStyleCnt="0"/>
      <dgm:spPr/>
    </dgm:pt>
    <dgm:pt modelId="{44B04EB7-EA5E-4FB7-83D1-79DACC745D87}" type="pres">
      <dgm:prSet presAssocID="{633CB762-FD73-45E2-824E-30547F47B28D}" presName="compNode" presStyleCnt="0"/>
      <dgm:spPr/>
    </dgm:pt>
    <dgm:pt modelId="{03553B84-29B6-4759-A5EF-54B422B401DE}" type="pres">
      <dgm:prSet presAssocID="{633CB762-FD73-45E2-824E-30547F47B28D}" presName="bgRect" presStyleLbl="bgShp" presStyleIdx="2" presStyleCnt="3"/>
      <dgm:spPr/>
    </dgm:pt>
    <dgm:pt modelId="{254D21B1-672A-4FD2-8A48-7070D090C6ED}" type="pres">
      <dgm:prSet presAssocID="{633CB762-FD73-45E2-824E-30547F47B28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72C20442-0F9B-4A33-ABEB-E34EBDB80E18}" type="pres">
      <dgm:prSet presAssocID="{633CB762-FD73-45E2-824E-30547F47B28D}" presName="spaceRect" presStyleCnt="0"/>
      <dgm:spPr/>
    </dgm:pt>
    <dgm:pt modelId="{65F1D583-1DFA-4046-88FF-310B853CF19F}" type="pres">
      <dgm:prSet presAssocID="{633CB762-FD73-45E2-824E-30547F47B28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B9BA813-4FAF-B34A-891B-37285CD1223D}" type="presOf" srcId="{C1EF6293-0213-49E1-A79E-D45F48DF0840}" destId="{2557C83C-9402-445E-80A3-90C7AF87277A}" srcOrd="0" destOrd="0" presId="urn:microsoft.com/office/officeart/2018/2/layout/IconVerticalSolidList"/>
    <dgm:cxn modelId="{CF3C7717-7B28-4E80-91F8-191115013338}" srcId="{7BE2E9F1-5366-4BBE-BD9D-4BEEE53064DD}" destId="{C1EF6293-0213-49E1-A79E-D45F48DF0840}" srcOrd="0" destOrd="0" parTransId="{AE57877A-C24A-4DBB-B9AB-9F83792FF18E}" sibTransId="{69DE6072-E9C8-471C-B8DD-11AE54955AE8}"/>
    <dgm:cxn modelId="{93A89019-6166-4230-9EAB-5382ED608BB7}" srcId="{7BE2E9F1-5366-4BBE-BD9D-4BEEE53064DD}" destId="{78292C42-187B-4C83-962F-0059E56A02A8}" srcOrd="1" destOrd="0" parTransId="{36055FDD-94B1-4C0F-9F46-6736D85869BE}" sibTransId="{E3E7C60F-7E41-4DE0-BC08-C0B537E102CC}"/>
    <dgm:cxn modelId="{04081EA0-3694-354E-A848-5285E7005FF4}" type="presOf" srcId="{633CB762-FD73-45E2-824E-30547F47B28D}" destId="{65F1D583-1DFA-4046-88FF-310B853CF19F}" srcOrd="0" destOrd="0" presId="urn:microsoft.com/office/officeart/2018/2/layout/IconVerticalSolidList"/>
    <dgm:cxn modelId="{A4364AD4-16A3-DA40-8AF0-717E6A707CE9}" type="presOf" srcId="{78292C42-187B-4C83-962F-0059E56A02A8}" destId="{637B1183-CD28-4E3B-A873-0D0DAA041BF0}" srcOrd="0" destOrd="0" presId="urn:microsoft.com/office/officeart/2018/2/layout/IconVerticalSolidList"/>
    <dgm:cxn modelId="{0DF22BF8-E561-4710-B298-6230D43309B0}" srcId="{7BE2E9F1-5366-4BBE-BD9D-4BEEE53064DD}" destId="{633CB762-FD73-45E2-824E-30547F47B28D}" srcOrd="2" destOrd="0" parTransId="{56D41523-20D8-4E4D-9264-34237CCF48C2}" sibTransId="{F1F19C68-2BB5-415D-80B0-1E6918D986A9}"/>
    <dgm:cxn modelId="{2B4031FA-A33B-6847-9591-5C8BC3376964}" type="presOf" srcId="{7BE2E9F1-5366-4BBE-BD9D-4BEEE53064DD}" destId="{0ADE6283-2C07-4BA5-8A28-17ED6606C39B}" srcOrd="0" destOrd="0" presId="urn:microsoft.com/office/officeart/2018/2/layout/IconVerticalSolidList"/>
    <dgm:cxn modelId="{87806077-63C2-FD4F-8A17-0C66CCF352B9}" type="presParOf" srcId="{0ADE6283-2C07-4BA5-8A28-17ED6606C39B}" destId="{6FC5DDA8-A2C0-494E-BDE9-CF82C61A5678}" srcOrd="0" destOrd="0" presId="urn:microsoft.com/office/officeart/2018/2/layout/IconVerticalSolidList"/>
    <dgm:cxn modelId="{EA4EE0D4-21BA-9749-AB88-C0427D37B76D}" type="presParOf" srcId="{6FC5DDA8-A2C0-494E-BDE9-CF82C61A5678}" destId="{F39452BE-CED4-449D-9690-B00E73448963}" srcOrd="0" destOrd="0" presId="urn:microsoft.com/office/officeart/2018/2/layout/IconVerticalSolidList"/>
    <dgm:cxn modelId="{EB2A2EA8-C6D3-D94F-A0A8-72462DD8DFF2}" type="presParOf" srcId="{6FC5DDA8-A2C0-494E-BDE9-CF82C61A5678}" destId="{307D1C91-614F-427D-AA7C-464242577A1F}" srcOrd="1" destOrd="0" presId="urn:microsoft.com/office/officeart/2018/2/layout/IconVerticalSolidList"/>
    <dgm:cxn modelId="{8F19FE28-3C66-D24F-BB61-0AD2B0504F9B}" type="presParOf" srcId="{6FC5DDA8-A2C0-494E-BDE9-CF82C61A5678}" destId="{B0416662-68CE-4BEF-8F57-35FF71C84721}" srcOrd="2" destOrd="0" presId="urn:microsoft.com/office/officeart/2018/2/layout/IconVerticalSolidList"/>
    <dgm:cxn modelId="{055FA250-DCC7-DC45-AC6B-D8060949899F}" type="presParOf" srcId="{6FC5DDA8-A2C0-494E-BDE9-CF82C61A5678}" destId="{2557C83C-9402-445E-80A3-90C7AF87277A}" srcOrd="3" destOrd="0" presId="urn:microsoft.com/office/officeart/2018/2/layout/IconVerticalSolidList"/>
    <dgm:cxn modelId="{714B5052-0344-5F4C-B2A9-A3750A63772F}" type="presParOf" srcId="{0ADE6283-2C07-4BA5-8A28-17ED6606C39B}" destId="{9B21B7AF-0C1D-4EA4-B5EF-15BD14BC3816}" srcOrd="1" destOrd="0" presId="urn:microsoft.com/office/officeart/2018/2/layout/IconVerticalSolidList"/>
    <dgm:cxn modelId="{DCA2E516-3A75-994B-A0CE-A810E0739D42}" type="presParOf" srcId="{0ADE6283-2C07-4BA5-8A28-17ED6606C39B}" destId="{EB1E0053-5410-4D30-AC70-C5C203C67DED}" srcOrd="2" destOrd="0" presId="urn:microsoft.com/office/officeart/2018/2/layout/IconVerticalSolidList"/>
    <dgm:cxn modelId="{AD30EB26-E12A-A345-942B-D1A51942100A}" type="presParOf" srcId="{EB1E0053-5410-4D30-AC70-C5C203C67DED}" destId="{D6241385-F51B-4723-826D-9DF4C691DD69}" srcOrd="0" destOrd="0" presId="urn:microsoft.com/office/officeart/2018/2/layout/IconVerticalSolidList"/>
    <dgm:cxn modelId="{00CC9075-CAE1-374A-9BA4-9357292C67ED}" type="presParOf" srcId="{EB1E0053-5410-4D30-AC70-C5C203C67DED}" destId="{3C102438-E660-42E6-898F-3FC48D96E9B7}" srcOrd="1" destOrd="0" presId="urn:microsoft.com/office/officeart/2018/2/layout/IconVerticalSolidList"/>
    <dgm:cxn modelId="{DE40BDF1-E0AD-D349-9917-24442C5F968E}" type="presParOf" srcId="{EB1E0053-5410-4D30-AC70-C5C203C67DED}" destId="{9CB66BD0-5DDC-4C97-AE76-BA723C32EBDC}" srcOrd="2" destOrd="0" presId="urn:microsoft.com/office/officeart/2018/2/layout/IconVerticalSolidList"/>
    <dgm:cxn modelId="{D449FF31-96F8-0345-9B59-217AE8075D29}" type="presParOf" srcId="{EB1E0053-5410-4D30-AC70-C5C203C67DED}" destId="{637B1183-CD28-4E3B-A873-0D0DAA041BF0}" srcOrd="3" destOrd="0" presId="urn:microsoft.com/office/officeart/2018/2/layout/IconVerticalSolidList"/>
    <dgm:cxn modelId="{663BC483-E127-A746-88F8-A8571AE00CFE}" type="presParOf" srcId="{0ADE6283-2C07-4BA5-8A28-17ED6606C39B}" destId="{7536BC2E-6546-4F98-A56F-8B60FA08C603}" srcOrd="3" destOrd="0" presId="urn:microsoft.com/office/officeart/2018/2/layout/IconVerticalSolidList"/>
    <dgm:cxn modelId="{A847C128-C546-BD43-9089-D99A74E688F0}" type="presParOf" srcId="{0ADE6283-2C07-4BA5-8A28-17ED6606C39B}" destId="{44B04EB7-EA5E-4FB7-83D1-79DACC745D87}" srcOrd="4" destOrd="0" presId="urn:microsoft.com/office/officeart/2018/2/layout/IconVerticalSolidList"/>
    <dgm:cxn modelId="{5DA4EADF-21AD-C341-A479-C5664A4E5575}" type="presParOf" srcId="{44B04EB7-EA5E-4FB7-83D1-79DACC745D87}" destId="{03553B84-29B6-4759-A5EF-54B422B401DE}" srcOrd="0" destOrd="0" presId="urn:microsoft.com/office/officeart/2018/2/layout/IconVerticalSolidList"/>
    <dgm:cxn modelId="{B4ABD607-4905-9540-876F-6B9D337D95B1}" type="presParOf" srcId="{44B04EB7-EA5E-4FB7-83D1-79DACC745D87}" destId="{254D21B1-672A-4FD2-8A48-7070D090C6ED}" srcOrd="1" destOrd="0" presId="urn:microsoft.com/office/officeart/2018/2/layout/IconVerticalSolidList"/>
    <dgm:cxn modelId="{9A501363-4B42-BD45-AC3B-DE5BA624C3ED}" type="presParOf" srcId="{44B04EB7-EA5E-4FB7-83D1-79DACC745D87}" destId="{72C20442-0F9B-4A33-ABEB-E34EBDB80E18}" srcOrd="2" destOrd="0" presId="urn:microsoft.com/office/officeart/2018/2/layout/IconVerticalSolidList"/>
    <dgm:cxn modelId="{74EE4D4A-E6AE-D44D-B97C-532F34FAD130}" type="presParOf" srcId="{44B04EB7-EA5E-4FB7-83D1-79DACC745D87}" destId="{65F1D583-1DFA-4046-88FF-310B853CF19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38972-DACC-6043-A769-CB35EC0777F8}">
      <dsp:nvSpPr>
        <dsp:cNvPr id="0" name=""/>
        <dsp:cNvSpPr/>
      </dsp:nvSpPr>
      <dsp:spPr>
        <a:xfrm>
          <a:off x="0" y="421875"/>
          <a:ext cx="5113783" cy="1284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Act as an </a:t>
          </a:r>
          <a:r>
            <a:rPr lang="en-GB" sz="1800" b="1" kern="1200" dirty="0">
              <a:solidFill>
                <a:schemeClr val="accent6"/>
              </a:solidFill>
            </a:rPr>
            <a:t>efficient link </a:t>
          </a:r>
          <a:r>
            <a:rPr lang="en-GB" sz="1800" kern="1200" dirty="0"/>
            <a:t>between industry and research institutions, representing the </a:t>
          </a:r>
          <a:r>
            <a:rPr lang="en-GB" sz="1800" b="1" kern="1200" dirty="0">
              <a:solidFill>
                <a:schemeClr val="accent6"/>
              </a:solidFill>
            </a:rPr>
            <a:t>collective voice</a:t>
          </a:r>
          <a:r>
            <a:rPr lang="en-GB" sz="1800" kern="1200" dirty="0"/>
            <a:t> of the entire Accelerator Science and Technology (</a:t>
          </a:r>
          <a:r>
            <a:rPr lang="en-GB" sz="1800" kern="1200" dirty="0" err="1"/>
            <a:t>ASc&amp;T</a:t>
          </a:r>
          <a:r>
            <a:rPr lang="en-GB" sz="1800" kern="1200" dirty="0"/>
            <a:t>) community.</a:t>
          </a:r>
          <a:endParaRPr lang="en-US" sz="1800" kern="1200" dirty="0"/>
        </a:p>
      </dsp:txBody>
      <dsp:txXfrm>
        <a:off x="62712" y="484587"/>
        <a:ext cx="4988359" cy="1159235"/>
      </dsp:txXfrm>
    </dsp:sp>
    <dsp:sp modelId="{F5C69516-F6AB-3945-9EFD-7F23DB76AB64}">
      <dsp:nvSpPr>
        <dsp:cNvPr id="0" name=""/>
        <dsp:cNvSpPr/>
      </dsp:nvSpPr>
      <dsp:spPr>
        <a:xfrm>
          <a:off x="0" y="1758375"/>
          <a:ext cx="5113783" cy="1284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 subjects related to the link between industry and research institutions, become the </a:t>
          </a:r>
          <a:r>
            <a:rPr lang="en-GB" sz="1800" b="1" kern="1200" dirty="0">
              <a:solidFill>
                <a:schemeClr val="accent6"/>
              </a:solidFill>
            </a:rPr>
            <a:t>main permanent reference forum</a:t>
          </a:r>
          <a:r>
            <a:rPr lang="en-GB" sz="1800" b="1" kern="1200" dirty="0"/>
            <a:t> </a:t>
          </a:r>
          <a:r>
            <a:rPr lang="en-GB" sz="1800" kern="1200" dirty="0"/>
            <a:t>for future European projects and decisions pertaining to </a:t>
          </a:r>
          <a:r>
            <a:rPr lang="en-GB" sz="1800" kern="1200" dirty="0" err="1"/>
            <a:t>ASc&amp;T</a:t>
          </a:r>
          <a:r>
            <a:rPr lang="en-GB" sz="1800" kern="1200" dirty="0"/>
            <a:t>.</a:t>
          </a:r>
          <a:endParaRPr lang="en-US" sz="1800" kern="1200" dirty="0"/>
        </a:p>
      </dsp:txBody>
      <dsp:txXfrm>
        <a:off x="62712" y="1821087"/>
        <a:ext cx="4988359" cy="1159235"/>
      </dsp:txXfrm>
    </dsp:sp>
    <dsp:sp modelId="{3138DAC9-2488-D34F-BD6E-B4E72F3754D0}">
      <dsp:nvSpPr>
        <dsp:cNvPr id="0" name=""/>
        <dsp:cNvSpPr/>
      </dsp:nvSpPr>
      <dsp:spPr>
        <a:xfrm>
          <a:off x="0" y="3094875"/>
          <a:ext cx="5113783" cy="1284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Strive to </a:t>
          </a:r>
          <a:r>
            <a:rPr lang="en-GB" sz="1800" b="1" kern="1200" dirty="0">
              <a:solidFill>
                <a:schemeClr val="accent6"/>
              </a:solidFill>
            </a:rPr>
            <a:t>exploit </a:t>
          </a:r>
          <a:r>
            <a:rPr lang="en-GB" sz="1800" b="1" kern="1200" dirty="0" err="1">
              <a:solidFill>
                <a:schemeClr val="accent6"/>
              </a:solidFill>
            </a:rPr>
            <a:t>ASc&amp;T</a:t>
          </a:r>
          <a:r>
            <a:rPr lang="en-GB" sz="1800" b="1" kern="1200" dirty="0">
              <a:solidFill>
                <a:schemeClr val="accent6"/>
              </a:solidFill>
            </a:rPr>
            <a:t> capabilities</a:t>
          </a:r>
          <a:r>
            <a:rPr lang="en-GB" sz="1800" kern="1200" dirty="0"/>
            <a:t>, aligning them with </a:t>
          </a:r>
          <a:r>
            <a:rPr lang="en-GB" sz="1800" b="1" kern="1200" dirty="0">
              <a:solidFill>
                <a:schemeClr val="accent6"/>
              </a:solidFill>
            </a:rPr>
            <a:t>societal needs </a:t>
          </a:r>
          <a:r>
            <a:rPr lang="en-GB" sz="1800" kern="1200" dirty="0"/>
            <a:t>and addressing pressing </a:t>
          </a:r>
          <a:r>
            <a:rPr lang="en-GB" sz="1800" b="1" kern="1200" dirty="0">
              <a:solidFill>
                <a:schemeClr val="accent6"/>
              </a:solidFill>
            </a:rPr>
            <a:t>challenges in our society</a:t>
          </a:r>
          <a:r>
            <a:rPr lang="en-GB" sz="1800" kern="1200" dirty="0"/>
            <a:t>.</a:t>
          </a:r>
          <a:endParaRPr lang="en-US" sz="1800" kern="1200" dirty="0"/>
        </a:p>
      </dsp:txBody>
      <dsp:txXfrm>
        <a:off x="62712" y="3157587"/>
        <a:ext cx="4988359" cy="1159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9452BE-CED4-449D-9690-B00E73448963}">
      <dsp:nvSpPr>
        <dsp:cNvPr id="0" name=""/>
        <dsp:cNvSpPr/>
      </dsp:nvSpPr>
      <dsp:spPr>
        <a:xfrm>
          <a:off x="0" y="535"/>
          <a:ext cx="5401816" cy="12535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D1C91-614F-427D-AA7C-464242577A1F}">
      <dsp:nvSpPr>
        <dsp:cNvPr id="0" name=""/>
        <dsp:cNvSpPr/>
      </dsp:nvSpPr>
      <dsp:spPr>
        <a:xfrm>
          <a:off x="379211" y="282594"/>
          <a:ext cx="689476" cy="6894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7C83C-9402-445E-80A3-90C7AF87277A}">
      <dsp:nvSpPr>
        <dsp:cNvPr id="0" name=""/>
        <dsp:cNvSpPr/>
      </dsp:nvSpPr>
      <dsp:spPr>
        <a:xfrm>
          <a:off x="1447899" y="535"/>
          <a:ext cx="3953916" cy="1253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672" tIns="132672" rIns="132672" bIns="13267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Promote </a:t>
          </a:r>
          <a:r>
            <a:rPr lang="en-GB" sz="1500" b="1" kern="1200" dirty="0"/>
            <a:t>collaborations</a:t>
          </a:r>
          <a:r>
            <a:rPr lang="en-GB" sz="1500" kern="1200" dirty="0"/>
            <a:t> between industry and research labs at </a:t>
          </a:r>
          <a:r>
            <a:rPr lang="en-GB" sz="1500" b="1" kern="1200" dirty="0"/>
            <a:t>early engagement</a:t>
          </a:r>
          <a:r>
            <a:rPr lang="en-GB" sz="1500" kern="1200" dirty="0"/>
            <a:t> to enhance scientific achievements.</a:t>
          </a:r>
          <a:endParaRPr lang="en-US" sz="1500" kern="1200" dirty="0"/>
        </a:p>
      </dsp:txBody>
      <dsp:txXfrm>
        <a:off x="1447899" y="535"/>
        <a:ext cx="3953916" cy="1253593"/>
      </dsp:txXfrm>
    </dsp:sp>
    <dsp:sp modelId="{D6241385-F51B-4723-826D-9DF4C691DD69}">
      <dsp:nvSpPr>
        <dsp:cNvPr id="0" name=""/>
        <dsp:cNvSpPr/>
      </dsp:nvSpPr>
      <dsp:spPr>
        <a:xfrm>
          <a:off x="0" y="1567526"/>
          <a:ext cx="5401816" cy="12535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02438-E660-42E6-898F-3FC48D96E9B7}">
      <dsp:nvSpPr>
        <dsp:cNvPr id="0" name=""/>
        <dsp:cNvSpPr/>
      </dsp:nvSpPr>
      <dsp:spPr>
        <a:xfrm>
          <a:off x="379211" y="1849585"/>
          <a:ext cx="689476" cy="68947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B1183-CD28-4E3B-A873-0D0DAA041BF0}">
      <dsp:nvSpPr>
        <dsp:cNvPr id="0" name=""/>
        <dsp:cNvSpPr/>
      </dsp:nvSpPr>
      <dsp:spPr>
        <a:xfrm>
          <a:off x="1447899" y="1567526"/>
          <a:ext cx="3953916" cy="1253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672" tIns="132672" rIns="132672" bIns="13267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Promote and streamline innovation by the generation of </a:t>
          </a:r>
          <a:r>
            <a:rPr lang="en-GB" sz="1500" b="1" kern="1200" dirty="0"/>
            <a:t>innovative solutions</a:t>
          </a:r>
          <a:r>
            <a:rPr lang="en-GB" sz="1500" kern="1200" dirty="0"/>
            <a:t> ready for industrialization, market entry and exploitation.</a:t>
          </a:r>
          <a:endParaRPr lang="en-US" sz="1500" kern="1200" dirty="0"/>
        </a:p>
      </dsp:txBody>
      <dsp:txXfrm>
        <a:off x="1447899" y="1567526"/>
        <a:ext cx="3953916" cy="1253593"/>
      </dsp:txXfrm>
    </dsp:sp>
    <dsp:sp modelId="{03553B84-29B6-4759-A5EF-54B422B401DE}">
      <dsp:nvSpPr>
        <dsp:cNvPr id="0" name=""/>
        <dsp:cNvSpPr/>
      </dsp:nvSpPr>
      <dsp:spPr>
        <a:xfrm>
          <a:off x="0" y="3134518"/>
          <a:ext cx="5401816" cy="12535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4D21B1-672A-4FD2-8A48-7070D090C6ED}">
      <dsp:nvSpPr>
        <dsp:cNvPr id="0" name=""/>
        <dsp:cNvSpPr/>
      </dsp:nvSpPr>
      <dsp:spPr>
        <a:xfrm>
          <a:off x="379211" y="3416576"/>
          <a:ext cx="689476" cy="68947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F1D583-1DFA-4046-88FF-310B853CF19F}">
      <dsp:nvSpPr>
        <dsp:cNvPr id="0" name=""/>
        <dsp:cNvSpPr/>
      </dsp:nvSpPr>
      <dsp:spPr>
        <a:xfrm>
          <a:off x="1447899" y="3134518"/>
          <a:ext cx="3953916" cy="1253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672" tIns="132672" rIns="132672" bIns="13267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Create a coherent and accessible </a:t>
          </a:r>
          <a:r>
            <a:rPr lang="en-GB" sz="1500" b="1" kern="1200" dirty="0"/>
            <a:t>roadmaps</a:t>
          </a:r>
          <a:r>
            <a:rPr lang="en-GB" sz="1500" kern="1200" dirty="0"/>
            <a:t> for co-innovation in accelerators, fostering strategic scientific innovation and societal progress.</a:t>
          </a:r>
          <a:endParaRPr lang="en-US" sz="1500" kern="1200" dirty="0"/>
        </a:p>
      </dsp:txBody>
      <dsp:txXfrm>
        <a:off x="1447899" y="3134518"/>
        <a:ext cx="3953916" cy="1253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0E38E-A105-47B8-AA44-431C96BBB59A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C0655-9E6F-49BC-999E-B2C0DC0332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949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7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006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3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1A6F6A-74FE-E448-85C3-DBCFD1C9C780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0379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711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30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E991-BA93-2955-3A42-BD9CC3757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4548A9-3214-7C4B-1C20-0793A0F054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DF936-EB25-38CD-B8B3-89CE7845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5E730-20A1-FCC5-AFF3-6A4942C42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96982-FE25-989C-2177-FB5E2C53B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490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5B2E6-2AA4-095C-5E5C-6BBB7CD4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ADCABF-408F-1BC2-E9BC-CB08D836E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D97B4-D4BE-7D7A-1E20-E9D5D7412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0CD8E-AB5B-A532-8767-07BEDD03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B6002-C2A6-F88C-499E-720F3DDE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75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78F8BF-E86A-5300-7795-F77B3CB2AD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1034D8-7A39-6D39-ED1B-3A10FFF29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352B8-5480-BC00-15A6-352132032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E4D66-3DA3-500E-0B72-0CC9D505D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CD933-7C9B-DB99-6B97-C7832A07D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31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7347B-5C22-2CE9-EBD1-272CD6640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32342-E0A8-BA35-6019-626F0DEA2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7EEEA-C0CB-809C-9B30-BDC9A0025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CC6A9-9CA6-BA94-B391-4DDFB9CB9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92463-6187-ED06-909F-4B6A5505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78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AD907-05B7-B29E-DA83-4F0989A87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2254E-B487-BF44-8D57-D263EDF8D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069ED-3EE8-2E9F-D929-5503E7037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5A6D8-951F-DC73-A2BE-9BD726BB8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6B193-32AB-50BC-4466-EB9F47991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3BFF5-F097-6DD2-D9F9-023A4F31E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5A03C-4958-B1BC-0CA4-F113686C59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00937F-09F5-C77A-3C3B-7FD1AE8DF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F56D9-BB6A-0C0E-2841-92156DAB9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E6F124-F86B-86E1-274C-7749D390D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C09D5-C882-120B-8BD7-9AE5180F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78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1E4F-03E8-9EDF-5622-B4768B339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99E62-FBC3-CC96-D56A-DF7ED0619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34201-F58E-D4E5-9900-36030063BD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B25C26-F846-DE20-F89E-C78ADDD9C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56D7AE-30D4-E9A4-48D7-D02EAF47C3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66593-33AA-3DDD-E7D7-DED91C2D2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CBE42A-745C-B9F6-B730-042DD06D7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255E49-8330-AFC7-41BC-067E23A0C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87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9DB4-5782-6BBA-3094-BB7A675A0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E9A04-12F7-5E7F-8715-3A646C419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B3197-E092-1DE3-2229-D76B2AF0A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64AE0-160C-CB9A-D9D6-B7219AC20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38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30BC17-43E5-9D1B-91D6-556186AC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59B445-E7CF-C0C5-7942-F0464C8F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31700-E0C8-4DFA-D1A4-AEF810FB6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C1F74-133C-AC8B-7097-B57B81AB5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F42CF-026D-5585-0D6A-8658FC08B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5F75B6-BE23-DE91-9FF8-E1C04CB02F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7755E5-DB40-0A01-7911-43B54305B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0A931-D5CF-45D1-F4B4-AB847B209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A5140-2FCD-4054-C7C8-6605EAD14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4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DA8E-E96D-0519-9E39-6CF95DC09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0EB901-B029-CA57-4CDD-CBB162322A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9A5E6-19A7-A65F-1E24-E9B86A056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4C5B3C-F775-0AE7-D81C-4DAB0247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785EFE-4A0B-AA01-0344-49D4CA1BB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FBC39-10B3-848A-053B-6CFA0E2E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8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63A4B0-33BA-F501-4860-083EDCC6F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4C7F7-475A-49ED-5925-40FAC8383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B8E2F-7852-81D1-A63A-2E2FDF82C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561E96-261F-480A-BAFD-B99A237DD28D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3587-8CE8-EFA8-EFDD-BE012F2FF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5EA23-5CBD-AE07-1081-7E8B160F2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98768-BD8B-4DA0-A71A-EB5A19842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7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-tiara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ipf.web.cern.ch/?page_id=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ipf.web.cern.ch/" TargetMode="External"/><Relationship Id="rId7" Type="http://schemas.openxmlformats.org/officeDocument/2006/relationships/hyperlink" Target="https://aipf.web.cern.ch/?page_id=16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s://www.linkedin.com/in/aipf-asct-permanent-forum-215332296/" TargetMode="External"/><Relationship Id="rId4" Type="http://schemas.openxmlformats.org/officeDocument/2006/relationships/hyperlink" Target="https://indico.cern.ch/event/1419383/attachments/2918969/5123038/AIPF_ANNUAL%20REVIEW.2024.06.13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circle with white text&#10;&#10;Description automatically generated">
            <a:extLst>
              <a:ext uri="{FF2B5EF4-FFF2-40B4-BE49-F238E27FC236}">
                <a16:creationId xmlns:a16="http://schemas.microsoft.com/office/drawing/2014/main" id="{40CCAEBE-42CE-9061-44DB-4E3CA741C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1086" cy="686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5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 dirty="0"/>
              <a:t>AIPF - A</a:t>
            </a:r>
            <a:r>
              <a:rPr lang="en-GB" dirty="0"/>
              <a:t>ccelerator Science and Technology Industry </a:t>
            </a:r>
            <a:r>
              <a:rPr lang="en-GB" b="1" dirty="0"/>
              <a:t>P</a:t>
            </a:r>
            <a:r>
              <a:rPr lang="en-GB" dirty="0"/>
              <a:t>ermanent </a:t>
            </a:r>
            <a:r>
              <a:rPr lang="en-GB" b="1" dirty="0"/>
              <a:t>F</a:t>
            </a:r>
            <a:r>
              <a:rPr lang="en-GB" dirty="0"/>
              <a:t>orum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51" y="1825625"/>
            <a:ext cx="6155473" cy="4303577"/>
          </a:xfrm>
        </p:spPr>
        <p:txBody>
          <a:bodyPr>
            <a:noAutofit/>
          </a:bodyPr>
          <a:lstStyle/>
          <a:p>
            <a:r>
              <a:rPr lang="en-GB" sz="2400" dirty="0"/>
              <a:t>Endorsed by the TIARA (</a:t>
            </a:r>
            <a:r>
              <a:rPr lang="en-GB" sz="2400" dirty="0">
                <a:hlinkClick r:id="rId3"/>
              </a:rPr>
              <a:t>https://www.eu-tiara.org/</a:t>
            </a:r>
            <a:r>
              <a:rPr lang="en-GB" sz="2400" dirty="0"/>
              <a:t> Governing Council on February 21, 2023</a:t>
            </a:r>
          </a:p>
          <a:p>
            <a:r>
              <a:rPr lang="en-GB" sz="2400" dirty="0"/>
              <a:t>Established to: </a:t>
            </a:r>
          </a:p>
          <a:p>
            <a:pPr lvl="1"/>
            <a:r>
              <a:rPr lang="en-GB" dirty="0"/>
              <a:t>bring together the Accelerator Science and Technology (</a:t>
            </a:r>
            <a:r>
              <a:rPr lang="en-GB" dirty="0" err="1"/>
              <a:t>ASc&amp;T</a:t>
            </a:r>
            <a:r>
              <a:rPr lang="en-GB" dirty="0"/>
              <a:t>) </a:t>
            </a:r>
            <a:r>
              <a:rPr lang="en-GB" b="1" dirty="0"/>
              <a:t>community</a:t>
            </a:r>
            <a:endParaRPr lang="en-GB" dirty="0"/>
          </a:p>
          <a:p>
            <a:pPr lvl="1"/>
            <a:r>
              <a:rPr lang="en-GB" dirty="0"/>
              <a:t>foster a </a:t>
            </a:r>
            <a:r>
              <a:rPr lang="en-GB" b="1" dirty="0"/>
              <a:t>coordinated</a:t>
            </a:r>
            <a:r>
              <a:rPr lang="en-GB" dirty="0"/>
              <a:t> approach between industry and RI&amp;TI in advancing knowledge</a:t>
            </a:r>
          </a:p>
          <a:p>
            <a:pPr lvl="1"/>
            <a:r>
              <a:rPr lang="en-GB" dirty="0"/>
              <a:t>increase integrated </a:t>
            </a:r>
            <a:r>
              <a:rPr lang="en-GB" b="1" dirty="0"/>
              <a:t>innovation capacities </a:t>
            </a:r>
          </a:p>
          <a:p>
            <a:pPr lvl="1"/>
            <a:r>
              <a:rPr lang="en-GB" dirty="0"/>
              <a:t>address together </a:t>
            </a:r>
            <a:r>
              <a:rPr lang="en-GB" b="1" dirty="0"/>
              <a:t>societal challenges</a:t>
            </a:r>
          </a:p>
        </p:txBody>
      </p:sp>
      <p:pic>
        <p:nvPicPr>
          <p:cNvPr id="4" name="Picture 3" descr="A blue background with white text and yellow logo&#10;&#10;Description automatically generated">
            <a:extLst>
              <a:ext uri="{FF2B5EF4-FFF2-40B4-BE49-F238E27FC236}">
                <a16:creationId xmlns:a16="http://schemas.microsoft.com/office/drawing/2014/main" id="{79CEF392-B8A8-1A7D-E38E-B1AC7B6CD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3215" y="2381869"/>
            <a:ext cx="5181600" cy="2992372"/>
          </a:xfrm>
          <a:prstGeom prst="rect">
            <a:avLst/>
          </a:prstGeom>
          <a:noFill/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37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43" y="19880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dirty="0"/>
              <a:t>AIPF 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4" y="1340768"/>
            <a:ext cx="4849007" cy="4970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The </a:t>
            </a:r>
            <a:r>
              <a:rPr lang="en-GB" sz="2400" dirty="0">
                <a:hlinkClick r:id="rId3"/>
              </a:rPr>
              <a:t>AIPF STEERING COMMITTEE </a:t>
            </a:r>
            <a:r>
              <a:rPr lang="en-GB" sz="2400" dirty="0"/>
              <a:t>is composed by:</a:t>
            </a:r>
          </a:p>
          <a:p>
            <a:r>
              <a:rPr lang="en-GB" sz="2400" dirty="0"/>
              <a:t>7 representatives of the industrial partners</a:t>
            </a:r>
          </a:p>
          <a:p>
            <a:r>
              <a:rPr lang="en-GB" sz="2400" dirty="0"/>
              <a:t>7 representatives of the </a:t>
            </a:r>
            <a:r>
              <a:rPr lang="en-GB" sz="2400" dirty="0" err="1"/>
              <a:t>ASc&amp;T</a:t>
            </a:r>
            <a:r>
              <a:rPr lang="en-GB" sz="2400" dirty="0"/>
              <a:t> European </a:t>
            </a:r>
            <a:r>
              <a:rPr lang="en-GB" sz="2400" dirty="0" err="1"/>
              <a:t>Centers</a:t>
            </a:r>
            <a:r>
              <a:rPr lang="en-GB" sz="2400" dirty="0"/>
              <a:t> and Institutions</a:t>
            </a:r>
          </a:p>
          <a:p>
            <a:r>
              <a:rPr lang="en-GB" sz="2400" dirty="0"/>
              <a:t>2 representatives of governmental agencies working as Industry </a:t>
            </a:r>
            <a:r>
              <a:rPr lang="en-GB" sz="2400" dirty="0" err="1"/>
              <a:t>Liason</a:t>
            </a:r>
            <a:r>
              <a:rPr lang="en-GB" sz="2400" dirty="0"/>
              <a:t> Officers</a:t>
            </a:r>
          </a:p>
          <a:p>
            <a:r>
              <a:rPr lang="en-GB" sz="2400" dirty="0"/>
              <a:t>The TIARA coordinator is an ex-officio member of the Forum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2408E6-9528-6EFC-901B-38FD64466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9036" y="994851"/>
            <a:ext cx="7264346" cy="486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24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988" y="236319"/>
            <a:ext cx="1799828" cy="883568"/>
          </a:xfrm>
        </p:spPr>
        <p:txBody>
          <a:bodyPr anchor="b">
            <a:normAutofit/>
          </a:bodyPr>
          <a:lstStyle/>
          <a:p>
            <a:r>
              <a:rPr lang="en-GB" sz="3600" b="1" dirty="0"/>
              <a:t>Vision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8490CC2B-2CD1-1C9D-17EB-852873866B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749832"/>
              </p:ext>
            </p:extLst>
          </p:nvPr>
        </p:nvGraphicFramePr>
        <p:xfrm>
          <a:off x="479376" y="1119887"/>
          <a:ext cx="5113784" cy="4801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EE164245-4B23-D6A6-B8DA-1627FED555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839303"/>
              </p:ext>
            </p:extLst>
          </p:nvPr>
        </p:nvGraphicFramePr>
        <p:xfrm>
          <a:off x="5951984" y="1412776"/>
          <a:ext cx="5401816" cy="4388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DEB24F73-8DD5-4A9A-269F-2D554C75B9E8}"/>
              </a:ext>
            </a:extLst>
          </p:cNvPr>
          <p:cNvSpPr txBox="1">
            <a:spLocks/>
          </p:cNvSpPr>
          <p:nvPr/>
        </p:nvSpPr>
        <p:spPr>
          <a:xfrm>
            <a:off x="5951984" y="236319"/>
            <a:ext cx="2016224" cy="8835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tx1"/>
                </a:solidFill>
                <a:latin typeface="+mj-lt"/>
              </a:rPr>
              <a:t>Mission</a:t>
            </a:r>
          </a:p>
        </p:txBody>
      </p:sp>
    </p:spTree>
    <p:extLst>
      <p:ext uri="{BB962C8B-B14F-4D97-AF65-F5344CB8AC3E}">
        <p14:creationId xmlns:p14="http://schemas.microsoft.com/office/powerpoint/2010/main" val="190873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4443C2-3D13-1B51-4894-08010A36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 kern="1200" dirty="0">
                <a:latin typeface="+mj-lt"/>
                <a:ea typeface="+mj-ea"/>
                <a:cs typeface="+mj-cs"/>
              </a:rPr>
              <a:t>AIPF Goals organized into 5 main areas</a:t>
            </a:r>
            <a:endParaRPr lang="en-IT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EAAB4-85FC-D655-BED5-43D5C9390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en-US" sz="1600" b="1"/>
              <a:t>Industry Collaboration and Partnership</a:t>
            </a:r>
          </a:p>
          <a:p>
            <a:pPr marL="514350" indent="-514350">
              <a:buAutoNum type="arabicPeriod"/>
            </a:pPr>
            <a:endParaRPr lang="en-US" sz="1600" b="1"/>
          </a:p>
          <a:p>
            <a:pPr marL="514350" indent="-514350">
              <a:buAutoNum type="arabicPeriod"/>
            </a:pPr>
            <a:r>
              <a:rPr lang="en-GB" sz="1600" b="1"/>
              <a:t>Funding and Investment</a:t>
            </a:r>
          </a:p>
          <a:p>
            <a:pPr marL="514350" indent="-514350">
              <a:buAutoNum type="arabicPeriod"/>
            </a:pPr>
            <a:endParaRPr lang="en-GB" sz="1600" b="1"/>
          </a:p>
          <a:p>
            <a:pPr marL="514350" indent="-514350">
              <a:buAutoNum type="arabicPeriod"/>
            </a:pPr>
            <a:r>
              <a:rPr lang="en-GB" sz="1600" b="1"/>
              <a:t>Knowledge Transfer and Communication</a:t>
            </a:r>
          </a:p>
          <a:p>
            <a:pPr marL="514350" indent="-514350">
              <a:buAutoNum type="arabicPeriod"/>
            </a:pPr>
            <a:endParaRPr lang="en-GB" sz="1600" b="1"/>
          </a:p>
          <a:p>
            <a:pPr marL="514350" indent="-514350">
              <a:buAutoNum type="arabicPeriod"/>
            </a:pPr>
            <a:r>
              <a:rPr lang="en-GB" sz="1600" b="1"/>
              <a:t>Advocacy and Policy Influence</a:t>
            </a:r>
          </a:p>
          <a:p>
            <a:pPr marL="514350" indent="-514350">
              <a:buAutoNum type="arabicPeriod"/>
            </a:pPr>
            <a:endParaRPr lang="en-GB" sz="1600" b="1"/>
          </a:p>
          <a:p>
            <a:pPr marL="514350" indent="-514350">
              <a:buAutoNum type="arabicPeriod"/>
            </a:pPr>
            <a:r>
              <a:rPr lang="en-GB" sz="1600" b="1"/>
              <a:t>Roadmap Development and Technology Transfer</a:t>
            </a:r>
            <a:endParaRPr lang="en-IT" sz="1600" b="1"/>
          </a:p>
        </p:txBody>
      </p:sp>
      <p:pic>
        <p:nvPicPr>
          <p:cNvPr id="5" name="Picture 4" descr="Angled photo Passing car lights on a curve.">
            <a:extLst>
              <a:ext uri="{FF2B5EF4-FFF2-40B4-BE49-F238E27FC236}">
                <a16:creationId xmlns:a16="http://schemas.microsoft.com/office/drawing/2014/main" id="{5E92F175-1A51-B9A1-3414-551E9D9F70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640" r="13960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3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800" y="617921"/>
            <a:ext cx="5334197" cy="620750"/>
          </a:xfrm>
        </p:spPr>
        <p:txBody>
          <a:bodyPr anchor="ctr">
            <a:normAutofit fontScale="90000"/>
          </a:bodyPr>
          <a:lstStyle/>
          <a:p>
            <a:r>
              <a:rPr lang="en-GB" sz="4000" b="1" dirty="0">
                <a:effectLst/>
                <a:latin typeface="Aptos Display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2024-2025 Action plan </a:t>
            </a:r>
            <a:endParaRPr lang="en-GB" sz="4000" b="1" dirty="0">
              <a:latin typeface="Aptos Display" panose="020B00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66" y="1505416"/>
            <a:ext cx="6712830" cy="4734664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2000" dirty="0"/>
              <a:t>Five </a:t>
            </a:r>
            <a:r>
              <a:rPr lang="en-GB" sz="2000" b="1" dirty="0"/>
              <a:t>key priorities</a:t>
            </a:r>
            <a:r>
              <a:rPr lang="en-GB" sz="2000" dirty="0"/>
              <a:t>:</a:t>
            </a:r>
            <a:endParaRPr lang="en-IT" sz="20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GB" sz="18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Promote the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integration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classification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and distribution of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information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on new initiatives, calls, projects and infrastructure upgrades.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Promote the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integration of roadmaps 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within synergetic communities.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Work on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R&amp;D Funding 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programs focused to industry.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Strength the relationship of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Industr</a:t>
            </a:r>
            <a:r>
              <a:rPr lang="en-GB" sz="2000" b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sz="20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with the Research Institutions, being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proactive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in the ASc&amp;T strategic development plans.</a:t>
            </a:r>
            <a:endParaRPr lang="en-IT" sz="20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Promote mechanism to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share the risk 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between Research infrastructures and Industry for the development of prototypes and low </a:t>
            </a:r>
            <a:r>
              <a:rPr lang="en-GB" sz="2000" b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TRL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components.</a:t>
            </a:r>
            <a:endParaRPr lang="en-IT" sz="20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0" name="Picture 9" descr="Floorplan on a table">
            <a:extLst>
              <a:ext uri="{FF2B5EF4-FFF2-40B4-BE49-F238E27FC236}">
                <a16:creationId xmlns:a16="http://schemas.microsoft.com/office/drawing/2014/main" id="{6B7F7F5F-5E81-4D37-26C2-9A3E15C435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943" r="14309" b="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67869" y="6356350"/>
            <a:ext cx="1768425" cy="365125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F7A1A58B-7BA1-7E42-8231-6D1CB1C760B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6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498087"/>
          </a:xfrm>
        </p:spPr>
        <p:txBody>
          <a:bodyPr anchor="ctr">
            <a:normAutofit/>
          </a:bodyPr>
          <a:lstStyle/>
          <a:p>
            <a:r>
              <a:rPr lang="en-US" sz="2800" b="1"/>
              <a:t>TO KNOW MORE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800" y="1389381"/>
            <a:ext cx="5334197" cy="192253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b="1" dirty="0"/>
              <a:t>Web page</a:t>
            </a:r>
            <a:r>
              <a:rPr lang="en-GB" sz="2000" dirty="0"/>
              <a:t>: </a:t>
            </a:r>
            <a:r>
              <a:rPr lang="en-GB" sz="2000" dirty="0">
                <a:hlinkClick r:id="rId3"/>
              </a:rPr>
              <a:t>https://aipf.web.cern.ch/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Annual report: </a:t>
            </a:r>
            <a:r>
              <a:rPr lang="en-GB" sz="2000" b="1" dirty="0">
                <a:hlinkClick r:id="rId4"/>
              </a:rPr>
              <a:t>AIPF ANNUAL REPORT</a:t>
            </a:r>
            <a:endParaRPr lang="en-GB" sz="2000" b="1" dirty="0"/>
          </a:p>
          <a:p>
            <a:pPr marL="0" indent="0">
              <a:buNone/>
            </a:pPr>
            <a:r>
              <a:rPr lang="en-GB" sz="2000" b="1" dirty="0"/>
              <a:t>Linkedin:  </a:t>
            </a:r>
            <a:r>
              <a:rPr lang="en-GB" sz="2000" dirty="0">
                <a:hlinkClick r:id="rId5"/>
              </a:rPr>
              <a:t>https://www.linkedin.com/in/aipf-asct-permanent-forum-215332296/</a:t>
            </a:r>
            <a:endParaRPr lang="en-GB" sz="20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7289A4-F8BF-EF25-6CBD-3180C4FB90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385" r="42778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67869" y="6356350"/>
            <a:ext cx="1768425" cy="365125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F7A1A58B-7BA1-7E42-8231-6D1CB1C760B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2C4123F-B574-B2EA-E8B5-D6390B5B4BE9}"/>
              </a:ext>
            </a:extLst>
          </p:cNvPr>
          <p:cNvSpPr txBox="1">
            <a:spLocks/>
          </p:cNvSpPr>
          <p:nvPr/>
        </p:nvSpPr>
        <p:spPr>
          <a:xfrm>
            <a:off x="668873" y="3322798"/>
            <a:ext cx="5334197" cy="498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TO PARTICIPATE</a:t>
            </a:r>
            <a:endParaRPr lang="en-GB" sz="28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1BCF90-40F7-D987-E4A8-96DE912B0A2C}"/>
              </a:ext>
            </a:extLst>
          </p:cNvPr>
          <p:cNvSpPr txBox="1">
            <a:spLocks/>
          </p:cNvSpPr>
          <p:nvPr/>
        </p:nvSpPr>
        <p:spPr>
          <a:xfrm>
            <a:off x="761799" y="3831229"/>
            <a:ext cx="5334197" cy="88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Working groups</a:t>
            </a:r>
            <a:r>
              <a:rPr lang="en-GB" sz="2000" dirty="0"/>
              <a:t>: </a:t>
            </a:r>
            <a:r>
              <a:rPr lang="en-GB" sz="2000" dirty="0">
                <a:hlinkClick r:id="rId7"/>
              </a:rPr>
              <a:t>https://aipf.web.cern.ch/?page_id=161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857144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431</Words>
  <Application>Microsoft Office PowerPoint</Application>
  <PresentationFormat>Widescreen</PresentationFormat>
  <Paragraphs>55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AIPF - Accelerator Science and Technology Industry Permanent Forum </vt:lpstr>
      <vt:lpstr>AIPF GOVERNANCE</vt:lpstr>
      <vt:lpstr>Vision</vt:lpstr>
      <vt:lpstr>AIPF Goals organized into 5 main areas</vt:lpstr>
      <vt:lpstr>2024-2025 Action plan </vt:lpstr>
      <vt:lpstr>TO KNOW 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 Bejar Alonso</dc:creator>
  <cp:lastModifiedBy>Isabel Bejar Alonso</cp:lastModifiedBy>
  <cp:revision>3</cp:revision>
  <dcterms:created xsi:type="dcterms:W3CDTF">2024-10-01T11:38:16Z</dcterms:created>
  <dcterms:modified xsi:type="dcterms:W3CDTF">2024-10-01T12:17:52Z</dcterms:modified>
</cp:coreProperties>
</file>