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3" name="Shape 2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/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/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0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2 Pictures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4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6" name="Picture Placeholder 5"/>
          <p:cNvSpPr/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17" name="Picture Placeholder 5"/>
          <p:cNvSpPr/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4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8" name="Picture Placeholder 5"/>
          <p:cNvSpPr/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9" name="Picture Placeholder 5"/>
          <p:cNvSpPr/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0" name="Picture Placeholder 5"/>
          <p:cNvSpPr/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1" name="Picture Placeholder 5"/>
          <p:cNvSpPr/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s and 2 Pictures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40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42" name="Picture Placeholder 10"/>
          <p:cNvSpPr/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4" name="Picture Placeholder 7"/>
          <p:cNvSpPr/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3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/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55" name="Picture Placeholder 10"/>
          <p:cNvSpPr/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6" name="Picture Placeholder 12"/>
          <p:cNvSpPr/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7" name="Text Placeholder 2"/>
          <p:cNvSpPr/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</a:p>
        </p:txBody>
      </p:sp>
      <p:sp>
        <p:nvSpPr>
          <p:cNvPr id="158" name="Picture Placeholder 10"/>
          <p:cNvSpPr/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3 Pictures with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68" name="Body Level One…"/>
          <p:cNvSpPr txBox="1"/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/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 Placeholder 2"/>
          <p:cNvSpPr/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2" name="Picture Placeholder 10"/>
          <p:cNvSpPr/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3" name="Text Placeholder 2"/>
          <p:cNvSpPr/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4" name="Picture Placeholder 10"/>
          <p:cNvSpPr/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83" name="Picture Placeholder 10"/>
          <p:cNvSpPr/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84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7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 in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6" name="Picture Placeholder 10"/>
          <p:cNvSpPr/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97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  <p:sp>
        <p:nvSpPr>
          <p:cNvPr id="19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0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hapter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/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Title Text</a:t>
            </a:r>
          </a:p>
        </p:txBody>
      </p:sp>
      <p:sp>
        <p:nvSpPr>
          <p:cNvPr id="209" name="Body Level One…"/>
          <p:cNvSpPr txBox="1"/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/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st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pPr/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/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b="0" sz="200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b="0" sz="200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b="0" sz="200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b="0" sz="20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/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" name="B.Salvachua, S.Morales - BLMTHWG 27/05/2024"/>
          <p:cNvSpPr txBox="1"/>
          <p:nvPr/>
        </p:nvSpPr>
        <p:spPr>
          <a:xfrm>
            <a:off x="1155013" y="6510798"/>
            <a:ext cx="280087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B.Salvachua, S.Morales - BLMTHWG 27/05/2024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e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/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pPr/>
            <a:r>
              <a:t>Click to edit Master text styles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2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" name="Picture Placeholder 3"/>
          <p:cNvSpPr/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page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/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72" name="Body Level One…"/>
          <p:cNvSpPr txBox="1"/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 fontScale="100000" lnSpcReduction="0"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hyperlink" Target="https://accelerator-synoptics.web.cern.ch" TargetMode="Externa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hyperlink" Target="https://accelerator-synoptics.web.cern.ch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968283/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hyperlink" Target="https://indico.cern.ch/event/628210/" TargetMode="Externa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HL-LHC BLM layout proposal for  IP1 &amp; IP5"/>
          <p:cNvSpPr txBox="1"/>
          <p:nvPr>
            <p:ph type="title"/>
          </p:nvPr>
        </p:nvSpPr>
        <p:spPr>
          <a:xfrm>
            <a:off x="407987" y="2882900"/>
            <a:ext cx="11376026" cy="2153266"/>
          </a:xfrm>
          <a:prstGeom prst="rect">
            <a:avLst/>
          </a:prstGeom>
        </p:spPr>
        <p:txBody>
          <a:bodyPr/>
          <a:lstStyle/>
          <a:p>
            <a:pPr algn="ctr"/>
            <a:r>
              <a:t>HL-LHC BLM layout proposal for </a:t>
            </a:r>
            <a:br/>
            <a:r>
              <a:t>IP1 &amp; IP5</a:t>
            </a:r>
          </a:p>
        </p:txBody>
      </p:sp>
      <p:sp>
        <p:nvSpPr>
          <p:cNvPr id="246" name="B.Salvachua, S.Morales (SY-BI)…"/>
          <p:cNvSpPr txBox="1"/>
          <p:nvPr>
            <p:ph type="body" sz="quarter" idx="1"/>
          </p:nvPr>
        </p:nvSpPr>
        <p:spPr>
          <a:xfrm>
            <a:off x="407987" y="5238527"/>
            <a:ext cx="11259897" cy="1265512"/>
          </a:xfrm>
          <a:prstGeom prst="rect">
            <a:avLst/>
          </a:prstGeom>
        </p:spPr>
        <p:txBody>
          <a:bodyPr/>
          <a:lstStyle/>
          <a:p>
            <a:pPr algn="ctr" defTabSz="749808">
              <a:spcBef>
                <a:spcPts val="1400"/>
              </a:spcBef>
              <a:defRPr sz="1640"/>
            </a:pPr>
            <a:r>
              <a:t>B.Salvachua, S.Morales (SY-BI)</a:t>
            </a:r>
          </a:p>
          <a:p>
            <a:pPr algn="ctr" defTabSz="749808">
              <a:spcBef>
                <a:spcPts val="1400"/>
              </a:spcBef>
              <a:defRPr sz="1640"/>
            </a:pPr>
            <a:r>
              <a:t>Valuable contributions from R.Calaga, E.Effinger, N.Joannon, A.Lechner, F.P.Nicoletti, </a:t>
            </a:r>
            <a:br/>
            <a:r>
              <a:t>F.X.Nuiry, J.Oliveira, F.Sanchez Galan, G.Girardot, C.Zamantzas</a:t>
            </a:r>
          </a:p>
          <a:p>
            <a:pPr algn="ctr" defTabSz="749808">
              <a:spcBef>
                <a:spcPts val="1400"/>
              </a:spcBef>
              <a:defRPr sz="1640"/>
            </a:pPr>
            <a:r>
              <a:t>27 May 2024  - BLMTWG #99 BLM Thresholds Working Group</a:t>
            </a:r>
          </a:p>
        </p:txBody>
      </p:sp>
      <p:pic>
        <p:nvPicPr>
          <p:cNvPr id="24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2520" y="585526"/>
            <a:ext cx="3734978" cy="16502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mall modifications to be assed with integration (equivalent for all IP1/IP5 L/R):…"/>
          <p:cNvSpPr txBox="1"/>
          <p:nvPr>
            <p:ph type="body" idx="1"/>
          </p:nvPr>
        </p:nvSpPr>
        <p:spPr>
          <a:xfrm>
            <a:off x="407989" y="1345279"/>
            <a:ext cx="11376025" cy="4608513"/>
          </a:xfrm>
          <a:prstGeom prst="rect">
            <a:avLst/>
          </a:prstGeom>
        </p:spPr>
        <p:txBody>
          <a:bodyPr/>
          <a:lstStyle/>
          <a:p>
            <a:pPr/>
            <a:r>
              <a:t>Small modifications to be assed with integration (equivalent for all IP1/IP5 L/R):</a:t>
            </a:r>
          </a:p>
          <a:p>
            <a:pPr lvl="1" marL="591552" indent="-210552">
              <a:defRPr b="0"/>
            </a:pPr>
            <a:r>
              <a:t>Q3 BLMQI.03R1.B0I21_MQFA to be displaced -1 m</a:t>
            </a:r>
          </a:p>
          <a:p>
            <a:pPr lvl="1" marL="591552" indent="-210552">
              <a:defRPr b="0"/>
            </a:pPr>
            <a:r>
              <a:t>Q3 BLMQI.03R1.B0I30_MQFXA (should be at the end, currently at the middle) to be displaced + 2m</a:t>
            </a:r>
          </a:p>
          <a:p>
            <a:pPr lvl="1" marL="591552" indent="-210552">
              <a:defRPr b="0"/>
            </a:pPr>
            <a:r>
              <a:t>CP the 3 BLMs 10,20,30 to be displaced + 2 m</a:t>
            </a:r>
          </a:p>
          <a:p>
            <a:pPr lvl="1" marL="591552" indent="-210552">
              <a:defRPr b="0"/>
            </a:pPr>
            <a:r>
              <a:t>D1 BLMBI.04R1.B0I10_MBXF_D1 to be displaced + 1 m</a:t>
            </a:r>
          </a:p>
        </p:txBody>
      </p:sp>
      <p:sp>
        <p:nvSpPr>
          <p:cNvPr id="339" name="Corrections to this layout propos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Corrections to this layout proposal</a:t>
            </a:r>
          </a:p>
        </p:txBody>
      </p:sp>
      <p:sp>
        <p:nvSpPr>
          <p:cNvPr id="3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1" name="Please have a look for additional changes and do not hesitate to send us feedback…"/>
          <p:cNvSpPr txBox="1"/>
          <p:nvPr/>
        </p:nvSpPr>
        <p:spPr>
          <a:xfrm>
            <a:off x="491296" y="4624118"/>
            <a:ext cx="10681910" cy="676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 sz="2300">
                <a:solidFill>
                  <a:srgbClr val="FF9300"/>
                </a:solidFill>
              </a:defRPr>
            </a:pPr>
            <a:r>
              <a:t>Please have a look for additional changes and do not hesitate to send us feedback</a:t>
            </a:r>
          </a:p>
          <a:p>
            <a:pPr algn="ctr">
              <a:defRPr sz="2300">
                <a:solidFill>
                  <a:srgbClr val="FF9300"/>
                </a:solidFill>
              </a:defRPr>
            </a:pPr>
            <a:r>
              <a:t>Both on position and naming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ell 4 - Cell 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Cell 4 - Cell 6</a:t>
            </a:r>
          </a:p>
        </p:txBody>
      </p:sp>
      <p:sp>
        <p:nvSpPr>
          <p:cNvPr id="344" name="Slide Number"/>
          <p:cNvSpPr txBox="1"/>
          <p:nvPr>
            <p:ph type="sldNum" sz="quarter" idx="2"/>
          </p:nvPr>
        </p:nvSpPr>
        <p:spPr>
          <a:xfrm>
            <a:off x="11644262" y="6471139"/>
            <a:ext cx="144538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2789" y="2744800"/>
            <a:ext cx="9919531" cy="1776997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HL-LHC"/>
          <p:cNvSpPr txBox="1"/>
          <p:nvPr/>
        </p:nvSpPr>
        <p:spPr>
          <a:xfrm>
            <a:off x="181449" y="3503688"/>
            <a:ext cx="86336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FF9300"/>
                </a:solidFill>
              </a:defRPr>
            </a:lvl1pPr>
          </a:lstStyle>
          <a:p>
            <a:pPr/>
            <a:r>
              <a:t>HL-LHC</a:t>
            </a:r>
          </a:p>
        </p:txBody>
      </p:sp>
      <p:sp>
        <p:nvSpPr>
          <p:cNvPr id="347" name="Oval"/>
          <p:cNvSpPr/>
          <p:nvPr/>
        </p:nvSpPr>
        <p:spPr>
          <a:xfrm>
            <a:off x="2512560" y="3041387"/>
            <a:ext cx="1726646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48" name="Complete new BLM layout on the triplet area up to the DFXB"/>
          <p:cNvSpPr txBox="1"/>
          <p:nvPr/>
        </p:nvSpPr>
        <p:spPr>
          <a:xfrm>
            <a:off x="2523381" y="2145379"/>
            <a:ext cx="1552605" cy="806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Complete new BLM layout on the triplet area up to the DFXB</a:t>
            </a:r>
          </a:p>
        </p:txBody>
      </p:sp>
      <p:sp>
        <p:nvSpPr>
          <p:cNvPr id="349" name="Oval"/>
          <p:cNvSpPr/>
          <p:nvPr/>
        </p:nvSpPr>
        <p:spPr>
          <a:xfrm>
            <a:off x="4336974" y="3033265"/>
            <a:ext cx="741000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0" name="New TAXN and Cell 4 Collimators"/>
          <p:cNvSpPr txBox="1"/>
          <p:nvPr/>
        </p:nvSpPr>
        <p:spPr>
          <a:xfrm>
            <a:off x="4074233" y="2347300"/>
            <a:ext cx="1155701" cy="6037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New TAXN and Cell 4 Collimators</a:t>
            </a:r>
          </a:p>
        </p:txBody>
      </p:sp>
      <p:sp>
        <p:nvSpPr>
          <p:cNvPr id="351" name="Oval"/>
          <p:cNvSpPr/>
          <p:nvPr/>
        </p:nvSpPr>
        <p:spPr>
          <a:xfrm>
            <a:off x="5213841" y="3033265"/>
            <a:ext cx="392038" cy="1166040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2" name="D2 separated from Q4"/>
          <p:cNvSpPr txBox="1"/>
          <p:nvPr/>
        </p:nvSpPr>
        <p:spPr>
          <a:xfrm>
            <a:off x="5221313" y="2347300"/>
            <a:ext cx="791800" cy="6037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D2 separated from Q4</a:t>
            </a:r>
          </a:p>
        </p:txBody>
      </p:sp>
      <p:sp>
        <p:nvSpPr>
          <p:cNvPr id="353" name="Oval"/>
          <p:cNvSpPr/>
          <p:nvPr/>
        </p:nvSpPr>
        <p:spPr>
          <a:xfrm rot="2135812">
            <a:off x="5905694" y="2920441"/>
            <a:ext cx="1073721" cy="1407932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4" name="Crab Cavities"/>
          <p:cNvSpPr txBox="1"/>
          <p:nvPr/>
        </p:nvSpPr>
        <p:spPr>
          <a:xfrm>
            <a:off x="6046654" y="3424115"/>
            <a:ext cx="791801" cy="400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Crab Cavities</a:t>
            </a:r>
          </a:p>
        </p:txBody>
      </p:sp>
      <p:sp>
        <p:nvSpPr>
          <p:cNvPr id="355" name="Oval"/>
          <p:cNvSpPr/>
          <p:nvPr/>
        </p:nvSpPr>
        <p:spPr>
          <a:xfrm>
            <a:off x="7761656" y="3110699"/>
            <a:ext cx="237941" cy="1166040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6" name="Q4 separated from D2"/>
          <p:cNvSpPr txBox="1"/>
          <p:nvPr/>
        </p:nvSpPr>
        <p:spPr>
          <a:xfrm>
            <a:off x="7155555" y="2444492"/>
            <a:ext cx="791801" cy="6037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Q4 separated from D2</a:t>
            </a:r>
          </a:p>
        </p:txBody>
      </p:sp>
      <p:sp>
        <p:nvSpPr>
          <p:cNvPr id="357" name="Oval"/>
          <p:cNvSpPr/>
          <p:nvPr/>
        </p:nvSpPr>
        <p:spPr>
          <a:xfrm>
            <a:off x="8479204" y="2901798"/>
            <a:ext cx="237941" cy="622296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8" name="Oval"/>
          <p:cNvSpPr/>
          <p:nvPr/>
        </p:nvSpPr>
        <p:spPr>
          <a:xfrm>
            <a:off x="8945224" y="3041387"/>
            <a:ext cx="237941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59" name="Q5 displaced"/>
          <p:cNvSpPr txBox="1"/>
          <p:nvPr/>
        </p:nvSpPr>
        <p:spPr>
          <a:xfrm>
            <a:off x="8668294" y="2546092"/>
            <a:ext cx="791800" cy="400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Q5 displaced</a:t>
            </a:r>
          </a:p>
        </p:txBody>
      </p:sp>
      <p:sp>
        <p:nvSpPr>
          <p:cNvPr id="360" name="TCL5"/>
          <p:cNvSpPr txBox="1"/>
          <p:nvPr/>
        </p:nvSpPr>
        <p:spPr>
          <a:xfrm>
            <a:off x="8260062" y="3595027"/>
            <a:ext cx="442838" cy="197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TCL5</a:t>
            </a:r>
          </a:p>
        </p:txBody>
      </p:sp>
      <p:sp>
        <p:nvSpPr>
          <p:cNvPr id="361" name="Oval"/>
          <p:cNvSpPr/>
          <p:nvPr/>
        </p:nvSpPr>
        <p:spPr>
          <a:xfrm>
            <a:off x="9278620" y="3790078"/>
            <a:ext cx="392038" cy="491203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62" name="Oval"/>
          <p:cNvSpPr/>
          <p:nvPr/>
        </p:nvSpPr>
        <p:spPr>
          <a:xfrm>
            <a:off x="9662892" y="2905769"/>
            <a:ext cx="237942" cy="624038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63" name="Oval"/>
          <p:cNvSpPr/>
          <p:nvPr/>
        </p:nvSpPr>
        <p:spPr>
          <a:xfrm>
            <a:off x="10149907" y="3041387"/>
            <a:ext cx="237942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64" name="Q6 displaced"/>
          <p:cNvSpPr txBox="1"/>
          <p:nvPr/>
        </p:nvSpPr>
        <p:spPr>
          <a:xfrm>
            <a:off x="9872978" y="2546092"/>
            <a:ext cx="791800" cy="4005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Q6 displaced</a:t>
            </a:r>
          </a:p>
        </p:txBody>
      </p:sp>
      <p:sp>
        <p:nvSpPr>
          <p:cNvPr id="365" name="TCL6"/>
          <p:cNvSpPr txBox="1"/>
          <p:nvPr/>
        </p:nvSpPr>
        <p:spPr>
          <a:xfrm>
            <a:off x="9470673" y="3520603"/>
            <a:ext cx="442837" cy="197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TCL6</a:t>
            </a:r>
          </a:p>
        </p:txBody>
      </p:sp>
      <p:sp>
        <p:nvSpPr>
          <p:cNvPr id="366" name="Oval"/>
          <p:cNvSpPr/>
          <p:nvPr/>
        </p:nvSpPr>
        <p:spPr>
          <a:xfrm>
            <a:off x="8081610" y="2905769"/>
            <a:ext cx="452431" cy="1374604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67" name="BBLR"/>
          <p:cNvSpPr txBox="1"/>
          <p:nvPr/>
        </p:nvSpPr>
        <p:spPr>
          <a:xfrm>
            <a:off x="7911925" y="2622233"/>
            <a:ext cx="791800" cy="197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BBLR</a:t>
            </a:r>
          </a:p>
        </p:txBody>
      </p:sp>
      <p:sp>
        <p:nvSpPr>
          <p:cNvPr id="368" name="Ornament 15"/>
          <p:cNvSpPr/>
          <p:nvPr/>
        </p:nvSpPr>
        <p:spPr>
          <a:xfrm>
            <a:off x="4241267" y="4574157"/>
            <a:ext cx="6762912" cy="568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fill="norm" stroke="1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9" name="Let’s now propose the layout for the rest of the LSS"/>
          <p:cNvSpPr txBox="1"/>
          <p:nvPr/>
        </p:nvSpPr>
        <p:spPr>
          <a:xfrm>
            <a:off x="5348696" y="5414342"/>
            <a:ext cx="5205984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Let’s now propose the layout for the rest of the LSS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Holding the recombination chamber and several detectors (ZDC ad BRAN)"/>
          <p:cNvSpPr txBox="1"/>
          <p:nvPr>
            <p:ph type="body" sz="quarter" idx="1"/>
          </p:nvPr>
        </p:nvSpPr>
        <p:spPr>
          <a:xfrm>
            <a:off x="407989" y="1378959"/>
            <a:ext cx="11376025" cy="542003"/>
          </a:xfrm>
          <a:prstGeom prst="rect">
            <a:avLst/>
          </a:prstGeom>
        </p:spPr>
        <p:txBody>
          <a:bodyPr/>
          <a:lstStyle/>
          <a:p>
            <a:pPr/>
            <a:r>
              <a:t>Holding the recombination chamber and several detectors (ZDC ad BRAN)</a:t>
            </a:r>
          </a:p>
        </p:txBody>
      </p:sp>
      <p:sp>
        <p:nvSpPr>
          <p:cNvPr id="372" name="TAX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TAXN</a:t>
            </a:r>
          </a:p>
        </p:txBody>
      </p:sp>
      <p:sp>
        <p:nvSpPr>
          <p:cNvPr id="3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4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49069" y="2047663"/>
            <a:ext cx="5358525" cy="4034508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F.Sanchez Galan"/>
          <p:cNvSpPr txBox="1"/>
          <p:nvPr/>
        </p:nvSpPr>
        <p:spPr>
          <a:xfrm>
            <a:off x="9686590" y="776853"/>
            <a:ext cx="175365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F.Sanchez Galan</a:t>
            </a:r>
          </a:p>
        </p:txBody>
      </p:sp>
      <p:sp>
        <p:nvSpPr>
          <p:cNvPr id="376" name="Line"/>
          <p:cNvSpPr/>
          <p:nvPr/>
        </p:nvSpPr>
        <p:spPr>
          <a:xfrm>
            <a:off x="4946553" y="3103341"/>
            <a:ext cx="2909380" cy="352586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377" name="Proposal to add 1 BLM for the TAXN (towards the IP), similarly to the present configuration.…"/>
          <p:cNvSpPr txBox="1"/>
          <p:nvPr/>
        </p:nvSpPr>
        <p:spPr>
          <a:xfrm>
            <a:off x="334914" y="2486804"/>
            <a:ext cx="4771702" cy="239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Proposal to add 1 BLM for the TAXN (towards the IP), similarly to the present configuration. </a:t>
            </a:r>
          </a:p>
          <a:p>
            <a:pPr/>
          </a:p>
          <a:p>
            <a:pPr/>
            <a:r>
              <a:t>Integration not done yet, but there is space, we just need to avoid the reserved space on the side and the removal/installation of the TAXN.</a:t>
            </a:r>
          </a:p>
          <a:p>
            <a:pPr/>
          </a:p>
          <a:p>
            <a:pPr/>
            <a:r>
              <a:t>Installation could be done with the standard BLM support. </a:t>
            </a:r>
          </a:p>
        </p:txBody>
      </p:sp>
      <p:sp>
        <p:nvSpPr>
          <p:cNvPr id="378" name="We do not install another BLM after the TAXN because cell 4 collimators are right after (TCT BLM between collimator and TAXN)"/>
          <p:cNvSpPr txBox="1"/>
          <p:nvPr/>
        </p:nvSpPr>
        <p:spPr>
          <a:xfrm>
            <a:off x="334914" y="5201501"/>
            <a:ext cx="4771702" cy="792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FF9300"/>
                </a:solidFill>
              </a:defRPr>
            </a:lvl1pPr>
          </a:lstStyle>
          <a:p>
            <a:pPr/>
            <a:r>
              <a:t>We do not install another BLM after the TAXN because cell 4 collimators are right after (TCT BLM between collimator and TAXN)</a:t>
            </a:r>
          </a:p>
        </p:txBody>
      </p:sp>
      <p:sp>
        <p:nvSpPr>
          <p:cNvPr id="379" name="https://edms.cern.ch/document/2370677"/>
          <p:cNvSpPr txBox="1"/>
          <p:nvPr/>
        </p:nvSpPr>
        <p:spPr>
          <a:xfrm>
            <a:off x="7945655" y="5796739"/>
            <a:ext cx="3185407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/>
            </a:lvl1pPr>
          </a:lstStyle>
          <a:p>
            <a:pPr/>
            <a:r>
              <a:t>https://edms.cern.ch/document/2370677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AX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TAXN</a:t>
            </a:r>
          </a:p>
        </p:txBody>
      </p:sp>
      <p:sp>
        <p:nvSpPr>
          <p:cNvPr id="3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8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12848" y="1614604"/>
            <a:ext cx="4838524" cy="3164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8175" y="1621013"/>
            <a:ext cx="4700292" cy="3059043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L1"/>
          <p:cNvSpPr txBox="1"/>
          <p:nvPr/>
        </p:nvSpPr>
        <p:spPr>
          <a:xfrm>
            <a:off x="4252180" y="2210416"/>
            <a:ext cx="266974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L1</a:t>
            </a:r>
          </a:p>
        </p:txBody>
      </p:sp>
      <p:sp>
        <p:nvSpPr>
          <p:cNvPr id="386" name="R1"/>
          <p:cNvSpPr txBox="1"/>
          <p:nvPr/>
        </p:nvSpPr>
        <p:spPr>
          <a:xfrm>
            <a:off x="7219489" y="2023074"/>
            <a:ext cx="30492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R1</a:t>
            </a:r>
          </a:p>
        </p:txBody>
      </p:sp>
      <p:sp>
        <p:nvSpPr>
          <p:cNvPr id="387" name="BLM"/>
          <p:cNvSpPr txBox="1"/>
          <p:nvPr/>
        </p:nvSpPr>
        <p:spPr>
          <a:xfrm>
            <a:off x="2107915" y="1256162"/>
            <a:ext cx="482737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BLM</a:t>
            </a:r>
          </a:p>
        </p:txBody>
      </p:sp>
      <p:sp>
        <p:nvSpPr>
          <p:cNvPr id="388" name="Line"/>
          <p:cNvSpPr/>
          <p:nvPr/>
        </p:nvSpPr>
        <p:spPr>
          <a:xfrm flipH="1">
            <a:off x="1722788" y="1539218"/>
            <a:ext cx="617240" cy="1603721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ollimators - Cell 4/5/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Collimators - Cell 4/5/6</a:t>
            </a:r>
          </a:p>
        </p:txBody>
      </p:sp>
      <p:sp>
        <p:nvSpPr>
          <p:cNvPr id="3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9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232" y="1016899"/>
            <a:ext cx="7248953" cy="3400967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Adapting BLM support in collaboration with STI"/>
          <p:cNvSpPr txBox="1"/>
          <p:nvPr/>
        </p:nvSpPr>
        <p:spPr>
          <a:xfrm>
            <a:off x="1021986" y="5287293"/>
            <a:ext cx="476508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Adapting BLM support in collaboration with STI</a:t>
            </a:r>
          </a:p>
        </p:txBody>
      </p:sp>
      <p:sp>
        <p:nvSpPr>
          <p:cNvPr id="394" name="Arrow"/>
          <p:cNvSpPr/>
          <p:nvPr/>
        </p:nvSpPr>
        <p:spPr>
          <a:xfrm rot="16200000">
            <a:off x="2033992" y="3836922"/>
            <a:ext cx="1753136" cy="579739"/>
          </a:xfrm>
          <a:prstGeom prst="rightArrow">
            <a:avLst>
              <a:gd name="adj1" fmla="val 26781"/>
              <a:gd name="adj2" fmla="val 53589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5" name="Arrow"/>
          <p:cNvSpPr/>
          <p:nvPr/>
        </p:nvSpPr>
        <p:spPr>
          <a:xfrm rot="16200000">
            <a:off x="555599" y="3836922"/>
            <a:ext cx="1753136" cy="579739"/>
          </a:xfrm>
          <a:prstGeom prst="rightArrow">
            <a:avLst>
              <a:gd name="adj1" fmla="val 26781"/>
              <a:gd name="adj2" fmla="val 53589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6" name="Arrow"/>
          <p:cNvSpPr/>
          <p:nvPr/>
        </p:nvSpPr>
        <p:spPr>
          <a:xfrm rot="16200000">
            <a:off x="5218109" y="4125191"/>
            <a:ext cx="1050084" cy="579739"/>
          </a:xfrm>
          <a:prstGeom prst="rightArrow">
            <a:avLst>
              <a:gd name="adj1" fmla="val 26781"/>
              <a:gd name="adj2" fmla="val 53589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7" name="TCT"/>
          <p:cNvSpPr txBox="1"/>
          <p:nvPr/>
        </p:nvSpPr>
        <p:spPr>
          <a:xfrm>
            <a:off x="940357" y="4283970"/>
            <a:ext cx="457064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TCT</a:t>
            </a:r>
          </a:p>
        </p:txBody>
      </p:sp>
      <p:sp>
        <p:nvSpPr>
          <p:cNvPr id="398" name="TCT"/>
          <p:cNvSpPr txBox="1"/>
          <p:nvPr/>
        </p:nvSpPr>
        <p:spPr>
          <a:xfrm>
            <a:off x="2478390" y="4390340"/>
            <a:ext cx="457064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TCT</a:t>
            </a:r>
          </a:p>
        </p:txBody>
      </p:sp>
      <p:sp>
        <p:nvSpPr>
          <p:cNvPr id="399" name="TCL"/>
          <p:cNvSpPr txBox="1"/>
          <p:nvPr/>
        </p:nvSpPr>
        <p:spPr>
          <a:xfrm>
            <a:off x="5051541" y="4581954"/>
            <a:ext cx="444563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TCL</a:t>
            </a:r>
          </a:p>
        </p:txBody>
      </p:sp>
      <p:sp>
        <p:nvSpPr>
          <p:cNvPr id="400" name="TCTs in Cell 4 and Cell 6…"/>
          <p:cNvSpPr txBox="1"/>
          <p:nvPr/>
        </p:nvSpPr>
        <p:spPr>
          <a:xfrm>
            <a:off x="7842948" y="1751822"/>
            <a:ext cx="3968331" cy="4259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ts val="2100"/>
              </a:spcBef>
              <a:defRPr>
                <a:solidFill>
                  <a:srgbClr val="000000"/>
                </a:solidFill>
              </a:defRPr>
            </a:pPr>
            <a:r>
              <a:t>TCTs in Cell 4 and Cell 6</a:t>
            </a:r>
          </a:p>
          <a:p>
            <a:pPr>
              <a:spcBef>
                <a:spcPts val="2100"/>
              </a:spcBef>
              <a:defRPr>
                <a:solidFill>
                  <a:srgbClr val="000000"/>
                </a:solidFill>
              </a:defRPr>
            </a:pPr>
            <a:r>
              <a:t>TCL4, TCL5 and TCL6</a:t>
            </a:r>
          </a:p>
          <a:p>
            <a:pPr>
              <a:spcBef>
                <a:spcPts val="2100"/>
              </a:spcBef>
              <a:defRPr>
                <a:solidFill>
                  <a:srgbClr val="000000"/>
                </a:solidFill>
              </a:defRPr>
            </a:pPr>
            <a:r>
              <a:t>Integration needs to be finalised, work on going with STI for the supports and locations of BLMs.</a:t>
            </a:r>
          </a:p>
          <a:p>
            <a:pPr>
              <a:spcBef>
                <a:spcPts val="2100"/>
              </a:spcBef>
              <a:defRPr>
                <a:solidFill>
                  <a:srgbClr val="000000"/>
                </a:solidFill>
              </a:defRPr>
            </a:pPr>
            <a:r>
              <a:t>Space is very tight, but we are aiming at making a more uniform configuration.</a:t>
            </a:r>
          </a:p>
          <a:p>
            <a:pPr>
              <a:spcBef>
                <a:spcPts val="2100"/>
              </a:spcBef>
              <a:defRPr>
                <a:solidFill>
                  <a:srgbClr val="FF9300"/>
                </a:solidFill>
              </a:defRPr>
            </a:pPr>
            <a:r>
              <a:t>We provide today the approximate locations of the BLMs to be verified with integration WP15 (attached to the agenda) </a:t>
            </a:r>
          </a:p>
        </p:txBody>
      </p:sp>
      <p:sp>
        <p:nvSpPr>
          <p:cNvPr id="401" name="F-X. Nuiry"/>
          <p:cNvSpPr txBox="1"/>
          <p:nvPr/>
        </p:nvSpPr>
        <p:spPr>
          <a:xfrm>
            <a:off x="10229346" y="776853"/>
            <a:ext cx="104140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F-X. Nuiry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D2 and Crab-Cav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D2 and Crab-Cavities</a:t>
            </a:r>
          </a:p>
        </p:txBody>
      </p:sp>
      <p:sp>
        <p:nvSpPr>
          <p:cNvPr id="4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0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23234" y="1465768"/>
            <a:ext cx="9098376" cy="4823796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Rounded Rectangle"/>
          <p:cNvSpPr/>
          <p:nvPr/>
        </p:nvSpPr>
        <p:spPr>
          <a:xfrm>
            <a:off x="2937420" y="1772386"/>
            <a:ext cx="3510875" cy="4414041"/>
          </a:xfrm>
          <a:prstGeom prst="roundRect">
            <a:avLst>
              <a:gd name="adj" fmla="val 8745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07" name="D2"/>
          <p:cNvSpPr txBox="1"/>
          <p:nvPr/>
        </p:nvSpPr>
        <p:spPr>
          <a:xfrm>
            <a:off x="5272355" y="1929753"/>
            <a:ext cx="304925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D2</a:t>
            </a:r>
          </a:p>
        </p:txBody>
      </p:sp>
      <p:sp>
        <p:nvSpPr>
          <p:cNvPr id="408" name="Proposal…"/>
          <p:cNvSpPr txBox="1"/>
          <p:nvPr/>
        </p:nvSpPr>
        <p:spPr>
          <a:xfrm>
            <a:off x="8618173" y="3025526"/>
            <a:ext cx="3422204" cy="1859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Proposal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2 BLMs: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1 between D2 and the correctors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1 on the correctors side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Already 1 BLM expected between TCL and D2 </a:t>
            </a:r>
          </a:p>
        </p:txBody>
      </p:sp>
      <p:sp>
        <p:nvSpPr>
          <p:cNvPr id="409" name="For HL, D2 is separated from Q4.…"/>
          <p:cNvSpPr txBox="1"/>
          <p:nvPr/>
        </p:nvSpPr>
        <p:spPr>
          <a:xfrm>
            <a:off x="8618173" y="2214199"/>
            <a:ext cx="3422204" cy="525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For HL, D2 is separated from Q4.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We need certain monitoring.</a:t>
            </a:r>
          </a:p>
        </p:txBody>
      </p:sp>
      <p:sp>
        <p:nvSpPr>
          <p:cNvPr id="410" name="In this area, we are adding BLM external/internal in order to keep it similar to present system."/>
          <p:cNvSpPr txBox="1"/>
          <p:nvPr/>
        </p:nvSpPr>
        <p:spPr>
          <a:xfrm>
            <a:off x="8727653" y="5170353"/>
            <a:ext cx="3317509" cy="641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500">
                <a:solidFill>
                  <a:srgbClr val="FF9300"/>
                </a:solidFill>
              </a:defRPr>
            </a:lvl1pPr>
          </a:lstStyle>
          <a:p>
            <a:pPr/>
            <a:r>
              <a:t>In this area, we are adding BLM external/internal in order to keep it similar to present system.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D2 and Crab-Cav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D2 and Crab-Cavities</a:t>
            </a:r>
          </a:p>
        </p:txBody>
      </p:sp>
      <p:sp>
        <p:nvSpPr>
          <p:cNvPr id="4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46087" y="1465768"/>
            <a:ext cx="9098376" cy="4823796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Rounded Rectangle"/>
          <p:cNvSpPr/>
          <p:nvPr/>
        </p:nvSpPr>
        <p:spPr>
          <a:xfrm>
            <a:off x="6559941" y="1772386"/>
            <a:ext cx="2046955" cy="4414041"/>
          </a:xfrm>
          <a:prstGeom prst="roundRect">
            <a:avLst>
              <a:gd name="adj" fmla="val 15000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16" name="Proposal…"/>
          <p:cNvSpPr txBox="1"/>
          <p:nvPr/>
        </p:nvSpPr>
        <p:spPr>
          <a:xfrm>
            <a:off x="8821453" y="2899339"/>
            <a:ext cx="3298469" cy="1059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Proposal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2 BLMs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1 BLM upstream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1 BLM downstream </a:t>
            </a:r>
          </a:p>
        </p:txBody>
      </p:sp>
      <p:sp>
        <p:nvSpPr>
          <p:cNvPr id="417" name="Crab-Cavities"/>
          <p:cNvSpPr txBox="1"/>
          <p:nvPr/>
        </p:nvSpPr>
        <p:spPr>
          <a:xfrm>
            <a:off x="6884738" y="1929753"/>
            <a:ext cx="1397360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Crab-Cavities</a:t>
            </a:r>
          </a:p>
        </p:txBody>
      </p:sp>
      <p:sp>
        <p:nvSpPr>
          <p:cNvPr id="418" name="R.Calaga"/>
          <p:cNvSpPr txBox="1"/>
          <p:nvPr/>
        </p:nvSpPr>
        <p:spPr>
          <a:xfrm>
            <a:off x="10153510" y="776853"/>
            <a:ext cx="96572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R.Calaga</a:t>
            </a:r>
          </a:p>
        </p:txBody>
      </p:sp>
      <p:sp>
        <p:nvSpPr>
          <p:cNvPr id="419" name="No installation on the side of the cavities, because there is no space, since the cryogenics go up to the transport area."/>
          <p:cNvSpPr txBox="1"/>
          <p:nvPr/>
        </p:nvSpPr>
        <p:spPr>
          <a:xfrm>
            <a:off x="8893195" y="4527831"/>
            <a:ext cx="3006441" cy="85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500">
                <a:solidFill>
                  <a:srgbClr val="FF9300"/>
                </a:solidFill>
              </a:defRPr>
            </a:lvl1pPr>
          </a:lstStyle>
          <a:p>
            <a:pPr/>
            <a:r>
              <a:t>No installation on the side of the cavities, because there is no space, since the cryogenics go up to the transport area.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Q4 and BBL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Q4 and BBLR</a:t>
            </a:r>
          </a:p>
        </p:txBody>
      </p:sp>
      <p:sp>
        <p:nvSpPr>
          <p:cNvPr id="4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55626" y="1447932"/>
            <a:ext cx="9523557" cy="4903218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Rounded Rectangle"/>
          <p:cNvSpPr/>
          <p:nvPr/>
        </p:nvSpPr>
        <p:spPr>
          <a:xfrm>
            <a:off x="2715368" y="1829518"/>
            <a:ext cx="2046955" cy="4414041"/>
          </a:xfrm>
          <a:prstGeom prst="roundRect">
            <a:avLst>
              <a:gd name="adj" fmla="val 15000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25" name="Proposal…"/>
          <p:cNvSpPr txBox="1"/>
          <p:nvPr/>
        </p:nvSpPr>
        <p:spPr>
          <a:xfrm>
            <a:off x="8980245" y="3168949"/>
            <a:ext cx="2596012" cy="105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Proposal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6 BLMs</a:t>
            </a:r>
          </a:p>
          <a:p>
            <a:pPr marL="180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Similarly distributed as Q5/Q6</a:t>
            </a:r>
          </a:p>
        </p:txBody>
      </p:sp>
      <p:sp>
        <p:nvSpPr>
          <p:cNvPr id="426" name="Q4"/>
          <p:cNvSpPr txBox="1"/>
          <p:nvPr/>
        </p:nvSpPr>
        <p:spPr>
          <a:xfrm>
            <a:off x="2291656" y="1923145"/>
            <a:ext cx="317650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Q4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Q4 and BBL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Q4 and BBLR</a:t>
            </a:r>
          </a:p>
        </p:txBody>
      </p:sp>
      <p:sp>
        <p:nvSpPr>
          <p:cNvPr id="4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72765" y="1390800"/>
            <a:ext cx="9523556" cy="4903218"/>
          </a:xfrm>
          <a:prstGeom prst="rect">
            <a:avLst/>
          </a:prstGeom>
          <a:ln w="12700">
            <a:miter lim="400000"/>
          </a:ln>
        </p:spPr>
      </p:pic>
      <p:sp>
        <p:nvSpPr>
          <p:cNvPr id="431" name="Rounded Rectangle"/>
          <p:cNvSpPr/>
          <p:nvPr/>
        </p:nvSpPr>
        <p:spPr>
          <a:xfrm>
            <a:off x="5212969" y="1859218"/>
            <a:ext cx="2240130" cy="4414040"/>
          </a:xfrm>
          <a:prstGeom prst="roundRect">
            <a:avLst>
              <a:gd name="adj" fmla="val 13706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2" name="Proposal…"/>
          <p:cNvSpPr txBox="1"/>
          <p:nvPr/>
        </p:nvSpPr>
        <p:spPr>
          <a:xfrm>
            <a:off x="9443016" y="3032689"/>
            <a:ext cx="2238667" cy="792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Proposal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2 BLMs</a:t>
            </a:r>
          </a:p>
          <a:p>
            <a:pPr lvl="1" marL="561473" indent="-180473">
              <a:buSzPct val="100000"/>
              <a:buChar char="•"/>
              <a:defRPr>
                <a:solidFill>
                  <a:srgbClr val="000000"/>
                </a:solidFill>
              </a:defRPr>
            </a:pPr>
            <a:r>
              <a:t>Before/After</a:t>
            </a:r>
          </a:p>
        </p:txBody>
      </p:sp>
      <p:sp>
        <p:nvSpPr>
          <p:cNvPr id="433" name="BBLR"/>
          <p:cNvSpPr txBox="1"/>
          <p:nvPr/>
        </p:nvSpPr>
        <p:spPr>
          <a:xfrm>
            <a:off x="5855945" y="1503790"/>
            <a:ext cx="609873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BBLR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Q5 and Q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Q5 and Q6</a:t>
            </a:r>
          </a:p>
        </p:txBody>
      </p:sp>
      <p:sp>
        <p:nvSpPr>
          <p:cNvPr id="4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64050" y="1141711"/>
            <a:ext cx="9749228" cy="5109705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Rounded Rectangle"/>
          <p:cNvSpPr/>
          <p:nvPr/>
        </p:nvSpPr>
        <p:spPr>
          <a:xfrm>
            <a:off x="5713351" y="1325580"/>
            <a:ext cx="2810709" cy="4741967"/>
          </a:xfrm>
          <a:prstGeom prst="roundRect">
            <a:avLst>
              <a:gd name="adj" fmla="val 11736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9" name="Rounded Rectangle"/>
          <p:cNvSpPr/>
          <p:nvPr/>
        </p:nvSpPr>
        <p:spPr>
          <a:xfrm>
            <a:off x="1292302" y="1325580"/>
            <a:ext cx="2130401" cy="4741967"/>
          </a:xfrm>
          <a:prstGeom prst="roundRect">
            <a:avLst>
              <a:gd name="adj" fmla="val 15483"/>
            </a:avLst>
          </a:prstGeom>
          <a:ln w="63500">
            <a:solidFill>
              <a:srgbClr val="FFFB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40" name="6 BLMs per quadrupole"/>
          <p:cNvSpPr txBox="1"/>
          <p:nvPr/>
        </p:nvSpPr>
        <p:spPr>
          <a:xfrm>
            <a:off x="9643778" y="2959722"/>
            <a:ext cx="2110455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6 BLMs per quadrupole</a:t>
            </a:r>
          </a:p>
        </p:txBody>
      </p:sp>
      <p:sp>
        <p:nvSpPr>
          <p:cNvPr id="441" name="Q5"/>
          <p:cNvSpPr txBox="1"/>
          <p:nvPr/>
        </p:nvSpPr>
        <p:spPr>
          <a:xfrm>
            <a:off x="2033804" y="1400953"/>
            <a:ext cx="317650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Q5</a:t>
            </a:r>
          </a:p>
        </p:txBody>
      </p:sp>
      <p:sp>
        <p:nvSpPr>
          <p:cNvPr id="442" name="Q6"/>
          <p:cNvSpPr txBox="1"/>
          <p:nvPr/>
        </p:nvSpPr>
        <p:spPr>
          <a:xfrm>
            <a:off x="7691196" y="1400953"/>
            <a:ext cx="317650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Q6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everal upgrades for HL-LHC with the goal of increase the integrated luminosity by a factor of 10 beyond the LHC design values (250 fb-1/year for 12 years)…"/>
          <p:cNvSpPr txBox="1"/>
          <p:nvPr>
            <p:ph type="body" sz="quarter" idx="1"/>
          </p:nvPr>
        </p:nvSpPr>
        <p:spPr>
          <a:xfrm>
            <a:off x="269256" y="1151588"/>
            <a:ext cx="11376026" cy="1065743"/>
          </a:xfrm>
          <a:prstGeom prst="rect">
            <a:avLst/>
          </a:prstGeom>
        </p:spPr>
        <p:txBody>
          <a:bodyPr/>
          <a:lstStyle/>
          <a:p>
            <a:pPr defTabSz="694944">
              <a:lnSpc>
                <a:spcPct val="110000"/>
              </a:lnSpc>
              <a:spcBef>
                <a:spcPts val="300"/>
              </a:spcBef>
              <a:defRPr sz="1596"/>
            </a:pPr>
            <a:r>
              <a:t>Several upgrades for HL-LHC with the goal of increase the integrated luminosity by a factor of 10 beyond the LHC design values (250 fb-1/year for 12 years) </a:t>
            </a:r>
          </a:p>
          <a:p>
            <a:pPr lvl="1" marL="287279" indent="-287279" defTabSz="694944">
              <a:lnSpc>
                <a:spcPct val="110000"/>
              </a:lnSpc>
              <a:spcBef>
                <a:spcPts val="300"/>
              </a:spcBef>
              <a:defRPr b="0" sz="1596"/>
            </a:pPr>
            <a:r>
              <a:t>Cell1 to Cell3 will be completely renovated</a:t>
            </a:r>
          </a:p>
          <a:p>
            <a:pPr lvl="1" marL="287279" indent="-287279" defTabSz="694944">
              <a:lnSpc>
                <a:spcPct val="110000"/>
              </a:lnSpc>
              <a:spcBef>
                <a:spcPts val="300"/>
              </a:spcBef>
              <a:defRPr b="0" sz="1596"/>
            </a:pPr>
            <a:r>
              <a:t>Cell4 to Cell6 new recabling, new elements and displacement of present elements </a:t>
            </a:r>
          </a:p>
        </p:txBody>
      </p:sp>
      <p:sp>
        <p:nvSpPr>
          <p:cNvPr id="250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25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0785" y="2291233"/>
            <a:ext cx="9265096" cy="1876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7076" y="4241663"/>
            <a:ext cx="9919531" cy="1776996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LHC today"/>
          <p:cNvSpPr txBox="1"/>
          <p:nvPr/>
        </p:nvSpPr>
        <p:spPr>
          <a:xfrm>
            <a:off x="175736" y="3099886"/>
            <a:ext cx="115570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FF9300"/>
                </a:solidFill>
              </a:defRPr>
            </a:lvl1pPr>
          </a:lstStyle>
          <a:p>
            <a:pPr/>
            <a:r>
              <a:t>LHC today</a:t>
            </a:r>
          </a:p>
        </p:txBody>
      </p:sp>
      <p:sp>
        <p:nvSpPr>
          <p:cNvPr id="255" name="HL-LHC"/>
          <p:cNvSpPr txBox="1"/>
          <p:nvPr/>
        </p:nvSpPr>
        <p:spPr>
          <a:xfrm>
            <a:off x="175736" y="5000550"/>
            <a:ext cx="86336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FF9300"/>
                </a:solidFill>
              </a:defRPr>
            </a:lvl1pPr>
          </a:lstStyle>
          <a:p>
            <a:pPr/>
            <a:r>
              <a:t>HL-LHC</a:t>
            </a:r>
          </a:p>
        </p:txBody>
      </p:sp>
      <p:sp>
        <p:nvSpPr>
          <p:cNvPr id="256" name="Figures from https://accelerator-synoptics.web.cern.ch (the distances in the figure are not to scale)"/>
          <p:cNvSpPr txBox="1"/>
          <p:nvPr/>
        </p:nvSpPr>
        <p:spPr>
          <a:xfrm>
            <a:off x="4127653" y="6074778"/>
            <a:ext cx="7281980" cy="1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300">
                <a:solidFill>
                  <a:srgbClr val="000000"/>
                </a:solidFill>
              </a:defRPr>
            </a:pPr>
            <a:r>
              <a:t>Figures from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rPr>
              <a:t>https://accelerator-synoptics.web.cern.ch</a:t>
            </a:r>
            <a:r>
              <a:t> (the distances in the figure are not to scale)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45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216" t="0" r="0" b="0"/>
          <a:stretch>
            <a:fillRect/>
          </a:stretch>
        </p:blipFill>
        <p:spPr>
          <a:xfrm>
            <a:off x="516187" y="266125"/>
            <a:ext cx="10664216" cy="60073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Draft of all BLM layout from Cell 1 to Cell 6.…"/>
          <p:cNvSpPr txBox="1"/>
          <p:nvPr>
            <p:ph type="body" idx="1"/>
          </p:nvPr>
        </p:nvSpPr>
        <p:spPr>
          <a:xfrm>
            <a:off x="407989" y="1592262"/>
            <a:ext cx="11376025" cy="2963171"/>
          </a:xfrm>
          <a:prstGeom prst="rect">
            <a:avLst/>
          </a:prstGeom>
        </p:spPr>
        <p:txBody>
          <a:bodyPr/>
          <a:lstStyle/>
          <a:p>
            <a:pPr defTabSz="786384">
              <a:spcBef>
                <a:spcPts val="1500"/>
              </a:spcBef>
              <a:defRPr b="0" sz="1806"/>
            </a:pPr>
            <a:r>
              <a:t>Draft of all BLM layout from Cell 1 to Cell 6. </a:t>
            </a:r>
          </a:p>
          <a:p>
            <a:pPr lvl="3" marL="0" indent="557279" defTabSz="786384">
              <a:spcBef>
                <a:spcPts val="1500"/>
              </a:spcBef>
              <a:buSzTx/>
              <a:buNone/>
              <a:defRPr b="0" sz="1806"/>
            </a:pPr>
            <a:r>
              <a:rPr b="1">
                <a:solidFill>
                  <a:srgbClr val="FF9300"/>
                </a:solidFill>
              </a:rPr>
              <a:t>248 BLMs in total IP1 + IP5 (with additional 92 for the new ASIC read-out)</a:t>
            </a:r>
            <a:endParaRPr b="1">
              <a:solidFill>
                <a:srgbClr val="FF9300"/>
              </a:solidFill>
            </a:endParaRPr>
          </a:p>
          <a:p>
            <a:pPr defTabSz="786384">
              <a:spcBef>
                <a:spcPts val="1500"/>
              </a:spcBef>
              <a:defRPr b="0" sz="1806"/>
            </a:pPr>
            <a:r>
              <a:t>Missing only to include XRP - but for IP5 the BLMs will be integrated in the XRP support directly.</a:t>
            </a:r>
          </a:p>
          <a:p>
            <a:pPr defTabSz="786384">
              <a:spcBef>
                <a:spcPts val="1500"/>
              </a:spcBef>
              <a:defRPr sz="1806"/>
            </a:pPr>
            <a:r>
              <a:t>Next: </a:t>
            </a:r>
          </a:p>
          <a:p>
            <a:pPr lvl="1" marL="508735" indent="-181075" defTabSz="786384">
              <a:spcBef>
                <a:spcPts val="1500"/>
              </a:spcBef>
              <a:defRPr b="0" sz="1806"/>
            </a:pPr>
            <a:r>
              <a:t>Share the new BLM positions with integration to finalise the layout</a:t>
            </a:r>
          </a:p>
          <a:p>
            <a:pPr lvl="1" marL="508735" indent="-181075" defTabSz="786384">
              <a:spcBef>
                <a:spcPts val="1500"/>
              </a:spcBef>
              <a:defRPr b="0" sz="1806"/>
            </a:pPr>
            <a:r>
              <a:t>Integrate BLM signal and power boxes</a:t>
            </a:r>
          </a:p>
          <a:p>
            <a:pPr lvl="1" marL="508735" indent="-181075" defTabSz="786384">
              <a:spcBef>
                <a:spcPts val="1500"/>
              </a:spcBef>
              <a:defRPr b="0" sz="1806"/>
            </a:pPr>
            <a:r>
              <a:t>Integrate ASIC crates (3 per IP-side)</a:t>
            </a:r>
          </a:p>
        </p:txBody>
      </p:sp>
      <p:sp>
        <p:nvSpPr>
          <p:cNvPr id="448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4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BACK-U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BACK-UP</a:t>
            </a:r>
          </a:p>
        </p:txBody>
      </p:sp>
      <p:sp>
        <p:nvSpPr>
          <p:cNvPr id="4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•Approximate locations for the placement of the monitors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ts val="4400"/>
              </a:lnSpc>
              <a:spcBef>
                <a:spcPts val="0"/>
              </a:spcBef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Approximate locations for the placement of the monitors: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After interconnect + middle/close to interconnect + after interconnect + before interconnect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Q1: 21 (IC+LIC) + 27 + 28 + 32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Q2: 34 + 37 + 40 + 45 + 48 + (51) + 53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Q3: 56 + 59 + 61 + 63 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CP: 65 + 70 + 71.5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D1: 74 + 77 +80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sz="2800">
                <a:solidFill>
                  <a:srgbClr val="181818"/>
                </a:solidFill>
              </a:defRPr>
            </a:pPr>
            <a:r>
              <a:rPr>
                <a:solidFill>
                  <a:srgbClr val="000000"/>
                </a:solidFill>
              </a:rPr>
              <a:t>•</a:t>
            </a:r>
            <a:r>
              <a:t>IC right after D1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lvl="1" marL="0" indent="228600" defTabSz="457200">
              <a:lnSpc>
                <a:spcPts val="4400"/>
              </a:lnSpc>
              <a:spcBef>
                <a:spcPts val="0"/>
              </a:spcBef>
              <a:buSzTx/>
              <a:buNone/>
              <a:defRPr b="0" i="1" sz="2800">
                <a:solidFill>
                  <a:srgbClr val="A7A7A7"/>
                </a:solidFill>
              </a:defRPr>
            </a:pPr>
            <a:r>
              <a:rPr i="0">
                <a:solidFill>
                  <a:srgbClr val="000000"/>
                </a:solidFill>
              </a:rPr>
              <a:t>•</a:t>
            </a:r>
            <a:r>
              <a:t>D2 will need also BLMs</a:t>
            </a:r>
            <a:endParaRPr i="0"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455" name="Approximate positions Cell 1 -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Approximate positions Cell 1 - 3</a:t>
            </a:r>
          </a:p>
        </p:txBody>
      </p:sp>
      <p:sp>
        <p:nvSpPr>
          <p:cNvPr id="4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59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248" t="0" r="0" b="0"/>
          <a:stretch>
            <a:fillRect/>
          </a:stretch>
        </p:blipFill>
        <p:spPr>
          <a:xfrm>
            <a:off x="639911" y="149263"/>
            <a:ext cx="11552089" cy="61842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2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457" t="0" r="0" b="0"/>
          <a:stretch>
            <a:fillRect/>
          </a:stretch>
        </p:blipFill>
        <p:spPr>
          <a:xfrm>
            <a:off x="665346" y="74338"/>
            <a:ext cx="11526654" cy="61685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5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340" t="0" r="0" b="0"/>
          <a:stretch>
            <a:fillRect/>
          </a:stretch>
        </p:blipFill>
        <p:spPr>
          <a:xfrm>
            <a:off x="651138" y="151729"/>
            <a:ext cx="11540862" cy="61685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0785" y="2291233"/>
            <a:ext cx="9265096" cy="1876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7076" y="4241663"/>
            <a:ext cx="9919531" cy="1776996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LHC today"/>
          <p:cNvSpPr txBox="1"/>
          <p:nvPr/>
        </p:nvSpPr>
        <p:spPr>
          <a:xfrm>
            <a:off x="175736" y="3099886"/>
            <a:ext cx="115570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FF9300"/>
                </a:solidFill>
              </a:defRPr>
            </a:lvl1pPr>
          </a:lstStyle>
          <a:p>
            <a:pPr/>
            <a:r>
              <a:t>LHC today</a:t>
            </a:r>
          </a:p>
        </p:txBody>
      </p:sp>
      <p:sp>
        <p:nvSpPr>
          <p:cNvPr id="263" name="HL-LHC"/>
          <p:cNvSpPr txBox="1"/>
          <p:nvPr/>
        </p:nvSpPr>
        <p:spPr>
          <a:xfrm>
            <a:off x="175736" y="5000550"/>
            <a:ext cx="86336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FF9300"/>
                </a:solidFill>
              </a:defRPr>
            </a:lvl1pPr>
          </a:lstStyle>
          <a:p>
            <a:pPr/>
            <a:r>
              <a:t>HL-LHC</a:t>
            </a:r>
          </a:p>
        </p:txBody>
      </p:sp>
      <p:sp>
        <p:nvSpPr>
          <p:cNvPr id="264" name="Figures from https://accelerator-synoptics.web.cern.ch (the distances in the figure are not to scale)"/>
          <p:cNvSpPr txBox="1"/>
          <p:nvPr/>
        </p:nvSpPr>
        <p:spPr>
          <a:xfrm>
            <a:off x="4127653" y="6074778"/>
            <a:ext cx="7281980" cy="1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300">
                <a:solidFill>
                  <a:srgbClr val="000000"/>
                </a:solidFill>
              </a:defRPr>
            </a:pPr>
            <a:r>
              <a:t>Figures from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rPr>
              <a:t>https://accelerator-synoptics.web.cern.ch</a:t>
            </a:r>
            <a:r>
              <a:t> (the distances in the figure are not to scale)</a:t>
            </a:r>
          </a:p>
        </p:txBody>
      </p:sp>
      <p:sp>
        <p:nvSpPr>
          <p:cNvPr id="265" name="Oval"/>
          <p:cNvSpPr/>
          <p:nvPr/>
        </p:nvSpPr>
        <p:spPr>
          <a:xfrm>
            <a:off x="2506847" y="4538249"/>
            <a:ext cx="1726646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6" name="Complete new BLM layout on the triplet area up to the DFXB"/>
          <p:cNvSpPr txBox="1"/>
          <p:nvPr/>
        </p:nvSpPr>
        <p:spPr>
          <a:xfrm>
            <a:off x="2517668" y="3642241"/>
            <a:ext cx="1552605" cy="806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Complete new BLM layout on the triplet area up to the DFXB</a:t>
            </a:r>
          </a:p>
        </p:txBody>
      </p:sp>
      <p:sp>
        <p:nvSpPr>
          <p:cNvPr id="267" name="Oval"/>
          <p:cNvSpPr/>
          <p:nvPr/>
        </p:nvSpPr>
        <p:spPr>
          <a:xfrm>
            <a:off x="4331261" y="4530127"/>
            <a:ext cx="741000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8" name="New TAXN and Cell 4 Collimators"/>
          <p:cNvSpPr txBox="1"/>
          <p:nvPr/>
        </p:nvSpPr>
        <p:spPr>
          <a:xfrm>
            <a:off x="4068519" y="3844162"/>
            <a:ext cx="1155701" cy="6037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New TAXN and Cell 4 Collimators</a:t>
            </a:r>
          </a:p>
        </p:txBody>
      </p:sp>
      <p:sp>
        <p:nvSpPr>
          <p:cNvPr id="269" name="Oval"/>
          <p:cNvSpPr/>
          <p:nvPr/>
        </p:nvSpPr>
        <p:spPr>
          <a:xfrm>
            <a:off x="5208128" y="4530127"/>
            <a:ext cx="392037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0" name="D2 separated from Q4"/>
          <p:cNvSpPr txBox="1"/>
          <p:nvPr/>
        </p:nvSpPr>
        <p:spPr>
          <a:xfrm>
            <a:off x="5215600" y="3844162"/>
            <a:ext cx="791800" cy="6037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D2 separated from Q4</a:t>
            </a:r>
          </a:p>
        </p:txBody>
      </p:sp>
      <p:sp>
        <p:nvSpPr>
          <p:cNvPr id="271" name="Oval"/>
          <p:cNvSpPr/>
          <p:nvPr/>
        </p:nvSpPr>
        <p:spPr>
          <a:xfrm rot="2135812">
            <a:off x="5899981" y="4417304"/>
            <a:ext cx="1073720" cy="140793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2" name="Crab Cavities"/>
          <p:cNvSpPr txBox="1"/>
          <p:nvPr/>
        </p:nvSpPr>
        <p:spPr>
          <a:xfrm>
            <a:off x="6040941" y="4920977"/>
            <a:ext cx="791801" cy="4005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Crab Cavities</a:t>
            </a:r>
          </a:p>
        </p:txBody>
      </p:sp>
      <p:sp>
        <p:nvSpPr>
          <p:cNvPr id="273" name="Oval"/>
          <p:cNvSpPr/>
          <p:nvPr/>
        </p:nvSpPr>
        <p:spPr>
          <a:xfrm>
            <a:off x="7755942" y="4607561"/>
            <a:ext cx="237942" cy="1166040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4" name="Q4 separated from D2"/>
          <p:cNvSpPr txBox="1"/>
          <p:nvPr/>
        </p:nvSpPr>
        <p:spPr>
          <a:xfrm>
            <a:off x="7149842" y="3941354"/>
            <a:ext cx="791801" cy="6037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Q4 separated from D2</a:t>
            </a:r>
          </a:p>
        </p:txBody>
      </p:sp>
      <p:sp>
        <p:nvSpPr>
          <p:cNvPr id="275" name="Oval"/>
          <p:cNvSpPr/>
          <p:nvPr/>
        </p:nvSpPr>
        <p:spPr>
          <a:xfrm>
            <a:off x="8473491" y="4398660"/>
            <a:ext cx="237941" cy="622296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6" name="Oval"/>
          <p:cNvSpPr/>
          <p:nvPr/>
        </p:nvSpPr>
        <p:spPr>
          <a:xfrm>
            <a:off x="8939510" y="4538249"/>
            <a:ext cx="237941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7" name="Q5 displaced"/>
          <p:cNvSpPr txBox="1"/>
          <p:nvPr/>
        </p:nvSpPr>
        <p:spPr>
          <a:xfrm>
            <a:off x="8662581" y="4042954"/>
            <a:ext cx="791800" cy="4005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Q5 displaced</a:t>
            </a:r>
          </a:p>
        </p:txBody>
      </p:sp>
      <p:sp>
        <p:nvSpPr>
          <p:cNvPr id="278" name="TCL5"/>
          <p:cNvSpPr txBox="1"/>
          <p:nvPr/>
        </p:nvSpPr>
        <p:spPr>
          <a:xfrm>
            <a:off x="8254349" y="5091889"/>
            <a:ext cx="442838" cy="197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TCL5</a:t>
            </a:r>
          </a:p>
        </p:txBody>
      </p:sp>
      <p:sp>
        <p:nvSpPr>
          <p:cNvPr id="279" name="Oval"/>
          <p:cNvSpPr/>
          <p:nvPr/>
        </p:nvSpPr>
        <p:spPr>
          <a:xfrm>
            <a:off x="9272907" y="5286940"/>
            <a:ext cx="392038" cy="491203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80" name="TCT cell 6"/>
          <p:cNvSpPr txBox="1"/>
          <p:nvPr/>
        </p:nvSpPr>
        <p:spPr>
          <a:xfrm>
            <a:off x="9247507" y="5867170"/>
            <a:ext cx="442838" cy="4005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TCT cell 6</a:t>
            </a:r>
          </a:p>
        </p:txBody>
      </p:sp>
      <p:sp>
        <p:nvSpPr>
          <p:cNvPr id="281" name="Oval"/>
          <p:cNvSpPr/>
          <p:nvPr/>
        </p:nvSpPr>
        <p:spPr>
          <a:xfrm>
            <a:off x="9657179" y="4402631"/>
            <a:ext cx="237941" cy="624038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82" name="Oval"/>
          <p:cNvSpPr/>
          <p:nvPr/>
        </p:nvSpPr>
        <p:spPr>
          <a:xfrm>
            <a:off x="10144194" y="4538249"/>
            <a:ext cx="237942" cy="1166041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83" name="Q6 displaced"/>
          <p:cNvSpPr txBox="1"/>
          <p:nvPr/>
        </p:nvSpPr>
        <p:spPr>
          <a:xfrm>
            <a:off x="9867265" y="4042954"/>
            <a:ext cx="791800" cy="4005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Q6 displaced</a:t>
            </a:r>
          </a:p>
        </p:txBody>
      </p:sp>
      <p:sp>
        <p:nvSpPr>
          <p:cNvPr id="284" name="TCL6"/>
          <p:cNvSpPr txBox="1"/>
          <p:nvPr/>
        </p:nvSpPr>
        <p:spPr>
          <a:xfrm>
            <a:off x="9464960" y="5017465"/>
            <a:ext cx="442837" cy="197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TCL6</a:t>
            </a:r>
          </a:p>
        </p:txBody>
      </p:sp>
      <p:sp>
        <p:nvSpPr>
          <p:cNvPr id="285" name="Oval"/>
          <p:cNvSpPr/>
          <p:nvPr/>
        </p:nvSpPr>
        <p:spPr>
          <a:xfrm>
            <a:off x="8075896" y="4402631"/>
            <a:ext cx="452431" cy="1374605"/>
          </a:xfrm>
          <a:prstGeom prst="ellipse">
            <a:avLst/>
          </a:prstGeom>
          <a:ln w="508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86" name="BBLR"/>
          <p:cNvSpPr txBox="1"/>
          <p:nvPr/>
        </p:nvSpPr>
        <p:spPr>
          <a:xfrm>
            <a:off x="7906211" y="4119095"/>
            <a:ext cx="791801" cy="1973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400">
                <a:solidFill>
                  <a:srgbClr val="FF9300"/>
                </a:solidFill>
              </a:defRPr>
            </a:lvl1pPr>
          </a:lstStyle>
          <a:p>
            <a:pPr/>
            <a:r>
              <a:t>BBLR</a:t>
            </a:r>
          </a:p>
        </p:txBody>
      </p:sp>
      <p:sp>
        <p:nvSpPr>
          <p:cNvPr id="287" name="Several upgrades for HL-LHC with the goal of increase the integrated luminosity by a factor of 10 beyond the LHC design values (250 fb-1/year for 12 years)…"/>
          <p:cNvSpPr txBox="1"/>
          <p:nvPr>
            <p:ph type="body" sz="quarter" idx="1"/>
          </p:nvPr>
        </p:nvSpPr>
        <p:spPr>
          <a:xfrm>
            <a:off x="269256" y="1151588"/>
            <a:ext cx="11376026" cy="1065743"/>
          </a:xfrm>
          <a:prstGeom prst="rect">
            <a:avLst/>
          </a:prstGeom>
        </p:spPr>
        <p:txBody>
          <a:bodyPr/>
          <a:lstStyle/>
          <a:p>
            <a:pPr defTabSz="694944">
              <a:lnSpc>
                <a:spcPct val="110000"/>
              </a:lnSpc>
              <a:spcBef>
                <a:spcPts val="300"/>
              </a:spcBef>
              <a:defRPr sz="1596"/>
            </a:pPr>
            <a:r>
              <a:t>Several upgrades for HL-LHC with the goal of increase the integrated luminosity by a factor of 10 beyond the LHC design values (250 fb-1/year for 12 years) </a:t>
            </a:r>
          </a:p>
          <a:p>
            <a:pPr lvl="1" marL="287279" indent="-287279" defTabSz="694944">
              <a:lnSpc>
                <a:spcPct val="110000"/>
              </a:lnSpc>
              <a:spcBef>
                <a:spcPts val="300"/>
              </a:spcBef>
              <a:defRPr b="0" sz="1596"/>
            </a:pPr>
            <a:r>
              <a:t>Cell1 to Cell3 will be completely renovated</a:t>
            </a:r>
          </a:p>
          <a:p>
            <a:pPr lvl="1" marL="287279" indent="-287279" defTabSz="694944">
              <a:lnSpc>
                <a:spcPct val="110000"/>
              </a:lnSpc>
              <a:spcBef>
                <a:spcPts val="300"/>
              </a:spcBef>
              <a:defRPr b="0" sz="1596"/>
            </a:pPr>
            <a:r>
              <a:t>Cell4 to Cell6 new recabling, new elements and displacement of present elements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ell 1 to Cell 3:…"/>
          <p:cNvSpPr txBox="1"/>
          <p:nvPr>
            <p:ph type="body" idx="1"/>
          </p:nvPr>
        </p:nvSpPr>
        <p:spPr>
          <a:xfrm>
            <a:off x="560618" y="1290319"/>
            <a:ext cx="8951071" cy="4608513"/>
          </a:xfrm>
          <a:prstGeom prst="rect">
            <a:avLst/>
          </a:prstGeom>
        </p:spPr>
        <p:txBody>
          <a:bodyPr/>
          <a:lstStyle/>
          <a:p>
            <a:pPr defTabSz="886968">
              <a:spcBef>
                <a:spcPts val="100"/>
              </a:spcBef>
              <a:defRPr sz="2037"/>
            </a:pPr>
            <a:r>
              <a:t>Cell 1 to Cell 3: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New layout for Cell 1 to Cell 3 for the renovation of the triplet area</a:t>
            </a:r>
          </a:p>
          <a:p>
            <a:pPr defTabSz="886968">
              <a:spcBef>
                <a:spcPts val="100"/>
              </a:spcBef>
              <a:defRPr sz="2037"/>
            </a:pPr>
            <a:r>
              <a:t>Cell 4: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New TAXN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New TCTPXH, TCTPXV and TCL4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D2 which is separated from Q4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Crab-Cavities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Q4 which is separated from D2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BBLR (between Cell4 and Cell 5)</a:t>
            </a:r>
          </a:p>
          <a:p>
            <a:pPr defTabSz="886968">
              <a:spcBef>
                <a:spcPts val="100"/>
              </a:spcBef>
              <a:defRPr sz="2037"/>
            </a:pPr>
            <a:r>
              <a:t>Cell 5: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TCL5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Q5 displaced</a:t>
            </a:r>
          </a:p>
          <a:p>
            <a:pPr defTabSz="886968">
              <a:spcBef>
                <a:spcPts val="100"/>
              </a:spcBef>
              <a:defRPr sz="2037"/>
            </a:pPr>
            <a:r>
              <a:t>Cell 6: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TCTPV, TCTPH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TCL6</a:t>
            </a:r>
          </a:p>
          <a:p>
            <a:pPr lvl="2" marL="680939" indent="-366660" defTabSz="886968">
              <a:spcBef>
                <a:spcPts val="100"/>
              </a:spcBef>
              <a:defRPr b="0" sz="2037"/>
            </a:pPr>
            <a:r>
              <a:t>Q6 displaced</a:t>
            </a:r>
          </a:p>
        </p:txBody>
      </p:sp>
      <p:sp>
        <p:nvSpPr>
          <p:cNvPr id="290" name="BLM layout for IP1/IP5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BLM layout for IP1/IP5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2" name="240_F_207747825_plWGjEHP87rvLoIcPqsKzPblbtCLjv0O.jpg" descr="240_F_207747825_plWGjEHP87rvLoIcPqsKzPblbtCLjv0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19664" y="2501024"/>
            <a:ext cx="3657641" cy="3275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Integration started long time ago ~ 2020…"/>
          <p:cNvSpPr txBox="1"/>
          <p:nvPr>
            <p:ph type="body" idx="1"/>
          </p:nvPr>
        </p:nvSpPr>
        <p:spPr>
          <a:xfrm>
            <a:off x="269258" y="1233194"/>
            <a:ext cx="11376025" cy="4608513"/>
          </a:xfrm>
          <a:prstGeom prst="rect">
            <a:avLst/>
          </a:prstGeom>
        </p:spPr>
        <p:txBody>
          <a:bodyPr/>
          <a:lstStyle/>
          <a:p>
            <a:pPr defTabSz="905255">
              <a:spcBef>
                <a:spcPts val="1700"/>
              </a:spcBef>
              <a:defRPr sz="2079"/>
            </a:pPr>
            <a:r>
              <a:t>Integration started long time ago ~ 2020</a:t>
            </a:r>
          </a:p>
          <a:p>
            <a:pPr lvl="1" marL="585637" indent="-208447" defTabSz="905255">
              <a:spcBef>
                <a:spcPts val="1700"/>
              </a:spcBef>
              <a:defRPr b="0" sz="2079"/>
            </a:pPr>
            <a:r>
              <a:t>HL-LHC WP15 Integration meeting: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 invalidUrl="" action="" tgtFrame="" tooltip="" history="1" highlightClick="0" endSnd="0"/>
              </a:rPr>
              <a:t>https://indico.cern.ch/event/968283/</a:t>
            </a:r>
            <a:r>
              <a:t> with the estimation of number of BLM monitors in that area to go through the cabling request.</a:t>
            </a:r>
          </a:p>
          <a:p>
            <a:pPr lvl="1" marL="585637" indent="-208447" defTabSz="905255">
              <a:spcBef>
                <a:spcPts val="1700"/>
              </a:spcBef>
              <a:defRPr b="0" sz="2079"/>
            </a:pPr>
            <a:r>
              <a:t>Several discussions since then but integration was not finalised. </a:t>
            </a:r>
          </a:p>
          <a:p>
            <a:pPr lvl="1" marL="585637" indent="-208447" defTabSz="905255">
              <a:spcBef>
                <a:spcPts val="1700"/>
              </a:spcBef>
              <a:defRPr b="0" sz="2079"/>
            </a:pPr>
            <a:r>
              <a:t>Most material is in BI-BL cernbox folder until formalised into ECR</a:t>
            </a:r>
          </a:p>
          <a:p>
            <a:pPr lvl="4" marL="0" indent="905255" defTabSz="905255">
              <a:spcBef>
                <a:spcPts val="1700"/>
              </a:spcBef>
              <a:buSzTx/>
              <a:buNone/>
              <a:defRPr b="0" sz="2079">
                <a:solidFill>
                  <a:schemeClr val="accent1"/>
                </a:solidFill>
              </a:defRPr>
            </a:pPr>
            <a:r>
              <a:t>CERNBox/eos/project/be-bi-bl/BLM/BLMLHC_LS3_HL</a:t>
            </a:r>
          </a:p>
          <a:p>
            <a:pPr defTabSz="905255">
              <a:spcBef>
                <a:spcPts val="1700"/>
              </a:spcBef>
              <a:defRPr sz="2079"/>
            </a:pPr>
            <a:r>
              <a:t>Expected beam loss contribution on the triplets:</a:t>
            </a:r>
          </a:p>
          <a:p>
            <a:pPr lvl="1" marL="585637" indent="-208447" defTabSz="905255">
              <a:spcBef>
                <a:spcPts val="1700"/>
              </a:spcBef>
              <a:defRPr b="0" sz="2079"/>
            </a:pPr>
            <a:r>
              <a:t>Two beam loss contributions: </a:t>
            </a:r>
          </a:p>
          <a:p>
            <a:pPr lvl="4" marL="0" indent="905255" defTabSz="905255">
              <a:spcBef>
                <a:spcPts val="1700"/>
              </a:spcBef>
              <a:buSzTx/>
              <a:buNone/>
              <a:defRPr b="0" sz="2079">
                <a:solidFill>
                  <a:schemeClr val="accent1"/>
                </a:solidFill>
              </a:defRPr>
            </a:pPr>
            <a:r>
              <a:t>physics debris + abnormal collimation losses (accidental loss scenario)</a:t>
            </a:r>
          </a:p>
          <a:p>
            <a:pPr lvl="1" marL="585637" indent="-208447" defTabSz="905255">
              <a:spcBef>
                <a:spcPts val="1700"/>
              </a:spcBef>
              <a:defRPr b="0" sz="2079"/>
            </a:pPr>
            <a:r>
              <a:t>Difficult to disentangle from these two contributions as the BLM detectors will measure both. </a:t>
            </a:r>
          </a:p>
        </p:txBody>
      </p:sp>
      <p:sp>
        <p:nvSpPr>
          <p:cNvPr id="295" name="Triplets BLM layout (Cell 1 - Cell 3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Triplets BLM layout (Cell 1 - Cell 3)</a:t>
            </a:r>
          </a:p>
        </p:txBody>
      </p:sp>
      <p:sp>
        <p:nvSpPr>
          <p:cNvPr id="296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ap of beam loss simul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Recap of beam loss simulations</a:t>
            </a:r>
          </a:p>
        </p:txBody>
      </p:sp>
      <p:sp>
        <p:nvSpPr>
          <p:cNvPr id="299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7165" y="868110"/>
            <a:ext cx="6260896" cy="22245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483" y="3139778"/>
            <a:ext cx="6164261" cy="2466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4087" y="3480507"/>
            <a:ext cx="4508595" cy="2712602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Tracking simulations of beam losses in the HL-LHC triplet, Ye Zou (HL-LHC WP13)…"/>
          <p:cNvSpPr txBox="1"/>
          <p:nvPr>
            <p:ph type="body" sz="quarter" idx="1"/>
          </p:nvPr>
        </p:nvSpPr>
        <p:spPr>
          <a:xfrm>
            <a:off x="407989" y="1592262"/>
            <a:ext cx="4889398" cy="1735318"/>
          </a:xfrm>
          <a:prstGeom prst="rect">
            <a:avLst/>
          </a:prstGeom>
        </p:spPr>
        <p:txBody>
          <a:bodyPr/>
          <a:lstStyle/>
          <a:p>
            <a:pPr marL="185286" indent="-185286" defTabSz="804672">
              <a:spcBef>
                <a:spcPts val="1500"/>
              </a:spcBef>
              <a:buSzPct val="100000"/>
              <a:buChar char="•"/>
              <a:defRPr b="0" sz="1848"/>
            </a:pPr>
            <a:r>
              <a:t>Tracking simulations of beam losses in the HL-LHC triplet, Ye Zou (</a:t>
            </a:r>
            <a:r>
              <a:rPr u="sng">
                <a:solidFill>
                  <a:srgbClr val="0096FF"/>
                </a:solidFill>
                <a:hlinkClick r:id="rId5" invalidUrl="" action="" tgtFrame="" tooltip="" history="1" highlightClick="0" endSnd="0"/>
              </a:rPr>
              <a:t>HL-LHC WP13</a:t>
            </a:r>
            <a:r>
              <a:t>)</a:t>
            </a:r>
          </a:p>
          <a:p>
            <a:pPr marL="185286" indent="-185286" defTabSz="804672">
              <a:spcBef>
                <a:spcPts val="1500"/>
              </a:spcBef>
              <a:buSzPct val="100000"/>
              <a:buChar char="•"/>
              <a:defRPr b="0" sz="1848"/>
            </a:pPr>
            <a:r>
              <a:t>BLM response simulations for the HL-LHC triplet, Andrea Tsinganis (</a:t>
            </a:r>
            <a:r>
              <a:rPr u="sng">
                <a:solidFill>
                  <a:srgbClr val="0096FF"/>
                </a:solidFill>
                <a:hlinkClick r:id="rId5" invalidUrl="" action="" tgtFrame="" tooltip="" history="1" highlightClick="0" endSnd="0"/>
              </a:rPr>
              <a:t>HL-LHC WP13</a:t>
            </a:r>
            <a:r>
              <a:t>) using layout optics HL-LHC v1.3, 255 μrad half crossing angle, β*=20cm.</a:t>
            </a:r>
          </a:p>
        </p:txBody>
      </p:sp>
      <p:sp>
        <p:nvSpPr>
          <p:cNvPr id="304" name="TOP view"/>
          <p:cNvSpPr txBox="1"/>
          <p:nvPr/>
        </p:nvSpPr>
        <p:spPr>
          <a:xfrm>
            <a:off x="2184103" y="4741097"/>
            <a:ext cx="995190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TOP view</a:t>
            </a:r>
          </a:p>
        </p:txBody>
      </p:sp>
      <p:sp>
        <p:nvSpPr>
          <p:cNvPr id="305" name="Arrow"/>
          <p:cNvSpPr/>
          <p:nvPr/>
        </p:nvSpPr>
        <p:spPr>
          <a:xfrm>
            <a:off x="4840791" y="4054559"/>
            <a:ext cx="747369" cy="730092"/>
          </a:xfrm>
          <a:prstGeom prst="rightArrow">
            <a:avLst>
              <a:gd name="adj1" fmla="val 32000"/>
              <a:gd name="adj2" fmla="val 65515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06" name="Similar signal for Internal or External BLM…"/>
          <p:cNvSpPr txBox="1"/>
          <p:nvPr/>
        </p:nvSpPr>
        <p:spPr>
          <a:xfrm>
            <a:off x="5202692" y="5653280"/>
            <a:ext cx="6636750" cy="425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500">
                <a:solidFill>
                  <a:srgbClr val="FF9300"/>
                </a:solidFill>
              </a:defRPr>
            </a:pPr>
            <a:r>
              <a:t>Similar signal for Internal or External BLM</a:t>
            </a:r>
          </a:p>
          <a:p>
            <a:pPr>
              <a:defRPr b="1" sz="1500">
                <a:solidFill>
                  <a:srgbClr val="FF9300"/>
                </a:solidFill>
              </a:defRPr>
            </a:pPr>
            <a:r>
              <a:t>BLM on top of the interconnect has more signal due to less shielding</a:t>
            </a:r>
          </a:p>
        </p:txBody>
      </p:sp>
      <p:sp>
        <p:nvSpPr>
          <p:cNvPr id="307" name="External ring side"/>
          <p:cNvSpPr txBox="1"/>
          <p:nvPr/>
        </p:nvSpPr>
        <p:spPr>
          <a:xfrm>
            <a:off x="752420" y="4305013"/>
            <a:ext cx="177888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External ring side</a:t>
            </a:r>
          </a:p>
        </p:txBody>
      </p:sp>
      <p:sp>
        <p:nvSpPr>
          <p:cNvPr id="308" name="Internal ring side"/>
          <p:cNvSpPr txBox="1"/>
          <p:nvPr/>
        </p:nvSpPr>
        <p:spPr>
          <a:xfrm>
            <a:off x="752420" y="5177181"/>
            <a:ext cx="1702756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Internal ring side</a:t>
            </a:r>
          </a:p>
        </p:txBody>
      </p:sp>
      <p:sp>
        <p:nvSpPr>
          <p:cNvPr id="309" name="Star"/>
          <p:cNvSpPr/>
          <p:nvPr/>
        </p:nvSpPr>
        <p:spPr>
          <a:xfrm>
            <a:off x="-17747" y="4616041"/>
            <a:ext cx="478291" cy="41459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93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Initial BLM detectors propos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Initial BLM detectors proposal</a:t>
            </a:r>
          </a:p>
        </p:txBody>
      </p:sp>
      <p:sp>
        <p:nvSpPr>
          <p:cNvPr id="312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883" y="1164288"/>
            <a:ext cx="6658920" cy="10267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62108" y="2316381"/>
            <a:ext cx="6946901" cy="195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96513" y="4062386"/>
            <a:ext cx="7454901" cy="2133601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HL-LHC triplet (2020):…"/>
          <p:cNvSpPr txBox="1"/>
          <p:nvPr/>
        </p:nvSpPr>
        <p:spPr>
          <a:xfrm>
            <a:off x="6727600" y="1088052"/>
            <a:ext cx="5539272" cy="2659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/>
            </a:pPr>
            <a:r>
              <a:t>HL-LHC triplet (2020):</a:t>
            </a:r>
          </a:p>
          <a:p>
            <a:pPr lvl="1" marL="561473" indent="-180473">
              <a:buSzPct val="100000"/>
              <a:buChar char="•"/>
            </a:pPr>
            <a:r>
              <a:t>2 detectors/beam/quadrupole including super-conducting D1 and CP</a:t>
            </a:r>
          </a:p>
          <a:p>
            <a:pPr lvl="1" marL="561473" indent="-180473">
              <a:buSzPct val="100000"/>
              <a:buChar char="•"/>
            </a:pPr>
            <a:r>
              <a:t>Total of 33 detectors between 20-90 m from IP: </a:t>
            </a:r>
          </a:p>
          <a:p>
            <a:pPr lvl="2" marL="942473" indent="-180473">
              <a:buSzPct val="100000"/>
              <a:buChar char="•"/>
            </a:pPr>
            <a:r>
              <a:t>8 BLM at Q1/Q2/Q3</a:t>
            </a:r>
          </a:p>
          <a:p>
            <a:pPr lvl="2" marL="942473" indent="-180473">
              <a:buSzPct val="100000"/>
              <a:buChar char="•"/>
            </a:pPr>
            <a:r>
              <a:t>4 BLM at D1 and 4 BLM at CP</a:t>
            </a:r>
          </a:p>
          <a:p>
            <a:pPr lvl="2" marL="942473" indent="-180473">
              <a:buSzPct val="100000"/>
              <a:buChar char="•"/>
            </a:pPr>
            <a:r>
              <a:t>1 BLM BPMSW @ 21 m</a:t>
            </a:r>
          </a:p>
          <a:p>
            <a:pPr lvl="1" marL="561473" indent="-180473">
              <a:buSzPct val="100000"/>
              <a:buChar char="•"/>
            </a:pPr>
            <a:r>
              <a:t>Additional monitors in selected locations read-out by the R&amp;D rad-hard read-out with ASIC.</a:t>
            </a:r>
          </a:p>
        </p:txBody>
      </p:sp>
      <p:sp>
        <p:nvSpPr>
          <p:cNvPr id="317" name="Update on 2024:…"/>
          <p:cNvSpPr txBox="1"/>
          <p:nvPr/>
        </p:nvSpPr>
        <p:spPr>
          <a:xfrm>
            <a:off x="7380917" y="3962570"/>
            <a:ext cx="4561636" cy="2012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ts val="400"/>
              </a:spcBef>
              <a:defRPr b="1">
                <a:solidFill>
                  <a:srgbClr val="FF9300"/>
                </a:solidFill>
              </a:defRPr>
            </a:pPr>
            <a:r>
              <a:t>Update on 2024:</a:t>
            </a:r>
          </a:p>
          <a:p>
            <a:pPr marL="180473" indent="-180473">
              <a:spcBef>
                <a:spcPts val="400"/>
              </a:spcBef>
              <a:buSzPct val="100000"/>
              <a:buChar char="•"/>
              <a:defRPr i="1" sz="1600">
                <a:solidFill>
                  <a:srgbClr val="FF9300"/>
                </a:solidFill>
              </a:defRPr>
            </a:pPr>
            <a:r>
              <a:t>Avoid External side of the ring - difficult/impossible of access for maintenance and irradiation test.</a:t>
            </a:r>
          </a:p>
          <a:p>
            <a:pPr marL="180473" indent="-180473">
              <a:spcBef>
                <a:spcPts val="400"/>
              </a:spcBef>
              <a:buSzPct val="100000"/>
              <a:buChar char="•"/>
              <a:defRPr i="1" sz="1600">
                <a:solidFill>
                  <a:srgbClr val="FF9300"/>
                </a:solidFill>
              </a:defRPr>
            </a:pPr>
            <a:r>
              <a:t>Reduce number of detectors with the standard read-out —&gt; lose redundancy</a:t>
            </a:r>
          </a:p>
          <a:p>
            <a:pPr marL="180473" indent="-180473">
              <a:spcBef>
                <a:spcPts val="400"/>
              </a:spcBef>
              <a:buSzPct val="100000"/>
              <a:buChar char="•"/>
              <a:defRPr i="1" sz="1600">
                <a:solidFill>
                  <a:srgbClr val="FF9300"/>
                </a:solidFill>
              </a:defRPr>
            </a:pPr>
            <a:r>
              <a:t>Add 1 detector at EACH location with the new ASIC read-out —&gt; gain redundancy</a:t>
            </a:r>
          </a:p>
        </p:txBody>
      </p:sp>
      <p:sp>
        <p:nvSpPr>
          <p:cNvPr id="318" name="See next talk by C.Zamantas"/>
          <p:cNvSpPr txBox="1"/>
          <p:nvPr/>
        </p:nvSpPr>
        <p:spPr>
          <a:xfrm>
            <a:off x="9627894" y="3572552"/>
            <a:ext cx="2132478" cy="1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i="1" sz="1300">
                <a:solidFill>
                  <a:srgbClr val="535353"/>
                </a:solidFill>
              </a:defRPr>
            </a:lvl1pPr>
          </a:lstStyle>
          <a:p>
            <a:pPr/>
            <a:r>
              <a:t>See next talk by C.Zamantas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Integration of cell 1 - cell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Integration of cell 1 - cell 3</a:t>
            </a:r>
          </a:p>
        </p:txBody>
      </p:sp>
      <p:sp>
        <p:nvSpPr>
          <p:cNvPr id="32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482" y="931543"/>
            <a:ext cx="5957211" cy="33499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96578" y="2339872"/>
            <a:ext cx="7041421" cy="39516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66427" y="2398924"/>
            <a:ext cx="14986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N. Joannon EN/ACE/INT"/>
          <p:cNvSpPr txBox="1"/>
          <p:nvPr/>
        </p:nvSpPr>
        <p:spPr>
          <a:xfrm>
            <a:off x="9480781" y="703242"/>
            <a:ext cx="2528306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N. Joannon EN/ACE/INT</a:t>
            </a:r>
          </a:p>
        </p:txBody>
      </p:sp>
      <p:sp>
        <p:nvSpPr>
          <p:cNvPr id="326" name="1 BLM read by standard BLM electronics (no change wrt LHC)"/>
          <p:cNvSpPr txBox="1"/>
          <p:nvPr/>
        </p:nvSpPr>
        <p:spPr>
          <a:xfrm>
            <a:off x="1005668" y="4533249"/>
            <a:ext cx="3858323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1 BLM read by standard BLM electronics (no change wrt LHC)</a:t>
            </a:r>
          </a:p>
        </p:txBody>
      </p:sp>
      <p:sp>
        <p:nvSpPr>
          <p:cNvPr id="327" name="1 BLM read by new rad-hard electronics."/>
          <p:cNvSpPr txBox="1"/>
          <p:nvPr/>
        </p:nvSpPr>
        <p:spPr>
          <a:xfrm>
            <a:off x="322802" y="5310918"/>
            <a:ext cx="3858323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1 BLM read by new rad-hard electronics.</a:t>
            </a:r>
          </a:p>
        </p:txBody>
      </p:sp>
      <p:sp>
        <p:nvSpPr>
          <p:cNvPr id="328" name="Line"/>
          <p:cNvSpPr/>
          <p:nvPr/>
        </p:nvSpPr>
        <p:spPr>
          <a:xfrm flipV="1">
            <a:off x="1771605" y="2840653"/>
            <a:ext cx="200331" cy="1794958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329" name="Line"/>
          <p:cNvSpPr/>
          <p:nvPr/>
        </p:nvSpPr>
        <p:spPr>
          <a:xfrm flipV="1">
            <a:off x="427829" y="2801538"/>
            <a:ext cx="1403203" cy="2484106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330" name="All proposed cell1-3 locations have been discussed and analysed. A complete the integration study has been done.…"/>
          <p:cNvSpPr txBox="1"/>
          <p:nvPr/>
        </p:nvSpPr>
        <p:spPr>
          <a:xfrm>
            <a:off x="5641566" y="1367676"/>
            <a:ext cx="6334231" cy="792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All proposed cell1-3 locations have been discussed and analysed. A complete the integration study has been done.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Few modifications need to be checked.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3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529" t="0" r="0" b="0"/>
          <a:stretch>
            <a:fillRect/>
          </a:stretch>
        </p:blipFill>
        <p:spPr>
          <a:xfrm>
            <a:off x="674117" y="114925"/>
            <a:ext cx="11517884" cy="6184236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Proposal for Expert names"/>
          <p:cNvSpPr txBox="1"/>
          <p:nvPr/>
        </p:nvSpPr>
        <p:spPr>
          <a:xfrm>
            <a:off x="696656" y="476219"/>
            <a:ext cx="1568128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Proposal for Expert names</a:t>
            </a:r>
          </a:p>
        </p:txBody>
      </p:sp>
      <p:sp>
        <p:nvSpPr>
          <p:cNvPr id="335" name="BLM equivalent locations"/>
          <p:cNvSpPr txBox="1"/>
          <p:nvPr/>
        </p:nvSpPr>
        <p:spPr>
          <a:xfrm>
            <a:off x="748075" y="4870502"/>
            <a:ext cx="1568128" cy="792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BLM equivalent locations</a:t>
            </a:r>
          </a:p>
        </p:txBody>
      </p:sp>
      <p:sp>
        <p:nvSpPr>
          <p:cNvPr id="336" name="Notice:…"/>
          <p:cNvSpPr txBox="1"/>
          <p:nvPr/>
        </p:nvSpPr>
        <p:spPr>
          <a:xfrm>
            <a:off x="63973" y="1161575"/>
            <a:ext cx="2300621" cy="80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400">
                <a:solidFill>
                  <a:srgbClr val="000000"/>
                </a:solidFill>
              </a:defRPr>
            </a:pPr>
            <a:r>
              <a:t>Notice:</a:t>
            </a:r>
          </a:p>
          <a:p>
            <a:pPr>
              <a:defRPr sz="1400">
                <a:solidFill>
                  <a:srgbClr val="000000"/>
                </a:solidFill>
              </a:defRPr>
            </a:pPr>
            <a:r>
              <a:t>B0 but position at element (10,20,30) is with respect the outgoing beam.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