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65" r:id="rId5"/>
    <p:sldMasterId id="2147483670" r:id="rId6"/>
    <p:sldMasterId id="2147483679" r:id="rId7"/>
  </p:sldMasterIdLst>
  <p:notesMasterIdLst>
    <p:notesMasterId r:id="rId30"/>
  </p:notesMasterIdLst>
  <p:sldIdLst>
    <p:sldId id="366" r:id="rId8"/>
    <p:sldId id="488" r:id="rId9"/>
    <p:sldId id="485" r:id="rId10"/>
    <p:sldId id="482" r:id="rId11"/>
    <p:sldId id="494" r:id="rId12"/>
    <p:sldId id="387" r:id="rId13"/>
    <p:sldId id="266" r:id="rId14"/>
    <p:sldId id="444" r:id="rId15"/>
    <p:sldId id="439" r:id="rId16"/>
    <p:sldId id="504" r:id="rId17"/>
    <p:sldId id="380" r:id="rId18"/>
    <p:sldId id="379" r:id="rId19"/>
    <p:sldId id="487" r:id="rId20"/>
    <p:sldId id="486" r:id="rId21"/>
    <p:sldId id="481" r:id="rId22"/>
    <p:sldId id="493" r:id="rId23"/>
    <p:sldId id="495" r:id="rId24"/>
    <p:sldId id="496" r:id="rId25"/>
    <p:sldId id="500" r:id="rId26"/>
    <p:sldId id="505" r:id="rId27"/>
    <p:sldId id="499" r:id="rId28"/>
    <p:sldId id="497" r:id="rId2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6621" autoAdjust="0"/>
  </p:normalViewPr>
  <p:slideViewPr>
    <p:cSldViewPr>
      <p:cViewPr varScale="1">
        <p:scale>
          <a:sx n="155" d="100"/>
          <a:sy n="155" d="100"/>
        </p:scale>
        <p:origin x="234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5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5/27/2024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08" tIns="46104" rIns="92208" bIns="461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7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68817C-3819-464B-BDD2-32372A10A91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462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CB48D5-916A-4455-8477-8D64B7A0AA13}" type="slidenum">
              <a:rPr lang="en-US"/>
              <a:pPr/>
              <a:t>6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26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29509" y="621508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/>
              <a:t>27/05/2024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0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0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83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697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753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2105436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4199956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0CA9CFB-1937-EDDC-8B68-D8A85FD9908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371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29509" y="621508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/>
              <a:t>16/03/2022</a:t>
            </a:r>
          </a:p>
        </p:txBody>
      </p:sp>
    </p:spTree>
    <p:extLst>
      <p:ext uri="{BB962C8B-B14F-4D97-AF65-F5344CB8AC3E}">
        <p14:creationId xmlns:p14="http://schemas.microsoft.com/office/powerpoint/2010/main" val="2692245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16/03/2022</a:t>
            </a:r>
          </a:p>
        </p:txBody>
      </p:sp>
    </p:spTree>
    <p:extLst>
      <p:ext uri="{BB962C8B-B14F-4D97-AF65-F5344CB8AC3E}">
        <p14:creationId xmlns:p14="http://schemas.microsoft.com/office/powerpoint/2010/main" val="3080134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16/03/2022</a:t>
            </a:r>
          </a:p>
        </p:txBody>
      </p:sp>
    </p:spTree>
    <p:extLst>
      <p:ext uri="{BB962C8B-B14F-4D97-AF65-F5344CB8AC3E}">
        <p14:creationId xmlns:p14="http://schemas.microsoft.com/office/powerpoint/2010/main" val="370525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29509" y="621508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/>
              <a:t>09/06/2023</a:t>
            </a:r>
          </a:p>
        </p:txBody>
      </p:sp>
    </p:spTree>
    <p:extLst>
      <p:ext uri="{BB962C8B-B14F-4D97-AF65-F5344CB8AC3E}">
        <p14:creationId xmlns:p14="http://schemas.microsoft.com/office/powerpoint/2010/main" val="329824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09/06/2023</a:t>
            </a:r>
          </a:p>
        </p:txBody>
      </p:sp>
    </p:spTree>
    <p:extLst>
      <p:ext uri="{BB962C8B-B14F-4D97-AF65-F5344CB8AC3E}">
        <p14:creationId xmlns:p14="http://schemas.microsoft.com/office/powerpoint/2010/main" val="206082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09/06/2023</a:t>
            </a:r>
          </a:p>
        </p:txBody>
      </p:sp>
    </p:spTree>
    <p:extLst>
      <p:ext uri="{BB962C8B-B14F-4D97-AF65-F5344CB8AC3E}">
        <p14:creationId xmlns:p14="http://schemas.microsoft.com/office/powerpoint/2010/main" val="1945403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27/05/2024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20154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891" marR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5727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5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1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christos.zamantzas@cern.ch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27/05/2024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christos.zamantzas@cern.ch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09/06/2023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6159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73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christos.zamantzas@cern.ch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16/03/2022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4066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hyperlink" Target="https://edms.cern.ch/item/EDA-03919-V4-0/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19600"/>
            <a:ext cx="11353800" cy="1066800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BLM ASIC:</a:t>
            </a:r>
            <a:r>
              <a:rPr lang="en-GB" sz="3600" dirty="0"/>
              <a:t> Development Summary &amp; future Prospect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789612"/>
            <a:ext cx="10134600" cy="763588"/>
          </a:xfrm>
        </p:spPr>
        <p:txBody>
          <a:bodyPr>
            <a:normAutofit/>
          </a:bodyPr>
          <a:lstStyle/>
          <a:p>
            <a:r>
              <a:rPr lang="en-US" sz="1800" dirty="0"/>
              <a:t>Christos Zamantzas on behalf of SY-BI-BL</a:t>
            </a:r>
          </a:p>
        </p:txBody>
      </p:sp>
      <p:pic>
        <p:nvPicPr>
          <p:cNvPr id="1026" name="Picture 2" descr="C:\SVN\CERN_temporary\MPP\CERN_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2341563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D2DDB2-2F74-6008-DE98-75E41E1FD011}"/>
              </a:ext>
            </a:extLst>
          </p:cNvPr>
          <p:cNvSpPr/>
          <p:nvPr/>
        </p:nvSpPr>
        <p:spPr>
          <a:xfrm>
            <a:off x="3791275" y="1066800"/>
            <a:ext cx="801972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4000" dirty="0">
                <a:solidFill>
                  <a:schemeClr val="tx2"/>
                </a:solidFill>
              </a:rPr>
              <a:t>BLM Thresholds WG</a:t>
            </a:r>
          </a:p>
          <a:p>
            <a:pPr algn="r"/>
            <a:r>
              <a:rPr lang="en-GB" dirty="0">
                <a:solidFill>
                  <a:schemeClr val="tx2"/>
                </a:solidFill>
              </a:rPr>
              <a:t>https://indico.cern.ch/event/1419391/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06B7284-F633-7C43-77A2-14B123F7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29509" y="6215083"/>
            <a:ext cx="3860800" cy="365125"/>
          </a:xfrm>
        </p:spPr>
        <p:txBody>
          <a:bodyPr/>
          <a:lstStyle/>
          <a:p>
            <a:pPr algn="r"/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2914012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EF651-1DC0-45D9-9D78-6830F1AF9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New BLM mini-crate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F7B43-6B48-4154-9625-A65D66314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D3582-0931-4370-B8DA-C1D5691DB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92CEE-140F-4DEC-A151-B12868A54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27/05/2024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2AAF27E-4955-7579-7C61-EBD413F97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00200"/>
            <a:ext cx="6032034" cy="389649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1D75815-9794-8849-A233-C552F701E610}"/>
              </a:ext>
            </a:extLst>
          </p:cNvPr>
          <p:cNvSpPr txBox="1">
            <a:spLocks/>
          </p:cNvSpPr>
          <p:nvPr/>
        </p:nvSpPr>
        <p:spPr>
          <a:xfrm>
            <a:off x="152400" y="1457961"/>
            <a:ext cx="6248400" cy="3942078"/>
          </a:xfrm>
          <a:prstGeom prst="rect">
            <a:avLst/>
          </a:prstGeom>
          <a:noFill/>
        </p:spPr>
        <p:txBody>
          <a:bodyPr wrap="square">
            <a:normAutofit fontScale="25000" lnSpcReduction="20000"/>
          </a:bodyPr>
          <a:lstStyle/>
          <a:p>
            <a:pPr marL="324000" indent="-324000">
              <a:spcBef>
                <a:spcPts val="1200"/>
              </a:spcBef>
              <a:buClr>
                <a:prstClr val="black"/>
              </a:buClr>
              <a:buSzPct val="70000"/>
              <a:buFont typeface="Wingdings 2" pitchFamily="18" charset="2"/>
              <a:buChar char=""/>
              <a:defRPr/>
            </a:pPr>
            <a:r>
              <a:rPr lang="en-GB" sz="6300" dirty="0">
                <a:solidFill>
                  <a:srgbClr val="4F81BD"/>
                </a:solidFill>
                <a:latin typeface="Calibri"/>
              </a:rPr>
              <a:t>New crate design completed</a:t>
            </a:r>
          </a:p>
          <a:p>
            <a:pPr marL="742950" lvl="1"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5800" dirty="0">
                <a:solidFill>
                  <a:prstClr val="black"/>
                </a:solidFill>
                <a:latin typeface="Calibri"/>
              </a:rPr>
              <a:t>Optimised or reliability, low current measurements and quick interventions</a:t>
            </a:r>
          </a:p>
          <a:p>
            <a:pPr marL="742950" lvl="1"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5800" dirty="0">
                <a:solidFill>
                  <a:prstClr val="black"/>
                </a:solidFill>
                <a:latin typeface="Calibri"/>
              </a:rPr>
              <a:t>Prototype version available </a:t>
            </a:r>
          </a:p>
          <a:p>
            <a:pPr marL="742950" lvl="1"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5800" dirty="0">
                <a:solidFill>
                  <a:prstClr val="black"/>
                </a:solidFill>
                <a:latin typeface="Calibri"/>
              </a:rPr>
              <a:t>All critical components in-stock or ordered </a:t>
            </a:r>
          </a:p>
          <a:p>
            <a:pPr marL="324000" indent="-324000">
              <a:spcBef>
                <a:spcPts val="1200"/>
              </a:spcBef>
              <a:buClr>
                <a:prstClr val="black"/>
              </a:buClr>
              <a:buSzPct val="70000"/>
              <a:buFont typeface="Wingdings 2" pitchFamily="18" charset="2"/>
              <a:buChar char=""/>
              <a:defRPr/>
            </a:pPr>
            <a:r>
              <a:rPr lang="en-GB" sz="6200" dirty="0">
                <a:solidFill>
                  <a:srgbClr val="4F81BD"/>
                </a:solidFill>
                <a:latin typeface="Calibri"/>
              </a:rPr>
              <a:t>Rad-Tol Power Supply prototype</a:t>
            </a:r>
          </a:p>
          <a:p>
            <a:pPr marL="742950" marR="0" lvl="1" indent="-285750" fontAlgn="auto">
              <a:spcBef>
                <a:spcPts val="2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sz="5800" dirty="0">
                <a:solidFill>
                  <a:prstClr val="black"/>
                </a:solidFill>
                <a:latin typeface="Calibri"/>
              </a:rPr>
              <a:t>Using several EP-ESE ASICs</a:t>
            </a:r>
          </a:p>
          <a:p>
            <a:pPr marL="742950" marR="0" lvl="1" indent="-285750" fontAlgn="auto">
              <a:spcBef>
                <a:spcPts val="2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sz="5800" dirty="0">
                <a:solidFill>
                  <a:prstClr val="black"/>
                </a:solidFill>
                <a:latin typeface="Calibri"/>
              </a:rPr>
              <a:t>Tested at CHARM (two runs, ~ 2.5 </a:t>
            </a:r>
            <a:r>
              <a:rPr lang="en-GB" sz="5800" dirty="0" err="1">
                <a:solidFill>
                  <a:prstClr val="black"/>
                </a:solidFill>
                <a:latin typeface="Calibri"/>
              </a:rPr>
              <a:t>kGy</a:t>
            </a:r>
            <a:r>
              <a:rPr lang="en-GB" sz="5800" dirty="0">
                <a:solidFill>
                  <a:prstClr val="black"/>
                </a:solidFill>
                <a:latin typeface="Calibri"/>
              </a:rPr>
              <a:t> accumulated)</a:t>
            </a:r>
          </a:p>
          <a:p>
            <a:pPr marL="742950" marR="0" lvl="1" indent="-285750" fontAlgn="auto">
              <a:spcBef>
                <a:spcPts val="2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sz="5800" dirty="0">
                <a:solidFill>
                  <a:prstClr val="black"/>
                </a:solidFill>
                <a:latin typeface="Calibri"/>
              </a:rPr>
              <a:t>Tested in climatic chamber</a:t>
            </a:r>
          </a:p>
          <a:p>
            <a:pPr marL="324000" marR="0" lvl="0" indent="-324000" fontAlgn="auto">
              <a:spcBef>
                <a:spcPts val="12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Wingdings 2" pitchFamily="18" charset="2"/>
              <a:buChar char=""/>
              <a:tabLst/>
              <a:defRPr/>
            </a:pPr>
            <a:r>
              <a:rPr lang="en-GB" sz="6200" dirty="0">
                <a:solidFill>
                  <a:srgbClr val="4F81BD"/>
                </a:solidFill>
                <a:latin typeface="Calibri"/>
              </a:rPr>
              <a:t>Rad-Tol Front-end prototype</a:t>
            </a:r>
          </a:p>
          <a:p>
            <a:pPr marL="742950" lvl="1"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6000" dirty="0">
                <a:solidFill>
                  <a:prstClr val="black"/>
                </a:solidFill>
                <a:latin typeface="Calibri"/>
              </a:rPr>
              <a:t>Using custom BLM ASIC &amp; several EP-ESE ASICs</a:t>
            </a:r>
          </a:p>
          <a:p>
            <a:pPr marL="742950" lvl="1"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6000" dirty="0">
                <a:solidFill>
                  <a:prstClr val="black"/>
                </a:solidFill>
                <a:latin typeface="Calibri"/>
              </a:rPr>
              <a:t>Tested at PSI (seven runs, ~ 3.5 </a:t>
            </a:r>
            <a:r>
              <a:rPr lang="en-GB" sz="6000" dirty="0" err="1">
                <a:solidFill>
                  <a:prstClr val="black"/>
                </a:solidFill>
                <a:latin typeface="Calibri"/>
              </a:rPr>
              <a:t>kGy</a:t>
            </a:r>
            <a:r>
              <a:rPr lang="en-GB" sz="6000" dirty="0">
                <a:solidFill>
                  <a:prstClr val="black"/>
                </a:solidFill>
                <a:latin typeface="Calibri"/>
              </a:rPr>
              <a:t>) </a:t>
            </a:r>
          </a:p>
          <a:p>
            <a:pPr marL="324000" indent="-324000">
              <a:spcBef>
                <a:spcPts val="1200"/>
              </a:spcBef>
              <a:buClr>
                <a:prstClr val="black"/>
              </a:buClr>
              <a:buSzPct val="70000"/>
              <a:buFont typeface="Wingdings 2" pitchFamily="18" charset="2"/>
              <a:buChar char=""/>
              <a:defRPr/>
            </a:pPr>
            <a:r>
              <a:rPr lang="en-GB" sz="6200" dirty="0">
                <a:solidFill>
                  <a:srgbClr val="4F81BD"/>
                </a:solidFill>
                <a:latin typeface="Calibri"/>
              </a:rPr>
              <a:t>Currently working on system integration</a:t>
            </a:r>
          </a:p>
          <a:p>
            <a:pPr marL="742950" lvl="1"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6000" dirty="0">
                <a:solidFill>
                  <a:prstClr val="black"/>
                </a:solidFill>
                <a:latin typeface="Calibri"/>
              </a:rPr>
              <a:t>Development of back-end firmware for communication and control</a:t>
            </a:r>
          </a:p>
          <a:p>
            <a:pPr marL="742950" lvl="1"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6000" dirty="0">
                <a:solidFill>
                  <a:prstClr val="black"/>
                </a:solidFill>
                <a:latin typeface="Calibri"/>
              </a:rPr>
              <a:t>First version of the real-time data processing &amp; decision making under test</a:t>
            </a:r>
          </a:p>
          <a:p>
            <a:pPr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endParaRPr kumimoji="0" lang="en-GB" sz="4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indent="-285750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endParaRPr lang="en-GB" sz="5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1654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D3079-9ED9-270A-41FA-13B6AD377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BLEIPU:</a:t>
            </a:r>
            <a:r>
              <a:rPr lang="en-GB" dirty="0"/>
              <a:t> BLM/BPM Rad-Tol Input Power Unit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C2CE2-DAB3-92A0-7F30-D9C9EF194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468" y="1142984"/>
            <a:ext cx="5727413" cy="207035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The Input Power Unit (BLEIPU) converts the 230 V</a:t>
            </a:r>
            <a:r>
              <a:rPr lang="en-US" baseline="-25000" dirty="0"/>
              <a:t>AC</a:t>
            </a:r>
            <a:r>
              <a:rPr lang="en-US" dirty="0"/>
              <a:t> power input in the AC output voltages delivered to the Power Supply Unit</a:t>
            </a:r>
          </a:p>
          <a:p>
            <a:pPr lvl="1"/>
            <a:r>
              <a:rPr lang="en-US" dirty="0"/>
              <a:t>EDA-03918</a:t>
            </a:r>
          </a:p>
          <a:p>
            <a:r>
              <a:rPr lang="en-US" dirty="0"/>
              <a:t>Provides also </a:t>
            </a:r>
          </a:p>
          <a:p>
            <a:pPr lvl="1"/>
            <a:r>
              <a:rPr lang="en-US" dirty="0"/>
              <a:t>transformer diagnostic and </a:t>
            </a:r>
          </a:p>
          <a:p>
            <a:pPr lvl="1"/>
            <a:r>
              <a:rPr lang="en-US" dirty="0"/>
              <a:t>the detector bias chain return with voltage conversion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29F518-8262-0C2F-97EB-73A745573A4D}"/>
              </a:ext>
            </a:extLst>
          </p:cNvPr>
          <p:cNvGrpSpPr>
            <a:grpSpLocks noChangeAspect="1"/>
          </p:cNvGrpSpPr>
          <p:nvPr/>
        </p:nvGrpSpPr>
        <p:grpSpPr>
          <a:xfrm>
            <a:off x="6858000" y="897863"/>
            <a:ext cx="4878532" cy="3168577"/>
            <a:chOff x="303068" y="660054"/>
            <a:chExt cx="8536132" cy="554416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ED2F55-8896-8696-3B37-0563BD954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7495" y="3107429"/>
              <a:ext cx="1605178" cy="285636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F8BD8A8-A74F-D548-850B-1B47B5C41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84455" y="660054"/>
              <a:ext cx="4176949" cy="313755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1945C1E-6EC5-6D3A-2CB5-2FA62265D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30205" y="4076231"/>
              <a:ext cx="4176712" cy="212798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2AB454-0BB8-3367-17EC-0420433FCBED}"/>
                </a:ext>
              </a:extLst>
            </p:cNvPr>
            <p:cNvSpPr txBox="1"/>
            <p:nvPr/>
          </p:nvSpPr>
          <p:spPr>
            <a:xfrm>
              <a:off x="303068" y="1166598"/>
              <a:ext cx="3615558" cy="1900866"/>
            </a:xfrm>
            <a:prstGeom prst="rect">
              <a:avLst/>
            </a:prstGeom>
            <a:noFill/>
          </p:spPr>
          <p:txBody>
            <a:bodyPr wrap="square" rtlCol="0">
              <a:normAutofit fontScale="70000" lnSpcReduction="20000"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HV input connector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230 V</a:t>
              </a:r>
              <a:r>
                <a:rPr kumimoji="0" lang="en-US" sz="24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Inlet/Outlet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Main Fuse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Earth bonding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B4DD3CB-4D95-BDF6-F402-86427ACAEE2B}"/>
                </a:ext>
              </a:extLst>
            </p:cNvPr>
            <p:cNvCxnSpPr>
              <a:cxnSpLocks/>
            </p:cNvCxnSpPr>
            <p:nvPr/>
          </p:nvCxnSpPr>
          <p:spPr>
            <a:xfrm>
              <a:off x="3620218" y="1465729"/>
              <a:ext cx="1561382" cy="66787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8829B0B-9554-6990-9E0C-17A8FEFE1E30}"/>
                </a:ext>
              </a:extLst>
            </p:cNvPr>
            <p:cNvCxnSpPr>
              <a:cxnSpLocks/>
            </p:cNvCxnSpPr>
            <p:nvPr/>
          </p:nvCxnSpPr>
          <p:spPr>
            <a:xfrm>
              <a:off x="1376328" y="2785338"/>
              <a:ext cx="1549578" cy="1488212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0BEE0A5-D1D0-685F-95DD-579C56F3BF33}"/>
                </a:ext>
              </a:extLst>
            </p:cNvPr>
            <p:cNvSpPr txBox="1"/>
            <p:nvPr/>
          </p:nvSpPr>
          <p:spPr>
            <a:xfrm>
              <a:off x="5480091" y="5600784"/>
              <a:ext cx="109283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fontScale="47500" lnSpcReduction="20000"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Input filter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1B06F81-1F55-79A4-4CB9-30FA7071881D}"/>
                </a:ext>
              </a:extLst>
            </p:cNvPr>
            <p:cNvSpPr txBox="1"/>
            <p:nvPr/>
          </p:nvSpPr>
          <p:spPr>
            <a:xfrm>
              <a:off x="6705600" y="3352144"/>
              <a:ext cx="2133600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rmAutofit fontScale="62500" lnSpcReduction="20000"/>
            </a:bodyPr>
            <a:lstStyle>
              <a:defPPr>
                <a:defRPr lang="en-US"/>
              </a:defPPr>
              <a:lvl1pPr algn="ctr">
                <a:defRPr sz="16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Radiation tolerant power transformer (custom design)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A79F5CD-92DD-90EC-E264-2FB795947646}"/>
                </a:ext>
              </a:extLst>
            </p:cNvPr>
            <p:cNvSpPr txBox="1"/>
            <p:nvPr/>
          </p:nvSpPr>
          <p:spPr>
            <a:xfrm>
              <a:off x="5562601" y="4104274"/>
              <a:ext cx="106680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rmAutofit fontScale="40000" lnSpcReduction="20000"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HV divider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E85964-276A-7AE7-A53D-433FB553B2DD}"/>
                </a:ext>
              </a:extLst>
            </p:cNvPr>
            <p:cNvCxnSpPr>
              <a:cxnSpLocks/>
            </p:cNvCxnSpPr>
            <p:nvPr/>
          </p:nvCxnSpPr>
          <p:spPr>
            <a:xfrm>
              <a:off x="3620218" y="1852030"/>
              <a:ext cx="1256582" cy="987833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C858B1-6585-B2A5-0063-DAD76173BA99}"/>
                </a:ext>
              </a:extLst>
            </p:cNvPr>
            <p:cNvCxnSpPr/>
            <p:nvPr/>
          </p:nvCxnSpPr>
          <p:spPr>
            <a:xfrm>
              <a:off x="3148812" y="2160122"/>
              <a:ext cx="1800771" cy="2555369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3A08844-F1A4-AAB7-0132-6D19B5C27B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03003" y="2160122"/>
              <a:ext cx="445809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7AAF7F6-86E8-9B48-5BFF-F846C6705C31}"/>
                </a:ext>
              </a:extLst>
            </p:cNvPr>
            <p:cNvCxnSpPr/>
            <p:nvPr/>
          </p:nvCxnSpPr>
          <p:spPr>
            <a:xfrm flipH="1">
              <a:off x="7242419" y="4176916"/>
              <a:ext cx="501250" cy="534596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F571BF-AB52-CF6C-D681-7909DE92374A}"/>
              </a:ext>
            </a:extLst>
          </p:cNvPr>
          <p:cNvGrpSpPr/>
          <p:nvPr/>
        </p:nvGrpSpPr>
        <p:grpSpPr>
          <a:xfrm>
            <a:off x="7672941" y="4480086"/>
            <a:ext cx="3763115" cy="1491132"/>
            <a:chOff x="7307442" y="4498680"/>
            <a:chExt cx="3763115" cy="1491132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BD8FF7D-5BED-1BD9-05DE-036C885CB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07442" y="4498680"/>
              <a:ext cx="1738406" cy="149113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AAC236B8-4C88-C544-FF37-999DEAEE8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19742" y="4610161"/>
              <a:ext cx="1950815" cy="1320707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1CBF556-357A-6721-63AD-DA054E34D31E}"/>
              </a:ext>
            </a:extLst>
          </p:cNvPr>
          <p:cNvSpPr txBox="1"/>
          <p:nvPr/>
        </p:nvSpPr>
        <p:spPr>
          <a:xfrm>
            <a:off x="8333652" y="5955268"/>
            <a:ext cx="3056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Transformer &amp; output voltages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EF4445-3C0E-CB9C-49F9-6BB73E4D6336}"/>
              </a:ext>
            </a:extLst>
          </p:cNvPr>
          <p:cNvSpPr txBox="1"/>
          <p:nvPr/>
        </p:nvSpPr>
        <p:spPr>
          <a:xfrm>
            <a:off x="8414890" y="3968059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3D model of BLEIPU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E3ACEE9-EF0B-1EA4-9022-28420026BF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066" y="3159041"/>
            <a:ext cx="4874921" cy="2577746"/>
          </a:xfrm>
          <a:prstGeom prst="rect">
            <a:avLst/>
          </a:prstGeom>
        </p:spPr>
      </p:pic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60807FFE-1514-0DAF-987F-015EEAEA98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D675B064-CBE0-F430-C36E-4686F0B8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E1780E77-4A2E-B6B8-1D16-EAC47E6BD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1282202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60C2D-E515-CE3F-620D-6A723D1DF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BLEPSU:</a:t>
            </a:r>
            <a:r>
              <a:rPr lang="en-GB" dirty="0"/>
              <a:t> BLM/BPM Rad-Tol PSU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13F9A-0641-40EA-225D-DD4D89640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66800"/>
            <a:ext cx="6629400" cy="5181600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V2 redesign mandatory </a:t>
            </a:r>
          </a:p>
          <a:p>
            <a:pPr lvl="1"/>
            <a:r>
              <a:rPr lang="en-GB" dirty="0"/>
              <a:t>due to already obsolete ST linear voltage </a:t>
            </a:r>
            <a:r>
              <a:rPr lang="en-GB" dirty="0">
                <a:solidFill>
                  <a:schemeClr val="accent1"/>
                </a:solidFill>
              </a:rPr>
              <a:t>regulators</a:t>
            </a:r>
            <a:r>
              <a:rPr lang="en-GB" dirty="0"/>
              <a:t> and FEAST DC/DC </a:t>
            </a:r>
            <a:r>
              <a:rPr lang="en-GB" dirty="0">
                <a:solidFill>
                  <a:schemeClr val="accent1"/>
                </a:solidFill>
              </a:rPr>
              <a:t>converters</a:t>
            </a:r>
          </a:p>
          <a:p>
            <a:r>
              <a:rPr lang="en-GB" dirty="0">
                <a:solidFill>
                  <a:schemeClr val="accent1"/>
                </a:solidFill>
              </a:rPr>
              <a:t>V3 based on </a:t>
            </a:r>
            <a:r>
              <a:rPr lang="en-GB" dirty="0" err="1">
                <a:solidFill>
                  <a:schemeClr val="accent1"/>
                </a:solidFill>
              </a:rPr>
              <a:t>bPOL</a:t>
            </a:r>
            <a:r>
              <a:rPr lang="en-GB" dirty="0">
                <a:solidFill>
                  <a:schemeClr val="accent1"/>
                </a:solidFill>
              </a:rPr>
              <a:t> (rad-hard ASIC) </a:t>
            </a:r>
          </a:p>
          <a:p>
            <a:pPr lvl="1"/>
            <a:r>
              <a:rPr lang="en-GB" dirty="0"/>
              <a:t>Achieves all electrical specifications (long list of tests targeting power-on ramp, ripple, load, heat dissipation, short-circuit protection etc.)</a:t>
            </a:r>
          </a:p>
          <a:p>
            <a:pPr lvl="1"/>
            <a:r>
              <a:rPr lang="en-GB" dirty="0"/>
              <a:t>Tested at CHARM for two weeks (reached 940 </a:t>
            </a:r>
            <a:r>
              <a:rPr lang="en-GB" dirty="0" err="1"/>
              <a:t>Gy</a:t>
            </a:r>
            <a:r>
              <a:rPr lang="en-GB" dirty="0"/>
              <a:t>) without any issue </a:t>
            </a:r>
          </a:p>
          <a:p>
            <a:r>
              <a:rPr lang="en-GB" b="1" dirty="0">
                <a:solidFill>
                  <a:schemeClr val="accent1"/>
                </a:solidFill>
              </a:rPr>
              <a:t>V4 prototype validation completed </a:t>
            </a:r>
          </a:p>
          <a:p>
            <a:pPr lvl="1"/>
            <a:r>
              <a:rPr lang="en-GB" sz="2200" dirty="0">
                <a:hlinkClick r:id="rId2"/>
              </a:rPr>
              <a:t>https://edms.cern.ch/item/EDA-03919-V4-0/0</a:t>
            </a:r>
            <a:endParaRPr lang="en-GB" sz="2200" dirty="0"/>
          </a:p>
          <a:p>
            <a:pPr lvl="1"/>
            <a:r>
              <a:rPr lang="en-GB" dirty="0"/>
              <a:t>Changes on PCB </a:t>
            </a:r>
            <a:r>
              <a:rPr lang="en-GB" dirty="0" err="1"/>
              <a:t>stackup</a:t>
            </a:r>
            <a:r>
              <a:rPr lang="en-GB" dirty="0"/>
              <a:t> for shielding, and better capacitors for the rectifier and output filtering as well as lifetime. </a:t>
            </a:r>
          </a:p>
          <a:p>
            <a:pPr lvl="1"/>
            <a:r>
              <a:rPr lang="en-GB" dirty="0"/>
              <a:t>All tests and validations completed, e.g. </a:t>
            </a:r>
          </a:p>
          <a:p>
            <a:pPr lvl="2"/>
            <a:r>
              <a:rPr lang="en-GB" dirty="0"/>
              <a:t>CHARM (</a:t>
            </a:r>
            <a:r>
              <a:rPr lang="en-GB" dirty="0">
                <a:solidFill>
                  <a:srgbClr val="FF0000"/>
                </a:solidFill>
              </a:rPr>
              <a:t>reached ~ 1500 </a:t>
            </a:r>
            <a:r>
              <a:rPr lang="en-GB" dirty="0" err="1">
                <a:solidFill>
                  <a:srgbClr val="FF0000"/>
                </a:solidFill>
              </a:rPr>
              <a:t>Gy</a:t>
            </a:r>
            <a:r>
              <a:rPr lang="en-GB" dirty="0">
                <a:solidFill>
                  <a:srgbClr val="FF0000"/>
                </a:solidFill>
              </a:rPr>
              <a:t> accumulated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Climatic chamber (</a:t>
            </a:r>
            <a:r>
              <a:rPr lang="en-GB" dirty="0">
                <a:solidFill>
                  <a:srgbClr val="FF0000"/>
                </a:solidFill>
              </a:rPr>
              <a:t>150h stress-test up to 100°C</a:t>
            </a:r>
            <a:r>
              <a:rPr lang="en-GB" dirty="0"/>
              <a:t>) </a:t>
            </a:r>
          </a:p>
          <a:p>
            <a:r>
              <a:rPr lang="en-GB" dirty="0"/>
              <a:t>Collaborative effort with EP-ESE and BE-CEM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0618BF5-E0C9-B0DF-A41C-876A4333D455}"/>
              </a:ext>
            </a:extLst>
          </p:cNvPr>
          <p:cNvGrpSpPr>
            <a:grpSpLocks noChangeAspect="1"/>
          </p:cNvGrpSpPr>
          <p:nvPr/>
        </p:nvGrpSpPr>
        <p:grpSpPr>
          <a:xfrm>
            <a:off x="8002819" y="902651"/>
            <a:ext cx="3124200" cy="1674782"/>
            <a:chOff x="533400" y="1015755"/>
            <a:chExt cx="8595659" cy="46078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E3CCBA3-2E00-5591-A629-9E3EAB6A3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5833" y="2662255"/>
              <a:ext cx="2913226" cy="296135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E0B854D-5738-B167-CA2F-FA1D183FE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3400" y="1015755"/>
              <a:ext cx="5738812" cy="4379511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7541F1E-100E-383B-1B42-2C819F436696}"/>
                </a:ext>
              </a:extLst>
            </p:cNvPr>
            <p:cNvCxnSpPr/>
            <p:nvPr/>
          </p:nvCxnSpPr>
          <p:spPr>
            <a:xfrm>
              <a:off x="3200400" y="3962400"/>
              <a:ext cx="2895600" cy="70384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B69722-6A93-A84D-E12E-64740E718335}"/>
              </a:ext>
            </a:extLst>
          </p:cNvPr>
          <p:cNvGrpSpPr/>
          <p:nvPr/>
        </p:nvGrpSpPr>
        <p:grpSpPr>
          <a:xfrm>
            <a:off x="7086600" y="4601091"/>
            <a:ext cx="5015268" cy="1571109"/>
            <a:chOff x="7086600" y="4556177"/>
            <a:chExt cx="5015268" cy="1571109"/>
          </a:xfrm>
        </p:grpSpPr>
        <p:pic>
          <p:nvPicPr>
            <p:cNvPr id="14" name="Picture 1" descr="image003">
              <a:extLst>
                <a:ext uri="{FF2B5EF4-FFF2-40B4-BE49-F238E27FC236}">
                  <a16:creationId xmlns:a16="http://schemas.microsoft.com/office/drawing/2014/main" id="{370DB9CF-1C1B-568F-9D50-4F1E4D30A7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4556177"/>
              <a:ext cx="2274887" cy="114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image004">
              <a:extLst>
                <a:ext uri="{FF2B5EF4-FFF2-40B4-BE49-F238E27FC236}">
                  <a16:creationId xmlns:a16="http://schemas.microsoft.com/office/drawing/2014/main" id="{35CA8B74-B51A-218C-3C3D-4C13151BD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7231" y="4692847"/>
              <a:ext cx="2814637" cy="1065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5A10BD9-45AE-F2AF-E512-47304A7EED45}"/>
                </a:ext>
              </a:extLst>
            </p:cNvPr>
            <p:cNvSpPr txBox="1"/>
            <p:nvPr/>
          </p:nvSpPr>
          <p:spPr>
            <a:xfrm>
              <a:off x="8333652" y="5757954"/>
              <a:ext cx="2462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3D models of BLEPSU v4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663D350-B490-D9B8-880D-750CCD627868}"/>
              </a:ext>
            </a:extLst>
          </p:cNvPr>
          <p:cNvGrpSpPr/>
          <p:nvPr/>
        </p:nvGrpSpPr>
        <p:grpSpPr>
          <a:xfrm>
            <a:off x="7237024" y="2743200"/>
            <a:ext cx="4421576" cy="1599724"/>
            <a:chOff x="6956017" y="2955469"/>
            <a:chExt cx="4421576" cy="159972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9BE0873-71B6-62DF-4C2B-2ECCB23C72D3}"/>
                </a:ext>
              </a:extLst>
            </p:cNvPr>
            <p:cNvGrpSpPr/>
            <p:nvPr/>
          </p:nvGrpSpPr>
          <p:grpSpPr>
            <a:xfrm>
              <a:off x="6956017" y="2991971"/>
              <a:ext cx="4421576" cy="1563222"/>
              <a:chOff x="7014619" y="2933090"/>
              <a:chExt cx="4421576" cy="156322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C6CC7E0-A3F9-DCDD-BE27-F78BFBED00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98" t="16667" b="31250"/>
              <a:stretch/>
            </p:blipFill>
            <p:spPr>
              <a:xfrm>
                <a:off x="7014619" y="2933090"/>
                <a:ext cx="2984826" cy="121450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50ABE5E-7C8F-6011-73D5-9189E4FD1C62}"/>
                  </a:ext>
                </a:extLst>
              </p:cNvPr>
              <p:cNvSpPr txBox="1"/>
              <p:nvPr/>
            </p:nvSpPr>
            <p:spPr>
              <a:xfrm>
                <a:off x="7014619" y="4126980"/>
                <a:ext cx="44215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Setup for CHARM &amp; Climatic chamber</a:t>
                </a:r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DBD7345-3F2A-FD73-8221-49794AB22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104730" y="2955469"/>
              <a:ext cx="1272863" cy="1288675"/>
            </a:xfrm>
            <a:prstGeom prst="rect">
              <a:avLst/>
            </a:prstGeom>
          </p:spPr>
        </p:pic>
      </p:grp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75F94D7-0C58-28D2-49A6-B3F27181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D9342A24-FD6D-CD1D-6759-1B0870375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endParaRPr lang="en-GB" noProof="0"/>
          </a:p>
        </p:txBody>
      </p:sp>
      <p:sp>
        <p:nvSpPr>
          <p:cNvPr id="22" name="Footer Placeholder 5">
            <a:extLst>
              <a:ext uri="{FF2B5EF4-FFF2-40B4-BE49-F238E27FC236}">
                <a16:creationId xmlns:a16="http://schemas.microsoft.com/office/drawing/2014/main" id="{235CE7C5-9162-3DC6-4AD7-7080050D8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3722304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9CFE8-7481-96AA-9F30-35BE21954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ASIC &amp; BLEIC module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A46CF-A9F0-78EF-1A28-5FDA25A2FB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AB5F2B-9574-AB32-4935-850937EBE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1140900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CB8D2-702B-5D12-C0B0-10BA879F8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ASIC R&amp;D Timeline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C271F-10F1-7B82-577B-B50BB15D4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CAD441-F354-058B-7417-33515C6B06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052736"/>
            <a:ext cx="7790655" cy="51845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/>
              <a:t>Prototype development timeline:</a:t>
            </a:r>
          </a:p>
          <a:p>
            <a:r>
              <a:rPr lang="en-GB" dirty="0"/>
              <a:t>2018 Q1: project start; technology selection and feasibility</a:t>
            </a:r>
          </a:p>
          <a:p>
            <a:pPr lvl="1" algn="just"/>
            <a:r>
              <a:rPr lang="en-US" dirty="0"/>
              <a:t>Parallel design of two methods:</a:t>
            </a:r>
          </a:p>
          <a:p>
            <a:pPr lvl="2" algn="just"/>
            <a:r>
              <a:rPr lang="en-US" sz="2300" dirty="0">
                <a:solidFill>
                  <a:srgbClr val="FF0000"/>
                </a:solidFill>
              </a:rPr>
              <a:t>CFC asynchronous </a:t>
            </a:r>
            <a:r>
              <a:rPr lang="en-US" sz="2300" dirty="0"/>
              <a:t>better suited to handle large currents and quickly varying signals	</a:t>
            </a:r>
          </a:p>
          <a:p>
            <a:pPr lvl="2" algn="just"/>
            <a:r>
              <a:rPr lang="en-US" sz="2300" dirty="0">
                <a:solidFill>
                  <a:srgbClr val="FF0000"/>
                </a:solidFill>
              </a:rPr>
              <a:t>Delta-Sigma</a:t>
            </a:r>
            <a:r>
              <a:rPr lang="en-US" sz="2300" dirty="0"/>
              <a:t> ideal for high accuracy due to oversampling and filtering</a:t>
            </a:r>
            <a:endParaRPr lang="en-GB" sz="2300" dirty="0"/>
          </a:p>
          <a:p>
            <a:r>
              <a:rPr lang="en-GB" dirty="0"/>
              <a:t>2019 Q4: V1 delivery </a:t>
            </a:r>
          </a:p>
          <a:p>
            <a:pPr lvl="1"/>
            <a:r>
              <a:rPr lang="en-GB" dirty="0"/>
              <a:t>Issue with internal power distribution and ESD protection</a:t>
            </a:r>
          </a:p>
          <a:p>
            <a:pPr lvl="1"/>
            <a:r>
              <a:rPr lang="en-GB" dirty="0"/>
              <a:t>Could not test full range</a:t>
            </a:r>
          </a:p>
          <a:p>
            <a:r>
              <a:rPr lang="en-GB" dirty="0"/>
              <a:t>2020 Q4: V2 delivery </a:t>
            </a:r>
            <a:r>
              <a:rPr lang="en-GB" sz="2300" dirty="0"/>
              <a:t>(some delays due to COVID)</a:t>
            </a:r>
            <a:endParaRPr lang="en-GB" dirty="0"/>
          </a:p>
          <a:p>
            <a:pPr lvl="1"/>
            <a:r>
              <a:rPr lang="en-GB" dirty="0"/>
              <a:t>Mostly functional; </a:t>
            </a:r>
          </a:p>
          <a:p>
            <a:pPr lvl="1"/>
            <a:r>
              <a:rPr lang="en-GB" dirty="0"/>
              <a:t>Metastability issues with the sync between the analogue and digital domains </a:t>
            </a:r>
          </a:p>
          <a:p>
            <a:pPr lvl="1"/>
            <a:r>
              <a:rPr lang="en-GB" dirty="0"/>
              <a:t>High current leakage of the input stage FETs; poor low current meas.</a:t>
            </a:r>
          </a:p>
          <a:p>
            <a:pPr lvl="1"/>
            <a:r>
              <a:rPr lang="en-GB" dirty="0"/>
              <a:t>Decision to continue with the </a:t>
            </a:r>
            <a:r>
              <a:rPr lang="en-US" sz="2400" dirty="0">
                <a:solidFill>
                  <a:srgbClr val="FF0000"/>
                </a:solidFill>
              </a:rPr>
              <a:t>CFC asynchronous </a:t>
            </a:r>
            <a:r>
              <a:rPr lang="en-US" dirty="0"/>
              <a:t>method only</a:t>
            </a:r>
            <a:endParaRPr lang="en-GB" dirty="0"/>
          </a:p>
          <a:p>
            <a:r>
              <a:rPr lang="en-GB" dirty="0"/>
              <a:t>2022 Q1: V3 delivery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Analogue &amp; digital circuits fulfil needs; all </a:t>
            </a:r>
            <a:r>
              <a:rPr lang="en-GB" u="sng" dirty="0">
                <a:solidFill>
                  <a:srgbClr val="FF0000"/>
                </a:solidFill>
              </a:rPr>
              <a:t>currently known issues </a:t>
            </a:r>
            <a:r>
              <a:rPr lang="en-GB" dirty="0">
                <a:solidFill>
                  <a:srgbClr val="FF0000"/>
                </a:solidFill>
              </a:rPr>
              <a:t>resolved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New minor issue w/ sync between CFC &amp; ADC data; mitigation possible at the backend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41C724-76F2-B4EA-9DFB-998270B27F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19" y="1844824"/>
            <a:ext cx="3559245" cy="29513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2E54E6-18A7-F4FA-5EDD-F69377062879}"/>
              </a:ext>
            </a:extLst>
          </p:cNvPr>
          <p:cNvSpPr txBox="1"/>
          <p:nvPr/>
        </p:nvSpPr>
        <p:spPr>
          <a:xfrm>
            <a:off x="8616280" y="4941168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Development of custom ASIC verification testbench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58F7C99-AD3E-22E1-F50E-7947AECE2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12th HL-LHC Collaboration Meeting, Uppsala (Sweden), 19-22 September 2022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844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6690B-E02F-C553-BAEB-438A55E45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BLEIC: </a:t>
            </a:r>
            <a:r>
              <a:rPr lang="en-GB" dirty="0"/>
              <a:t>BLM Rad-Tol Front-end 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099D09F-71E4-2AFD-B819-A8C40A6E0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81050"/>
            <a:ext cx="6553200" cy="213842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dirty="0">
                <a:solidFill>
                  <a:schemeClr val="accent1"/>
                </a:solidFill>
              </a:rPr>
              <a:t>New prototype PCB design complete</a:t>
            </a:r>
          </a:p>
          <a:p>
            <a:pPr marL="536575" lvl="1" indent="-177800"/>
            <a:r>
              <a:rPr lang="en-GB" sz="1600" dirty="0"/>
              <a:t>Based on rad-hard components only </a:t>
            </a:r>
          </a:p>
          <a:p>
            <a:pPr marL="536575" lvl="1" indent="-177800"/>
            <a:r>
              <a:rPr lang="en-GB" sz="1600" dirty="0"/>
              <a:t>Includes all functionalities expected from the final system</a:t>
            </a:r>
          </a:p>
          <a:p>
            <a:pPr marL="536575" lvl="1" indent="-177800"/>
            <a:r>
              <a:rPr lang="en-GB" sz="1600" dirty="0"/>
              <a:t>Common digital parts, control and form with standard BLM acquisition board. 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accent1"/>
                </a:solidFill>
              </a:rPr>
              <a:t>Prototype production completed and tested to be functional</a:t>
            </a:r>
          </a:p>
          <a:p>
            <a:pPr marL="536575" lvl="1" indent="-177800"/>
            <a:r>
              <a:rPr lang="en-GB" sz="1600" dirty="0"/>
              <a:t>This board variant is able to accommodate both BLMASIC v2 &amp; v3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accent1"/>
                </a:solidFill>
              </a:rPr>
              <a:t>Currently working on system integration</a:t>
            </a:r>
            <a:endParaRPr lang="en-GB" sz="1600" dirty="0"/>
          </a:p>
          <a:p>
            <a:pPr marL="536575" lvl="1" indent="-177800"/>
            <a:r>
              <a:rPr lang="en-GB" sz="1600" dirty="0"/>
              <a:t>Development of back-end firmware for communication and control</a:t>
            </a:r>
          </a:p>
          <a:p>
            <a:pPr marL="536575" lvl="1" indent="-177800"/>
            <a:r>
              <a:rPr lang="en-GB" sz="1600" dirty="0"/>
              <a:t>Next step, integration in the real-time data processing and decision making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3CC7B47-9F20-4A4A-23A0-4536EA7ED15D}"/>
              </a:ext>
            </a:extLst>
          </p:cNvPr>
          <p:cNvSpPr txBox="1">
            <a:spLocks/>
          </p:cNvSpPr>
          <p:nvPr/>
        </p:nvSpPr>
        <p:spPr bwMode="auto">
          <a:xfrm>
            <a:off x="6986902" y="4339069"/>
            <a:ext cx="4519297" cy="4889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>
                <a:solidFill>
                  <a:schemeClr val="accent1"/>
                </a:solidFill>
              </a:rPr>
              <a:t>Comparison of old and new technology </a:t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>
                <a:solidFill>
                  <a:schemeClr val="accent1"/>
                </a:solidFill>
              </a:rPr>
              <a:t>of radiation tolerant front-ends</a:t>
            </a:r>
          </a:p>
        </p:txBody>
      </p:sp>
      <p:graphicFrame>
        <p:nvGraphicFramePr>
          <p:cNvPr id="8" name="Table 15">
            <a:extLst>
              <a:ext uri="{FF2B5EF4-FFF2-40B4-BE49-F238E27FC236}">
                <a16:creationId xmlns:a16="http://schemas.microsoft.com/office/drawing/2014/main" id="{8D4951D8-4002-5DF9-A3EF-724E1E575A9D}"/>
              </a:ext>
            </a:extLst>
          </p:cNvPr>
          <p:cNvGraphicFramePr>
            <a:graphicFrameLocks noGrp="1"/>
          </p:cNvGraphicFramePr>
          <p:nvPr/>
        </p:nvGraphicFramePr>
        <p:xfrm>
          <a:off x="7139550" y="4759960"/>
          <a:ext cx="4302086" cy="141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082">
                  <a:extLst>
                    <a:ext uri="{9D8B030D-6E8A-4147-A177-3AD203B41FA5}">
                      <a16:colId xmlns:a16="http://schemas.microsoft.com/office/drawing/2014/main" val="3850322531"/>
                    </a:ext>
                  </a:extLst>
                </a:gridCol>
                <a:gridCol w="1461002">
                  <a:extLst>
                    <a:ext uri="{9D8B030D-6E8A-4147-A177-3AD203B41FA5}">
                      <a16:colId xmlns:a16="http://schemas.microsoft.com/office/drawing/2014/main" val="3075024827"/>
                    </a:ext>
                  </a:extLst>
                </a:gridCol>
                <a:gridCol w="1461002">
                  <a:extLst>
                    <a:ext uri="{9D8B030D-6E8A-4147-A177-3AD203B41FA5}">
                      <a16:colId xmlns:a16="http://schemas.microsoft.com/office/drawing/2014/main" val="29318873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BLECF</a:t>
                      </a:r>
                      <a:br>
                        <a:rPr lang="en-GB" sz="1400" dirty="0"/>
                      </a:br>
                      <a:r>
                        <a:rPr lang="en-GB" sz="1200" dirty="0"/>
                        <a:t>COTS &amp; ASIC hybrid version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BLEIC</a:t>
                      </a:r>
                    </a:p>
                    <a:p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ASIC version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47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&gt; 2000 parts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&lt; 400 parts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0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&gt; 3 </a:t>
                      </a:r>
                      <a:r>
                        <a:rPr lang="en-GB" sz="1400" dirty="0" err="1"/>
                        <a:t>kCHF</a:t>
                      </a:r>
                      <a:r>
                        <a:rPr lang="en-GB" sz="1400" dirty="0"/>
                        <a:t>/unit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~ 1 </a:t>
                      </a:r>
                      <a:r>
                        <a:rPr lang="en-GB" sz="1400" dirty="0" err="1"/>
                        <a:t>kCHF</a:t>
                      </a:r>
                      <a:r>
                        <a:rPr lang="en-GB" sz="1400" dirty="0"/>
                        <a:t>/unit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59120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D8DB402-179C-83C6-2873-41F9A15B5971}"/>
              </a:ext>
            </a:extLst>
          </p:cNvPr>
          <p:cNvGrpSpPr/>
          <p:nvPr/>
        </p:nvGrpSpPr>
        <p:grpSpPr>
          <a:xfrm>
            <a:off x="533400" y="3810000"/>
            <a:ext cx="5159424" cy="2401245"/>
            <a:chOff x="1602177" y="3573016"/>
            <a:chExt cx="5464224" cy="2800267"/>
          </a:xfrm>
        </p:grpSpPr>
        <p:pic>
          <p:nvPicPr>
            <p:cNvPr id="10" name="IMG_1099.jpeg" descr="IMG_1099.jpeg">
              <a:extLst>
                <a:ext uri="{FF2B5EF4-FFF2-40B4-BE49-F238E27FC236}">
                  <a16:creationId xmlns:a16="http://schemas.microsoft.com/office/drawing/2014/main" id="{F492E525-AB64-AA09-D045-259ABB328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5520" y="3573016"/>
              <a:ext cx="5290881" cy="2327494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3846944-2C7D-3C77-A4AE-C224D8A3CC84}"/>
                </a:ext>
              </a:extLst>
            </p:cNvPr>
            <p:cNvGrpSpPr/>
            <p:nvPr/>
          </p:nvGrpSpPr>
          <p:grpSpPr>
            <a:xfrm>
              <a:off x="1602177" y="5229199"/>
              <a:ext cx="1541495" cy="1128762"/>
              <a:chOff x="1543680" y="5301206"/>
              <a:chExt cx="1541495" cy="1128762"/>
            </a:xfrm>
          </p:grpSpPr>
          <p:sp>
            <p:nvSpPr>
              <p:cNvPr id="18" name="2 x CWDM-SM-VTRx">
                <a:extLst>
                  <a:ext uri="{FF2B5EF4-FFF2-40B4-BE49-F238E27FC236}">
                    <a16:creationId xmlns:a16="http://schemas.microsoft.com/office/drawing/2014/main" id="{799DFF88-A0DE-6B14-5162-A44D64C9C14F}"/>
                  </a:ext>
                </a:extLst>
              </p:cNvPr>
              <p:cNvSpPr txBox="1"/>
              <p:nvPr/>
            </p:nvSpPr>
            <p:spPr>
              <a:xfrm>
                <a:off x="1543680" y="6060636"/>
                <a:ext cx="1541495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normAutofit fontScale="92500" lnSpcReduction="20000"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2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SM-</a:t>
                </a:r>
                <a:r>
                  <a:rPr i="1" dirty="0" err="1">
                    <a:solidFill>
                      <a:schemeClr val="accent1"/>
                    </a:solidFill>
                    <a:latin typeface="Arial"/>
                  </a:rPr>
                  <a:t>VTRx</a:t>
                </a:r>
                <a:endParaRPr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19" name="Connection Line">
                <a:extLst>
                  <a:ext uri="{FF2B5EF4-FFF2-40B4-BE49-F238E27FC236}">
                    <a16:creationId xmlns:a16="http://schemas.microsoft.com/office/drawing/2014/main" id="{AB1900B0-06C8-39CC-9B24-3525A4E700DD}"/>
                  </a:ext>
                </a:extLst>
              </p:cNvPr>
              <p:cNvSpPr/>
              <p:nvPr/>
            </p:nvSpPr>
            <p:spPr>
              <a:xfrm rot="16200000">
                <a:off x="2023288" y="5557495"/>
                <a:ext cx="809026" cy="296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310" extrusionOk="0">
                    <a:moveTo>
                      <a:pt x="0" y="0"/>
                    </a:moveTo>
                    <a:cubicBezTo>
                      <a:pt x="2162" y="14898"/>
                      <a:pt x="9362" y="21600"/>
                      <a:pt x="21600" y="20105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chemeClr val="accent1"/>
                  </a:solidFill>
                  <a:latin typeface="Arial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BD9D4CA-A56B-A00A-CD76-9EACA29315C0}"/>
                </a:ext>
              </a:extLst>
            </p:cNvPr>
            <p:cNvGrpSpPr/>
            <p:nvPr/>
          </p:nvGrpSpPr>
          <p:grpSpPr>
            <a:xfrm>
              <a:off x="3245509" y="5157192"/>
              <a:ext cx="1252573" cy="1216091"/>
              <a:chOff x="3245509" y="5078297"/>
              <a:chExt cx="1252573" cy="1216091"/>
            </a:xfrm>
          </p:grpSpPr>
          <p:sp>
            <p:nvSpPr>
              <p:cNvPr id="16" name="2 x LpGBT">
                <a:extLst>
                  <a:ext uri="{FF2B5EF4-FFF2-40B4-BE49-F238E27FC236}">
                    <a16:creationId xmlns:a16="http://schemas.microsoft.com/office/drawing/2014/main" id="{63D45C74-554B-8229-8D81-91673D04FA46}"/>
                  </a:ext>
                </a:extLst>
              </p:cNvPr>
              <p:cNvSpPr txBox="1"/>
              <p:nvPr/>
            </p:nvSpPr>
            <p:spPr>
              <a:xfrm>
                <a:off x="3245509" y="5925056"/>
                <a:ext cx="1252573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normAutofit fontScale="92500" lnSpcReduction="20000"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2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</a:t>
                </a:r>
                <a:r>
                  <a:rPr i="1" dirty="0" err="1">
                    <a:solidFill>
                      <a:schemeClr val="accent1"/>
                    </a:solidFill>
                    <a:latin typeface="Arial"/>
                  </a:rPr>
                  <a:t>LpGBT</a:t>
                </a:r>
                <a:endParaRPr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17" name="Connection Line">
                <a:extLst>
                  <a:ext uri="{FF2B5EF4-FFF2-40B4-BE49-F238E27FC236}">
                    <a16:creationId xmlns:a16="http://schemas.microsoft.com/office/drawing/2014/main" id="{74ADE541-BB99-1947-90C5-29BBBA465D3C}"/>
                  </a:ext>
                </a:extLst>
              </p:cNvPr>
              <p:cNvSpPr/>
              <p:nvPr/>
            </p:nvSpPr>
            <p:spPr>
              <a:xfrm rot="16200000">
                <a:off x="3296884" y="5305408"/>
                <a:ext cx="881034" cy="426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874" extrusionOk="0">
                    <a:moveTo>
                      <a:pt x="0" y="10792"/>
                    </a:moveTo>
                    <a:cubicBezTo>
                      <a:pt x="10634" y="21600"/>
                      <a:pt x="17834" y="18003"/>
                      <a:pt x="21600" y="0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9E618DE-0DC7-B021-372C-E97AFA850CB8}"/>
                </a:ext>
              </a:extLst>
            </p:cNvPr>
            <p:cNvGrpSpPr/>
            <p:nvPr/>
          </p:nvGrpSpPr>
          <p:grpSpPr>
            <a:xfrm>
              <a:off x="5276728" y="5359697"/>
              <a:ext cx="1509105" cy="990004"/>
              <a:chOff x="5910990" y="5411834"/>
              <a:chExt cx="1509105" cy="990004"/>
            </a:xfrm>
          </p:grpSpPr>
          <p:sp>
            <p:nvSpPr>
              <p:cNvPr id="14" name="4 x BLMASIC">
                <a:extLst>
                  <a:ext uri="{FF2B5EF4-FFF2-40B4-BE49-F238E27FC236}">
                    <a16:creationId xmlns:a16="http://schemas.microsoft.com/office/drawing/2014/main" id="{FF682C28-C4C2-E101-1461-825295FBC50A}"/>
                  </a:ext>
                </a:extLst>
              </p:cNvPr>
              <p:cNvSpPr txBox="1"/>
              <p:nvPr/>
            </p:nvSpPr>
            <p:spPr>
              <a:xfrm>
                <a:off x="5910990" y="6032506"/>
                <a:ext cx="1509105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normAutofit fontScale="92500" lnSpcReduction="20000"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4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BLMASIC</a:t>
                </a:r>
              </a:p>
            </p:txBody>
          </p:sp>
          <p:sp>
            <p:nvSpPr>
              <p:cNvPr id="15" name="Connection Line">
                <a:extLst>
                  <a:ext uri="{FF2B5EF4-FFF2-40B4-BE49-F238E27FC236}">
                    <a16:creationId xmlns:a16="http://schemas.microsoft.com/office/drawing/2014/main" id="{BAC87171-BC1B-550D-3951-744FAE2569BF}"/>
                  </a:ext>
                </a:extLst>
              </p:cNvPr>
              <p:cNvSpPr/>
              <p:nvPr/>
            </p:nvSpPr>
            <p:spPr>
              <a:xfrm rot="16200000" flipV="1">
                <a:off x="6225047" y="5499150"/>
                <a:ext cx="698400" cy="523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377" extrusionOk="0">
                    <a:moveTo>
                      <a:pt x="0" y="1785"/>
                    </a:moveTo>
                    <a:cubicBezTo>
                      <a:pt x="6461" y="-3223"/>
                      <a:pt x="13661" y="2308"/>
                      <a:pt x="21600" y="18377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781E381-D9FB-F3AC-5819-8EEB096E2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6939" y="1209780"/>
            <a:ext cx="3399261" cy="15777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E144AC6-ABF0-64EB-D5CD-9B7845667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822351" y="1652652"/>
            <a:ext cx="1614130" cy="7213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1DF5CEF-7573-59DB-37F0-452B5567601D}"/>
              </a:ext>
            </a:extLst>
          </p:cNvPr>
          <p:cNvSpPr txBox="1"/>
          <p:nvPr/>
        </p:nvSpPr>
        <p:spPr>
          <a:xfrm>
            <a:off x="6986903" y="2913539"/>
            <a:ext cx="5052697" cy="1253091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r>
              <a:rPr lang="en-GB" sz="1800" dirty="0">
                <a:solidFill>
                  <a:schemeClr val="accent1"/>
                </a:solidFill>
              </a:rPr>
              <a:t>Radiation testing at PSI:</a:t>
            </a:r>
          </a:p>
          <a:p>
            <a:pPr marL="266700" lvl="1" indent="-174625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en-GB" dirty="0"/>
              <a:t>Beam energy of 200 MeV and </a:t>
            </a:r>
          </a:p>
          <a:p>
            <a:pPr marL="266700" lvl="1" indent="-174625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en-GB" dirty="0"/>
              <a:t>Flux, at maximum current of 10 </a:t>
            </a:r>
            <a:r>
              <a:rPr lang="en-GB" dirty="0" err="1"/>
              <a:t>nA</a:t>
            </a:r>
            <a:r>
              <a:rPr lang="en-GB" dirty="0"/>
              <a:t>, was 3.7 × 108 p*cm−2*s−1</a:t>
            </a:r>
          </a:p>
          <a:p>
            <a:pPr marL="266700" lvl="1" indent="-174625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en-GB" dirty="0"/>
              <a:t>Run 1-6 targeted two ASICs and linPOL12V reaching ~3.3 </a:t>
            </a:r>
            <a:r>
              <a:rPr lang="en-GB" dirty="0" err="1"/>
              <a:t>kGy</a:t>
            </a:r>
            <a:endParaRPr lang="en-GB" dirty="0"/>
          </a:p>
          <a:p>
            <a:pPr marL="266700" lvl="1" indent="-174625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en-GB" dirty="0"/>
              <a:t>Run 7 (short) targeted the transceivers with 200 </a:t>
            </a:r>
            <a:r>
              <a:rPr lang="en-GB" dirty="0" err="1"/>
              <a:t>kGy</a:t>
            </a:r>
            <a:r>
              <a:rPr lang="en-GB" dirty="0"/>
              <a:t> 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1725538-9DCC-2952-A5B7-730781DD4C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3D8EE1E-C85F-3FE6-4036-1E708A1B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/>
          </a:p>
        </p:txBody>
      </p:sp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718443A1-022D-7BC7-1E9D-F9122FAD6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1915448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31B6A-F34E-7302-E9FF-7F6B7FF73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Irradiation – Protons (PSI)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F1F80-89FC-BAD1-3B5C-1B26AE61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7706B8B-7328-99A0-9F15-98D1A8B715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368" y="3827350"/>
            <a:ext cx="8607165" cy="2263314"/>
          </a:xfrm>
        </p:spPr>
        <p:txBody>
          <a:bodyPr>
            <a:normAutofit/>
          </a:bodyPr>
          <a:lstStyle/>
          <a:p>
            <a:r>
              <a:rPr lang="en-GB" sz="2000" dirty="0"/>
              <a:t>Beam energy of 200 MeV and </a:t>
            </a:r>
          </a:p>
          <a:p>
            <a:r>
              <a:rPr lang="en-GB" sz="2000" dirty="0"/>
              <a:t>Flux, at maximum current of 10 </a:t>
            </a:r>
            <a:r>
              <a:rPr lang="en-GB" sz="2000" dirty="0" err="1"/>
              <a:t>nA</a:t>
            </a:r>
            <a:r>
              <a:rPr lang="en-GB" sz="2000" dirty="0"/>
              <a:t>, was 3.7 × 10</a:t>
            </a:r>
            <a:r>
              <a:rPr lang="en-GB" sz="2000" baseline="30000" dirty="0"/>
              <a:t>8</a:t>
            </a:r>
            <a:r>
              <a:rPr lang="en-GB" sz="2000" dirty="0"/>
              <a:t> p*cm</a:t>
            </a:r>
            <a:r>
              <a:rPr lang="en-GB" sz="2000" baseline="30000" dirty="0"/>
              <a:t>−2</a:t>
            </a:r>
            <a:r>
              <a:rPr lang="en-GB" sz="2000" dirty="0"/>
              <a:t>*s</a:t>
            </a:r>
            <a:r>
              <a:rPr lang="en-GB" sz="2000" baseline="30000" dirty="0"/>
              <a:t>−1</a:t>
            </a:r>
          </a:p>
          <a:p>
            <a:r>
              <a:rPr lang="en-GB" sz="2000" dirty="0"/>
              <a:t>Run 1-6 targeted </a:t>
            </a:r>
            <a:r>
              <a:rPr lang="en-GB" sz="2000" dirty="0">
                <a:solidFill>
                  <a:srgbClr val="FF0000"/>
                </a:solidFill>
              </a:rPr>
              <a:t>two ASICs and linPOL12V </a:t>
            </a:r>
            <a:r>
              <a:rPr lang="en-GB" sz="2000" dirty="0"/>
              <a:t>reaching </a:t>
            </a:r>
            <a:r>
              <a:rPr lang="en-GB" sz="2000" dirty="0">
                <a:solidFill>
                  <a:srgbClr val="FF0000"/>
                </a:solidFill>
              </a:rPr>
              <a:t>~3.3 </a:t>
            </a:r>
            <a:r>
              <a:rPr lang="en-GB" sz="2000" dirty="0" err="1">
                <a:solidFill>
                  <a:srgbClr val="FF0000"/>
                </a:solidFill>
              </a:rPr>
              <a:t>kGy</a:t>
            </a:r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/>
              <a:t>Run 7 (short) targeted the transceivers with 200 </a:t>
            </a:r>
            <a:r>
              <a:rPr lang="en-GB" sz="2000" dirty="0" err="1"/>
              <a:t>kGy</a:t>
            </a:r>
            <a:r>
              <a:rPr lang="en-GB" sz="20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737B0A-CB84-1D85-DF23-B2F6A1771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124744"/>
            <a:ext cx="5760640" cy="22462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B6372C-7FDC-8121-9DF1-337A41CA3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339" y="1143000"/>
            <a:ext cx="4689253" cy="21765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807DA5-696B-AC12-513B-39313B62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544272" y="4015453"/>
            <a:ext cx="3301989" cy="1475655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B52E2D-0DE5-8B72-D78D-8C39F6CC7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12th HL-LHC Collaboration Meeting, Uppsala (Sweden), 19-22 September 2022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68BA6A-9E0B-44E5-9F58-C0E72C3B97EE}"/>
              </a:ext>
            </a:extLst>
          </p:cNvPr>
          <p:cNvSpPr txBox="1"/>
          <p:nvPr/>
        </p:nvSpPr>
        <p:spPr>
          <a:xfrm>
            <a:off x="8575281" y="393305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Run 1-6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1765EE-1A14-CA6F-819F-B30C67FC8A3F}"/>
              </a:ext>
            </a:extLst>
          </p:cNvPr>
          <p:cNvSpPr txBox="1"/>
          <p:nvPr/>
        </p:nvSpPr>
        <p:spPr>
          <a:xfrm>
            <a:off x="8760296" y="548296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Run 7</a:t>
            </a:r>
          </a:p>
        </p:txBody>
      </p:sp>
    </p:spTree>
    <p:extLst>
      <p:ext uri="{BB962C8B-B14F-4D97-AF65-F5344CB8AC3E}">
        <p14:creationId xmlns:p14="http://schemas.microsoft.com/office/powerpoint/2010/main" val="1485330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31B6A-F34E-7302-E9FF-7F6B7FF73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Irradiation – Protons (PSI)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F1F80-89FC-BAD1-3B5C-1B26AE61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7706B8B-7328-99A0-9F15-98D1A8B715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400" y="4077072"/>
            <a:ext cx="11018485" cy="201622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Voltage (left) and Current (right) measurements of the supply rails</a:t>
            </a:r>
          </a:p>
          <a:p>
            <a:r>
              <a:rPr lang="en-GB" dirty="0"/>
              <a:t>The 1.2 V rail ﬂuctuates into an interval of ≈ 3 mA. This is an intrinsic behaviour of the board that does not relate to radiation exposure nor to an abnormal condition</a:t>
            </a:r>
          </a:p>
          <a:p>
            <a:r>
              <a:rPr lang="en-GB" dirty="0">
                <a:solidFill>
                  <a:srgbClr val="FF0000"/>
                </a:solidFill>
              </a:rPr>
              <a:t>No significant change observed</a:t>
            </a:r>
            <a:r>
              <a:rPr lang="en-GB" dirty="0"/>
              <a:t>. We conclude the onboard regulation is functional and has maintained stable supply throughout the session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87A7E3-0283-3B08-C9A7-23208AA77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900000"/>
            <a:ext cx="3529652" cy="28970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550E5D-5B82-3100-C6BD-8D65F27091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804122"/>
            <a:ext cx="3707279" cy="3095726"/>
          </a:xfrm>
          <a:prstGeom prst="rect">
            <a:avLst/>
          </a:prstGeom>
        </p:spPr>
      </p:pic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FBF2D895-55E9-43CC-69B3-2FD1943C5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12th HL-LHC Collaboration Meeting, Uppsala (Sweden), 19-22 September 2022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A01866-1E22-0976-B388-E677464C52F0}"/>
              </a:ext>
            </a:extLst>
          </p:cNvPr>
          <p:cNvSpPr txBox="1"/>
          <p:nvPr/>
        </p:nvSpPr>
        <p:spPr>
          <a:xfrm>
            <a:off x="1699394" y="107722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1.2 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D3BCF-6807-A492-ECF7-6C1BCB0703FB}"/>
              </a:ext>
            </a:extLst>
          </p:cNvPr>
          <p:cNvSpPr txBox="1"/>
          <p:nvPr/>
        </p:nvSpPr>
        <p:spPr>
          <a:xfrm>
            <a:off x="1703839" y="172655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2.5 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1320FB-1EC3-FB18-A752-E81D39DD43F1}"/>
              </a:ext>
            </a:extLst>
          </p:cNvPr>
          <p:cNvSpPr txBox="1"/>
          <p:nvPr/>
        </p:nvSpPr>
        <p:spPr>
          <a:xfrm>
            <a:off x="1703839" y="244948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7.0 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D83E71-A2B6-0740-F810-3CE2D2E47060}"/>
              </a:ext>
            </a:extLst>
          </p:cNvPr>
          <p:cNvSpPr txBox="1"/>
          <p:nvPr/>
        </p:nvSpPr>
        <p:spPr>
          <a:xfrm>
            <a:off x="1699394" y="317397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5.0 V</a:t>
            </a:r>
          </a:p>
        </p:txBody>
      </p:sp>
    </p:spTree>
    <p:extLst>
      <p:ext uri="{BB962C8B-B14F-4D97-AF65-F5344CB8AC3E}">
        <p14:creationId xmlns:p14="http://schemas.microsoft.com/office/powerpoint/2010/main" val="3633114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31B6A-F34E-7302-E9FF-7F6B7FF73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Irradiation – Protons (PSI)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F1F80-89FC-BAD1-3B5C-1B26AE61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7706B8B-7328-99A0-9F15-98D1A8B715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43871" y="1107437"/>
            <a:ext cx="7118529" cy="4910369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Percentage drifts of the current measurements during the irradiation session for each channel</a:t>
            </a:r>
          </a:p>
          <a:p>
            <a:pPr>
              <a:lnSpc>
                <a:spcPct val="120000"/>
              </a:lnSpc>
            </a:pPr>
            <a:r>
              <a:rPr lang="en-GB" dirty="0"/>
              <a:t>Channels 1-4 irradiated only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FF0000"/>
                </a:solidFill>
              </a:rPr>
              <a:t>Max. measurement deviations never exceed 0.5%</a:t>
            </a:r>
          </a:p>
          <a:p>
            <a:pPr>
              <a:lnSpc>
                <a:spcPct val="120000"/>
              </a:lnSpc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Digital domain check</a:t>
            </a:r>
          </a:p>
          <a:p>
            <a:pPr>
              <a:lnSpc>
                <a:spcPct val="120000"/>
              </a:lnSpc>
            </a:pPr>
            <a:r>
              <a:rPr lang="en-GB" dirty="0"/>
              <a:t>no errors detected in the 8b/10b coding and the frame parity check between the BLMASICs and the </a:t>
            </a:r>
            <a:r>
              <a:rPr lang="en-GB" dirty="0" err="1"/>
              <a:t>LpGBTs</a:t>
            </a:r>
            <a:r>
              <a:rPr lang="en-GB" dirty="0"/>
              <a:t>. </a:t>
            </a:r>
          </a:p>
          <a:p>
            <a:pPr>
              <a:lnSpc>
                <a:spcPct val="120000"/>
              </a:lnSpc>
            </a:pPr>
            <a:r>
              <a:rPr lang="en-GB" dirty="0"/>
              <a:t>continuity of samples was guaranteed </a:t>
            </a:r>
          </a:p>
          <a:p>
            <a:pPr>
              <a:lnSpc>
                <a:spcPct val="120000"/>
              </a:lnSpc>
            </a:pPr>
            <a:r>
              <a:rPr lang="en-GB" dirty="0"/>
              <a:t>no unexpected changes in the registers were observed in any BLMASICs. 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FF0000"/>
                </a:solidFill>
              </a:rPr>
              <a:t>This means that even if SEUs might have occurred, the internal triple redundancy managed to mitigate it.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0E715C-2811-F6F8-B794-4A54CBF89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720" y="836711"/>
            <a:ext cx="3803128" cy="54360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F5B183-D187-9DCA-1DA7-AB34F508641C}"/>
              </a:ext>
            </a:extLst>
          </p:cNvPr>
          <p:cNvSpPr txBox="1"/>
          <p:nvPr/>
        </p:nvSpPr>
        <p:spPr>
          <a:xfrm>
            <a:off x="287408" y="1107437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D84687-DC5C-2C71-A50A-D358706A7D3A}"/>
              </a:ext>
            </a:extLst>
          </p:cNvPr>
          <p:cNvSpPr txBox="1"/>
          <p:nvPr/>
        </p:nvSpPr>
        <p:spPr>
          <a:xfrm>
            <a:off x="284974" y="5556141"/>
            <a:ext cx="692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26D28B-6C14-0328-FD14-8BB53253077E}"/>
              </a:ext>
            </a:extLst>
          </p:cNvPr>
          <p:cNvSpPr txBox="1"/>
          <p:nvPr/>
        </p:nvSpPr>
        <p:spPr>
          <a:xfrm rot="5400000">
            <a:off x="518400" y="3331493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1484BFF-8D59-DD45-554E-07C68FD8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12th HL-LHC Collaboration Meeting, Uppsala (Sweden), 19-22 September 2022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886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0263D-D6FD-10FF-3EF1-8A265A64E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 &amp; Conclusions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37BF7-F804-8233-C2D4-F1CE204BC1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6091D2-882D-6966-D7AC-3CA2594AC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2116995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4463F-CECD-CA2D-25AF-13A5AA7AB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91FFA-BDE3-1C75-65F5-857CCA0EE9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9D2D04-8B96-E640-CBE5-1910828E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28660169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080CF-3B5E-6112-F391-2BA09C903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A2353-F294-8AD5-6BC6-BD8FDAE41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Production of BLM ASICs underway </a:t>
            </a:r>
          </a:p>
          <a:p>
            <a:pPr lvl="1"/>
            <a:r>
              <a:rPr lang="en-GB" dirty="0"/>
              <a:t>Submission to the July 2024 MPW for 2 wafers, i.e. </a:t>
            </a:r>
            <a:r>
              <a:rPr lang="en-GB" dirty="0">
                <a:solidFill>
                  <a:schemeClr val="accent1"/>
                </a:solidFill>
              </a:rPr>
              <a:t>400 units</a:t>
            </a:r>
          </a:p>
          <a:p>
            <a:pPr lvl="1"/>
            <a:r>
              <a:rPr lang="en-GB" dirty="0"/>
              <a:t>Dicing &amp; Packaging in October 2024 </a:t>
            </a:r>
          </a:p>
          <a:p>
            <a:pPr lvl="1"/>
            <a:r>
              <a:rPr lang="en-GB" dirty="0"/>
              <a:t>All other ‘special’ components &amp; ASICs bought or secured, e.g. VME, VFC, </a:t>
            </a:r>
            <a:r>
              <a:rPr lang="en-GB" dirty="0" err="1"/>
              <a:t>bPOL</a:t>
            </a:r>
            <a:r>
              <a:rPr lang="en-GB" dirty="0"/>
              <a:t>, </a:t>
            </a:r>
            <a:r>
              <a:rPr lang="en-GB" dirty="0" err="1"/>
              <a:t>LpGBT</a:t>
            </a:r>
            <a:r>
              <a:rPr lang="en-GB" dirty="0"/>
              <a:t>, </a:t>
            </a:r>
            <a:r>
              <a:rPr lang="en-GB" dirty="0" err="1"/>
              <a:t>nFIP</a:t>
            </a:r>
            <a:r>
              <a:rPr lang="en-GB" dirty="0"/>
              <a:t>, </a:t>
            </a:r>
            <a:r>
              <a:rPr lang="en-GB" dirty="0" err="1"/>
              <a:t>VTRx</a:t>
            </a:r>
            <a:r>
              <a:rPr lang="en-GB" dirty="0"/>
              <a:t>, transformer etc. all procured</a:t>
            </a:r>
          </a:p>
          <a:p>
            <a:r>
              <a:rPr lang="en-GB" dirty="0"/>
              <a:t>Tests to be performed </a:t>
            </a:r>
          </a:p>
          <a:p>
            <a:pPr lvl="1"/>
            <a:r>
              <a:rPr lang="en-GB" dirty="0"/>
              <a:t>using a radiation source to induce a signal in the detector, </a:t>
            </a:r>
          </a:p>
          <a:p>
            <a:pPr lvl="1"/>
            <a:r>
              <a:rPr lang="en-GB" dirty="0"/>
              <a:t>installation in the machine for beam measurements and </a:t>
            </a:r>
          </a:p>
          <a:p>
            <a:pPr lvl="1"/>
            <a:r>
              <a:rPr lang="en-GB" dirty="0"/>
              <a:t>some destructive tests</a:t>
            </a:r>
          </a:p>
          <a:p>
            <a:r>
              <a:rPr lang="en-GB" dirty="0"/>
              <a:t>Finalise design of the </a:t>
            </a:r>
            <a:r>
              <a:rPr lang="en-GB" dirty="0">
                <a:solidFill>
                  <a:schemeClr val="accent1"/>
                </a:solidFill>
              </a:rPr>
              <a:t>BLEIC module </a:t>
            </a:r>
          </a:p>
          <a:p>
            <a:pPr lvl="1"/>
            <a:r>
              <a:rPr lang="en-GB" dirty="0"/>
              <a:t>Series production expected Q3 2025 of 100 units </a:t>
            </a:r>
          </a:p>
          <a:p>
            <a:r>
              <a:rPr lang="en-GB" dirty="0"/>
              <a:t>Up to </a:t>
            </a:r>
            <a:r>
              <a:rPr lang="en-GB" dirty="0">
                <a:solidFill>
                  <a:schemeClr val="accent1"/>
                </a:solidFill>
              </a:rPr>
              <a:t>12 extra crates </a:t>
            </a:r>
            <a:r>
              <a:rPr lang="en-GB" dirty="0"/>
              <a:t>will be available for LS3 installation in LHC</a:t>
            </a:r>
          </a:p>
          <a:p>
            <a:pPr lvl="1"/>
            <a:r>
              <a:rPr lang="en-GB" dirty="0"/>
              <a:t>Cables have been requested in IP1 &amp; 5 for 48 channels/IP; need to finalise positions </a:t>
            </a:r>
          </a:p>
          <a:p>
            <a:pPr lvl="1"/>
            <a:r>
              <a:rPr lang="en-GB" dirty="0"/>
              <a:t>All material have been ordered</a:t>
            </a:r>
          </a:p>
          <a:p>
            <a:r>
              <a:rPr lang="en-GB" dirty="0"/>
              <a:t>Production of </a:t>
            </a:r>
            <a:r>
              <a:rPr lang="en-GB" dirty="0">
                <a:solidFill>
                  <a:schemeClr val="accent1"/>
                </a:solidFill>
              </a:rPr>
              <a:t>all other modules </a:t>
            </a:r>
            <a:r>
              <a:rPr lang="en-GB" dirty="0"/>
              <a:t>on-going</a:t>
            </a:r>
          </a:p>
          <a:p>
            <a:pPr lvl="1"/>
            <a:r>
              <a:rPr lang="en-GB" dirty="0"/>
              <a:t>Design office (BE-CEM) has started RHA for BLEICU, BLEPSU, BLECCM modules 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D6EBB6-712F-DBB8-CE2F-AECE8DD4F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DECB46-8BC7-BAF0-7C6B-97F16893E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20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6F36A4-E519-047C-590F-C51FC336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27/05/2024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177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E144E-B971-F3B9-F534-49C6065DD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D7FA4-EAA9-2C89-B7F5-F67C3DBA0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42984"/>
            <a:ext cx="11201400" cy="4038616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On-going program to </a:t>
            </a:r>
            <a:r>
              <a:rPr lang="en-GB" dirty="0">
                <a:solidFill>
                  <a:schemeClr val="accent1"/>
                </a:solidFill>
              </a:rPr>
              <a:t>h</a:t>
            </a:r>
            <a:r>
              <a:rPr lang="en-GB" sz="3200" dirty="0">
                <a:solidFill>
                  <a:schemeClr val="accent1"/>
                </a:solidFill>
              </a:rPr>
              <a:t>armonise Beam Loss Monitoring </a:t>
            </a:r>
            <a:r>
              <a:rPr lang="en-GB" sz="3200" dirty="0"/>
              <a:t>across the Accelerator Complex with two systems </a:t>
            </a:r>
          </a:p>
          <a:p>
            <a:pPr lvl="1"/>
            <a:r>
              <a:rPr lang="en-GB" dirty="0"/>
              <a:t>Common back-end electronics &amp; detectors across the complex</a:t>
            </a:r>
          </a:p>
          <a:p>
            <a:pPr lvl="1"/>
            <a:r>
              <a:rPr lang="en-GB" dirty="0"/>
              <a:t>Two acquisition systems (PS Complex/TLs and LHC/SPS) </a:t>
            </a:r>
          </a:p>
          <a:p>
            <a:r>
              <a:rPr lang="en-GB" dirty="0">
                <a:solidFill>
                  <a:schemeClr val="accent1"/>
                </a:solidFill>
              </a:rPr>
              <a:t>Development</a:t>
            </a:r>
            <a:r>
              <a:rPr lang="en-GB" dirty="0"/>
              <a:t> and </a:t>
            </a:r>
            <a:r>
              <a:rPr lang="en-GB" dirty="0">
                <a:solidFill>
                  <a:schemeClr val="accent1"/>
                </a:solidFill>
              </a:rPr>
              <a:t>procurement</a:t>
            </a:r>
            <a:r>
              <a:rPr lang="en-GB" dirty="0"/>
              <a:t> efforts on-going</a:t>
            </a:r>
          </a:p>
          <a:p>
            <a:pPr lvl="1"/>
            <a:r>
              <a:rPr lang="en-GB" dirty="0"/>
              <a:t>BLM ASICs available before end of 2024 </a:t>
            </a:r>
          </a:p>
          <a:p>
            <a:pPr lvl="1"/>
            <a:r>
              <a:rPr lang="en-GB" dirty="0"/>
              <a:t>All other ‘special’ components &amp; ASICs bought or secured for both SPS &amp; LHC  </a:t>
            </a:r>
          </a:p>
          <a:p>
            <a:r>
              <a:rPr lang="en-GB" dirty="0"/>
              <a:t>Prototype system </a:t>
            </a:r>
            <a:r>
              <a:rPr lang="en-GB" dirty="0">
                <a:solidFill>
                  <a:schemeClr val="accent1"/>
                </a:solidFill>
              </a:rPr>
              <a:t>in parallel </a:t>
            </a:r>
            <a:r>
              <a:rPr lang="en-GB" dirty="0"/>
              <a:t>to the LHC BLM </a:t>
            </a:r>
          </a:p>
          <a:p>
            <a:pPr lvl="1"/>
            <a:r>
              <a:rPr lang="en-GB" dirty="0"/>
              <a:t>Together with the new processing electronics </a:t>
            </a:r>
          </a:p>
          <a:p>
            <a:pPr lvl="1"/>
            <a:r>
              <a:rPr lang="en-GB" dirty="0"/>
              <a:t>Validation and development of future firmware &amp; software stacks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F9B6C-3882-3DD3-68FB-5B2FE17BF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27E8E9-B1FE-1B7F-8A5E-816CFB953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21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0AA077-7AF0-13B5-F8E4-010877EDD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67123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52795-61E1-3186-CCD2-F11AE5B77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809B2D-CCB7-C10F-0AD5-C3A83C246A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C26DB-ACAB-C9E4-D41E-9941C0C80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3435861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951B6-1D0A-4F19-A8D0-127B7A636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BLM Deployment Plan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83787-1B09-4660-8A7C-3E56CCEC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0" name="Content Placeholder 3">
            <a:extLst>
              <a:ext uri="{FF2B5EF4-FFF2-40B4-BE49-F238E27FC236}">
                <a16:creationId xmlns:a16="http://schemas.microsoft.com/office/drawing/2014/main" id="{0515CFAB-679B-6CFF-23DA-33247CE9657D}"/>
              </a:ext>
            </a:extLst>
          </p:cNvPr>
          <p:cNvSpPr>
            <a:spLocks noGrp="1"/>
          </p:cNvSpPr>
          <p:nvPr/>
        </p:nvSpPr>
        <p:spPr>
          <a:xfrm>
            <a:off x="551385" y="1052736"/>
            <a:ext cx="10657184" cy="50405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Extension of the current BLM system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additional detectors following HL changes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e.g. IP1 &amp; IP5 Triplet, Collimation, BBLR, etc. areas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deployment of the full new electronic stack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strategic locations in parallel to the current electronics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complete and validate development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Full deployment of new electronics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replacement of the complete tunnel electronics stack (mini-racks, crates, power supplies etc.).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6440EB5-B11D-8028-4B82-8CA4BD31C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12th HL-LHC Collaboration Meeting, Uppsala (Sweden), 19-22 September 2022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6A16A-DA76-EEB9-6BAD-DC313F9AD348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WP13.1 – Christos Zamantzas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9680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951B6-1D0A-4F19-A8D0-127B7A636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detectors at LS3 Triplet Layout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83787-1B09-4660-8A7C-3E56CCEC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63F7F6E6-D3BF-4D7E-9B5C-D902F89EEC2C}"/>
              </a:ext>
            </a:extLst>
          </p:cNvPr>
          <p:cNvGrpSpPr/>
          <p:nvPr/>
        </p:nvGrpSpPr>
        <p:grpSpPr>
          <a:xfrm>
            <a:off x="165350" y="1205935"/>
            <a:ext cx="6771765" cy="2162514"/>
            <a:chOff x="2207568" y="868340"/>
            <a:chExt cx="6771765" cy="216251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36B1944-59E4-44CD-AAA8-2C814EF4447D}"/>
                </a:ext>
              </a:extLst>
            </p:cNvPr>
            <p:cNvGrpSpPr/>
            <p:nvPr/>
          </p:nvGrpSpPr>
          <p:grpSpPr bwMode="auto">
            <a:xfrm>
              <a:off x="2496350" y="1443608"/>
              <a:ext cx="6482983" cy="1587246"/>
              <a:chOff x="0" y="0"/>
              <a:chExt cx="6482983" cy="158724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A92C26A5-7CD3-403A-B2F4-52B640F98AFE}"/>
                  </a:ext>
                </a:extLst>
              </p:cNvPr>
              <p:cNvGrpSpPr/>
              <p:nvPr/>
            </p:nvGrpSpPr>
            <p:grpSpPr bwMode="auto">
              <a:xfrm>
                <a:off x="377462" y="253945"/>
                <a:ext cx="784413" cy="272142"/>
                <a:chOff x="0" y="0"/>
                <a:chExt cx="784413" cy="272142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723E954D-736F-4189-A6FB-45930A33BE7C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784413" cy="272142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B62A0293-1CB6-4EAD-9335-5FD68F54893A}"/>
                    </a:ext>
                  </a:extLst>
                </p:cNvPr>
                <p:cNvSpPr/>
                <p:nvPr/>
              </p:nvSpPr>
              <p:spPr bwMode="auto">
                <a:xfrm>
                  <a:off x="47623" y="47625"/>
                  <a:ext cx="593914" cy="18369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5947A44A-05B8-414C-AF97-C37351F32C94}"/>
                    </a:ext>
                  </a:extLst>
                </p:cNvPr>
                <p:cNvSpPr/>
                <p:nvPr/>
              </p:nvSpPr>
              <p:spPr bwMode="auto">
                <a:xfrm>
                  <a:off x="682427" y="47623"/>
                  <a:ext cx="47557" cy="183696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00B050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F88E546-4AFF-4716-96B7-35836A80F545}"/>
                  </a:ext>
                </a:extLst>
              </p:cNvPr>
              <p:cNvGrpSpPr/>
              <p:nvPr/>
            </p:nvGrpSpPr>
            <p:grpSpPr bwMode="auto">
              <a:xfrm>
                <a:off x="1249679" y="253945"/>
                <a:ext cx="1218482" cy="272142"/>
                <a:chOff x="0" y="0"/>
                <a:chExt cx="1218481" cy="272142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325D83E-4795-4D4C-A006-595B79493CA1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8482" cy="272142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B1FD09EB-FFAD-4650-824B-C9C9CDF292B2}"/>
                    </a:ext>
                  </a:extLst>
                </p:cNvPr>
                <p:cNvSpPr/>
                <p:nvPr/>
              </p:nvSpPr>
              <p:spPr bwMode="auto">
                <a:xfrm>
                  <a:off x="47623" y="47623"/>
                  <a:ext cx="497304" cy="176893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776F2BAC-8AD9-4E63-894F-9247120CBB36}"/>
                    </a:ext>
                  </a:extLst>
                </p:cNvPr>
                <p:cNvSpPr/>
                <p:nvPr/>
              </p:nvSpPr>
              <p:spPr bwMode="auto">
                <a:xfrm>
                  <a:off x="578658" y="47626"/>
                  <a:ext cx="47556" cy="18369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00B050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67A34801-99FE-4ABA-BC0B-A6EB0D4AB4B6}"/>
                    </a:ext>
                  </a:extLst>
                </p:cNvPr>
                <p:cNvSpPr/>
                <p:nvPr/>
              </p:nvSpPr>
              <p:spPr bwMode="auto">
                <a:xfrm>
                  <a:off x="666748" y="47623"/>
                  <a:ext cx="497304" cy="176892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3C293C5-85B3-496F-9C7B-2855A0906B56}"/>
                  </a:ext>
                </a:extLst>
              </p:cNvPr>
              <p:cNvSpPr/>
              <p:nvPr/>
            </p:nvSpPr>
            <p:spPr bwMode="auto">
              <a:xfrm>
                <a:off x="2590626" y="253945"/>
                <a:ext cx="850446" cy="272142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9518AE9-BC9A-4FBD-B72B-1656D4E99139}"/>
                  </a:ext>
                </a:extLst>
              </p:cNvPr>
              <p:cNvSpPr/>
              <p:nvPr/>
            </p:nvSpPr>
            <p:spPr bwMode="auto">
              <a:xfrm>
                <a:off x="2685875" y="298167"/>
                <a:ext cx="585106" cy="183697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CBA4782-F8A0-4344-8CCC-8CCB859D210F}"/>
                  </a:ext>
                </a:extLst>
              </p:cNvPr>
              <p:cNvSpPr/>
              <p:nvPr/>
            </p:nvSpPr>
            <p:spPr bwMode="auto">
              <a:xfrm>
                <a:off x="3298266" y="298168"/>
                <a:ext cx="47556" cy="183695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5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12AFEEB-A6E2-4E56-A92A-7DDACB333187}"/>
                  </a:ext>
                </a:extLst>
              </p:cNvPr>
              <p:cNvSpPr/>
              <p:nvPr/>
            </p:nvSpPr>
            <p:spPr bwMode="auto">
              <a:xfrm>
                <a:off x="2619745" y="308372"/>
                <a:ext cx="45720" cy="175192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43955E7-2D7A-4AAA-B36D-FF3B20006400}"/>
                  </a:ext>
                </a:extLst>
              </p:cNvPr>
              <p:cNvSpPr/>
              <p:nvPr/>
            </p:nvSpPr>
            <p:spPr bwMode="auto">
              <a:xfrm>
                <a:off x="3463254" y="253945"/>
                <a:ext cx="283978" cy="272142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196"/>
                    <a:lumOff val="49804"/>
                  </a:schemeClr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5E872D2-6194-4BA1-BB5D-20525F7C8FEC}"/>
                  </a:ext>
                </a:extLst>
              </p:cNvPr>
              <p:cNvSpPr/>
              <p:nvPr/>
            </p:nvSpPr>
            <p:spPr bwMode="auto">
              <a:xfrm>
                <a:off x="3898683" y="291364"/>
                <a:ext cx="297585" cy="197303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D1AFF84-FEB2-4A8E-A2BE-C734533F05F4}"/>
                  </a:ext>
                </a:extLst>
              </p:cNvPr>
              <p:cNvSpPr/>
              <p:nvPr/>
            </p:nvSpPr>
            <p:spPr bwMode="auto">
              <a:xfrm>
                <a:off x="4294903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E1DEEBA-E9E9-40D3-9607-F3B3F226C8EE}"/>
                  </a:ext>
                </a:extLst>
              </p:cNvPr>
              <p:cNvSpPr/>
              <p:nvPr/>
            </p:nvSpPr>
            <p:spPr bwMode="auto">
              <a:xfrm>
                <a:off x="4687897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08F4156-36DE-431E-8DA6-E329E0A6A09C}"/>
                  </a:ext>
                </a:extLst>
              </p:cNvPr>
              <p:cNvSpPr/>
              <p:nvPr/>
            </p:nvSpPr>
            <p:spPr bwMode="auto">
              <a:xfrm>
                <a:off x="5116522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B1B7ABF-D334-411F-8C6C-5E2C53FDBA66}"/>
                  </a:ext>
                </a:extLst>
              </p:cNvPr>
              <p:cNvSpPr/>
              <p:nvPr/>
            </p:nvSpPr>
            <p:spPr bwMode="auto">
              <a:xfrm>
                <a:off x="5511129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E155B22-766D-471D-BE28-BE55518E413F}"/>
                  </a:ext>
                </a:extLst>
              </p:cNvPr>
              <p:cNvSpPr/>
              <p:nvPr/>
            </p:nvSpPr>
            <p:spPr bwMode="auto">
              <a:xfrm>
                <a:off x="5912540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D5AD4E0-FE7E-487F-B2B8-D8011336F23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1751" y="381512"/>
                <a:ext cx="4857750" cy="0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A3DC243-1F89-4F99-B308-1F6456183BA2}"/>
                  </a:ext>
                </a:extLst>
              </p:cNvPr>
              <p:cNvCxnSpPr>
                <a:cxnSpLocks/>
                <a:stCxn id="21" idx="1"/>
              </p:cNvCxnSpPr>
              <p:nvPr/>
            </p:nvCxnSpPr>
            <p:spPr bwMode="auto">
              <a:xfrm rot="16199932">
                <a:off x="5608010" y="-288638"/>
                <a:ext cx="81642" cy="1258660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592031B-DC06-4ECD-930E-2439932A292E}"/>
                  </a:ext>
                </a:extLst>
              </p:cNvPr>
              <p:cNvCxnSpPr>
                <a:cxnSpLocks/>
                <a:stCxn id="22" idx="0"/>
              </p:cNvCxnSpPr>
              <p:nvPr/>
            </p:nvCxnSpPr>
            <p:spPr bwMode="auto">
              <a:xfrm>
                <a:off x="5019501" y="381512"/>
                <a:ext cx="1265464" cy="68035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BA9F9230-3909-4554-8C1F-8720BBFFEA98}"/>
                  </a:ext>
                </a:extLst>
              </p:cNvPr>
              <p:cNvGrpSpPr/>
              <p:nvPr/>
            </p:nvGrpSpPr>
            <p:grpSpPr bwMode="auto">
              <a:xfrm>
                <a:off x="144742" y="1075476"/>
                <a:ext cx="6235472" cy="129268"/>
                <a:chOff x="0" y="0"/>
                <a:chExt cx="6235471" cy="129267"/>
              </a:xfrm>
            </p:grpSpPr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2A1F812E-E2B5-48E6-9BBD-7DECFF60262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401" y="0"/>
                  <a:ext cx="6232071" cy="0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AEF39E60-DCCC-4BC5-8B0C-4024CDCAB582}"/>
                    </a:ext>
                  </a:extLst>
                </p:cNvPr>
                <p:cNvCxnSpPr>
                  <a:cxnSpLocks/>
                  <a:stCxn id="44" idx="0"/>
                  <a:endCxn id="44" idx="0"/>
                </p:cNvCxnSpPr>
                <p:nvPr/>
              </p:nvCxnSpPr>
              <p:spPr bwMode="auto">
                <a:xfrm rot="16199969">
                  <a:off x="3401" y="0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A51E28B-DBDC-41B7-9222-C87895707380}"/>
                    </a:ext>
                  </a:extLst>
                </p:cNvPr>
                <p:cNvCxnSpPr>
                  <a:cxnSpLocks/>
                  <a:stCxn id="45" idx="0"/>
                </p:cNvCxnSpPr>
                <p:nvPr/>
              </p:nvCxnSpPr>
              <p:spPr bwMode="auto">
                <a:xfrm flipH="1">
                  <a:off x="0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E1A87344-11B0-4688-BE73-FEC434A5158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938926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0786EA02-2126-471F-94C1-F115907CACA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891392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23195FAF-5D25-4E7D-823B-EBA0110F012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2833687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D31D6329-B75E-40A0-BAB5-A2FEF281049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3787958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504EEB88-DAF7-46F4-9C5F-DCB4A34118E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4691946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437863B8-1CB3-4A8E-B4B0-87390CA1E84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5663971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EEC0162-88A1-4FEA-9571-3EE9A1367774}"/>
                  </a:ext>
                </a:extLst>
              </p:cNvPr>
              <p:cNvSpPr/>
              <p:nvPr/>
            </p:nvSpPr>
            <p:spPr bwMode="auto">
              <a:xfrm rot="16199932">
                <a:off x="738816" y="675966"/>
                <a:ext cx="682968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235F0DD-FDBC-4B3C-8FC0-886D9DC738C0}"/>
                  </a:ext>
                </a:extLst>
              </p:cNvPr>
              <p:cNvSpPr/>
              <p:nvPr/>
            </p:nvSpPr>
            <p:spPr bwMode="auto">
              <a:xfrm rot="16199932">
                <a:off x="1486854" y="662358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kumimoji="0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155BACA-8369-4201-9E2B-F173C1994F22}"/>
                  </a:ext>
                </a:extLst>
              </p:cNvPr>
              <p:cNvSpPr/>
              <p:nvPr/>
            </p:nvSpPr>
            <p:spPr bwMode="auto">
              <a:xfrm rot="16199932">
                <a:off x="2993773" y="669162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AC8C5903-AB39-47C7-AB80-7021DE60C9A1}"/>
                  </a:ext>
                </a:extLst>
              </p:cNvPr>
              <p:cNvSpPr/>
              <p:nvPr/>
            </p:nvSpPr>
            <p:spPr bwMode="auto">
              <a:xfrm>
                <a:off x="535575" y="0"/>
                <a:ext cx="434761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Q1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457A346-700E-432B-841B-D9D454791EA5}"/>
                  </a:ext>
                </a:extLst>
              </p:cNvPr>
              <p:cNvSpPr/>
              <p:nvPr/>
            </p:nvSpPr>
            <p:spPr bwMode="auto">
              <a:xfrm>
                <a:off x="1277164" y="13606"/>
                <a:ext cx="463015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Q2a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D413F73-B0C2-4357-9C7E-460140976CCE}"/>
                  </a:ext>
                </a:extLst>
              </p:cNvPr>
              <p:cNvSpPr/>
              <p:nvPr/>
            </p:nvSpPr>
            <p:spPr bwMode="auto">
              <a:xfrm>
                <a:off x="1923503" y="13605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Q2b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0EB6901-7DC1-4A79-91FB-B0220993FA9F}"/>
                  </a:ext>
                </a:extLst>
              </p:cNvPr>
              <p:cNvSpPr/>
              <p:nvPr/>
            </p:nvSpPr>
            <p:spPr bwMode="auto">
              <a:xfrm>
                <a:off x="2807966" y="13605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Q3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8D4CE18-D5DD-49C2-B073-72BD3F4D040E}"/>
                  </a:ext>
                </a:extLst>
              </p:cNvPr>
              <p:cNvSpPr/>
              <p:nvPr/>
            </p:nvSpPr>
            <p:spPr bwMode="auto">
              <a:xfrm>
                <a:off x="3352252" y="13605"/>
                <a:ext cx="531052" cy="199329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93BE">
                        <a:lumMod val="50000"/>
                      </a:srgbClr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DFB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093BE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C8D78A3-AAF7-4B3C-BD91-D620B56C0B4E}"/>
                  </a:ext>
                </a:extLst>
              </p:cNvPr>
              <p:cNvSpPr/>
              <p:nvPr/>
            </p:nvSpPr>
            <p:spPr bwMode="auto">
              <a:xfrm>
                <a:off x="4815019" y="13604"/>
                <a:ext cx="531051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D1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EB81DA3-526E-4498-ACD0-A9E19042CD61}"/>
                  </a:ext>
                </a:extLst>
              </p:cNvPr>
              <p:cNvSpPr/>
              <p:nvPr/>
            </p:nvSpPr>
            <p:spPr bwMode="auto">
              <a:xfrm>
                <a:off x="0" y="1169275"/>
                <a:ext cx="323503" cy="187779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20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F84DD0D-2FCC-4DE3-BE72-F0C9A1C8854D}"/>
                  </a:ext>
                </a:extLst>
              </p:cNvPr>
              <p:cNvSpPr/>
              <p:nvPr/>
            </p:nvSpPr>
            <p:spPr bwMode="auto">
              <a:xfrm>
                <a:off x="918549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30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4FC46C3-B6E1-4CA3-85B3-6155F992EF50}"/>
                  </a:ext>
                </a:extLst>
              </p:cNvPr>
              <p:cNvSpPr/>
              <p:nvPr/>
            </p:nvSpPr>
            <p:spPr bwMode="auto">
              <a:xfrm>
                <a:off x="1858919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40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9CD0F75-397B-44DF-B7FD-A10BFAD0064B}"/>
                  </a:ext>
                </a:extLst>
              </p:cNvPr>
              <p:cNvSpPr/>
              <p:nvPr/>
            </p:nvSpPr>
            <p:spPr bwMode="auto">
              <a:xfrm>
                <a:off x="2816678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50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1CA98E2-F4B9-46FC-839F-E783D5A97AAD}"/>
                  </a:ext>
                </a:extLst>
              </p:cNvPr>
              <p:cNvSpPr/>
              <p:nvPr/>
            </p:nvSpPr>
            <p:spPr bwMode="auto">
              <a:xfrm>
                <a:off x="3770949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60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6B959E02-E046-4E02-AFD1-168D80845944}"/>
                  </a:ext>
                </a:extLst>
              </p:cNvPr>
              <p:cNvSpPr/>
              <p:nvPr/>
            </p:nvSpPr>
            <p:spPr bwMode="auto">
              <a:xfrm>
                <a:off x="4687897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70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7D63C02-2538-480B-AAF8-866EEEC54CE0}"/>
                  </a:ext>
                </a:extLst>
              </p:cNvPr>
              <p:cNvSpPr/>
              <p:nvPr/>
            </p:nvSpPr>
            <p:spPr bwMode="auto">
              <a:xfrm>
                <a:off x="5646962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80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82F35AF1-D796-497B-B845-5E646D9F82EC}"/>
                  </a:ext>
                </a:extLst>
              </p:cNvPr>
              <p:cNvSpPr/>
              <p:nvPr/>
            </p:nvSpPr>
            <p:spPr bwMode="auto">
              <a:xfrm>
                <a:off x="3371161" y="292311"/>
                <a:ext cx="45720" cy="191254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EB46194-80C1-4E44-AEBE-0976969E4D09}"/>
                  </a:ext>
                </a:extLst>
              </p:cNvPr>
              <p:cNvSpPr/>
              <p:nvPr/>
            </p:nvSpPr>
            <p:spPr bwMode="auto">
              <a:xfrm>
                <a:off x="5008907" y="1307709"/>
                <a:ext cx="1474076" cy="27953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distance to IP (m)</a:t>
                </a:r>
              </a:p>
            </p:txBody>
          </p:sp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7B94E66-FBF1-419B-9C32-52C932653F71}"/>
                </a:ext>
              </a:extLst>
            </p:cNvPr>
            <p:cNvSpPr txBox="1"/>
            <p:nvPr/>
          </p:nvSpPr>
          <p:spPr>
            <a:xfrm>
              <a:off x="2403061" y="868340"/>
              <a:ext cx="23429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LHC triplet layout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27FF412-E5B8-4F2F-B611-4DAE8E455049}"/>
                </a:ext>
              </a:extLst>
            </p:cNvPr>
            <p:cNvGrpSpPr/>
            <p:nvPr/>
          </p:nvGrpSpPr>
          <p:grpSpPr>
            <a:xfrm>
              <a:off x="2395386" y="1371600"/>
              <a:ext cx="3736992" cy="899586"/>
              <a:chOff x="253998" y="1979079"/>
              <a:chExt cx="3736992" cy="899586"/>
            </a:xfrm>
          </p:grpSpPr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84A4109-66D9-42AA-93F9-DA1FA651D27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4582" y="2373727"/>
                <a:ext cx="276249" cy="0"/>
              </a:xfrm>
              <a:prstGeom prst="line">
                <a:avLst/>
              </a:prstGeom>
              <a:ln w="6350" cap="flat" cmpd="sng" algn="ctr">
                <a:solidFill>
                  <a:srgbClr val="0070C0"/>
                </a:solidFill>
                <a:prstDash val="solid"/>
                <a:miter/>
                <a:tailEnd type="arrow" len="med"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752161DC-504A-459B-BBE0-9B572015B6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799989">
                <a:off x="253998" y="2483134"/>
                <a:ext cx="286833" cy="0"/>
              </a:xfrm>
              <a:prstGeom prst="line">
                <a:avLst/>
              </a:prstGeom>
              <a:ln w="6350" cap="flat" cmpd="sng" algn="ctr">
                <a:solidFill>
                  <a:srgbClr val="FF0000"/>
                </a:solidFill>
                <a:prstDash val="solid"/>
                <a:miter/>
                <a:tailEnd type="arrow" len="med"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BA252ED-5A46-49D5-AB33-A5B497BF73E4}"/>
                  </a:ext>
                </a:extLst>
              </p:cNvPr>
              <p:cNvSpPr/>
              <p:nvPr/>
            </p:nvSpPr>
            <p:spPr bwMode="auto">
              <a:xfrm>
                <a:off x="434999" y="2614083"/>
                <a:ext cx="63499" cy="25399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F27532F6-BDA7-4B26-BC27-C368C3FBBFDD}"/>
                  </a:ext>
                </a:extLst>
              </p:cNvPr>
              <p:cNvSpPr/>
              <p:nvPr/>
            </p:nvSpPr>
            <p:spPr bwMode="auto">
              <a:xfrm>
                <a:off x="519666" y="262466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AD56AF95-6796-49FE-9499-AE5398D92E25}"/>
                  </a:ext>
                </a:extLst>
              </p:cNvPr>
              <p:cNvSpPr/>
              <p:nvPr/>
            </p:nvSpPr>
            <p:spPr bwMode="auto">
              <a:xfrm>
                <a:off x="731332" y="198966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5B4AAFA9-791D-477D-816E-4A0E7C30D006}"/>
                  </a:ext>
                </a:extLst>
              </p:cNvPr>
              <p:cNvSpPr/>
              <p:nvPr/>
            </p:nvSpPr>
            <p:spPr bwMode="auto">
              <a:xfrm>
                <a:off x="890082" y="26246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30A47131-0580-4BE0-9398-CFCED63B805B}"/>
                  </a:ext>
                </a:extLst>
              </p:cNvPr>
              <p:cNvSpPr/>
              <p:nvPr/>
            </p:nvSpPr>
            <p:spPr bwMode="auto">
              <a:xfrm>
                <a:off x="974748" y="1989663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D62A711F-DAF2-4628-8ACC-1ADC2FCB664E}"/>
                  </a:ext>
                </a:extLst>
              </p:cNvPr>
              <p:cNvSpPr/>
              <p:nvPr/>
            </p:nvSpPr>
            <p:spPr bwMode="auto">
              <a:xfrm>
                <a:off x="1228747" y="2614081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E6A82CB8-003B-4327-B8D9-85F07C79CD48}"/>
                  </a:ext>
                </a:extLst>
              </p:cNvPr>
              <p:cNvSpPr/>
              <p:nvPr/>
            </p:nvSpPr>
            <p:spPr bwMode="auto">
              <a:xfrm>
                <a:off x="1281664" y="1979080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928B6795-FF31-4015-B8A0-A4938249591D}"/>
                  </a:ext>
                </a:extLst>
              </p:cNvPr>
              <p:cNvSpPr/>
              <p:nvPr/>
            </p:nvSpPr>
            <p:spPr bwMode="auto">
              <a:xfrm>
                <a:off x="1546247" y="2614080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1EE8D8E8-3FE2-47D0-9F06-86B50608C6B8}"/>
                  </a:ext>
                </a:extLst>
              </p:cNvPr>
              <p:cNvSpPr/>
              <p:nvPr/>
            </p:nvSpPr>
            <p:spPr bwMode="auto">
              <a:xfrm>
                <a:off x="1652079" y="1979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35EF7938-A4F3-455B-901E-0571F8FB2466}"/>
                  </a:ext>
                </a:extLst>
              </p:cNvPr>
              <p:cNvSpPr/>
              <p:nvPr/>
            </p:nvSpPr>
            <p:spPr bwMode="auto">
              <a:xfrm>
                <a:off x="1969580" y="2614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2F0AE6FA-85ED-4086-8813-F0E5726F5589}"/>
                  </a:ext>
                </a:extLst>
              </p:cNvPr>
              <p:cNvSpPr/>
              <p:nvPr/>
            </p:nvSpPr>
            <p:spPr bwMode="auto">
              <a:xfrm>
                <a:off x="2128328" y="1979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742E90E9-35FE-44A9-A1C1-6A36BAA19202}"/>
                  </a:ext>
                </a:extLst>
              </p:cNvPr>
              <p:cNvSpPr/>
              <p:nvPr/>
            </p:nvSpPr>
            <p:spPr bwMode="auto">
              <a:xfrm>
                <a:off x="2287079" y="2614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01266B66-E3B5-456F-9263-77BBF61D78DE}"/>
                  </a:ext>
                </a:extLst>
              </p:cNvPr>
              <p:cNvSpPr/>
              <p:nvPr/>
            </p:nvSpPr>
            <p:spPr bwMode="auto">
              <a:xfrm>
                <a:off x="2339994" y="1979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B79BB1F2-508D-4A7F-BE57-20AB2450FBE2}"/>
                  </a:ext>
                </a:extLst>
              </p:cNvPr>
              <p:cNvSpPr/>
              <p:nvPr/>
            </p:nvSpPr>
            <p:spPr bwMode="auto">
              <a:xfrm>
                <a:off x="2604577" y="2614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D9AC57BA-7BC7-4CF7-8399-72E56F59519D}"/>
                  </a:ext>
                </a:extLst>
              </p:cNvPr>
              <p:cNvSpPr/>
              <p:nvPr/>
            </p:nvSpPr>
            <p:spPr bwMode="auto">
              <a:xfrm>
                <a:off x="2922077" y="1979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C54F3E2-CA6A-48CB-B8C1-7A2870B66615}"/>
                  </a:ext>
                </a:extLst>
              </p:cNvPr>
              <p:cNvSpPr/>
              <p:nvPr/>
            </p:nvSpPr>
            <p:spPr bwMode="auto">
              <a:xfrm>
                <a:off x="3133744" y="2614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1A1E520A-2C36-42D8-857F-96BB2614ECAD}"/>
                  </a:ext>
                </a:extLst>
              </p:cNvPr>
              <p:cNvSpPr/>
              <p:nvPr/>
            </p:nvSpPr>
            <p:spPr bwMode="auto">
              <a:xfrm>
                <a:off x="3239576" y="1979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DCF9C2FD-A652-4316-9F16-91328C5F8686}"/>
                  </a:ext>
                </a:extLst>
              </p:cNvPr>
              <p:cNvSpPr/>
              <p:nvPr/>
            </p:nvSpPr>
            <p:spPr bwMode="auto">
              <a:xfrm>
                <a:off x="3451243" y="2614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31A1AB5E-3C2D-4BA9-AB2D-914FC545EEF9}"/>
                  </a:ext>
                </a:extLst>
              </p:cNvPr>
              <p:cNvSpPr/>
              <p:nvPr/>
            </p:nvSpPr>
            <p:spPr bwMode="auto">
              <a:xfrm>
                <a:off x="3927492" y="1979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9DFD9C64-8E5F-461A-88BE-009591B693BD}"/>
                </a:ext>
              </a:extLst>
            </p:cNvPr>
            <p:cNvSpPr txBox="1"/>
            <p:nvPr/>
          </p:nvSpPr>
          <p:spPr>
            <a:xfrm>
              <a:off x="2207568" y="1486580"/>
              <a:ext cx="34657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B1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B2</a:t>
              </a: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E01F9CEC-6209-47D9-8ABE-F76A06E457C1}"/>
                </a:ext>
              </a:extLst>
            </p:cNvPr>
            <p:cNvSpPr/>
            <p:nvPr/>
          </p:nvSpPr>
          <p:spPr>
            <a:xfrm>
              <a:off x="2850218" y="1666918"/>
              <a:ext cx="797510" cy="307363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B73DCF40-A3B5-4F43-9E24-FC136B478A19}"/>
                </a:ext>
              </a:extLst>
            </p:cNvPr>
            <p:cNvSpPr/>
            <p:nvPr/>
          </p:nvSpPr>
          <p:spPr>
            <a:xfrm>
              <a:off x="3719736" y="1666918"/>
              <a:ext cx="1224136" cy="307363"/>
            </a:xfrm>
            <a:prstGeom prst="rect">
              <a:avLst/>
            </a:prstGeom>
            <a:solidFill>
              <a:srgbClr val="92D05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F1BDF6BC-031B-49EF-B849-96A94F7BE137}"/>
                </a:ext>
              </a:extLst>
            </p:cNvPr>
            <p:cNvSpPr/>
            <p:nvPr/>
          </p:nvSpPr>
          <p:spPr>
            <a:xfrm>
              <a:off x="5087888" y="1666917"/>
              <a:ext cx="888733" cy="307364"/>
            </a:xfrm>
            <a:prstGeom prst="rect">
              <a:avLst/>
            </a:prstGeom>
            <a:solidFill>
              <a:srgbClr val="7030A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0B6383C3-D137-4642-95B6-A9898DD3AF94}"/>
                </a:ext>
              </a:extLst>
            </p:cNvPr>
            <p:cNvSpPr txBox="1"/>
            <p:nvPr/>
          </p:nvSpPr>
          <p:spPr>
            <a:xfrm rot="16200000">
              <a:off x="2350355" y="2028745"/>
              <a:ext cx="3599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LIC</a:t>
              </a:r>
            </a:p>
          </p:txBody>
        </p:sp>
      </p:grpSp>
      <p:sp>
        <p:nvSpPr>
          <p:cNvPr id="189" name="TextBox 188">
            <a:extLst>
              <a:ext uri="{FF2B5EF4-FFF2-40B4-BE49-F238E27FC236}">
                <a16:creationId xmlns:a16="http://schemas.microsoft.com/office/drawing/2014/main" id="{92E8D686-A9DA-4843-B614-0E03248E2FCF}"/>
              </a:ext>
            </a:extLst>
          </p:cNvPr>
          <p:cNvSpPr txBox="1"/>
          <p:nvPr/>
        </p:nvSpPr>
        <p:spPr>
          <a:xfrm>
            <a:off x="1769460" y="5877272"/>
            <a:ext cx="4467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Single multiwire cable per module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One BLECF or BLEIC module accepts 8 channels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0B688B-0418-986F-9B41-8ACE988CBAF2}"/>
              </a:ext>
            </a:extLst>
          </p:cNvPr>
          <p:cNvGrpSpPr/>
          <p:nvPr/>
        </p:nvGrpSpPr>
        <p:grpSpPr>
          <a:xfrm>
            <a:off x="104796" y="3212976"/>
            <a:ext cx="6729551" cy="2579605"/>
            <a:chOff x="104796" y="3553825"/>
            <a:chExt cx="6729551" cy="2579605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D029963-6A92-4498-A25A-9514C4B5A7E0}"/>
                </a:ext>
              </a:extLst>
            </p:cNvPr>
            <p:cNvGrpSpPr/>
            <p:nvPr/>
          </p:nvGrpSpPr>
          <p:grpSpPr bwMode="auto">
            <a:xfrm>
              <a:off x="454134" y="4206310"/>
              <a:ext cx="6380213" cy="1488019"/>
              <a:chOff x="0" y="0"/>
              <a:chExt cx="6380213" cy="1488019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14032410-CEBA-4295-9E07-B2D72B88DBA0}"/>
                  </a:ext>
                </a:extLst>
              </p:cNvPr>
              <p:cNvSpPr/>
              <p:nvPr/>
            </p:nvSpPr>
            <p:spPr bwMode="auto">
              <a:xfrm>
                <a:off x="5033707" y="274355"/>
                <a:ext cx="712236" cy="30024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8FFA7D0-1E6A-40EC-96A2-792F19ECDEF4}"/>
                  </a:ext>
                </a:extLst>
              </p:cNvPr>
              <p:cNvSpPr/>
              <p:nvPr/>
            </p:nvSpPr>
            <p:spPr bwMode="auto">
              <a:xfrm>
                <a:off x="3353225" y="274355"/>
                <a:ext cx="911085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92171818-FCE9-4B68-8AB1-562D12649B11}"/>
                  </a:ext>
                </a:extLst>
              </p:cNvPr>
              <p:cNvSpPr/>
              <p:nvPr/>
            </p:nvSpPr>
            <p:spPr bwMode="auto">
              <a:xfrm>
                <a:off x="4353350" y="274355"/>
                <a:ext cx="596576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4EDCA571-4FCB-4905-A00E-AC294EBB5030}"/>
                  </a:ext>
                </a:extLst>
              </p:cNvPr>
              <p:cNvSpPr/>
              <p:nvPr/>
            </p:nvSpPr>
            <p:spPr bwMode="auto">
              <a:xfrm>
                <a:off x="2359904" y="274355"/>
                <a:ext cx="911085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8CD71919-D6F0-40F9-9B37-343C2D4F5ED2}"/>
                  </a:ext>
                </a:extLst>
              </p:cNvPr>
              <p:cNvSpPr/>
              <p:nvPr/>
            </p:nvSpPr>
            <p:spPr bwMode="auto">
              <a:xfrm>
                <a:off x="1373386" y="274355"/>
                <a:ext cx="911085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3D1A79DE-A1EF-4314-A01E-7D393F2E2FA5}"/>
                  </a:ext>
                </a:extLst>
              </p:cNvPr>
              <p:cNvSpPr/>
              <p:nvPr/>
            </p:nvSpPr>
            <p:spPr bwMode="auto">
              <a:xfrm>
                <a:off x="5795707" y="274355"/>
                <a:ext cx="453701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bg1">
                    <a:lumMod val="65098"/>
                  </a:schemeClr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D6C06D7C-93AA-4B0A-A40E-7F049E682664}"/>
                  </a:ext>
                </a:extLst>
              </p:cNvPr>
              <p:cNvSpPr/>
              <p:nvPr/>
            </p:nvSpPr>
            <p:spPr bwMode="auto">
              <a:xfrm>
                <a:off x="373261" y="274355"/>
                <a:ext cx="911085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262A8F9-0491-440A-A0C4-767E9640C6A9}"/>
                  </a:ext>
                </a:extLst>
              </p:cNvPr>
              <p:cNvSpPr/>
              <p:nvPr/>
            </p:nvSpPr>
            <p:spPr bwMode="auto">
              <a:xfrm>
                <a:off x="1584296" y="313994"/>
                <a:ext cx="651005" cy="21298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296E410-FE08-415F-B1E8-4FC512502E99}"/>
                  </a:ext>
                </a:extLst>
              </p:cNvPr>
              <p:cNvSpPr/>
              <p:nvPr/>
            </p:nvSpPr>
            <p:spPr bwMode="auto">
              <a:xfrm>
                <a:off x="856314" y="313993"/>
                <a:ext cx="372058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DB9B2ADE-3A15-434A-AAE7-A7ECD71B5012}"/>
                  </a:ext>
                </a:extLst>
              </p:cNvPr>
              <p:cNvSpPr/>
              <p:nvPr/>
            </p:nvSpPr>
            <p:spPr bwMode="auto">
              <a:xfrm>
                <a:off x="441296" y="313993"/>
                <a:ext cx="372058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A92B5847-4627-497F-9EF9-E3E025B9A1A7}"/>
                  </a:ext>
                </a:extLst>
              </p:cNvPr>
              <p:cNvSpPr/>
              <p:nvPr/>
            </p:nvSpPr>
            <p:spPr bwMode="auto">
              <a:xfrm>
                <a:off x="2421135" y="313993"/>
                <a:ext cx="623791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1A619343-5923-4438-BC6B-6415006D77D5}"/>
                  </a:ext>
                </a:extLst>
              </p:cNvPr>
              <p:cNvSpPr/>
              <p:nvPr/>
            </p:nvSpPr>
            <p:spPr bwMode="auto">
              <a:xfrm>
                <a:off x="3414457" y="313993"/>
                <a:ext cx="372058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859EE24-0DAB-4F65-A51E-FB322D9EA79C}"/>
                  </a:ext>
                </a:extLst>
              </p:cNvPr>
              <p:cNvSpPr/>
              <p:nvPr/>
            </p:nvSpPr>
            <p:spPr bwMode="auto">
              <a:xfrm>
                <a:off x="3829474" y="313993"/>
                <a:ext cx="372058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AFDD0CE-AF90-4E4B-A4E9-9EBFAA16F313}"/>
                  </a:ext>
                </a:extLst>
              </p:cNvPr>
              <p:cNvSpPr/>
              <p:nvPr/>
            </p:nvSpPr>
            <p:spPr bwMode="auto">
              <a:xfrm>
                <a:off x="1421009" y="313993"/>
                <a:ext cx="113523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92D05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8B6B0D4-8A6E-4223-A07F-40B2BB419BB6}"/>
                  </a:ext>
                </a:extLst>
              </p:cNvPr>
              <p:cNvSpPr/>
              <p:nvPr/>
            </p:nvSpPr>
            <p:spPr bwMode="auto">
              <a:xfrm>
                <a:off x="3101492" y="313993"/>
                <a:ext cx="113523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92D05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ACC3A76E-0490-4C61-87EE-0470B7D4EC58}"/>
                  </a:ext>
                </a:extLst>
              </p:cNvPr>
              <p:cNvSpPr/>
              <p:nvPr/>
            </p:nvSpPr>
            <p:spPr bwMode="auto">
              <a:xfrm>
                <a:off x="4400974" y="313993"/>
                <a:ext cx="201970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92D05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DDF632A-DAAB-4DBA-B23B-2A90248EE3E5}"/>
                  </a:ext>
                </a:extLst>
              </p:cNvPr>
              <p:cNvSpPr/>
              <p:nvPr/>
            </p:nvSpPr>
            <p:spPr bwMode="auto">
              <a:xfrm>
                <a:off x="4652706" y="313993"/>
                <a:ext cx="72702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621C6F2F-36D9-446A-BAF8-ECB165ED1C18}"/>
                  </a:ext>
                </a:extLst>
              </p:cNvPr>
              <p:cNvSpPr/>
              <p:nvPr/>
            </p:nvSpPr>
            <p:spPr bwMode="auto">
              <a:xfrm>
                <a:off x="4720741" y="313993"/>
                <a:ext cx="45720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825CDDC-FEDF-4607-8923-F55451075F4C}"/>
                  </a:ext>
                </a:extLst>
              </p:cNvPr>
              <p:cNvSpPr/>
              <p:nvPr/>
            </p:nvSpPr>
            <p:spPr bwMode="auto">
              <a:xfrm>
                <a:off x="4781973" y="313993"/>
                <a:ext cx="113525" cy="212978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C6B43DA8-5D74-460C-BBCC-1492D5AD25DE}"/>
                  </a:ext>
                </a:extLst>
              </p:cNvPr>
              <p:cNvSpPr/>
              <p:nvPr/>
            </p:nvSpPr>
            <p:spPr bwMode="auto">
              <a:xfrm>
                <a:off x="5094938" y="313993"/>
                <a:ext cx="589774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585B77B2-532B-493E-85A5-7E277F2115C7}"/>
                  </a:ext>
                </a:extLst>
              </p:cNvPr>
              <p:cNvGrpSpPr/>
              <p:nvPr/>
            </p:nvGrpSpPr>
            <p:grpSpPr bwMode="auto">
              <a:xfrm>
                <a:off x="144742" y="1206442"/>
                <a:ext cx="6235471" cy="129267"/>
                <a:chOff x="0" y="0"/>
                <a:chExt cx="6235471" cy="129267"/>
              </a:xfrm>
            </p:grpSpPr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AD1C52EE-C975-49FC-86F0-C956FC10C17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400" y="0"/>
                  <a:ext cx="6232070" cy="0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BE46123E-CE0A-4A91-8D7E-7B32572DEC8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199932">
                  <a:off x="3400" y="0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4751B22C-E762-47A4-8064-17FAC337C91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0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119CD1C1-2BAE-4191-BE00-A7DFF215273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938925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0FE7F127-E6B3-463D-BACB-B34BE721AEA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891391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FF5104D7-789B-45EF-98A4-B16DCB905C6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2833686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2713EEC9-41DA-4C2E-9A79-825267A2B66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3787957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0C3ED593-AE0A-4FA0-870D-45226042A5D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4691945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7C152A79-CB2F-4539-9733-6561D4799D4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5663970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A2450BD2-0049-42DC-B7C3-97418F0474BA}"/>
                  </a:ext>
                </a:extLst>
              </p:cNvPr>
              <p:cNvSpPr/>
              <p:nvPr/>
            </p:nvSpPr>
            <p:spPr bwMode="auto">
              <a:xfrm>
                <a:off x="0" y="1300241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20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AF4D514D-28D7-4B73-B21D-C30601B983F6}"/>
                  </a:ext>
                </a:extLst>
              </p:cNvPr>
              <p:cNvSpPr/>
              <p:nvPr/>
            </p:nvSpPr>
            <p:spPr bwMode="auto">
              <a:xfrm>
                <a:off x="918549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30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1DEA615-2AB8-4985-ACA5-2FA37B6859FF}"/>
                  </a:ext>
                </a:extLst>
              </p:cNvPr>
              <p:cNvSpPr/>
              <p:nvPr/>
            </p:nvSpPr>
            <p:spPr bwMode="auto">
              <a:xfrm>
                <a:off x="1858919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40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D0BEF18C-4B12-4EEF-844A-C9E81A347767}"/>
                  </a:ext>
                </a:extLst>
              </p:cNvPr>
              <p:cNvSpPr/>
              <p:nvPr/>
            </p:nvSpPr>
            <p:spPr bwMode="auto">
              <a:xfrm>
                <a:off x="2816678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50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0B5E1065-C9C4-4985-BDED-B0DC707823A2}"/>
                  </a:ext>
                </a:extLst>
              </p:cNvPr>
              <p:cNvSpPr/>
              <p:nvPr/>
            </p:nvSpPr>
            <p:spPr bwMode="auto">
              <a:xfrm>
                <a:off x="3770949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60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7F30E0F-9B09-422D-A3DF-31C151F8BF2E}"/>
                  </a:ext>
                </a:extLst>
              </p:cNvPr>
              <p:cNvSpPr/>
              <p:nvPr/>
            </p:nvSpPr>
            <p:spPr bwMode="auto">
              <a:xfrm>
                <a:off x="4687897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70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7D31EFF-49C0-4C12-92AB-049CD62A16BD}"/>
                  </a:ext>
                </a:extLst>
              </p:cNvPr>
              <p:cNvSpPr/>
              <p:nvPr/>
            </p:nvSpPr>
            <p:spPr bwMode="auto">
              <a:xfrm>
                <a:off x="5646962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80</a:t>
                </a:r>
                <a:endParaRPr kumimoji="0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7DF0276-6BD0-4601-A6B0-D7BFE785DC70}"/>
                  </a:ext>
                </a:extLst>
              </p:cNvPr>
              <p:cNvSpPr/>
              <p:nvPr/>
            </p:nvSpPr>
            <p:spPr bwMode="auto">
              <a:xfrm rot="16199932">
                <a:off x="1146094" y="778903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kumimoji="0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7455BBBC-44C9-440C-A201-59DABD06D64D}"/>
                  </a:ext>
                </a:extLst>
              </p:cNvPr>
              <p:cNvSpPr/>
              <p:nvPr/>
            </p:nvSpPr>
            <p:spPr bwMode="auto">
              <a:xfrm rot="16199932">
                <a:off x="2819772" y="778902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5E8462C6-9546-49F3-BFD6-4979C270E2CE}"/>
                  </a:ext>
                </a:extLst>
              </p:cNvPr>
              <p:cNvSpPr/>
              <p:nvPr/>
            </p:nvSpPr>
            <p:spPr bwMode="auto">
              <a:xfrm rot="16199932">
                <a:off x="4200897" y="778902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B3D49F2-98D9-4CBD-9C44-1D5CDA0B3DDF}"/>
                  </a:ext>
                </a:extLst>
              </p:cNvPr>
              <p:cNvSpPr/>
              <p:nvPr/>
            </p:nvSpPr>
            <p:spPr bwMode="auto">
              <a:xfrm>
                <a:off x="627325" y="0"/>
                <a:ext cx="434760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Q1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C53BAB05-C97A-41C8-A751-EB5CEFD7D1B7}"/>
                  </a:ext>
                </a:extLst>
              </p:cNvPr>
              <p:cNvSpPr/>
              <p:nvPr/>
            </p:nvSpPr>
            <p:spPr bwMode="auto">
              <a:xfrm>
                <a:off x="1712844" y="12423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Q2a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8DF18205-DA08-4ACB-974F-375675837686}"/>
                  </a:ext>
                </a:extLst>
              </p:cNvPr>
              <p:cNvSpPr/>
              <p:nvPr/>
            </p:nvSpPr>
            <p:spPr bwMode="auto">
              <a:xfrm>
                <a:off x="2565208" y="12423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Q2b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7E0AB080-5E81-4F45-B60D-3662EA5198AB}"/>
                  </a:ext>
                </a:extLst>
              </p:cNvPr>
              <p:cNvSpPr/>
              <p:nvPr/>
            </p:nvSpPr>
            <p:spPr bwMode="auto">
              <a:xfrm>
                <a:off x="3606658" y="26030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Q3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30343656-52D6-4DC8-8352-1B98A4D49260}"/>
                  </a:ext>
                </a:extLst>
              </p:cNvPr>
              <p:cNvSpPr/>
              <p:nvPr/>
            </p:nvSpPr>
            <p:spPr bwMode="auto">
              <a:xfrm>
                <a:off x="5135023" y="41926"/>
                <a:ext cx="531050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D1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A6E09024-AF62-495D-A5B2-90785703E674}"/>
                  </a:ext>
                </a:extLst>
              </p:cNvPr>
              <p:cNvSpPr/>
              <p:nvPr/>
            </p:nvSpPr>
            <p:spPr bwMode="auto">
              <a:xfrm>
                <a:off x="5775297" y="35123"/>
                <a:ext cx="531050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SM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8BC4707A-5421-46E2-BBD5-1F883711DDD8}"/>
                  </a:ext>
                </a:extLst>
              </p:cNvPr>
              <p:cNvSpPr/>
              <p:nvPr/>
            </p:nvSpPr>
            <p:spPr bwMode="auto">
              <a:xfrm rot="16199932">
                <a:off x="4656970" y="710866"/>
                <a:ext cx="39928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CP</a:t>
                </a:r>
                <a:endParaRPr kumimoji="0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1C0B5732-7FD0-4FBE-B2FD-0943CE71BA06}"/>
                  </a:ext>
                </a:extLst>
              </p:cNvPr>
              <p:cNvSpPr/>
              <p:nvPr/>
            </p:nvSpPr>
            <p:spPr bwMode="auto">
              <a:xfrm>
                <a:off x="1318365" y="309479"/>
                <a:ext cx="322705" cy="213395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1.3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2F1D2D2-FAE5-41FA-8A45-2637ABBFF978}"/>
                  </a:ext>
                </a:extLst>
              </p:cNvPr>
              <p:cNvSpPr/>
              <p:nvPr/>
            </p:nvSpPr>
            <p:spPr bwMode="auto">
              <a:xfrm>
                <a:off x="2998846" y="309478"/>
                <a:ext cx="322704" cy="213394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1.3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B113232-AB4E-466B-B9B8-17B8A24EF1B8}"/>
                  </a:ext>
                </a:extLst>
              </p:cNvPr>
              <p:cNvSpPr/>
              <p:nvPr/>
            </p:nvSpPr>
            <p:spPr bwMode="auto">
              <a:xfrm>
                <a:off x="4345953" y="309478"/>
                <a:ext cx="322704" cy="213394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</a:rPr>
                  <a:t>2.2</a:t>
                </a:r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6C8FF0FB-7CF8-4BD1-8963-D3B74CB915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59967" y="422397"/>
                <a:ext cx="5308599" cy="0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A79D7CFE-3F9A-4716-877B-0778E189BFE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379667" y="346197"/>
                <a:ext cx="903477" cy="82189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E3CF2631-2872-4780-809E-BE1986BE2F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79666" y="422036"/>
                <a:ext cx="903478" cy="76560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657CAAB-32F1-4A46-9A92-5593F80B1DFD}"/>
                </a:ext>
              </a:extLst>
            </p:cNvPr>
            <p:cNvSpPr txBox="1"/>
            <p:nvPr/>
          </p:nvSpPr>
          <p:spPr>
            <a:xfrm>
              <a:off x="348417" y="3553825"/>
              <a:ext cx="2160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HL-LHC triplet layout</a:t>
              </a: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FCEEE6E2-9E54-4CF6-BA22-2C006A9563F6}"/>
                </a:ext>
              </a:extLst>
            </p:cNvPr>
            <p:cNvGrpSpPr/>
            <p:nvPr/>
          </p:nvGrpSpPr>
          <p:grpSpPr>
            <a:xfrm>
              <a:off x="637048" y="4101661"/>
              <a:ext cx="5587988" cy="1037169"/>
              <a:chOff x="434999" y="4317996"/>
              <a:chExt cx="5587988" cy="1037169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F4EE54D2-BB85-4726-9DBE-3B71AD928AEC}"/>
                  </a:ext>
                </a:extLst>
              </p:cNvPr>
              <p:cNvSpPr/>
              <p:nvPr/>
            </p:nvSpPr>
            <p:spPr bwMode="auto">
              <a:xfrm>
                <a:off x="434999" y="5101166"/>
                <a:ext cx="63498" cy="25399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0F0947A1-ADBB-4571-A166-6CEA28ED5AEF}"/>
                  </a:ext>
                </a:extLst>
              </p:cNvPr>
              <p:cNvSpPr/>
              <p:nvPr/>
            </p:nvSpPr>
            <p:spPr bwMode="auto">
              <a:xfrm>
                <a:off x="519664" y="5101165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3CAE1B9A-025C-4AF8-90C5-FB925842BA16}"/>
                  </a:ext>
                </a:extLst>
              </p:cNvPr>
              <p:cNvSpPr/>
              <p:nvPr/>
            </p:nvSpPr>
            <p:spPr bwMode="auto">
              <a:xfrm>
                <a:off x="942999" y="5101165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78896594-3A32-4470-AF3F-61F27B6A6034}"/>
                  </a:ext>
                </a:extLst>
              </p:cNvPr>
              <p:cNvSpPr/>
              <p:nvPr/>
            </p:nvSpPr>
            <p:spPr bwMode="auto">
              <a:xfrm>
                <a:off x="1249914" y="5101165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E4079785-6321-47B1-BA4F-02261DD3FA31}"/>
                  </a:ext>
                </a:extLst>
              </p:cNvPr>
              <p:cNvSpPr/>
              <p:nvPr/>
            </p:nvSpPr>
            <p:spPr bwMode="auto">
              <a:xfrm>
                <a:off x="1525082" y="51011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70E1BB47-3B4F-495C-B5F3-BE8C545134FD}"/>
                  </a:ext>
                </a:extLst>
              </p:cNvPr>
              <p:cNvSpPr/>
              <p:nvPr/>
            </p:nvSpPr>
            <p:spPr bwMode="auto">
              <a:xfrm>
                <a:off x="662940" y="4318586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111F7E1-8F26-4453-8FEF-6D2B4AAFF1D2}"/>
                  </a:ext>
                </a:extLst>
              </p:cNvPr>
              <p:cNvSpPr/>
              <p:nvPr/>
            </p:nvSpPr>
            <p:spPr bwMode="auto">
              <a:xfrm>
                <a:off x="974747" y="4317998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8C496EF1-D314-4762-8961-1F514BA8386C}"/>
                  </a:ext>
                </a:extLst>
              </p:cNvPr>
              <p:cNvSpPr/>
              <p:nvPr/>
            </p:nvSpPr>
            <p:spPr bwMode="auto">
              <a:xfrm>
                <a:off x="1239330" y="4317997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A94AD2D7-1440-4801-BBC3-09BA17E0D1F4}"/>
                  </a:ext>
                </a:extLst>
              </p:cNvPr>
              <p:cNvSpPr/>
              <p:nvPr/>
            </p:nvSpPr>
            <p:spPr bwMode="auto">
              <a:xfrm>
                <a:off x="1503913" y="4317997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F9497E47-2381-4CFA-9E3E-7FC591868C51}"/>
                  </a:ext>
                </a:extLst>
              </p:cNvPr>
              <p:cNvSpPr/>
              <p:nvPr/>
            </p:nvSpPr>
            <p:spPr bwMode="auto">
              <a:xfrm>
                <a:off x="3462202" y="5095639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2456A15E-C6C6-4482-BE2F-F928A2E9D6BB}"/>
                  </a:ext>
                </a:extLst>
              </p:cNvPr>
              <p:cNvSpPr/>
              <p:nvPr/>
            </p:nvSpPr>
            <p:spPr bwMode="auto">
              <a:xfrm>
                <a:off x="3863993" y="51011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DFE90F7-20A6-431C-8412-FBD6F15CB495}"/>
                  </a:ext>
                </a:extLst>
              </p:cNvPr>
              <p:cNvSpPr/>
              <p:nvPr/>
            </p:nvSpPr>
            <p:spPr bwMode="auto">
              <a:xfrm>
                <a:off x="4170909" y="51011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97C50A81-1ED5-4614-9828-DB28FC07F1C1}"/>
                  </a:ext>
                </a:extLst>
              </p:cNvPr>
              <p:cNvSpPr/>
              <p:nvPr/>
            </p:nvSpPr>
            <p:spPr bwMode="auto">
              <a:xfrm>
                <a:off x="4446075" y="51011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9E11AE02-4C51-43EE-8E61-EC8596108885}"/>
                  </a:ext>
                </a:extLst>
              </p:cNvPr>
              <p:cNvSpPr/>
              <p:nvPr/>
            </p:nvSpPr>
            <p:spPr bwMode="auto">
              <a:xfrm>
                <a:off x="3599409" y="4317997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7D93E031-899C-4236-AE0D-22BBF6B4AC9F}"/>
                  </a:ext>
                </a:extLst>
              </p:cNvPr>
              <p:cNvSpPr/>
              <p:nvPr/>
            </p:nvSpPr>
            <p:spPr bwMode="auto">
              <a:xfrm>
                <a:off x="3895742" y="431799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D50900A6-58A3-4AC7-B9FF-8319CF0ED1E4}"/>
                  </a:ext>
                </a:extLst>
              </p:cNvPr>
              <p:cNvSpPr/>
              <p:nvPr/>
            </p:nvSpPr>
            <p:spPr bwMode="auto">
              <a:xfrm>
                <a:off x="4160325" y="431799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EA0F9017-EA42-497E-A235-56377043EB07}"/>
                  </a:ext>
                </a:extLst>
              </p:cNvPr>
              <p:cNvSpPr/>
              <p:nvPr/>
            </p:nvSpPr>
            <p:spPr bwMode="auto">
              <a:xfrm>
                <a:off x="4424907" y="431799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A6DCB3B5-CEA6-4FDC-8249-0524DB101DAC}"/>
                  </a:ext>
                </a:extLst>
              </p:cNvPr>
              <p:cNvSpPr/>
              <p:nvPr/>
            </p:nvSpPr>
            <p:spPr bwMode="auto">
              <a:xfrm>
                <a:off x="1683831" y="5101165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4420EBC5-F62C-4C49-AB65-834A8F70D79C}"/>
                  </a:ext>
                </a:extLst>
              </p:cNvPr>
              <p:cNvSpPr/>
              <p:nvPr/>
            </p:nvSpPr>
            <p:spPr bwMode="auto">
              <a:xfrm>
                <a:off x="2318831" y="5101165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88EC1057-C77F-4719-910B-9C727BB4E2CD}"/>
                  </a:ext>
                </a:extLst>
              </p:cNvPr>
              <p:cNvSpPr/>
              <p:nvPr/>
            </p:nvSpPr>
            <p:spPr bwMode="auto">
              <a:xfrm>
                <a:off x="2689248" y="5101165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53FFEA1A-3322-4C07-8582-485DECE23358}"/>
                  </a:ext>
                </a:extLst>
              </p:cNvPr>
              <p:cNvSpPr/>
              <p:nvPr/>
            </p:nvSpPr>
            <p:spPr bwMode="auto">
              <a:xfrm>
                <a:off x="3165498" y="5101165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0E013FDB-30DA-4A6C-B731-8C800859D77E}"/>
                  </a:ext>
                </a:extLst>
              </p:cNvPr>
              <p:cNvSpPr/>
              <p:nvPr/>
            </p:nvSpPr>
            <p:spPr bwMode="auto">
              <a:xfrm>
                <a:off x="1874329" y="4317997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0528CC31-AEAE-4E8B-9A6A-E1A17C916FC8}"/>
                  </a:ext>
                </a:extLst>
              </p:cNvPr>
              <p:cNvSpPr/>
              <p:nvPr/>
            </p:nvSpPr>
            <p:spPr bwMode="auto">
              <a:xfrm>
                <a:off x="2456412" y="4317997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8DC4AECD-80A4-4144-82F9-2881FFC97989}"/>
                  </a:ext>
                </a:extLst>
              </p:cNvPr>
              <p:cNvSpPr/>
              <p:nvPr/>
            </p:nvSpPr>
            <p:spPr bwMode="auto">
              <a:xfrm>
                <a:off x="2773912" y="4317997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CFC51D2B-B245-4B47-B2A3-B9DEECE9C660}"/>
                  </a:ext>
                </a:extLst>
              </p:cNvPr>
              <p:cNvSpPr/>
              <p:nvPr/>
            </p:nvSpPr>
            <p:spPr bwMode="auto">
              <a:xfrm>
                <a:off x="3365215" y="4329686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16EDC753-EA08-4BB3-A864-E1EC7F52E31E}"/>
                  </a:ext>
                </a:extLst>
              </p:cNvPr>
              <p:cNvSpPr/>
              <p:nvPr/>
            </p:nvSpPr>
            <p:spPr bwMode="auto">
              <a:xfrm>
                <a:off x="4848241" y="4317996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E754CE61-3F05-49B3-9A6B-996CDBDB509D}"/>
                  </a:ext>
                </a:extLst>
              </p:cNvPr>
              <p:cNvSpPr/>
              <p:nvPr/>
            </p:nvSpPr>
            <p:spPr bwMode="auto">
              <a:xfrm>
                <a:off x="5112822" y="4317996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F3467F68-6948-48DF-BEDE-9728FEC5E9B9}"/>
                  </a:ext>
                </a:extLst>
              </p:cNvPr>
              <p:cNvSpPr/>
              <p:nvPr/>
            </p:nvSpPr>
            <p:spPr bwMode="auto">
              <a:xfrm>
                <a:off x="5874824" y="5101165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B716351D-2CF3-40C8-A736-11D258516928}"/>
                  </a:ext>
                </a:extLst>
              </p:cNvPr>
              <p:cNvSpPr/>
              <p:nvPr/>
            </p:nvSpPr>
            <p:spPr bwMode="auto">
              <a:xfrm>
                <a:off x="5356240" y="5101165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F1E5E9D0-8F21-4358-BA33-16F2F9411972}"/>
                  </a:ext>
                </a:extLst>
              </p:cNvPr>
              <p:cNvSpPr/>
              <p:nvPr/>
            </p:nvSpPr>
            <p:spPr bwMode="auto">
              <a:xfrm>
                <a:off x="4657740" y="5101165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C1B5E63B-6D39-436A-9234-B2014761D644}"/>
                  </a:ext>
                </a:extLst>
              </p:cNvPr>
              <p:cNvSpPr/>
              <p:nvPr/>
            </p:nvSpPr>
            <p:spPr bwMode="auto">
              <a:xfrm>
                <a:off x="4932906" y="5101165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545E1900-3E67-454D-AD57-35914B96C68B}"/>
                  </a:ext>
                </a:extLst>
              </p:cNvPr>
              <p:cNvSpPr/>
              <p:nvPr/>
            </p:nvSpPr>
            <p:spPr bwMode="auto">
              <a:xfrm>
                <a:off x="5483241" y="4317996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11E976C6-6D05-4C7D-8285-9B0B6F510D63}"/>
                  </a:ext>
                </a:extLst>
              </p:cNvPr>
              <p:cNvSpPr/>
              <p:nvPr/>
            </p:nvSpPr>
            <p:spPr bwMode="auto">
              <a:xfrm>
                <a:off x="5959489" y="4317996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84EC3EF1-15A0-49E5-99E7-32C5FA8371D5}"/>
                </a:ext>
              </a:extLst>
            </p:cNvPr>
            <p:cNvSpPr txBox="1"/>
            <p:nvPr/>
          </p:nvSpPr>
          <p:spPr>
            <a:xfrm>
              <a:off x="104796" y="4267046"/>
              <a:ext cx="34657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B1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B2</a:t>
              </a:r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E834C4FF-84CE-49B0-A758-10C4112A11F7}"/>
                </a:ext>
              </a:extLst>
            </p:cNvPr>
            <p:cNvGrpSpPr/>
            <p:nvPr/>
          </p:nvGrpSpPr>
          <p:grpSpPr>
            <a:xfrm>
              <a:off x="393588" y="4568318"/>
              <a:ext cx="286833" cy="109407"/>
              <a:chOff x="253998" y="2330049"/>
              <a:chExt cx="286833" cy="109407"/>
            </a:xfrm>
          </p:grpSpPr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CFD2F8D6-2FA9-4CA6-82CE-72AA981D8D1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4582" y="2330049"/>
                <a:ext cx="276249" cy="0"/>
              </a:xfrm>
              <a:prstGeom prst="line">
                <a:avLst/>
              </a:prstGeom>
              <a:ln w="6350" cap="flat" cmpd="sng" algn="ctr">
                <a:solidFill>
                  <a:srgbClr val="0070C0"/>
                </a:solidFill>
                <a:prstDash val="solid"/>
                <a:miter/>
                <a:tailEnd type="arrow" len="med"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93B0E6F0-37AB-4E56-AA06-87A6C8D232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799989">
                <a:off x="253998" y="2439456"/>
                <a:ext cx="286832" cy="0"/>
              </a:xfrm>
              <a:prstGeom prst="line">
                <a:avLst/>
              </a:prstGeom>
              <a:ln w="6350" cap="flat" cmpd="sng" algn="ctr">
                <a:solidFill>
                  <a:srgbClr val="FF0000"/>
                </a:solidFill>
                <a:prstDash val="solid"/>
                <a:miter/>
                <a:tailEnd type="arrow" len="med"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6550510E-E02F-49FD-8ECB-F51B4A8976E9}"/>
                </a:ext>
              </a:extLst>
            </p:cNvPr>
            <p:cNvSpPr/>
            <p:nvPr/>
          </p:nvSpPr>
          <p:spPr>
            <a:xfrm>
              <a:off x="824436" y="4461700"/>
              <a:ext cx="936104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AAAE7D0-6295-49EA-8D4D-94D40020056E}"/>
                </a:ext>
              </a:extLst>
            </p:cNvPr>
            <p:cNvSpPr/>
            <p:nvPr/>
          </p:nvSpPr>
          <p:spPr>
            <a:xfrm>
              <a:off x="1832548" y="4464810"/>
              <a:ext cx="936104" cy="356930"/>
            </a:xfrm>
            <a:prstGeom prst="rect">
              <a:avLst/>
            </a:prstGeom>
            <a:solidFill>
              <a:srgbClr val="92D05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6A1EF78F-C520-493C-B7DF-E25EC2480024}"/>
                </a:ext>
              </a:extLst>
            </p:cNvPr>
            <p:cNvSpPr/>
            <p:nvPr/>
          </p:nvSpPr>
          <p:spPr>
            <a:xfrm>
              <a:off x="2802198" y="4461700"/>
              <a:ext cx="936104" cy="360040"/>
            </a:xfrm>
            <a:prstGeom prst="rect">
              <a:avLst/>
            </a:prstGeom>
            <a:solidFill>
              <a:srgbClr val="7030A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57B3862-6D16-4DC7-B07B-B663018FCD5C}"/>
                </a:ext>
              </a:extLst>
            </p:cNvPr>
            <p:cNvSpPr/>
            <p:nvPr/>
          </p:nvSpPr>
          <p:spPr>
            <a:xfrm>
              <a:off x="3806291" y="4461526"/>
              <a:ext cx="936104" cy="360214"/>
            </a:xfrm>
            <a:prstGeom prst="rect">
              <a:avLst/>
            </a:prstGeom>
            <a:solidFill>
              <a:srgbClr val="00B0F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45CE65FF-F02D-40C2-A902-8C5B8C19E539}"/>
                </a:ext>
              </a:extLst>
            </p:cNvPr>
            <p:cNvSpPr/>
            <p:nvPr/>
          </p:nvSpPr>
          <p:spPr>
            <a:xfrm>
              <a:off x="4810384" y="4461526"/>
              <a:ext cx="622564" cy="360214"/>
            </a:xfrm>
            <a:prstGeom prst="rect">
              <a:avLst/>
            </a:prstGeom>
            <a:solidFill>
              <a:srgbClr val="92D05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087D55D7-EC65-428D-B34D-BF600C7A6619}"/>
                </a:ext>
              </a:extLst>
            </p:cNvPr>
            <p:cNvSpPr/>
            <p:nvPr/>
          </p:nvSpPr>
          <p:spPr>
            <a:xfrm>
              <a:off x="5473672" y="4461700"/>
              <a:ext cx="751365" cy="360040"/>
            </a:xfrm>
            <a:prstGeom prst="rect">
              <a:avLst/>
            </a:prstGeom>
            <a:solidFill>
              <a:srgbClr val="7030A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9AA5BF3F-475A-4E89-B593-FF8FF6284ED2}"/>
                </a:ext>
              </a:extLst>
            </p:cNvPr>
            <p:cNvSpPr/>
            <p:nvPr/>
          </p:nvSpPr>
          <p:spPr>
            <a:xfrm>
              <a:off x="680420" y="4029653"/>
              <a:ext cx="1152128" cy="1754941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09AA1515-33F5-43B3-8DB7-72C512DBE660}"/>
                </a:ext>
              </a:extLst>
            </p:cNvPr>
            <p:cNvSpPr/>
            <p:nvPr/>
          </p:nvSpPr>
          <p:spPr>
            <a:xfrm>
              <a:off x="1855468" y="4037639"/>
              <a:ext cx="1777280" cy="1754941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073DA701-FFAD-4365-9BF6-75FFFA6F88DD}"/>
                </a:ext>
              </a:extLst>
            </p:cNvPr>
            <p:cNvSpPr/>
            <p:nvPr/>
          </p:nvSpPr>
          <p:spPr>
            <a:xfrm>
              <a:off x="3645447" y="4037638"/>
              <a:ext cx="1124214" cy="1754941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EE58682B-9ECE-4A75-9FEC-663B50DCAB65}"/>
                </a:ext>
              </a:extLst>
            </p:cNvPr>
            <p:cNvSpPr/>
            <p:nvPr/>
          </p:nvSpPr>
          <p:spPr>
            <a:xfrm>
              <a:off x="4810384" y="4037638"/>
              <a:ext cx="1442676" cy="1754941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B44122DD-2E65-4384-BED1-272838859F91}"/>
                </a:ext>
              </a:extLst>
            </p:cNvPr>
            <p:cNvSpPr txBox="1"/>
            <p:nvPr/>
          </p:nvSpPr>
          <p:spPr>
            <a:xfrm>
              <a:off x="759952" y="5755344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BLECF #1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234C99CE-6303-41F5-B91D-D6DD103F656E}"/>
                </a:ext>
              </a:extLst>
            </p:cNvPr>
            <p:cNvSpPr txBox="1"/>
            <p:nvPr/>
          </p:nvSpPr>
          <p:spPr>
            <a:xfrm>
              <a:off x="2202700" y="5764098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BLECF #2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9643FBA0-EA83-48BE-8636-FF346DC0FBF0}"/>
                </a:ext>
              </a:extLst>
            </p:cNvPr>
            <p:cNvSpPr txBox="1"/>
            <p:nvPr/>
          </p:nvSpPr>
          <p:spPr>
            <a:xfrm>
              <a:off x="3713539" y="5764098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BLECF #3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EA9C6D46-FF57-40C3-9D43-F96C4CA59D01}"/>
                </a:ext>
              </a:extLst>
            </p:cNvPr>
            <p:cNvSpPr txBox="1"/>
            <p:nvPr/>
          </p:nvSpPr>
          <p:spPr>
            <a:xfrm>
              <a:off x="5008710" y="5751587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BLECF #4</a:t>
              </a:r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E6ADAE57-9289-4D9A-AFD1-57C45BA71BD9}"/>
              </a:ext>
            </a:extLst>
          </p:cNvPr>
          <p:cNvSpPr txBox="1"/>
          <p:nvPr/>
        </p:nvSpPr>
        <p:spPr>
          <a:xfrm>
            <a:off x="7680176" y="768409"/>
            <a:ext cx="4250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 in progress between SY-BL, SY-STI &amp; WP15;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Final integration might change numbers</a:t>
            </a:r>
          </a:p>
        </p:txBody>
      </p:sp>
      <p:graphicFrame>
        <p:nvGraphicFramePr>
          <p:cNvPr id="204" name="Table 203">
            <a:extLst>
              <a:ext uri="{FF2B5EF4-FFF2-40B4-BE49-F238E27FC236}">
                <a16:creationId xmlns:a16="http://schemas.microsoft.com/office/drawing/2014/main" id="{FAEF3DDE-A08B-4280-96B1-0FA8F4CF6B05}"/>
              </a:ext>
            </a:extLst>
          </p:cNvPr>
          <p:cNvGraphicFramePr>
            <a:graphicFrameLocks noGrp="1"/>
          </p:cNvGraphicFramePr>
          <p:nvPr/>
        </p:nvGraphicFramePr>
        <p:xfrm>
          <a:off x="7104627" y="4571960"/>
          <a:ext cx="479732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764">
                  <a:extLst>
                    <a:ext uri="{9D8B030D-6E8A-4147-A177-3AD203B41FA5}">
                      <a16:colId xmlns:a16="http://schemas.microsoft.com/office/drawing/2014/main" val="2454093064"/>
                    </a:ext>
                  </a:extLst>
                </a:gridCol>
                <a:gridCol w="1153146">
                  <a:extLst>
                    <a:ext uri="{9D8B030D-6E8A-4147-A177-3AD203B41FA5}">
                      <a16:colId xmlns:a16="http://schemas.microsoft.com/office/drawing/2014/main" val="2888597294"/>
                    </a:ext>
                  </a:extLst>
                </a:gridCol>
                <a:gridCol w="1260120">
                  <a:extLst>
                    <a:ext uri="{9D8B030D-6E8A-4147-A177-3AD203B41FA5}">
                      <a16:colId xmlns:a16="http://schemas.microsoft.com/office/drawing/2014/main" val="6382210"/>
                    </a:ext>
                  </a:extLst>
                </a:gridCol>
                <a:gridCol w="801292">
                  <a:extLst>
                    <a:ext uri="{9D8B030D-6E8A-4147-A177-3AD203B41FA5}">
                      <a16:colId xmlns:a16="http://schemas.microsoft.com/office/drawing/2014/main" val="1246848485"/>
                    </a:ext>
                  </a:extLst>
                </a:gridCol>
              </a:tblGrid>
              <a:tr h="126159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Number of detectors: Total for IP1 + IP5 (both sides)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Number of detectors: IP1 + IP5 (both sides)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813368"/>
                  </a:ext>
                </a:extLst>
              </a:tr>
              <a:tr h="210265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Present System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Run 3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HL-LHC Upgrade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Run 4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New in Run 4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407202"/>
                  </a:ext>
                </a:extLst>
              </a:tr>
              <a:tr h="1261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BLECF – standard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360186"/>
                  </a:ext>
                </a:extLst>
              </a:tr>
              <a:tr h="1261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BLEIC – new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628929"/>
                  </a:ext>
                </a:extLst>
              </a:tr>
              <a:tr h="126159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Total IP1+IP5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72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192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120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095443"/>
                  </a:ext>
                </a:extLst>
              </a:tr>
            </a:tbl>
          </a:graphicData>
        </a:graphic>
      </p:graphicFrame>
      <p:sp>
        <p:nvSpPr>
          <p:cNvPr id="205" name="TextBox 204">
            <a:extLst>
              <a:ext uri="{FF2B5EF4-FFF2-40B4-BE49-F238E27FC236}">
                <a16:creationId xmlns:a16="http://schemas.microsoft.com/office/drawing/2014/main" id="{D47615B0-F9D7-4BC2-98DF-8A3E780B37FD}"/>
              </a:ext>
            </a:extLst>
          </p:cNvPr>
          <p:cNvSpPr txBox="1"/>
          <p:nvPr/>
        </p:nvSpPr>
        <p:spPr>
          <a:xfrm>
            <a:off x="7112014" y="3935081"/>
            <a:ext cx="4782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Current system w/ BLECF // BLEIC/2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(Half channel redundancy)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AEC30377-99EB-28D8-FD39-6A643A3F98E5}"/>
              </a:ext>
            </a:extLst>
          </p:cNvPr>
          <p:cNvSpPr txBox="1"/>
          <p:nvPr/>
        </p:nvSpPr>
        <p:spPr>
          <a:xfrm>
            <a:off x="7104110" y="1556792"/>
            <a:ext cx="48263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During LS3 will extend the current system for the new topology and deploy the new system (BLEIC) in parallel in half of the locations.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allow validation for full deployment during LS4 and (some) redundancy in this critical area long-term.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90DD98-A537-E06D-FDDD-F16869847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12th HL-LHC Collaboration Meeting, Uppsala (Sweden), 19-22 September 2022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B1788BD-5DA0-99FB-245E-65E9F9BF27D8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WP13.1 – Christos Zamantzas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758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46">
            <a:extLst>
              <a:ext uri="{FF2B5EF4-FFF2-40B4-BE49-F238E27FC236}">
                <a16:creationId xmlns:a16="http://schemas.microsoft.com/office/drawing/2014/main" id="{512AC5F0-5CE5-683D-2D87-0BB7C42F4A17}"/>
              </a:ext>
            </a:extLst>
          </p:cNvPr>
          <p:cNvSpPr/>
          <p:nvPr/>
        </p:nvSpPr>
        <p:spPr>
          <a:xfrm>
            <a:off x="7280096" y="3721307"/>
            <a:ext cx="3159304" cy="21547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ounded Rectangle 46">
            <a:extLst>
              <a:ext uri="{FF2B5EF4-FFF2-40B4-BE49-F238E27FC236}">
                <a16:creationId xmlns:a16="http://schemas.microsoft.com/office/drawing/2014/main" id="{D1D2D583-BBAB-0288-E816-E30CEAB705B5}"/>
              </a:ext>
            </a:extLst>
          </p:cNvPr>
          <p:cNvSpPr/>
          <p:nvPr/>
        </p:nvSpPr>
        <p:spPr>
          <a:xfrm>
            <a:off x="5385632" y="3236047"/>
            <a:ext cx="1843547" cy="26399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8CD3EED-B494-4D69-B611-9D35A39994E7}"/>
              </a:ext>
            </a:extLst>
          </p:cNvPr>
          <p:cNvSpPr/>
          <p:nvPr/>
        </p:nvSpPr>
        <p:spPr>
          <a:xfrm>
            <a:off x="2996398" y="3230010"/>
            <a:ext cx="2326745" cy="26526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LHC Beam Loss Monitoring System – Upgrades</a:t>
            </a:r>
            <a:endParaRPr lang="en-GB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9883" y="4015284"/>
            <a:ext cx="1031429" cy="178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5000"/>
          </a:blip>
          <a:srcRect/>
          <a:stretch>
            <a:fillRect/>
          </a:stretch>
        </p:blipFill>
        <p:spPr bwMode="auto">
          <a:xfrm>
            <a:off x="5516204" y="3691432"/>
            <a:ext cx="1378917" cy="207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.ch\dfs\Users\j\jemery\Documents\ADMIN\ICapplication\MonitorOnQu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2229" y="4447228"/>
            <a:ext cx="999545" cy="115020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346226" y="4197110"/>
            <a:ext cx="1756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Loss Monitors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10439" y="3277850"/>
            <a:ext cx="2312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Acquisition &amp; Digitisation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07241" y="332501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Processing, Analysis &amp; Decision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51799" y="3737583"/>
            <a:ext cx="1611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Combiner &amp; Survey</a:t>
            </a:r>
          </a:p>
        </p:txBody>
      </p:sp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3199327" y="4648200"/>
            <a:ext cx="2033011" cy="1005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2" name="Straight Arrow Connector 21"/>
          <p:cNvCxnSpPr/>
          <p:nvPr/>
        </p:nvCxnSpPr>
        <p:spPr>
          <a:xfrm flipV="1">
            <a:off x="5199589" y="5077620"/>
            <a:ext cx="381000" cy="4465"/>
          </a:xfrm>
          <a:prstGeom prst="straightConnector1">
            <a:avLst/>
          </a:prstGeom>
          <a:ln w="28575">
            <a:solidFill>
              <a:srgbClr val="FFC000"/>
            </a:solidFill>
            <a:headEnd type="non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854603" y="5077618"/>
            <a:ext cx="304800" cy="1"/>
          </a:xfrm>
          <a:prstGeom prst="straightConnector1">
            <a:avLst/>
          </a:prstGeom>
          <a:ln w="28575">
            <a:solidFill>
              <a:srgbClr val="FFC000"/>
            </a:solidFill>
            <a:headEnd type="non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944218" y="6110563"/>
            <a:ext cx="10647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around the LHC ring</a:t>
            </a:r>
          </a:p>
        </p:txBody>
      </p:sp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6209193" y="2904153"/>
            <a:ext cx="1" cy="420864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076274" y="4320083"/>
            <a:ext cx="158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Interlock System Interface </a:t>
            </a:r>
          </a:p>
        </p:txBody>
      </p:sp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08331" y="4853484"/>
            <a:ext cx="93537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1" name="Straight Arrow Connector 40"/>
          <p:cNvCxnSpPr/>
          <p:nvPr/>
        </p:nvCxnSpPr>
        <p:spPr>
          <a:xfrm>
            <a:off x="8594502" y="5071743"/>
            <a:ext cx="523876" cy="4287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591296" y="2229333"/>
            <a:ext cx="571504" cy="4287"/>
          </a:xfrm>
          <a:prstGeom prst="straightConnector1">
            <a:avLst/>
          </a:prstGeom>
          <a:ln w="28575">
            <a:solidFill>
              <a:srgbClr val="FFC000"/>
            </a:solidFill>
            <a:headEnd type="non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462701" y="5524038"/>
            <a:ext cx="863648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x4000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48549" y="5550773"/>
            <a:ext cx="798681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x750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23457" y="5550773"/>
            <a:ext cx="78581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x400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6B38334-E68C-4BA7-BFDD-5A0ECABA49C6}"/>
              </a:ext>
            </a:extLst>
          </p:cNvPr>
          <p:cNvGrpSpPr/>
          <p:nvPr/>
        </p:nvGrpSpPr>
        <p:grpSpPr>
          <a:xfrm>
            <a:off x="5385632" y="1397320"/>
            <a:ext cx="1675622" cy="1541925"/>
            <a:chOff x="5369505" y="1047990"/>
            <a:chExt cx="1256716" cy="115644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AD6A79F-8EB9-4B09-AC41-2DC06395C6C0}"/>
                </a:ext>
              </a:extLst>
            </p:cNvPr>
            <p:cNvGrpSpPr/>
            <p:nvPr/>
          </p:nvGrpSpPr>
          <p:grpSpPr>
            <a:xfrm>
              <a:off x="5369505" y="1047990"/>
              <a:ext cx="953627" cy="1156444"/>
              <a:chOff x="5369505" y="1047990"/>
              <a:chExt cx="953627" cy="1156444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5369505" y="1047990"/>
                <a:ext cx="953627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Front-end CPU</a:t>
                </a:r>
              </a:p>
            </p:txBody>
          </p:sp>
          <p:pic>
            <p:nvPicPr>
              <p:cNvPr id="62465" name="Picture 1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604221" y="1240021"/>
                <a:ext cx="558792" cy="9644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3" name="TextBox 32"/>
            <p:cNvSpPr txBox="1"/>
            <p:nvPr/>
          </p:nvSpPr>
          <p:spPr>
            <a:xfrm>
              <a:off x="6159828" y="1936989"/>
              <a:ext cx="466393" cy="19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800" b="1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x27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8396913" y="5520354"/>
            <a:ext cx="679360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x27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096871" y="5234484"/>
            <a:ext cx="51915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x16</a:t>
            </a:r>
          </a:p>
        </p:txBody>
      </p:sp>
      <p:sp>
        <p:nvSpPr>
          <p:cNvPr id="36" name="Left-Right Arrow Callout 35"/>
          <p:cNvSpPr/>
          <p:nvPr/>
        </p:nvSpPr>
        <p:spPr>
          <a:xfrm>
            <a:off x="1770565" y="5943312"/>
            <a:ext cx="3429024" cy="214315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39799"/>
            </a:avLst>
          </a:prstGeom>
          <a:noFill/>
          <a:ln w="12700" cap="sq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C3CB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Tunnel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DC3CB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38" name="Left-Right Arrow Callout 37"/>
          <p:cNvSpPr/>
          <p:nvPr/>
        </p:nvSpPr>
        <p:spPr>
          <a:xfrm>
            <a:off x="5498667" y="5936649"/>
            <a:ext cx="4857784" cy="214315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30790"/>
            </a:avLst>
          </a:prstGeom>
          <a:noFill/>
          <a:ln w="12700" cap="sq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C3CB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Surface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C3CB2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3" name="Straight Arrow Connector 42"/>
          <p:cNvCxnSpPr>
            <a:cxnSpLocks/>
          </p:cNvCxnSpPr>
          <p:nvPr/>
        </p:nvCxnSpPr>
        <p:spPr>
          <a:xfrm flipH="1">
            <a:off x="5035671" y="2291829"/>
            <a:ext cx="624320" cy="0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none" w="med" len="sm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0B5FA28-6B7A-4670-8E18-BAC2C19DE4E4}"/>
              </a:ext>
            </a:extLst>
          </p:cNvPr>
          <p:cNvGrpSpPr/>
          <p:nvPr/>
        </p:nvGrpSpPr>
        <p:grpSpPr>
          <a:xfrm>
            <a:off x="3505200" y="1395871"/>
            <a:ext cx="1983234" cy="1364179"/>
            <a:chOff x="3592377" y="1046903"/>
            <a:chExt cx="1487426" cy="1023134"/>
          </a:xfrm>
        </p:grpSpPr>
        <p:pic>
          <p:nvPicPr>
            <p:cNvPr id="72705" name="Picture 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28527" y="1266359"/>
              <a:ext cx="670619" cy="803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0" name="TextBox 49"/>
            <p:cNvSpPr txBox="1"/>
            <p:nvPr/>
          </p:nvSpPr>
          <p:spPr>
            <a:xfrm>
              <a:off x="3592377" y="1046903"/>
              <a:ext cx="1487426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Settings and Thresholds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30AEBF-CB17-4781-A0B1-9791D1DFDD36}"/>
              </a:ext>
            </a:extLst>
          </p:cNvPr>
          <p:cNvGrpSpPr/>
          <p:nvPr/>
        </p:nvGrpSpPr>
        <p:grpSpPr>
          <a:xfrm>
            <a:off x="6629400" y="1387634"/>
            <a:ext cx="2371162" cy="1488927"/>
            <a:chOff x="6330970" y="1040725"/>
            <a:chExt cx="1778372" cy="1116695"/>
          </a:xfrm>
        </p:grpSpPr>
        <p:pic>
          <p:nvPicPr>
            <p:cNvPr id="72706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765154" y="1283533"/>
              <a:ext cx="914399" cy="873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2" name="TextBox 51"/>
            <p:cNvSpPr txBox="1"/>
            <p:nvPr/>
          </p:nvSpPr>
          <p:spPr>
            <a:xfrm>
              <a:off x="6330970" y="1040725"/>
              <a:ext cx="1778372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Logging, PM, fixed displays…</a:t>
              </a:r>
            </a:p>
          </p:txBody>
        </p:sp>
      </p:grpSp>
      <p:sp>
        <p:nvSpPr>
          <p:cNvPr id="63" name="Rectangle 62"/>
          <p:cNvSpPr/>
          <p:nvPr/>
        </p:nvSpPr>
        <p:spPr>
          <a:xfrm>
            <a:off x="7162800" y="6107147"/>
            <a:ext cx="152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grouped in 8 points</a:t>
            </a:r>
          </a:p>
        </p:txBody>
      </p:sp>
      <p:sp>
        <p:nvSpPr>
          <p:cNvPr id="24" name="Rounded Rectangle 46">
            <a:extLst>
              <a:ext uri="{FF2B5EF4-FFF2-40B4-BE49-F238E27FC236}">
                <a16:creationId xmlns:a16="http://schemas.microsoft.com/office/drawing/2014/main" id="{DA949BC3-7D4B-49DA-AAD6-C9EB35356E7E}"/>
              </a:ext>
            </a:extLst>
          </p:cNvPr>
          <p:cNvSpPr/>
          <p:nvPr/>
        </p:nvSpPr>
        <p:spPr>
          <a:xfrm>
            <a:off x="3637160" y="1198484"/>
            <a:ext cx="5211242" cy="1868797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3E85700-1867-468A-A686-189B191E097B}"/>
              </a:ext>
            </a:extLst>
          </p:cNvPr>
          <p:cNvSpPr/>
          <p:nvPr/>
        </p:nvSpPr>
        <p:spPr>
          <a:xfrm>
            <a:off x="3526536" y="1066800"/>
            <a:ext cx="664464" cy="2450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LS2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99C2D3A6-EE44-44B7-8CAE-05E9A151A59B}"/>
              </a:ext>
            </a:extLst>
          </p:cNvPr>
          <p:cNvSpPr/>
          <p:nvPr/>
        </p:nvSpPr>
        <p:spPr>
          <a:xfrm>
            <a:off x="6642117" y="3119287"/>
            <a:ext cx="664464" cy="2450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LS3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647FB2-35CA-4D76-A8D6-05997791E1CF}"/>
              </a:ext>
            </a:extLst>
          </p:cNvPr>
          <p:cNvSpPr/>
          <p:nvPr/>
        </p:nvSpPr>
        <p:spPr>
          <a:xfrm>
            <a:off x="2944749" y="3115847"/>
            <a:ext cx="664464" cy="2450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LS4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1616E06D-D4ED-431A-85C3-3EA333ADFAF3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9000" y="3558917"/>
            <a:ext cx="1488736" cy="11654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F37FAC-8F81-4CA7-9A15-4CB0839BCEDD}"/>
              </a:ext>
            </a:extLst>
          </p:cNvPr>
          <p:cNvSpPr txBox="1"/>
          <p:nvPr/>
        </p:nvSpPr>
        <p:spPr>
          <a:xfrm>
            <a:off x="186480" y="1301687"/>
            <a:ext cx="2850042" cy="96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LS2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FESA &amp; OS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Databases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(LAYOUT, LSA &amp; NXCALS)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Firmware for data processing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4B3835C-29E0-451A-A37C-913013BC3FA4}"/>
              </a:ext>
            </a:extLst>
          </p:cNvPr>
          <p:cNvSpPr txBox="1"/>
          <p:nvPr/>
        </p:nvSpPr>
        <p:spPr>
          <a:xfrm>
            <a:off x="191344" y="2708920"/>
            <a:ext cx="29470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LS4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mini-crate &amp;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acq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Firmware for data processing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Bidirectional optical link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96DBD55-5FAF-4C30-AEA9-B637005A0186}"/>
              </a:ext>
            </a:extLst>
          </p:cNvPr>
          <p:cNvSpPr txBox="1"/>
          <p:nvPr/>
        </p:nvSpPr>
        <p:spPr>
          <a:xfrm>
            <a:off x="9411494" y="1752600"/>
            <a:ext cx="27550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LS3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processing electronics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Temp. optical receivers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Firmware for data processing (new FPGA)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Prototype tunnel electronics installations at LHC &amp; SPS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92E8DA9-3D49-3191-35E8-52FBFDDF27F9}"/>
              </a:ext>
            </a:extLst>
          </p:cNvPr>
          <p:cNvSpPr/>
          <p:nvPr/>
        </p:nvSpPr>
        <p:spPr>
          <a:xfrm>
            <a:off x="6641416" y="3119285"/>
            <a:ext cx="664464" cy="2450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LS3</a:t>
            </a:r>
          </a:p>
        </p:txBody>
      </p:sp>
      <p:sp>
        <p:nvSpPr>
          <p:cNvPr id="19" name="Rounded Rectangle 46">
            <a:extLst>
              <a:ext uri="{FF2B5EF4-FFF2-40B4-BE49-F238E27FC236}">
                <a16:creationId xmlns:a16="http://schemas.microsoft.com/office/drawing/2014/main" id="{27F6C739-1F4D-4E6E-F385-869060961064}"/>
              </a:ext>
            </a:extLst>
          </p:cNvPr>
          <p:cNvSpPr/>
          <p:nvPr/>
        </p:nvSpPr>
        <p:spPr>
          <a:xfrm>
            <a:off x="1386474" y="4099974"/>
            <a:ext cx="1569593" cy="1747883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7E47F8E-318F-C112-D15F-366DFC51D755}"/>
              </a:ext>
            </a:extLst>
          </p:cNvPr>
          <p:cNvSpPr/>
          <p:nvPr/>
        </p:nvSpPr>
        <p:spPr>
          <a:xfrm>
            <a:off x="914400" y="3990201"/>
            <a:ext cx="748732" cy="2769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LS3+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1F9449-FB04-3AB7-A456-E5895E91B245}"/>
              </a:ext>
            </a:extLst>
          </p:cNvPr>
          <p:cNvSpPr txBox="1"/>
          <p:nvPr/>
        </p:nvSpPr>
        <p:spPr>
          <a:xfrm>
            <a:off x="10454867" y="4447228"/>
            <a:ext cx="1737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LS3+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Add. Detectors</a:t>
            </a:r>
          </a:p>
          <a:p>
            <a:pPr marL="228594" marR="0" lvl="0" indent="-22859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BIS Interlock concentrator (CIBFX)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67BD708-82C6-5815-3D3D-BF3962A73984}"/>
              </a:ext>
            </a:extLst>
          </p:cNvPr>
          <p:cNvSpPr txBox="1"/>
          <p:nvPr/>
        </p:nvSpPr>
        <p:spPr>
          <a:xfrm>
            <a:off x="9601200" y="981994"/>
            <a:ext cx="2462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Funding through R2E, CONS &amp; HL-LHC projects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DB0946F-C894-2AF5-4155-DEC2F791D2C0}"/>
              </a:ext>
            </a:extLst>
          </p:cNvPr>
          <p:cNvSpPr/>
          <p:nvPr/>
        </p:nvSpPr>
        <p:spPr>
          <a:xfrm>
            <a:off x="9766868" y="3581400"/>
            <a:ext cx="748732" cy="2769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LS3+</a:t>
            </a:r>
          </a:p>
        </p:txBody>
      </p:sp>
      <p:sp>
        <p:nvSpPr>
          <p:cNvPr id="44" name="Date Placeholder 3">
            <a:extLst>
              <a:ext uri="{FF2B5EF4-FFF2-40B4-BE49-F238E27FC236}">
                <a16:creationId xmlns:a16="http://schemas.microsoft.com/office/drawing/2014/main" id="{1A897C86-84C5-83BE-1818-AA0A6A2C3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45" name="Slide Number Placeholder 4">
            <a:extLst>
              <a:ext uri="{FF2B5EF4-FFF2-40B4-BE49-F238E27FC236}">
                <a16:creationId xmlns:a16="http://schemas.microsoft.com/office/drawing/2014/main" id="{DFFB9E8A-2C93-2493-0B5D-22228698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56" name="Footer Placeholder 5">
            <a:extLst>
              <a:ext uri="{FF2B5EF4-FFF2-40B4-BE49-F238E27FC236}">
                <a16:creationId xmlns:a16="http://schemas.microsoft.com/office/drawing/2014/main" id="{786D7C0B-43F7-7434-8C57-30ED9618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000479" y="5071743"/>
            <a:ext cx="533400" cy="1588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882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BLM LHC Acquisition module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59585" y="3788666"/>
            <a:ext cx="5434584" cy="201472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1800" dirty="0"/>
              <a:t>Components: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600" dirty="0"/>
              <a:t>8 inputs Current-to-Frequency Converter (COTS)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600" dirty="0"/>
              <a:t>AD41240 ADC (EP-ESE)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600" dirty="0"/>
              <a:t>LM4140 voltage reference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600" dirty="0" err="1"/>
              <a:t>Antifuse</a:t>
            </a:r>
            <a:r>
              <a:rPr lang="en-US" sz="1600" dirty="0"/>
              <a:t> FPGA for data collection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600" dirty="0"/>
              <a:t>Redundant GOH from CMS (GOL from EP-ESE)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600" dirty="0"/>
              <a:t>CRT910 Line driver (EP-ESE)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1600" dirty="0"/>
              <a:t>AD5346 DAC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US" sz="1400" dirty="0"/>
          </a:p>
        </p:txBody>
      </p:sp>
      <p:pic>
        <p:nvPicPr>
          <p:cNvPr id="25609" name="Picture 9" descr="cfc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 rot="10800000">
            <a:off x="789016" y="1464983"/>
            <a:ext cx="4267200" cy="2176463"/>
          </a:xfrm>
          <a:noFill/>
          <a:ln/>
        </p:spPr>
      </p:pic>
      <p:sp>
        <p:nvSpPr>
          <p:cNvPr id="34" name="Rectangle 3"/>
          <p:cNvSpPr txBox="1">
            <a:spLocks noGrp="1" noChangeArrowheads="1"/>
          </p:cNvSpPr>
          <p:nvPr>
            <p:ph idx="1"/>
          </p:nvPr>
        </p:nvSpPr>
        <p:spPr>
          <a:xfrm>
            <a:off x="6726203" y="1463793"/>
            <a:ext cx="4380708" cy="3776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000" dirty="0"/>
              <a:t>Specifications: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Radiation tolerant up to 500 </a:t>
            </a:r>
            <a:r>
              <a:rPr lang="en-US" sz="1600" dirty="0" err="1"/>
              <a:t>Gy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/>
              <a:t>Reliability level SIL3 (1E-7 to 1E-8 failure/h) to damage of equipment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Current measurement range 2.5pA to 1mA</a:t>
            </a:r>
          </a:p>
          <a:p>
            <a:pPr>
              <a:lnSpc>
                <a:spcPct val="80000"/>
              </a:lnSpc>
            </a:pPr>
            <a:r>
              <a:rPr lang="de-DE" sz="1600" dirty="0"/>
              <a:t>Integration time of 40 us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/>
              <a:t>Input protection </a:t>
            </a:r>
          </a:p>
          <a:p>
            <a:pPr lvl="1">
              <a:lnSpc>
                <a:spcPct val="80000"/>
              </a:lnSpc>
            </a:pPr>
            <a:r>
              <a:rPr lang="en-US" sz="1200" dirty="0"/>
              <a:t>Current ~ 10A @100us</a:t>
            </a:r>
          </a:p>
          <a:p>
            <a:pPr lvl="1">
              <a:lnSpc>
                <a:spcPct val="80000"/>
              </a:lnSpc>
            </a:pPr>
            <a:r>
              <a:rPr lang="en-US" sz="1200" dirty="0"/>
              <a:t>Voltage ~ 1500V @100us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Redundant optical data transfer to surface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Test features for system check</a:t>
            </a:r>
          </a:p>
          <a:p>
            <a:pPr lvl="1">
              <a:lnSpc>
                <a:spcPct val="80000"/>
              </a:lnSpc>
            </a:pPr>
            <a:r>
              <a:rPr lang="en-US" sz="1200" dirty="0"/>
              <a:t>Survey of the card voltage supplies</a:t>
            </a:r>
          </a:p>
          <a:p>
            <a:pPr lvl="1">
              <a:lnSpc>
                <a:spcPct val="80000"/>
              </a:lnSpc>
            </a:pPr>
            <a:r>
              <a:rPr lang="en-US" sz="1200" dirty="0"/>
              <a:t>Survey of detector high voltage supply 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7431A97-CBF3-09D7-635E-BB137A49AE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2050511-BFBD-E6CB-8C51-BA6635E5C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44B67826-3545-0D36-9B82-793FC05DF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1392248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23BE9-887B-4754-8BF7-AB6AFDC82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Future Specifications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FF11E-322F-4771-A5CF-FAE37E023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31989" indent="-431989">
              <a:spcBef>
                <a:spcPts val="1600"/>
              </a:spcBef>
            </a:pPr>
            <a:r>
              <a:rPr lang="en-GB" dirty="0"/>
              <a:t>Main functionalities</a:t>
            </a:r>
          </a:p>
          <a:p>
            <a:pPr marL="990575" lvl="1" indent="-380990">
              <a:spcBef>
                <a:spcPts val="267"/>
              </a:spcBef>
            </a:pPr>
            <a:r>
              <a:rPr lang="en-GB" sz="2667" dirty="0"/>
              <a:t>Radiation tolerant electronics up to 1 </a:t>
            </a:r>
            <a:r>
              <a:rPr lang="en-GB" sz="2667" dirty="0" err="1"/>
              <a:t>kGy</a:t>
            </a:r>
            <a:endParaRPr lang="en-GB" sz="2667" dirty="0"/>
          </a:p>
          <a:p>
            <a:pPr marL="990575" lvl="1" indent="-380990">
              <a:spcBef>
                <a:spcPts val="267"/>
              </a:spcBef>
            </a:pPr>
            <a:r>
              <a:rPr lang="en-GB" sz="2667" dirty="0"/>
              <a:t>10 </a:t>
            </a:r>
            <a:r>
              <a:rPr lang="el-GR" sz="2667" dirty="0"/>
              <a:t>μ</a:t>
            </a:r>
            <a:r>
              <a:rPr lang="en-GB" sz="2667" dirty="0"/>
              <a:t>s acquisition period &amp; real-time processing</a:t>
            </a:r>
          </a:p>
          <a:p>
            <a:pPr marL="990575" lvl="1" indent="-380990">
              <a:spcBef>
                <a:spcPts val="267"/>
              </a:spcBef>
            </a:pPr>
            <a:r>
              <a:rPr lang="en-GB" sz="2667" dirty="0"/>
              <a:t>8 orders of dynamic range (from few </a:t>
            </a:r>
            <a:r>
              <a:rPr lang="en-GB" sz="2667" dirty="0" err="1"/>
              <a:t>pA</a:t>
            </a:r>
            <a:r>
              <a:rPr lang="en-GB" sz="2667" dirty="0"/>
              <a:t> to 1 mA)</a:t>
            </a:r>
          </a:p>
          <a:p>
            <a:pPr marL="990575" lvl="1" indent="-380990">
              <a:spcBef>
                <a:spcPts val="267"/>
              </a:spcBef>
            </a:pPr>
            <a:r>
              <a:rPr lang="en-GB" sz="2667" dirty="0"/>
              <a:t>On-board diagnostics and telemetry</a:t>
            </a:r>
          </a:p>
          <a:p>
            <a:pPr marL="990575" lvl="1" indent="-380990">
              <a:spcBef>
                <a:spcPts val="267"/>
              </a:spcBef>
            </a:pPr>
            <a:r>
              <a:rPr lang="en-GB" sz="2667" dirty="0"/>
              <a:t>Bidirectional communication with the acquisition electronics</a:t>
            </a:r>
          </a:p>
          <a:p>
            <a:pPr marL="431989" indent="-431989">
              <a:spcBef>
                <a:spcPts val="1600"/>
              </a:spcBef>
            </a:pPr>
            <a:r>
              <a:rPr lang="en-GB" dirty="0"/>
              <a:t>Equal/similar specifications needs for SPS and LHC</a:t>
            </a:r>
          </a:p>
          <a:p>
            <a:pPr marL="990575" lvl="1" indent="-380990">
              <a:spcBef>
                <a:spcPts val="267"/>
              </a:spcBef>
            </a:pPr>
            <a:r>
              <a:rPr lang="en-GB" sz="2667" dirty="0"/>
              <a:t>Deployment at LHC during LS4, i.e. after validation in SPS </a:t>
            </a:r>
          </a:p>
          <a:p>
            <a:pPr marL="990575" lvl="1" indent="-380990">
              <a:spcBef>
                <a:spcPts val="267"/>
              </a:spcBef>
            </a:pPr>
            <a:r>
              <a:rPr lang="en-GB" sz="2667" dirty="0"/>
              <a:t>Harmonisation across the Accelerator Complex with two systems to maintain (PS Complex and LHC/SPS systems)</a:t>
            </a:r>
          </a:p>
          <a:p>
            <a:pPr marL="1447764" lvl="2" indent="-380990">
              <a:spcBef>
                <a:spcPts val="267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en-GB" sz="2533" dirty="0"/>
              <a:t>Reduce effort in procurement, testing and spares management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677C0-9F21-619D-1F8B-BD1F6CAEAF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76EB4F7-1C22-B51A-6EA5-0839C3022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61CC699-F8E8-3ABB-3625-07F92A7D7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113561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645C6-573A-48E5-B405-82A530343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Objectives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A4721-9CF3-4F01-96AF-EEC03BEC2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073121"/>
            <a:ext cx="6629400" cy="5141961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Build a configuration able to host both the BPM &amp; BLM upgrades: </a:t>
            </a:r>
          </a:p>
          <a:p>
            <a:pPr lvl="1"/>
            <a:r>
              <a:rPr lang="en-GB" dirty="0"/>
              <a:t>those systems share location and resources (power, fibres etc.)</a:t>
            </a:r>
          </a:p>
          <a:p>
            <a:r>
              <a:rPr lang="en-GB" dirty="0">
                <a:highlight>
                  <a:srgbClr val="FFFF00"/>
                </a:highlight>
              </a:rPr>
              <a:t>Harmonise electronics across machines:</a:t>
            </a:r>
          </a:p>
          <a:p>
            <a:pPr lvl="1"/>
            <a:r>
              <a:rPr lang="en-GB" dirty="0"/>
              <a:t>Common SPS &amp; LHC BLM architecture (on-going global harmonization effort) </a:t>
            </a:r>
          </a:p>
          <a:p>
            <a:pPr lvl="1"/>
            <a:r>
              <a:rPr lang="en-GB" dirty="0"/>
              <a:t>Share elements between LHC &amp; INJ BPM systems  </a:t>
            </a:r>
          </a:p>
          <a:p>
            <a:r>
              <a:rPr lang="en-GB" dirty="0"/>
              <a:t>Maintain backwards compatibility (on the LHC BLM side)</a:t>
            </a:r>
          </a:p>
          <a:p>
            <a:pPr lvl="1"/>
            <a:r>
              <a:rPr lang="en-GB" dirty="0"/>
              <a:t>BLM Acquisition module &amp; Power Supply Units </a:t>
            </a:r>
          </a:p>
          <a:p>
            <a:pPr lvl="1"/>
            <a:r>
              <a:rPr lang="en-GB" dirty="0"/>
              <a:t>i.e. pin to pin compatible with the current chassis backplane</a:t>
            </a:r>
          </a:p>
          <a:p>
            <a:r>
              <a:rPr lang="en-GB" dirty="0">
                <a:highlight>
                  <a:srgbClr val="FFFF00"/>
                </a:highlight>
              </a:rPr>
              <a:t>Improve the acquisition system performance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Radiation tolerant up to 1 </a:t>
            </a:r>
            <a:r>
              <a:rPr lang="en-GB" dirty="0" err="1"/>
              <a:t>kGy</a:t>
            </a:r>
            <a:r>
              <a:rPr lang="en-GB" dirty="0"/>
              <a:t> (currently at 500 </a:t>
            </a:r>
            <a:r>
              <a:rPr lang="en-GB" dirty="0" err="1"/>
              <a:t>Gy</a:t>
            </a:r>
            <a:r>
              <a:rPr lang="en-GB" dirty="0"/>
              <a:t>).</a:t>
            </a:r>
          </a:p>
          <a:p>
            <a:pPr lvl="1"/>
            <a:r>
              <a:rPr lang="en-GB" dirty="0"/>
              <a:t>Integration period of 10 µs (currently at 40 µs).</a:t>
            </a:r>
          </a:p>
          <a:p>
            <a:r>
              <a:rPr lang="en-GB" dirty="0"/>
              <a:t>Improve safety:</a:t>
            </a:r>
          </a:p>
          <a:p>
            <a:pPr lvl="1"/>
            <a:r>
              <a:rPr lang="en-GB" dirty="0"/>
              <a:t>Additions to maintain the SIL3 for safety critical systems.</a:t>
            </a:r>
          </a:p>
          <a:p>
            <a:pPr lvl="1"/>
            <a:r>
              <a:rPr lang="en-GB" dirty="0"/>
              <a:t>Protection against direct contact to HV or 230 V</a:t>
            </a:r>
            <a:r>
              <a:rPr lang="en-GB" baseline="-25000" dirty="0"/>
              <a:t>AC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Grounding improvement</a:t>
            </a:r>
          </a:p>
          <a:p>
            <a:r>
              <a:rPr lang="en-GB" dirty="0"/>
              <a:t>Improve reliability:</a:t>
            </a:r>
          </a:p>
          <a:p>
            <a:pPr lvl="1"/>
            <a:r>
              <a:rPr lang="en-GB" dirty="0"/>
              <a:t>All modules encapsulated in metal boxes (prevent transport damage)</a:t>
            </a:r>
          </a:p>
          <a:p>
            <a:pPr lvl="1"/>
            <a:r>
              <a:rPr lang="en-GB" dirty="0"/>
              <a:t>Reduce number of interconnections</a:t>
            </a:r>
          </a:p>
          <a:p>
            <a:pPr lvl="1"/>
            <a:r>
              <a:rPr lang="en-GB" dirty="0"/>
              <a:t>Simplify manufacturing</a:t>
            </a:r>
          </a:p>
          <a:p>
            <a:pPr lvl="1"/>
            <a:r>
              <a:rPr lang="en-GB" dirty="0"/>
              <a:t>Simplify optical transceiver interconnection.</a:t>
            </a:r>
          </a:p>
          <a:p>
            <a:r>
              <a:rPr lang="en-GB" dirty="0">
                <a:highlight>
                  <a:srgbClr val="FFFF00"/>
                </a:highlight>
              </a:rPr>
              <a:t>Improve maintainability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Reduce repair time</a:t>
            </a:r>
          </a:p>
          <a:p>
            <a:pPr lvl="1"/>
            <a:r>
              <a:rPr lang="en-GB" dirty="0"/>
              <a:t>Declassify the repairing complexity</a:t>
            </a:r>
          </a:p>
          <a:p>
            <a:pPr lvl="1"/>
            <a:r>
              <a:rPr lang="en-GB" dirty="0"/>
              <a:t>Additional diagnostics.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56FC18F-28CB-4636-9FAF-6A87224042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002393"/>
              </p:ext>
            </p:extLst>
          </p:nvPr>
        </p:nvGraphicFramePr>
        <p:xfrm>
          <a:off x="7086600" y="838200"/>
          <a:ext cx="4882542" cy="541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5142">
                  <a:extLst>
                    <a:ext uri="{9D8B030D-6E8A-4147-A177-3AD203B41FA5}">
                      <a16:colId xmlns:a16="http://schemas.microsoft.com/office/drawing/2014/main" val="196896595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122811704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80345601"/>
                    </a:ext>
                  </a:extLst>
                </a:gridCol>
              </a:tblGrid>
              <a:tr h="254676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1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Requirement</a:t>
                      </a:r>
                      <a:endParaRPr lang="en-GB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1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Critical/Wish</a:t>
                      </a:r>
                      <a:endParaRPr lang="en-GB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1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Target </a:t>
                      </a:r>
                      <a:endParaRPr lang="en-GB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611356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Radiation tolerance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1kGy / 20 years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2779725538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Chassis MTTF calculated with handbook 217plus at 40˚C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&gt; 1 E+07 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2494668444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 dirty="0">
                          <a:effectLst/>
                        </a:rPr>
                        <a:t>Power supply MTTF (using MIL217plus at 40˚C)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&gt; 1 E+06 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320712420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 dirty="0">
                          <a:effectLst/>
                        </a:rPr>
                        <a:t>Component derating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&lt; 50%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1939401111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Global Power requirement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≥ 50 W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2021770620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Mini-crate height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&lt; 400 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1715099821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Chassis height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3U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4063508802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Chassis depth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220 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1858682811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Connector Pins pitch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≥2.54 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3734072220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Connector mating cycles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500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778563256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Backplane connector P.N.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W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09 03 264 2825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3915341146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Backplane PCB thickness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2.2 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146524274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PCBAs quality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* See note below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1322380852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Required voltage 1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+1.5 VDC (5 W)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2474127559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 dirty="0">
                          <a:effectLst/>
                        </a:rPr>
                        <a:t>Required voltage 2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+2.5 VDC (10 W)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724177575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Max ripple for digital voltages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50 </a:t>
                      </a:r>
                      <a:r>
                        <a:rPr lang="en-GB" sz="1000" u="none" strike="noStrike" err="1">
                          <a:effectLst/>
                        </a:rPr>
                        <a:t>mVpp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956677104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 dirty="0">
                          <a:effectLst/>
                        </a:rPr>
                        <a:t>Required voltage 3 (with linear voltage regulator)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+5 VDC (5 W)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2043973794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 dirty="0">
                          <a:effectLst/>
                        </a:rPr>
                        <a:t>Required voltage 4 (with linear voltage regulator)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-5 VDC (5 W)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1682621533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da-DK" sz="1000" u="none" strike="noStrike">
                          <a:effectLst/>
                        </a:rPr>
                        <a:t>Max ripple for analog voltages</a:t>
                      </a:r>
                      <a:endParaRPr lang="da-DK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10 </a:t>
                      </a:r>
                      <a:r>
                        <a:rPr lang="en-GB" sz="1000" u="none" strike="noStrike" err="1">
                          <a:effectLst/>
                        </a:rPr>
                        <a:t>mVpp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2153367872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Ventilation air flow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500m</a:t>
                      </a:r>
                      <a:r>
                        <a:rPr lang="en-GB" sz="1000" u="none" strike="noStrike" baseline="30000">
                          <a:effectLst/>
                        </a:rPr>
                        <a:t>3</a:t>
                      </a:r>
                      <a:r>
                        <a:rPr lang="en-GB" sz="1000" u="none" strike="noStrike">
                          <a:effectLst/>
                        </a:rPr>
                        <a:t>/h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2911502175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 dirty="0">
                          <a:effectLst/>
                        </a:rPr>
                        <a:t>FAN MTTF (using MIL217plus at 40˚C)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&gt; 4 E+05 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53419433"/>
                  </a:ext>
                </a:extLst>
              </a:tr>
              <a:tr h="21897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000" u="none" strike="noStrike">
                          <a:effectLst/>
                        </a:rPr>
                        <a:t>Component quality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04" marR="71404" marT="35702" marB="35702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>
                          <a:effectLst/>
                        </a:rPr>
                        <a:t>W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000" u="none" strike="noStrike" dirty="0">
                          <a:effectLst/>
                        </a:rPr>
                        <a:t>Automotive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03" marR="6903" marT="6903" marB="0" anchor="ctr"/>
                </a:tc>
                <a:extLst>
                  <a:ext uri="{0D108BD9-81ED-4DB2-BD59-A6C34878D82A}">
                    <a16:rowId xmlns:a16="http://schemas.microsoft.com/office/drawing/2014/main" val="685925846"/>
                  </a:ext>
                </a:extLst>
              </a:tr>
            </a:tbl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DD41585-DBE9-6807-E56F-9E49A96B23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BC6F1BBA-1F30-F7E5-812E-205FB01C2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20BC04A9-0BDB-8B5D-8DA4-74F2739DD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27/05/2024</a:t>
            </a:r>
          </a:p>
        </p:txBody>
      </p:sp>
    </p:spTree>
    <p:extLst>
      <p:ext uri="{BB962C8B-B14F-4D97-AF65-F5344CB8AC3E}">
        <p14:creationId xmlns:p14="http://schemas.microsoft.com/office/powerpoint/2010/main" val="2113927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EF651-1DC0-45D9-9D78-6830F1AF9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New BLM mini-crate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F7B43-6B48-4154-9625-A65D66314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D3582-0931-4370-B8DA-C1D5691DB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92CEE-140F-4DEC-A151-B12868A54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27/05/2024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AF34164-34C4-495E-98FC-4766AF820CDA}"/>
              </a:ext>
            </a:extLst>
          </p:cNvPr>
          <p:cNvGrpSpPr/>
          <p:nvPr/>
        </p:nvGrpSpPr>
        <p:grpSpPr>
          <a:xfrm>
            <a:off x="76200" y="893463"/>
            <a:ext cx="8544542" cy="5354937"/>
            <a:chOff x="156135" y="893463"/>
            <a:chExt cx="8544542" cy="53549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60FC1CC-4AAB-445D-9123-D21D6D8FA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1279327"/>
              <a:ext cx="7920000" cy="474047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B25419-F35A-4B8B-8C38-5969CEF1DC99}"/>
                </a:ext>
              </a:extLst>
            </p:cNvPr>
            <p:cNvSpPr txBox="1"/>
            <p:nvPr/>
          </p:nvSpPr>
          <p:spPr>
            <a:xfrm>
              <a:off x="156135" y="982979"/>
              <a:ext cx="289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Input Power Unit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ED6FB38-D447-48F6-AEF2-8EC128BED0E5}"/>
                </a:ext>
              </a:extLst>
            </p:cNvPr>
            <p:cNvCxnSpPr>
              <a:stCxn id="8" idx="2"/>
            </p:cNvCxnSpPr>
            <p:nvPr/>
          </p:nvCxnSpPr>
          <p:spPr>
            <a:xfrm>
              <a:off x="1603935" y="1352311"/>
              <a:ext cx="138953" cy="13146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1278DC0-F814-477F-AB13-30A739E8B366}"/>
                </a:ext>
              </a:extLst>
            </p:cNvPr>
            <p:cNvSpPr txBox="1"/>
            <p:nvPr/>
          </p:nvSpPr>
          <p:spPr>
            <a:xfrm>
              <a:off x="183403" y="5334000"/>
              <a:ext cx="2133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Power Supply Unit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49EA6A0-972C-47C6-A4A9-6A001EECC40D}"/>
                </a:ext>
              </a:extLst>
            </p:cNvPr>
            <p:cNvCxnSpPr/>
            <p:nvPr/>
          </p:nvCxnSpPr>
          <p:spPr>
            <a:xfrm flipV="1">
              <a:off x="2034614" y="3522359"/>
              <a:ext cx="639109" cy="178554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C4D08F6-7AB0-4276-8D3F-053798965A10}"/>
                </a:ext>
              </a:extLst>
            </p:cNvPr>
            <p:cNvSpPr txBox="1"/>
            <p:nvPr/>
          </p:nvSpPr>
          <p:spPr>
            <a:xfrm>
              <a:off x="5791200" y="109017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Air deflector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D95403-B554-49D8-871A-3FEDBAC5BD67}"/>
                </a:ext>
              </a:extLst>
            </p:cNvPr>
            <p:cNvSpPr txBox="1"/>
            <p:nvPr/>
          </p:nvSpPr>
          <p:spPr>
            <a:xfrm>
              <a:off x="6877424" y="142137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FAN Tray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4D63B2F-6950-4539-8CBD-860917EC3751}"/>
                </a:ext>
              </a:extLst>
            </p:cNvPr>
            <p:cNvCxnSpPr/>
            <p:nvPr/>
          </p:nvCxnSpPr>
          <p:spPr>
            <a:xfrm flipH="1">
              <a:off x="5867932" y="1374047"/>
              <a:ext cx="505012" cy="33149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AAA8E6B-840B-427E-B4CF-B35E164B4358}"/>
                </a:ext>
              </a:extLst>
            </p:cNvPr>
            <p:cNvCxnSpPr/>
            <p:nvPr/>
          </p:nvCxnSpPr>
          <p:spPr>
            <a:xfrm flipH="1">
              <a:off x="6096000" y="1775944"/>
              <a:ext cx="1295400" cy="8910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46A2BDB-45A1-4410-BC78-8AA51EDC112F}"/>
                </a:ext>
              </a:extLst>
            </p:cNvPr>
            <p:cNvCxnSpPr/>
            <p:nvPr/>
          </p:nvCxnSpPr>
          <p:spPr>
            <a:xfrm flipV="1">
              <a:off x="2743200" y="4004987"/>
              <a:ext cx="413124" cy="1649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36593EE-B1D6-4449-A103-8CE7F9CC2177}"/>
                </a:ext>
              </a:extLst>
            </p:cNvPr>
            <p:cNvSpPr txBox="1"/>
            <p:nvPr/>
          </p:nvSpPr>
          <p:spPr>
            <a:xfrm>
              <a:off x="3124200" y="5602069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BLM Acquisition Card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5A53C64-EEF8-4B55-9BB3-5F5080071677}"/>
                </a:ext>
              </a:extLst>
            </p:cNvPr>
            <p:cNvCxnSpPr/>
            <p:nvPr/>
          </p:nvCxnSpPr>
          <p:spPr>
            <a:xfrm flipH="1" flipV="1">
              <a:off x="3518647" y="4114801"/>
              <a:ext cx="367553" cy="150854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99F8FB8-103B-4FC2-9118-BA996C6A0729}"/>
                </a:ext>
              </a:extLst>
            </p:cNvPr>
            <p:cNvSpPr txBox="1"/>
            <p:nvPr/>
          </p:nvSpPr>
          <p:spPr>
            <a:xfrm>
              <a:off x="5257800" y="58674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GND Star Point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E977583-53BC-4195-A8D5-FFF444A7C5DA}"/>
                </a:ext>
              </a:extLst>
            </p:cNvPr>
            <p:cNvCxnSpPr>
              <a:stCxn id="20" idx="0"/>
            </p:cNvCxnSpPr>
            <p:nvPr/>
          </p:nvCxnSpPr>
          <p:spPr>
            <a:xfrm flipV="1">
              <a:off x="6134100" y="5354213"/>
              <a:ext cx="407361" cy="51318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DAB9BD-78DC-4312-A1E6-9B9D518AF98B}"/>
                </a:ext>
              </a:extLst>
            </p:cNvPr>
            <p:cNvSpPr txBox="1"/>
            <p:nvPr/>
          </p:nvSpPr>
          <p:spPr>
            <a:xfrm>
              <a:off x="3333908" y="893463"/>
              <a:ext cx="1752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BLM Channels Input Cables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AC36022-5F03-43F7-8637-D81FAB81302E}"/>
                </a:ext>
              </a:extLst>
            </p:cNvPr>
            <p:cNvCxnSpPr/>
            <p:nvPr/>
          </p:nvCxnSpPr>
          <p:spPr>
            <a:xfrm>
              <a:off x="4172323" y="1444750"/>
              <a:ext cx="285592" cy="190194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3BB85CB-E699-4B1B-86E8-A87665359138}"/>
                </a:ext>
              </a:extLst>
            </p:cNvPr>
            <p:cNvSpPr txBox="1"/>
            <p:nvPr/>
          </p:nvSpPr>
          <p:spPr>
            <a:xfrm>
              <a:off x="6948077" y="5372391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Air deflector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DE4AA49-C8BB-405B-A3B6-B3DFBAD592C6}"/>
                </a:ext>
              </a:extLst>
            </p:cNvPr>
            <p:cNvCxnSpPr/>
            <p:nvPr/>
          </p:nvCxnSpPr>
          <p:spPr>
            <a:xfrm flipH="1" flipV="1">
              <a:off x="7086600" y="5041197"/>
              <a:ext cx="304800" cy="37754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55AD479-0C2A-4538-AAF5-B863A8103A99}"/>
              </a:ext>
            </a:extLst>
          </p:cNvPr>
          <p:cNvSpPr txBox="1"/>
          <p:nvPr/>
        </p:nvSpPr>
        <p:spPr>
          <a:xfrm>
            <a:off x="1447800" y="5638800"/>
            <a:ext cx="1974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Controller Card (Optional)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36BDA889-ACBE-4896-B54A-658709C25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4879" y="1073124"/>
            <a:ext cx="3200400" cy="50720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/>
              <a:t>Characteristics:</a:t>
            </a:r>
          </a:p>
          <a:p>
            <a:r>
              <a:rPr lang="en-GB" sz="2000" dirty="0"/>
              <a:t>Front access</a:t>
            </a:r>
          </a:p>
          <a:p>
            <a:pPr marL="536575" lvl="1" indent="-268288"/>
            <a:r>
              <a:rPr lang="en-GB" sz="1600" dirty="0"/>
              <a:t>Applies to all connections and modules</a:t>
            </a:r>
          </a:p>
          <a:p>
            <a:pPr marL="536575" lvl="1" indent="-268288"/>
            <a:r>
              <a:rPr lang="en-GB" sz="1600" dirty="0"/>
              <a:t>Allows mini-crate to be installed at the wall side</a:t>
            </a:r>
          </a:p>
          <a:p>
            <a:pPr marL="536575" lvl="1" indent="-268288"/>
            <a:r>
              <a:rPr lang="en-GB" sz="1600" dirty="0"/>
              <a:t>Easier access during maintenance</a:t>
            </a:r>
          </a:p>
          <a:p>
            <a:r>
              <a:rPr lang="en-GB" sz="2000" dirty="0"/>
              <a:t>Controller card </a:t>
            </a:r>
          </a:p>
          <a:p>
            <a:pPr marL="536575" lvl="1" indent="-268288"/>
            <a:r>
              <a:rPr lang="en-GB" sz="1600" dirty="0"/>
              <a:t>Redundant functionality</a:t>
            </a:r>
          </a:p>
          <a:p>
            <a:pPr marL="536575" lvl="1" indent="-268288"/>
            <a:r>
              <a:rPr lang="en-GB" sz="1600" dirty="0" err="1"/>
              <a:t>nFIP</a:t>
            </a:r>
            <a:r>
              <a:rPr lang="en-GB" sz="1600" dirty="0"/>
              <a:t> connection </a:t>
            </a:r>
          </a:p>
          <a:p>
            <a:r>
              <a:rPr lang="en-GB" sz="2000" dirty="0"/>
              <a:t>Custom backplane</a:t>
            </a:r>
          </a:p>
          <a:p>
            <a:pPr marL="536575" lvl="1" indent="-268288"/>
            <a:r>
              <a:rPr lang="en-GB" sz="1600" dirty="0"/>
              <a:t>Targeted design</a:t>
            </a:r>
          </a:p>
          <a:p>
            <a:pPr marL="536575" lvl="1" indent="-268288"/>
            <a:r>
              <a:rPr lang="en-GB" sz="1600" dirty="0"/>
              <a:t>Completely passive  </a:t>
            </a:r>
          </a:p>
          <a:p>
            <a:pPr marL="536575" lvl="1" indent="-268288"/>
            <a:r>
              <a:rPr lang="en-GB" sz="1600" dirty="0"/>
              <a:t>Better cable management, i.e. 8x CB50 (coaxial) with BNC connectors</a:t>
            </a:r>
          </a:p>
        </p:txBody>
      </p:sp>
    </p:spTree>
    <p:extLst>
      <p:ext uri="{BB962C8B-B14F-4D97-AF65-F5344CB8AC3E}">
        <p14:creationId xmlns:p14="http://schemas.microsoft.com/office/powerpoint/2010/main" val="3390208465"/>
      </p:ext>
    </p:extLst>
  </p:cSld>
  <p:clrMapOvr>
    <a:masterClrMapping/>
  </p:clrMapOvr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a:spPr>
      <a:bodyPr wrap="square" rtlCol="0" anchor="ctr">
        <a:spAutoFit/>
      </a:bodyPr>
      <a:lstStyle>
        <a:defPPr algn="ctr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0AD1B85AA1334EB75668604335D839" ma:contentTypeVersion="0" ma:contentTypeDescription="Create a new document." ma:contentTypeScope="" ma:versionID="8cd5b4a686609e268594931d8bf294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a781b3863f05b73618f10f146ecd1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6299E7-7954-474A-8AD6-9016965946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9742B3-1080-4E2F-9893-24549E1C0F30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262AF34-D535-43F1-A8AE-096783A108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36248</TotalTime>
  <Words>2476</Words>
  <Application>Microsoft Office PowerPoint</Application>
  <PresentationFormat>Widescreen</PresentationFormat>
  <Paragraphs>485</Paragraphs>
  <Slides>22</Slides>
  <Notes>2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Times New Roman</vt:lpstr>
      <vt:lpstr>Webdings</vt:lpstr>
      <vt:lpstr>Wingdings</vt:lpstr>
      <vt:lpstr>Wingdings 2</vt:lpstr>
      <vt:lpstr>czamTheme</vt:lpstr>
      <vt:lpstr>1_czamTheme</vt:lpstr>
      <vt:lpstr>Thème Office</vt:lpstr>
      <vt:lpstr>2_czamTheme</vt:lpstr>
      <vt:lpstr>BLM ASIC: Development Summary &amp; future Prospect </vt:lpstr>
      <vt:lpstr>Overview</vt:lpstr>
      <vt:lpstr>HL-LHC BLM Deployment Plan</vt:lpstr>
      <vt:lpstr>BLM detectors at LS3 Triplet Layout</vt:lpstr>
      <vt:lpstr>LHC Beam Loss Monitoring System – Upgrades</vt:lpstr>
      <vt:lpstr>BLM LHC Acquisition module</vt:lpstr>
      <vt:lpstr>Future Specifications Summary</vt:lpstr>
      <vt:lpstr>Design Objectives</vt:lpstr>
      <vt:lpstr>New BLM mini-crate</vt:lpstr>
      <vt:lpstr>New BLM mini-crate</vt:lpstr>
      <vt:lpstr>BLEIPU: BLM/BPM Rad-Tol Input Power Unit </vt:lpstr>
      <vt:lpstr>BLEPSU: BLM/BPM Rad-Tol PSU</vt:lpstr>
      <vt:lpstr>BLM ASIC &amp; BLEIC module</vt:lpstr>
      <vt:lpstr>BLM ASIC R&amp;D Timeline </vt:lpstr>
      <vt:lpstr>BLEIC: BLM Rad-Tol Front-end </vt:lpstr>
      <vt:lpstr>Irradiation – Protons (PSI)</vt:lpstr>
      <vt:lpstr>Irradiation – Protons (PSI)</vt:lpstr>
      <vt:lpstr>Irradiation – Protons (PSI)</vt:lpstr>
      <vt:lpstr>Next steps &amp; Conclusions </vt:lpstr>
      <vt:lpstr>Next steps</vt:lpstr>
      <vt:lpstr>Conclusions </vt:lpstr>
      <vt:lpstr>Spares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MPP_presentation_CZ</dc:title>
  <dc:creator>Christos Zamantzas</dc:creator>
  <cp:keywords>FPGA; injection; modification; BLM</cp:keywords>
  <cp:lastModifiedBy>Christos Zamantzas</cp:lastModifiedBy>
  <cp:revision>2212</cp:revision>
  <dcterms:created xsi:type="dcterms:W3CDTF">2006-08-16T00:00:00Z</dcterms:created>
  <dcterms:modified xsi:type="dcterms:W3CDTF">2024-05-27T06:39:21Z</dcterms:modified>
  <cp:category>Conferences</cp:category>
  <cp:contentStatus>WIP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0x010100AE0AD1B85AA1334EB75668604335D839</vt:lpwstr>
  </property>
  <property fmtid="{D5CDD505-2E9C-101B-9397-08002B2CF9AE}" pid="3" name="IsMyDocuments">
    <vt:bool>true</vt:bool>
  </property>
</Properties>
</file>