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embedTrueTypeFonts="1" autoCompressPictures="0">
  <p:sldMasterIdLst>
    <p:sldMasterId id="2147483682" r:id="rId1"/>
  </p:sldMasterIdLst>
  <p:notesMasterIdLst>
    <p:notesMasterId r:id="rId6"/>
  </p:notesMasterIdLst>
  <p:handoutMasterIdLst>
    <p:handoutMasterId r:id="rId7"/>
  </p:handoutMasterIdLst>
  <p:sldIdLst>
    <p:sldId id="259" r:id="rId2"/>
    <p:sldId id="576" r:id="rId3"/>
    <p:sldId id="256" r:id="rId4"/>
    <p:sldId id="577" r:id="rId5"/>
  </p:sldIdLst>
  <p:sldSz cx="9144000" cy="5143500" type="screen16x9"/>
  <p:notesSz cx="6858000" cy="9144000"/>
  <p:embeddedFontLst>
    <p:embeddedFont>
      <p:font typeface="Open Sans" panose="020B0606030504020204" pitchFamily="34" charset="0"/>
      <p:regular r:id="rId8"/>
      <p:bold r:id="rId9"/>
      <p:italic r:id="rId10"/>
      <p:boldItalic r:id="rId1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6948"/>
    <a:srgbClr val="F6EAEA"/>
    <a:srgbClr val="F3CFCF"/>
    <a:srgbClr val="1E4630"/>
    <a:srgbClr val="D3E3C1"/>
    <a:srgbClr val="BDD6A2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299" autoAdjust="0"/>
    <p:restoredTop sz="95097" autoAdjust="0"/>
  </p:normalViewPr>
  <p:slideViewPr>
    <p:cSldViewPr snapToGrid="0" snapToObjects="1">
      <p:cViewPr varScale="1">
        <p:scale>
          <a:sx n="207" d="100"/>
          <a:sy n="207" d="100"/>
        </p:scale>
        <p:origin x="184" y="160"/>
      </p:cViewPr>
      <p:guideLst>
        <p:guide orient="horz" pos="1620"/>
        <p:guide pos="2884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108" d="100"/>
          <a:sy n="108" d="100"/>
        </p:scale>
        <p:origin x="1722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E9C48BE-A14B-4E93-8035-70A4E663386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C012092-8210-467F-9AB4-F62A3FC55B6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E0A023-234E-4AAB-ACA0-ACC451BD6892}" type="datetimeFigureOut">
              <a:rPr lang="en-GB" smtClean="0"/>
              <a:t>27/05/2024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103CDA-21A8-43C5-93C4-7A99B880599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ED816A4-8456-4AE5-831F-1DDB80647F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929689-CC1A-41B0-A1F3-D0B2B314D2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35925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904C70-51B9-45E6-A74B-45162AC8A545}" type="datetimeFigureOut">
              <a:rPr lang="en-GB" smtClean="0"/>
              <a:t>27/05/2024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229D5B-559D-4032-AB99-99FD833598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72727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7302" y="1626785"/>
            <a:ext cx="1890000" cy="1871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9015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2" y="280195"/>
            <a:ext cx="4212431" cy="79930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5991" y="1198994"/>
            <a:ext cx="4212431" cy="3456384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25578" y="0"/>
            <a:ext cx="4518422" cy="473849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2728C54-6430-C24C-B421-7E9B9192A018}" type="datetime1">
              <a:rPr lang="de-CH" smtClean="0"/>
              <a:t>27.05.24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S.Morales - Increase of the RS12 thresholds in IR7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9042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2" y="280195"/>
            <a:ext cx="8532018" cy="79930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5991" y="1198994"/>
            <a:ext cx="4212431" cy="3456384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2A30CE0-1AD8-564D-9301-160474367803}" type="datetime1">
              <a:rPr lang="de-CH" smtClean="0"/>
              <a:t>27.05.24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S.Morales - Increase of the RS12 thresholds in IR7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25579" y="1194198"/>
            <a:ext cx="4212431" cy="1674019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625579" y="2977278"/>
            <a:ext cx="4212431" cy="1674019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046107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2" y="280195"/>
            <a:ext cx="8532018" cy="79930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5991" y="1198994"/>
            <a:ext cx="2781301" cy="3456384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CECC552-8C59-2D4A-A6B4-87681A6D943E}" type="datetime1">
              <a:rPr lang="de-CH" smtClean="0"/>
              <a:t>27.05.24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S.Morales - Increase of the RS12 thresholds in IR7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056710" y="1194198"/>
            <a:ext cx="2781300" cy="1674019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093511" y="2977278"/>
            <a:ext cx="2744499" cy="1674019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3194447" y="1194198"/>
            <a:ext cx="2744499" cy="1674019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194447" y="2983512"/>
            <a:ext cx="2744499" cy="1674019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024111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1" y="273844"/>
            <a:ext cx="8535609" cy="81319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991" y="1194198"/>
            <a:ext cx="4212431" cy="501253"/>
          </a:xfrm>
        </p:spPr>
        <p:txBody>
          <a:bodyPr anchor="t" anchorCtr="0"/>
          <a:lstStyle>
            <a:lvl1pPr marL="0" indent="0">
              <a:buNone/>
              <a:defRPr sz="1800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03724"/>
            <a:ext cx="4212450" cy="491726"/>
          </a:xfrm>
        </p:spPr>
        <p:txBody>
          <a:bodyPr anchor="t" anchorCtr="0"/>
          <a:lstStyle>
            <a:lvl1pPr marL="0" indent="0">
              <a:buNone/>
              <a:defRPr sz="1800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05992" y="1815704"/>
            <a:ext cx="4212431" cy="283487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D83DF7EA-62DC-F146-9CB2-85F880DCF0ED}" type="datetime1">
              <a:rPr lang="de-CH" smtClean="0"/>
              <a:t>27.05.24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S.Morales - Increase of the RS12 thresholds in IR7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629151" y="1815704"/>
            <a:ext cx="4212431" cy="283487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3480680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1" y="273844"/>
            <a:ext cx="8535609" cy="81319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991" y="1194198"/>
            <a:ext cx="2781301" cy="501253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  <a:defRPr sz="1575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56710" y="1203724"/>
            <a:ext cx="2784890" cy="491726"/>
          </a:xfrm>
        </p:spPr>
        <p:txBody>
          <a:bodyPr anchor="t" anchorCtr="0"/>
          <a:lstStyle>
            <a:lvl1pPr marL="0" indent="0">
              <a:spcBef>
                <a:spcPts val="300"/>
              </a:spcBef>
              <a:spcAft>
                <a:spcPts val="0"/>
              </a:spcAft>
              <a:buNone/>
              <a:defRPr sz="1800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05992" y="1815704"/>
            <a:ext cx="2781300" cy="283487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56710" y="1812132"/>
            <a:ext cx="2784890" cy="283487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3190385" y="1200921"/>
            <a:ext cx="2781301" cy="501253"/>
          </a:xfrm>
        </p:spPr>
        <p:txBody>
          <a:bodyPr anchor="t" anchorCtr="0"/>
          <a:lstStyle>
            <a:lvl1pPr marL="0" indent="0">
              <a:spcBef>
                <a:spcPts val="300"/>
              </a:spcBef>
              <a:spcAft>
                <a:spcPts val="0"/>
              </a:spcAft>
              <a:buNone/>
              <a:defRPr sz="1575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190386" y="1822427"/>
            <a:ext cx="2781300" cy="283487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91CC9FB1-3F22-8448-82BC-1FA0B76BACE1}" type="datetime1">
              <a:rPr lang="de-CH" smtClean="0"/>
              <a:t>27.05.24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S.Morales - Increase of the RS12 thresholds in IR7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3621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1" y="273844"/>
            <a:ext cx="8535609" cy="81319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3087290" y="1201033"/>
            <a:ext cx="2970000" cy="848411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575" b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087290" y="2049332"/>
            <a:ext cx="2969419" cy="260797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C4D5F670-C78D-CB4A-AA7B-858AB8E6530F}" type="datetime1">
              <a:rPr lang="de-CH" smtClean="0"/>
              <a:t>27.05.24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S.Morales - Increase of the RS12 thresholds in IR7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2456" y="3808894"/>
            <a:ext cx="2970000" cy="848411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575" b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3038" y="1201032"/>
            <a:ext cx="2969419" cy="260797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6174291" y="3808894"/>
            <a:ext cx="2970000" cy="848411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575" b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6174291" y="1201032"/>
            <a:ext cx="2969419" cy="260797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27932046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1" y="273844"/>
            <a:ext cx="8535609" cy="81319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09582" y="1194197"/>
            <a:ext cx="8532018" cy="192293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05992" y="3220642"/>
            <a:ext cx="2781300" cy="14299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200401" y="3220642"/>
            <a:ext cx="2749153" cy="14299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C0447BEA-6A1E-EA47-B178-9DA544128975}" type="datetime1">
              <a:rPr lang="de-CH" smtClean="0"/>
              <a:t>27.05.24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S.Morales - Increase of the RS12 thresholds in IR7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064251" y="3220642"/>
            <a:ext cx="2777349" cy="14299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0507047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1" y="273844"/>
            <a:ext cx="8535609" cy="81319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194197"/>
            <a:ext cx="9144000" cy="220940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05992" y="3220642"/>
            <a:ext cx="2781300" cy="1429940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200401" y="3220642"/>
            <a:ext cx="2749153" cy="1429940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280CDE6-9DDF-E14D-8663-CEB2229F7D21}" type="datetime1">
              <a:rPr lang="de-CH" smtClean="0"/>
              <a:t>27.05.24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S.Morales - Increase of the RS12 thresholds in IR7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064251" y="3220642"/>
            <a:ext cx="2777349" cy="1429940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5160015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1" y="1282304"/>
            <a:ext cx="8532019" cy="2139553"/>
          </a:xfrm>
        </p:spPr>
        <p:txBody>
          <a:bodyPr anchor="b"/>
          <a:lstStyle>
            <a:lvl1pPr>
              <a:defRPr sz="375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990" y="3442098"/>
            <a:ext cx="853202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accent2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2FD04-1276-9C4B-BACA-CCAF8A381C7E}" type="datetime1">
              <a:rPr lang="de-CH" smtClean="0"/>
              <a:t>27.05.24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Increase of the RS12 thresholds in IR7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425718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A4B57-D063-094A-8E7A-53841052C985}" type="datetime1">
              <a:rPr lang="de-CH" smtClean="0"/>
              <a:t>27.05.24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Increase of the RS12 thresholds in IR7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91855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78462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>
            <a:noAutofit/>
          </a:bodyPr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C0EF6-1893-AF4C-8ABD-54CFA0BA30DE}" type="datetime1">
              <a:rPr lang="de-CH" smtClean="0"/>
              <a:t>27.05.24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Increase of the RS12 thresholds in IR7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463943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064A3-2879-1F45-AF81-7F9F6B31D568}" type="datetime1">
              <a:rPr lang="de-CH" smtClean="0"/>
              <a:t>27.05.24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Increase of the RS12 thresholds in IR7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361241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/>
        </p:nvSpPr>
        <p:spPr>
          <a:xfrm>
            <a:off x="305991" y="4647304"/>
            <a:ext cx="853201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sz="1350" dirty="0" err="1"/>
              <a:t>home.cern</a:t>
            </a:r>
            <a:endParaRPr lang="en-US" sz="135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3928" y="1683648"/>
            <a:ext cx="1296144" cy="1296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00373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897" y="1209554"/>
            <a:ext cx="8637460" cy="1329389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4000"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251897" y="2543343"/>
            <a:ext cx="4320103" cy="1039022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text</a:t>
            </a:r>
            <a:r>
              <a:rPr kumimoji="0" lang="fr-CH" dirty="0"/>
              <a:t> styles</a:t>
            </a:r>
          </a:p>
        </p:txBody>
      </p:sp>
      <p:sp>
        <p:nvSpPr>
          <p:cNvPr id="10" name="Date Placeholder 1">
            <a:extLst>
              <a:ext uri="{FF2B5EF4-FFF2-40B4-BE49-F238E27FC236}">
                <a16:creationId xmlns:a16="http://schemas.microsoft.com/office/drawing/2014/main" id="{8B0F42CC-4FD3-4147-9C5E-6537C172161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87507" y="4659327"/>
            <a:ext cx="306994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500">
                <a:solidFill>
                  <a:schemeClr val="tx1">
                    <a:lumMod val="20000"/>
                    <a:lumOff val="8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2C762E9A-540E-8741-8CA1-FC84CD546F14}" type="datetime1">
              <a:rPr lang="de-CH" smtClean="0"/>
              <a:t>27.05.24</a:t>
            </a:fld>
            <a:endParaRPr lang="en-US" dirty="0"/>
          </a:p>
        </p:txBody>
      </p:sp>
      <p:sp>
        <p:nvSpPr>
          <p:cNvPr id="12" name="Footer Placeholder 2">
            <a:extLst>
              <a:ext uri="{FF2B5EF4-FFF2-40B4-BE49-F238E27FC236}">
                <a16:creationId xmlns:a16="http://schemas.microsoft.com/office/drawing/2014/main" id="{482CAF34-D0FE-4A8B-A1F2-32D93DDCD5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57454" y="4659327"/>
            <a:ext cx="453047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00">
                <a:solidFill>
                  <a:schemeClr val="tx1">
                    <a:lumMod val="20000"/>
                    <a:lumOff val="8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GB"/>
              <a:t>S.Morales - Increase of the RS12 thresholds in IR7</a:t>
            </a:r>
            <a:endParaRPr lang="en-US" dirty="0"/>
          </a:p>
        </p:txBody>
      </p:sp>
      <p:sp>
        <p:nvSpPr>
          <p:cNvPr id="13" name="Slide Number Placeholder 3">
            <a:extLst>
              <a:ext uri="{FF2B5EF4-FFF2-40B4-BE49-F238E27FC236}">
                <a16:creationId xmlns:a16="http://schemas.microsoft.com/office/drawing/2014/main" id="{D256486C-5A24-4746-BF4E-E5081E6EEA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87933" y="4659327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00">
                <a:solidFill>
                  <a:schemeClr val="tx1">
                    <a:lumMod val="20000"/>
                    <a:lumOff val="8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63216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54643" y="791999"/>
            <a:ext cx="4219076" cy="3531600"/>
          </a:xfrm>
        </p:spPr>
        <p:txBody>
          <a:bodyPr/>
          <a:lstStyle>
            <a:lvl1pPr marL="227013" indent="-227013">
              <a:buClr>
                <a:srgbClr val="C00000"/>
              </a:buClr>
              <a:buSzPct val="90000"/>
              <a:buFont typeface="Wingdings" panose="05000000000000000000" pitchFamily="2" charset="2"/>
              <a:buChar char="§"/>
              <a:defRPr sz="2400"/>
            </a:lvl1pPr>
            <a:lvl2pPr marL="460375" indent="-233363">
              <a:buClr>
                <a:srgbClr val="C00000"/>
              </a:buClr>
              <a:buSzPct val="90000"/>
              <a:buFont typeface="Wingdings" panose="05000000000000000000" pitchFamily="2" charset="2"/>
              <a:buChar char="§"/>
              <a:tabLst/>
              <a:defRPr sz="2400"/>
            </a:lvl2pPr>
            <a:lvl3pPr marL="687388" indent="-227013">
              <a:buClr>
                <a:srgbClr val="C00000"/>
              </a:buClr>
              <a:buSzPct val="90000"/>
              <a:buFont typeface="Wingdings" panose="05000000000000000000" pitchFamily="2" charset="2"/>
              <a:buChar char="§"/>
              <a:defRPr sz="2400"/>
            </a:lvl3pPr>
            <a:lvl4pPr marL="914400" indent="-227013">
              <a:buClr>
                <a:srgbClr val="C00000"/>
              </a:buClr>
              <a:buSzPct val="90000"/>
              <a:buFont typeface="Wingdings" panose="05000000000000000000" pitchFamily="2" charset="2"/>
              <a:buChar char="§"/>
              <a:defRPr sz="2400"/>
            </a:lvl4pPr>
            <a:lvl5pPr marL="1141413" indent="-227013">
              <a:buClr>
                <a:srgbClr val="C00000"/>
              </a:buClr>
              <a:buSzPct val="90000"/>
              <a:buFont typeface="Wingdings" panose="05000000000000000000" pitchFamily="2" charset="2"/>
              <a:buChar char="§"/>
              <a:defRPr sz="2400"/>
            </a:lvl5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67534" y="791999"/>
            <a:ext cx="4219076" cy="3526265"/>
          </a:xfrm>
        </p:spPr>
        <p:txBody>
          <a:bodyPr/>
          <a:lstStyle>
            <a:lvl1pPr marL="227013" indent="-227013">
              <a:buClr>
                <a:srgbClr val="C00000"/>
              </a:buClr>
              <a:buSzPct val="90000"/>
              <a:buFont typeface="Wingdings" panose="05000000000000000000" pitchFamily="2" charset="2"/>
              <a:buChar char="§"/>
              <a:defRPr sz="2400"/>
            </a:lvl1pPr>
            <a:lvl2pPr marL="460375" indent="-233363">
              <a:buClr>
                <a:srgbClr val="C00000"/>
              </a:buClr>
              <a:buSzPct val="90000"/>
              <a:buFont typeface="Wingdings" panose="05000000000000000000" pitchFamily="2" charset="2"/>
              <a:buChar char="§"/>
              <a:defRPr sz="2400"/>
            </a:lvl2pPr>
            <a:lvl3pPr marL="687388" indent="-227013">
              <a:buClr>
                <a:srgbClr val="C00000"/>
              </a:buClr>
              <a:buSzPct val="90000"/>
              <a:buFont typeface="Wingdings" panose="05000000000000000000" pitchFamily="2" charset="2"/>
              <a:buChar char="§"/>
              <a:defRPr sz="2400"/>
            </a:lvl3pPr>
            <a:lvl4pPr marL="914400" indent="-227013">
              <a:buClr>
                <a:srgbClr val="C00000"/>
              </a:buClr>
              <a:buSzPct val="90000"/>
              <a:buFont typeface="Wingdings" panose="05000000000000000000" pitchFamily="2" charset="2"/>
              <a:buChar char="§"/>
              <a:defRPr sz="2400"/>
            </a:lvl4pPr>
            <a:lvl5pPr marL="1141413" indent="-227013">
              <a:buClr>
                <a:srgbClr val="C00000"/>
              </a:buClr>
              <a:buSzPct val="90000"/>
              <a:buFont typeface="Wingdings" panose="05000000000000000000" pitchFamily="2" charset="2"/>
              <a:buChar char="§"/>
              <a:defRPr sz="2400"/>
            </a:lvl5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11" name="Date Placeholder 1">
            <a:extLst>
              <a:ext uri="{FF2B5EF4-FFF2-40B4-BE49-F238E27FC236}">
                <a16:creationId xmlns:a16="http://schemas.microsoft.com/office/drawing/2014/main" id="{AD7E14C1-7B9B-4034-885B-8FB179DF10D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87507" y="4659327"/>
            <a:ext cx="306994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500">
                <a:solidFill>
                  <a:schemeClr val="tx1">
                    <a:lumMod val="20000"/>
                    <a:lumOff val="8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34680B96-9BAF-9E45-95BE-16F68B8D4D2B}" type="datetime1">
              <a:rPr lang="de-CH" smtClean="0"/>
              <a:t>27.05.24</a:t>
            </a:fld>
            <a:endParaRPr lang="en-US" dirty="0"/>
          </a:p>
        </p:txBody>
      </p:sp>
      <p:sp>
        <p:nvSpPr>
          <p:cNvPr id="12" name="Footer Placeholder 2">
            <a:extLst>
              <a:ext uri="{FF2B5EF4-FFF2-40B4-BE49-F238E27FC236}">
                <a16:creationId xmlns:a16="http://schemas.microsoft.com/office/drawing/2014/main" id="{7AC8105E-D56F-4F70-9457-971CF14CF1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57454" y="4659327"/>
            <a:ext cx="453047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00">
                <a:solidFill>
                  <a:schemeClr val="tx1">
                    <a:lumMod val="20000"/>
                    <a:lumOff val="8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GB"/>
              <a:t>S.Morales - Increase of the RS12 thresholds in IR7</a:t>
            </a:r>
            <a:endParaRPr lang="en-US" dirty="0"/>
          </a:p>
        </p:txBody>
      </p:sp>
      <p:sp>
        <p:nvSpPr>
          <p:cNvPr id="13" name="Slide Number Placeholder 3">
            <a:extLst>
              <a:ext uri="{FF2B5EF4-FFF2-40B4-BE49-F238E27FC236}">
                <a16:creationId xmlns:a16="http://schemas.microsoft.com/office/drawing/2014/main" id="{5B0ACD4C-27FE-4B72-8A97-4296B98FA5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87933" y="4659327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00">
                <a:solidFill>
                  <a:schemeClr val="tx1">
                    <a:lumMod val="20000"/>
                    <a:lumOff val="8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itre 1">
            <a:extLst>
              <a:ext uri="{FF2B5EF4-FFF2-40B4-BE49-F238E27FC236}">
                <a16:creationId xmlns:a16="http://schemas.microsoft.com/office/drawing/2014/main" id="{B7619052-F748-4982-86B9-93A9F271E1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4643" y="117250"/>
            <a:ext cx="8631968" cy="573787"/>
          </a:xfrm>
        </p:spPr>
        <p:txBody>
          <a:bodyPr>
            <a:noAutofit/>
          </a:bodyPr>
          <a:lstStyle>
            <a:lvl1pPr algn="l">
              <a:defRPr sz="3000"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 blu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 whit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598" y="532588"/>
            <a:ext cx="1492818" cy="1477815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05991" y="2571750"/>
            <a:ext cx="8532019" cy="1614949"/>
          </a:xfrm>
        </p:spPr>
        <p:txBody>
          <a:bodyPr anchor="t" anchorCtr="0"/>
          <a:lstStyle>
            <a:lvl1pPr algn="l">
              <a:defRPr sz="375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5991" y="4275190"/>
            <a:ext cx="8532020" cy="602840"/>
          </a:xfrm>
        </p:spPr>
        <p:txBody>
          <a:bodyPr>
            <a:noAutofit/>
          </a:bodyPr>
          <a:lstStyle>
            <a:lvl1pPr marL="0" indent="0" algn="l">
              <a:buNone/>
              <a:defRPr sz="1500" b="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79442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243000" indent="-243000">
              <a:buFont typeface="Arial" charset="0"/>
              <a:buChar char="•"/>
              <a:tabLst/>
              <a:defRPr sz="1350">
                <a:solidFill>
                  <a:schemeClr val="tx2"/>
                </a:solidFill>
              </a:defRPr>
            </a:lvl2pPr>
            <a:lvl3pPr marL="486000" indent="-243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729000" indent="-243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1543050" indent="-17145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21930-CEDD-B448-A5C4-2914A500A9D9}" type="datetime1">
              <a:rPr lang="de-CH" smtClean="0"/>
              <a:t>27.05.24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Increase of the RS12 thresholds in IR7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22651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257175" indent="-257175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471488" indent="-196454">
              <a:buFont typeface="Arial" panose="020B0604020202020204" pitchFamily="34" charset="0"/>
              <a:buChar char="•"/>
              <a:tabLst/>
              <a:defRPr sz="1350">
                <a:solidFill>
                  <a:schemeClr val="tx2">
                    <a:lumMod val="50000"/>
                  </a:schemeClr>
                </a:solidFill>
              </a:defRPr>
            </a:lvl2pPr>
            <a:lvl3pPr marL="666750" indent="-195263">
              <a:buSzPct val="100000"/>
              <a:buFont typeface="Arial" panose="020B0604020202020204" pitchFamily="34" charset="0"/>
              <a:buChar char="•"/>
              <a:tabLst/>
              <a:defRPr sz="1350">
                <a:solidFill>
                  <a:schemeClr val="tx2">
                    <a:lumMod val="50000"/>
                  </a:schemeClr>
                </a:solidFill>
              </a:defRPr>
            </a:lvl3pPr>
            <a:lvl4pPr marL="907256" indent="-202406">
              <a:buSzPct val="100000"/>
              <a:buFont typeface="Arial" panose="020B0604020202020204" pitchFamily="34" charset="0"/>
              <a:buChar char="•"/>
              <a:tabLst/>
              <a:defRPr sz="1200">
                <a:solidFill>
                  <a:schemeClr val="tx2">
                    <a:lumMod val="50000"/>
                  </a:schemeClr>
                </a:solidFill>
              </a:defRPr>
            </a:lvl4pPr>
            <a:lvl5pPr marL="1543050" indent="-17145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ECFE7-FC1A-BB4B-A142-7E5B73EBAACB}" type="datetime1">
              <a:rPr lang="de-CH" smtClean="0"/>
              <a:t>27.05.24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Increase of the RS12 thresholds in IR7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31384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D9474-7A04-8940-8A08-5DEFC4B17FCF}" type="datetime1">
              <a:rPr lang="de-CH" smtClean="0"/>
              <a:t>27.05.24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Increase of the RS12 thresholds in IR7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05991" y="1079897"/>
            <a:ext cx="8532019" cy="3570684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41946906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2485"/>
            <a:ext cx="9144000" cy="4763691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56710" y="-39350"/>
            <a:ext cx="3087290" cy="477811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100">
                <a:solidFill>
                  <a:schemeClr val="bg1"/>
                </a:solidFill>
              </a:defRPr>
            </a:lvl1pPr>
            <a:lvl2pPr marL="243000" indent="-243000">
              <a:buFont typeface="Arial" charset="0"/>
              <a:buChar char="•"/>
              <a:tabLst/>
              <a:defRPr sz="1575">
                <a:solidFill>
                  <a:schemeClr val="bg1"/>
                </a:solidFill>
              </a:defRPr>
            </a:lvl2pPr>
            <a:lvl3pPr marL="486000" indent="-243000">
              <a:buSzPct val="100000"/>
              <a:buFont typeface="Arial" panose="020B0604020202020204" pitchFamily="34" charset="0"/>
              <a:buChar char="•"/>
              <a:tabLst/>
              <a:defRPr sz="1350">
                <a:solidFill>
                  <a:schemeClr val="bg1"/>
                </a:solidFill>
              </a:defRPr>
            </a:lvl3pPr>
            <a:lvl4pPr marL="729000" indent="-243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1543050" indent="-17145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56B57-D6B4-EA4C-B7AE-246085119DFF}" type="datetime1">
              <a:rPr lang="de-CH" smtClean="0"/>
              <a:t>27.05.24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Increase of the RS12 thresholds in IR7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50834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5991" y="1194198"/>
            <a:ext cx="4212431" cy="34563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194199"/>
            <a:ext cx="4208860" cy="34563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5983E-73BC-7B4E-B3E3-AF10D6E60D97}" type="datetime1">
              <a:rPr lang="de-CH" smtClean="0"/>
              <a:t>27.05.24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Increase of the RS12 thresholds in IR7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17724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1" y="273844"/>
            <a:ext cx="8535609" cy="81319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991" y="1194198"/>
            <a:ext cx="4212431" cy="501253"/>
          </a:xfrm>
        </p:spPr>
        <p:txBody>
          <a:bodyPr anchor="t" anchorCtr="0"/>
          <a:lstStyle>
            <a:lvl1pPr marL="0" indent="0">
              <a:buNone/>
              <a:defRPr sz="1800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5991" y="1820465"/>
            <a:ext cx="4212431" cy="2821782"/>
          </a:xfrm>
        </p:spPr>
        <p:txBody>
          <a:bodyPr/>
          <a:lstStyle>
            <a:lvl1pPr marL="243000" indent="-243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03724"/>
            <a:ext cx="4212450" cy="491726"/>
          </a:xfrm>
        </p:spPr>
        <p:txBody>
          <a:bodyPr anchor="t" anchorCtr="0"/>
          <a:lstStyle>
            <a:lvl1pPr marL="0" indent="0">
              <a:buNone/>
              <a:defRPr sz="1800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20465"/>
            <a:ext cx="4208860" cy="2821782"/>
          </a:xfrm>
        </p:spPr>
        <p:txBody>
          <a:bodyPr/>
          <a:lstStyle>
            <a:lvl1pPr marL="243000" indent="-243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54D5F-4E4B-6D49-840E-78607ADE92BD}" type="datetime1">
              <a:rPr lang="de-CH" smtClean="0"/>
              <a:t>27.05.24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Increase of the RS12 thresholds in IR7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76436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5991" y="280195"/>
            <a:ext cx="8532019" cy="79930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36998"/>
            <a:ext cx="9144000" cy="4065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992" y="1194197"/>
            <a:ext cx="8532018" cy="345638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30575" y="4763139"/>
            <a:ext cx="1156717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750">
                <a:solidFill>
                  <a:schemeClr val="bg1"/>
                </a:solidFill>
              </a:defRPr>
            </a:lvl1pPr>
          </a:lstStyle>
          <a:p>
            <a:fld id="{641E5BF5-494F-CB45-83BD-DBD898B8A197}" type="datetime1">
              <a:rPr lang="de-CH" smtClean="0"/>
              <a:t>27.05.24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30659" y="4767263"/>
            <a:ext cx="510941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75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94447" y="4767263"/>
            <a:ext cx="492916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GB"/>
              <a:t>S.Morales - Increase of the RS12 thresholds in IR7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7645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  <p:sldLayoutId id="2147483695" r:id="rId13"/>
    <p:sldLayoutId id="2147483696" r:id="rId14"/>
    <p:sldLayoutId id="2147483697" r:id="rId15"/>
    <p:sldLayoutId id="2147483698" r:id="rId16"/>
    <p:sldLayoutId id="2147483699" r:id="rId17"/>
    <p:sldLayoutId id="2147483700" r:id="rId18"/>
    <p:sldLayoutId id="2147483701" r:id="rId19"/>
    <p:sldLayoutId id="2147483702" r:id="rId20"/>
    <p:sldLayoutId id="2147483703" r:id="rId21"/>
    <p:sldLayoutId id="2147483705" r:id="rId22"/>
    <p:sldLayoutId id="2147483664" r:id="rId23"/>
    <p:sldLayoutId id="2147483661" r:id="rId24"/>
    <p:sldLayoutId id="2147483677" r:id="rId25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7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90000"/>
        </a:lnSpc>
        <a:spcBef>
          <a:spcPts val="1350"/>
        </a:spcBef>
        <a:spcAft>
          <a:spcPts val="300"/>
        </a:spcAft>
        <a:buFont typeface="Arial"/>
        <a:buNone/>
        <a:tabLst/>
        <a:defRPr sz="1575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242888" indent="-243000" algn="l" defTabSz="685800" rtl="0" eaLnBrk="1" latinLnBrk="0" hangingPunct="1">
        <a:lnSpc>
          <a:spcPct val="100000"/>
        </a:lnSpc>
        <a:spcBef>
          <a:spcPts val="375"/>
        </a:spcBef>
        <a:spcAft>
          <a:spcPts val="225"/>
        </a:spcAft>
        <a:buFont typeface="Arial" charset="0"/>
        <a:buChar char="•"/>
        <a:tabLst/>
        <a:defRPr sz="135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ct val="100000"/>
        </a:lnSpc>
        <a:spcBef>
          <a:spcPts val="375"/>
        </a:spcBef>
        <a:spcAft>
          <a:spcPts val="225"/>
        </a:spcAft>
        <a:buFont typeface="Arial" panose="020B0604020202020204" pitchFamily="34" charset="0"/>
        <a:buChar char="•"/>
        <a:tabLst/>
        <a:defRPr sz="1275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ct val="100000"/>
        </a:lnSpc>
        <a:spcBef>
          <a:spcPts val="375"/>
        </a:spcBef>
        <a:spcAft>
          <a:spcPts val="225"/>
        </a:spcAft>
        <a:buFont typeface="Arial" panose="020B0604020202020204" pitchFamily="34" charset="0"/>
        <a:buChar char="•"/>
        <a:tabLst/>
        <a:defRPr sz="12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2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096834/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5B5E38-97E0-469F-9E62-079F03FC52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897" y="942854"/>
            <a:ext cx="8637460" cy="1329389"/>
          </a:xfrm>
        </p:spPr>
        <p:txBody>
          <a:bodyPr>
            <a:normAutofit/>
          </a:bodyPr>
          <a:lstStyle/>
          <a:p>
            <a:r>
              <a:rPr lang="en-GB" sz="3200" dirty="0"/>
              <a:t>AOB: Increase of the RS12 thresholds in IR7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55AD8A-6E7F-4B2E-B246-067F40AB107F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251897" y="2543343"/>
            <a:ext cx="5324558" cy="1218166"/>
          </a:xfrm>
        </p:spPr>
        <p:txBody>
          <a:bodyPr>
            <a:normAutofit lnSpcReduction="10000"/>
          </a:bodyPr>
          <a:lstStyle/>
          <a:p>
            <a:r>
              <a:rPr lang="en-GB" dirty="0"/>
              <a:t>27/05/2024</a:t>
            </a:r>
          </a:p>
          <a:p>
            <a:r>
              <a:rPr lang="en-GB" dirty="0"/>
              <a:t>Sara Morales and Belen </a:t>
            </a:r>
            <a:r>
              <a:rPr lang="en-GB" dirty="0" err="1"/>
              <a:t>Salvachua</a:t>
            </a:r>
            <a:r>
              <a:rPr lang="en-GB" dirty="0"/>
              <a:t> for the SY-BI-BL section</a:t>
            </a:r>
          </a:p>
          <a:p>
            <a:r>
              <a:rPr lang="en-GB" dirty="0"/>
              <a:t>99</a:t>
            </a:r>
            <a:r>
              <a:rPr lang="en-GB" baseline="30000" dirty="0"/>
              <a:t>th</a:t>
            </a:r>
            <a:r>
              <a:rPr lang="en-GB" dirty="0"/>
              <a:t> BLM Thresholds Meeting</a:t>
            </a:r>
          </a:p>
        </p:txBody>
      </p:sp>
    </p:spTree>
    <p:extLst>
      <p:ext uri="{BB962C8B-B14F-4D97-AF65-F5344CB8AC3E}">
        <p14:creationId xmlns:p14="http://schemas.microsoft.com/office/powerpoint/2010/main" val="4900577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990" y="206270"/>
            <a:ext cx="8532019" cy="799307"/>
          </a:xfrm>
        </p:spPr>
        <p:txBody>
          <a:bodyPr/>
          <a:lstStyle/>
          <a:p>
            <a:r>
              <a:rPr lang="en-GB" sz="2000" dirty="0"/>
              <a:t>Reminder collimation specifications for LHC</a:t>
            </a:r>
            <a:endParaRPr lang="en-US" sz="2000" dirty="0"/>
          </a:p>
        </p:txBody>
      </p:sp>
      <p:sp>
        <p:nvSpPr>
          <p:cNvPr id="46" name="Footer Placeholder 45">
            <a:extLst>
              <a:ext uri="{FF2B5EF4-FFF2-40B4-BE49-F238E27FC236}">
                <a16:creationId xmlns:a16="http://schemas.microsoft.com/office/drawing/2014/main" id="{1654AE99-9C08-E01B-E0A5-F5CD6FEC87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Increase of the RS12 thresholds in IR7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4732498-61B8-0379-460B-19924A40F3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4ECF7-607C-A84D-A54A-B0E77C57A08C}" type="datetime1">
              <a:rPr lang="de-CH" smtClean="0"/>
              <a:t>27.05.24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784098-D3CB-E4E4-125A-074FB0591E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8" name="pasted-movie.png" descr="pasted-movie.png">
            <a:extLst>
              <a:ext uri="{FF2B5EF4-FFF2-40B4-BE49-F238E27FC236}">
                <a16:creationId xmlns:a16="http://schemas.microsoft.com/office/drawing/2014/main" id="{0B1330D2-0FF7-48D5-1F7C-8C789036FE1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05" t="49484" r="57339" b="17325"/>
          <a:stretch/>
        </p:blipFill>
        <p:spPr>
          <a:xfrm>
            <a:off x="435721" y="2016850"/>
            <a:ext cx="3878530" cy="1629401"/>
          </a:xfrm>
          <a:prstGeom prst="rect">
            <a:avLst/>
          </a:prstGeom>
          <a:ln>
            <a:noFill/>
          </a:ln>
          <a:effectLst/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83D0B16-63CF-EB7A-D8E4-508075BCE528}"/>
              </a:ext>
            </a:extLst>
          </p:cNvPr>
          <p:cNvSpPr txBox="1"/>
          <p:nvPr/>
        </p:nvSpPr>
        <p:spPr>
          <a:xfrm>
            <a:off x="305989" y="661213"/>
            <a:ext cx="8532019" cy="25396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BLM thresholds collimation model was reviewed and updated for Run 3 during LS2: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Summary at 88th BLMTWG: </a:t>
            </a:r>
            <a:r>
              <a:rPr lang="en-GB" sz="1600" dirty="0">
                <a:hlinkClick r:id="rId3"/>
              </a:rPr>
              <a:t>https://indico.cern.ch/event/1096834/</a:t>
            </a:r>
            <a:endParaRPr lang="en-GB" sz="1600" dirty="0"/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At the moment, we are running with MF = 0.6</a:t>
            </a:r>
          </a:p>
          <a:p>
            <a:pPr>
              <a:lnSpc>
                <a:spcPct val="150000"/>
              </a:lnSpc>
            </a:pPr>
            <a:endParaRPr lang="en-GB" sz="1600" dirty="0"/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1600" dirty="0"/>
          </a:p>
          <a:p>
            <a:pPr algn="l">
              <a:lnSpc>
                <a:spcPct val="150000"/>
              </a:lnSpc>
            </a:pPr>
            <a:endParaRPr lang="en-GB" sz="1600" dirty="0"/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16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FA95C74-8528-EA35-48E9-5B093D1C1EE9}"/>
              </a:ext>
            </a:extLst>
          </p:cNvPr>
          <p:cNvSpPr txBox="1"/>
          <p:nvPr/>
        </p:nvSpPr>
        <p:spPr>
          <a:xfrm>
            <a:off x="490952" y="3628765"/>
            <a:ext cx="365146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200" dirty="0"/>
              <a:t>Maximum allowed power loss for master thresholds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46847AEE-A1BA-6157-68BF-DE0348CBDD3A}"/>
              </a:ext>
            </a:extLst>
          </p:cNvPr>
          <p:cNvCxnSpPr/>
          <p:nvPr/>
        </p:nvCxnSpPr>
        <p:spPr>
          <a:xfrm>
            <a:off x="3829434" y="3498040"/>
            <a:ext cx="101259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5120FD34-BD68-F117-D3F3-B15EB038241A}"/>
              </a:ext>
            </a:extLst>
          </p:cNvPr>
          <p:cNvSpPr txBox="1"/>
          <p:nvPr/>
        </p:nvSpPr>
        <p:spPr>
          <a:xfrm>
            <a:off x="4934666" y="3405707"/>
            <a:ext cx="365146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200" dirty="0"/>
              <a:t>60kW with MF=0.6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5594DB5-2638-1E98-12E9-1EDC7395589A}"/>
              </a:ext>
            </a:extLst>
          </p:cNvPr>
          <p:cNvSpPr txBox="1"/>
          <p:nvPr/>
        </p:nvSpPr>
        <p:spPr>
          <a:xfrm>
            <a:off x="1230836" y="4212156"/>
            <a:ext cx="689277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400" dirty="0"/>
              <a:t>For HL-LHC, specifications for the maximum power load go to 1MW (factor 2 higher!)</a:t>
            </a:r>
          </a:p>
        </p:txBody>
      </p:sp>
    </p:spTree>
    <p:extLst>
      <p:ext uri="{BB962C8B-B14F-4D97-AF65-F5344CB8AC3E}">
        <p14:creationId xmlns:p14="http://schemas.microsoft.com/office/powerpoint/2010/main" val="8009027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BLM Thresholds at Collimator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z="2000" dirty="0"/>
              <a:t>RS12 limitation during operation</a:t>
            </a:r>
            <a:endParaRPr sz="2000" dirty="0"/>
          </a:p>
        </p:txBody>
      </p:sp>
      <p:sp>
        <p:nvSpPr>
          <p:cNvPr id="24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0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86CB4B4D-7CA3-9044-876B-883B54F8677D}" type="slidenum">
              <a:rPr lang="en-CH" smtClean="0"/>
              <a:pPr/>
              <a:t>2</a:t>
            </a:fld>
            <a:endParaRPr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383E3C9-D646-690C-605D-7BAEA205BA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0FEB0-EBF6-1A4D-B472-C3F25FF9AD60}" type="datetime1">
              <a:rPr lang="de-CH" smtClean="0"/>
              <a:t>27.05.24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CC37CA6-C739-590A-59C0-F20CC1511A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Increase of the RS12 thresholds in IR7</a:t>
            </a:r>
            <a:endParaRPr lang="en-US" dirty="0"/>
          </a:p>
        </p:txBody>
      </p:sp>
      <p:pic>
        <p:nvPicPr>
          <p:cNvPr id="7" name="Picture 6" descr="A grid with red dots&#10;&#10;Description automatically generated">
            <a:extLst>
              <a:ext uri="{FF2B5EF4-FFF2-40B4-BE49-F238E27FC236}">
                <a16:creationId xmlns:a16="http://schemas.microsoft.com/office/drawing/2014/main" id="{B312F81D-F499-4032-AA9C-F75B795B9F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987" y="2103712"/>
            <a:ext cx="3734327" cy="2100180"/>
          </a:xfrm>
          <a:prstGeom prst="rect">
            <a:avLst/>
          </a:prstGeom>
        </p:spPr>
      </p:pic>
      <p:pic>
        <p:nvPicPr>
          <p:cNvPr id="9" name="Picture 8" descr="A graph with red dots&#10;&#10;Description automatically generated">
            <a:extLst>
              <a:ext uri="{FF2B5EF4-FFF2-40B4-BE49-F238E27FC236}">
                <a16:creationId xmlns:a16="http://schemas.microsoft.com/office/drawing/2014/main" id="{E8A53347-2897-93A4-3832-88D524E3FC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5919" y="2103712"/>
            <a:ext cx="3784366" cy="209772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E31E95C-F69F-713B-8139-005217EF69F7}"/>
              </a:ext>
            </a:extLst>
          </p:cNvPr>
          <p:cNvSpPr txBox="1"/>
          <p:nvPr/>
        </p:nvSpPr>
        <p:spPr>
          <a:xfrm>
            <a:off x="305987" y="765541"/>
            <a:ext cx="8532019" cy="25453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/>
              <a:t>RS12 reaching warning and even dump levels for B2 at the start of ADJUST (most limiting BLMTI.06R7.B2I10_</a:t>
            </a:r>
            <a:r>
              <a:rPr lang="en-GB" sz="1400" dirty="0">
                <a:solidFill>
                  <a:srgbClr val="FF0000"/>
                </a:solidFill>
              </a:rPr>
              <a:t>TCP.B6R7.B2</a:t>
            </a:r>
            <a:r>
              <a:rPr lang="en-GB" sz="1400" dirty="0"/>
              <a:t>)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/>
              <a:t>BLM thresholds well aligned with the estimated power loss using the BLM calibration with RS12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1400" dirty="0"/>
          </a:p>
          <a:p>
            <a:pPr>
              <a:lnSpc>
                <a:spcPct val="150000"/>
              </a:lnSpc>
            </a:pPr>
            <a:endParaRPr lang="en-GB" sz="1400" dirty="0"/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1400" dirty="0"/>
          </a:p>
          <a:p>
            <a:pPr algn="l">
              <a:lnSpc>
                <a:spcPct val="150000"/>
              </a:lnSpc>
            </a:pPr>
            <a:endParaRPr lang="en-GB" sz="1400" dirty="0"/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1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BLM Thresholds at Collimator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z="2000" dirty="0"/>
              <a:t>RS12 limitation during operation - Proposal</a:t>
            </a:r>
            <a:endParaRPr sz="2000" dirty="0"/>
          </a:p>
        </p:txBody>
      </p:sp>
      <p:sp>
        <p:nvSpPr>
          <p:cNvPr id="24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0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86CB4B4D-7CA3-9044-876B-883B54F8677D}" type="slidenum">
              <a:rPr lang="en-CH" smtClean="0"/>
              <a:pPr/>
              <a:t>3</a:t>
            </a:fld>
            <a:endParaRPr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383E3C9-D646-690C-605D-7BAEA205BA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0FEB0-EBF6-1A4D-B472-C3F25FF9AD60}" type="datetime1">
              <a:rPr lang="de-CH" smtClean="0"/>
              <a:t>27.05.24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CC37CA6-C739-590A-59C0-F20CC1511A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Increase of the RS12 thresholds in IR7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E31E95C-F69F-713B-8139-005217EF69F7}"/>
              </a:ext>
            </a:extLst>
          </p:cNvPr>
          <p:cNvSpPr txBox="1"/>
          <p:nvPr/>
        </p:nvSpPr>
        <p:spPr>
          <a:xfrm>
            <a:off x="305990" y="679848"/>
            <a:ext cx="8532019" cy="48075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/>
              <a:t>The beam lifetime goes indeed well below 1h at the start of ADJUST when the beams are going into collisions, but by the time RS12 (~83 s integration time) triggers, the lifetime is already recovered 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/>
              <a:t>It has been observed that for some fills, the BLM signal to dump ratio was: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/>
              <a:t>RS12 at 40%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/>
              <a:t>RS11 at 14%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/>
              <a:t>RS09 at 10%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/>
              <a:t>Should we give more margin to RS12 (factor of 2 </a:t>
            </a:r>
            <a:r>
              <a:rPr lang="en-GB" sz="1400" dirty="0" err="1"/>
              <a:t>wrt</a:t>
            </a:r>
            <a:r>
              <a:rPr lang="en-GB" sz="1400" dirty="0"/>
              <a:t> lower RS)?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/>
              <a:t>Aiming to have RS12 at 20%, better aligned with the other RS and still within HL-LHC specifications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/>
              <a:t>This would imply a change in the RS12 master thresholds of the 9 BLM thresholds families in IR7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/>
              <a:t>1/2 shift for the preparation of the change (in the shadow)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 dirty="0"/>
              <a:t>Apply the change during a </a:t>
            </a:r>
            <a:r>
              <a:rPr lang="en-GB" sz="1400" dirty="0" err="1"/>
              <a:t>rampdown</a:t>
            </a:r>
            <a:r>
              <a:rPr lang="en-GB" sz="1400" dirty="0"/>
              <a:t> 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1400" dirty="0"/>
          </a:p>
          <a:p>
            <a:pPr algn="l">
              <a:lnSpc>
                <a:spcPct val="150000"/>
              </a:lnSpc>
            </a:pPr>
            <a:endParaRPr lang="en-GB" sz="1400" dirty="0"/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55053668"/>
      </p:ext>
    </p:extLst>
  </p:cSld>
  <p:clrMapOvr>
    <a:masterClrMapping/>
  </p:clrMapOvr>
</p:sld>
</file>

<file path=ppt/theme/theme1.xml><?xml version="1.0" encoding="utf-8"?>
<a:theme xmlns:a="http://schemas.openxmlformats.org/drawingml/2006/main" name="CERN Corporate 16x9_PPT_Arial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 16x9_PPT_Arial</Template>
  <TotalTime>8994</TotalTime>
  <Words>330</Words>
  <Application>Microsoft Macintosh PowerPoint</Application>
  <PresentationFormat>On-screen Show (16:9)</PresentationFormat>
  <Paragraphs>40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Calibri</vt:lpstr>
      <vt:lpstr>Open Sans</vt:lpstr>
      <vt:lpstr>Wingdings</vt:lpstr>
      <vt:lpstr>Arial</vt:lpstr>
      <vt:lpstr>CERN Corporate 16x9_PPT_Arial</vt:lpstr>
      <vt:lpstr>AOB: Increase of the RS12 thresholds in IR7</vt:lpstr>
      <vt:lpstr>Reminder collimation specifications for LHC</vt:lpstr>
      <vt:lpstr>RS12 limitation during operation</vt:lpstr>
      <vt:lpstr>RS12 limitation during operation - Proposal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Morales Vigo, Sara</cp:lastModifiedBy>
  <cp:revision>516</cp:revision>
  <dcterms:created xsi:type="dcterms:W3CDTF">2012-11-30T11:04:26Z</dcterms:created>
  <dcterms:modified xsi:type="dcterms:W3CDTF">2024-05-27T08:31:22Z</dcterms:modified>
</cp:coreProperties>
</file>