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sldIdLst>
    <p:sldId id="2415" r:id="rId2"/>
    <p:sldId id="2453" r:id="rId3"/>
    <p:sldId id="2454" r:id="rId4"/>
    <p:sldId id="2456" r:id="rId5"/>
    <p:sldId id="2455" r:id="rId6"/>
    <p:sldId id="2383" r:id="rId7"/>
    <p:sldId id="259" r:id="rId8"/>
    <p:sldId id="723" r:id="rId9"/>
    <p:sldId id="2307" r:id="rId10"/>
    <p:sldId id="2458" r:id="rId11"/>
    <p:sldId id="2398" r:id="rId12"/>
    <p:sldId id="404" r:id="rId13"/>
    <p:sldId id="2391" r:id="rId14"/>
    <p:sldId id="2460" r:id="rId15"/>
    <p:sldId id="2386" r:id="rId16"/>
    <p:sldId id="287" r:id="rId17"/>
    <p:sldId id="321" r:id="rId18"/>
    <p:sldId id="471" r:id="rId19"/>
    <p:sldId id="2402" r:id="rId20"/>
    <p:sldId id="2412" r:id="rId21"/>
    <p:sldId id="415" r:id="rId22"/>
    <p:sldId id="459" r:id="rId23"/>
    <p:sldId id="2448" r:id="rId24"/>
    <p:sldId id="2443" r:id="rId25"/>
    <p:sldId id="285" r:id="rId26"/>
    <p:sldId id="2388" r:id="rId27"/>
    <p:sldId id="483" r:id="rId28"/>
    <p:sldId id="2444" r:id="rId29"/>
    <p:sldId id="2414" r:id="rId30"/>
    <p:sldId id="2461" r:id="rId31"/>
    <p:sldId id="2419" r:id="rId32"/>
    <p:sldId id="2420" r:id="rId33"/>
    <p:sldId id="2459" r:id="rId34"/>
    <p:sldId id="2452" r:id="rId35"/>
    <p:sldId id="2451" r:id="rId36"/>
    <p:sldId id="2447" r:id="rId37"/>
    <p:sldId id="2446" r:id="rId38"/>
    <p:sldId id="2449" r:id="rId39"/>
    <p:sldId id="2450" r:id="rId40"/>
    <p:sldId id="2445" r:id="rId41"/>
    <p:sldId id="432" r:id="rId42"/>
    <p:sldId id="2396" r:id="rId43"/>
    <p:sldId id="2457" r:id="rId44"/>
    <p:sldId id="392" r:id="rId45"/>
    <p:sldId id="293" r:id="rId46"/>
    <p:sldId id="485" r:id="rId47"/>
    <p:sldId id="2410" r:id="rId48"/>
    <p:sldId id="288" r:id="rId49"/>
    <p:sldId id="439" r:id="rId50"/>
    <p:sldId id="2442" r:id="rId5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FFF"/>
    <a:srgbClr val="C644C1"/>
    <a:srgbClr val="002C8C"/>
    <a:srgbClr val="005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196"/>
    <p:restoredTop sz="86384"/>
  </p:normalViewPr>
  <p:slideViewPr>
    <p:cSldViewPr snapToGrid="0">
      <p:cViewPr varScale="1">
        <p:scale>
          <a:sx n="76" d="100"/>
          <a:sy n="76" d="100"/>
        </p:scale>
        <p:origin x="208" y="6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E4932-E77E-1845-BCCD-8B712FA15164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F7F21-C973-144D-AD61-59DE0B966C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0335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C84BA-CA52-E25A-56AD-8CD357BC32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EDF49E-7D39-4270-F4D3-E2F9217712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B2A636-3C85-5EBF-6F77-F847F6755F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BA7E3-6DB2-BB04-03DA-139766A77A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CF7F21-C973-144D-AD61-59DE0B966CFC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60714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B5DC6-5AD3-A34C-A7AB-1CEA4976C04E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ea typeface="ＭＳ Ｐゴシック" charset="-128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A8CF5921-0947-1C49-B732-B2C50F01032F}" type="slidenum">
              <a:rPr lang="en-GB" altLang="en-US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47328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CF7F21-C973-144D-AD61-59DE0B966CFC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83842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>
          <a:extLst>
            <a:ext uri="{FF2B5EF4-FFF2-40B4-BE49-F238E27FC236}">
              <a16:creationId xmlns:a16="http://schemas.microsoft.com/office/drawing/2014/main" id="{8F706CBF-CB1D-9A21-A005-FFB662AE3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:notes">
            <a:extLst>
              <a:ext uri="{FF2B5EF4-FFF2-40B4-BE49-F238E27FC236}">
                <a16:creationId xmlns:a16="http://schemas.microsoft.com/office/drawing/2014/main" id="{6229ADAE-1FD2-A072-85F2-8749F5FCF5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22:notes">
            <a:extLst>
              <a:ext uri="{FF2B5EF4-FFF2-40B4-BE49-F238E27FC236}">
                <a16:creationId xmlns:a16="http://schemas.microsoft.com/office/drawing/2014/main" id="{B24A4859-F57C-D4E3-AACA-E40FAF82C9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0799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CF7F21-C973-144D-AD61-59DE0B966CFC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164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DF8EE-2FE9-6848-9207-05DA1E5F91A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00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CF7F21-C973-144D-AD61-59DE0B966CFC}" type="slidenum">
              <a:rPr lang="en-CH" smtClean="0"/>
              <a:t>31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641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424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4455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6A240-2C9B-F380-DABE-1AB3D5BA4B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A1102-566D-ECAF-0300-FEC0E24C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FE83E-753E-D137-3DA6-F584AFC8E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FC623-981E-D537-9546-DF27FC370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C535A-4481-38C8-CBD7-917147C06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771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444E-58BC-A4E0-C264-673444FE6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4A4A6D-46B6-4FE3-E53C-F3DC9AACD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0406D-954E-8316-BD51-E28B3839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DDD1D-DEF0-E01B-6D51-49CCB8DAF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4542D3-218C-FB01-64E8-2F3B53DCB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42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0820DB-955B-78BD-C92E-705FD5F27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D9E4B1-D7C7-5D03-7EC5-524E01F8B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199FF-4F34-9E71-F49C-CDB3ACB8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DBC52-C836-7855-C706-843EDB123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481A7-8E99-CDC4-3A45-3E11ECCC3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4954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9"/>
          <p:cNvSpPr/>
          <p:nvPr/>
        </p:nvSpPr>
        <p:spPr>
          <a:xfrm>
            <a:off x="6096000" y="-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Google Shape;23;p29"/>
          <p:cNvCxnSpPr/>
          <p:nvPr/>
        </p:nvCxnSpPr>
        <p:spPr>
          <a:xfrm>
            <a:off x="6706233" y="5994000"/>
            <a:ext cx="6244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29"/>
          <p:cNvSpPr txBox="1">
            <a:spLocks noGrp="1"/>
          </p:cNvSpPr>
          <p:nvPr>
            <p:ph type="title"/>
          </p:nvPr>
        </p:nvSpPr>
        <p:spPr>
          <a:xfrm>
            <a:off x="354000" y="1441867"/>
            <a:ext cx="5393600" cy="22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9pPr>
          </a:lstStyle>
          <a:p>
            <a:endParaRPr/>
          </a:p>
        </p:txBody>
      </p:sp>
      <p:sp>
        <p:nvSpPr>
          <p:cNvPr id="25" name="Google Shape;25;p29"/>
          <p:cNvSpPr txBox="1">
            <a:spLocks noGrp="1"/>
          </p:cNvSpPr>
          <p:nvPr>
            <p:ph type="subTitle" idx="1"/>
          </p:nvPr>
        </p:nvSpPr>
        <p:spPr>
          <a:xfrm>
            <a:off x="354000" y="3793631"/>
            <a:ext cx="5393600" cy="17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26" name="Google Shape;26;p2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27" name="Google Shape;27;p2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4189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7"/>
          <p:cNvSpPr txBox="1">
            <a:spLocks noGrp="1"/>
          </p:cNvSpPr>
          <p:nvPr>
            <p:ph type="title"/>
          </p:nvPr>
        </p:nvSpPr>
        <p:spPr>
          <a:xfrm>
            <a:off x="415600" y="390467"/>
            <a:ext cx="11360800" cy="10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7"/>
          <p:cNvSpPr txBox="1">
            <a:spLocks noGrp="1"/>
          </p:cNvSpPr>
          <p:nvPr>
            <p:ph type="body" idx="1"/>
          </p:nvPr>
        </p:nvSpPr>
        <p:spPr>
          <a:xfrm>
            <a:off x="415600" y="1638233"/>
            <a:ext cx="11360800" cy="44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784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11/25/24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090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75D50-34DB-1663-5E0F-6C0C32067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D6418-B481-4D73-DB1C-5893E29C9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2CE5B-22C1-019D-6C8E-7EF23AA30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7F634-1BA9-DA6E-3FFE-2467A9651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69492-2CD6-220A-29BA-FBC47B8C4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283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E4862-66FB-B7B3-7516-6CD5EE800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80EC2-011A-199F-3F3A-D89CA6650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6A82A-1242-A5E9-5802-96881AEE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58BAA-9AAA-AEE2-E072-948FD76C8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E2818-86FE-4FF6-FF7B-86FB60A24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220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44423-0CB3-6971-ABCD-C8B0BFD6B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F3A8F-7AD8-F3AC-EFF4-C9C15D7209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363DE-CF78-20B8-02D3-3342BF291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4643C-8BFD-C730-636A-F4D303A79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09DDE9-9D65-B455-FCC3-AA862E35F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0420E9-6450-7E6E-1CDB-97384EAD2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077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1A0A4-90F6-DC93-6B92-A2A80E140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4B4B06-7977-53B4-450F-D00D1973F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52892D-204A-1B29-B1EF-E13C10815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24DC77-402A-6BCA-09AD-6C868F58B2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4DDD31-E21E-E4CA-108F-8603C7E0BC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1D331A-41C6-7072-B135-B29ED2ABE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AE4DF-DBD6-A8AC-4125-F1E767BD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A68B6E-2404-CA3D-C409-FF6D40E4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2753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0527A-6A4D-710A-52F9-8F4F06BBB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A3BD9B-4B2D-FC3B-1877-33ADA100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7218E5-E7CA-627A-A6C5-F5C53D96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4CC2CD-73BD-150C-0727-139EB70A1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0574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10451D-1226-76AE-DAED-7170652FA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87207-9BE7-21B3-ED6F-FB768A8A3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7F20E-9BEB-C4C8-535B-BC6E1E1CD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162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AE685-FA75-FBAD-6447-6D3F2444A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0B7F6-A82E-F602-A1D1-E8F135CC0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A7FAE7-9B35-D337-8F7C-905E5BD826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BB1F3-56E9-9C2F-394A-66E18209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9710B-DEAF-A949-6709-C32144A22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1F89AC-FCFB-2E00-FD99-C28962264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578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A94B9-B723-DD79-D604-6AAB11E8A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2EBA42-98DA-1C66-BD6D-EBBF971D2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5E6C5-4F3F-4CF5-9149-B9A50501D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AA6D6-3929-DDD7-5594-F15F8AD19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C7B8E-7EC1-8F21-121E-4AFAEF16F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9A728-E4A0-FE8E-2B8D-C95B89520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604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91E4F7-EA5B-3206-D5A5-CD914BB03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8A85F-A97D-0B44-CE63-EEC127B91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3064C-47C7-29BC-6907-BE42F74C05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9394C-1091-624E-BEAB-A37D2F951766}" type="datetimeFigureOut">
              <a:rPr lang="en-CH" smtClean="0"/>
              <a:t>25.11.24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85B05-689F-ACF2-1A36-A3AD0FC67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1767A-5A74-DA28-66C9-592B6EE51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733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4" r:id="rId13"/>
    <p:sldLayoutId id="214748366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PTM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s://indico.cern.ch/event/840212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11" Type="http://schemas.openxmlformats.org/officeDocument/2006/relationships/image" Target="../media/image2.jpeg"/><Relationship Id="rId5" Type="http://schemas.openxmlformats.org/officeDocument/2006/relationships/image" Target="../media/image34.png"/><Relationship Id="rId10" Type="http://schemas.openxmlformats.org/officeDocument/2006/relationships/image" Target="../media/image1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s://indico.cern.ch/e/PTMC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s://indico.cern.ch/e/PTMC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PTMC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2.jpeg"/><Relationship Id="rId2" Type="http://schemas.openxmlformats.org/officeDocument/2006/relationships/hyperlink" Target="https://indico.cern.ch/e/PTMC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50.png"/><Relationship Id="rId7" Type="http://schemas.openxmlformats.org/officeDocument/2006/relationships/image" Target="../media/image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55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jpeg"/><Relationship Id="rId18" Type="http://schemas.openxmlformats.org/officeDocument/2006/relationships/image" Target="../media/image70.jpeg"/><Relationship Id="rId3" Type="http://schemas.openxmlformats.org/officeDocument/2006/relationships/image" Target="../media/image56.jpg"/><Relationship Id="rId7" Type="http://schemas.openxmlformats.org/officeDocument/2006/relationships/image" Target="../media/image59.png"/><Relationship Id="rId12" Type="http://schemas.openxmlformats.org/officeDocument/2006/relationships/image" Target="../media/image64.jpeg"/><Relationship Id="rId17" Type="http://schemas.openxmlformats.org/officeDocument/2006/relationships/image" Target="../media/image69.jp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8.png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63.png"/><Relationship Id="rId5" Type="http://schemas.openxmlformats.org/officeDocument/2006/relationships/image" Target="../media/image58.jpg"/><Relationship Id="rId15" Type="http://schemas.openxmlformats.org/officeDocument/2006/relationships/image" Target="../media/image67.jpg"/><Relationship Id="rId10" Type="http://schemas.openxmlformats.org/officeDocument/2006/relationships/image" Target="../media/image62.png"/><Relationship Id="rId19" Type="http://schemas.openxmlformats.org/officeDocument/2006/relationships/image" Target="../media/image1.png"/><Relationship Id="rId4" Type="http://schemas.openxmlformats.org/officeDocument/2006/relationships/image" Target="../media/image57.jpg"/><Relationship Id="rId9" Type="http://schemas.openxmlformats.org/officeDocument/2006/relationships/image" Target="../media/image61.png"/><Relationship Id="rId14" Type="http://schemas.openxmlformats.org/officeDocument/2006/relationships/image" Target="../media/image66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png"/><Relationship Id="rId11" Type="http://schemas.openxmlformats.org/officeDocument/2006/relationships/image" Target="../media/image2.jpeg"/><Relationship Id="rId5" Type="http://schemas.openxmlformats.org/officeDocument/2006/relationships/image" Target="../media/image74.png"/><Relationship Id="rId10" Type="http://schemas.openxmlformats.org/officeDocument/2006/relationships/image" Target="../media/image1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2.jpe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1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3.png"/><Relationship Id="rId2" Type="http://schemas.openxmlformats.org/officeDocument/2006/relationships/hyperlink" Target="https://sefi2024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s21.campaign-archive.com/?e=__test_email__&amp;u=47467255c3c5953fcc07ccd51&amp;id=cd8c870d04" TargetMode="External"/><Relationship Id="rId5" Type="http://schemas.openxmlformats.org/officeDocument/2006/relationships/image" Target="../media/image96.png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JPG"/><Relationship Id="rId5" Type="http://schemas.openxmlformats.org/officeDocument/2006/relationships/hyperlink" Target="mailto:wioleta.rzesa@cern.ch" TargetMode="External"/><Relationship Id="rId4" Type="http://schemas.openxmlformats.org/officeDocument/2006/relationships/hyperlink" Target="mailto:jonivar@thphys.nuim.ie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JP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drive.google.com/file/d/1jyCzJFfS7I_-0e45ZEcyb4fnXTaRJmpK/view?usp=sharing" TargetMode="External"/><Relationship Id="rId3" Type="http://schemas.openxmlformats.org/officeDocument/2006/relationships/hyperlink" Target="https://indico.cern.ch/event/840212/overview" TargetMode="External"/><Relationship Id="rId7" Type="http://schemas.openxmlformats.org/officeDocument/2006/relationships/hyperlink" Target="https://indico.cern.ch/event/840212/page/17991-workflow" TargetMode="External"/><Relationship Id="rId12" Type="http://schemas.openxmlformats.org/officeDocument/2006/relationships/hyperlink" Target="https://indico.cern.ch/e/PTMC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file/d/1BdkjN63StX-1kFEqR_FgTgj_pgZ2-PhL/view?usp=sharing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s://drive.google.com/file/d/1vT9tQ9ft1C7AwUSbU18pftC9H-ep4BPC/view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drive.google.com/drive/folders/1jRnLf49N_yRoOGg8V8vwq3DIpnetWdF0?usp=sharing" TargetMode="External"/><Relationship Id="rId9" Type="http://schemas.openxmlformats.org/officeDocument/2006/relationships/hyperlink" Target="https://indico.cern.ch/event/840212/page/18006-definitions" TargetMode="Externa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16.jpeg"/><Relationship Id="rId7" Type="http://schemas.openxmlformats.org/officeDocument/2006/relationships/image" Target="../media/image120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5" Type="http://schemas.openxmlformats.org/officeDocument/2006/relationships/image" Target="../media/image118.jpeg"/><Relationship Id="rId4" Type="http://schemas.openxmlformats.org/officeDocument/2006/relationships/image" Target="../media/image117.png"/><Relationship Id="rId9" Type="http://schemas.openxmlformats.org/officeDocument/2006/relationships/image" Target="../media/image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L94yhos6L7k3FQlMzD9Ql7kpk_c_ABD7" TargetMode="External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png"/><Relationship Id="rId4" Type="http://schemas.openxmlformats.org/officeDocument/2006/relationships/hyperlink" Target="https://indico.cern.ch/e/PTMC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AqytzIPSL2kZoA3" TargetMode="External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1.jpg"/><Relationship Id="rId4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9C1AE-857F-11D0-9903-82AEF9DAD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D32F96F3-A69C-1F2C-B23F-B73C02D14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3519" y="3467502"/>
            <a:ext cx="27340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600" u="none" strike="noStrike" dirty="0">
                <a:solidFill>
                  <a:schemeClr val="bg1"/>
                </a:solidFill>
                <a:effectLst/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https://indico.cern.ch/e/PTMC</a:t>
            </a:r>
            <a:endParaRPr lang="en-US" altLang="en-US" sz="1600" u="sng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8D09A2-B511-694B-AAD6-370F92384BFD}"/>
              </a:ext>
            </a:extLst>
          </p:cNvPr>
          <p:cNvSpPr txBox="1"/>
          <p:nvPr/>
        </p:nvSpPr>
        <p:spPr>
          <a:xfrm>
            <a:off x="4064000" y="6380314"/>
            <a:ext cx="5334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https://ippog.org/for-ippogers/outreach-application-society</a:t>
            </a:r>
          </a:p>
        </p:txBody>
      </p:sp>
      <p:sp>
        <p:nvSpPr>
          <p:cNvPr id="2" name="Rectangle 13">
            <a:extLst>
              <a:ext uri="{FF2B5EF4-FFF2-40B4-BE49-F238E27FC236}">
                <a16:creationId xmlns:a16="http://schemas.microsoft.com/office/drawing/2014/main" id="{38C8B7C4-BB05-010D-096C-35D3FEDACBD5}"/>
              </a:ext>
            </a:extLst>
          </p:cNvPr>
          <p:cNvSpPr txBox="1">
            <a:spLocks noChangeArrowheads="1"/>
          </p:cNvSpPr>
          <p:nvPr/>
        </p:nvSpPr>
        <p:spPr>
          <a:xfrm>
            <a:off x="3893451" y="3483375"/>
            <a:ext cx="5416802" cy="59289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3600" dirty="0" err="1">
                <a:solidFill>
                  <a:srgbClr val="0000FF"/>
                </a:solidFill>
              </a:rPr>
              <a:t>Yiota</a:t>
            </a:r>
            <a:r>
              <a:rPr lang="en-US" altLang="en-US" sz="3600" dirty="0">
                <a:solidFill>
                  <a:srgbClr val="0000FF"/>
                </a:solidFill>
              </a:rPr>
              <a:t> Foka</a:t>
            </a:r>
            <a:r>
              <a:rPr lang="el-GR" altLang="en-US" sz="3600" dirty="0">
                <a:solidFill>
                  <a:srgbClr val="0000FF"/>
                </a:solidFill>
              </a:rPr>
              <a:t> </a:t>
            </a:r>
            <a:r>
              <a:rPr lang="en-US" altLang="en-US" sz="3600" dirty="0">
                <a:solidFill>
                  <a:srgbClr val="0000FF"/>
                </a:solidFill>
              </a:rPr>
              <a:t>(GSI/CERN</a:t>
            </a:r>
            <a:r>
              <a:rPr lang="en-US" altLang="en-US" sz="2800" dirty="0">
                <a:solidFill>
                  <a:srgbClr val="0000FF"/>
                </a:solidFill>
              </a:rPr>
              <a:t>)</a:t>
            </a:r>
            <a:endParaRPr lang="de-DE" altLang="de-DE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0B055D-8D7C-5208-FB05-16BE05A60C93}"/>
              </a:ext>
            </a:extLst>
          </p:cNvPr>
          <p:cNvSpPr/>
          <p:nvPr/>
        </p:nvSpPr>
        <p:spPr>
          <a:xfrm>
            <a:off x="9607136" y="5486399"/>
            <a:ext cx="2584863" cy="8082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1D714A4D-75CE-E8AA-5DBE-9B00972C0BFA}"/>
              </a:ext>
            </a:extLst>
          </p:cNvPr>
          <p:cNvSpPr txBox="1">
            <a:spLocks/>
          </p:cNvSpPr>
          <p:nvPr/>
        </p:nvSpPr>
        <p:spPr bwMode="auto">
          <a:xfrm>
            <a:off x="947847" y="1165904"/>
            <a:ext cx="9951720" cy="231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4400" b="1" dirty="0">
                <a:solidFill>
                  <a:srgbClr val="0000FF"/>
                </a:solidFill>
              </a:rPr>
              <a:t>IPPOG and spin-offs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4400" b="1" dirty="0">
                <a:solidFill>
                  <a:srgbClr val="0000FF"/>
                </a:solidFill>
              </a:rPr>
              <a:t>from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4400" b="1" dirty="0">
                <a:solidFill>
                  <a:srgbClr val="0000FF"/>
                </a:solidFill>
              </a:rPr>
              <a:t>nuclear physics</a:t>
            </a:r>
            <a:endParaRPr lang="de-DE" altLang="en-US" sz="4400" b="1" dirty="0">
              <a:solidFill>
                <a:srgbClr val="0000FF"/>
              </a:solidFill>
            </a:endParaRPr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1D225AC2-714F-E538-D012-D12D4FDE13AC}"/>
              </a:ext>
            </a:extLst>
          </p:cNvPr>
          <p:cNvSpPr txBox="1">
            <a:spLocks noChangeArrowheads="1"/>
          </p:cNvSpPr>
          <p:nvPr/>
        </p:nvSpPr>
        <p:spPr>
          <a:xfrm>
            <a:off x="3387599" y="4681467"/>
            <a:ext cx="5416802" cy="186812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algn="ctr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2400" dirty="0">
                <a:solidFill>
                  <a:srgbClr val="0000FF"/>
                </a:solidFill>
              </a:rPr>
              <a:t>28th IPPOG meeting </a:t>
            </a:r>
          </a:p>
          <a:p>
            <a:pPr marL="0" indent="0" algn="ctr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2400" dirty="0">
                <a:solidFill>
                  <a:srgbClr val="0000FF"/>
                </a:solidFill>
              </a:rPr>
              <a:t>25-27 November 2024, CERN </a:t>
            </a:r>
            <a:endParaRPr lang="de-DE" altLang="de-DE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3FADFA-4AC1-5E86-0B71-EAE01819AF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6" name="Picture 10" descr="MC-Logo-RGB">
            <a:extLst>
              <a:ext uri="{FF2B5EF4-FFF2-40B4-BE49-F238E27FC236}">
                <a16:creationId xmlns:a16="http://schemas.microsoft.com/office/drawing/2014/main" id="{C7C0450E-4349-D218-9352-CE96DA061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95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4ADE2-F209-5BD5-3846-C50D4D385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04BB58B-651B-5666-6E10-5ADE036BAE0B}"/>
              </a:ext>
            </a:extLst>
          </p:cNvPr>
          <p:cNvSpPr/>
          <p:nvPr/>
        </p:nvSpPr>
        <p:spPr>
          <a:xfrm>
            <a:off x="4215362" y="1673001"/>
            <a:ext cx="4776238" cy="105351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EB26C9BA-672B-A4E8-A46F-B91FBCEE14F1}"/>
              </a:ext>
            </a:extLst>
          </p:cNvPr>
          <p:cNvSpPr txBox="1">
            <a:spLocks/>
          </p:cNvSpPr>
          <p:nvPr/>
        </p:nvSpPr>
        <p:spPr bwMode="auto">
          <a:xfrm>
            <a:off x="0" y="-47024"/>
            <a:ext cx="124415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800" b="1" kern="0" dirty="0">
                <a:solidFill>
                  <a:srgbClr val="0000FF"/>
                </a:solidFill>
                <a:latin typeface="ArialMT" charset="0"/>
              </a:rPr>
              <a:t>NIMMS supported designs: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A812B5-402B-59CA-AFFD-9B30D4887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330" y="4797054"/>
            <a:ext cx="5910931" cy="204727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874F1C7-A6A8-98A8-AAE6-6633B35457B1}"/>
              </a:ext>
            </a:extLst>
          </p:cNvPr>
          <p:cNvSpPr/>
          <p:nvPr/>
        </p:nvSpPr>
        <p:spPr>
          <a:xfrm>
            <a:off x="4398330" y="1710857"/>
            <a:ext cx="46937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srgbClr val="7030A0"/>
                </a:solidFill>
              </a:rPr>
              <a:t>Both facility layouts include RI production:</a:t>
            </a:r>
          </a:p>
          <a:p>
            <a:r>
              <a:rPr lang="en-US" altLang="en-US" sz="2000" dirty="0">
                <a:solidFill>
                  <a:srgbClr val="7030A0"/>
                </a:solidFill>
              </a:rPr>
              <a:t>- in the same facility </a:t>
            </a:r>
          </a:p>
          <a:p>
            <a:r>
              <a:rPr lang="en-US" altLang="en-US" sz="2000" dirty="0">
                <a:solidFill>
                  <a:srgbClr val="7030A0"/>
                </a:solidFill>
              </a:rPr>
              <a:t>- production close to where it will be used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C9D13D-B4DF-776E-622C-FEC0AC3622F4}"/>
              </a:ext>
            </a:extLst>
          </p:cNvPr>
          <p:cNvSpPr txBox="1"/>
          <p:nvPr/>
        </p:nvSpPr>
        <p:spPr>
          <a:xfrm>
            <a:off x="5658194" y="3043281"/>
            <a:ext cx="66668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fr-CH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IPAC22: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Vretenar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M.,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Mamaras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A.,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Bisoffi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G., Foka, P. (2022). 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"Production of radioisotopes for cancer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imaging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treatment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with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compact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linear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accelerators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."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CH" dirty="0"/>
          </a:p>
        </p:txBody>
      </p:sp>
      <p:pic>
        <p:nvPicPr>
          <p:cNvPr id="8" name="Picture 7" descr="A document with text and numbers&#10;&#10;Description automatically generated">
            <a:extLst>
              <a:ext uri="{FF2B5EF4-FFF2-40B4-BE49-F238E27FC236}">
                <a16:creationId xmlns:a16="http://schemas.microsoft.com/office/drawing/2014/main" id="{F7B4F918-2876-F14A-CB01-0350C0EEA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001"/>
            <a:ext cx="4209356" cy="5081762"/>
          </a:xfrm>
          <a:prstGeom prst="rect">
            <a:avLst/>
          </a:prstGeom>
        </p:spPr>
      </p:pic>
      <p:sp>
        <p:nvSpPr>
          <p:cNvPr id="9" name="Explosion 2 8">
            <a:extLst>
              <a:ext uri="{FF2B5EF4-FFF2-40B4-BE49-F238E27FC236}">
                <a16:creationId xmlns:a16="http://schemas.microsoft.com/office/drawing/2014/main" id="{835EE107-940C-9796-623D-A94A84EABB70}"/>
              </a:ext>
            </a:extLst>
          </p:cNvPr>
          <p:cNvSpPr/>
          <p:nvPr/>
        </p:nvSpPr>
        <p:spPr>
          <a:xfrm>
            <a:off x="280475" y="293077"/>
            <a:ext cx="3238359" cy="1604305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400" b="1" dirty="0">
                <a:solidFill>
                  <a:srgbClr val="7030A0"/>
                </a:solidFill>
              </a:rPr>
              <a:t>Success !</a:t>
            </a:r>
            <a:endParaRPr lang="en-CH" sz="2400" b="1" dirty="0">
              <a:solidFill>
                <a:srgbClr val="7030A0"/>
              </a:solidFill>
            </a:endParaRPr>
          </a:p>
        </p:txBody>
      </p:sp>
      <p:pic>
        <p:nvPicPr>
          <p:cNvPr id="16" name="Picture 15" descr="A bottle of champagne being poured into a glass&#10;&#10;Description automatically generated">
            <a:extLst>
              <a:ext uri="{FF2B5EF4-FFF2-40B4-BE49-F238E27FC236}">
                <a16:creationId xmlns:a16="http://schemas.microsoft.com/office/drawing/2014/main" id="{47B43496-01AD-EA8C-2376-6549AF452F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8834" y="2800511"/>
            <a:ext cx="1791719" cy="2334909"/>
          </a:xfrm>
          <a:prstGeom prst="rect">
            <a:avLst/>
          </a:prstGeom>
        </p:spPr>
      </p:pic>
      <p:pic>
        <p:nvPicPr>
          <p:cNvPr id="18" name="Picture 17" descr="A wooden object with a circular design&#10;&#10;Description automatically generated">
            <a:extLst>
              <a:ext uri="{FF2B5EF4-FFF2-40B4-BE49-F238E27FC236}">
                <a16:creationId xmlns:a16="http://schemas.microsoft.com/office/drawing/2014/main" id="{F46572E9-AC7B-554E-5AF8-CF273EB7C0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5810" y="3620844"/>
            <a:ext cx="1713451" cy="111596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4962817-F355-7331-57A3-9C88645644AD}"/>
              </a:ext>
            </a:extLst>
          </p:cNvPr>
          <p:cNvSpPr txBox="1"/>
          <p:nvPr/>
        </p:nvSpPr>
        <p:spPr>
          <a:xfrm>
            <a:off x="3777048" y="617560"/>
            <a:ext cx="831066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altLang="en-US" sz="2400" b="1" kern="0" dirty="0">
                <a:solidFill>
                  <a:srgbClr val="C644C1"/>
                </a:solidFill>
                <a:latin typeface="ArialMT" charset="0"/>
              </a:rPr>
              <a:t>IFIGENEIA:  Excellence Hub, Widening Era </a:t>
            </a:r>
          </a:p>
          <a:p>
            <a:pPr algn="l">
              <a:defRPr/>
            </a:pPr>
            <a:r>
              <a:rPr lang="en-US" altLang="en-US" b="1" kern="0" dirty="0">
                <a:solidFill>
                  <a:srgbClr val="C644C1"/>
                </a:solidFill>
                <a:latin typeface="ArialMT" charset="0"/>
              </a:rPr>
              <a:t>Innovative Facility for Isotope </a:t>
            </a:r>
            <a:r>
              <a:rPr lang="en-US" altLang="en-US" b="1" kern="0" dirty="0" err="1">
                <a:solidFill>
                  <a:srgbClr val="C644C1"/>
                </a:solidFill>
                <a:latin typeface="ArialMT" charset="0"/>
              </a:rPr>
              <a:t>GENeration</a:t>
            </a:r>
            <a:r>
              <a:rPr lang="en-US" altLang="en-US" b="1" kern="0" dirty="0">
                <a:solidFill>
                  <a:srgbClr val="C644C1"/>
                </a:solidFill>
                <a:latin typeface="ArialMT" charset="0"/>
              </a:rPr>
              <a:t> with Efficient Ion Accelerator  </a:t>
            </a:r>
          </a:p>
        </p:txBody>
      </p:sp>
    </p:spTree>
    <p:extLst>
      <p:ext uri="{BB962C8B-B14F-4D97-AF65-F5344CB8AC3E}">
        <p14:creationId xmlns:p14="http://schemas.microsoft.com/office/powerpoint/2010/main" val="1437701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69B4369-88ED-A5A6-7F79-8A3FF36D72D2}"/>
              </a:ext>
            </a:extLst>
          </p:cNvPr>
          <p:cNvSpPr txBox="1"/>
          <p:nvPr/>
        </p:nvSpPr>
        <p:spPr>
          <a:xfrm>
            <a:off x="1573704" y="499232"/>
            <a:ext cx="9044591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Particle Therapy </a:t>
            </a:r>
            <a:r>
              <a:rPr lang="en-US" altLang="en-US" sz="3600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MasterClasses</a:t>
            </a:r>
            <a:endParaRPr lang="en-US" altLang="en-US" sz="3600" dirty="0">
              <a:solidFill>
                <a:srgbClr val="0000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en-US" sz="3600" kern="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</a:t>
            </a:r>
            <a:r>
              <a:rPr lang="en-US" sz="3600" kern="0" dirty="0">
                <a:solidFill>
                  <a:srgbClr val="0000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 tool for capacity building</a:t>
            </a:r>
          </a:p>
          <a:p>
            <a:pPr algn="ctr">
              <a:lnSpc>
                <a:spcPct val="150000"/>
              </a:lnSpc>
            </a:pPr>
            <a:r>
              <a:rPr lang="en-US" sz="3600" kern="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 a Work Package dedicated to mentorship</a:t>
            </a:r>
            <a:endParaRPr lang="en-CH" sz="3600" kern="0" dirty="0">
              <a:solidFill>
                <a:srgbClr val="BB369F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Picture 3" descr="A group of people looking at a computer screen&#10;&#10;Description automatically generated">
            <a:extLst>
              <a:ext uri="{FF2B5EF4-FFF2-40B4-BE49-F238E27FC236}">
                <a16:creationId xmlns:a16="http://schemas.microsoft.com/office/drawing/2014/main" id="{07004417-7AA5-4884-947D-1348F2EB5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680" y="3259968"/>
            <a:ext cx="7734300" cy="3098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7C4E765-BA94-9FC1-BB5E-0D1D99ED71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3" name="Picture 10" descr="MC-Logo-RGB">
            <a:extLst>
              <a:ext uri="{FF2B5EF4-FFF2-40B4-BE49-F238E27FC236}">
                <a16:creationId xmlns:a16="http://schemas.microsoft.com/office/drawing/2014/main" id="{09E5A74B-A5D7-FD62-F087-CB37802D6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6144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E65078F-FE23-C163-DBEA-177417BBF428}"/>
              </a:ext>
            </a:extLst>
          </p:cNvPr>
          <p:cNvSpPr/>
          <p:nvPr/>
        </p:nvSpPr>
        <p:spPr>
          <a:xfrm>
            <a:off x="3791713" y="5330418"/>
            <a:ext cx="3901440" cy="1215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323" y="2025470"/>
            <a:ext cx="5345478" cy="2805837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668286" y="4929051"/>
            <a:ext cx="42260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Calibri" charset="0"/>
                <a:hlinkClick r:id="rId3"/>
              </a:rPr>
              <a:t>https://indico.cern.ch/event/840212/</a:t>
            </a:r>
            <a:endParaRPr lang="en-US" alt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323" y="4478446"/>
            <a:ext cx="486138" cy="36512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51518E-79CB-D78D-2541-723F8D75C454}"/>
              </a:ext>
            </a:extLst>
          </p:cNvPr>
          <p:cNvSpPr txBox="1"/>
          <p:nvPr/>
        </p:nvSpPr>
        <p:spPr>
          <a:xfrm>
            <a:off x="4274970" y="5561751"/>
            <a:ext cx="3088924" cy="75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000" b="1" dirty="0">
                <a:solidFill>
                  <a:schemeClr val="bg1"/>
                </a:solidFill>
              </a:rPr>
              <a:t>Lectures adapted to the expertise of institutes 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443DFB-A144-F586-5A95-0C9775DD6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296" y="50584"/>
            <a:ext cx="87511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Particle Therapy Multidisciplinary Field</a:t>
            </a:r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C9EFC208-AE29-44E1-DF90-65D3B341EE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741" y="2045414"/>
            <a:ext cx="5489151" cy="279815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01876" y="1139103"/>
            <a:ext cx="10926532" cy="834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en-US" sz="2400" dirty="0">
                <a:solidFill>
                  <a:srgbClr val="0000FF"/>
                </a:solidFill>
              </a:rPr>
              <a:t>A broad multi-disciplinary field: 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en-US" sz="2400" dirty="0">
                <a:solidFill>
                  <a:srgbClr val="0000FF"/>
                </a:solidFill>
              </a:rPr>
              <a:t>the accuracy of ion beams has to be matched by properly locating the target</a:t>
            </a:r>
          </a:p>
        </p:txBody>
      </p:sp>
      <p:pic>
        <p:nvPicPr>
          <p:cNvPr id="14" name="Picture 13" descr="A graph of 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E2FFE767-A976-2D2F-5003-472F85BF30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8597" y="3812663"/>
            <a:ext cx="2173857" cy="2563873"/>
          </a:xfrm>
          <a:prstGeom prst="rect">
            <a:avLst/>
          </a:prstGeom>
        </p:spPr>
      </p:pic>
      <p:sp>
        <p:nvSpPr>
          <p:cNvPr id="15" name="Explosion 2 14">
            <a:extLst>
              <a:ext uri="{FF2B5EF4-FFF2-40B4-BE49-F238E27FC236}">
                <a16:creationId xmlns:a16="http://schemas.microsoft.com/office/drawing/2014/main" id="{72E5EB08-03BF-344C-31E8-908E0EA82D61}"/>
              </a:ext>
            </a:extLst>
          </p:cNvPr>
          <p:cNvSpPr/>
          <p:nvPr/>
        </p:nvSpPr>
        <p:spPr>
          <a:xfrm>
            <a:off x="7789584" y="4313532"/>
            <a:ext cx="4174194" cy="2407943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INCLUSIVITY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</a:rPr>
              <a:t>MATTERS !</a:t>
            </a:r>
            <a:endParaRPr lang="en-CH" sz="2400" b="1" dirty="0">
              <a:solidFill>
                <a:srgbClr val="7030A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8B46A3-018B-D090-447A-2833A133689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9" name="Picture 10" descr="MC-Logo-RGB">
            <a:extLst>
              <a:ext uri="{FF2B5EF4-FFF2-40B4-BE49-F238E27FC236}">
                <a16:creationId xmlns:a16="http://schemas.microsoft.com/office/drawing/2014/main" id="{92CF8CCE-27C5-0F4B-EB75-9CDB8E1E4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156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13</a:t>
            </a:fld>
            <a:endParaRPr lang="el-GR"/>
          </a:p>
        </p:txBody>
      </p:sp>
      <p:pic>
        <p:nvPicPr>
          <p:cNvPr id="8" name="Picture 7" descr="A screenshot of a website&#10;&#10;Description automatically generated">
            <a:extLst>
              <a:ext uri="{FF2B5EF4-FFF2-40B4-BE49-F238E27FC236}">
                <a16:creationId xmlns:a16="http://schemas.microsoft.com/office/drawing/2014/main" id="{5690779A-7105-C0D4-7B8F-385DF2BDFE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3" y="366609"/>
            <a:ext cx="12127434" cy="68135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3EE9AE-18BA-1AE9-FB8A-8A9DE7C1B41B}"/>
              </a:ext>
            </a:extLst>
          </p:cNvPr>
          <p:cNvSpPr/>
          <p:nvPr/>
        </p:nvSpPr>
        <p:spPr>
          <a:xfrm>
            <a:off x="32283" y="5446050"/>
            <a:ext cx="42407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b="1" dirty="0">
                <a:solidFill>
                  <a:schemeClr val="bg1"/>
                </a:solidFill>
              </a:rPr>
              <a:t>Coordinated and moderated by GSI </a:t>
            </a:r>
            <a:endParaRPr lang="x-none" sz="2000" dirty="0">
              <a:solidFill>
                <a:schemeClr val="bg1"/>
              </a:solidFill>
            </a:endParaRPr>
          </a:p>
        </p:txBody>
      </p:sp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DAC26626-6F89-FB2F-9C3B-E17337D7F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2136" y="5211609"/>
            <a:ext cx="3715889" cy="148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xplosion 2 2">
            <a:extLst>
              <a:ext uri="{FF2B5EF4-FFF2-40B4-BE49-F238E27FC236}">
                <a16:creationId xmlns:a16="http://schemas.microsoft.com/office/drawing/2014/main" id="{7B98BA9E-2D6B-F59D-49C0-93F11CCB65F5}"/>
              </a:ext>
            </a:extLst>
          </p:cNvPr>
          <p:cNvSpPr/>
          <p:nvPr/>
        </p:nvSpPr>
        <p:spPr>
          <a:xfrm>
            <a:off x="7863831" y="13447"/>
            <a:ext cx="4174194" cy="2407943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INCLUSIVITY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</a:rPr>
              <a:t>MATTERS !</a:t>
            </a:r>
            <a:endParaRPr lang="en-CH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853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A5EA7A-A6EC-B467-6B00-034F7B88CC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1C8F9433-4A10-9432-2231-2D3CD94BD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620933D1-1C25-F9E3-2EBD-30E87BF31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4734" y="34706"/>
            <a:ext cx="52886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Participants Response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F70E4F-38FA-370D-025B-4F01C17EBADD}"/>
              </a:ext>
            </a:extLst>
          </p:cNvPr>
          <p:cNvSpPr txBox="1"/>
          <p:nvPr/>
        </p:nvSpPr>
        <p:spPr>
          <a:xfrm>
            <a:off x="1737520" y="681037"/>
            <a:ext cx="8163053" cy="13131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Studying Physics: possibility to do something “applied” and “useful to society”</a:t>
            </a:r>
            <a:endParaRPr lang="en-CH" sz="2800" kern="0" dirty="0">
              <a:solidFill>
                <a:srgbClr val="BB369F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2" name="Picture 11" descr="A group of people in a room&#10;&#10;Description automatically generated">
            <a:extLst>
              <a:ext uri="{FF2B5EF4-FFF2-40B4-BE49-F238E27FC236}">
                <a16:creationId xmlns:a16="http://schemas.microsoft.com/office/drawing/2014/main" id="{9FFBEAEA-509C-93A7-7817-7CEEA3E71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0099" y="2857557"/>
            <a:ext cx="8532967" cy="4000443"/>
          </a:xfrm>
          <a:prstGeom prst="rect">
            <a:avLst/>
          </a:prstGeom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93F3FEE8-13CD-7124-868F-98182C438B45}"/>
              </a:ext>
            </a:extLst>
          </p:cNvPr>
          <p:cNvSpPr txBox="1">
            <a:spLocks/>
          </p:cNvSpPr>
          <p:nvPr/>
        </p:nvSpPr>
        <p:spPr bwMode="auto">
          <a:xfrm>
            <a:off x="1610099" y="2075021"/>
            <a:ext cx="8532967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We could not imagine  what physics has to do with medicine, </a:t>
            </a:r>
          </a:p>
          <a:p>
            <a:pPr marL="0" indent="0" algn="ctr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that research institutes such as CERN  can contribute to medical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2156882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>
          <a:extLst>
            <a:ext uri="{FF2B5EF4-FFF2-40B4-BE49-F238E27FC236}">
              <a16:creationId xmlns:a16="http://schemas.microsoft.com/office/drawing/2014/main" id="{DDBF76C7-D4CA-AF35-29FA-07530E30F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60;p16">
            <a:extLst>
              <a:ext uri="{FF2B5EF4-FFF2-40B4-BE49-F238E27FC236}">
                <a16:creationId xmlns:a16="http://schemas.microsoft.com/office/drawing/2014/main" id="{7CF70FA8-E3B7-10BB-5483-3F5B42EB4A46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2601" y="2933944"/>
            <a:ext cx="4510179" cy="2514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2">
            <a:extLst>
              <a:ext uri="{FF2B5EF4-FFF2-40B4-BE49-F238E27FC236}">
                <a16:creationId xmlns:a16="http://schemas.microsoft.com/office/drawing/2014/main" id="{EB434AAE-7F62-DEE3-1DD2-2EA15F321B6A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35" y="5525201"/>
            <a:ext cx="2008600" cy="110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2">
            <a:extLst>
              <a:ext uri="{FF2B5EF4-FFF2-40B4-BE49-F238E27FC236}">
                <a16:creationId xmlns:a16="http://schemas.microsoft.com/office/drawing/2014/main" id="{6BDAE25A-21B3-F9F8-FCE3-61A55B67E0E7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9651" y="5525217"/>
            <a:ext cx="1106300" cy="110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>
            <a:extLst>
              <a:ext uri="{FF2B5EF4-FFF2-40B4-BE49-F238E27FC236}">
                <a16:creationId xmlns:a16="http://schemas.microsoft.com/office/drawing/2014/main" id="{05A1A957-69BD-E465-4F3C-D6039D6E85CF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2601" y="5491567"/>
            <a:ext cx="7523799" cy="117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9F9753-F7BD-7960-B8A9-3F8F6853F0C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323575" y="1787108"/>
            <a:ext cx="3794364" cy="28457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35FAF5CE-12D6-07AA-4808-98C69D7F1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910" y="82259"/>
            <a:ext cx="4510179" cy="738633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+mn-lt"/>
              </a:rPr>
              <a:t>First PTMC in IMC2020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11" name="Google Shape;227;p24">
            <a:extLst>
              <a:ext uri="{FF2B5EF4-FFF2-40B4-BE49-F238E27FC236}">
                <a16:creationId xmlns:a16="http://schemas.microsoft.com/office/drawing/2014/main" id="{310BC3FC-F387-E4F9-8F0D-E238E194E8FE}"/>
              </a:ext>
            </a:extLst>
          </p:cNvPr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12812"/>
            <a:ext cx="5301205" cy="31006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720F1F-52EF-1BA6-14D7-FAE5D424E224}"/>
              </a:ext>
            </a:extLst>
          </p:cNvPr>
          <p:cNvSpPr txBox="1"/>
          <p:nvPr/>
        </p:nvSpPr>
        <p:spPr>
          <a:xfrm>
            <a:off x="0" y="935951"/>
            <a:ext cx="6100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800" b="1" dirty="0">
                <a:solidFill>
                  <a:srgbClr val="0000FF"/>
                </a:solidFill>
                <a:latin typeface="+mn-lt"/>
              </a:rPr>
              <a:t>Mexico 2nd March 2020, then online due to covid </a:t>
            </a:r>
            <a:endParaRPr lang="en-CH" dirty="0"/>
          </a:p>
        </p:txBody>
      </p:sp>
      <p:pic>
        <p:nvPicPr>
          <p:cNvPr id="8" name="Google Shape;213;p23">
            <a:extLst>
              <a:ext uri="{FF2B5EF4-FFF2-40B4-BE49-F238E27FC236}">
                <a16:creationId xmlns:a16="http://schemas.microsoft.com/office/drawing/2014/main" id="{55A02C9A-EF60-2A8F-7008-CD69B8E6ECA7}"/>
              </a:ext>
            </a:extLst>
          </p:cNvPr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8911" y="1312812"/>
            <a:ext cx="3413870" cy="1576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26A33EE-68EC-0E8D-A05E-BA3329CDC41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7" name="Picture 10" descr="MC-Logo-RGB">
            <a:extLst>
              <a:ext uri="{FF2B5EF4-FFF2-40B4-BE49-F238E27FC236}">
                <a16:creationId xmlns:a16="http://schemas.microsoft.com/office/drawing/2014/main" id="{5A083243-D1F3-4605-DEFF-F132481F8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988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16</a:t>
            </a:fld>
            <a:endParaRPr lang="el-GR" dirty="0"/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PTMC2021 online: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6 sessions, 1500 students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20 countries and 37 institutes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IMC2021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4213" y="1504027"/>
            <a:ext cx="5699453" cy="464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13" y="1455893"/>
            <a:ext cx="5358674" cy="30577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435267-FC36-8D4F-7091-CC441CA77C83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4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CD7345-9AB8-2F10-AE48-0911378B0F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7" name="Picture 10" descr="MC-Logo-RGB">
            <a:extLst>
              <a:ext uri="{FF2B5EF4-FFF2-40B4-BE49-F238E27FC236}">
                <a16:creationId xmlns:a16="http://schemas.microsoft.com/office/drawing/2014/main" id="{EC4A5668-D776-3B29-C718-A376234F1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788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8149" y="1182738"/>
            <a:ext cx="8197463" cy="431826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17</a:t>
            </a:fld>
            <a:endParaRPr lang="el-GR" dirty="0"/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PTMC2022 online/hybrid: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6 sessions, 1500 students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22 countries and 37 institutes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web pages with 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in different languages, publicly available for future events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), potential impact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681861A1-A296-D2FA-3112-F85D1F476055}"/>
              </a:ext>
            </a:extLst>
          </p:cNvPr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IMC2022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C6E644-9AB4-6EF2-3A25-657E36F92A5B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4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4CBF91-4B66-47D7-D85A-D25D848C49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8" name="Picture 10" descr="MC-Logo-RGB">
            <a:extLst>
              <a:ext uri="{FF2B5EF4-FFF2-40B4-BE49-F238E27FC236}">
                <a16:creationId xmlns:a16="http://schemas.microsoft.com/office/drawing/2014/main" id="{1CBAB22B-63D0-EBA6-CCE3-C727DF6AA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7596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18</a:t>
            </a:fld>
            <a:endParaRPr lang="el-GR" dirty="0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web pages with 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in different languages, publicly available for future events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), potential impact</a:t>
            </a:r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5865E7C8-2103-4193-158E-6188E1472D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2339" y="1308180"/>
            <a:ext cx="7629143" cy="429059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2FCFBE-A714-CE65-1EA3-218ED0D1C640}"/>
              </a:ext>
            </a:extLst>
          </p:cNvPr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PTMC2023 in person/online/hybrid: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9 sessions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22 countries and 38 institutes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D456531C-4E11-C51F-C772-93D31CCBC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7547" y="5146610"/>
            <a:ext cx="34034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  <a:latin typeface="ArialMT" charset="0"/>
              </a:rPr>
              <a:t>From Japan to </a:t>
            </a:r>
            <a:r>
              <a:rPr lang="en-US" altLang="en-US" sz="1800" b="1" dirty="0" err="1">
                <a:solidFill>
                  <a:srgbClr val="C00000"/>
                </a:solidFill>
                <a:latin typeface="ArialMT" charset="0"/>
              </a:rPr>
              <a:t>Latinoamerica</a:t>
            </a:r>
            <a:endParaRPr lang="en-US" altLang="en-US" sz="1800" b="1" dirty="0">
              <a:solidFill>
                <a:srgbClr val="C00000"/>
              </a:solidFill>
              <a:latin typeface="ArialMT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C00000"/>
              </a:solidFill>
              <a:latin typeface="ArialMT" charset="0"/>
            </a:endParaRP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8048B776-66C9-6072-72E2-BAA32AEBE544}"/>
              </a:ext>
            </a:extLst>
          </p:cNvPr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hybrid PTMC in IMC2023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744333-A3A3-4B00-95A9-819478490FC3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3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03EFE1-0C78-7F23-32B5-AF2E9C8648E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8" name="Picture 10" descr="MC-Logo-RGB">
            <a:extLst>
              <a:ext uri="{FF2B5EF4-FFF2-40B4-BE49-F238E27FC236}">
                <a16:creationId xmlns:a16="http://schemas.microsoft.com/office/drawing/2014/main" id="{290068E4-66B0-D07E-A47E-784381666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554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19</a:t>
            </a:fld>
            <a:endParaRPr lang="el-GR" dirty="0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web pages with 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in different languages, publicly available for future events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), potential impact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FCFBE-A714-CE65-1EA3-218ED0D1C640}"/>
              </a:ext>
            </a:extLst>
          </p:cNvPr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PTMC2024 in person/online/hybrid: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8 sessions, more than 1500 students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22 countries and 47 institutes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8048B776-66C9-6072-72E2-BAA32AEBE544}"/>
              </a:ext>
            </a:extLst>
          </p:cNvPr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hybrid PTMC in IMC2024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744333-A3A3-4B00-95A9-819478490FC3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2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BDD2B9-721C-1889-2C74-197EF2F841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604" y="1247988"/>
            <a:ext cx="7772400" cy="40917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C0AAAB-556F-2EB3-9BDD-0137269BBB52}"/>
              </a:ext>
            </a:extLst>
          </p:cNvPr>
          <p:cNvSpPr txBox="1"/>
          <p:nvPr/>
        </p:nvSpPr>
        <p:spPr>
          <a:xfrm>
            <a:off x="7193628" y="4726242"/>
            <a:ext cx="39007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0" u="none" strike="noStrike" dirty="0">
                <a:solidFill>
                  <a:srgbClr val="FF3FFF"/>
                </a:solidFill>
                <a:effectLst/>
                <a:latin typeface="Calibri" panose="020F0502020204030204" pitchFamily="34" charset="0"/>
              </a:rPr>
              <a:t>Some institutes had 2 sessions</a:t>
            </a:r>
          </a:p>
          <a:p>
            <a:pPr algn="ctr"/>
            <a:r>
              <a:rPr lang="en-US" sz="2000" b="1" dirty="0">
                <a:solidFill>
                  <a:srgbClr val="FF3FFF"/>
                </a:solidFill>
                <a:latin typeface="Calibri" panose="020F0502020204030204" pitchFamily="34" charset="0"/>
              </a:rPr>
              <a:t>in-person and online</a:t>
            </a:r>
            <a:endParaRPr lang="en-US" sz="2000" b="1" i="0" u="none" strike="noStrike" dirty="0">
              <a:solidFill>
                <a:srgbClr val="FF3FFF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 descr="A pie chart with numbers and a few circles&#10;&#10;Description automatically generated with medium confidence">
            <a:extLst>
              <a:ext uri="{FF2B5EF4-FFF2-40B4-BE49-F238E27FC236}">
                <a16:creationId xmlns:a16="http://schemas.microsoft.com/office/drawing/2014/main" id="{8E39EDB9-F93C-9DDD-4684-5679216364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879" y="2403887"/>
            <a:ext cx="1813561" cy="1854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FFBA82D-7F28-48A5-2A30-D7ED25DD0BA3}"/>
              </a:ext>
            </a:extLst>
          </p:cNvPr>
          <p:cNvSpPr/>
          <p:nvPr/>
        </p:nvSpPr>
        <p:spPr>
          <a:xfrm>
            <a:off x="107096" y="1103647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Statistics of 22 out of 47 institutes: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Total: 1567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effectLst/>
                <a:latin typeface="Calibri" charset="0"/>
                <a:ea typeface="Calibri" charset="0"/>
              </a:rPr>
              <a:t>428 female, 430 male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17 in person, 5 hybrid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pic>
        <p:nvPicPr>
          <p:cNvPr id="9" name="Picture 8" descr="A group of blue and orange circles with black text&#10;&#10;Description automatically generated">
            <a:extLst>
              <a:ext uri="{FF2B5EF4-FFF2-40B4-BE49-F238E27FC236}">
                <a16:creationId xmlns:a16="http://schemas.microsoft.com/office/drawing/2014/main" id="{D3DDCCC4-6A11-DCBE-5CE8-DED8CDDCE5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7603" y="2535723"/>
            <a:ext cx="889000" cy="660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C76426-55AE-BD78-588C-52AAD546DF51}"/>
              </a:ext>
            </a:extLst>
          </p:cNvPr>
          <p:cNvSpPr txBox="1"/>
          <p:nvPr/>
        </p:nvSpPr>
        <p:spPr>
          <a:xfrm>
            <a:off x="2623783" y="2755961"/>
            <a:ext cx="61210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/>
            <a:r>
              <a:rPr lang="en-US" sz="1600" b="0" i="0" u="none" strike="noStrike" dirty="0">
                <a:solidFill>
                  <a:srgbClr val="FF3FFF"/>
                </a:solidFill>
                <a:effectLst/>
                <a:latin typeface="Calibri" panose="020F0502020204030204" pitchFamily="34" charset="0"/>
              </a:rPr>
              <a:t>Italy Uni Piemonte Orientale</a:t>
            </a:r>
            <a:endParaRPr lang="en-US" sz="1600" b="0" i="0" u="none" strike="noStrike" dirty="0">
              <a:solidFill>
                <a:srgbClr val="FF3FFF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600" b="0" i="0" u="none" strike="noStrike" dirty="0">
                <a:solidFill>
                  <a:srgbClr val="FF3FFF"/>
                </a:solidFill>
                <a:effectLst/>
                <a:latin typeface="Calibri" panose="020F0502020204030204" pitchFamily="34" charset="0"/>
              </a:rPr>
              <a:t>Italy Bologna</a:t>
            </a:r>
            <a:endParaRPr lang="en-US" sz="1600" b="0" i="0" u="none" strike="noStrike" dirty="0">
              <a:solidFill>
                <a:srgbClr val="FF3FFF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600" b="0" i="0" u="none" strike="noStrike" dirty="0">
                <a:solidFill>
                  <a:srgbClr val="FF3FFF"/>
                </a:solidFill>
                <a:effectLst/>
                <a:latin typeface="Calibri" panose="020F0502020204030204" pitchFamily="34" charset="0"/>
              </a:rPr>
              <a:t>Italy Pavia Uni AND INFN</a:t>
            </a:r>
            <a:endParaRPr lang="en-US" sz="1600" b="0" i="0" u="none" strike="noStrike" dirty="0">
              <a:solidFill>
                <a:srgbClr val="FF3FFF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600" b="0" i="0" u="none" strike="noStrike" dirty="0">
                <a:solidFill>
                  <a:srgbClr val="FF3FFF"/>
                </a:solidFill>
                <a:effectLst/>
                <a:latin typeface="Calibri" panose="020F0502020204030204" pitchFamily="34" charset="0"/>
              </a:rPr>
              <a:t>Italy Torino</a:t>
            </a:r>
            <a:endParaRPr lang="en-US" sz="1600" b="0" i="0" u="none" strike="noStrike" dirty="0">
              <a:solidFill>
                <a:srgbClr val="FF3FFF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600" b="0" i="0" u="none" strike="noStrike" dirty="0">
                <a:solidFill>
                  <a:srgbClr val="FF3FFF"/>
                </a:solidFill>
                <a:effectLst/>
                <a:latin typeface="Calibri" panose="020F0502020204030204" pitchFamily="34" charset="0"/>
              </a:rPr>
              <a:t>Italy Cosenza. Uni AND INFN </a:t>
            </a:r>
            <a:endParaRPr lang="en-US" sz="1600" b="0" i="0" u="none" strike="noStrike" dirty="0">
              <a:solidFill>
                <a:srgbClr val="FF3FFF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600" b="0" i="0" u="none" strike="noStrike" dirty="0">
                <a:solidFill>
                  <a:srgbClr val="FF3FFF"/>
                </a:solidFill>
                <a:effectLst/>
                <a:latin typeface="Calibri" panose="020F0502020204030204" pitchFamily="34" charset="0"/>
              </a:rPr>
              <a:t>Italy Milano UNIMI AND INFN </a:t>
            </a:r>
            <a:endParaRPr lang="en-US" sz="1600" b="0" i="0" u="none" strike="noStrike" dirty="0">
              <a:solidFill>
                <a:srgbClr val="FF3FFF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858925-CA6C-002C-335B-8589FD2BBA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5" name="Picture 10" descr="MC-Logo-RGB">
            <a:extLst>
              <a:ext uri="{FF2B5EF4-FFF2-40B4-BE49-F238E27FC236}">
                <a16:creationId xmlns:a16="http://schemas.microsoft.com/office/drawing/2014/main" id="{23D01FB2-4936-49FF-CF99-0CFBB9053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238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698E161-D37E-5C02-2266-7B69933E8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677" y="2404370"/>
            <a:ext cx="7772400" cy="4370522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725ADC17-8DED-D6DE-16A6-435A4CCC0294}"/>
              </a:ext>
            </a:extLst>
          </p:cNvPr>
          <p:cNvSpPr txBox="1">
            <a:spLocks/>
          </p:cNvSpPr>
          <p:nvPr/>
        </p:nvSpPr>
        <p:spPr bwMode="auto">
          <a:xfrm>
            <a:off x="4804371" y="83108"/>
            <a:ext cx="3017012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Motivation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DBF4DB0A-AA8E-42F6-B001-3F020604767F}"/>
              </a:ext>
            </a:extLst>
          </p:cNvPr>
          <p:cNvSpPr txBox="1">
            <a:spLocks noChangeArrowheads="1"/>
          </p:cNvSpPr>
          <p:nvPr/>
        </p:nvSpPr>
        <p:spPr>
          <a:xfrm>
            <a:off x="2426677" y="925165"/>
            <a:ext cx="6940061" cy="158357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algn="ctr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2800" dirty="0">
                <a:solidFill>
                  <a:srgbClr val="0000FF"/>
                </a:solidFill>
              </a:rPr>
              <a:t>Adding “nuclear” in the title </a:t>
            </a:r>
          </a:p>
          <a:p>
            <a:pPr marL="0" indent="0" algn="ctr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2800" dirty="0">
                <a:solidFill>
                  <a:srgbClr val="0000FF"/>
                </a:solidFill>
              </a:rPr>
              <a:t>of ICHEP presentation</a:t>
            </a:r>
            <a:endParaRPr lang="de-DE" altLang="de-DE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38B3F9-56F8-309B-7798-6053A88873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3" name="Picture 10" descr="MC-Logo-RGB">
            <a:extLst>
              <a:ext uri="{FF2B5EF4-FFF2-40B4-BE49-F238E27FC236}">
                <a16:creationId xmlns:a16="http://schemas.microsoft.com/office/drawing/2014/main" id="{FCEC6CD4-7EA7-2291-E8E3-46B55CA27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1639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69B4369-88ED-A5A6-7F79-8A3FF36D72D2}"/>
              </a:ext>
            </a:extLst>
          </p:cNvPr>
          <p:cNvSpPr txBox="1"/>
          <p:nvPr/>
        </p:nvSpPr>
        <p:spPr>
          <a:xfrm>
            <a:off x="2077972" y="1456511"/>
            <a:ext cx="8163053" cy="1959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full week </a:t>
            </a:r>
            <a:r>
              <a:rPr lang="en-US" altLang="en-US" sz="2800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MasterClass</a:t>
            </a: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school</a:t>
            </a:r>
          </a:p>
          <a:p>
            <a:pPr algn="ctr">
              <a:lnSpc>
                <a:spcPct val="150000"/>
              </a:lnSpc>
            </a:pP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inspired by the PTMC format </a:t>
            </a:r>
          </a:p>
          <a:p>
            <a:pPr algn="ctr">
              <a:lnSpc>
                <a:spcPct val="150000"/>
              </a:lnSpc>
            </a:pP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within the </a:t>
            </a:r>
            <a:r>
              <a:rPr lang="en-US" altLang="en-US" sz="2800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HITRIplus</a:t>
            </a: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EU funded project</a:t>
            </a:r>
            <a:endParaRPr lang="en-CH" sz="2800" kern="0" dirty="0">
              <a:solidFill>
                <a:srgbClr val="BB369F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5E9526-D779-4ECD-8F52-C810CF0F5216}"/>
              </a:ext>
            </a:extLst>
          </p:cNvPr>
          <p:cNvSpPr txBox="1"/>
          <p:nvPr/>
        </p:nvSpPr>
        <p:spPr>
          <a:xfrm>
            <a:off x="3111498" y="459688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Took it a step further 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6A4123-C114-D6ED-44AD-0BEA30CD3567}"/>
              </a:ext>
            </a:extLst>
          </p:cNvPr>
          <p:cNvSpPr txBox="1"/>
          <p:nvPr/>
        </p:nvSpPr>
        <p:spPr>
          <a:xfrm>
            <a:off x="2336799" y="3627726"/>
            <a:ext cx="7645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b="1" kern="0" dirty="0">
                <a:solidFill>
                  <a:srgbClr val="C644C1"/>
                </a:solidFill>
                <a:effectLst/>
                <a:latin typeface="Roboto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Advanced material </a:t>
            </a:r>
          </a:p>
          <a:p>
            <a:pPr algn="ctr"/>
            <a:r>
              <a:rPr lang="en-CH" sz="2400" b="1" kern="0" dirty="0">
                <a:solidFill>
                  <a:srgbClr val="C644C1"/>
                </a:solidFill>
                <a:effectLst/>
                <a:latin typeface="Roboto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uni students and up to professionals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0A0207F6-151F-E965-86CE-C8C31E4BE616}"/>
              </a:ext>
            </a:extLst>
          </p:cNvPr>
          <p:cNvSpPr txBox="1">
            <a:spLocks/>
          </p:cNvSpPr>
          <p:nvPr/>
        </p:nvSpPr>
        <p:spPr>
          <a:xfrm>
            <a:off x="4209525" y="4624549"/>
            <a:ext cx="8163053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C644C1"/>
                </a:solidFill>
                <a:latin typeface="ArialMT"/>
              </a:rPr>
              <a:t>https://indico.cern.ch/e/HeavyIonTherapyMasterClass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9B031D-988D-C8A6-FFBD-AEA7057642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6953"/>
            <a:ext cx="12192000" cy="11910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85833E-7447-F27F-7BBF-591B5309CD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5195110E-6B96-D4D6-A1E1-1C714E190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760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rved Up Arrow 11"/>
          <p:cNvSpPr/>
          <p:nvPr/>
        </p:nvSpPr>
        <p:spPr>
          <a:xfrm>
            <a:off x="5381437" y="3167878"/>
            <a:ext cx="2222025" cy="727525"/>
          </a:xfrm>
          <a:prstGeom prst="curvedUp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907325" y="3154440"/>
            <a:ext cx="2948223" cy="9135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Future tutors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21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98" y="74007"/>
            <a:ext cx="4895608" cy="1714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317" y="23623"/>
            <a:ext cx="5676718" cy="17147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5325" y="2391380"/>
            <a:ext cx="577513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0"/>
              </a:spcAft>
            </a:pP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9623" y="4523376"/>
            <a:ext cx="1962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Future Tutors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6577" y="4254149"/>
            <a:ext cx="12059423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Different options studying physics, for example accelerator physics, medical physics, bio-physics</a:t>
            </a:r>
            <a:r>
              <a:rPr lang="mr-IN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that can provide interesting career paths in upcoming fields </a:t>
            </a:r>
            <a:r>
              <a:rPr lang="en-GB" b="1" u="sng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where there is lack of specialised personnel</a:t>
            </a:r>
            <a:endParaRPr lang="en-GB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Curved Right Arrow 10"/>
          <p:cNvSpPr/>
          <p:nvPr/>
        </p:nvSpPr>
        <p:spPr>
          <a:xfrm>
            <a:off x="3072485" y="2994737"/>
            <a:ext cx="885899" cy="652613"/>
          </a:xfrm>
          <a:prstGeom prst="curv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525097" y="1781579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https://indico.cern.ch/e/HeavyIonTherapyMasterClass</a:t>
            </a:r>
          </a:p>
        </p:txBody>
      </p:sp>
      <p:sp>
        <p:nvSpPr>
          <p:cNvPr id="19" name="Title 4"/>
          <p:cNvSpPr txBox="1">
            <a:spLocks/>
          </p:cNvSpPr>
          <p:nvPr/>
        </p:nvSpPr>
        <p:spPr>
          <a:xfrm>
            <a:off x="495325" y="2121673"/>
            <a:ext cx="8141938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000" b="1" u="sng" dirty="0">
                <a:solidFill>
                  <a:srgbClr val="0000FF"/>
                </a:solidFill>
                <a:latin typeface="ArialMT"/>
              </a:rPr>
              <a:t>Full week course</a:t>
            </a:r>
          </a:p>
        </p:txBody>
      </p:sp>
      <p:sp>
        <p:nvSpPr>
          <p:cNvPr id="20" name="Title 4"/>
          <p:cNvSpPr txBox="1">
            <a:spLocks/>
          </p:cNvSpPr>
          <p:nvPr/>
        </p:nvSpPr>
        <p:spPr>
          <a:xfrm>
            <a:off x="501347" y="2459206"/>
            <a:ext cx="8141938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The HITM school is aimed at university students, </a:t>
            </a:r>
          </a:p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and up to early stage researchers. </a:t>
            </a:r>
          </a:p>
        </p:txBody>
      </p:sp>
      <p:sp>
        <p:nvSpPr>
          <p:cNvPr id="21" name="Title 4"/>
          <p:cNvSpPr txBox="1">
            <a:spLocks/>
          </p:cNvSpPr>
          <p:nvPr/>
        </p:nvSpPr>
        <p:spPr>
          <a:xfrm>
            <a:off x="6316289" y="2127071"/>
            <a:ext cx="8141938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000" b="1" u="sng" dirty="0">
                <a:solidFill>
                  <a:srgbClr val="0000FF"/>
                </a:solidFill>
                <a:latin typeface="ArialMT"/>
              </a:rPr>
              <a:t>One day activity</a:t>
            </a:r>
          </a:p>
        </p:txBody>
      </p:sp>
      <p:sp>
        <p:nvSpPr>
          <p:cNvPr id="22" name="Title 4"/>
          <p:cNvSpPr txBox="1">
            <a:spLocks/>
          </p:cNvSpPr>
          <p:nvPr/>
        </p:nvSpPr>
        <p:spPr>
          <a:xfrm>
            <a:off x="6346061" y="2464604"/>
            <a:ext cx="8141938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The Particle Therapy </a:t>
            </a:r>
            <a:r>
              <a:rPr lang="en-US" altLang="de-DE" sz="1800" b="1" dirty="0" err="1">
                <a:solidFill>
                  <a:srgbClr val="0000FF"/>
                </a:solidFill>
                <a:latin typeface="ArialMT"/>
              </a:rPr>
              <a:t>MasterClass</a:t>
            </a:r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, </a:t>
            </a:r>
          </a:p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is aimed at high-school students (16-18) </a:t>
            </a:r>
          </a:p>
        </p:txBody>
      </p:sp>
      <p:sp>
        <p:nvSpPr>
          <p:cNvPr id="23" name="Title 4"/>
          <p:cNvSpPr txBox="1">
            <a:spLocks/>
          </p:cNvSpPr>
          <p:nvPr/>
        </p:nvSpPr>
        <p:spPr>
          <a:xfrm>
            <a:off x="6316289" y="1712698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  https://indico.cern.ch/e/PTMC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6F7EB0-EFDC-6C5B-9AEA-948FAC0B2C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6953"/>
            <a:ext cx="12192000" cy="119104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C167746-7BE5-BA69-277D-287C9D7E5BB7}"/>
              </a:ext>
            </a:extLst>
          </p:cNvPr>
          <p:cNvSpPr/>
          <p:nvPr/>
        </p:nvSpPr>
        <p:spPr>
          <a:xfrm>
            <a:off x="286299" y="5055646"/>
            <a:ext cx="11549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Information about upcoming modern techniques for cancer tumour therapy and new research avenues, </a:t>
            </a:r>
          </a:p>
          <a:p>
            <a:pPr algn="just">
              <a:spcAft>
                <a:spcPts val="0"/>
              </a:spcAft>
            </a:pPr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where clearly </a:t>
            </a:r>
            <a:r>
              <a:rPr lang="en-GB" b="1" u="sng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the development of technology and the expertise of research laboratories is crucial  </a:t>
            </a:r>
            <a:endParaRPr lang="en-GB" sz="2000" b="1" u="sng" dirty="0">
              <a:solidFill>
                <a:srgbClr val="7030A0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198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68225"/>
            <a:ext cx="2743200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22</a:t>
            </a:fld>
            <a:endParaRPr lang="it-IT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56" y="1222946"/>
            <a:ext cx="5149922" cy="15970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147" y="1236746"/>
            <a:ext cx="5400172" cy="15594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456" y="2900389"/>
            <a:ext cx="5331934" cy="3356900"/>
          </a:xfrm>
          <a:prstGeom prst="rect">
            <a:avLst/>
          </a:prstGeom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881904" y="124585"/>
            <a:ext cx="100671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ArialMT" charset="0"/>
              </a:rPr>
              <a:t>World-wide reach motivating next generation of scientists</a:t>
            </a:r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173497" y="883176"/>
            <a:ext cx="5843266" cy="313932"/>
          </a:xfrm>
        </p:spPr>
        <p:txBody>
          <a:bodyPr wrap="non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HITRIplus full week heavy-ion therapy masterclass school</a:t>
            </a:r>
          </a:p>
        </p:txBody>
      </p:sp>
      <p:sp>
        <p:nvSpPr>
          <p:cNvPr id="17" name="Title 4"/>
          <p:cNvSpPr txBox="1">
            <a:spLocks/>
          </p:cNvSpPr>
          <p:nvPr/>
        </p:nvSpPr>
        <p:spPr>
          <a:xfrm>
            <a:off x="7017592" y="899114"/>
            <a:ext cx="4509568" cy="31393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International </a:t>
            </a:r>
            <a:r>
              <a:rPr lang="en-US" altLang="de-DE" sz="1600" b="1" dirty="0" err="1">
                <a:solidFill>
                  <a:srgbClr val="0000FF"/>
                </a:solidFill>
                <a:latin typeface="ArialMT"/>
              </a:rPr>
              <a:t>MasterClasses</a:t>
            </a:r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 one day activity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58"/>
          <a:stretch/>
        </p:blipFill>
        <p:spPr>
          <a:xfrm>
            <a:off x="6475146" y="2885361"/>
            <a:ext cx="5400171" cy="2778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FD9FE9-124F-141D-70D3-A6D176805CD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6953"/>
            <a:ext cx="12192000" cy="1191048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86633D02-40EE-BBCF-D517-FD2AD711722C}"/>
              </a:ext>
            </a:extLst>
          </p:cNvPr>
          <p:cNvSpPr txBox="1">
            <a:spLocks/>
          </p:cNvSpPr>
          <p:nvPr/>
        </p:nvSpPr>
        <p:spPr>
          <a:xfrm>
            <a:off x="2010581" y="5625325"/>
            <a:ext cx="4750018" cy="59093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3600" b="1" dirty="0">
                <a:solidFill>
                  <a:srgbClr val="7030A0"/>
                </a:solidFill>
                <a:latin typeface="ArialMT"/>
              </a:rPr>
              <a:t>Power of Networks !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EC8574-6723-BEB2-E8AA-36F1681F2D64}"/>
              </a:ext>
            </a:extLst>
          </p:cNvPr>
          <p:cNvSpPr txBox="1"/>
          <p:nvPr/>
        </p:nvSpPr>
        <p:spPr>
          <a:xfrm>
            <a:off x="4562115" y="3892686"/>
            <a:ext cx="21984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800" dirty="0">
                <a:solidFill>
                  <a:srgbClr val="0000FF"/>
                </a:solidFill>
                <a:latin typeface="ArialMT"/>
              </a:rPr>
              <a:t>1050 registrants, </a:t>
            </a:r>
            <a:br>
              <a:rPr lang="en-US" altLang="de-DE" sz="1800" dirty="0">
                <a:solidFill>
                  <a:srgbClr val="0000FF"/>
                </a:solidFill>
                <a:latin typeface="ArialMT"/>
              </a:rPr>
            </a:br>
            <a:r>
              <a:rPr lang="en-US" altLang="de-DE" sz="1800" dirty="0">
                <a:solidFill>
                  <a:srgbClr val="0000FF"/>
                </a:solidFill>
                <a:latin typeface="ArialMT"/>
              </a:rPr>
              <a:t>600 connections </a:t>
            </a:r>
            <a:br>
              <a:rPr lang="en-US" altLang="de-DE" sz="1800" dirty="0">
                <a:solidFill>
                  <a:srgbClr val="0000FF"/>
                </a:solidFill>
                <a:latin typeface="ArialMT"/>
              </a:rPr>
            </a:br>
            <a:r>
              <a:rPr lang="en-US" altLang="de-DE" sz="1800" dirty="0">
                <a:solidFill>
                  <a:srgbClr val="0000FF"/>
                </a:solidFill>
                <a:latin typeface="ArialMT"/>
              </a:rPr>
              <a:t>at any given time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454D73-AA37-6BFA-DD46-3824E8797EB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7" name="Picture 10" descr="MC-Logo-RGB">
            <a:extLst>
              <a:ext uri="{FF2B5EF4-FFF2-40B4-BE49-F238E27FC236}">
                <a16:creationId xmlns:a16="http://schemas.microsoft.com/office/drawing/2014/main" id="{44E54F01-1AFA-D106-5911-34B707316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763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94D6B-2D5D-57C1-D37E-E1F2BF65A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32B74CCD-C259-3944-7CE3-B1F330596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836" y="669676"/>
            <a:ext cx="5979843" cy="3497349"/>
          </a:xfrm>
          <a:prstGeom prst="rect">
            <a:avLst/>
          </a:prstGeom>
        </p:spPr>
      </p:pic>
      <p:pic>
        <p:nvPicPr>
          <p:cNvPr id="8" name="Picture 7" descr="A blue and white poster with hexagons and images&#10;&#10;Description automatically generated">
            <a:extLst>
              <a:ext uri="{FF2B5EF4-FFF2-40B4-BE49-F238E27FC236}">
                <a16:creationId xmlns:a16="http://schemas.microsoft.com/office/drawing/2014/main" id="{B90F9B7F-B0D0-0B32-2BFE-9CCF861DF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3686"/>
            <a:ext cx="5791449" cy="5272706"/>
          </a:xfrm>
          <a:prstGeom prst="rect">
            <a:avLst/>
          </a:prstGeom>
        </p:spPr>
      </p:pic>
      <p:sp>
        <p:nvSpPr>
          <p:cNvPr id="9" name="Rectangle 4">
            <a:extLst>
              <a:ext uri="{FF2B5EF4-FFF2-40B4-BE49-F238E27FC236}">
                <a16:creationId xmlns:a16="http://schemas.microsoft.com/office/drawing/2014/main" id="{02C9D191-7FB7-CD66-EC32-6530A8258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9563" y="7355"/>
            <a:ext cx="37757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Train the Trainer</a:t>
            </a:r>
          </a:p>
        </p:txBody>
      </p:sp>
      <p:pic>
        <p:nvPicPr>
          <p:cNvPr id="5" name="Content Placeholder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3400AABB-5BC8-97E6-932A-9D0F86443C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024837" y="2456756"/>
            <a:ext cx="5979842" cy="3497349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541471-A1EC-79A1-FFB0-B7C9479AC62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6953"/>
            <a:ext cx="12192000" cy="119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763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EDEE9D6A-49DD-AD20-342E-E2C42EED0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0844" y="2280307"/>
            <a:ext cx="1134600" cy="1231572"/>
          </a:xfrm>
          <a:prstGeom prst="rect">
            <a:avLst/>
          </a:prstGeom>
        </p:spPr>
      </p:pic>
      <p:pic>
        <p:nvPicPr>
          <p:cNvPr id="41" name="Picture 40" descr="A person smiling at camera&#10;&#10;Description automatically generated">
            <a:extLst>
              <a:ext uri="{FF2B5EF4-FFF2-40B4-BE49-F238E27FC236}">
                <a16:creationId xmlns:a16="http://schemas.microsoft.com/office/drawing/2014/main" id="{F4012B82-F53E-8B54-172A-BAED1FAB6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2669" y="1243565"/>
            <a:ext cx="1235168" cy="1235168"/>
          </a:xfrm>
          <a:prstGeom prst="rect">
            <a:avLst/>
          </a:prstGeom>
        </p:spPr>
      </p:pic>
      <p:pic>
        <p:nvPicPr>
          <p:cNvPr id="23" name="Picture 22" descr="A person smiling at camera&#10;&#10;Description automatically generated">
            <a:extLst>
              <a:ext uri="{FF2B5EF4-FFF2-40B4-BE49-F238E27FC236}">
                <a16:creationId xmlns:a16="http://schemas.microsoft.com/office/drawing/2014/main" id="{00529B11-ABF9-71F7-AB51-18DFD4A905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2527" y="2252952"/>
            <a:ext cx="1134600" cy="1231572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71550E0B-232D-E116-A3B7-D469E87F1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207" y="137142"/>
            <a:ext cx="872546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 and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HITRIplus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school assistants</a:t>
            </a:r>
            <a:endParaRPr lang="en-US" altLang="en-US" sz="36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75569D-EDBB-055C-F6D7-D089E7BEAE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95414"/>
            <a:ext cx="12192000" cy="1191048"/>
          </a:xfrm>
          <a:prstGeom prst="rect">
            <a:avLst/>
          </a:prstGeom>
        </p:spPr>
      </p:pic>
      <p:pic>
        <p:nvPicPr>
          <p:cNvPr id="20" name="Picture 19" descr="A collage of a group of women&#10;&#10;Description automatically generated">
            <a:extLst>
              <a:ext uri="{FF2B5EF4-FFF2-40B4-BE49-F238E27FC236}">
                <a16:creationId xmlns:a16="http://schemas.microsoft.com/office/drawing/2014/main" id="{8B2460C4-7FD7-E13C-D84A-5D827709684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526" y="3400075"/>
            <a:ext cx="5319892" cy="2602399"/>
          </a:xfrm>
          <a:prstGeom prst="rect">
            <a:avLst/>
          </a:prstGeom>
        </p:spPr>
      </p:pic>
      <p:pic>
        <p:nvPicPr>
          <p:cNvPr id="5" name="Picture 4" descr="A collage of people&#10;&#10;Description automatically generated">
            <a:extLst>
              <a:ext uri="{FF2B5EF4-FFF2-40B4-BE49-F238E27FC236}">
                <a16:creationId xmlns:a16="http://schemas.microsoft.com/office/drawing/2014/main" id="{99085573-6722-5971-80E6-E1AA6B7795D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49052"/>
            <a:ext cx="6437437" cy="2309160"/>
          </a:xfrm>
          <a:prstGeom prst="rect">
            <a:avLst/>
          </a:prstGeom>
        </p:spPr>
      </p:pic>
      <p:pic>
        <p:nvPicPr>
          <p:cNvPr id="4" name="Picture 3" descr="A person wearing a blue coat&#10;&#10;Description automatically generated">
            <a:extLst>
              <a:ext uri="{FF2B5EF4-FFF2-40B4-BE49-F238E27FC236}">
                <a16:creationId xmlns:a16="http://schemas.microsoft.com/office/drawing/2014/main" id="{195852A7-C2FF-552E-124C-3D832DF68B0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567" y="1189738"/>
            <a:ext cx="1097451" cy="1090800"/>
          </a:xfrm>
          <a:prstGeom prst="rect">
            <a:avLst/>
          </a:prstGeom>
        </p:spPr>
      </p:pic>
      <p:pic>
        <p:nvPicPr>
          <p:cNvPr id="6" name="Picture 5" descr="A person in a blue coat holding a tablet&#10;&#10;Description automatically generated">
            <a:extLst>
              <a:ext uri="{FF2B5EF4-FFF2-40B4-BE49-F238E27FC236}">
                <a16:creationId xmlns:a16="http://schemas.microsoft.com/office/drawing/2014/main" id="{32594490-97F1-FD7F-8B41-023AF79100F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0214" y="4733293"/>
            <a:ext cx="1092455" cy="1085834"/>
          </a:xfrm>
          <a:prstGeom prst="rect">
            <a:avLst/>
          </a:prstGeom>
        </p:spPr>
      </p:pic>
      <p:pic>
        <p:nvPicPr>
          <p:cNvPr id="9" name="Picture 8" descr="A person wearing a hard hat&#10;&#10;Description automatically generated">
            <a:extLst>
              <a:ext uri="{FF2B5EF4-FFF2-40B4-BE49-F238E27FC236}">
                <a16:creationId xmlns:a16="http://schemas.microsoft.com/office/drawing/2014/main" id="{EE14A756-121C-6487-DE40-EDBC54A312D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395" y="3783089"/>
            <a:ext cx="1140824" cy="11910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810C73-61DE-B867-CDA4-60969CBF48F7}"/>
              </a:ext>
            </a:extLst>
          </p:cNvPr>
          <p:cNvSpPr txBox="1"/>
          <p:nvPr/>
        </p:nvSpPr>
        <p:spPr>
          <a:xfrm>
            <a:off x="6430573" y="2239852"/>
            <a:ext cx="13658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200" b="1" dirty="0">
                <a:solidFill>
                  <a:srgbClr val="C00000"/>
                </a:solidFill>
              </a:rPr>
              <a:t>               At CERN </a:t>
            </a:r>
            <a:endParaRPr lang="en-CH" sz="1200" b="1" dirty="0">
              <a:solidFill>
                <a:srgbClr val="C00000"/>
              </a:solidFill>
            </a:endParaRPr>
          </a:p>
        </p:txBody>
      </p:sp>
      <p:pic>
        <p:nvPicPr>
          <p:cNvPr id="7" name="Picture 6" descr="A person smiling at camera&#10;&#10;Description automatically generated">
            <a:extLst>
              <a:ext uri="{FF2B5EF4-FFF2-40B4-BE49-F238E27FC236}">
                <a16:creationId xmlns:a16="http://schemas.microsoft.com/office/drawing/2014/main" id="{ABA50BB8-D1BC-1134-8804-CE58CE38017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3392" y="3783089"/>
            <a:ext cx="1092456" cy="1181718"/>
          </a:xfrm>
          <a:prstGeom prst="rect">
            <a:avLst/>
          </a:prstGeom>
        </p:spPr>
      </p:pic>
      <p:pic>
        <p:nvPicPr>
          <p:cNvPr id="10" name="Picture 9" descr="A person sitting on a boat&#10;&#10;Description automatically generated">
            <a:extLst>
              <a:ext uri="{FF2B5EF4-FFF2-40B4-BE49-F238E27FC236}">
                <a16:creationId xmlns:a16="http://schemas.microsoft.com/office/drawing/2014/main" id="{AF5FBABD-F452-521C-F64C-216B146D5DF4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4019" y="2908261"/>
            <a:ext cx="1010349" cy="11910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7D93F4-C574-B658-436C-2F1FDD33EE94}"/>
              </a:ext>
            </a:extLst>
          </p:cNvPr>
          <p:cNvSpPr txBox="1"/>
          <p:nvPr/>
        </p:nvSpPr>
        <p:spPr>
          <a:xfrm>
            <a:off x="2433917" y="728073"/>
            <a:ext cx="217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Greece</a:t>
            </a:r>
            <a:endParaRPr lang="el-GR" sz="2400" b="1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930659-1AB8-3ACF-C605-DE8240938009}"/>
              </a:ext>
            </a:extLst>
          </p:cNvPr>
          <p:cNvSpPr txBox="1"/>
          <p:nvPr/>
        </p:nvSpPr>
        <p:spPr>
          <a:xfrm>
            <a:off x="8830390" y="770437"/>
            <a:ext cx="217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Sarajevo</a:t>
            </a:r>
            <a:endParaRPr lang="el-GR" sz="2400" b="1" dirty="0">
              <a:solidFill>
                <a:srgbClr val="0070C0"/>
              </a:solidFill>
            </a:endParaRPr>
          </a:p>
        </p:txBody>
      </p:sp>
      <p:pic>
        <p:nvPicPr>
          <p:cNvPr id="18" name="Picture 17" descr="A person standing under a tree&#10;&#10;Description automatically generated">
            <a:extLst>
              <a:ext uri="{FF2B5EF4-FFF2-40B4-BE49-F238E27FC236}">
                <a16:creationId xmlns:a16="http://schemas.microsoft.com/office/drawing/2014/main" id="{2C60A856-F9CF-2D21-133C-75144C5552B1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17105"/>
          <a:stretch/>
        </p:blipFill>
        <p:spPr>
          <a:xfrm>
            <a:off x="9313217" y="1237604"/>
            <a:ext cx="1227525" cy="1262326"/>
          </a:xfrm>
          <a:prstGeom prst="rect">
            <a:avLst/>
          </a:prstGeom>
        </p:spPr>
      </p:pic>
      <p:pic>
        <p:nvPicPr>
          <p:cNvPr id="21" name="Picture 20" descr="A person standing on a beach&#10;&#10;Description automatically generated">
            <a:extLst>
              <a:ext uri="{FF2B5EF4-FFF2-40B4-BE49-F238E27FC236}">
                <a16:creationId xmlns:a16="http://schemas.microsoft.com/office/drawing/2014/main" id="{9E6DE7C7-A143-7A41-A3C2-742EF0CC4F35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t="13021"/>
          <a:stretch/>
        </p:blipFill>
        <p:spPr>
          <a:xfrm>
            <a:off x="8015570" y="1243565"/>
            <a:ext cx="1097452" cy="129716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5903FA1-1569-C64D-6EF6-255CC996550B}"/>
              </a:ext>
            </a:extLst>
          </p:cNvPr>
          <p:cNvSpPr txBox="1"/>
          <p:nvPr/>
        </p:nvSpPr>
        <p:spPr>
          <a:xfrm>
            <a:off x="6496162" y="2478733"/>
            <a:ext cx="217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rgbClr val="0070C0"/>
                </a:solidFill>
              </a:rPr>
              <a:t>Tetova</a:t>
            </a:r>
            <a:endParaRPr lang="el-GR" sz="2400" b="1" dirty="0">
              <a:solidFill>
                <a:srgbClr val="0070C0"/>
              </a:solidFill>
            </a:endParaRPr>
          </a:p>
        </p:txBody>
      </p:sp>
      <p:pic>
        <p:nvPicPr>
          <p:cNvPr id="8" name="Picture 7" descr="A person sitting at a desk with a computer&#10;&#10;Description automatically generated">
            <a:extLst>
              <a:ext uri="{FF2B5EF4-FFF2-40B4-BE49-F238E27FC236}">
                <a16:creationId xmlns:a16="http://schemas.microsoft.com/office/drawing/2014/main" id="{C9A005BE-2B32-ACA7-C8BA-2132E581B030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65"/>
          <a:stretch/>
        </p:blipFill>
        <p:spPr>
          <a:xfrm>
            <a:off x="7667554" y="4668193"/>
            <a:ext cx="991570" cy="115631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CD3E31C-46A7-6C49-4F14-48F8D90E5E69}"/>
              </a:ext>
            </a:extLst>
          </p:cNvPr>
          <p:cNvSpPr txBox="1"/>
          <p:nvPr/>
        </p:nvSpPr>
        <p:spPr>
          <a:xfrm>
            <a:off x="5141015" y="2898002"/>
            <a:ext cx="12895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Alexandros Puckett Anastasiou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ED616E-6116-B30F-6ACC-43D837E3F374}"/>
              </a:ext>
            </a:extLst>
          </p:cNvPr>
          <p:cNvSpPr txBox="1"/>
          <p:nvPr/>
        </p:nvSpPr>
        <p:spPr>
          <a:xfrm>
            <a:off x="4532463" y="2029527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Iliana </a:t>
            </a:r>
            <a:r>
              <a:rPr lang="en-GB" sz="1000" b="1" dirty="0" err="1">
                <a:solidFill>
                  <a:schemeClr val="bg1"/>
                </a:solidFill>
              </a:rPr>
              <a:t>Mitsiou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AB8E69C-12C7-D0A2-B9B1-280DB5CE7E90}"/>
              </a:ext>
            </a:extLst>
          </p:cNvPr>
          <p:cNvSpPr txBox="1"/>
          <p:nvPr/>
        </p:nvSpPr>
        <p:spPr>
          <a:xfrm>
            <a:off x="3127381" y="2132129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Dafni </a:t>
            </a:r>
            <a:r>
              <a:rPr lang="en-GB" sz="1000" b="1" dirty="0" err="1">
                <a:solidFill>
                  <a:schemeClr val="bg1"/>
                </a:solidFill>
              </a:rPr>
              <a:t>Giannakeri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4CCA98-A497-D1AB-C17B-919AF439E957}"/>
              </a:ext>
            </a:extLst>
          </p:cNvPr>
          <p:cNvSpPr txBox="1"/>
          <p:nvPr/>
        </p:nvSpPr>
        <p:spPr>
          <a:xfrm>
            <a:off x="2310595" y="3006767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solidFill>
                  <a:schemeClr val="bg1"/>
                </a:solidFill>
              </a:rPr>
              <a:t>Marios</a:t>
            </a:r>
            <a:r>
              <a:rPr lang="en-GB" sz="1000" b="1" dirty="0">
                <a:solidFill>
                  <a:schemeClr val="bg1"/>
                </a:solidFill>
              </a:rPr>
              <a:t> Dallas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055C07B-0A37-3EA7-581F-4AB000D92239}"/>
              </a:ext>
            </a:extLst>
          </p:cNvPr>
          <p:cNvSpPr txBox="1"/>
          <p:nvPr/>
        </p:nvSpPr>
        <p:spPr>
          <a:xfrm>
            <a:off x="1557961" y="2178661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solidFill>
                  <a:schemeClr val="bg1"/>
                </a:solidFill>
              </a:rPr>
              <a:t>Elpida</a:t>
            </a:r>
            <a:r>
              <a:rPr lang="en-GB" sz="1000" b="1" dirty="0">
                <a:solidFill>
                  <a:schemeClr val="bg1"/>
                </a:solidFill>
              </a:rPr>
              <a:t> </a:t>
            </a:r>
            <a:r>
              <a:rPr lang="en-GB" sz="1000" b="1" dirty="0" err="1">
                <a:solidFill>
                  <a:schemeClr val="bg1"/>
                </a:solidFill>
              </a:rPr>
              <a:t>Theodoridou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FF4BD2-ED3D-4375-20DD-2AA5D17C3A41}"/>
              </a:ext>
            </a:extLst>
          </p:cNvPr>
          <p:cNvSpPr txBox="1"/>
          <p:nvPr/>
        </p:nvSpPr>
        <p:spPr>
          <a:xfrm>
            <a:off x="834456" y="3060611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Kostis </a:t>
            </a:r>
            <a:r>
              <a:rPr lang="en-GB" sz="1000" b="1" dirty="0" err="1">
                <a:solidFill>
                  <a:schemeClr val="bg1"/>
                </a:solidFill>
              </a:rPr>
              <a:t>Koritsidis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9BD5E70-2B41-5D49-B2C8-3BB92D121D34}"/>
              </a:ext>
            </a:extLst>
          </p:cNvPr>
          <p:cNvSpPr txBox="1"/>
          <p:nvPr/>
        </p:nvSpPr>
        <p:spPr>
          <a:xfrm>
            <a:off x="3766072" y="2906722"/>
            <a:ext cx="12895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solidFill>
                  <a:schemeClr val="bg1"/>
                </a:solidFill>
              </a:rPr>
              <a:t>Kostakis</a:t>
            </a:r>
            <a:r>
              <a:rPr lang="en-GB" sz="1000" b="1" dirty="0">
                <a:solidFill>
                  <a:schemeClr val="bg1"/>
                </a:solidFill>
              </a:rPr>
              <a:t> Konstantinos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083D77F-E1E3-1939-B009-EBE47C2A9CC2}"/>
              </a:ext>
            </a:extLst>
          </p:cNvPr>
          <p:cNvSpPr txBox="1"/>
          <p:nvPr/>
        </p:nvSpPr>
        <p:spPr>
          <a:xfrm>
            <a:off x="42370" y="2342637"/>
            <a:ext cx="104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Eirini </a:t>
            </a:r>
            <a:r>
              <a:rPr lang="en-GB" sz="1000" b="1" dirty="0" err="1">
                <a:solidFill>
                  <a:schemeClr val="bg1"/>
                </a:solidFill>
              </a:rPr>
              <a:t>Xanthopoulou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4591CDA-8163-CB52-4939-4619895143CB}"/>
              </a:ext>
            </a:extLst>
          </p:cNvPr>
          <p:cNvSpPr txBox="1"/>
          <p:nvPr/>
        </p:nvSpPr>
        <p:spPr>
          <a:xfrm>
            <a:off x="6404583" y="2006731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solidFill>
                  <a:schemeClr val="bg1"/>
                </a:solidFill>
              </a:rPr>
              <a:t>Aristeidis</a:t>
            </a:r>
            <a:r>
              <a:rPr lang="en-GB" sz="1000" b="1" dirty="0">
                <a:solidFill>
                  <a:schemeClr val="bg1"/>
                </a:solidFill>
              </a:rPr>
              <a:t> </a:t>
            </a:r>
            <a:r>
              <a:rPr lang="en-GB" sz="1000" b="1" dirty="0" err="1">
                <a:solidFill>
                  <a:schemeClr val="bg1"/>
                </a:solidFill>
              </a:rPr>
              <a:t>Mamaras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E096056-DBBB-AC86-62F7-13701E31EE3F}"/>
              </a:ext>
            </a:extLst>
          </p:cNvPr>
          <p:cNvSpPr txBox="1"/>
          <p:nvPr/>
        </p:nvSpPr>
        <p:spPr>
          <a:xfrm>
            <a:off x="6619096" y="3819036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solidFill>
                  <a:schemeClr val="bg1"/>
                </a:solidFill>
              </a:rPr>
              <a:t>Nermine</a:t>
            </a:r>
            <a:r>
              <a:rPr lang="en-GB" sz="1000" b="1" dirty="0">
                <a:solidFill>
                  <a:schemeClr val="bg1"/>
                </a:solidFill>
              </a:rPr>
              <a:t> </a:t>
            </a:r>
            <a:r>
              <a:rPr lang="en-GB" sz="1000" b="1" dirty="0" err="1">
                <a:solidFill>
                  <a:schemeClr val="bg1"/>
                </a:solidFill>
              </a:rPr>
              <a:t>Muradi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BE478C3-5BD6-7BE6-C002-067249D23502}"/>
              </a:ext>
            </a:extLst>
          </p:cNvPr>
          <p:cNvSpPr txBox="1"/>
          <p:nvPr/>
        </p:nvSpPr>
        <p:spPr>
          <a:xfrm>
            <a:off x="9990442" y="3245567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Naida </a:t>
            </a:r>
            <a:r>
              <a:rPr lang="en-GB" sz="1000" b="1" dirty="0" err="1">
                <a:solidFill>
                  <a:schemeClr val="bg1"/>
                </a:solidFill>
              </a:rPr>
              <a:t>Ustavdic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9F23310-DE2F-D83B-977C-15BE94C0F1CC}"/>
              </a:ext>
            </a:extLst>
          </p:cNvPr>
          <p:cNvSpPr txBox="1"/>
          <p:nvPr/>
        </p:nvSpPr>
        <p:spPr>
          <a:xfrm>
            <a:off x="9325829" y="2216696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Danis </a:t>
            </a:r>
            <a:r>
              <a:rPr lang="en-GB" sz="1000" b="1" dirty="0" err="1">
                <a:solidFill>
                  <a:schemeClr val="bg1"/>
                </a:solidFill>
              </a:rPr>
              <a:t>Bradaric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8D65973-8FFC-6648-24EB-29970837BAA6}"/>
              </a:ext>
            </a:extLst>
          </p:cNvPr>
          <p:cNvSpPr txBox="1"/>
          <p:nvPr/>
        </p:nvSpPr>
        <p:spPr>
          <a:xfrm>
            <a:off x="8087521" y="2216993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solidFill>
                  <a:schemeClr val="bg1"/>
                </a:solidFill>
              </a:rPr>
              <a:t>Emina</a:t>
            </a:r>
            <a:r>
              <a:rPr lang="en-GB" sz="1000" b="1" dirty="0">
                <a:solidFill>
                  <a:schemeClr val="bg1"/>
                </a:solidFill>
              </a:rPr>
              <a:t> </a:t>
            </a:r>
            <a:r>
              <a:rPr lang="en-GB" sz="1000" b="1" dirty="0" err="1">
                <a:solidFill>
                  <a:schemeClr val="bg1"/>
                </a:solidFill>
              </a:rPr>
              <a:t>Huko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4784E5C-8D5C-A644-8818-51B5FA5A2944}"/>
              </a:ext>
            </a:extLst>
          </p:cNvPr>
          <p:cNvSpPr txBox="1"/>
          <p:nvPr/>
        </p:nvSpPr>
        <p:spPr>
          <a:xfrm>
            <a:off x="8882450" y="3257564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solidFill>
                  <a:schemeClr val="bg1"/>
                </a:solidFill>
              </a:rPr>
              <a:t>Feriha</a:t>
            </a:r>
            <a:r>
              <a:rPr lang="en-GB" sz="1000" b="1" dirty="0">
                <a:solidFill>
                  <a:schemeClr val="bg1"/>
                </a:solidFill>
              </a:rPr>
              <a:t> Babic</a:t>
            </a:r>
            <a:endParaRPr lang="el-GR" sz="1000" b="1" dirty="0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BD3D3FA-31B9-84DC-10B7-E3C03CDAB631}"/>
              </a:ext>
            </a:extLst>
          </p:cNvPr>
          <p:cNvSpPr txBox="1"/>
          <p:nvPr/>
        </p:nvSpPr>
        <p:spPr>
          <a:xfrm>
            <a:off x="10682669" y="2179589"/>
            <a:ext cx="1289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Medina </a:t>
            </a:r>
            <a:r>
              <a:rPr lang="en-GB" sz="1000" b="1" dirty="0" err="1">
                <a:solidFill>
                  <a:schemeClr val="bg1"/>
                </a:solidFill>
              </a:rPr>
              <a:t>Dugonjic</a:t>
            </a:r>
            <a:endParaRPr lang="el-GR" sz="1000" b="1" dirty="0">
              <a:solidFill>
                <a:schemeClr val="bg1"/>
              </a:solidFill>
            </a:endParaRPr>
          </a:p>
        </p:txBody>
      </p:sp>
      <p:pic>
        <p:nvPicPr>
          <p:cNvPr id="15" name="Picture 14" descr="A person standing in front of a sign&#10;&#10;Description automatically generated">
            <a:extLst>
              <a:ext uri="{FF2B5EF4-FFF2-40B4-BE49-F238E27FC236}">
                <a16:creationId xmlns:a16="http://schemas.microsoft.com/office/drawing/2014/main" id="{A18B2D45-214D-0558-F0C2-C17DA7E74FB8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l="18822" t="19233" r="21677" b="22199"/>
          <a:stretch/>
        </p:blipFill>
        <p:spPr>
          <a:xfrm>
            <a:off x="5426597" y="4759424"/>
            <a:ext cx="932083" cy="12232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9405110-E1CA-1A49-FA11-EEDC91945A46}"/>
              </a:ext>
            </a:extLst>
          </p:cNvPr>
          <p:cNvSpPr txBox="1"/>
          <p:nvPr/>
        </p:nvSpPr>
        <p:spPr>
          <a:xfrm>
            <a:off x="5339061" y="5723437"/>
            <a:ext cx="1365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Giorgos </a:t>
            </a:r>
            <a:r>
              <a:rPr lang="en-GB" sz="1200" b="1" dirty="0" err="1">
                <a:solidFill>
                  <a:schemeClr val="bg1"/>
                </a:solidFill>
              </a:rPr>
              <a:t>Ntinas</a:t>
            </a:r>
            <a:endParaRPr lang="el-GR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970A03-92E6-7C42-FE9C-9CE5D4E92947}"/>
              </a:ext>
            </a:extLst>
          </p:cNvPr>
          <p:cNvSpPr txBox="1"/>
          <p:nvPr/>
        </p:nvSpPr>
        <p:spPr>
          <a:xfrm>
            <a:off x="2584682" y="1194150"/>
            <a:ext cx="8531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C00000"/>
                </a:solidFill>
              </a:rPr>
              <a:t>At AUTH</a:t>
            </a:r>
            <a:endParaRPr lang="el-GR" sz="11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Open photo">
            <a:extLst>
              <a:ext uri="{FF2B5EF4-FFF2-40B4-BE49-F238E27FC236}">
                <a16:creationId xmlns:a16="http://schemas.microsoft.com/office/drawing/2014/main" id="{F09CF539-4654-B3D6-7190-CD93CCA5D9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4" t="10617" b="36699"/>
          <a:stretch/>
        </p:blipFill>
        <p:spPr bwMode="auto">
          <a:xfrm>
            <a:off x="420313" y="4774247"/>
            <a:ext cx="828285" cy="119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8B208C9-C2D6-AD39-1A92-CD953033A845}"/>
              </a:ext>
            </a:extLst>
          </p:cNvPr>
          <p:cNvSpPr txBox="1"/>
          <p:nvPr/>
        </p:nvSpPr>
        <p:spPr>
          <a:xfrm>
            <a:off x="367201" y="5516345"/>
            <a:ext cx="1209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Thanos </a:t>
            </a:r>
            <a:r>
              <a:rPr lang="en-GB" sz="1200" dirty="0" err="1">
                <a:solidFill>
                  <a:schemeClr val="bg1"/>
                </a:solidFill>
              </a:rPr>
              <a:t>Athanasiou</a:t>
            </a:r>
            <a:endParaRPr lang="el-GR" sz="12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2F08BA6-130A-67A0-7DFA-5649A0D135FD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5" name="Picture 10" descr="MC-Logo-RGB">
            <a:extLst>
              <a:ext uri="{FF2B5EF4-FFF2-40B4-BE49-F238E27FC236}">
                <a16:creationId xmlns:a16="http://schemas.microsoft.com/office/drawing/2014/main" id="{BD24F9D5-1F9F-720D-D094-C2536F5A8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9831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25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3" y="1510752"/>
            <a:ext cx="5390118" cy="26391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8340" y="1697336"/>
            <a:ext cx="4139184" cy="1316608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981241" y="50584"/>
            <a:ext cx="80759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Virtual visits and video-conferences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10362" y="939670"/>
            <a:ext cx="11950579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Virtual visits during video-conference: GSI research institute, CNAO, 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therapy centers </a:t>
            </a:r>
            <a:endParaRPr lang="en-US" altLang="de-DE" sz="2133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2" y="3893629"/>
            <a:ext cx="5390118" cy="29643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845089" y="1373907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GSI moderators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37932" y="1376168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CNAO moderator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4729" y="4301012"/>
            <a:ext cx="5295218" cy="25571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0864" y="1697336"/>
            <a:ext cx="2153412" cy="12839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340" y="3032084"/>
            <a:ext cx="2163128" cy="125078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960864" y="1360234"/>
            <a:ext cx="219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medAustron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moder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8100" y="3577186"/>
            <a:ext cx="3032471" cy="234114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862501" y="3235251"/>
            <a:ext cx="319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U. </a:t>
            </a:r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Amaldi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: HI therapy pioneer</a:t>
            </a:r>
          </a:p>
        </p:txBody>
      </p:sp>
      <p:pic>
        <p:nvPicPr>
          <p:cNvPr id="3" name="Picture 2" descr="A screenshot of a video conference&#10;&#10;Description automatically generated with medium confidence">
            <a:extLst>
              <a:ext uri="{FF2B5EF4-FFF2-40B4-BE49-F238E27FC236}">
                <a16:creationId xmlns:a16="http://schemas.microsoft.com/office/drawing/2014/main" id="{18706208-AA68-296F-4033-ED64F7C3A89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2141" y="4054038"/>
            <a:ext cx="5175383" cy="275337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4E3D640-A36F-1275-F89A-A2540853C9DE}"/>
              </a:ext>
            </a:extLst>
          </p:cNvPr>
          <p:cNvSpPr/>
          <p:nvPr/>
        </p:nvSpPr>
        <p:spPr>
          <a:xfrm>
            <a:off x="4732141" y="4067711"/>
            <a:ext cx="2839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ea typeface="Arial" charset="0"/>
                <a:cs typeface="Arial" charset="0"/>
              </a:rPr>
              <a:t>HITRIplus</a:t>
            </a:r>
            <a:r>
              <a:rPr lang="en-US" dirty="0">
                <a:solidFill>
                  <a:schemeClr val="bg1"/>
                </a:solidFill>
                <a:ea typeface="Arial" charset="0"/>
                <a:cs typeface="Arial" charset="0"/>
              </a:rPr>
              <a:t> EU-funded project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206931-5819-BD02-1332-58EB0B844F5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4" name="Picture 10" descr="MC-Logo-RGB">
            <a:extLst>
              <a:ext uri="{FF2B5EF4-FFF2-40B4-BE49-F238E27FC236}">
                <a16:creationId xmlns:a16="http://schemas.microsoft.com/office/drawing/2014/main" id="{D18BC1F3-7833-22A0-E64D-24BA5E298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0383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9D34CA98-7B8E-BD86-5905-B46FCFD0A4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85"/>
          <a:stretch/>
        </p:blipFill>
        <p:spPr>
          <a:xfrm>
            <a:off x="4419600" y="2006408"/>
            <a:ext cx="7772400" cy="2158318"/>
          </a:xfrm>
          <a:prstGeom prst="rect">
            <a:avLst/>
          </a:prstGeom>
        </p:spPr>
      </p:pic>
      <p:pic>
        <p:nvPicPr>
          <p:cNvPr id="7" name="Picture 6" descr="A map of the world&#10;&#10;Description automatically generated">
            <a:extLst>
              <a:ext uri="{FF2B5EF4-FFF2-40B4-BE49-F238E27FC236}">
                <a16:creationId xmlns:a16="http://schemas.microsoft.com/office/drawing/2014/main" id="{7FEB9026-1060-B431-CDD4-F3DBB9C459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03300"/>
            <a:ext cx="5751415" cy="314962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EDC76E97-9F8F-CE16-B03C-40142B84BEBF}"/>
              </a:ext>
            </a:extLst>
          </p:cNvPr>
          <p:cNvSpPr txBox="1">
            <a:spLocks/>
          </p:cNvSpPr>
          <p:nvPr/>
        </p:nvSpPr>
        <p:spPr bwMode="auto">
          <a:xfrm>
            <a:off x="6129045" y="881536"/>
            <a:ext cx="4792843" cy="137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11 Feb and 8 March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sessions</a:t>
            </a:r>
            <a:endParaRPr lang="de-DE" altLang="en-US" sz="2400" kern="0" dirty="0">
              <a:solidFill>
                <a:srgbClr val="0000FF"/>
              </a:solidFill>
              <a:latin typeface="+mn-lt"/>
              <a:ea typeface="Arial" charset="0"/>
              <a:cs typeface="Arial" charset="0"/>
            </a:endParaRPr>
          </a:p>
          <a:p>
            <a:pPr algn="l" eaLnBrk="1" hangingPunct="1">
              <a:defRPr/>
            </a:pP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encouraging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female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participation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</a:p>
          <a:p>
            <a:pPr algn="l" eaLnBrk="1" hangingPunct="1">
              <a:defRPr/>
            </a:pP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and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providing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role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models</a:t>
            </a:r>
            <a:endParaRPr lang="de-DE" altLang="en-US" sz="2400" kern="0" dirty="0">
              <a:solidFill>
                <a:srgbClr val="C00000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9D66DDDC-1543-08D6-2B35-B8B87BF1E7E9}"/>
              </a:ext>
            </a:extLst>
          </p:cNvPr>
          <p:cNvSpPr txBox="1">
            <a:spLocks/>
          </p:cNvSpPr>
          <p:nvPr/>
        </p:nvSpPr>
        <p:spPr bwMode="auto">
          <a:xfrm>
            <a:off x="2449343" y="155291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supporting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females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in STEM 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DD6A54-F3EE-F289-CEA7-5D4BC69933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7230" y="1673750"/>
            <a:ext cx="954185" cy="572511"/>
          </a:xfrm>
          <a:prstGeom prst="rect">
            <a:avLst/>
          </a:prstGeom>
        </p:spPr>
      </p:pic>
      <p:pic>
        <p:nvPicPr>
          <p:cNvPr id="8" name="Picture 7" descr="A screenshot of a video conference&#10;&#10;Description automatically generated">
            <a:extLst>
              <a:ext uri="{FF2B5EF4-FFF2-40B4-BE49-F238E27FC236}">
                <a16:creationId xmlns:a16="http://schemas.microsoft.com/office/drawing/2014/main" id="{B59538CD-716B-1FEF-E838-2147F2A76A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715" y="4127522"/>
            <a:ext cx="6632120" cy="2665208"/>
          </a:xfrm>
          <a:prstGeom prst="rect">
            <a:avLst/>
          </a:prstGeom>
        </p:spPr>
      </p:pic>
      <p:pic>
        <p:nvPicPr>
          <p:cNvPr id="10" name="Picture 9" descr="A screenshot of a video chat&#10;&#10;Description automatically generated">
            <a:extLst>
              <a:ext uri="{FF2B5EF4-FFF2-40B4-BE49-F238E27FC236}">
                <a16:creationId xmlns:a16="http://schemas.microsoft.com/office/drawing/2014/main" id="{15DF7240-1738-65FB-288F-44CCEB5CB89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6575" y="4136643"/>
            <a:ext cx="3424359" cy="266520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E0959FC-5467-913E-8EBB-7D9D50D4B5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802" y="6393310"/>
            <a:ext cx="26629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000" dirty="0">
                <a:solidFill>
                  <a:schemeClr val="bg1"/>
                </a:solidFill>
                <a:latin typeface="ArialMT"/>
              </a:rPr>
              <a:t>What have we learnt?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3F144714-0D1C-9A47-C85E-2EF7F25FA84A}"/>
              </a:ext>
            </a:extLst>
          </p:cNvPr>
          <p:cNvSpPr txBox="1">
            <a:spLocks/>
          </p:cNvSpPr>
          <p:nvPr/>
        </p:nvSpPr>
        <p:spPr>
          <a:xfrm>
            <a:off x="4608415" y="4162043"/>
            <a:ext cx="3934988" cy="424732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PTMC quiz: a fun way to finish</a:t>
            </a:r>
          </a:p>
        </p:txBody>
      </p:sp>
      <p:pic>
        <p:nvPicPr>
          <p:cNvPr id="6" name="Picture 5" descr="A map of the world&#10;&#10;Description automatically generated">
            <a:extLst>
              <a:ext uri="{FF2B5EF4-FFF2-40B4-BE49-F238E27FC236}">
                <a16:creationId xmlns:a16="http://schemas.microsoft.com/office/drawing/2014/main" id="{D2D4490D-A6FD-BFF4-7507-91298EED3F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006278"/>
            <a:ext cx="4775565" cy="3130365"/>
          </a:xfrm>
          <a:prstGeom prst="rect">
            <a:avLst/>
          </a:prstGeom>
        </p:spPr>
      </p:pic>
      <p:pic>
        <p:nvPicPr>
          <p:cNvPr id="14" name="Picture 13" descr="A person looking down at something&#10;&#10;Description automatically generated">
            <a:extLst>
              <a:ext uri="{FF2B5EF4-FFF2-40B4-BE49-F238E27FC236}">
                <a16:creationId xmlns:a16="http://schemas.microsoft.com/office/drawing/2014/main" id="{32DAD5C9-FAB3-85D6-4DC3-7E129938210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7230" y="2210722"/>
            <a:ext cx="954185" cy="557714"/>
          </a:xfrm>
          <a:prstGeom prst="rect">
            <a:avLst/>
          </a:prstGeom>
        </p:spPr>
      </p:pic>
      <p:pic>
        <p:nvPicPr>
          <p:cNvPr id="18" name="Picture 17" descr="A person wearing glasses and a headset&#10;&#10;Description automatically generated">
            <a:extLst>
              <a:ext uri="{FF2B5EF4-FFF2-40B4-BE49-F238E27FC236}">
                <a16:creationId xmlns:a16="http://schemas.microsoft.com/office/drawing/2014/main" id="{8F352AE4-9F92-0E13-15A8-B322FFC0BA4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566" y="3300997"/>
            <a:ext cx="996767" cy="557715"/>
          </a:xfrm>
          <a:prstGeom prst="rect">
            <a:avLst/>
          </a:prstGeom>
        </p:spPr>
      </p:pic>
      <p:pic>
        <p:nvPicPr>
          <p:cNvPr id="20" name="Picture 19" descr="A person in front of a chalkboard&#10;&#10;Description automatically generated">
            <a:extLst>
              <a:ext uri="{FF2B5EF4-FFF2-40B4-BE49-F238E27FC236}">
                <a16:creationId xmlns:a16="http://schemas.microsoft.com/office/drawing/2014/main" id="{F4009FEA-15E0-DD35-4D99-B5D39CA78B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180" y="1091536"/>
            <a:ext cx="954185" cy="552697"/>
          </a:xfrm>
          <a:prstGeom prst="rect">
            <a:avLst/>
          </a:prstGeom>
        </p:spPr>
      </p:pic>
      <p:pic>
        <p:nvPicPr>
          <p:cNvPr id="9" name="Picture 8" descr="A person wearing glasses and holding her neck&#10;&#10;Description automatically generated">
            <a:extLst>
              <a:ext uri="{FF2B5EF4-FFF2-40B4-BE49-F238E27FC236}">
                <a16:creationId xmlns:a16="http://schemas.microsoft.com/office/drawing/2014/main" id="{3FAE87DA-9037-BBE5-F3F6-764CE582EB9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0585" y="5904763"/>
            <a:ext cx="1297250" cy="84366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18927C3-E353-B0E1-AFED-73405E0A0002}"/>
              </a:ext>
            </a:extLst>
          </p:cNvPr>
          <p:cNvSpPr txBox="1"/>
          <p:nvPr/>
        </p:nvSpPr>
        <p:spPr>
          <a:xfrm>
            <a:off x="10370973" y="1673750"/>
            <a:ext cx="24560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kern="0" dirty="0">
                <a:solidFill>
                  <a:srgbClr val="FF3FFF"/>
                </a:solidFill>
                <a:cs typeface="Arial" charset="0"/>
              </a:rPr>
              <a:t>El </a:t>
            </a:r>
            <a:r>
              <a:rPr lang="de-DE" kern="0" dirty="0" err="1">
                <a:solidFill>
                  <a:srgbClr val="FF3FFF"/>
                </a:solidFill>
                <a:cs typeface="Arial" charset="0"/>
              </a:rPr>
              <a:t>Houria</a:t>
            </a:r>
            <a:r>
              <a:rPr lang="de-DE" kern="0" dirty="0">
                <a:solidFill>
                  <a:srgbClr val="FF3FFF"/>
                </a:solidFill>
                <a:cs typeface="Arial" charset="0"/>
              </a:rPr>
              <a:t> </a:t>
            </a:r>
            <a:r>
              <a:rPr lang="de-DE" kern="0" dirty="0" err="1">
                <a:solidFill>
                  <a:srgbClr val="FF3FFF"/>
                </a:solidFill>
                <a:cs typeface="Arial" charset="0"/>
              </a:rPr>
              <a:t>Algeria</a:t>
            </a:r>
            <a:r>
              <a:rPr lang="de-DE" kern="0" dirty="0">
                <a:solidFill>
                  <a:srgbClr val="FF3FFF"/>
                </a:solidFill>
                <a:cs typeface="Arial" charset="0"/>
              </a:rPr>
              <a:t> </a:t>
            </a:r>
          </a:p>
          <a:p>
            <a:endParaRPr lang="en-CH" dirty="0">
              <a:solidFill>
                <a:srgbClr val="FF3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9B076D-114A-0A28-CF33-E5FC902CF68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6" name="Picture 10" descr="MC-Logo-RGB">
            <a:extLst>
              <a:ext uri="{FF2B5EF4-FFF2-40B4-BE49-F238E27FC236}">
                <a16:creationId xmlns:a16="http://schemas.microsoft.com/office/drawing/2014/main" id="{A637730E-F0D9-EC8B-BF7D-D38593F03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70182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 bwMode="auto">
          <a:xfrm>
            <a:off x="1397094" y="97133"/>
            <a:ext cx="10558254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Main Message: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need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fundamental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10" descr="A tree with apples on it&#10;&#10;Description automatically generated with low confidence">
            <a:extLst>
              <a:ext uri="{FF2B5EF4-FFF2-40B4-BE49-F238E27FC236}">
                <a16:creationId xmlns:a16="http://schemas.microsoft.com/office/drawing/2014/main" id="{41AF862B-2E60-B2B2-1FE4-BA1061CE7B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1010" y="1511737"/>
            <a:ext cx="3810990" cy="41244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55B87F-CA83-D720-C768-EBFD4A113A3C}"/>
              </a:ext>
            </a:extLst>
          </p:cNvPr>
          <p:cNvSpPr txBox="1"/>
          <p:nvPr/>
        </p:nvSpPr>
        <p:spPr>
          <a:xfrm>
            <a:off x="0" y="5669322"/>
            <a:ext cx="123366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   Demonstrate a return to society from investment in  fundamental research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AF1F95-5EA3-1198-CAB2-71AE724B76A4}"/>
              </a:ext>
            </a:extLst>
          </p:cNvPr>
          <p:cNvSpPr txBox="1"/>
          <p:nvPr/>
        </p:nvSpPr>
        <p:spPr>
          <a:xfrm>
            <a:off x="181320" y="1050072"/>
            <a:ext cx="112475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To get the fruit you need the tree with its roots, trunk, branches….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81952E5-9506-CEA4-38ED-FD9D4D7B7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320" y="1716367"/>
            <a:ext cx="8850464" cy="33840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Attract high-school students to STEM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Cultivate confidence through the hands-on </a:t>
            </a:r>
            <a:r>
              <a:rPr lang="en-US" sz="19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9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Support female participation 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Create groups of Uni assistants that learn better in order to teach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Enhance public awareness on benefits from fundamental research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sz="18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Prepare future generations aware of importance of fundamental research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AA3625-2432-ACEC-0EB9-24DFC047D3D9}"/>
              </a:ext>
            </a:extLst>
          </p:cNvPr>
          <p:cNvSpPr txBox="1"/>
          <p:nvPr/>
        </p:nvSpPr>
        <p:spPr>
          <a:xfrm>
            <a:off x="371206" y="4947197"/>
            <a:ext cx="9480365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900" i="1" dirty="0">
                <a:solidFill>
                  <a:srgbClr val="0000FF"/>
                </a:solidFill>
                <a:latin typeface="Arial" charset="0"/>
                <a:cs typeface="Arial" charset="0"/>
              </a:rPr>
              <a:t>a science educated future generation is crucial for shaping the future of any country, </a:t>
            </a:r>
          </a:p>
          <a:p>
            <a:r>
              <a:rPr lang="en-CH" sz="1900" i="1" dirty="0">
                <a:solidFill>
                  <a:srgbClr val="0000FF"/>
                </a:solidFill>
                <a:latin typeface="Arial" charset="0"/>
                <a:cs typeface="Arial" charset="0"/>
              </a:rPr>
              <a:t>based on rational scientific thinking and decision-making processes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64DC11-742E-90F4-A8F9-B1BA4B4BE5EB}"/>
              </a:ext>
            </a:extLst>
          </p:cNvPr>
          <p:cNvSpPr txBox="1"/>
          <p:nvPr/>
        </p:nvSpPr>
        <p:spPr>
          <a:xfrm>
            <a:off x="712520" y="6179805"/>
            <a:ext cx="9037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Our reward: the enthusiasm and appreciation of the students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ED1D03-BF1A-7AC4-C763-4F5A613693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993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4A5E89CE-9E52-0B46-3598-CB991C43C0E9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3327400" y="-210609"/>
            <a:ext cx="6189133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Summary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Activities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9A95E9-5294-B547-D985-428A7A1B883E}"/>
              </a:ext>
            </a:extLst>
          </p:cNvPr>
          <p:cNvSpPr txBox="1"/>
          <p:nvPr/>
        </p:nvSpPr>
        <p:spPr>
          <a:xfrm>
            <a:off x="497771" y="1541271"/>
            <a:ext cx="1119645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PTMC in Zurich and EPFL: PTMC and new material for school curricula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ICHEP Prague: PTMC and stories on applications for society</a:t>
            </a:r>
            <a:endParaRPr lang="en-CH" sz="2800" kern="100" dirty="0">
              <a:solidFill>
                <a:srgbClr val="7030A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CONF Australia : Plenary plus </a:t>
            </a:r>
            <a:r>
              <a:rPr lang="en-US" sz="2800" kern="100" dirty="0" err="1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MasterClass</a:t>
            </a: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plus other activities</a:t>
            </a:r>
            <a:endParaRPr lang="en-CH" sz="2800" kern="100" dirty="0">
              <a:solidFill>
                <a:srgbClr val="7030A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ANP Thessaloniki : Plenary </a:t>
            </a:r>
            <a:endParaRPr lang="en-CH" sz="2800" kern="100" dirty="0">
              <a:solidFill>
                <a:srgbClr val="7030A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Hadron Therapy Symposium: 2 days lectures, 1 day PTMC hands-on</a:t>
            </a:r>
            <a:endParaRPr lang="en-CH" sz="2800" kern="100" dirty="0">
              <a:solidFill>
                <a:srgbClr val="7030A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 70</a:t>
            </a:r>
            <a:r>
              <a:rPr lang="en-US" sz="2800" kern="100" baseline="300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>
                <a:solidFill>
                  <a:srgbClr val="7030A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including</a:t>
            </a: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LIT LHC Interactive Tunnel, with particle therapy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kern="100" dirty="0">
                <a:solidFill>
                  <a:srgbClr val="7030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>
                <a:solidFill>
                  <a:srgbClr val="7030A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Greek Physics Association 13-14 December, PTMC </a:t>
            </a:r>
            <a:r>
              <a:rPr lang="en-US" sz="2800" kern="100" dirty="0" err="1">
                <a:solidFill>
                  <a:srgbClr val="7030A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MasterClass</a:t>
            </a:r>
            <a:r>
              <a:rPr lang="en-US" sz="2800" kern="100" dirty="0">
                <a:solidFill>
                  <a:srgbClr val="7030A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n-CH" sz="2800" kern="100" dirty="0">
              <a:solidFill>
                <a:srgbClr val="7030A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73B057-3007-D500-597C-37B59F6FD2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8" name="Picture 10" descr="MC-Logo-RGB">
            <a:extLst>
              <a:ext uri="{FF2B5EF4-FFF2-40B4-BE49-F238E27FC236}">
                <a16:creationId xmlns:a16="http://schemas.microsoft.com/office/drawing/2014/main" id="{4728C29C-065B-8FED-6E04-C0AAAB935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4309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1AA8F7E-B01F-F0E6-7C5B-6F31BCB124E7}"/>
              </a:ext>
            </a:extLst>
          </p:cNvPr>
          <p:cNvSpPr txBox="1"/>
          <p:nvPr/>
        </p:nvSpPr>
        <p:spPr>
          <a:xfrm>
            <a:off x="225287" y="3729924"/>
            <a:ext cx="11966713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0" u="none" strike="noStrike">
                <a:solidFill>
                  <a:srgbClr val="7030A0"/>
                </a:solidFill>
                <a:effectLst/>
                <a:cs typeface="Arial" panose="020B0604020202020204" pitchFamily="34" charset="0"/>
              </a:rPr>
              <a:t>Swiss schools curricula: </a:t>
            </a:r>
            <a:r>
              <a:rPr lang="en-GB" sz="2400" b="0" i="0" u="none" strike="noStrike">
                <a:solidFill>
                  <a:srgbClr val="7030A0"/>
                </a:solidFill>
                <a:effectLst/>
              </a:rPr>
              <a:t>invited to participate to projects exploring the possibilities to enhance the schools curricula by creating digital tools for STEM teachers in Switzerland and abroad </a:t>
            </a:r>
            <a:r>
              <a:rPr lang="en-GB" sz="2400" b="1" i="0" u="none" strike="noStrike">
                <a:solidFill>
                  <a:srgbClr val="FF3FFF"/>
                </a:solidFill>
                <a:effectLst/>
              </a:rPr>
              <a:t>see attached presentation for details </a:t>
            </a:r>
          </a:p>
          <a:p>
            <a:endParaRPr lang="en-GB" sz="2400" b="0" i="0" u="none" strike="noStrike">
              <a:solidFill>
                <a:srgbClr val="7030A0"/>
              </a:solidFill>
              <a:effectLst/>
              <a:cs typeface="Arial" panose="020B0604020202020204" pitchFamily="34" charset="0"/>
            </a:endParaRPr>
          </a:p>
          <a:p>
            <a:r>
              <a:rPr lang="en-GB" sz="2800" b="1" i="0" u="none" strike="noStrike">
                <a:solidFill>
                  <a:srgbClr val="7030A0"/>
                </a:solidFill>
                <a:effectLst/>
                <a:cs typeface="Arial" panose="020B0604020202020204" pitchFamily="34" charset="0"/>
              </a:rPr>
              <a:t>Swiss pilot and proof of concept: </a:t>
            </a:r>
            <a:r>
              <a:rPr lang="en-GB" sz="2800" i="0" u="none" strike="noStrike">
                <a:solidFill>
                  <a:srgbClr val="7030A0"/>
                </a:solidFill>
                <a:effectLst/>
                <a:cs typeface="Arial" panose="020B0604020202020204" pitchFamily="34" charset="0"/>
              </a:rPr>
              <a:t>YF and Luca Garolfi</a:t>
            </a:r>
            <a:r>
              <a:rPr lang="en-GB" sz="280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endParaRPr lang="en-GB" sz="2800" i="0" u="none" strike="noStrike">
              <a:solidFill>
                <a:srgbClr val="7030A0"/>
              </a:solidFill>
              <a:effectLst/>
              <a:cs typeface="Arial" panose="020B0604020202020204" pitchFamily="34" charset="0"/>
            </a:endParaRPr>
          </a:p>
          <a:p>
            <a:pPr lvl="1"/>
            <a:r>
              <a:rPr lang="en-GB" sz="2400" b="0" i="0" u="none" strike="noStrike">
                <a:solidFill>
                  <a:srgbClr val="7030A0"/>
                </a:solidFill>
                <a:effectLst/>
                <a:cs typeface="Arial" panose="020B0604020202020204" pitchFamily="34" charset="0"/>
              </a:rPr>
              <a:t>-    PTMC </a:t>
            </a:r>
            <a:r>
              <a:rPr lang="en-GB" sz="2400">
                <a:solidFill>
                  <a:srgbClr val="7030A0"/>
                </a:solidFill>
                <a:cs typeface="Arial" panose="020B0604020202020204" pitchFamily="34" charset="0"/>
              </a:rPr>
              <a:t>at International </a:t>
            </a:r>
            <a:r>
              <a:rPr lang="en-GB" sz="2400" b="0" i="0" u="none" strike="noStrike">
                <a:solidFill>
                  <a:srgbClr val="7030A0"/>
                </a:solidFill>
                <a:effectLst/>
                <a:cs typeface="Arial" panose="020B0604020202020204" pitchFamily="34" charset="0"/>
              </a:rPr>
              <a:t>School, Zurich, 19 june 2024 </a:t>
            </a:r>
          </a:p>
          <a:p>
            <a:pPr marL="800100" lvl="1" indent="-342900">
              <a:buFontTx/>
              <a:buChar char="-"/>
            </a:pPr>
            <a:r>
              <a:rPr lang="en-GB" sz="2400" b="0" i="0" u="sng" strike="noStrike">
                <a:solidFill>
                  <a:srgbClr val="7030A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SEFI 2024</a:t>
            </a:r>
            <a:r>
              <a:rPr lang="en-GB" sz="2400">
                <a:solidFill>
                  <a:srgbClr val="7030A0"/>
                </a:solidFill>
                <a:cs typeface="Arial" panose="020B0604020202020204" pitchFamily="34" charset="0"/>
              </a:rPr>
              <a:t> W</a:t>
            </a:r>
            <a:r>
              <a:rPr lang="en-GB" sz="2400" b="0" i="0" u="none" strike="noStrike">
                <a:solidFill>
                  <a:srgbClr val="7030A0"/>
                </a:solidFill>
                <a:effectLst/>
                <a:cs typeface="Arial" panose="020B0604020202020204" pitchFamily="34" charset="0"/>
              </a:rPr>
              <a:t>orkshop </a:t>
            </a:r>
            <a:r>
              <a:rPr lang="en-GB" sz="2400">
                <a:solidFill>
                  <a:srgbClr val="7030A0"/>
                </a:solidFill>
                <a:cs typeface="Arial" panose="020B0604020202020204" pitchFamily="34" charset="0"/>
              </a:rPr>
              <a:t>EPFL</a:t>
            </a:r>
            <a:r>
              <a:rPr lang="en-GB" sz="2400" b="0" i="0" u="none" strike="noStrike">
                <a:solidFill>
                  <a:srgbClr val="7030A0"/>
                </a:solidFill>
                <a:effectLst/>
                <a:cs typeface="Arial" panose="020B0604020202020204" pitchFamily="34" charset="0"/>
              </a:rPr>
              <a:t> Lausanne, 2-5 sep 2024: </a:t>
            </a:r>
          </a:p>
          <a:p>
            <a:pPr lvl="1"/>
            <a:r>
              <a:rPr lang="en-GB" sz="2400" b="0" i="0" u="none" strike="noStrike">
                <a:solidFill>
                  <a:srgbClr val="7030A0"/>
                </a:solidFill>
                <a:effectLst/>
                <a:cs typeface="Arial" panose="020B0604020202020204" pitchFamily="34" charset="0"/>
              </a:rPr>
              <a:t>     PTMC contribution </a:t>
            </a:r>
            <a:r>
              <a:rPr lang="en-GB" sz="2400" b="1" i="0" u="none" strike="noStrike">
                <a:solidFill>
                  <a:srgbClr val="7030A0"/>
                </a:solidFill>
                <a:effectLst/>
              </a:rPr>
              <a:t>“Inspiring next STEM generation by Innovation”</a:t>
            </a:r>
            <a:endParaRPr lang="en-CH" sz="2400" dirty="0">
              <a:solidFill>
                <a:srgbClr val="7030A0"/>
              </a:solidFill>
              <a:cs typeface="Arial" panose="020B0604020202020204" pitchFamily="34" charset="0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98E2FE56-F5AC-696B-2C4F-8D027ACE3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207" y="137142"/>
            <a:ext cx="10059164" cy="590931"/>
          </a:xfrm>
        </p:spPr>
        <p:txBody>
          <a:bodyPr wrap="none">
            <a:spAutoFit/>
          </a:bodyPr>
          <a:lstStyle/>
          <a:p>
            <a:r>
              <a:rPr lang="en-US" altLang="en-US" sz="3600" b="1">
                <a:solidFill>
                  <a:srgbClr val="0000FF"/>
                </a:solidFill>
                <a:latin typeface="ArialMT" charset="0"/>
              </a:rPr>
              <a:t>PTMC and new materials for school curricula</a:t>
            </a:r>
            <a:endParaRPr lang="en-US" altLang="en-US" sz="3600" b="1" dirty="0"/>
          </a:p>
        </p:txBody>
      </p:sp>
      <p:pic>
        <p:nvPicPr>
          <p:cNvPr id="14" name="Picture 13" descr="A person standing in front of a projector screen&#10;&#10;Description automatically generated">
            <a:extLst>
              <a:ext uri="{FF2B5EF4-FFF2-40B4-BE49-F238E27FC236}">
                <a16:creationId xmlns:a16="http://schemas.microsoft.com/office/drawing/2014/main" id="{DC826C74-1BE5-6860-589C-F6EE0F7CF40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167"/>
          <a:stretch/>
        </p:blipFill>
        <p:spPr>
          <a:xfrm>
            <a:off x="227445" y="953877"/>
            <a:ext cx="4229930" cy="1985142"/>
          </a:xfrm>
          <a:prstGeom prst="rect">
            <a:avLst/>
          </a:prstGeom>
        </p:spPr>
      </p:pic>
      <p:pic>
        <p:nvPicPr>
          <p:cNvPr id="10" name="Picture 9" descr="A group of people sitting in chairs&#10;&#10;Description automatically generated">
            <a:extLst>
              <a:ext uri="{FF2B5EF4-FFF2-40B4-BE49-F238E27FC236}">
                <a16:creationId xmlns:a16="http://schemas.microsoft.com/office/drawing/2014/main" id="{698047C0-9E6D-F98A-55C8-15C1E0361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3956" y="1355423"/>
            <a:ext cx="4264088" cy="1910684"/>
          </a:xfrm>
          <a:prstGeom prst="rect">
            <a:avLst/>
          </a:prstGeom>
        </p:spPr>
      </p:pic>
      <p:pic>
        <p:nvPicPr>
          <p:cNvPr id="12" name="Picture 11" descr="A person standing in front of a screen&#10;&#10;Description automatically generated">
            <a:extLst>
              <a:ext uri="{FF2B5EF4-FFF2-40B4-BE49-F238E27FC236}">
                <a16:creationId xmlns:a16="http://schemas.microsoft.com/office/drawing/2014/main" id="{C0CFDF1C-BE57-F3AE-E4E8-1CE4F0EDF3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4625" y="1737103"/>
            <a:ext cx="4229930" cy="19851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EA6851C-8212-9C55-0F97-1C3E83C965C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E08CC0-C4C1-AAD7-846D-79FC7660E4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8044" y="4680476"/>
            <a:ext cx="2690283" cy="180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94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0987BBFA-CBD7-8B5F-9E93-5B1815CBF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72400" cy="4388392"/>
          </a:xfrm>
          <a:prstGeom prst="rect">
            <a:avLst/>
          </a:prstGeom>
        </p:spPr>
      </p:pic>
      <p:pic>
        <p:nvPicPr>
          <p:cNvPr id="7" name="Picture 6" descr="A screenshot of a computer application&#10;&#10;Description automatically generated">
            <a:extLst>
              <a:ext uri="{FF2B5EF4-FFF2-40B4-BE49-F238E27FC236}">
                <a16:creationId xmlns:a16="http://schemas.microsoft.com/office/drawing/2014/main" id="{719CAFD4-2A3B-E2B2-ECE6-A4EB62B213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7041"/>
          <a:stretch/>
        </p:blipFill>
        <p:spPr>
          <a:xfrm>
            <a:off x="0" y="4544789"/>
            <a:ext cx="7772400" cy="2102194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09B12CEB-24A8-75AA-8EEE-47DAE685A259}"/>
              </a:ext>
            </a:extLst>
          </p:cNvPr>
          <p:cNvSpPr txBox="1">
            <a:spLocks/>
          </p:cNvSpPr>
          <p:nvPr/>
        </p:nvSpPr>
        <p:spPr bwMode="auto">
          <a:xfrm>
            <a:off x="8450250" y="0"/>
            <a:ext cx="3017012" cy="143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Focus on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medical applications </a:t>
            </a:r>
          </a:p>
          <a:p>
            <a:pPr>
              <a:spcBef>
                <a:spcPct val="0"/>
              </a:spcBef>
              <a:buNone/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A97220D2-2CAF-3479-5466-F09CDE340557}"/>
              </a:ext>
            </a:extLst>
          </p:cNvPr>
          <p:cNvSpPr txBox="1">
            <a:spLocks noChangeArrowheads="1"/>
          </p:cNvSpPr>
          <p:nvPr/>
        </p:nvSpPr>
        <p:spPr>
          <a:xfrm>
            <a:off x="8788857" y="1377647"/>
            <a:ext cx="2805268" cy="137983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defTabSz="457189" eaLnBrk="1" hangingPunct="1">
              <a:lnSpc>
                <a:spcPct val="110000"/>
              </a:lnSpc>
              <a:spcBef>
                <a:spcPts val="300"/>
              </a:spcBef>
              <a:defRPr/>
            </a:pPr>
            <a:r>
              <a:rPr lang="en-US" altLang="de-DE" sz="2400" dirty="0">
                <a:solidFill>
                  <a:srgbClr val="0000FF"/>
                </a:solidFill>
              </a:rPr>
              <a:t>PTMC</a:t>
            </a:r>
          </a:p>
          <a:p>
            <a:pPr defTabSz="457189" eaLnBrk="1" hangingPunct="1">
              <a:lnSpc>
                <a:spcPct val="110000"/>
              </a:lnSpc>
              <a:spcBef>
                <a:spcPts val="300"/>
              </a:spcBef>
              <a:defRPr/>
            </a:pPr>
            <a:r>
              <a:rPr lang="en-US" altLang="de-DE" sz="2400" dirty="0">
                <a:solidFill>
                  <a:srgbClr val="0000FF"/>
                </a:solidFill>
              </a:rPr>
              <a:t>25% of stories </a:t>
            </a:r>
            <a:endParaRPr lang="de-DE" altLang="de-DE" sz="2400" dirty="0"/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0060013E-B770-7D43-C713-4926E01281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67019"/>
          <a:stretch/>
        </p:blipFill>
        <p:spPr>
          <a:xfrm>
            <a:off x="9624646" y="5235889"/>
            <a:ext cx="2391510" cy="1415071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0B9B4F21-0A0C-2C42-3270-661BCC214AF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110" t="4148" r="68138" b="6250"/>
          <a:stretch/>
        </p:blipFill>
        <p:spPr>
          <a:xfrm>
            <a:off x="7928937" y="3598656"/>
            <a:ext cx="2157046" cy="139455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523F852-B082-12D4-0E5E-5165C1DDC7FC}"/>
              </a:ext>
            </a:extLst>
          </p:cNvPr>
          <p:cNvSpPr txBox="1"/>
          <p:nvPr/>
        </p:nvSpPr>
        <p:spPr>
          <a:xfrm>
            <a:off x="7928937" y="3306361"/>
            <a:ext cx="2262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800" dirty="0">
                <a:solidFill>
                  <a:srgbClr val="0000FF"/>
                </a:solidFill>
              </a:rPr>
              <a:t>PET </a:t>
            </a:r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1E55C4-C003-0550-9588-DA20A44EFF80}"/>
              </a:ext>
            </a:extLst>
          </p:cNvPr>
          <p:cNvSpPr txBox="1"/>
          <p:nvPr/>
        </p:nvSpPr>
        <p:spPr>
          <a:xfrm>
            <a:off x="9624646" y="4955785"/>
            <a:ext cx="2262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800" dirty="0">
                <a:solidFill>
                  <a:srgbClr val="0000FF"/>
                </a:solidFill>
              </a:rPr>
              <a:t>MEDIPIX </a:t>
            </a:r>
            <a:endParaRPr lang="en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9FC36E-85FE-4344-41E8-4BE38A8CDE5B}"/>
              </a:ext>
            </a:extLst>
          </p:cNvPr>
          <p:cNvSpPr txBox="1"/>
          <p:nvPr/>
        </p:nvSpPr>
        <p:spPr>
          <a:xfrm>
            <a:off x="6910756" y="2447614"/>
            <a:ext cx="6096000" cy="686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1800" dirty="0">
                <a:solidFill>
                  <a:srgbClr val="0000FF"/>
                </a:solidFill>
              </a:rPr>
              <a:t>Particle interactions with matter </a:t>
            </a:r>
          </a:p>
          <a:p>
            <a:pPr marL="0" indent="0" algn="ctr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1800" dirty="0">
                <a:solidFill>
                  <a:srgbClr val="0000FF"/>
                </a:solidFill>
              </a:rPr>
              <a:t>in the real-world QCD matter at low energies</a:t>
            </a:r>
            <a:endParaRPr lang="de-DE" altLang="de-DE" sz="1800" dirty="0"/>
          </a:p>
        </p:txBody>
      </p:sp>
      <p:pic>
        <p:nvPicPr>
          <p:cNvPr id="2" name="Picture 10" descr="MC-Logo-RGB">
            <a:extLst>
              <a:ext uri="{FF2B5EF4-FFF2-40B4-BE49-F238E27FC236}">
                <a16:creationId xmlns:a16="http://schemas.microsoft.com/office/drawing/2014/main" id="{2785EEF0-48F0-C9A7-24BF-7CCEA94F4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856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>
            <a:extLst>
              <a:ext uri="{FF2B5EF4-FFF2-40B4-BE49-F238E27FC236}">
                <a16:creationId xmlns:a16="http://schemas.microsoft.com/office/drawing/2014/main" id="{232A0707-013B-ACEB-3CBF-D371FBD8E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207" y="137142"/>
            <a:ext cx="10059164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 and stories on applications for society</a:t>
            </a:r>
            <a:endParaRPr lang="en-US" altLang="en-US" sz="3600" b="1" dirty="0"/>
          </a:p>
        </p:txBody>
      </p:sp>
      <p:pic>
        <p:nvPicPr>
          <p:cNvPr id="6" name="Picture 5" descr="A screenshot of a website&#10;&#10;Description automatically generated">
            <a:extLst>
              <a:ext uri="{FF2B5EF4-FFF2-40B4-BE49-F238E27FC236}">
                <a16:creationId xmlns:a16="http://schemas.microsoft.com/office/drawing/2014/main" id="{F9FE8148-9195-4DCB-7A41-7BD56061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662" y="1847409"/>
            <a:ext cx="7520338" cy="5010591"/>
          </a:xfrm>
          <a:prstGeom prst="rect">
            <a:avLst/>
          </a:prstGeom>
        </p:spPr>
      </p:pic>
      <p:pic>
        <p:nvPicPr>
          <p:cNvPr id="8" name="Picture 7" descr="A diagram of a diagram&#10;&#10;Description automatically generated">
            <a:extLst>
              <a:ext uri="{FF2B5EF4-FFF2-40B4-BE49-F238E27FC236}">
                <a16:creationId xmlns:a16="http://schemas.microsoft.com/office/drawing/2014/main" id="{8DF67289-74FF-C829-9FFE-33905F1B9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2" y="1134533"/>
            <a:ext cx="4656620" cy="30124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81F3E5B-69A5-3F3B-70EE-5E3EB1B1DE26}"/>
              </a:ext>
            </a:extLst>
          </p:cNvPr>
          <p:cNvSpPr txBox="1"/>
          <p:nvPr/>
        </p:nvSpPr>
        <p:spPr>
          <a:xfrm>
            <a:off x="491066" y="4471444"/>
            <a:ext cx="47752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i="0" u="none" strike="noStrike" dirty="0">
                <a:solidFill>
                  <a:srgbClr val="7030A0"/>
                </a:solidFill>
                <a:effectLst/>
                <a:cs typeface="Arial" panose="020B0604020202020204" pitchFamily="34" charset="0"/>
              </a:rPr>
              <a:t>From plans to reality !</a:t>
            </a:r>
          </a:p>
          <a:p>
            <a:r>
              <a:rPr lang="en-GB" sz="3200" b="1" dirty="0">
                <a:solidFill>
                  <a:srgbClr val="FF3FFF"/>
                </a:solidFill>
                <a:cs typeface="Arial" panose="020B0604020202020204" pitchFamily="34" charset="0"/>
              </a:rPr>
              <a:t>D</a:t>
            </a:r>
            <a:r>
              <a:rPr lang="en-GB" sz="3200" b="1" i="0" u="none" strike="noStrike" dirty="0">
                <a:solidFill>
                  <a:srgbClr val="FF3FFF"/>
                </a:solidFill>
                <a:effectLst/>
                <a:cs typeface="Arial" panose="020B0604020202020204" pitchFamily="34" charset="0"/>
              </a:rPr>
              <a:t>edicated web page </a:t>
            </a:r>
          </a:p>
          <a:p>
            <a:r>
              <a:rPr lang="en-GB" sz="3200" b="1" dirty="0">
                <a:solidFill>
                  <a:srgbClr val="7030A0"/>
                </a:solidFill>
                <a:cs typeface="Arial" panose="020B0604020202020204" pitchFamily="34" charset="0"/>
              </a:rPr>
              <a:t>Collection of stories </a:t>
            </a:r>
            <a:endParaRPr lang="en-CH" sz="32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A838D6-E7D7-8D92-90BB-C9612ACDE8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779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AEC378-1E24-D3ED-1B7A-EC6C6F44076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9584"/>
          <a:stretch/>
        </p:blipFill>
        <p:spPr>
          <a:xfrm>
            <a:off x="0" y="4430008"/>
            <a:ext cx="12191999" cy="24279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4F973-7CCB-4F10-2CC0-BFB186C7128C}"/>
              </a:ext>
            </a:extLst>
          </p:cNvPr>
          <p:cNvSpPr txBox="1"/>
          <p:nvPr/>
        </p:nvSpPr>
        <p:spPr>
          <a:xfrm>
            <a:off x="298079" y="1055744"/>
            <a:ext cx="113936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Tuesday 20  august 2024, Cairns  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10:00 Plenary presentation on PTMC and WG “Outreach of Applications for Society” (similar to the one in ICHEP)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11:00 </a:t>
            </a:r>
            <a:r>
              <a:rPr lang="en-US" sz="1600" dirty="0">
                <a:solidFill>
                  <a:srgbClr val="0000FF"/>
                </a:solidFill>
                <a:latin typeface="ArialMT"/>
              </a:rPr>
              <a:t>ALICE MC 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  <a:latin typeface="ArialMT"/>
              </a:rPr>
              <a:t>Conference web page: https://confinement24.org.au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  <a:latin typeface="ArialMT"/>
              </a:rPr>
              <a:t>Timetable: https://</a:t>
            </a:r>
            <a:r>
              <a:rPr lang="en-US" sz="1600" dirty="0" err="1">
                <a:solidFill>
                  <a:srgbClr val="0000FF"/>
                </a:solidFill>
                <a:latin typeface="ArialMT"/>
              </a:rPr>
              <a:t>indico.cern.ch</a:t>
            </a:r>
            <a:r>
              <a:rPr lang="en-US" sz="1600" dirty="0">
                <a:solidFill>
                  <a:srgbClr val="0000FF"/>
                </a:solidFill>
                <a:latin typeface="ArialMT"/>
              </a:rPr>
              <a:t>/event/1293041/timetable/#20240818</a:t>
            </a:r>
            <a:endParaRPr lang="en-CH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A448D0-1B53-C2B4-5B95-8045FC85562F}"/>
              </a:ext>
            </a:extLst>
          </p:cNvPr>
          <p:cNvSpPr txBox="1"/>
          <p:nvPr/>
        </p:nvSpPr>
        <p:spPr>
          <a:xfrm>
            <a:off x="309810" y="2364683"/>
            <a:ext cx="113936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Saturday 17  august 2024, Townsville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Outreach Workshops in Townsville focusing on Dark Matter by IPPOG Australian representative Jackie 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Bondel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as part of full day event organized by a college for the region’s schools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F02C6C-F585-C157-C187-A8F4E4D15DE6}"/>
              </a:ext>
            </a:extLst>
          </p:cNvPr>
          <p:cNvSpPr txBox="1"/>
          <p:nvPr/>
        </p:nvSpPr>
        <p:spPr>
          <a:xfrm>
            <a:off x="309810" y="3153632"/>
            <a:ext cx="113936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Wednesday 14  august 2024, Melbourne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Outreach Workshops in Melbourne by IPPOG Australian representative Jackie 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Bondel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 and colleagues 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as part of a half day event of “science week” organized by university 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  <a:hlinkClick r:id="rId6"/>
              </a:rPr>
              <a:t>https://us21.campaign-archive.com/?e=__test_email__&amp;u=47467255c3c5953fcc07ccd51&amp;id=cd8c870d04</a:t>
            </a:r>
            <a:endParaRPr lang="en-US" altLang="de-DE" sz="1600" dirty="0">
              <a:solidFill>
                <a:srgbClr val="0000FF"/>
              </a:solidFill>
              <a:latin typeface="ArialMT"/>
            </a:endParaRPr>
          </a:p>
          <a:p>
            <a:pPr lvl="1"/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Youtube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: https://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www.youtube.com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/</a:t>
            </a:r>
            <a:r>
              <a:rPr lang="en-US" altLang="de-DE" sz="1600" dirty="0" err="1">
                <a:solidFill>
                  <a:srgbClr val="0000FF"/>
                </a:solidFill>
                <a:latin typeface="ArialMT"/>
              </a:rPr>
              <a:t>watch?v</a:t>
            </a:r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=2ByOfkXZGaM 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953276" y="48561"/>
            <a:ext cx="9911635" cy="103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Participation to outreach activities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in Australia in a nutshell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67943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4F973-7CCB-4F10-2CC0-BFB186C7128C}"/>
              </a:ext>
            </a:extLst>
          </p:cNvPr>
          <p:cNvSpPr txBox="1"/>
          <p:nvPr/>
        </p:nvSpPr>
        <p:spPr>
          <a:xfrm>
            <a:off x="298079" y="866411"/>
            <a:ext cx="1139363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Tuesday 20  august 2024, Cairns  </a:t>
            </a:r>
          </a:p>
          <a:p>
            <a:pPr lvl="1"/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Attended by about 65 high-school students from 5 schools accompanied by their teachers 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  <a:latin typeface="ArialMT"/>
              </a:rPr>
              <a:t>Presented by: </a:t>
            </a:r>
            <a:r>
              <a:rPr lang="en-GB" sz="1600" dirty="0">
                <a:effectLst/>
                <a:latin typeface="-webkit-system-font"/>
              </a:rPr>
              <a:t>Jon-Ivar </a:t>
            </a:r>
            <a:r>
              <a:rPr lang="en-GB" sz="1600" dirty="0" err="1">
                <a:effectLst/>
                <a:latin typeface="-webkit-system-font"/>
              </a:rPr>
              <a:t>Skullerud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>
                <a:effectLst/>
                <a:latin typeface="-webkit-system-font"/>
                <a:hlinkClick r:id="rId4"/>
              </a:rPr>
              <a:t>jonivar@thphys.nuim.ie</a:t>
            </a:r>
            <a:r>
              <a:rPr lang="en-GB" sz="1600" dirty="0">
                <a:effectLst/>
                <a:latin typeface="-webkit-system-font"/>
              </a:rPr>
              <a:t>  from Maynooth, </a:t>
            </a:r>
            <a:r>
              <a:rPr lang="en-GB" sz="1600" dirty="0" err="1">
                <a:effectLst/>
                <a:latin typeface="-webkit-system-font"/>
              </a:rPr>
              <a:t>Wioleta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 err="1">
                <a:effectLst/>
                <a:latin typeface="-webkit-system-font"/>
              </a:rPr>
              <a:t>Rzesa</a:t>
            </a:r>
            <a:r>
              <a:rPr lang="en-GB" sz="1600" dirty="0">
                <a:effectLst/>
                <a:latin typeface="-webkit-system-font"/>
              </a:rPr>
              <a:t> </a:t>
            </a:r>
            <a:r>
              <a:rPr lang="en-GB" sz="1600" dirty="0">
                <a:effectLst/>
                <a:latin typeface="-webkit-system-font"/>
                <a:hlinkClick r:id="rId5"/>
              </a:rPr>
              <a:t>wioleta.rzesa@cern.ch</a:t>
            </a:r>
            <a:r>
              <a:rPr lang="en-GB" sz="1600" dirty="0">
                <a:effectLst/>
                <a:latin typeface="-webkit-system-font"/>
              </a:rPr>
              <a:t> from WUT</a:t>
            </a:r>
            <a:endParaRPr lang="en-GB" sz="1600" dirty="0">
              <a:effectLst/>
            </a:endParaRPr>
          </a:p>
          <a:p>
            <a:pPr lvl="1"/>
            <a:r>
              <a:rPr lang="en-US" sz="1600" dirty="0">
                <a:solidFill>
                  <a:srgbClr val="0000FF"/>
                </a:solidFill>
                <a:latin typeface="ArialMT"/>
              </a:rPr>
              <a:t>Assisted by 6 “local” PhD students and Francesca </a:t>
            </a:r>
            <a:r>
              <a:rPr lang="en-US" sz="1600" dirty="0" err="1">
                <a:solidFill>
                  <a:srgbClr val="0000FF"/>
                </a:solidFill>
                <a:latin typeface="ArialMT"/>
              </a:rPr>
              <a:t>Ercolessi</a:t>
            </a:r>
            <a:r>
              <a:rPr lang="en-US" sz="1600" dirty="0">
                <a:solidFill>
                  <a:srgbClr val="0000FF"/>
                </a:solidFill>
                <a:latin typeface="ArialMT"/>
              </a:rPr>
              <a:t> from Bologna </a:t>
            </a:r>
            <a:r>
              <a:rPr lang="en-GB" sz="1600" b="0" i="0" u="none" strike="noStrike" dirty="0">
                <a:solidFill>
                  <a:srgbClr val="777777"/>
                </a:solidFill>
                <a:effectLst/>
                <a:latin typeface="Liberation Sans"/>
              </a:rPr>
              <a:t> </a:t>
            </a:r>
            <a:endParaRPr lang="en-GB" sz="1600" dirty="0">
              <a:effectLst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F8F9AC8-CDAC-A874-CDF4-AD5FFE81EB10}"/>
              </a:ext>
            </a:extLst>
          </p:cNvPr>
          <p:cNvSpPr txBox="1">
            <a:spLocks/>
          </p:cNvSpPr>
          <p:nvPr/>
        </p:nvSpPr>
        <p:spPr bwMode="auto">
          <a:xfrm>
            <a:off x="953276" y="48561"/>
            <a:ext cx="9911635" cy="103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ALICE Masterclass 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7" name="Picture 6" descr="A group of people in a room with a projector screen&#10;&#10;Description automatically generated">
            <a:extLst>
              <a:ext uri="{FF2B5EF4-FFF2-40B4-BE49-F238E27FC236}">
                <a16:creationId xmlns:a16="http://schemas.microsoft.com/office/drawing/2014/main" id="{3027C07F-7CAD-E99D-7A15-F5B9BD01B50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3197" b="5287"/>
          <a:stretch/>
        </p:blipFill>
        <p:spPr>
          <a:xfrm>
            <a:off x="2321493" y="2006928"/>
            <a:ext cx="7346810" cy="4491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97D126-BFE0-7435-CC5E-968B3E8C38C5}"/>
              </a:ext>
            </a:extLst>
          </p:cNvPr>
          <p:cNvSpPr txBox="1"/>
          <p:nvPr/>
        </p:nvSpPr>
        <p:spPr>
          <a:xfrm>
            <a:off x="-1" y="6561820"/>
            <a:ext cx="96683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ArialMT"/>
              </a:rPr>
              <a:t>Group Photos in: https://</a:t>
            </a:r>
            <a:r>
              <a:rPr lang="en-US" sz="1400" dirty="0" err="1">
                <a:solidFill>
                  <a:srgbClr val="0000FF"/>
                </a:solidFill>
                <a:latin typeface="ArialMT"/>
              </a:rPr>
              <a:t>cernbox.cern.ch</a:t>
            </a:r>
            <a:r>
              <a:rPr lang="en-US" sz="1400" dirty="0">
                <a:solidFill>
                  <a:srgbClr val="0000FF"/>
                </a:solidFill>
                <a:latin typeface="ArialMT"/>
              </a:rPr>
              <a:t>/</a:t>
            </a:r>
            <a:r>
              <a:rPr lang="en-US" sz="1400" dirty="0" err="1">
                <a:solidFill>
                  <a:srgbClr val="0000FF"/>
                </a:solidFill>
                <a:latin typeface="ArialMT"/>
              </a:rPr>
              <a:t>index.php</a:t>
            </a:r>
            <a:r>
              <a:rPr lang="en-US" sz="1400" dirty="0">
                <a:solidFill>
                  <a:srgbClr val="0000FF"/>
                </a:solidFill>
                <a:latin typeface="ArialMT"/>
              </a:rPr>
              <a:t>/s/2We9DoacU4qd8UK  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4030077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464" y="908050"/>
            <a:ext cx="613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490163" y="5279134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 dirty="0">
                <a:solidFill>
                  <a:srgbClr val="2B4FCD"/>
                </a:solidFill>
              </a:rPr>
              <a:t>Haberer</a:t>
            </a:r>
            <a:r>
              <a:rPr lang="de-DE" altLang="de-DE" sz="1800" b="1" i="1" dirty="0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2056" y="4933357"/>
            <a:ext cx="33602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>
                <a:solidFill>
                  <a:schemeClr val="bg1"/>
                </a:solidFill>
                <a:latin typeface="+mn-lt"/>
              </a:rPr>
              <a:t>Raster scanning Method</a:t>
            </a:r>
          </a:p>
        </p:txBody>
      </p:sp>
      <p:pic>
        <p:nvPicPr>
          <p:cNvPr id="11776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90805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48" y="2653333"/>
            <a:ext cx="3337722" cy="2257102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F6CDEEFB-AB21-7FD7-3535-5F00B00A84B8}"/>
              </a:ext>
            </a:extLst>
          </p:cNvPr>
          <p:cNvSpPr txBox="1">
            <a:spLocks/>
          </p:cNvSpPr>
          <p:nvPr/>
        </p:nvSpPr>
        <p:spPr bwMode="auto">
          <a:xfrm>
            <a:off x="1084220" y="58474"/>
            <a:ext cx="10665996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ANP Applied Nuclear Physics in Thessaloniki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5" name="5-point Star 4">
            <a:extLst>
              <a:ext uri="{FF2B5EF4-FFF2-40B4-BE49-F238E27FC236}">
                <a16:creationId xmlns:a16="http://schemas.microsoft.com/office/drawing/2014/main" id="{0DBB3D1E-56C8-575B-7509-9D3257950251}"/>
              </a:ext>
            </a:extLst>
          </p:cNvPr>
          <p:cNvSpPr/>
          <p:nvPr/>
        </p:nvSpPr>
        <p:spPr>
          <a:xfrm>
            <a:off x="-845" y="4910436"/>
            <a:ext cx="2280907" cy="194756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F6A20C5-01C4-30F2-AB9E-CECC3C97ED61}"/>
              </a:ext>
            </a:extLst>
          </p:cNvPr>
          <p:cNvSpPr/>
          <p:nvPr/>
        </p:nvSpPr>
        <p:spPr>
          <a:xfrm>
            <a:off x="340082" y="5594532"/>
            <a:ext cx="64521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EPS Awards</a:t>
            </a:r>
            <a:endParaRPr lang="x-none" sz="2400" dirty="0">
              <a:solidFill>
                <a:srgbClr val="C00000"/>
              </a:solidFill>
            </a:endParaRPr>
          </a:p>
        </p:txBody>
      </p:sp>
      <p:pic>
        <p:nvPicPr>
          <p:cNvPr id="3" name="Picture 2" descr="A group of people standing in front of a screen&#10;&#10;Description automatically generated">
            <a:extLst>
              <a:ext uri="{FF2B5EF4-FFF2-40B4-BE49-F238E27FC236}">
                <a16:creationId xmlns:a16="http://schemas.microsoft.com/office/drawing/2014/main" id="{2F93C957-FD9B-5EE6-8FAE-048701E4F47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0144"/>
          <a:stretch/>
        </p:blipFill>
        <p:spPr>
          <a:xfrm>
            <a:off x="2700130" y="908049"/>
            <a:ext cx="4952316" cy="444994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AC891A-B7D1-CF72-36F9-3E5FBC47347D}"/>
              </a:ext>
            </a:extLst>
          </p:cNvPr>
          <p:cNvSpPr/>
          <p:nvPr/>
        </p:nvSpPr>
        <p:spPr>
          <a:xfrm>
            <a:off x="3289942" y="1117162"/>
            <a:ext cx="36160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Importance of imaging</a:t>
            </a:r>
            <a:endParaRPr lang="x-none" sz="2400" b="1" dirty="0">
              <a:solidFill>
                <a:srgbClr val="7030A0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8E8ECBF-0DB6-C42E-19F8-B5520CA53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8770" y="5617357"/>
            <a:ext cx="75601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>
                <a:solidFill>
                  <a:srgbClr val="0069F5"/>
                </a:solidFill>
              </a:rPr>
              <a:t>relying</a:t>
            </a:r>
            <a:r>
              <a:rPr lang="de-DE" altLang="de-DE" sz="1800" dirty="0">
                <a:solidFill>
                  <a:srgbClr val="0069F5"/>
                </a:solidFill>
              </a:rPr>
              <a:t> on </a:t>
            </a:r>
            <a:r>
              <a:rPr lang="de-DE" altLang="de-DE" sz="1800" dirty="0" err="1">
                <a:solidFill>
                  <a:srgbClr val="0069F5"/>
                </a:solidFill>
              </a:rPr>
              <a:t>scanning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of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focussed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ion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beams</a:t>
            </a:r>
            <a:r>
              <a:rPr lang="de-DE" altLang="de-DE" sz="1800" dirty="0">
                <a:solidFill>
                  <a:srgbClr val="0069F5"/>
                </a:solidFill>
              </a:rPr>
              <a:t> in fast </a:t>
            </a:r>
            <a:r>
              <a:rPr lang="de-DE" altLang="de-DE" sz="1800" dirty="0" err="1">
                <a:solidFill>
                  <a:srgbClr val="0069F5"/>
                </a:solidFill>
              </a:rPr>
              <a:t>dipole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magnets</a:t>
            </a:r>
            <a:endParaRPr lang="de-DE" altLang="de-DE" sz="1800" dirty="0">
              <a:solidFill>
                <a:srgbClr val="0069F5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3C9EB5CE-64A6-DA28-5EB8-67ED3659A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327" y="5938930"/>
            <a:ext cx="8913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>
                <a:solidFill>
                  <a:srgbClr val="0069F5"/>
                </a:solidFill>
              </a:rPr>
              <a:t>active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variation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of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the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energy</a:t>
            </a:r>
            <a:r>
              <a:rPr lang="de-DE" altLang="de-DE" sz="1800" dirty="0">
                <a:solidFill>
                  <a:srgbClr val="0069F5"/>
                </a:solidFill>
              </a:rPr>
              <a:t>, </a:t>
            </a:r>
            <a:r>
              <a:rPr lang="de-DE" altLang="de-DE" sz="1800" dirty="0" err="1">
                <a:solidFill>
                  <a:srgbClr val="0069F5"/>
                </a:solidFill>
              </a:rPr>
              <a:t>focus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and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intensity</a:t>
            </a:r>
            <a:r>
              <a:rPr lang="de-DE" altLang="de-DE" sz="1800" dirty="0">
                <a:solidFill>
                  <a:srgbClr val="0069F5"/>
                </a:solidFill>
              </a:rPr>
              <a:t> in </a:t>
            </a:r>
            <a:r>
              <a:rPr lang="de-DE" altLang="de-DE" sz="1800" dirty="0" err="1">
                <a:solidFill>
                  <a:srgbClr val="0069F5"/>
                </a:solidFill>
              </a:rPr>
              <a:t>the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accelerator</a:t>
            </a:r>
            <a:r>
              <a:rPr lang="de-DE" altLang="de-DE" sz="1800" dirty="0">
                <a:solidFill>
                  <a:srgbClr val="0069F5"/>
                </a:solidFill>
              </a:rPr>
              <a:t> </a:t>
            </a:r>
            <a:r>
              <a:rPr lang="de-DE" altLang="de-DE" sz="1800" dirty="0" err="1">
                <a:solidFill>
                  <a:srgbClr val="0069F5"/>
                </a:solidFill>
              </a:rPr>
              <a:t>and</a:t>
            </a:r>
            <a:r>
              <a:rPr lang="de-DE" altLang="de-DE" sz="1800" dirty="0">
                <a:solidFill>
                  <a:srgbClr val="0069F5"/>
                </a:solidFill>
              </a:rPr>
              <a:t> beam </a:t>
            </a:r>
            <a:r>
              <a:rPr lang="de-DE" altLang="de-DE" sz="1800" dirty="0" err="1">
                <a:solidFill>
                  <a:srgbClr val="0069F5"/>
                </a:solidFill>
              </a:rPr>
              <a:t>lines</a:t>
            </a:r>
            <a:endParaRPr lang="de-DE" altLang="de-DE" sz="1800" dirty="0">
              <a:solidFill>
                <a:srgbClr val="0069F5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8B1E68-52C2-922C-D1A2-276BD93FE60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390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B71FDEA-1DC3-2233-2CE6-FCAF5B256F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20651"/>
          <a:stretch/>
        </p:blipFill>
        <p:spPr>
          <a:xfrm>
            <a:off x="5378669" y="1664676"/>
            <a:ext cx="6663383" cy="3965488"/>
          </a:xfrm>
        </p:spPr>
      </p:pic>
      <p:pic>
        <p:nvPicPr>
          <p:cNvPr id="7" name="Picture 6" descr="A group of people in a room&#10;&#10;Description automatically generated">
            <a:extLst>
              <a:ext uri="{FF2B5EF4-FFF2-40B4-BE49-F238E27FC236}">
                <a16:creationId xmlns:a16="http://schemas.microsoft.com/office/drawing/2014/main" id="{4453D8F9-C8B4-9A27-48C4-638065024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48" y="2900563"/>
            <a:ext cx="5124181" cy="384313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25566F8-180C-E46D-2103-4B6DE68A01C6}"/>
              </a:ext>
            </a:extLst>
          </p:cNvPr>
          <p:cNvSpPr txBox="1">
            <a:spLocks/>
          </p:cNvSpPr>
          <p:nvPr/>
        </p:nvSpPr>
        <p:spPr bwMode="auto">
          <a:xfrm>
            <a:off x="1227909" y="38234"/>
            <a:ext cx="10280467" cy="162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Hadron Therapy Symposium Thessaloniki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6A6C5F4-E222-5765-ED74-96DFDA4A6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48" y="1015749"/>
            <a:ext cx="10515600" cy="1741306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7030A0"/>
                </a:solidFill>
              </a:rPr>
              <a:t>Workshop: 392 indico + 23 on-site registrants, 130 in person</a:t>
            </a:r>
            <a:br>
              <a:rPr lang="en-CH" sz="2800" b="1" dirty="0">
                <a:solidFill>
                  <a:srgbClr val="7030A0"/>
                </a:solidFill>
              </a:rPr>
            </a:br>
            <a:r>
              <a:rPr lang="en-CH" sz="2800" b="1" dirty="0">
                <a:solidFill>
                  <a:srgbClr val="7030A0"/>
                </a:solidFill>
              </a:rPr>
              <a:t>MastrClass: 60 in person + 50 online </a:t>
            </a:r>
            <a:br>
              <a:rPr lang="en-CH" sz="2800" b="1" dirty="0">
                <a:solidFill>
                  <a:srgbClr val="7030A0"/>
                </a:solidFill>
              </a:rPr>
            </a:br>
            <a:r>
              <a:rPr lang="en-CH" sz="2800" b="1" dirty="0">
                <a:solidFill>
                  <a:srgbClr val="7030A0"/>
                </a:solidFill>
              </a:rPr>
              <a:t>World experts  and </a:t>
            </a:r>
            <a:br>
              <a:rPr lang="en-CH" sz="2800" b="1" dirty="0">
                <a:solidFill>
                  <a:srgbClr val="7030A0"/>
                </a:solidFill>
              </a:rPr>
            </a:br>
            <a:r>
              <a:rPr lang="en-CH" sz="2800" b="1" dirty="0">
                <a:solidFill>
                  <a:srgbClr val="7030A0"/>
                </a:solidFill>
              </a:rPr>
              <a:t>sizeable local paricipation</a:t>
            </a:r>
            <a:br>
              <a:rPr lang="en-CH" sz="2800" b="1" dirty="0">
                <a:solidFill>
                  <a:srgbClr val="7030A0"/>
                </a:solidFill>
              </a:rPr>
            </a:br>
            <a:r>
              <a:rPr lang="en-CH" sz="2800" b="1" dirty="0">
                <a:solidFill>
                  <a:srgbClr val="7030A0"/>
                </a:solidFill>
              </a:rPr>
              <a:t>Many young participants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AB1A4D-A126-2568-5695-02A28FCAA45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6" name="Picture 10" descr="MC-Logo-RGB">
            <a:extLst>
              <a:ext uri="{FF2B5EF4-FFF2-40B4-BE49-F238E27FC236}">
                <a16:creationId xmlns:a16="http://schemas.microsoft.com/office/drawing/2014/main" id="{664D4B87-FA5F-040F-5395-107485B0A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98796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BE7D2858-8F41-9F27-47DE-50B6EC21C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637" y="1107957"/>
            <a:ext cx="7666725" cy="575004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641A3E1-9E36-53D9-6BDC-E37383D752C6}"/>
              </a:ext>
            </a:extLst>
          </p:cNvPr>
          <p:cNvSpPr txBox="1">
            <a:spLocks/>
          </p:cNvSpPr>
          <p:nvPr/>
        </p:nvSpPr>
        <p:spPr bwMode="auto">
          <a:xfrm>
            <a:off x="1227909" y="38234"/>
            <a:ext cx="10280467" cy="162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Hadron Therapy Symposium Thessaloniki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F9FD39-D19D-38F8-778E-EF86E53755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8" name="Picture 10" descr="MC-Logo-RGB">
            <a:extLst>
              <a:ext uri="{FF2B5EF4-FFF2-40B4-BE49-F238E27FC236}">
                <a16:creationId xmlns:a16="http://schemas.microsoft.com/office/drawing/2014/main" id="{7D314EEB-D2DA-BC1C-8005-7BCABBD3A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8649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D6BDD-21F9-D628-6E2F-4E7F672F4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large sign on a wall&#10;&#10;Description automatically generated">
            <a:extLst>
              <a:ext uri="{FF2B5EF4-FFF2-40B4-BE49-F238E27FC236}">
                <a16:creationId xmlns:a16="http://schemas.microsoft.com/office/drawing/2014/main" id="{2ECC4A05-2AF3-4A7D-2F76-21102954D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0536" y="1003117"/>
            <a:ext cx="7806510" cy="5854883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5BF8EAE-A9A7-1C76-3730-078205C2A3A3}"/>
              </a:ext>
            </a:extLst>
          </p:cNvPr>
          <p:cNvSpPr txBox="1">
            <a:spLocks/>
          </p:cNvSpPr>
          <p:nvPr/>
        </p:nvSpPr>
        <p:spPr bwMode="auto">
          <a:xfrm>
            <a:off x="875209" y="58474"/>
            <a:ext cx="10541726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CERN 70</a:t>
            </a:r>
            <a:r>
              <a:rPr lang="en-US" altLang="en-US" sz="3600" b="1" baseline="30000" dirty="0">
                <a:solidFill>
                  <a:srgbClr val="0000FF"/>
                </a:solidFill>
              </a:rPr>
              <a:t>th</a:t>
            </a:r>
            <a:r>
              <a:rPr lang="en-US" altLang="en-US" sz="3600" b="1" dirty="0">
                <a:solidFill>
                  <a:srgbClr val="0000FF"/>
                </a:solidFill>
              </a:rPr>
              <a:t> at Thessaloniki International Fair TIF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BA6D97-C6C0-DDB4-56F9-448E5312C1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8241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0FF57-CE9D-F8F9-C9BD-B26EB1F98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erson and kids looking at a screen&#10;&#10;Description automatically generated">
            <a:extLst>
              <a:ext uri="{FF2B5EF4-FFF2-40B4-BE49-F238E27FC236}">
                <a16:creationId xmlns:a16="http://schemas.microsoft.com/office/drawing/2014/main" id="{9586BDF9-E830-0DFB-3454-53B64168B3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38246" y="863505"/>
            <a:ext cx="7873799" cy="5905350"/>
          </a:xfrm>
        </p:spPr>
      </p:pic>
      <p:pic>
        <p:nvPicPr>
          <p:cNvPr id="9" name="Picture 8" descr="A group of people standing in front of a sign&#10;&#10;Description automatically generated">
            <a:extLst>
              <a:ext uri="{FF2B5EF4-FFF2-40B4-BE49-F238E27FC236}">
                <a16:creationId xmlns:a16="http://schemas.microsoft.com/office/drawing/2014/main" id="{23C22F56-892B-30CD-1EA4-593FF78D7E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373"/>
          <a:stretch/>
        </p:blipFill>
        <p:spPr>
          <a:xfrm>
            <a:off x="257908" y="2017802"/>
            <a:ext cx="3786554" cy="4762776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CA1B48E0-1CF4-DA77-3115-E1E0DE5B756B}"/>
              </a:ext>
            </a:extLst>
          </p:cNvPr>
          <p:cNvSpPr txBox="1">
            <a:spLocks/>
          </p:cNvSpPr>
          <p:nvPr/>
        </p:nvSpPr>
        <p:spPr bwMode="auto">
          <a:xfrm>
            <a:off x="4138246" y="38234"/>
            <a:ext cx="589135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CERN 70</a:t>
            </a:r>
            <a:r>
              <a:rPr lang="en-US" altLang="en-US" sz="3600" b="1" baseline="30000" dirty="0">
                <a:solidFill>
                  <a:srgbClr val="0000FF"/>
                </a:solidFill>
              </a:rPr>
              <a:t>th</a:t>
            </a:r>
            <a:r>
              <a:rPr lang="en-US" altLang="en-US" sz="3600" b="1" dirty="0">
                <a:solidFill>
                  <a:srgbClr val="0000FF"/>
                </a:solidFill>
              </a:rPr>
              <a:t> at TIF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046B9-7661-987B-0FBE-5C3DF22D9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08" y="737877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7030A0"/>
                </a:solidFill>
              </a:rPr>
              <a:t>A</a:t>
            </a:r>
            <a:r>
              <a:rPr lang="en-CH" sz="2800" b="1" dirty="0">
                <a:solidFill>
                  <a:srgbClr val="7030A0"/>
                </a:solidFill>
              </a:rPr>
              <a:t>ttract childern: </a:t>
            </a:r>
            <a:br>
              <a:rPr lang="en-CH" sz="2800" b="1" dirty="0">
                <a:solidFill>
                  <a:srgbClr val="7030A0"/>
                </a:solidFill>
              </a:rPr>
            </a:br>
            <a:r>
              <a:rPr lang="en-CH" sz="2800" b="1" dirty="0">
                <a:solidFill>
                  <a:srgbClr val="7030A0"/>
                </a:solidFill>
              </a:rPr>
              <a:t>protons for resrearch</a:t>
            </a:r>
            <a:br>
              <a:rPr lang="en-CH" sz="2800" b="1" dirty="0">
                <a:solidFill>
                  <a:srgbClr val="7030A0"/>
                </a:solidFill>
              </a:rPr>
            </a:br>
            <a:r>
              <a:rPr lang="en-CH" sz="2800" b="1" dirty="0">
                <a:solidFill>
                  <a:srgbClr val="7030A0"/>
                </a:solidFill>
              </a:rPr>
              <a:t>and cancer therapy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FD572F-C5DE-B9C7-40BE-642E6076EB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7206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C66AB-16CF-9934-B840-BFF6CC3E0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large screen with a picture of a butterfly&#10;&#10;Description automatically generated with medium confidence">
            <a:extLst>
              <a:ext uri="{FF2B5EF4-FFF2-40B4-BE49-F238E27FC236}">
                <a16:creationId xmlns:a16="http://schemas.microsoft.com/office/drawing/2014/main" id="{3170EE57-4ABB-88A5-0159-1F3E6A8D29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7602" b="27750"/>
          <a:stretch/>
        </p:blipFill>
        <p:spPr>
          <a:xfrm>
            <a:off x="1071338" y="1947320"/>
            <a:ext cx="10049323" cy="4872446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38C499E-7463-B8F5-0AA0-14107EF41534}"/>
              </a:ext>
            </a:extLst>
          </p:cNvPr>
          <p:cNvSpPr txBox="1">
            <a:spLocks/>
          </p:cNvSpPr>
          <p:nvPr/>
        </p:nvSpPr>
        <p:spPr bwMode="auto">
          <a:xfrm>
            <a:off x="4138246" y="38234"/>
            <a:ext cx="589135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CERN 70</a:t>
            </a:r>
            <a:r>
              <a:rPr lang="en-US" altLang="en-US" sz="3600" b="1" baseline="30000" dirty="0">
                <a:solidFill>
                  <a:srgbClr val="0000FF"/>
                </a:solidFill>
              </a:rPr>
              <a:t>th</a:t>
            </a:r>
            <a:r>
              <a:rPr lang="en-US" altLang="en-US" sz="3600" b="1" dirty="0">
                <a:solidFill>
                  <a:srgbClr val="0000FF"/>
                </a:solidFill>
              </a:rPr>
              <a:t> at TIF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2FB180-E994-98F6-402B-5D13AD069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805610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7030A0"/>
                </a:solidFill>
              </a:rPr>
              <a:t>Technology development for research and cancer therapy</a:t>
            </a:r>
            <a:br>
              <a:rPr lang="en-CH" sz="2800" b="1" dirty="0">
                <a:solidFill>
                  <a:srgbClr val="7030A0"/>
                </a:solidFill>
              </a:rPr>
            </a:br>
            <a:endParaRPr lang="en-CH" sz="2800" b="1" dirty="0">
              <a:solidFill>
                <a:srgbClr val="7030A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F8CFA-771F-2388-880F-9A4511ED0C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2720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C388F-DDFA-B365-8F60-E48655171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E0E3957-033B-9892-C392-312065421E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1984" y="971977"/>
            <a:ext cx="7848031" cy="5886023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699FEC6-0484-12C1-30F7-DB4292F62621}"/>
              </a:ext>
            </a:extLst>
          </p:cNvPr>
          <p:cNvSpPr txBox="1">
            <a:spLocks/>
          </p:cNvSpPr>
          <p:nvPr/>
        </p:nvSpPr>
        <p:spPr bwMode="auto">
          <a:xfrm>
            <a:off x="4138246" y="38234"/>
            <a:ext cx="589135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CERN 70</a:t>
            </a:r>
            <a:r>
              <a:rPr lang="en-US" altLang="en-US" sz="3600" b="1" baseline="30000" dirty="0">
                <a:solidFill>
                  <a:srgbClr val="0000FF"/>
                </a:solidFill>
              </a:rPr>
              <a:t>th</a:t>
            </a:r>
            <a:r>
              <a:rPr lang="en-US" altLang="en-US" sz="3600" b="1" dirty="0">
                <a:solidFill>
                  <a:srgbClr val="0000FF"/>
                </a:solidFill>
              </a:rPr>
              <a:t> at TIF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B30305-B107-E76E-CBA7-517F304F21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91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7604" y="786204"/>
            <a:ext cx="8870229" cy="49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177532" y="816531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1370790" y="83875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9" name="Picture 8" descr="A blue sign with white text&#10;&#10;Description automatically generated">
            <a:extLst>
              <a:ext uri="{FF2B5EF4-FFF2-40B4-BE49-F238E27FC236}">
                <a16:creationId xmlns:a16="http://schemas.microsoft.com/office/drawing/2014/main" id="{9FCF360E-9EE7-A3A5-266F-A54D552226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420" y="2921000"/>
            <a:ext cx="2108200" cy="101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9D37E6-F0D2-8DF9-D25C-BAC63FB56C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8" name="Picture 10" descr="MC-Logo-RGB">
            <a:extLst>
              <a:ext uri="{FF2B5EF4-FFF2-40B4-BE49-F238E27FC236}">
                <a16:creationId xmlns:a16="http://schemas.microsoft.com/office/drawing/2014/main" id="{D71A43D9-3B25-A7E8-1EF7-91B553B08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11DFAD-B1F6-52D9-46B6-73ADA468108B}"/>
              </a:ext>
            </a:extLst>
          </p:cNvPr>
          <p:cNvSpPr txBox="1"/>
          <p:nvPr/>
        </p:nvSpPr>
        <p:spPr>
          <a:xfrm>
            <a:off x="938459" y="6125719"/>
            <a:ext cx="101641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</a:t>
            </a:r>
            <a:r>
              <a:rPr lang="en-CH" sz="2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 example of applications of fundamental research for the benefit of society</a:t>
            </a:r>
            <a:endParaRPr lang="en-CH" sz="24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5960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id="{461DD208-AF29-DA37-3C32-14D7A8834D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800"/>
          <a:stretch/>
        </p:blipFill>
        <p:spPr>
          <a:xfrm>
            <a:off x="117231" y="1541569"/>
            <a:ext cx="4747846" cy="5298946"/>
          </a:xfrm>
          <a:prstGeom prst="rect">
            <a:avLst/>
          </a:prstGeom>
        </p:spPr>
      </p:pic>
      <p:pic>
        <p:nvPicPr>
          <p:cNvPr id="11" name="Picture 10" descr="A group of people standing in front of a sign&#10;&#10;Description automatically generated">
            <a:extLst>
              <a:ext uri="{FF2B5EF4-FFF2-40B4-BE49-F238E27FC236}">
                <a16:creationId xmlns:a16="http://schemas.microsoft.com/office/drawing/2014/main" id="{606EA8DB-D0D2-17F5-B48A-9717648016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676"/>
          <a:stretch/>
        </p:blipFill>
        <p:spPr>
          <a:xfrm>
            <a:off x="5202953" y="1489316"/>
            <a:ext cx="6672524" cy="4319991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5A2F9110-1C08-6B98-B210-A6A4319C48D5}"/>
              </a:ext>
            </a:extLst>
          </p:cNvPr>
          <p:cNvSpPr txBox="1">
            <a:spLocks/>
          </p:cNvSpPr>
          <p:nvPr/>
        </p:nvSpPr>
        <p:spPr bwMode="auto">
          <a:xfrm>
            <a:off x="4138246" y="38234"/>
            <a:ext cx="589135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CERN 70</a:t>
            </a:r>
            <a:r>
              <a:rPr lang="en-US" altLang="en-US" sz="3600" b="1" baseline="30000" dirty="0">
                <a:solidFill>
                  <a:srgbClr val="0000FF"/>
                </a:solidFill>
              </a:rPr>
              <a:t>th</a:t>
            </a:r>
            <a:r>
              <a:rPr lang="en-US" altLang="en-US" sz="3600" b="1" dirty="0">
                <a:solidFill>
                  <a:srgbClr val="0000FF"/>
                </a:solidFill>
              </a:rPr>
              <a:t> at TIF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D2C234-7973-ABA4-71EE-ED4C2F3AF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93" y="607247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7030A0"/>
                </a:solidFill>
              </a:rPr>
              <a:t>End of event party and 70</a:t>
            </a:r>
            <a:r>
              <a:rPr lang="en-GB" sz="2800" b="1" baseline="30000" dirty="0">
                <a:solidFill>
                  <a:srgbClr val="7030A0"/>
                </a:solidFill>
              </a:rPr>
              <a:t>th</a:t>
            </a:r>
            <a:r>
              <a:rPr lang="en-GB" sz="2800" b="1" dirty="0">
                <a:solidFill>
                  <a:srgbClr val="7030A0"/>
                </a:solidFill>
              </a:rPr>
              <a:t> anniversary cake</a:t>
            </a:r>
            <a:br>
              <a:rPr lang="en-CH" sz="2800" b="1" dirty="0">
                <a:solidFill>
                  <a:srgbClr val="7030A0"/>
                </a:solidFill>
              </a:rPr>
            </a:br>
            <a:endParaRPr lang="en-CH" sz="2800" b="1" dirty="0">
              <a:solidFill>
                <a:srgbClr val="7030A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32E3DD-E936-BFAE-4A5E-240744D1EE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6665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"/>
          <p:cNvSpPr txBox="1">
            <a:spLocks noGrp="1"/>
          </p:cNvSpPr>
          <p:nvPr>
            <p:ph type="title"/>
          </p:nvPr>
        </p:nvSpPr>
        <p:spPr>
          <a:xfrm>
            <a:off x="127600" y="608979"/>
            <a:ext cx="5393600" cy="1966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lvl="0"/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Attendees of </a:t>
            </a:r>
            <a: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IMC</a:t>
            </a: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were </a:t>
            </a: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attracted by Science, </a:t>
            </a:r>
            <a: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</a:t>
            </a:r>
            <a:r>
              <a:rPr lang="en" sz="2667" dirty="0" err="1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echnology</a:t>
            </a: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E</a:t>
            </a:r>
            <a:r>
              <a:rPr lang="en" sz="2667" dirty="0" err="1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ngineering</a:t>
            </a: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and Math careers. </a:t>
            </a:r>
            <a:b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It was definitely our case  </a:t>
            </a:r>
            <a:endParaRPr sz="2667" dirty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3" name="Google Shape;103;p7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8298" y="1"/>
            <a:ext cx="65792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7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134" y="2575379"/>
            <a:ext cx="4090533" cy="2118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7"/>
          <p:cNvSpPr txBox="1">
            <a:spLocks noGrp="1"/>
          </p:cNvSpPr>
          <p:nvPr>
            <p:ph type="body" idx="2"/>
          </p:nvPr>
        </p:nvSpPr>
        <p:spPr>
          <a:xfrm>
            <a:off x="99547" y="4480054"/>
            <a:ext cx="5307000" cy="1414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marL="0" indent="0" algn="ctr">
              <a:spcAft>
                <a:spcPts val="2133"/>
              </a:spcAft>
              <a:buNone/>
            </a:pPr>
            <a:r>
              <a:rPr lang="en" sz="1800" b="1" dirty="0"/>
              <a:t>It is inspiring to young students. </a:t>
            </a:r>
            <a:endParaRPr lang="en-US" sz="1800" b="1" dirty="0"/>
          </a:p>
          <a:p>
            <a:pPr marL="0" indent="0" algn="ctr">
              <a:buNone/>
            </a:pPr>
            <a:r>
              <a:rPr lang="en" sz="1800" b="1" dirty="0"/>
              <a:t>This could mean more professionals </a:t>
            </a:r>
            <a:r>
              <a:rPr lang="en-US" sz="1800" b="1" dirty="0"/>
              <a:t>in</a:t>
            </a:r>
            <a:r>
              <a:rPr lang="en" sz="1800" b="1" dirty="0"/>
              <a:t> STEM topics</a:t>
            </a:r>
            <a:endParaRPr lang="en-US" sz="1800" b="1" dirty="0"/>
          </a:p>
        </p:txBody>
      </p:sp>
      <p:sp>
        <p:nvSpPr>
          <p:cNvPr id="2" name="Rectangle 1"/>
          <p:cNvSpPr/>
          <p:nvPr/>
        </p:nvSpPr>
        <p:spPr>
          <a:xfrm>
            <a:off x="256790" y="5608483"/>
            <a:ext cx="555000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Noteworthy fact: </a:t>
            </a:r>
          </a:p>
          <a:p>
            <a:r>
              <a:rPr lang="en-US" dirty="0">
                <a:solidFill>
                  <a:srgbClr val="7030A0"/>
                </a:solidFill>
              </a:rPr>
              <a:t>now we collaborate in UNAM with our IMC tutors</a:t>
            </a:r>
          </a:p>
          <a:p>
            <a:r>
              <a:rPr lang="en-GB" dirty="0">
                <a:solidFill>
                  <a:srgbClr val="7030A0"/>
                </a:solidFill>
                <a:latin typeface="Calibri" charset="0"/>
                <a:ea typeface="Times New Roman" charset="0"/>
              </a:rPr>
              <a:t> </a:t>
            </a:r>
          </a:p>
          <a:p>
            <a:r>
              <a:rPr lang="en-US" sz="2400" dirty="0"/>
              <a:t>.</a:t>
            </a:r>
          </a:p>
        </p:txBody>
      </p:sp>
      <p:sp>
        <p:nvSpPr>
          <p:cNvPr id="7" name="Rectángulo 1">
            <a:extLst>
              <a:ext uri="{FF2B5EF4-FFF2-40B4-BE49-F238E27FC236}">
                <a16:creationId xmlns:a16="http://schemas.microsoft.com/office/drawing/2014/main" id="{7C462F02-7555-024B-9F98-F88C5FFC7C7C}"/>
              </a:ext>
            </a:extLst>
          </p:cNvPr>
          <p:cNvSpPr/>
          <p:nvPr/>
        </p:nvSpPr>
        <p:spPr>
          <a:xfrm>
            <a:off x="285179" y="63070"/>
            <a:ext cx="5078442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667" b="1" dirty="0">
                <a:solidFill>
                  <a:srgbClr val="7030A0"/>
                </a:solidFill>
              </a:rPr>
              <a:t>From participants to collaborators </a:t>
            </a:r>
            <a:endParaRPr lang="es-MX" sz="2667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41</a:t>
            </a:fld>
            <a:endParaRPr lang="uk-U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27DBD8-8727-3C1A-4F0C-9720A9A541AF}"/>
              </a:ext>
            </a:extLst>
          </p:cNvPr>
          <p:cNvSpPr/>
          <p:nvPr/>
        </p:nvSpPr>
        <p:spPr>
          <a:xfrm>
            <a:off x="5174467" y="-64677"/>
            <a:ext cx="79436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18475885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6308690-9A59-895F-6D72-DEC3A88E3E9E}"/>
              </a:ext>
            </a:extLst>
          </p:cNvPr>
          <p:cNvSpPr txBox="1">
            <a:spLocks/>
          </p:cNvSpPr>
          <p:nvPr/>
        </p:nvSpPr>
        <p:spPr bwMode="auto">
          <a:xfrm>
            <a:off x="1365504" y="1829689"/>
            <a:ext cx="9460992" cy="319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3600" b="1" dirty="0">
                <a:solidFill>
                  <a:srgbClr val="0000FF"/>
                </a:solidFill>
              </a:rPr>
              <a:t>BACKUP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2350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8" name="Rectangle 7"/>
          <p:cNvSpPr/>
          <p:nvPr/>
        </p:nvSpPr>
        <p:spPr>
          <a:xfrm>
            <a:off x="4536283" y="6568638"/>
            <a:ext cx="421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Architectural design, </a:t>
            </a:r>
            <a:r>
              <a:rPr lang="en-US" sz="1400" dirty="0" err="1">
                <a:solidFill>
                  <a:schemeClr val="bg1"/>
                </a:solidFill>
              </a:rPr>
              <a:t>Kaprinis</a:t>
            </a:r>
            <a:r>
              <a:rPr lang="en-US" sz="1400" dirty="0">
                <a:solidFill>
                  <a:schemeClr val="bg1"/>
                </a:solidFill>
              </a:rPr>
              <a:t> Architects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9420FF-F839-97C5-6A54-3CF59D6AE9AB}"/>
              </a:ext>
            </a:extLst>
          </p:cNvPr>
          <p:cNvSpPr txBox="1"/>
          <p:nvPr/>
        </p:nvSpPr>
        <p:spPr>
          <a:xfrm>
            <a:off x="3129280" y="658098"/>
            <a:ext cx="64389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altLang="en-US" sz="3200" b="1" dirty="0">
                <a:solidFill>
                  <a:schemeClr val="bg1"/>
                </a:solidFill>
              </a:rPr>
              <a:t>50% research and 50% therapy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200" b="1" dirty="0">
                <a:solidFill>
                  <a:schemeClr val="bg1"/>
                </a:solidFill>
              </a:rPr>
              <a:t>with multiple ions </a:t>
            </a:r>
            <a:endParaRPr lang="de-DE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E5222CAE-44DA-534A-6BF4-D196E2339454}"/>
              </a:ext>
            </a:extLst>
          </p:cNvPr>
          <p:cNvSpPr txBox="1">
            <a:spLocks/>
          </p:cNvSpPr>
          <p:nvPr/>
        </p:nvSpPr>
        <p:spPr bwMode="auto">
          <a:xfrm>
            <a:off x="210953" y="73919"/>
            <a:ext cx="119328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chemeClr val="bg1"/>
                </a:solidFill>
                <a:latin typeface="ArialMT" charset="0"/>
              </a:rPr>
              <a:t>Proposal for a facility in South East Europe: SEEIIST</a:t>
            </a:r>
            <a:endParaRPr lang="en-US" altLang="en-US" sz="3200" b="1" kern="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DE947A-8675-D78C-6AE4-DD92298BD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227" y="5778407"/>
            <a:ext cx="2877770" cy="99672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2A1DD2-10E0-100E-A7D6-7BDAF851CA35}"/>
              </a:ext>
            </a:extLst>
          </p:cNvPr>
          <p:cNvCxnSpPr/>
          <p:nvPr/>
        </p:nvCxnSpPr>
        <p:spPr>
          <a:xfrm flipH="1" flipV="1">
            <a:off x="6534912" y="5242560"/>
            <a:ext cx="2657856" cy="536448"/>
          </a:xfrm>
          <a:prstGeom prst="straightConnector1">
            <a:avLst/>
          </a:prstGeom>
          <a:ln w="412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A9782A2-F71D-95E6-BC91-6AFDE37FA7EE}"/>
              </a:ext>
            </a:extLst>
          </p:cNvPr>
          <p:cNvSpPr/>
          <p:nvPr/>
        </p:nvSpPr>
        <p:spPr>
          <a:xfrm>
            <a:off x="9265995" y="5185665"/>
            <a:ext cx="2962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solidFill>
                  <a:srgbClr val="FFFF00"/>
                </a:solidFill>
              </a:rPr>
              <a:t>Optimisation</a:t>
            </a:r>
            <a:r>
              <a:rPr lang="en-US" dirty="0">
                <a:solidFill>
                  <a:srgbClr val="FFFF00"/>
                </a:solidFill>
              </a:rPr>
              <a:t> of </a:t>
            </a:r>
            <a:r>
              <a:rPr lang="en-US" dirty="0" err="1">
                <a:solidFill>
                  <a:srgbClr val="FFFF00"/>
                </a:solidFill>
              </a:rPr>
              <a:t>linac</a:t>
            </a:r>
            <a:r>
              <a:rPr lang="en-US" dirty="0">
                <a:solidFill>
                  <a:srgbClr val="FFFF00"/>
                </a:solidFill>
              </a:rPr>
              <a:t> injector 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for radio-isotope production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11F990-2A05-5C6E-4431-B122D2584449}"/>
              </a:ext>
            </a:extLst>
          </p:cNvPr>
          <p:cNvSpPr/>
          <p:nvPr/>
        </p:nvSpPr>
        <p:spPr>
          <a:xfrm>
            <a:off x="-97536" y="5843587"/>
            <a:ext cx="47914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Yellow Report 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publication process </a:t>
            </a:r>
          </a:p>
        </p:txBody>
      </p:sp>
    </p:spTree>
    <p:extLst>
      <p:ext uri="{BB962C8B-B14F-4D97-AF65-F5344CB8AC3E}">
        <p14:creationId xmlns:p14="http://schemas.microsoft.com/office/powerpoint/2010/main" val="14406042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652" y="1227312"/>
            <a:ext cx="11811000" cy="4869361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1800" dirty="0"/>
              <a:t>Information about the PTMC, in a different languages, can be found through the PTMC web page and the “PTMC in a kit” Google Drive links:</a:t>
            </a:r>
          </a:p>
          <a:p>
            <a:pPr algn="just"/>
            <a:endParaRPr lang="en-US" sz="1600" b="1" dirty="0"/>
          </a:p>
          <a:p>
            <a:pPr marL="457200" lvl="1" indent="0" algn="just">
              <a:buNone/>
            </a:pPr>
            <a:r>
              <a:rPr lang="en-US" sz="1600" b="1" dirty="0"/>
              <a:t>PTMC web page</a:t>
            </a:r>
            <a:r>
              <a:rPr lang="en-US" sz="1600" dirty="0"/>
              <a:t>: </a:t>
            </a:r>
            <a:r>
              <a:rPr lang="en-US" sz="1600" dirty="0">
                <a:hlinkClick r:id="rId3"/>
              </a:rPr>
              <a:t>https://indico.cern.ch/event/840212/overview</a:t>
            </a:r>
            <a:endParaRPr lang="en-US" sz="1600" dirty="0"/>
          </a:p>
          <a:p>
            <a:pPr marL="457200" lvl="1" indent="0" algn="just">
              <a:buNone/>
            </a:pPr>
            <a:r>
              <a:rPr lang="en-US" sz="1600" b="1" dirty="0"/>
              <a:t>Google Drive</a:t>
            </a:r>
            <a:r>
              <a:rPr lang="en-US" sz="1600" dirty="0"/>
              <a:t>: </a:t>
            </a:r>
            <a:r>
              <a:rPr lang="en-US" sz="1600" dirty="0">
                <a:hlinkClick r:id="rId4"/>
              </a:rPr>
              <a:t>https://drive.google.com/drive/folders/1jRnLf49N_yRoOGg8V8vwq3DIpnetWdF0?usp=sharing</a:t>
            </a:r>
            <a:endParaRPr lang="en-US" sz="1600" dirty="0"/>
          </a:p>
          <a:p>
            <a:pPr marL="0" indent="0" algn="just">
              <a:buNone/>
            </a:pPr>
            <a:endParaRPr lang="en-US" sz="1800" dirty="0"/>
          </a:p>
          <a:p>
            <a:pPr algn="just"/>
            <a:r>
              <a:rPr lang="en-US" sz="1800" dirty="0"/>
              <a:t>Material for the </a:t>
            </a:r>
            <a:r>
              <a:rPr lang="en-US" sz="1800" dirty="0" err="1"/>
              <a:t>matRad</a:t>
            </a:r>
            <a:r>
              <a:rPr lang="en-US" sz="1800" dirty="0"/>
              <a:t> installation can be found through the word document in the link below, together with a video describing the procedure:</a:t>
            </a:r>
          </a:p>
          <a:p>
            <a:pPr algn="just"/>
            <a:endParaRPr lang="en-US" sz="1800" dirty="0"/>
          </a:p>
          <a:p>
            <a:pPr marL="457200" lvl="1" indent="0" algn="just">
              <a:buNone/>
            </a:pPr>
            <a:r>
              <a:rPr lang="en-US" sz="1600" b="1" dirty="0"/>
              <a:t>Installation</a:t>
            </a:r>
            <a:r>
              <a:rPr lang="en-US" sz="1600" dirty="0"/>
              <a:t>: </a:t>
            </a:r>
            <a:r>
              <a:rPr lang="en-US" sz="1600" dirty="0">
                <a:hlinkClick r:id="rId5"/>
              </a:rPr>
              <a:t>https://drive.google.com/file/d/1vT9tQ9ft1C7AwUSbU18pftC9H-ep4BPC/view</a:t>
            </a:r>
            <a:endParaRPr lang="en-US" sz="1600" dirty="0"/>
          </a:p>
          <a:p>
            <a:pPr marL="457200" lvl="1" indent="0" algn="just">
              <a:buNone/>
            </a:pPr>
            <a:r>
              <a:rPr lang="en-US" sz="1600" b="1" dirty="0"/>
              <a:t>Video: </a:t>
            </a:r>
            <a:r>
              <a:rPr lang="en-US" sz="1600" dirty="0">
                <a:hlinkClick r:id="rId6"/>
              </a:rPr>
              <a:t>https://drive.google.com/file/d/1BdkjN63StX-1kFEqR_FgTgj_pgZ2-PhL/view?usp=sharing</a:t>
            </a:r>
            <a:endParaRPr lang="en-US" sz="1600" dirty="0"/>
          </a:p>
          <a:p>
            <a:pPr marL="457200" lvl="1" indent="0" algn="just">
              <a:buNone/>
            </a:pPr>
            <a:endParaRPr lang="en-US" sz="1600" dirty="0"/>
          </a:p>
          <a:p>
            <a:pPr algn="just"/>
            <a:r>
              <a:rPr lang="en-US" sz="1800" dirty="0"/>
              <a:t>Additional instructions for the use of </a:t>
            </a:r>
            <a:r>
              <a:rPr lang="en-US" sz="1800" dirty="0" err="1"/>
              <a:t>matRad</a:t>
            </a:r>
            <a:r>
              <a:rPr lang="en-US" sz="1800" dirty="0"/>
              <a:t> are provided through the workflow, which is available in many languages through the PTMC web page A video describing the workflow of different cases is provided via the google drive:</a:t>
            </a:r>
          </a:p>
          <a:p>
            <a:pPr marL="0" indent="0" algn="just">
              <a:buNone/>
            </a:pPr>
            <a:r>
              <a:rPr lang="en-US" sz="1800" dirty="0"/>
              <a:t> </a:t>
            </a:r>
          </a:p>
          <a:p>
            <a:pPr marL="457200" lvl="1" indent="0" algn="just">
              <a:buNone/>
            </a:pPr>
            <a:r>
              <a:rPr lang="en-US" sz="1600" b="1" dirty="0"/>
              <a:t>Workflow</a:t>
            </a:r>
            <a:r>
              <a:rPr lang="en-US" sz="1600" dirty="0"/>
              <a:t>: </a:t>
            </a:r>
            <a:r>
              <a:rPr lang="en-US" sz="1600" dirty="0">
                <a:hlinkClick r:id="rId7"/>
              </a:rPr>
              <a:t>https://indico.cern.ch/event/840212/page/17991-workflow</a:t>
            </a:r>
            <a:endParaRPr lang="en-US" sz="1600" dirty="0"/>
          </a:p>
          <a:p>
            <a:pPr marL="457200" lvl="1" indent="0" algn="just">
              <a:buNone/>
            </a:pPr>
            <a:r>
              <a:rPr lang="en-US" sz="1600" b="1" dirty="0"/>
              <a:t>Video: </a:t>
            </a:r>
            <a:r>
              <a:rPr lang="en-US" sz="1600" dirty="0">
                <a:hlinkClick r:id="rId8"/>
              </a:rPr>
              <a:t>https://drive.google.com/file/d/1jyCzJFfS7I_-0e45ZEcyb4fnXTaRJmpK/view?usp=sharing</a:t>
            </a:r>
            <a:endParaRPr lang="en-US" sz="1600" dirty="0"/>
          </a:p>
          <a:p>
            <a:pPr marL="457200" lvl="1" indent="0" algn="just">
              <a:buNone/>
            </a:pPr>
            <a:endParaRPr lang="en-US" sz="1600" dirty="0"/>
          </a:p>
          <a:p>
            <a:pPr algn="just"/>
            <a:r>
              <a:rPr lang="en-US" sz="1800" dirty="0"/>
              <a:t>Units and terminology of </a:t>
            </a:r>
            <a:r>
              <a:rPr lang="en-US" sz="1800" dirty="0" err="1"/>
              <a:t>matRad</a:t>
            </a:r>
            <a:r>
              <a:rPr lang="en-US" sz="1800" dirty="0"/>
              <a:t> can be found here:</a:t>
            </a:r>
          </a:p>
          <a:p>
            <a:pPr marL="0" indent="0" algn="just">
              <a:buNone/>
            </a:pPr>
            <a:endParaRPr lang="en-US" sz="1600" dirty="0"/>
          </a:p>
          <a:p>
            <a:pPr marL="457200" lvl="1" indent="0" algn="just">
              <a:buNone/>
            </a:pPr>
            <a:r>
              <a:rPr lang="en-US" sz="1600" b="1" dirty="0"/>
              <a:t>Link: </a:t>
            </a:r>
            <a:r>
              <a:rPr lang="en-US" sz="1600" dirty="0">
                <a:hlinkClick r:id="rId9"/>
              </a:rPr>
              <a:t>https://indico.cern.ch/event/840212/page/18006-definitions</a:t>
            </a:r>
            <a:endParaRPr lang="en-US" sz="1600" dirty="0"/>
          </a:p>
          <a:p>
            <a:pPr marL="457200" lvl="1" indent="0" algn="just">
              <a:buNone/>
            </a:pPr>
            <a:endParaRPr lang="en-US" sz="16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679417" y="28744"/>
            <a:ext cx="52116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 Important Links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44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A8014F-E085-C163-2127-01B1244CA3B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4A777506-3746-B72D-9322-2B1583DC6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6F5A2A-8FB9-CF27-A95A-E75678C9242B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12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037885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ChangeArrowheads="1"/>
          </p:cNvSpPr>
          <p:nvPr/>
        </p:nvSpPr>
        <p:spPr bwMode="auto">
          <a:xfrm>
            <a:off x="1574801" y="692151"/>
            <a:ext cx="39608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matRad</a:t>
            </a:r>
            <a:r>
              <a:rPr lang="en-GB" altLang="en-US" sz="1600" b="1" u="sng" dirty="0"/>
              <a:t> Developers</a:t>
            </a:r>
            <a:endParaRPr lang="fr-CH" altLang="en-US" sz="16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/>
              <a:t>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Bangert</a:t>
            </a:r>
            <a:r>
              <a:rPr lang="fr-CH" altLang="en-US" sz="1400" b="1" dirty="0"/>
              <a:t>, Mark</a:t>
            </a:r>
            <a:r>
              <a:rPr lang="en-GB" altLang="en-US" sz="1400" b="1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Hans-Peter </a:t>
            </a:r>
            <a:r>
              <a:rPr lang="en-GB" altLang="en-US" sz="1400" b="1" dirty="0" err="1"/>
              <a:t>Wieser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/>
              <a:t>DKFZ Heidelberg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400" dirty="0">
                <a:solidFill>
                  <a:srgbClr val="000000"/>
                </a:solidFill>
              </a:rPr>
              <a:t>Katrin Platzer</a:t>
            </a:r>
            <a:r>
              <a:rPr lang="en-GB" altLang="en-US" sz="1400" dirty="0"/>
              <a:t>, </a:t>
            </a:r>
            <a:r>
              <a:rPr lang="de-DE" altLang="en-US" sz="1400" dirty="0">
                <a:solidFill>
                  <a:srgbClr val="000000"/>
                </a:solidFill>
              </a:rPr>
              <a:t>Malte </a:t>
            </a:r>
            <a:r>
              <a:rPr lang="de-DE" altLang="en-US" sz="1400" dirty="0" err="1">
                <a:solidFill>
                  <a:srgbClr val="000000"/>
                </a:solidFill>
              </a:rPr>
              <a:t>Ellerbrock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Noa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Homolka</a:t>
            </a:r>
            <a:r>
              <a:rPr lang="en-GB" altLang="en-US" sz="1400" dirty="0"/>
              <a:t> Amit Ben Antony </a:t>
            </a:r>
            <a:r>
              <a:rPr lang="en-GB" altLang="en-US" sz="1400" dirty="0" err="1"/>
              <a:t>Bennan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GSI 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</a:t>
            </a:r>
            <a:r>
              <a:rPr lang="fr-CH" altLang="en-US" sz="1400" b="1" dirty="0" err="1"/>
              <a:t>Yiota</a:t>
            </a:r>
            <a:r>
              <a:rPr lang="fr-CH" altLang="en-US" sz="1400" b="1" dirty="0"/>
              <a:t> </a:t>
            </a:r>
            <a:r>
              <a:rPr lang="fr-CH" altLang="en-US" sz="1400" b="1" dirty="0" err="1"/>
              <a:t>Foka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Biophysics: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Christian </a:t>
            </a:r>
            <a:r>
              <a:rPr lang="en-GB" altLang="en-US" sz="1400" dirty="0" err="1"/>
              <a:t>Graeff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Radek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Pleskac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ALICE, EMMI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Ralf </a:t>
            </a:r>
            <a:r>
              <a:rPr lang="en-GB" altLang="en-US" sz="1400" dirty="0" err="1"/>
              <a:t>Averbeck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Malzacher</a:t>
            </a:r>
            <a:r>
              <a:rPr lang="en-GB" altLang="en-US" sz="1400" dirty="0"/>
              <a:t>, Peter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IT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Thorsten </a:t>
            </a:r>
            <a:r>
              <a:rPr lang="en-GB" altLang="en-US" sz="1400" dirty="0" err="1"/>
              <a:t>Kollegger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Behnert</a:t>
            </a:r>
            <a:r>
              <a:rPr lang="en-GB" altLang="en-US" sz="1400" dirty="0"/>
              <a:t>, Katharina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Osdoba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Sascha</a:t>
            </a:r>
            <a:endParaRPr lang="en-GB" altLang="en-US" sz="1400" dirty="0"/>
          </a:p>
        </p:txBody>
      </p:sp>
      <p:sp>
        <p:nvSpPr>
          <p:cNvPr id="157698" name="Rectangle 4"/>
          <p:cNvSpPr>
            <a:spLocks noChangeArrowheads="1"/>
          </p:cNvSpPr>
          <p:nvPr/>
        </p:nvSpPr>
        <p:spPr bwMode="auto">
          <a:xfrm>
            <a:off x="5816601" y="765175"/>
            <a:ext cx="48244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CERN (staff and users)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tutors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 err="1"/>
              <a:t>Loc</a:t>
            </a:r>
            <a:r>
              <a:rPr lang="en-GB" altLang="en-US" sz="1400" b="1" dirty="0"/>
              <a:t> Org: Nikolaos </a:t>
            </a:r>
            <a:r>
              <a:rPr lang="en-GB" altLang="en-US" sz="1400" b="1" dirty="0" err="1"/>
              <a:t>Charitonidis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Alexander </a:t>
            </a:r>
            <a:r>
              <a:rPr lang="en-GB" altLang="en-US" sz="1400" dirty="0" err="1"/>
              <a:t>Gerbershagen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Evangelia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Dimovasili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Elena Benedetto</a:t>
            </a:r>
          </a:p>
          <a:p>
            <a:pPr>
              <a:spcBef>
                <a:spcPct val="0"/>
              </a:spcBef>
              <a:buFontTx/>
              <a:buNone/>
            </a:pPr>
            <a:endParaRPr lang="fr-CH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CERN/ARIES: Maurizio </a:t>
            </a:r>
            <a:r>
              <a:rPr lang="fr-CH" altLang="en-US" sz="1400" dirty="0" err="1"/>
              <a:t>Vretenar</a:t>
            </a:r>
            <a:r>
              <a:rPr lang="fr-CH" altLang="en-US" sz="1400" dirty="0"/>
              <a:t>, </a:t>
            </a:r>
            <a:r>
              <a:rPr lang="fr-CH" altLang="en-US" sz="1400" dirty="0" err="1"/>
              <a:t>Valerie</a:t>
            </a:r>
            <a:r>
              <a:rPr lang="fr-CH" altLang="en-US" sz="1400" dirty="0"/>
              <a:t> Brunner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CERN/ENLIGHT: </a:t>
            </a:r>
            <a:r>
              <a:rPr lang="en-GB" altLang="en-US" sz="1400" dirty="0" err="1"/>
              <a:t>Manjit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Dosanjh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Petya</a:t>
            </a:r>
            <a:r>
              <a:rPr lang="en-GB" altLang="en-US" sz="1400" dirty="0"/>
              <a:t> Georgieva 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CERN/KT: Manuela </a:t>
            </a:r>
            <a:r>
              <a:rPr lang="fr-CH" altLang="en-US" sz="1400" dirty="0" err="1"/>
              <a:t>Cirilli</a:t>
            </a:r>
            <a:r>
              <a:rPr lang="fr-CH" altLang="en-US" sz="1400" dirty="0"/>
              <a:t> </a:t>
            </a:r>
            <a:r>
              <a:rPr lang="fr-CH" altLang="en-US" sz="1400" dirty="0" err="1"/>
              <a:t>Anais</a:t>
            </a:r>
            <a:r>
              <a:rPr lang="fr-CH" altLang="en-US" sz="1400" dirty="0"/>
              <a:t> </a:t>
            </a:r>
            <a:r>
              <a:rPr lang="fr-CH" altLang="en-US" sz="1400" dirty="0" err="1"/>
              <a:t>Rassat</a:t>
            </a:r>
            <a:r>
              <a:rPr lang="fr-CH" altLang="en-US" sz="1400" dirty="0"/>
              <a:t> Rita Ferreira Giovanni </a:t>
            </a:r>
            <a:r>
              <a:rPr lang="fr-CH" altLang="en-US" sz="1400" dirty="0" err="1"/>
              <a:t>Porcellana</a:t>
            </a:r>
            <a:r>
              <a:rPr lang="fr-CH" altLang="en-US" sz="1400" dirty="0"/>
              <a:t>  </a:t>
            </a: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Visits Service </a:t>
            </a:r>
            <a:r>
              <a:rPr lang="en-GB" altLang="en-US" sz="1400" dirty="0" err="1"/>
              <a:t>Erwan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Harrouch</a:t>
            </a:r>
            <a:r>
              <a:rPr lang="en-GB" altLang="en-US" sz="1400" dirty="0"/>
              <a:t> </a:t>
            </a:r>
            <a:r>
              <a:rPr lang="fr-CH" altLang="en-US" sz="1400" dirty="0" err="1"/>
              <a:t>Francois</a:t>
            </a:r>
            <a:r>
              <a:rPr lang="fr-CH" altLang="en-US" sz="1400" dirty="0"/>
              <a:t> Butin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Training Centre: </a:t>
            </a:r>
            <a:r>
              <a:rPr lang="en-GB" altLang="en-US" sz="1400" dirty="0">
                <a:solidFill>
                  <a:srgbClr val="000000"/>
                </a:solidFill>
              </a:rPr>
              <a:t>Eric </a:t>
            </a:r>
            <a:r>
              <a:rPr lang="en-GB" altLang="en-US" sz="1400" dirty="0" err="1">
                <a:solidFill>
                  <a:srgbClr val="000000"/>
                </a:solidFill>
              </a:rPr>
              <a:t>Bonnefoy</a:t>
            </a:r>
            <a:r>
              <a:rPr lang="en-GB" altLang="en-US" sz="1400" dirty="0">
                <a:solidFill>
                  <a:srgbClr val="000000"/>
                </a:solidFill>
              </a:rPr>
              <a:t> M-L LECOQ</a:t>
            </a:r>
            <a:endParaRPr lang="en-GB" altLang="en-US" sz="1400" dirty="0"/>
          </a:p>
        </p:txBody>
      </p:sp>
      <p:sp>
        <p:nvSpPr>
          <p:cNvPr id="157699" name="Title 4"/>
          <p:cNvSpPr>
            <a:spLocks noGrp="1"/>
          </p:cNvSpPr>
          <p:nvPr>
            <p:ph type="title"/>
          </p:nvPr>
        </p:nvSpPr>
        <p:spPr>
          <a:xfrm>
            <a:off x="3143250" y="72042"/>
            <a:ext cx="595547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Acknowledgements PTMC</a:t>
            </a:r>
            <a:endParaRPr lang="en-US" altLang="en-US" sz="3600" b="1" dirty="0"/>
          </a:p>
        </p:txBody>
      </p:sp>
      <p:pic>
        <p:nvPicPr>
          <p:cNvPr id="15770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1" y="5993668"/>
            <a:ext cx="12811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1" y="5987318"/>
            <a:ext cx="76041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1"/>
          <p:cNvSpPr>
            <a:spLocks noChangeArrowheads="1"/>
          </p:cNvSpPr>
          <p:nvPr/>
        </p:nvSpPr>
        <p:spPr bwMode="auto">
          <a:xfrm>
            <a:off x="5848313" y="3947899"/>
            <a:ext cx="2601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Uni</a:t>
            </a:r>
            <a:r>
              <a:rPr lang="en-GB" altLang="en-US" sz="1600" b="1" u="sng" dirty="0"/>
              <a:t> Sarajevo: web pages</a:t>
            </a:r>
            <a:endParaRPr lang="en-GB" altLang="en-US" sz="1600" dirty="0"/>
          </a:p>
        </p:txBody>
      </p:sp>
      <p:sp>
        <p:nvSpPr>
          <p:cNvPr id="157704" name="Rectangle 9"/>
          <p:cNvSpPr>
            <a:spLocks noChangeArrowheads="1"/>
          </p:cNvSpPr>
          <p:nvPr/>
        </p:nvSpPr>
        <p:spPr bwMode="auto">
          <a:xfrm>
            <a:off x="1968501" y="5420520"/>
            <a:ext cx="3108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Sponsors :</a:t>
            </a:r>
            <a:r>
              <a:rPr lang="en-GB" altLang="en-US" sz="1800" dirty="0"/>
              <a:t> </a:t>
            </a:r>
            <a:r>
              <a:rPr lang="en-GB" altLang="en-US" sz="1600" dirty="0"/>
              <a:t>Edmond </a:t>
            </a:r>
            <a:r>
              <a:rPr lang="en-GB" altLang="en-US" sz="1600" dirty="0" err="1"/>
              <a:t>Offermann</a:t>
            </a:r>
            <a:endParaRPr lang="en-GB" altLang="en-US" sz="1600" dirty="0"/>
          </a:p>
        </p:txBody>
      </p:sp>
      <p:pic>
        <p:nvPicPr>
          <p:cNvPr id="15770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6092826"/>
            <a:ext cx="10350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11" descr="LOGOS-NL/LOGOS/Aries-Logo-std-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6087940"/>
            <a:ext cx="12509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5947263"/>
            <a:ext cx="857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8" name="Rectangle 3"/>
          <p:cNvSpPr>
            <a:spLocks noChangeArrowheads="1"/>
          </p:cNvSpPr>
          <p:nvPr/>
        </p:nvSpPr>
        <p:spPr bwMode="auto">
          <a:xfrm>
            <a:off x="5843105" y="4236732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Amila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Avdic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Amra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Ibrahimovic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Mirsad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Tunja</a:t>
            </a:r>
            <a:endParaRPr lang="en-US" altLang="en-US" sz="1400" dirty="0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 </a:t>
            </a:r>
            <a:endParaRPr lang="en-US" altLang="en-US" sz="1400" dirty="0"/>
          </a:p>
        </p:txBody>
      </p:sp>
      <p:sp>
        <p:nvSpPr>
          <p:cNvPr id="157709" name="Rectangle 6"/>
          <p:cNvSpPr>
            <a:spLocks noChangeArrowheads="1"/>
          </p:cNvSpPr>
          <p:nvPr/>
        </p:nvSpPr>
        <p:spPr bwMode="auto">
          <a:xfrm>
            <a:off x="6986588" y="6136859"/>
            <a:ext cx="539296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u="sng" dirty="0">
                <a:solidFill>
                  <a:srgbClr val="7030A0"/>
                </a:solidFill>
              </a:rPr>
              <a:t>General Coordination 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u="sng" dirty="0" err="1">
                <a:solidFill>
                  <a:srgbClr val="7030A0"/>
                </a:solidFill>
              </a:rPr>
              <a:t>p.foka@gsi.de</a:t>
            </a:r>
            <a:r>
              <a:rPr lang="en-GB" altLang="en-US" sz="1800" dirty="0">
                <a:solidFill>
                  <a:srgbClr val="7030A0"/>
                </a:solidFill>
              </a:rPr>
              <a:t>  </a:t>
            </a:r>
            <a:r>
              <a:rPr lang="en-GB" altLang="en-US" sz="1800" dirty="0" err="1">
                <a:solidFill>
                  <a:srgbClr val="7030A0"/>
                </a:solidFill>
              </a:rPr>
              <a:t>yiota.foka@cern.ch</a:t>
            </a:r>
            <a:endParaRPr lang="en-GB" altLang="en-US" sz="1800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45</a:t>
            </a:fld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843105" y="5237848"/>
            <a:ext cx="34612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Online mode, web pages, training</a:t>
            </a:r>
            <a:endParaRPr lang="en-GB" alt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5866296" y="5540959"/>
            <a:ext cx="646356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Aris </a:t>
            </a:r>
            <a:r>
              <a:rPr lang="en-US" altLang="en-US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Mamaras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(AUTH), Damir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Skrijelj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(UNSA),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Elpida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Theodoridou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et al (AUTH)</a:t>
            </a:r>
          </a:p>
          <a:p>
            <a:pPr>
              <a:spcBef>
                <a:spcPct val="0"/>
              </a:spcBef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Nermine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Muradi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(Uni of Tetovo) 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endParaRPr lang="en-US" altLang="en-US" sz="1400" dirty="0"/>
          </a:p>
        </p:txBody>
      </p:sp>
      <p:pic>
        <p:nvPicPr>
          <p:cNvPr id="157701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838704"/>
            <a:ext cx="9906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9036A4-EE96-2978-661F-2ECF60411E7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7" name="Picture 10" descr="MC-Logo-RGB">
            <a:extLst>
              <a:ext uri="{FF2B5EF4-FFF2-40B4-BE49-F238E27FC236}">
                <a16:creationId xmlns:a16="http://schemas.microsoft.com/office/drawing/2014/main" id="{CFD5EFE1-C846-47B1-526F-92DC69EDB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03193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0C73C6-D04A-4F8A-1C54-CB3B9FF1E603}"/>
              </a:ext>
            </a:extLst>
          </p:cNvPr>
          <p:cNvSpPr txBox="1"/>
          <p:nvPr/>
        </p:nvSpPr>
        <p:spPr>
          <a:xfrm>
            <a:off x="-166744" y="1685553"/>
            <a:ext cx="858998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Czech republic, Prague, Proton Therapy </a:t>
            </a:r>
            <a:r>
              <a:rPr lang="en-US" sz="1800" b="0" i="0" u="none" strike="noStrike" dirty="0" err="1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centre</a:t>
            </a:r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 AND Charles UNI </a:t>
            </a: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Mexico Puebla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Mexico Hermosillo Uni of Sonora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Mexico, Mexico city, UNAM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Algeria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Poland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Greece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India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Montenegro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Ukraine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Uni Piemonte Orientale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Bologna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Pavia Uni AND INFN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Torino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Cosenza. Uni AND INFN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Milano UNIMI AND INFN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endParaRPr lang="en-US" b="0" i="0" u="none" strike="noStrike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E493C7-3A71-BB18-2997-77FCEDDB6B46}"/>
              </a:ext>
            </a:extLst>
          </p:cNvPr>
          <p:cNvSpPr txBox="1"/>
          <p:nvPr/>
        </p:nvSpPr>
        <p:spPr>
          <a:xfrm>
            <a:off x="6268121" y="1394917"/>
            <a:ext cx="858998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/>
            <a:endParaRPr lang="en-US" b="0" i="0" u="none" strike="noStrike" dirty="0"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CERN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Slovenia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Lithuania </a:t>
            </a:r>
            <a:r>
              <a:rPr lang="en-US" sz="1800" b="0" i="0" u="none" strike="noStrike" dirty="0" err="1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Vilnious</a:t>
            </a:r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, Uni AND Cancer institute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Lithuania Kaunas Health </a:t>
            </a:r>
            <a:r>
              <a:rPr lang="en-US" sz="1800" b="0" i="0" u="none" strike="noStrike" dirty="0" err="1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uni</a:t>
            </a:r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 AND Uni of Technology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Germany  DKFZ </a:t>
            </a: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Georgia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France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Slovenia Uni Ljubljana </a:t>
            </a: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N. Macedonia Uni Tetovo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Morocco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Bulgaria Varna Astronomical observatory AND Uni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Bulgaria Sofia Uni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Spain Uni AND Hospital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Portugal Uni Lisbon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BiH Sarajevo AND Tuzla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501151D-BD73-3E7E-062A-BA4BE60FE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24" y="402308"/>
            <a:ext cx="11894375" cy="1261118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+mn-lt"/>
              </a:rPr>
              <a:t>More than 1500 students participated from 22 countries and 47 institutes during 8 sessions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6BE3F7-EA5B-FA5C-E590-3078F35D5708}"/>
              </a:ext>
            </a:extLst>
          </p:cNvPr>
          <p:cNvSpPr txBox="1"/>
          <p:nvPr/>
        </p:nvSpPr>
        <p:spPr>
          <a:xfrm>
            <a:off x="297625" y="1319544"/>
            <a:ext cx="6320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207CA"/>
                </a:solidFill>
                <a:latin typeface="Montserrat"/>
              </a:rPr>
              <a:t>Including 11 Feb and 8 March women days</a:t>
            </a:r>
            <a:endParaRPr lang="en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DD1297-03C9-0CE7-5932-E6B50CF35A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2" name="Picture 10" descr="MC-Logo-RGB">
            <a:extLst>
              <a:ext uri="{FF2B5EF4-FFF2-40B4-BE49-F238E27FC236}">
                <a16:creationId xmlns:a16="http://schemas.microsoft.com/office/drawing/2014/main" id="{3635114F-8C40-9780-28F8-9C973FC28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D15EA3E6-C946-233C-0704-3ABDC80C28D1}"/>
              </a:ext>
            </a:extLst>
          </p:cNvPr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hybrid PTMC in IMC2024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8436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A5FA74-21E3-6C5E-77B5-F29CEABC9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94" y="2049781"/>
            <a:ext cx="4624043" cy="4747350"/>
          </a:xfrm>
          <a:prstGeom prst="rect">
            <a:avLst/>
          </a:prstGeom>
        </p:spPr>
      </p:pic>
      <p:sp>
        <p:nvSpPr>
          <p:cNvPr id="17" name="Title 4"/>
          <p:cNvSpPr txBox="1">
            <a:spLocks/>
          </p:cNvSpPr>
          <p:nvPr/>
        </p:nvSpPr>
        <p:spPr bwMode="auto">
          <a:xfrm>
            <a:off x="4003675" y="23813"/>
            <a:ext cx="5900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1" kern="0" dirty="0">
                <a:solidFill>
                  <a:schemeClr val="bg1"/>
                </a:solidFill>
                <a:latin typeface="ArialMT" charset="0"/>
              </a:rPr>
              <a:t>Particle Therapy </a:t>
            </a:r>
            <a:r>
              <a:rPr lang="en-US" sz="3200" b="1" kern="0" dirty="0" err="1">
                <a:solidFill>
                  <a:schemeClr val="bg1"/>
                </a:solidFill>
                <a:latin typeface="ArialMT" charset="0"/>
              </a:rPr>
              <a:t>MasterClass</a:t>
            </a:r>
            <a:endParaRPr lang="en-US" sz="3200" b="1" kern="0" dirty="0">
              <a:solidFill>
                <a:schemeClr val="bg1"/>
              </a:solidFill>
              <a:latin typeface="ArialMT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47</a:t>
            </a:fld>
            <a:endParaRPr lang="en-US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10574218-45B3-066B-8B08-8FDE03CCDBAA}"/>
              </a:ext>
            </a:extLst>
          </p:cNvPr>
          <p:cNvSpPr txBox="1">
            <a:spLocks/>
          </p:cNvSpPr>
          <p:nvPr/>
        </p:nvSpPr>
        <p:spPr bwMode="auto">
          <a:xfrm>
            <a:off x="5534199" y="2076254"/>
            <a:ext cx="473376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000" b="1" kern="0" dirty="0">
                <a:solidFill>
                  <a:srgbClr val="0000FF"/>
                </a:solidFill>
                <a:latin typeface="ArialMT" charset="0"/>
              </a:rPr>
              <a:t>Material in different languages</a:t>
            </a:r>
          </a:p>
          <a:p>
            <a:pPr>
              <a:defRPr/>
            </a:pPr>
            <a:r>
              <a:rPr lang="en-US" sz="2000" b="1" kern="0" dirty="0">
                <a:solidFill>
                  <a:srgbClr val="0000FF"/>
                </a:solidFill>
                <a:latin typeface="ArialMT" charset="0"/>
              </a:rPr>
              <a:t>including animations and demos </a:t>
            </a:r>
          </a:p>
          <a:p>
            <a:pPr>
              <a:defRPr/>
            </a:pPr>
            <a:endParaRPr lang="en-US" sz="2400" b="1" kern="0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6D4042-9EED-A67E-3C26-5E86C957067D}"/>
              </a:ext>
            </a:extLst>
          </p:cNvPr>
          <p:cNvSpPr/>
          <p:nvPr/>
        </p:nvSpPr>
        <p:spPr>
          <a:xfrm>
            <a:off x="4335574" y="2690811"/>
            <a:ext cx="71310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kern="0" dirty="0">
                <a:solidFill>
                  <a:srgbClr val="7030A0"/>
                </a:solidFill>
              </a:rPr>
              <a:t>“PTMC in a kit”</a:t>
            </a:r>
          </a:p>
          <a:p>
            <a:pPr algn="ctr">
              <a:defRPr/>
            </a:pPr>
            <a:r>
              <a:rPr lang="en-US" sz="2000" kern="0" dirty="0">
                <a:solidFill>
                  <a:srgbClr val="7030A0"/>
                </a:solidFill>
              </a:rPr>
              <a:t>in different languages</a:t>
            </a:r>
          </a:p>
          <a:p>
            <a:pPr algn="ctr">
              <a:defRPr/>
            </a:pPr>
            <a:r>
              <a:rPr lang="en-US" sz="2000" kern="0" dirty="0">
                <a:solidFill>
                  <a:srgbClr val="7030A0"/>
                </a:solidFill>
              </a:rPr>
              <a:t>with introduction by DKFZ </a:t>
            </a:r>
          </a:p>
          <a:p>
            <a:pPr algn="ctr">
              <a:defRPr/>
            </a:pPr>
            <a:r>
              <a:rPr lang="en-US" sz="2000" kern="0" dirty="0">
                <a:solidFill>
                  <a:srgbClr val="7030A0"/>
                </a:solidFill>
              </a:rPr>
              <a:t>including recordings  </a:t>
            </a:r>
          </a:p>
          <a:p>
            <a:pPr algn="ctr">
              <a:defRPr/>
            </a:pPr>
            <a:r>
              <a:rPr lang="en-US" sz="1200" kern="0" dirty="0">
                <a:solidFill>
                  <a:srgbClr val="7030A0"/>
                </a:solidFill>
                <a:latin typeface="ArialMT" charset="0"/>
                <a:hlinkClick r:id="rId3"/>
              </a:rPr>
              <a:t>https://drive.google.com/drive/folders/1L94yhos6L7k3FQlMzD9Ql7kpk_c_ABD7</a:t>
            </a:r>
            <a:endParaRPr lang="en-US" sz="1200" kern="0" dirty="0">
              <a:solidFill>
                <a:srgbClr val="7030A0"/>
              </a:solidFill>
              <a:latin typeface="ArialMT" charset="0"/>
            </a:endParaRPr>
          </a:p>
          <a:p>
            <a:pPr algn="ctr">
              <a:defRPr/>
            </a:pPr>
            <a:endParaRPr lang="en-US" sz="1600" kern="0" dirty="0">
              <a:solidFill>
                <a:srgbClr val="7030A0"/>
              </a:solidFill>
              <a:latin typeface="ArialMT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65CD32-A114-FAA1-C046-839959EB1AC9}"/>
              </a:ext>
            </a:extLst>
          </p:cNvPr>
          <p:cNvSpPr/>
          <p:nvPr/>
        </p:nvSpPr>
        <p:spPr>
          <a:xfrm>
            <a:off x="6038235" y="4360627"/>
            <a:ext cx="3943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7030A0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Training sessions: 4-5 per year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7022EC-3E11-8298-710B-790402AA8EFA}"/>
              </a:ext>
            </a:extLst>
          </p:cNvPr>
          <p:cNvSpPr/>
          <p:nvPr/>
        </p:nvSpPr>
        <p:spPr>
          <a:xfrm>
            <a:off x="6276830" y="4770997"/>
            <a:ext cx="3610284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Importance of training teachers:</a:t>
            </a:r>
          </a:p>
          <a:p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Sofia, Madrid, and Sarajevo  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UNSA/Sarajevo: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in-person at university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in-person at schools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lectures online  </a:t>
            </a:r>
            <a:endParaRPr 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289BF4-7FC8-AB91-EC72-2B9CD687B6E9}"/>
              </a:ext>
            </a:extLst>
          </p:cNvPr>
          <p:cNvSpPr txBox="1"/>
          <p:nvPr/>
        </p:nvSpPr>
        <p:spPr>
          <a:xfrm>
            <a:off x="496611" y="1859854"/>
            <a:ext cx="6100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none" strike="noStrike" dirty="0">
                <a:solidFill>
                  <a:srgbClr val="0099CC"/>
                </a:solidFill>
                <a:effectLst/>
                <a:hlinkClick r:id="rId4"/>
              </a:rPr>
              <a:t>https://indico.cern.ch/e/PTMC</a:t>
            </a:r>
            <a:endParaRPr lang="en-CH" dirty="0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56C49519-F3C0-C4AD-C9F7-3DDEFA2E23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8201" y="23814"/>
            <a:ext cx="7948613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BB47BB47-5124-E820-2333-977A022ED4CB}"/>
              </a:ext>
            </a:extLst>
          </p:cNvPr>
          <p:cNvSpPr txBox="1">
            <a:spLocks/>
          </p:cNvSpPr>
          <p:nvPr/>
        </p:nvSpPr>
        <p:spPr bwMode="auto">
          <a:xfrm>
            <a:off x="4156075" y="21837"/>
            <a:ext cx="5900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1" kern="0" dirty="0">
                <a:solidFill>
                  <a:schemeClr val="bg1"/>
                </a:solidFill>
                <a:latin typeface="ArialMT" charset="0"/>
              </a:rPr>
              <a:t>Particle Therapy </a:t>
            </a:r>
            <a:r>
              <a:rPr lang="en-US" sz="3200" b="1" kern="0" dirty="0" err="1">
                <a:solidFill>
                  <a:schemeClr val="bg1"/>
                </a:solidFill>
                <a:latin typeface="ArialMT" charset="0"/>
              </a:rPr>
              <a:t>MasterClass</a:t>
            </a:r>
            <a:endParaRPr lang="en-US" sz="3200" b="1" kern="0" dirty="0">
              <a:solidFill>
                <a:schemeClr val="bg1"/>
              </a:solidFill>
              <a:latin typeface="Arial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3881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MC-Logo-RG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6801" y="6233198"/>
            <a:ext cx="1563993" cy="62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6448" y="1777388"/>
            <a:ext cx="4151173" cy="39909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327341" y="5863755"/>
            <a:ext cx="506015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453882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Press Release published in 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nation-wide media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Post on Facebook resonated with </a:t>
            </a:r>
            <a:r>
              <a:rPr lang="en-US" altLang="en-US" b="1" dirty="0">
                <a:solidFill>
                  <a:srgbClr val="0070C0"/>
                </a:solidFill>
                <a:ea typeface="Courier New" charset="0"/>
              </a:rPr>
              <a:t>3,600 </a:t>
            </a: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people</a:t>
            </a:r>
            <a:endParaRPr kumimoji="0" lang="en-US" altLang="en-US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ea typeface="Courier New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Announcement viewed </a:t>
            </a:r>
            <a:r>
              <a:rPr lang="en-US" altLang="en-US" b="1" dirty="0">
                <a:solidFill>
                  <a:srgbClr val="0070C0"/>
                </a:solidFill>
                <a:ea typeface="Courier New" charset="0"/>
              </a:rPr>
              <a:t>941 times </a:t>
            </a: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on website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</a:rPr>
              <a:t> 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4732811" y="10996"/>
            <a:ext cx="4381336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 in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Greece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0188" y="1075495"/>
            <a:ext cx="4784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Total of 366 live views</a:t>
            </a:r>
          </a:p>
          <a:p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from at least 20 major regions of Greece</a:t>
            </a:r>
            <a:r>
              <a:rPr lang="en-GB" b="1" dirty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48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387" y="1777388"/>
            <a:ext cx="6934406" cy="48813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4120" y="671691"/>
            <a:ext cx="4423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PTMC2021 online: through Library of </a:t>
            </a:r>
            <a:r>
              <a:rPr lang="en-GB" b="1" dirty="0" err="1">
                <a:solidFill>
                  <a:srgbClr val="7030A0"/>
                </a:solidFill>
                <a:latin typeface="Calibri" charset="0"/>
                <a:ea typeface="Calibri" charset="0"/>
              </a:rPr>
              <a:t>Veroia</a:t>
            </a: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732811" y="691518"/>
            <a:ext cx="73907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PTMC2022 online: more than 150 participants, PTMC2024: 275 participants</a:t>
            </a: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AUTH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uni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,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Dimokritos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  research centre,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Papageorgiou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 Hospital,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Technopolis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Publicity: Library of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Veroia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 extended networks and national press </a:t>
            </a:r>
          </a:p>
        </p:txBody>
      </p:sp>
    </p:spTree>
    <p:extLst>
      <p:ext uri="{BB962C8B-B14F-4D97-AF65-F5344CB8AC3E}">
        <p14:creationId xmlns:p14="http://schemas.microsoft.com/office/powerpoint/2010/main" val="53121850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Picture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5138" y="1125539"/>
            <a:ext cx="2873438" cy="237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668462" y="609601"/>
            <a:ext cx="3525329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 dirty="0">
                <a:solidFill>
                  <a:srgbClr val="3733DB"/>
                </a:solidFill>
                <a:latin typeface="+mn-lt"/>
              </a:rPr>
              <a:t>First Local Test: GSI Feb 2019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591176" y="4976575"/>
            <a:ext cx="5253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1800" b="1" kern="0" dirty="0">
                <a:solidFill>
                  <a:srgbClr val="0000FF"/>
                </a:solidFill>
                <a:latin typeface="ArialMT" charset="0"/>
              </a:rPr>
              <a:t>IMC Steering Group Approval: GSI  May 2019 </a:t>
            </a:r>
          </a:p>
        </p:txBody>
      </p:sp>
      <p:pic>
        <p:nvPicPr>
          <p:cNvPr id="124932" name="Picture 3" descr="v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176" y="1087439"/>
            <a:ext cx="48736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10594" y="711200"/>
            <a:ext cx="5173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000" b="1" kern="0">
                <a:solidFill>
                  <a:srgbClr val="3733DB"/>
                </a:solidFill>
              </a:rPr>
              <a:t>International Pilot</a:t>
            </a:r>
            <a:r>
              <a:rPr lang="en-US" altLang="en-US" sz="2000" b="1" kern="0" dirty="0">
                <a:solidFill>
                  <a:srgbClr val="3733DB"/>
                </a:solidFill>
              </a:rPr>
              <a:t>: CERN, GSI, DKFZ April 2019 </a:t>
            </a:r>
          </a:p>
        </p:txBody>
      </p:sp>
      <p:pic>
        <p:nvPicPr>
          <p:cNvPr id="12493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5138" y="4227513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1668462" y="3617445"/>
            <a:ext cx="4120896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 dirty="0">
                <a:solidFill>
                  <a:srgbClr val="7030A0"/>
                </a:solidFill>
                <a:latin typeface="+mn-lt"/>
              </a:rPr>
              <a:t>Web page: UNSA students </a:t>
            </a:r>
          </a:p>
          <a:p>
            <a:pPr algn="l">
              <a:defRPr/>
            </a:pPr>
            <a:r>
              <a:rPr lang="en-US" altLang="en-US" sz="2000" b="1" kern="0" dirty="0">
                <a:solidFill>
                  <a:srgbClr val="7030A0"/>
                </a:solidFill>
                <a:latin typeface="+mn-lt"/>
              </a:rPr>
              <a:t>CERN Open Days, Aug 2019</a:t>
            </a:r>
          </a:p>
        </p:txBody>
      </p:sp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1532326" y="92613"/>
            <a:ext cx="8674426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PTMC and </a:t>
            </a:r>
            <a:r>
              <a:rPr lang="en-US" altLang="de-DE" sz="3600" b="1" dirty="0" err="1">
                <a:solidFill>
                  <a:srgbClr val="0000FF"/>
                </a:solidFill>
                <a:latin typeface="ArialMT"/>
              </a:rPr>
              <a:t>matRad</a:t>
            </a:r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 Treatment Planning</a:t>
            </a:r>
            <a:endParaRPr lang="en-US" altLang="de-DE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49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A7D229D-350A-5CD4-9CD3-D0549D3B6941}"/>
              </a:ext>
            </a:extLst>
          </p:cNvPr>
          <p:cNvSpPr txBox="1">
            <a:spLocks/>
          </p:cNvSpPr>
          <p:nvPr/>
        </p:nvSpPr>
        <p:spPr bwMode="auto">
          <a:xfrm>
            <a:off x="5603876" y="5382420"/>
            <a:ext cx="4147289" cy="136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We could not imagine </a:t>
            </a:r>
          </a:p>
          <a:p>
            <a:pPr marL="0" indent="0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what physics has to do with medicine, </a:t>
            </a:r>
          </a:p>
          <a:p>
            <a:pPr marL="0" indent="0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that research institutes such as CERN </a:t>
            </a:r>
          </a:p>
          <a:p>
            <a:pPr marL="0" indent="0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can contribute to medical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2140909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7604" y="786204"/>
            <a:ext cx="8870229" cy="49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177532" y="816531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1370790" y="83875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4" name="Picture 3" descr="A diagram of a graph and 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7894D00C-FEF4-2728-2441-ED6EB0DD10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4553" y="3626903"/>
            <a:ext cx="3917092" cy="3231097"/>
          </a:xfrm>
          <a:prstGeom prst="rect">
            <a:avLst/>
          </a:prstGeom>
        </p:spPr>
      </p:pic>
      <p:pic>
        <p:nvPicPr>
          <p:cNvPr id="6" name="Picture 5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18824003-76D1-0229-85DC-E2177CECB8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829"/>
          <a:stretch/>
        </p:blipFill>
        <p:spPr>
          <a:xfrm>
            <a:off x="0" y="6406270"/>
            <a:ext cx="3917092" cy="393256"/>
          </a:xfrm>
          <a:prstGeom prst="rect">
            <a:avLst/>
          </a:prstGeom>
        </p:spPr>
      </p:pic>
      <p:pic>
        <p:nvPicPr>
          <p:cNvPr id="9" name="Picture 8" descr="A blue sign with white text&#10;&#10;Description automatically generated">
            <a:extLst>
              <a:ext uri="{FF2B5EF4-FFF2-40B4-BE49-F238E27FC236}">
                <a16:creationId xmlns:a16="http://schemas.microsoft.com/office/drawing/2014/main" id="{9FCF360E-9EE7-A3A5-266F-A54D552226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420" y="2921000"/>
            <a:ext cx="2108200" cy="101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901069-42B5-6E5B-DB94-0ED763430A1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AF9CB32F-6FD6-F5B0-3A22-0E45B38AF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546615-B618-0279-F5A7-B8512B83FD28}"/>
              </a:ext>
            </a:extLst>
          </p:cNvPr>
          <p:cNvSpPr txBox="1"/>
          <p:nvPr/>
        </p:nvSpPr>
        <p:spPr>
          <a:xfrm>
            <a:off x="3447466" y="5329052"/>
            <a:ext cx="379445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fundamental properties 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 particles 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and their interaction with matter 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 the service of society</a:t>
            </a:r>
            <a:endParaRPr lang="en-CH" sz="16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0531D4-DA96-B074-CFD3-1FC10EB65A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3362" y="3571432"/>
            <a:ext cx="3515197" cy="283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561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 descr="A yellow cover with black text&#10;&#10;Description automatically generated">
            <a:extLst>
              <a:ext uri="{FF2B5EF4-FFF2-40B4-BE49-F238E27FC236}">
                <a16:creationId xmlns:a16="http://schemas.microsoft.com/office/drawing/2014/main" id="{D84ECA4D-C9D9-C74C-1CF6-719F094EBE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8497" y="1586570"/>
            <a:ext cx="3725650" cy="527226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A67C13-6A04-8B1E-93CD-F4CE9C8D4585}"/>
              </a:ext>
            </a:extLst>
          </p:cNvPr>
          <p:cNvSpPr txBox="1"/>
          <p:nvPr/>
        </p:nvSpPr>
        <p:spPr>
          <a:xfrm>
            <a:off x="4098498" y="1509389"/>
            <a:ext cx="6110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dirty="0">
                <a:effectLst/>
                <a:hlinkClick r:id="rId3"/>
              </a:rPr>
              <a:t>https://cernbox.cern.ch/s/AqytzIPSL2kZoA3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,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0D9E55-4F93-1406-1E9E-975F86B8EE80}"/>
              </a:ext>
            </a:extLst>
          </p:cNvPr>
          <p:cNvSpPr txBox="1"/>
          <p:nvPr/>
        </p:nvSpPr>
        <p:spPr>
          <a:xfrm>
            <a:off x="65339" y="683029"/>
            <a:ext cx="705985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en-GB" sz="1600" dirty="0">
                <a:solidFill>
                  <a:srgbClr val="000000"/>
                </a:solidFill>
              </a:rPr>
              <a:t>Proposal for a multi-ion accelerator based facility </a:t>
            </a:r>
          </a:p>
          <a:p>
            <a:pPr marL="342900" indent="-342900">
              <a:buAutoNum type="arabicParenBoth"/>
            </a:pPr>
            <a:r>
              <a:rPr lang="en-GB" sz="1600" dirty="0">
                <a:solidFill>
                  <a:srgbClr val="000000"/>
                </a:solidFill>
              </a:rPr>
              <a:t>Conceptual (pre-TRD) design report 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CERN Yellow Reports by Ugo </a:t>
            </a:r>
            <a:r>
              <a:rPr lang="en-GB" sz="1600" dirty="0" err="1">
                <a:solidFill>
                  <a:srgbClr val="000000"/>
                </a:solidFill>
              </a:rPr>
              <a:t>Amaldi</a:t>
            </a:r>
            <a:r>
              <a:rPr lang="en-GB" sz="1600" dirty="0">
                <a:solidFill>
                  <a:srgbClr val="000000"/>
                </a:solidFill>
              </a:rPr>
              <a:t> and international collaborators </a:t>
            </a:r>
            <a:br>
              <a:rPr lang="en-GB" dirty="0"/>
            </a:b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A286BA-7193-A27F-5B5D-7CC4C5955ED3}"/>
              </a:ext>
            </a:extLst>
          </p:cNvPr>
          <p:cNvSpPr txBox="1"/>
          <p:nvPr/>
        </p:nvSpPr>
        <p:spPr>
          <a:xfrm>
            <a:off x="2576453" y="52173"/>
            <a:ext cx="82771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3200" b="1" kern="0" dirty="0">
                <a:solidFill>
                  <a:srgbClr val="0000FF"/>
                </a:solidFill>
                <a:latin typeface="ArialMT" charset="0"/>
              </a:rPr>
              <a:t>Publications as CERN Yellow Reports  </a:t>
            </a:r>
            <a:endParaRPr lang="en-CH" sz="3200" dirty="0"/>
          </a:p>
        </p:txBody>
      </p:sp>
      <p:pic>
        <p:nvPicPr>
          <p:cNvPr id="13" name="Picture 12" descr="A list of information on a computer&#10;&#10;Description automatically generated with medium confidence">
            <a:extLst>
              <a:ext uri="{FF2B5EF4-FFF2-40B4-BE49-F238E27FC236}">
                <a16:creationId xmlns:a16="http://schemas.microsoft.com/office/drawing/2014/main" id="{530FA850-CCCC-B34E-3588-22A09F39F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7645" y="1598967"/>
            <a:ext cx="4451808" cy="5162785"/>
          </a:xfrm>
          <a:prstGeom prst="rect">
            <a:avLst/>
          </a:prstGeom>
        </p:spPr>
      </p:pic>
      <p:pic>
        <p:nvPicPr>
          <p:cNvPr id="15" name="Picture 14" descr="A yellow cover with black text&#10;&#10;Description automatically generated">
            <a:extLst>
              <a:ext uri="{FF2B5EF4-FFF2-40B4-BE49-F238E27FC236}">
                <a16:creationId xmlns:a16="http://schemas.microsoft.com/office/drawing/2014/main" id="{389026E1-425B-D89E-2092-D314CC4CEB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22" y="1586569"/>
            <a:ext cx="3729491" cy="52714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FAD603F-56F6-44D3-FD01-FF330C59E94A}"/>
              </a:ext>
            </a:extLst>
          </p:cNvPr>
          <p:cNvSpPr txBox="1"/>
          <p:nvPr/>
        </p:nvSpPr>
        <p:spPr>
          <a:xfrm>
            <a:off x="0" y="1598967"/>
            <a:ext cx="68283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 dirty="0"/>
              <a:t>https://e-publishing.cern.ch/index.php/CYRM/issue/view/88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764BF4-AD2E-46BC-0ACB-9E795F0EAF77}"/>
              </a:ext>
            </a:extLst>
          </p:cNvPr>
          <p:cNvSpPr txBox="1"/>
          <p:nvPr/>
        </p:nvSpPr>
        <p:spPr>
          <a:xfrm>
            <a:off x="6715003" y="2107360"/>
            <a:ext cx="11385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</a:rPr>
              <a:t>DRAFT 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719799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492625" y="636270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12/6/2018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150" y="6356351"/>
            <a:ext cx="5016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5452506-249E-EF4E-A592-CDD9C074F03A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pic>
        <p:nvPicPr>
          <p:cNvPr id="7" name="Picture 6" descr="0807031_01-A4-at-144-dpi.jpg"/>
          <p:cNvPicPr>
            <a:picLocks noChangeAspect="1"/>
          </p:cNvPicPr>
          <p:nvPr/>
        </p:nvPicPr>
        <p:blipFill>
          <a:blip r:embed="rId3" cstate="email">
            <a:lum bright="-2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pic>
        <p:nvPicPr>
          <p:cNvPr id="47110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9524" y="3056731"/>
            <a:ext cx="2938463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3366084" y="146051"/>
            <a:ext cx="923766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altLang="en-US" sz="3300" b="1" kern="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From Fundamental Physics Research…. </a:t>
            </a:r>
            <a:endParaRPr lang="de-DE" altLang="en-US" sz="3300" b="1" kern="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48223" y="1039603"/>
            <a:ext cx="49616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300" b="1" kern="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…..to Medical Applications </a:t>
            </a:r>
            <a:endParaRPr lang="de-DE" altLang="en-US" sz="3300" b="1" kern="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Title 4"/>
          <p:cNvSpPr txBox="1">
            <a:spLocks/>
          </p:cNvSpPr>
          <p:nvPr/>
        </p:nvSpPr>
        <p:spPr bwMode="auto">
          <a:xfrm>
            <a:off x="243416" y="6063963"/>
            <a:ext cx="110690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chemeClr val="bg1"/>
                </a:solidFill>
                <a:latin typeface="ArialMT" charset="0"/>
              </a:rPr>
              <a:t>Accelerators for Health </a:t>
            </a:r>
            <a:endParaRPr lang="en-US" altLang="en-US" sz="3200" b="1" kern="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53446" y="2809241"/>
            <a:ext cx="3048000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rgbClr val="0070C0"/>
                </a:solidFill>
                <a:latin typeface="Calibri" charset="0"/>
                <a:ea typeface="Calibri" charset="0"/>
                <a:cs typeface="Times New Roman" charset="0"/>
              </a:rPr>
              <a:t>The developed accelerator technology is used for cancer research and therapy 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53446" y="4254253"/>
            <a:ext cx="3048000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rgbClr val="C644C1"/>
                </a:solidFill>
                <a:latin typeface="Calibri" charset="0"/>
                <a:ea typeface="Calibri" charset="0"/>
                <a:cs typeface="Times New Roman" charset="0"/>
              </a:rPr>
              <a:t>Innovative technologies developed for future CERN projects find already applications in medicine </a:t>
            </a:r>
            <a:endParaRPr lang="en-US" b="1" dirty="0">
              <a:solidFill>
                <a:srgbClr val="C644C1"/>
              </a:solidFill>
            </a:endParaRPr>
          </a:p>
        </p:txBody>
      </p:sp>
      <p:sp>
        <p:nvSpPr>
          <p:cNvPr id="14" name="Title 4"/>
          <p:cNvSpPr txBox="1">
            <a:spLocks/>
          </p:cNvSpPr>
          <p:nvPr/>
        </p:nvSpPr>
        <p:spPr bwMode="auto">
          <a:xfrm>
            <a:off x="-860385" y="1053823"/>
            <a:ext cx="447690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rgbClr val="7030A0"/>
                </a:solidFill>
                <a:latin typeface="ArialMT" charset="0"/>
              </a:rPr>
              <a:t>What are </a:t>
            </a:r>
          </a:p>
          <a:p>
            <a:pPr>
              <a:defRPr/>
            </a:pPr>
            <a:r>
              <a:rPr lang="en-US" altLang="en-US" sz="3200" b="1" kern="0" dirty="0">
                <a:solidFill>
                  <a:srgbClr val="7030A0"/>
                </a:solidFill>
                <a:latin typeface="ArialMT" charset="0"/>
              </a:rPr>
              <a:t>the benefits </a:t>
            </a:r>
          </a:p>
          <a:p>
            <a:pPr>
              <a:defRPr/>
            </a:pPr>
            <a:r>
              <a:rPr lang="en-US" altLang="en-US" sz="3200" b="1" kern="0" dirty="0">
                <a:solidFill>
                  <a:srgbClr val="7030A0"/>
                </a:solidFill>
                <a:latin typeface="ArialMT" charset="0"/>
              </a:rPr>
              <a:t>for society?</a:t>
            </a:r>
            <a:endParaRPr lang="en-US" altLang="en-US" sz="3200" b="1" kern="0" dirty="0">
              <a:solidFill>
                <a:srgbClr val="7030A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182273-4802-5F6E-5C68-EDAB5226F6B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708" y="3981850"/>
            <a:ext cx="1678103" cy="152305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060E235-E67B-F14F-770B-A65DAB48EA70}"/>
              </a:ext>
            </a:extLst>
          </p:cNvPr>
          <p:cNvSpPr/>
          <p:nvPr/>
        </p:nvSpPr>
        <p:spPr>
          <a:xfrm>
            <a:off x="1057241" y="1821828"/>
            <a:ext cx="12622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Mission and mandate of research institutes: fundamental research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Calibri" charset="0"/>
                <a:ea typeface="Calibri" charset="0"/>
                <a:cs typeface="Times New Roman" charset="0"/>
              </a:rPr>
              <a:t>Developed technologies and acquired knowledge find applications for society</a:t>
            </a:r>
            <a:endParaRPr lang="x-none" sz="20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10B1F8-29FE-9E50-9932-A53697149DA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website&#10;&#10;Description automatically generated">
            <a:extLst>
              <a:ext uri="{FF2B5EF4-FFF2-40B4-BE49-F238E27FC236}">
                <a16:creationId xmlns:a16="http://schemas.microsoft.com/office/drawing/2014/main" id="{AA1CDFEA-AA96-A6F4-B497-300D07207D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020" y="681037"/>
            <a:ext cx="9702160" cy="6176963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96B57F1-E989-EA79-FF76-43B804D0424D}"/>
              </a:ext>
            </a:extLst>
          </p:cNvPr>
          <p:cNvSpPr txBox="1">
            <a:spLocks/>
          </p:cNvSpPr>
          <p:nvPr/>
        </p:nvSpPr>
        <p:spPr bwMode="auto">
          <a:xfrm>
            <a:off x="127000" y="50800"/>
            <a:ext cx="1226820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Next Ion Medical Machine Study Group Developments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636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09184-AC56-4147-863A-FE0578723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3EDB17-6534-4839-B9FC-983621D249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774" y="1498514"/>
            <a:ext cx="6178163" cy="43686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928A23-8696-4D3F-827D-487027BE3887}"/>
              </a:ext>
            </a:extLst>
          </p:cNvPr>
          <p:cNvSpPr txBox="1"/>
          <p:nvPr/>
        </p:nvSpPr>
        <p:spPr>
          <a:xfrm>
            <a:off x="4455164" y="1097211"/>
            <a:ext cx="1722074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Access for therapy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2A8D1E-871D-4AA3-B27D-44A03334B912}"/>
              </a:ext>
            </a:extLst>
          </p:cNvPr>
          <p:cNvSpPr txBox="1"/>
          <p:nvPr/>
        </p:nvSpPr>
        <p:spPr>
          <a:xfrm>
            <a:off x="5151696" y="5969514"/>
            <a:ext cx="4078039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Access to experimental room and linac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007877-0387-4B71-939B-DCC842B81A11}"/>
              </a:ext>
            </a:extLst>
          </p:cNvPr>
          <p:cNvSpPr txBox="1"/>
          <p:nvPr/>
        </p:nvSpPr>
        <p:spPr>
          <a:xfrm>
            <a:off x="9643811" y="5016084"/>
            <a:ext cx="1908686" cy="5539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Target for isotope production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7E02AA3F-2A45-4819-B383-4865A9F7B864}"/>
              </a:ext>
            </a:extLst>
          </p:cNvPr>
          <p:cNvSpPr/>
          <p:nvPr/>
        </p:nvSpPr>
        <p:spPr>
          <a:xfrm>
            <a:off x="5151696" y="1457069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67E0284F-4CC5-4FFF-9BA7-926D1B74A376}"/>
              </a:ext>
            </a:extLst>
          </p:cNvPr>
          <p:cNvSpPr/>
          <p:nvPr/>
        </p:nvSpPr>
        <p:spPr>
          <a:xfrm rot="10800000">
            <a:off x="6268855" y="5786889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7CB4CE-FAA0-4B88-B2F1-159C9F05EB03}"/>
              </a:ext>
            </a:extLst>
          </p:cNvPr>
          <p:cNvSpPr txBox="1"/>
          <p:nvPr/>
        </p:nvSpPr>
        <p:spPr>
          <a:xfrm>
            <a:off x="9597427" y="2265790"/>
            <a:ext cx="2348199" cy="5539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Equipment room and access to synchrotron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B18B40CD-9E44-4497-AE9E-10209054237A}"/>
              </a:ext>
            </a:extLst>
          </p:cNvPr>
          <p:cNvSpPr/>
          <p:nvPr/>
        </p:nvSpPr>
        <p:spPr>
          <a:xfrm rot="5400000">
            <a:off x="9293138" y="2473539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6D86B8DC-EDB5-4F5C-A024-EA2C0549DB6A}"/>
              </a:ext>
            </a:extLst>
          </p:cNvPr>
          <p:cNvSpPr/>
          <p:nvPr/>
        </p:nvSpPr>
        <p:spPr>
          <a:xfrm rot="5400000">
            <a:off x="9376288" y="5223833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1486EC-F14A-4F39-A7D9-26611BF8C926}"/>
              </a:ext>
            </a:extLst>
          </p:cNvPr>
          <p:cNvSpPr txBox="1"/>
          <p:nvPr/>
        </p:nvSpPr>
        <p:spPr>
          <a:xfrm>
            <a:off x="311988" y="5969514"/>
            <a:ext cx="4660991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Reconfigurable experimental room </a:t>
            </a: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A53FB5DE-7869-4F78-A938-E24157F2EB13}"/>
              </a:ext>
            </a:extLst>
          </p:cNvPr>
          <p:cNvSpPr/>
          <p:nvPr/>
        </p:nvSpPr>
        <p:spPr>
          <a:xfrm rot="10800000">
            <a:off x="4378432" y="5786890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185421-DEE6-40A0-B3CA-92370F05E0F2}"/>
              </a:ext>
            </a:extLst>
          </p:cNvPr>
          <p:cNvSpPr txBox="1"/>
          <p:nvPr/>
        </p:nvSpPr>
        <p:spPr>
          <a:xfrm>
            <a:off x="311988" y="5616677"/>
            <a:ext cx="2563328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Access for animal testing</a:t>
            </a:r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898F572B-F65B-49B2-8E73-A0B70E3E2BB7}"/>
              </a:ext>
            </a:extLst>
          </p:cNvPr>
          <p:cNvSpPr/>
          <p:nvPr/>
        </p:nvSpPr>
        <p:spPr>
          <a:xfrm rot="16200000">
            <a:off x="2944735" y="5679954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9B63FB-2B32-41FC-AA32-6353CE032E12}"/>
              </a:ext>
            </a:extLst>
          </p:cNvPr>
          <p:cNvSpPr txBox="1"/>
          <p:nvPr/>
        </p:nvSpPr>
        <p:spPr>
          <a:xfrm>
            <a:off x="7057599" y="1133904"/>
            <a:ext cx="174232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Total 5,400 m</a:t>
            </a:r>
            <a:r>
              <a:rPr lang="en-GB" b="1" baseline="30000" dirty="0">
                <a:solidFill>
                  <a:srgbClr val="FF0000"/>
                </a:solidFill>
              </a:rPr>
              <a:t>2 </a:t>
            </a:r>
            <a:r>
              <a:rPr lang="en-GB" sz="1100" b="1" dirty="0">
                <a:solidFill>
                  <a:srgbClr val="FF0000"/>
                </a:solidFill>
              </a:rPr>
              <a:t>(including shielding) 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E3E36CA-7677-4FBC-BA4F-09CE5BDB05AC}"/>
              </a:ext>
            </a:extLst>
          </p:cNvPr>
          <p:cNvCxnSpPr/>
          <p:nvPr/>
        </p:nvCxnSpPr>
        <p:spPr>
          <a:xfrm flipH="1">
            <a:off x="8275874" y="1595569"/>
            <a:ext cx="1063308" cy="2236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54511E9-F37F-4C2C-BD45-A2546B9F431F}"/>
              </a:ext>
            </a:extLst>
          </p:cNvPr>
          <p:cNvSpPr txBox="1"/>
          <p:nvPr/>
        </p:nvSpPr>
        <p:spPr>
          <a:xfrm>
            <a:off x="9491582" y="1175314"/>
            <a:ext cx="249876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The synchrotron can be replaced by an SC version if R&amp;D successful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8969D0-7DF9-4E1A-8DBB-318A1609D1DF}"/>
              </a:ext>
            </a:extLst>
          </p:cNvPr>
          <p:cNvSpPr txBox="1"/>
          <p:nvPr/>
        </p:nvSpPr>
        <p:spPr>
          <a:xfrm>
            <a:off x="1044594" y="3682821"/>
            <a:ext cx="1597889" cy="5539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Area for future expansion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7419CEE-F0C3-4460-84F5-DB863AFA47A4}"/>
              </a:ext>
            </a:extLst>
          </p:cNvPr>
          <p:cNvCxnSpPr>
            <a:cxnSpLocks/>
          </p:cNvCxnSpPr>
          <p:nvPr/>
        </p:nvCxnSpPr>
        <p:spPr>
          <a:xfrm flipH="1">
            <a:off x="500610" y="2381896"/>
            <a:ext cx="2685856" cy="0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E804A28-CADF-4ED5-9572-F3F75AEC1FBB}"/>
              </a:ext>
            </a:extLst>
          </p:cNvPr>
          <p:cNvCxnSpPr>
            <a:cxnSpLocks/>
          </p:cNvCxnSpPr>
          <p:nvPr/>
        </p:nvCxnSpPr>
        <p:spPr>
          <a:xfrm flipV="1">
            <a:off x="500610" y="2370740"/>
            <a:ext cx="0" cy="3177091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73DF08D-B6CB-4D55-A026-6ADACD18DFBD}"/>
              </a:ext>
            </a:extLst>
          </p:cNvPr>
          <p:cNvCxnSpPr>
            <a:cxnSpLocks/>
          </p:cNvCxnSpPr>
          <p:nvPr/>
        </p:nvCxnSpPr>
        <p:spPr>
          <a:xfrm flipH="1">
            <a:off x="500610" y="5547831"/>
            <a:ext cx="2930620" cy="0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654A4E4-EB2D-7184-A817-289DD48A4226}"/>
              </a:ext>
            </a:extLst>
          </p:cNvPr>
          <p:cNvSpPr txBox="1"/>
          <p:nvPr/>
        </p:nvSpPr>
        <p:spPr>
          <a:xfrm>
            <a:off x="500611" y="1181485"/>
            <a:ext cx="239329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Design to be presented in a CERN Yellow Report in preparation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EEE743-8CDC-E90D-9EB0-35D3882FB2B2}"/>
              </a:ext>
            </a:extLst>
          </p:cNvPr>
          <p:cNvSpPr txBox="1"/>
          <p:nvPr/>
        </p:nvSpPr>
        <p:spPr>
          <a:xfrm>
            <a:off x="2761148" y="6356350"/>
            <a:ext cx="7296796" cy="42240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complete modern facility for research and therapy with ions up to Oxygen </a:t>
            </a: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5301B82B-1028-D48C-A48C-D68AFD4EE35B}"/>
              </a:ext>
            </a:extLst>
          </p:cNvPr>
          <p:cNvSpPr txBox="1">
            <a:spLocks/>
          </p:cNvSpPr>
          <p:nvPr/>
        </p:nvSpPr>
        <p:spPr bwMode="auto">
          <a:xfrm>
            <a:off x="39398" y="-20405"/>
            <a:ext cx="1126256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800" b="1" kern="0" dirty="0">
                <a:solidFill>
                  <a:srgbClr val="0000FF"/>
                </a:solidFill>
                <a:latin typeface="ArialMT" charset="0"/>
              </a:rPr>
              <a:t>NIMMS supported designs: </a:t>
            </a:r>
          </a:p>
          <a:p>
            <a:pPr algn="l">
              <a:defRPr/>
            </a:pPr>
            <a:r>
              <a:rPr lang="en-US" altLang="en-US" sz="2800" b="1" kern="0" dirty="0">
                <a:solidFill>
                  <a:srgbClr val="0000FF"/>
                </a:solidFill>
                <a:latin typeface="ArialMT" charset="0"/>
              </a:rPr>
              <a:t>1. SEEIIST C-ion therapy and research facility</a:t>
            </a:r>
            <a:endParaRPr lang="en-US" altLang="en-US" sz="2800" b="1" kern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0F28C2-6C03-E0EB-8692-B49A38482EBC}"/>
              </a:ext>
            </a:extLst>
          </p:cNvPr>
          <p:cNvSpPr txBox="1"/>
          <p:nvPr/>
        </p:nvSpPr>
        <p:spPr>
          <a:xfrm>
            <a:off x="6732885" y="5696241"/>
            <a:ext cx="2912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Architectural</a:t>
            </a:r>
            <a:r>
              <a:rPr lang="it-IT" sz="1200" i="1" dirty="0"/>
              <a:t> design, </a:t>
            </a:r>
            <a:r>
              <a:rPr lang="it-IT" sz="1200" i="1" dirty="0" err="1"/>
              <a:t>Kaprinis</a:t>
            </a:r>
            <a:r>
              <a:rPr lang="it-IT" sz="1200" i="1" dirty="0"/>
              <a:t> </a:t>
            </a:r>
            <a:r>
              <a:rPr lang="it-IT" sz="1200" i="1" dirty="0" err="1"/>
              <a:t>Architects</a:t>
            </a:r>
            <a:endParaRPr lang="it-IT" sz="1200" i="1" dirty="0"/>
          </a:p>
        </p:txBody>
      </p:sp>
    </p:spTree>
    <p:extLst>
      <p:ext uri="{BB962C8B-B14F-4D97-AF65-F5344CB8AC3E}">
        <p14:creationId xmlns:p14="http://schemas.microsoft.com/office/powerpoint/2010/main" val="194692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396E75B-D6B5-E38D-8825-935ADC483AD3}"/>
              </a:ext>
            </a:extLst>
          </p:cNvPr>
          <p:cNvSpPr/>
          <p:nvPr/>
        </p:nvSpPr>
        <p:spPr>
          <a:xfrm>
            <a:off x="4215362" y="1673001"/>
            <a:ext cx="4776238" cy="105351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00E7D5-15A9-19DD-0DFE-504E83BB2C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80226"/>
            <a:ext cx="4398330" cy="53956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CCB2A4-A367-3612-16B4-EA67C5360A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3902" y="82039"/>
            <a:ext cx="1565035" cy="70454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827DF11E-EF1E-06AF-E71A-E991A132A790}"/>
              </a:ext>
            </a:extLst>
          </p:cNvPr>
          <p:cNvSpPr txBox="1">
            <a:spLocks/>
          </p:cNvSpPr>
          <p:nvPr/>
        </p:nvSpPr>
        <p:spPr bwMode="auto">
          <a:xfrm>
            <a:off x="87919" y="992883"/>
            <a:ext cx="116561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400" b="1" kern="0" dirty="0">
                <a:solidFill>
                  <a:srgbClr val="7030A0"/>
                </a:solidFill>
                <a:latin typeface="ArialMT" charset="0"/>
              </a:rPr>
              <a:t>Advanced particle therapy facility for the Baltic states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BA1608-851D-A25F-DAD7-036BA4FAF279}"/>
              </a:ext>
            </a:extLst>
          </p:cNvPr>
          <p:cNvSpPr txBox="1"/>
          <p:nvPr/>
        </p:nvSpPr>
        <p:spPr>
          <a:xfrm>
            <a:off x="407903" y="6567331"/>
            <a:ext cx="2912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Architectural</a:t>
            </a:r>
            <a:r>
              <a:rPr lang="it-IT" sz="1200" i="1" dirty="0"/>
              <a:t> design, </a:t>
            </a:r>
            <a:r>
              <a:rPr lang="it-IT" sz="1200" i="1" dirty="0" err="1"/>
              <a:t>Kaprinis</a:t>
            </a:r>
            <a:r>
              <a:rPr lang="it-IT" sz="1200" i="1" dirty="0"/>
              <a:t> </a:t>
            </a:r>
            <a:r>
              <a:rPr lang="it-IT" sz="1200" i="1" dirty="0" err="1"/>
              <a:t>Architects</a:t>
            </a:r>
            <a:endParaRPr lang="it-IT" sz="1200" i="1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798527AF-EF81-FFD7-2B5D-630B08595CA6}"/>
              </a:ext>
            </a:extLst>
          </p:cNvPr>
          <p:cNvSpPr txBox="1">
            <a:spLocks/>
          </p:cNvSpPr>
          <p:nvPr/>
        </p:nvSpPr>
        <p:spPr bwMode="auto">
          <a:xfrm>
            <a:off x="0" y="-63176"/>
            <a:ext cx="1244159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800" b="1" kern="0" dirty="0">
                <a:solidFill>
                  <a:srgbClr val="0000FF"/>
                </a:solidFill>
                <a:latin typeface="ArialMT" charset="0"/>
              </a:rPr>
              <a:t>NIMMS supported designs: </a:t>
            </a:r>
          </a:p>
          <a:p>
            <a:pPr algn="l">
              <a:defRPr/>
            </a:pPr>
            <a:r>
              <a:rPr lang="en-US" altLang="en-US" sz="2800" b="1" kern="0" dirty="0">
                <a:solidFill>
                  <a:srgbClr val="0000FF"/>
                </a:solidFill>
                <a:latin typeface="ArialMT" charset="0"/>
              </a:rPr>
              <a:t>2. Compact research and therapy facility with p and He beams</a:t>
            </a:r>
            <a:endParaRPr lang="en-US" altLang="en-US" sz="2800" b="1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FE8592-672E-08F5-7FCF-FC0068AA51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330" y="4797054"/>
            <a:ext cx="5910931" cy="204727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DB164A8-46E2-FCD0-CCF3-BA4360792731}"/>
              </a:ext>
            </a:extLst>
          </p:cNvPr>
          <p:cNvSpPr/>
          <p:nvPr/>
        </p:nvSpPr>
        <p:spPr>
          <a:xfrm>
            <a:off x="4398330" y="1710857"/>
            <a:ext cx="46937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srgbClr val="7030A0"/>
                </a:solidFill>
              </a:rPr>
              <a:t>Both facility layouts include RI production:</a:t>
            </a:r>
          </a:p>
          <a:p>
            <a:r>
              <a:rPr lang="en-US" altLang="en-US" sz="2000" dirty="0">
                <a:solidFill>
                  <a:srgbClr val="7030A0"/>
                </a:solidFill>
              </a:rPr>
              <a:t>- in the same facility </a:t>
            </a:r>
          </a:p>
          <a:p>
            <a:r>
              <a:rPr lang="en-US" altLang="en-US" sz="2000" dirty="0">
                <a:solidFill>
                  <a:srgbClr val="7030A0"/>
                </a:solidFill>
              </a:rPr>
              <a:t>- production close to where it will be used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92D3755-764A-9A7B-F8E0-3F6FB4FEDD09}"/>
              </a:ext>
            </a:extLst>
          </p:cNvPr>
          <p:cNvCxnSpPr>
            <a:cxnSpLocks/>
          </p:cNvCxnSpPr>
          <p:nvPr/>
        </p:nvCxnSpPr>
        <p:spPr>
          <a:xfrm flipV="1">
            <a:off x="2508738" y="4797054"/>
            <a:ext cx="1889592" cy="267315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1C1B0F3-5813-5B7A-D920-068C70F569EB}"/>
              </a:ext>
            </a:extLst>
          </p:cNvPr>
          <p:cNvCxnSpPr>
            <a:cxnSpLocks/>
          </p:cNvCxnSpPr>
          <p:nvPr/>
        </p:nvCxnSpPr>
        <p:spPr>
          <a:xfrm>
            <a:off x="2508738" y="5453664"/>
            <a:ext cx="1889592" cy="1222187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82E6D1E-55F5-DF59-4CB2-E84FD1CE359A}"/>
              </a:ext>
            </a:extLst>
          </p:cNvPr>
          <p:cNvSpPr txBox="1"/>
          <p:nvPr/>
        </p:nvSpPr>
        <p:spPr>
          <a:xfrm>
            <a:off x="5658194" y="3043281"/>
            <a:ext cx="66668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fr-CH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IPAC22: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Vretenar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M.,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Mamaras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A.,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Bisoffi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G., Foka, P. (2022). 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"Production of radioisotopes for cancer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imaging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treatment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with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compact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linear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accelerators</a:t>
            </a:r>
            <a:r>
              <a:rPr lang="fr-CH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."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CH" dirty="0"/>
          </a:p>
        </p:txBody>
      </p:sp>
      <p:pic>
        <p:nvPicPr>
          <p:cNvPr id="23" name="Picture 22" descr="A wooden object with a circular design&#10;&#10;Description automatically generated">
            <a:extLst>
              <a:ext uri="{FF2B5EF4-FFF2-40B4-BE49-F238E27FC236}">
                <a16:creationId xmlns:a16="http://schemas.microsoft.com/office/drawing/2014/main" id="{2EB46BA0-8D89-AD1C-9260-E8923236C7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5810" y="3620844"/>
            <a:ext cx="1713451" cy="111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007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34513</TotalTime>
  <Words>2873</Words>
  <Application>Microsoft Macintosh PowerPoint</Application>
  <PresentationFormat>Widescreen</PresentationFormat>
  <Paragraphs>465</Paragraphs>
  <Slides>50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9" baseType="lpstr">
      <vt:lpstr>ＭＳ Ｐゴシック</vt:lpstr>
      <vt:lpstr>-webkit-system-font</vt:lpstr>
      <vt:lpstr>Aptos</vt:lpstr>
      <vt:lpstr>Arial</vt:lpstr>
      <vt:lpstr>ArialMT</vt:lpstr>
      <vt:lpstr>Calibri</vt:lpstr>
      <vt:lpstr>Calibri Light</vt:lpstr>
      <vt:lpstr>Courier New</vt:lpstr>
      <vt:lpstr>Garamond</vt:lpstr>
      <vt:lpstr>Helvetica</vt:lpstr>
      <vt:lpstr>Liberation Sans</vt:lpstr>
      <vt:lpstr>Montserrat</vt:lpstr>
      <vt:lpstr>Roboto</vt:lpstr>
      <vt:lpstr>Roboto Light</vt:lpstr>
      <vt:lpstr>Source Code Pro</vt:lpstr>
      <vt:lpstr>Times New Roman</vt:lpstr>
      <vt:lpstr>Wingdings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First PTMC in IMC2020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HITRIplus full week heavy-ion therapy masterclass school</vt:lpstr>
      <vt:lpstr>PowerPoint Presentation</vt:lpstr>
      <vt:lpstr>PTMC and HITRIplus school assistants</vt:lpstr>
      <vt:lpstr>PowerPoint Presentation</vt:lpstr>
      <vt:lpstr>PowerPoint Presentation</vt:lpstr>
      <vt:lpstr>PowerPoint Presentation</vt:lpstr>
      <vt:lpstr>Summary of Activities</vt:lpstr>
      <vt:lpstr>PTMC and new materials for school curricula</vt:lpstr>
      <vt:lpstr>PTMC and stories on applications for society</vt:lpstr>
      <vt:lpstr>PowerPoint Presentation</vt:lpstr>
      <vt:lpstr>PowerPoint Presentation</vt:lpstr>
      <vt:lpstr>PowerPoint Presentation</vt:lpstr>
      <vt:lpstr>Workshop: 392 indico + 23 on-site registrants, 130 in person MastrClass: 60 in person + 50 online  World experts  and  sizeable local paricipation Many young participants</vt:lpstr>
      <vt:lpstr>PowerPoint Presentation</vt:lpstr>
      <vt:lpstr>PowerPoint Presentation</vt:lpstr>
      <vt:lpstr>Attract childern:  protons for resrearch and cancer therapy</vt:lpstr>
      <vt:lpstr>Technology development for research and cancer therapy </vt:lpstr>
      <vt:lpstr>PowerPoint Presentation</vt:lpstr>
      <vt:lpstr>End of event party and 70th anniversary cake </vt:lpstr>
      <vt:lpstr>Attendees of IMC were attracted by Science, Technology, Engineering and Math careers.  It was definitely our case  </vt:lpstr>
      <vt:lpstr>PowerPoint Presentation</vt:lpstr>
      <vt:lpstr>PowerPoint Presentation</vt:lpstr>
      <vt:lpstr>PowerPoint Presentation</vt:lpstr>
      <vt:lpstr>Acknowledgements PTMC</vt:lpstr>
      <vt:lpstr>More than 1500 students participated from 22 countries and 47 institutes during 8 sessions</vt:lpstr>
      <vt:lpstr>PowerPoint Presentation</vt:lpstr>
      <vt:lpstr>PowerPoint Presentation</vt:lpstr>
      <vt:lpstr>PTMC and matRad Treatment Planning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Yiota Foka</dc:creator>
  <cp:lastModifiedBy>Yiota Foka</cp:lastModifiedBy>
  <cp:revision>415</cp:revision>
  <dcterms:created xsi:type="dcterms:W3CDTF">2023-05-10T21:59:22Z</dcterms:created>
  <dcterms:modified xsi:type="dcterms:W3CDTF">2024-11-26T08:25:20Z</dcterms:modified>
</cp:coreProperties>
</file>