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7"/>
  </p:notesMasterIdLst>
  <p:sldIdLst>
    <p:sldId id="256" r:id="rId2"/>
    <p:sldId id="257" r:id="rId3"/>
    <p:sldId id="258" r:id="rId4"/>
    <p:sldId id="259" r:id="rId5"/>
    <p:sldId id="261" r:id="rId6"/>
    <p:sldId id="260" r:id="rId7"/>
    <p:sldId id="262" r:id="rId8"/>
    <p:sldId id="263" r:id="rId9"/>
    <p:sldId id="264" r:id="rId10"/>
    <p:sldId id="265" r:id="rId11"/>
    <p:sldId id="266" r:id="rId12"/>
    <p:sldId id="271" r:id="rId13"/>
    <p:sldId id="268" r:id="rId14"/>
    <p:sldId id="272" r:id="rId15"/>
    <p:sldId id="270" r:id="rId16"/>
  </p:sldIdLst>
  <p:sldSz cx="9753600" cy="7315200"/>
  <p:notesSz cx="6858000" cy="9144000"/>
  <p:embeddedFontLst>
    <p:embeddedFont>
      <p:font typeface="Feel Free Playful" panose="020B0604020202020204" charset="0"/>
      <p:regular r:id="rId18"/>
    </p:embeddedFont>
    <p:embeddedFont>
      <p:font typeface="Poppins" panose="00000500000000000000" pitchFamily="2" charset="0"/>
      <p:regular r:id="rId19"/>
      <p:bold r:id="rId20"/>
    </p:embeddedFont>
    <p:embeddedFont>
      <p:font typeface="Poppins Bold" panose="00000800000000000000" charset="0"/>
      <p:regular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CFAB"/>
    <a:srgbClr val="FAA8C1"/>
    <a:srgbClr val="E5BD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72727" autoAdjust="0"/>
  </p:normalViewPr>
  <p:slideViewPr>
    <p:cSldViewPr>
      <p:cViewPr varScale="1">
        <p:scale>
          <a:sx n="75" d="100"/>
          <a:sy n="75" d="100"/>
        </p:scale>
        <p:origin x="2490" y="8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15.10.2024</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60675" y="512763"/>
            <a:ext cx="3422650" cy="2566987"/>
          </a:xfrm>
        </p:spPr>
      </p:sp>
      <p:sp>
        <p:nvSpPr>
          <p:cNvPr id="3" name="Espace réservé des notes 2"/>
          <p:cNvSpPr>
            <a:spLocks noGrp="1"/>
          </p:cNvSpPr>
          <p:nvPr>
            <p:ph type="body" idx="1"/>
          </p:nvPr>
        </p:nvSpPr>
        <p:spPr/>
        <p:txBody>
          <a:bodyPr/>
          <a:lstStyle/>
          <a:p>
            <a:r>
              <a:rPr lang="en-US" dirty="0"/>
              <a:t>"Welcome everyone! Today, we’re going to explore a crucial yet often overlooked topic: stroke prevention and how to take proactive steps to care for our brains. </a:t>
            </a:r>
          </a:p>
          <a:p>
            <a:endParaRPr lang="en-US" dirty="0"/>
          </a:p>
          <a:p>
            <a:r>
              <a:rPr lang="en-US" dirty="0"/>
              <a:t>I’m… In this presentation, you will see a motivational approach. It’s a technique I use with my patients during consultations to help them achieve their health-related goals.</a:t>
            </a:r>
            <a:endParaRPr lang="fr-CH" dirty="0"/>
          </a:p>
        </p:txBody>
      </p:sp>
      <p:sp>
        <p:nvSpPr>
          <p:cNvPr id="4" name="Espace réservé du numéro de diapositive 3"/>
          <p:cNvSpPr>
            <a:spLocks noGrp="1"/>
          </p:cNvSpPr>
          <p:nvPr>
            <p:ph type="sldNum" sz="quarter" idx="5"/>
          </p:nvPr>
        </p:nvSpPr>
        <p:spPr/>
        <p:txBody>
          <a:bodyPr/>
          <a:lstStyle/>
          <a:p>
            <a:fld id="{871B2431-D351-4C6E-A3CF-9DFAC0E3E050}" type="slidenum">
              <a:rPr lang="cs-CZ" smtClean="0"/>
              <a:t>1</a:t>
            </a:fld>
            <a:endParaRPr lang="cs-CZ"/>
          </a:p>
        </p:txBody>
      </p:sp>
    </p:spTree>
    <p:extLst>
      <p:ext uri="{BB962C8B-B14F-4D97-AF65-F5344CB8AC3E}">
        <p14:creationId xmlns:p14="http://schemas.microsoft.com/office/powerpoint/2010/main" val="2275380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a:buFont typeface="+mj-lt"/>
              <a:buAutoNum type="arabicPeriod"/>
            </a:pPr>
            <a:r>
              <a:rPr lang="en-US" b="1" dirty="0"/>
              <a:t>Empower Yourself</a:t>
            </a:r>
            <a:r>
              <a:rPr lang="en-US" dirty="0"/>
              <a:t>: You have the power to make informed choices that </a:t>
            </a:r>
            <a:r>
              <a:rPr lang="fr-CH" dirty="0" err="1"/>
              <a:t>benefit</a:t>
            </a:r>
            <a:r>
              <a:rPr lang="fr-CH" dirty="0"/>
              <a:t> </a:t>
            </a:r>
            <a:r>
              <a:rPr lang="fr-CH" dirty="0" err="1"/>
              <a:t>your</a:t>
            </a:r>
            <a:r>
              <a:rPr lang="fr-CH" dirty="0"/>
              <a:t> </a:t>
            </a:r>
            <a:r>
              <a:rPr lang="fr-CH" dirty="0" err="1"/>
              <a:t>brain</a:t>
            </a:r>
            <a:r>
              <a:rPr lang="fr-CH" dirty="0"/>
              <a:t> </a:t>
            </a:r>
            <a:r>
              <a:rPr lang="fr-CH" dirty="0" err="1"/>
              <a:t>health</a:t>
            </a:r>
            <a:r>
              <a:rPr lang="fr-CH" dirty="0"/>
              <a:t>.</a:t>
            </a:r>
            <a:r>
              <a:rPr lang="en-US" dirty="0"/>
              <a:t> Every decision counts, whether it’s following a Mediterranean diet, staying active, or managing stress</a:t>
            </a:r>
          </a:p>
          <a:p>
            <a:pPr>
              <a:buFont typeface="+mj-lt"/>
              <a:buAutoNum type="arabicPeriod"/>
            </a:pPr>
            <a:r>
              <a:rPr lang="en-US" b="1" dirty="0"/>
              <a:t>Feeling ambivalent about change is normal</a:t>
            </a:r>
            <a:r>
              <a:rPr lang="en-US" dirty="0"/>
              <a:t>—let’s set SMART goals to overcome it!” By doing so, you can create a clear roadmap towards better health.</a:t>
            </a:r>
          </a:p>
          <a:p>
            <a:pPr>
              <a:buFont typeface="+mj-lt"/>
              <a:buAutoNum type="arabicPeriod"/>
            </a:pPr>
            <a:r>
              <a:rPr lang="en-US" dirty="0"/>
              <a:t>Together…: Don’t hesitate to reach out for help—whether from professionals, friends, or family. Together, we can encourage one another and share our journeys towards healthier lives.</a:t>
            </a:r>
          </a:p>
          <a:p>
            <a:pPr>
              <a:buFont typeface="+mj-lt"/>
              <a:buAutoNum type="arabicPeriod"/>
            </a:pPr>
            <a:r>
              <a:rPr lang="en-US" dirty="0"/>
              <a:t>We can always learn new things and adopt healthier habits.</a:t>
            </a:r>
          </a:p>
          <a:p>
            <a:pPr>
              <a:buFont typeface="+mj-lt"/>
              <a:buAutoNum type="arabicPeriod"/>
            </a:pPr>
            <a:r>
              <a:rPr lang="en-US" b="1" dirty="0"/>
              <a:t>Celebrate Progress</a:t>
            </a:r>
            <a:r>
              <a:rPr lang="en-US" dirty="0"/>
              <a:t>: Take time to recognize and celebrate your achievements, no matter how small. Every positive change you make contributes to your overall health and well-being.</a:t>
            </a:r>
          </a:p>
          <a:p>
            <a:pPr>
              <a:buFont typeface="+mj-lt"/>
              <a:buAutoNum type="arabicPeriod"/>
            </a:pPr>
            <a:r>
              <a:rPr lang="en-US" dirty="0"/>
              <a:t> If we encounter setbacks, let’s view them as opportunities to try again and grow.</a:t>
            </a:r>
          </a:p>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In conclusion, let’s commit to prioritizing our brain health and supporting one another in this journey. Together, we can build a healthier future for ourselves and our communities. Thank you!</a:t>
            </a:r>
            <a:endParaRPr lang="en-US" dirty="0"/>
          </a:p>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60675" y="512763"/>
            <a:ext cx="3422650" cy="2566987"/>
          </a:xfrm>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871B2431-D351-4C6E-A3CF-9DFAC0E3E050}" type="slidenum">
              <a:rPr lang="cs-CZ" smtClean="0"/>
              <a:t>12</a:t>
            </a:fld>
            <a:endParaRPr lang="cs-CZ"/>
          </a:p>
        </p:txBody>
      </p:sp>
    </p:spTree>
    <p:extLst>
      <p:ext uri="{BB962C8B-B14F-4D97-AF65-F5344CB8AC3E}">
        <p14:creationId xmlns:p14="http://schemas.microsoft.com/office/powerpoint/2010/main" val="900639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60675" y="512763"/>
            <a:ext cx="3422650" cy="2566987"/>
          </a:xfrm>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871B2431-D351-4C6E-A3CF-9DFAC0E3E050}" type="slidenum">
              <a:rPr lang="cs-CZ" smtClean="0"/>
              <a:t>13</a:t>
            </a:fld>
            <a:endParaRPr lang="cs-CZ"/>
          </a:p>
        </p:txBody>
      </p:sp>
    </p:spTree>
    <p:extLst>
      <p:ext uri="{BB962C8B-B14F-4D97-AF65-F5344CB8AC3E}">
        <p14:creationId xmlns:p14="http://schemas.microsoft.com/office/powerpoint/2010/main" val="25506513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60675" y="512763"/>
            <a:ext cx="3422650" cy="2566987"/>
          </a:xfrm>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871B2431-D351-4C6E-A3CF-9DFAC0E3E050}" type="slidenum">
              <a:rPr lang="cs-CZ" smtClean="0"/>
              <a:t>14</a:t>
            </a:fld>
            <a:endParaRPr lang="cs-CZ"/>
          </a:p>
        </p:txBody>
      </p:sp>
    </p:spTree>
    <p:extLst>
      <p:ext uri="{BB962C8B-B14F-4D97-AF65-F5344CB8AC3E}">
        <p14:creationId xmlns:p14="http://schemas.microsoft.com/office/powerpoint/2010/main" val="2009951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b="1" dirty="0"/>
              <a:t>Today’s presentation will cover several key topics:</a:t>
            </a:r>
            <a:endParaRPr lang="en-US" dirty="0"/>
          </a:p>
          <a:p>
            <a:pPr>
              <a:buFont typeface="+mj-lt"/>
              <a:buAutoNum type="arabicPeriod"/>
            </a:pPr>
            <a:r>
              <a:rPr lang="en-US" b="1" dirty="0"/>
              <a:t>What is a Stroke?</a:t>
            </a:r>
            <a:r>
              <a:rPr lang="en-US" dirty="0"/>
              <a:t> - We’ll start with an overview of what a stroke is and its implications for health.</a:t>
            </a:r>
          </a:p>
          <a:p>
            <a:pPr>
              <a:buFont typeface="+mj-lt"/>
              <a:buAutoNum type="arabicPeriod"/>
            </a:pPr>
            <a:r>
              <a:rPr lang="en-US" b="1" dirty="0"/>
              <a:t>Atherosclerosis</a:t>
            </a:r>
            <a:r>
              <a:rPr lang="en-US" dirty="0"/>
              <a:t> - We will discuss the role of atherosclerosis in stroke occurrence.</a:t>
            </a:r>
          </a:p>
          <a:p>
            <a:pPr>
              <a:buFont typeface="+mj-lt"/>
              <a:buAutoNum type="arabicPeriod"/>
            </a:pPr>
            <a:r>
              <a:rPr lang="en-US" b="1" dirty="0"/>
              <a:t>Risk Factors</a:t>
            </a:r>
            <a:r>
              <a:rPr lang="en-US" dirty="0"/>
              <a:t> - Next, we’ll explore the various risk factors that can contribute to strokes.</a:t>
            </a:r>
          </a:p>
          <a:p>
            <a:pPr>
              <a:buFont typeface="+mj-lt"/>
              <a:buAutoNum type="arabicPeriod"/>
            </a:pPr>
            <a:r>
              <a:rPr lang="en-US" b="1" dirty="0"/>
              <a:t>Take Action</a:t>
            </a:r>
            <a:r>
              <a:rPr lang="en-US" dirty="0"/>
              <a:t> - We’ll look at actionable steps you can take to reduce your risk.</a:t>
            </a:r>
          </a:p>
          <a:p>
            <a:pPr>
              <a:buFont typeface="+mj-lt"/>
              <a:buAutoNum type="arabicPeriod"/>
            </a:pPr>
            <a:r>
              <a:rPr lang="en-US" b="1" dirty="0"/>
              <a:t>Why is it so Hard to Change?</a:t>
            </a:r>
            <a:r>
              <a:rPr lang="en-US" dirty="0"/>
              <a:t> - We’ll examine the psychological and social barriers to making lifestyle changes.</a:t>
            </a:r>
          </a:p>
          <a:p>
            <a:pPr>
              <a:buFont typeface="+mj-lt"/>
              <a:buAutoNum type="arabicPeriod"/>
            </a:pPr>
            <a:r>
              <a:rPr lang="en-US" b="1" dirty="0"/>
              <a:t>Online Tools</a:t>
            </a:r>
            <a:r>
              <a:rPr lang="en-US" dirty="0"/>
              <a:t> - I will introduce some online resources that can assist you in your journey toward better health.</a:t>
            </a:r>
          </a:p>
          <a:p>
            <a:pPr>
              <a:buFont typeface="+mj-lt"/>
              <a:buAutoNum type="arabicPeriod"/>
            </a:pPr>
            <a:r>
              <a:rPr lang="en-US" b="1" dirty="0"/>
              <a:t>Take Home Messages</a:t>
            </a:r>
            <a:r>
              <a:rPr lang="en-US" dirty="0"/>
              <a:t> - Finally, we’ll summarize the key takeaways from today’s session."</a:t>
            </a:r>
          </a:p>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60675" y="512763"/>
            <a:ext cx="3422650" cy="2566987"/>
          </a:xfrm>
        </p:spPr>
      </p:sp>
      <p:sp>
        <p:nvSpPr>
          <p:cNvPr id="3" name="Espace réservé des notes 2"/>
          <p:cNvSpPr>
            <a:spLocks noGrp="1"/>
          </p:cNvSpPr>
          <p:nvPr>
            <p:ph type="body" idx="1"/>
          </p:nvPr>
        </p:nvSpPr>
        <p:spPr/>
        <p:txBody>
          <a:bodyPr/>
          <a:lstStyle/>
          <a:p>
            <a:r>
              <a:rPr lang="en-US" b="1" dirty="0"/>
              <a:t>Ischemic Stroke</a:t>
            </a:r>
            <a:r>
              <a:rPr lang="en-US" dirty="0"/>
              <a:t>:</a:t>
            </a:r>
          </a:p>
          <a:p>
            <a:pPr>
              <a:buFont typeface="Arial" panose="020B0604020202020204" pitchFamily="34" charset="0"/>
              <a:buChar char="•"/>
            </a:pPr>
            <a:r>
              <a:rPr lang="en-US" dirty="0"/>
              <a:t>Description: "Occurs when a blood vessel is blocked, preventing blood flow to the brain."</a:t>
            </a:r>
          </a:p>
          <a:p>
            <a:pPr>
              <a:buFont typeface="Arial" panose="020B0604020202020204" pitchFamily="34" charset="0"/>
              <a:buChar char="•"/>
            </a:pPr>
            <a:r>
              <a:rPr lang="en-US" dirty="0"/>
              <a:t>Consequences: "Leads to areas of the brain that become non-irrigated, resulting in cell death.“</a:t>
            </a:r>
          </a:p>
          <a:p>
            <a:pPr>
              <a:buFont typeface="Arial" panose="020B0604020202020204" pitchFamily="34" charset="0"/>
              <a:buChar char="•"/>
            </a:pPr>
            <a:r>
              <a:rPr lang="en-US" dirty="0"/>
              <a:t>Ischemic strokes account for 80% of all stroke cases.</a:t>
            </a:r>
          </a:p>
          <a:p>
            <a:r>
              <a:rPr lang="en-US" b="1" dirty="0"/>
              <a:t>Hemorrhagic Stroke</a:t>
            </a:r>
            <a:r>
              <a:rPr lang="en-US" dirty="0"/>
              <a:t>:</a:t>
            </a:r>
          </a:p>
          <a:p>
            <a:pPr>
              <a:buFont typeface="Arial" panose="020B0604020202020204" pitchFamily="34" charset="0"/>
              <a:buChar char="•"/>
            </a:pPr>
            <a:r>
              <a:rPr lang="en-US" dirty="0"/>
              <a:t>Description: "Occurs when a blood vessel ruptures, causing bleeding in or around the brain."</a:t>
            </a:r>
          </a:p>
          <a:p>
            <a:pPr>
              <a:buFont typeface="Arial" panose="020B0604020202020204" pitchFamily="34" charset="0"/>
              <a:buChar char="•"/>
            </a:pPr>
            <a:r>
              <a:rPr lang="en-US" dirty="0"/>
              <a:t>Causes: "Often linked to high blood pressure or aneurysms."</a:t>
            </a:r>
          </a:p>
          <a:p>
            <a:pPr>
              <a:buFont typeface="Arial" panose="020B0604020202020204" pitchFamily="34" charset="0"/>
              <a:buChar char="•"/>
            </a:pPr>
            <a:r>
              <a:rPr lang="en-US" dirty="0"/>
              <a:t>Consequences: "Results in hemorrhage, which increases pressure on brain tissue and can cause damage.“</a:t>
            </a:r>
          </a:p>
          <a:p>
            <a:r>
              <a:rPr lang="en-US" b="1" dirty="0"/>
              <a:t>TIA : </a:t>
            </a:r>
            <a:r>
              <a:rPr lang="en-US" dirty="0"/>
              <a:t>“A Transient Ischemic Attack (TIA) is caused, in the same way as an ischemic stroke, by the presence of a blood clot that temporarily obstructs the cerebral blood flow. In the case of a TIA, the symptoms usually last less than an hour and no brain injury is visible upon the radiological examinations.” (HUG, 2018)</a:t>
            </a:r>
          </a:p>
          <a:p>
            <a:pPr marL="171450" indent="-171450">
              <a:buFontTx/>
              <a:buChar char="-"/>
            </a:pPr>
            <a:r>
              <a:rPr lang="en-US" dirty="0"/>
              <a:t>TIAs are serious warning signs and should be treated as medical emergencies. They often precede full-blown strokes.</a:t>
            </a:r>
          </a:p>
          <a:p>
            <a:pPr>
              <a:buFont typeface="Arial" panose="020B0604020202020204" pitchFamily="34" charset="0"/>
              <a:buChar char="•"/>
            </a:pP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fr-CH" sz="1800" b="1" kern="100" dirty="0" err="1">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rPr>
              <a:t>Because</a:t>
            </a:r>
            <a:r>
              <a:rPr lang="fr-CH" sz="1800" b="1" kern="100" dirty="0">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rPr>
              <a:t> Our Brain </a:t>
            </a:r>
            <a:r>
              <a:rPr lang="fr-CH" sz="1800" b="1" kern="100" dirty="0" err="1">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rPr>
              <a:t>is</a:t>
            </a:r>
            <a:r>
              <a:rPr lang="fr-CH" sz="1800" b="1" kern="100" dirty="0">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rPr>
              <a:t> Our Orchestra </a:t>
            </a:r>
            <a:r>
              <a:rPr lang="fr-CH" sz="1800" b="1" kern="100" dirty="0" err="1">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rPr>
              <a:t>Conductor</a:t>
            </a:r>
            <a:r>
              <a:rPr lang="fr-CH" sz="1800" b="1" kern="100" dirty="0">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rPr>
              <a:t>, </a:t>
            </a:r>
            <a:r>
              <a:rPr lang="fr-CH" sz="1800" b="1" kern="100" dirty="0" err="1">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rPr>
              <a:t>During</a:t>
            </a:r>
            <a:r>
              <a:rPr lang="fr-CH" sz="1800" b="1" kern="100" dirty="0">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rPr>
              <a:t> a Stroke the </a:t>
            </a:r>
            <a:r>
              <a:rPr lang="fr-CH" sz="1800" b="1" kern="100" dirty="0" err="1">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rPr>
              <a:t>Symptoms</a:t>
            </a:r>
            <a:r>
              <a:rPr lang="fr-CH" sz="1800" b="1" kern="100" dirty="0">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rPr>
              <a:t> Can Be:</a:t>
            </a:r>
          </a:p>
          <a:p>
            <a:r>
              <a:rPr lang="en-US" dirty="0"/>
              <a:t>sudden numbness, confusion, difficulty speaking. Remember the 'Stroke 112' mnemonic for recognizing stroke signs. Have you seen our poster? </a:t>
            </a:r>
          </a:p>
          <a:p>
            <a:pPr marL="0" indent="0">
              <a:buFontTx/>
              <a:buNone/>
            </a:pPr>
            <a:endParaRPr lang="en-US" dirty="0"/>
          </a:p>
          <a:p>
            <a:pPr marL="0" indent="0">
              <a:buFontTx/>
              <a:buNone/>
            </a:pPr>
            <a:r>
              <a:rPr lang="en-US" dirty="0"/>
              <a:t>TIME IS BRAIN</a:t>
            </a:r>
            <a:endParaRPr lang="fr-CH" dirty="0"/>
          </a:p>
        </p:txBody>
      </p:sp>
      <p:sp>
        <p:nvSpPr>
          <p:cNvPr id="4" name="Espace réservé du numéro de diapositive 3"/>
          <p:cNvSpPr>
            <a:spLocks noGrp="1"/>
          </p:cNvSpPr>
          <p:nvPr>
            <p:ph type="sldNum" sz="quarter" idx="5"/>
          </p:nvPr>
        </p:nvSpPr>
        <p:spPr/>
        <p:txBody>
          <a:bodyPr/>
          <a:lstStyle/>
          <a:p>
            <a:fld id="{871B2431-D351-4C6E-A3CF-9DFAC0E3E050}" type="slidenum">
              <a:rPr lang="cs-CZ" smtClean="0"/>
              <a:t>3</a:t>
            </a:fld>
            <a:endParaRPr lang="cs-CZ"/>
          </a:p>
        </p:txBody>
      </p:sp>
    </p:spTree>
    <p:extLst>
      <p:ext uri="{BB962C8B-B14F-4D97-AF65-F5344CB8AC3E}">
        <p14:creationId xmlns:p14="http://schemas.microsoft.com/office/powerpoint/2010/main" val="2436416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 More than 50% of strokes are caused by atherosclerosis, which affects all arteries.</a:t>
            </a:r>
          </a:p>
          <a:p>
            <a:pPr>
              <a:buFont typeface="Arial" panose="020B0604020202020204" pitchFamily="34" charset="0"/>
              <a:buChar char="•"/>
            </a:pPr>
            <a:r>
              <a:rPr lang="en-US" b="1" dirty="0"/>
              <a:t> Video </a:t>
            </a:r>
          </a:p>
          <a:p>
            <a:pPr>
              <a:buFont typeface="Arial" panose="020B0604020202020204" pitchFamily="34" charset="0"/>
              <a:buChar char="•"/>
            </a:pPr>
            <a:r>
              <a:rPr lang="en-US" b="1" dirty="0"/>
              <a:t>Coronary artery disease</a:t>
            </a:r>
            <a:r>
              <a:rPr lang="en-US" dirty="0"/>
              <a:t> is well-known because it impacts the arteries supplying blood to the heart, leading to heart attacks.</a:t>
            </a:r>
          </a:p>
          <a:p>
            <a:pPr>
              <a:buFont typeface="Arial" panose="020B0604020202020204" pitchFamily="34" charset="0"/>
              <a:buChar char="•"/>
            </a:pPr>
            <a:r>
              <a:rPr lang="en-US" dirty="0"/>
              <a:t>However, atherosclerosis can also affect other arteries, resulting in stroke</a:t>
            </a:r>
          </a:p>
          <a:p>
            <a:pPr marL="171450" indent="-171450">
              <a:buFont typeface="Wingdings" panose="05000000000000000000" pitchFamily="2" charset="2"/>
              <a:buChar char="Ø"/>
            </a:pPr>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More than 90% of strokes are attributable to factors that we can control. This means that the vast majority of strokes are preventable by addressing lifestyle choices and managing health conditions,</a:t>
            </a:r>
          </a:p>
          <a:p>
            <a:endParaRPr lang="en-US" dirty="0"/>
          </a:p>
          <a:p>
            <a:r>
              <a:rPr lang="en-US" dirty="0"/>
              <a:t>By taking action to modify these risk factors, individuals can significantly reduce their chances of experiencing a stroke.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Life itself is a huge risk, right ?</a:t>
            </a:r>
          </a:p>
          <a:p>
            <a:r>
              <a:rPr lang="en-US" dirty="0"/>
              <a:t>Stroke risk factors can be divided into non-modifiable (those beyond our control) and modifiable (those that can be controlled or treated) </a:t>
            </a:r>
          </a:p>
          <a:p>
            <a:endParaRPr lang="en-US" dirty="0"/>
          </a:p>
          <a:p>
            <a:r>
              <a:rPr lang="en-US" dirty="0"/>
              <a:t>Things beyond our control include : </a:t>
            </a:r>
          </a:p>
          <a:p>
            <a:pPr marL="171450" indent="-171450">
              <a:buFontTx/>
              <a:buChar char="-"/>
            </a:pPr>
            <a:r>
              <a:rPr lang="en-US" b="1" dirty="0"/>
              <a:t>Age: </a:t>
            </a:r>
            <a:r>
              <a:rPr lang="en-US" dirty="0"/>
              <a:t>The risk increases as we age, especially after 55, due to blood vessels becoming more rigid and narrowing (atherosclerosis).</a:t>
            </a:r>
          </a:p>
          <a:p>
            <a:pPr marL="171450" indent="-171450">
              <a:buFontTx/>
              <a:buChar char="-"/>
            </a:pPr>
            <a:r>
              <a:rPr lang="en-US" b="1" dirty="0"/>
              <a:t>Sex: </a:t>
            </a:r>
            <a:r>
              <a:rPr lang="en-US" dirty="0"/>
              <a:t>Men are at higher risk for strokes earlier in life, but women face a greater lifetime risk because they tend to live longer.</a:t>
            </a:r>
          </a:p>
          <a:p>
            <a:pPr marL="171450" indent="-171450">
              <a:buFontTx/>
              <a:buChar char="-"/>
            </a:pPr>
            <a:r>
              <a:rPr lang="en-US" b="1" dirty="0"/>
              <a:t>Hereditary Predisposition: </a:t>
            </a:r>
            <a:r>
              <a:rPr lang="en-US" dirty="0"/>
              <a:t>A family history of stroke, heart disease, or genetic conditions like </a:t>
            </a:r>
            <a:r>
              <a:rPr lang="en-US" b="1" dirty="0"/>
              <a:t>hypertension</a:t>
            </a:r>
            <a:r>
              <a:rPr lang="en-US" dirty="0"/>
              <a:t>, </a:t>
            </a:r>
            <a:r>
              <a:rPr lang="en-US" b="1" dirty="0"/>
              <a:t>high cholesterol</a:t>
            </a:r>
            <a:r>
              <a:rPr lang="en-US" dirty="0"/>
              <a:t>, or </a:t>
            </a:r>
            <a:r>
              <a:rPr lang="en-US" b="1" dirty="0"/>
              <a:t>diabetes</a:t>
            </a:r>
            <a:r>
              <a:rPr lang="en-US" dirty="0"/>
              <a:t> can increase your risk. </a:t>
            </a:r>
          </a:p>
          <a:p>
            <a:pPr marL="171450" indent="-171450">
              <a:buFontTx/>
              <a:buChar char="-"/>
            </a:pPr>
            <a:r>
              <a:rPr lang="en-US" dirty="0"/>
              <a:t>While these factors cannot be changed, recognizing them helps individuals focus on modifiable risks—factors we can control to reduce stroke risk.</a:t>
            </a:r>
          </a:p>
          <a:p>
            <a:pPr marL="628650" lvl="1" indent="-171450">
              <a:buFontTx/>
              <a:buChar char="-"/>
            </a:pPr>
            <a:r>
              <a:rPr lang="en-US" dirty="0"/>
              <a:t>As you can see, there are many controllable factors, which we’ll explore next.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the wheel of modifiable cardiovascular risk factors, a helpful tool for understanding how lifestyle changes can help reduce the risk of cardiovascular disease. It highlights key factors such as high blood pressure, cholesterol levels, diabetes, smoking, obesity, lack of exercise…—showing that with the right steps, many of these risks can be controlled.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won’t go into detail about each risk factor today, but I’m happy to answer any questions after the presentation!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idea here is that you Choose </a:t>
            </a:r>
            <a:r>
              <a:rPr lang="en-US" b="1" dirty="0"/>
              <a:t>one modifiable risk factor</a:t>
            </a:r>
            <a:r>
              <a:rPr lang="en-US" dirty="0"/>
              <a:t> you would like to take action on : Let me give you an example that might motivate you: After just 2 to 5 years of quitting smoking, your body can largely recover from the harmful effects, greatly reducing your risk of serious diseases."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b="1" dirty="0"/>
              <a:t>1. Blood Pressure: High blood pressure (hypertension)</a:t>
            </a:r>
            <a:r>
              <a:rPr lang="en-US" dirty="0"/>
              <a:t> is the most important modifiable risk factor for stroke. Keeping your blood pressure under control (below 120/70 mm Hg) can significantly reduce your risk. This can be managed through medication, a healthy diet (low in sodium), and regular exercise.</a:t>
            </a:r>
          </a:p>
          <a:p>
            <a:r>
              <a:rPr lang="en-US" b="1" dirty="0"/>
              <a:t>2. Smoking: </a:t>
            </a:r>
            <a:r>
              <a:rPr lang="en-US" dirty="0"/>
              <a:t>Smoking damages the blood vessels, increases blood pressure, and doubles stroke’s risk. After 2 to 5 years of quitting smoking, stroke risks for your health almost disappear </a:t>
            </a:r>
          </a:p>
          <a:p>
            <a:r>
              <a:rPr lang="en-US" b="1" dirty="0"/>
              <a:t>3. Maintaining a healthy weight</a:t>
            </a:r>
            <a:r>
              <a:rPr lang="en-US" dirty="0"/>
              <a:t> helps reduce the risk of high blood pressure, diabetes, and heart disease, all of which are linked to strokes. Managing weight isn't just about eating less and moving more. It’s important to consider various factors, such as metabolism, lifestyle, and mental health. Seeking guidance from a healthcare professional can make a significant difference in achieving long-term, healthy weight management.</a:t>
            </a:r>
          </a:p>
          <a:p>
            <a:pPr>
              <a:buFont typeface="Arial" panose="020B0604020202020204" pitchFamily="34" charset="0"/>
              <a:buChar char="•"/>
            </a:pPr>
            <a:r>
              <a:rPr lang="en-US" dirty="0"/>
              <a:t>A </a:t>
            </a:r>
            <a:r>
              <a:rPr lang="en-US" b="1" dirty="0"/>
              <a:t>heart-healthy diet</a:t>
            </a:r>
            <a:r>
              <a:rPr lang="en-US" dirty="0"/>
              <a:t> can reduce stroke risk. </a:t>
            </a:r>
            <a:r>
              <a:rPr lang="en-US" dirty="0" err="1"/>
              <a:t>TheMediterranean</a:t>
            </a:r>
            <a:r>
              <a:rPr lang="en-US" dirty="0"/>
              <a:t> diets, which emphasize fruits, vegetables, whole grains, lean proteins, and healthy fats, are particularly beneficial. Limiting salt (sodium), added sugars, and unhealthy fats is key.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4. Diabetes: Managing diabetes</a:t>
            </a:r>
            <a:r>
              <a:rPr lang="en-US" dirty="0"/>
              <a:t> is critical since high blood sugar levels can damage blood vessels and make strokes more likely. Keeping blood sugar levels within a healthy range through medication, diet, and physical activity reduces this risk.</a:t>
            </a:r>
          </a:p>
          <a:p>
            <a:r>
              <a:rPr lang="en-US" b="1" dirty="0"/>
              <a:t>5. Cholesterol: </a:t>
            </a:r>
            <a:r>
              <a:rPr lang="en-US" dirty="0"/>
              <a:t>High levels of </a:t>
            </a:r>
            <a:r>
              <a:rPr lang="en-US" b="1" dirty="0"/>
              <a:t>LDL ("bad") cholesterol</a:t>
            </a:r>
            <a:r>
              <a:rPr lang="en-US" dirty="0"/>
              <a:t> lead to plaque buildup in the arteries, increasing the risk of blockages and strokes. Keeping cholesterol levels in check through diet (low in saturated fats), medication (like statins if needed), and physical activity can reduce your stroke risk.</a:t>
            </a:r>
          </a:p>
          <a:p>
            <a:r>
              <a:rPr lang="en-US" b="1" dirty="0"/>
              <a:t>6. Controlling Heart Conditions:</a:t>
            </a:r>
          </a:p>
          <a:p>
            <a:pPr>
              <a:buFont typeface="Arial" panose="020B0604020202020204" pitchFamily="34" charset="0"/>
              <a:buChar char="•"/>
            </a:pPr>
            <a:r>
              <a:rPr lang="en-US" dirty="0"/>
              <a:t>If you have heart conditions like </a:t>
            </a:r>
            <a:r>
              <a:rPr lang="en-US" b="1" dirty="0"/>
              <a:t>atrial fibrillation (AFib)</a:t>
            </a:r>
            <a:r>
              <a:rPr lang="en-US" dirty="0"/>
              <a:t> or other heart diseases, managing these with medication and lifestyle changes reduces the risk of stroke caused by blood clots forming in the heart and traveling to the brain.</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7. Physical </a:t>
            </a:r>
            <a:r>
              <a:rPr lang="en-US" b="1" dirty="0" err="1"/>
              <a:t>Activity:Regular</a:t>
            </a:r>
            <a:r>
              <a:rPr lang="en-US" b="1" dirty="0"/>
              <a:t> exercise</a:t>
            </a:r>
            <a:r>
              <a:rPr lang="en-US" dirty="0"/>
              <a:t> helps lower blood pressure, improves heart health, reduces cholesterol levels, and maintains a healthy weight, all of which reduce stroke risk. Aim for at least 150 minutes of moderate aerobic exercise per week, such as brisk walking, cycling, or swimming. Any opportunity is a good one to get moving: for example, take the stairs, get off 1 bus stop earlier...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8. Alcohol Consumption and other substances: </a:t>
            </a:r>
            <a:r>
              <a:rPr lang="en-US" dirty="0"/>
              <a:t>Limiting alcohol intake helps reduce stroke risk. </a:t>
            </a:r>
            <a:r>
              <a:rPr lang="en-US" b="0" dirty="0"/>
              <a:t>Moderation</a:t>
            </a:r>
            <a:r>
              <a:rPr lang="en-US" dirty="0"/>
              <a:t> is key: women should have no more than one drink per day, and men should have no more than two. Heavy drinking can raise blood pressure and increase the risk of stroke.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Cannabis, cocaine, ecstasy, psychostimulants and many other substances increase risk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9. Mental health and wellbeing : Managing stress</a:t>
            </a:r>
            <a:r>
              <a:rPr lang="en-US" dirty="0"/>
              <a:t> and mental health can lower blood pressure and prevent unhealthy coping mechanisms like overeating or smoking, which increase stroke risk. Practices such as mindfulness, relaxation techniques, and therapy can help.</a:t>
            </a:r>
          </a:p>
          <a:p>
            <a:r>
              <a:rPr lang="en-US" b="1" dirty="0"/>
              <a:t>10. Sleep : </a:t>
            </a:r>
            <a:r>
              <a:rPr lang="en-US" dirty="0"/>
              <a:t>sleep duration and quality are important. Consistent sleep duration is important, as an increased need for sleep raises the </a:t>
            </a:r>
            <a:r>
              <a:rPr lang="en-US" dirty="0" err="1"/>
              <a:t>risk.“Obstructive</a:t>
            </a:r>
            <a:r>
              <a:rPr lang="en-US" dirty="0"/>
              <a:t> sleep apnea syndrome raises the </a:t>
            </a:r>
            <a:r>
              <a:rPr lang="en-US" dirty="0" err="1"/>
              <a:t>cardiovascularisk</a:t>
            </a:r>
            <a:endParaRPr lang="en-US" dirty="0"/>
          </a:p>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60675" y="512763"/>
            <a:ext cx="3422650" cy="2566987"/>
          </a:xfrm>
        </p:spPr>
      </p:sp>
      <p:sp>
        <p:nvSpPr>
          <p:cNvPr id="3" name="Espace réservé des notes 2"/>
          <p:cNvSpPr>
            <a:spLocks noGrp="1"/>
          </p:cNvSpPr>
          <p:nvPr>
            <p:ph type="body" idx="1"/>
          </p:nvPr>
        </p:nvSpPr>
        <p:spPr/>
        <p:txBody>
          <a:bodyPr/>
          <a:lstStyle/>
          <a:p>
            <a:r>
              <a:rPr lang="en-US" dirty="0"/>
              <a:t>To bridge the gap between what we know we should change for our health and what we actually do, it’s essential to listen to ourselves, reflect on our needs, and take actionable steps towards our goals</a:t>
            </a:r>
          </a:p>
          <a:p>
            <a:endParaRPr lang="en-US" dirty="0"/>
          </a:p>
          <a:p>
            <a:pPr marL="0" indent="0">
              <a:buFontTx/>
              <a:buNone/>
            </a:pPr>
            <a:r>
              <a:rPr lang="en-US" dirty="0"/>
              <a:t>Creating SMART goals can boost your chances of success:</a:t>
            </a:r>
            <a:endParaRPr lang="en-US" b="1" dirty="0"/>
          </a:p>
          <a:p>
            <a:pPr marL="0" indent="0">
              <a:buFontTx/>
              <a:buNone/>
            </a:pPr>
            <a:r>
              <a:rPr lang="en-US" b="1" dirty="0"/>
              <a:t>Specific</a:t>
            </a:r>
            <a:r>
              <a:rPr lang="en-US" dirty="0"/>
              <a:t>: Make your goal clear. Instead of "I want to get fit," say "I want to exercise for 30 minutes a day."</a:t>
            </a:r>
          </a:p>
          <a:p>
            <a:r>
              <a:rPr lang="en-US" b="1" dirty="0"/>
              <a:t>Measurable</a:t>
            </a:r>
            <a:r>
              <a:rPr lang="en-US" dirty="0"/>
              <a:t>: Track your progress. For example, "I want to eat plant based food 3x a week" allows you to measure your success.</a:t>
            </a:r>
          </a:p>
          <a:p>
            <a:r>
              <a:rPr lang="en-US" b="1" dirty="0"/>
              <a:t>Achievable</a:t>
            </a:r>
            <a:r>
              <a:rPr lang="en-US" dirty="0"/>
              <a:t>: Your goal should be realistic and attainable. Setting a goal to run a marathon next month when you haven't run in years may not be achievable. </a:t>
            </a:r>
          </a:p>
          <a:p>
            <a:r>
              <a:rPr lang="en-US" b="1" dirty="0"/>
              <a:t>Realistic</a:t>
            </a:r>
            <a:r>
              <a:rPr lang="en-US" dirty="0"/>
              <a:t>: Ensure your goal is relevant to your life and aligns with your values. It should be something you genuinely want to achieve. For ex : At the hospital, we need to be efficient, but let's be honest: we’re not trying to reach the speed of light here! After all, if we did, we'd end up creating a black hole in the waiting room!</a:t>
            </a:r>
          </a:p>
          <a:p>
            <a:r>
              <a:rPr lang="en-US" b="1" dirty="0"/>
              <a:t>Timely</a:t>
            </a:r>
            <a:r>
              <a:rPr lang="en-US" dirty="0"/>
              <a:t>: Set a deadline for your goal. For example, "I will complete my goal by the end of this year" gives you a clear timeframe to work within.</a:t>
            </a:r>
          </a:p>
          <a:p>
            <a:pPr marL="628650" lvl="1" indent="-171450">
              <a:buFontTx/>
              <a:buChar char="-"/>
            </a:pPr>
            <a:endParaRPr lang="en-US"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1" dirty="0"/>
              <a:t>Evaluating your motivation </a:t>
            </a:r>
            <a:r>
              <a:rPr lang="en-US" dirty="0"/>
              <a:t>helps you clarify why you want to make a change. When you understand your underlying reasons, you're more likely to stay committed, even when challenges arise. Assessing your motivation allows you to recognize what's holding you back. Are you afraid of failure? Do you feel overwhelmed? Understanding these barriers can help you develop strategies to overcome them.</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1" dirty="0"/>
              <a:t>Seeking professional support </a:t>
            </a:r>
            <a:r>
              <a:rPr lang="en-US" dirty="0"/>
              <a:t>it’s a proactive step towards achieving your goals. With the right guidance, you can make lasting changes and improve your overall well-being.</a:t>
            </a:r>
            <a:endParaRPr lang="fr-CH" dirty="0"/>
          </a:p>
        </p:txBody>
      </p:sp>
      <p:sp>
        <p:nvSpPr>
          <p:cNvPr id="4" name="Espace réservé du numéro de diapositive 3"/>
          <p:cNvSpPr>
            <a:spLocks noGrp="1"/>
          </p:cNvSpPr>
          <p:nvPr>
            <p:ph type="sldNum" sz="quarter" idx="5"/>
          </p:nvPr>
        </p:nvSpPr>
        <p:spPr/>
        <p:txBody>
          <a:bodyPr/>
          <a:lstStyle/>
          <a:p>
            <a:fld id="{871B2431-D351-4C6E-A3CF-9DFAC0E3E050}" type="slidenum">
              <a:rPr lang="cs-CZ" smtClean="0"/>
              <a:t>8</a:t>
            </a:fld>
            <a:endParaRPr lang="cs-CZ"/>
          </a:p>
        </p:txBody>
      </p:sp>
    </p:spTree>
    <p:extLst>
      <p:ext uri="{BB962C8B-B14F-4D97-AF65-F5344CB8AC3E}">
        <p14:creationId xmlns:p14="http://schemas.microsoft.com/office/powerpoint/2010/main" val="2472245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60675" y="512763"/>
            <a:ext cx="3422650" cy="2566987"/>
          </a:xfrm>
        </p:spPr>
      </p:sp>
      <p:sp>
        <p:nvSpPr>
          <p:cNvPr id="3" name="Espace réservé des notes 2"/>
          <p:cNvSpPr>
            <a:spLocks noGrp="1"/>
          </p:cNvSpPr>
          <p:nvPr>
            <p:ph type="body" idx="1"/>
          </p:nvPr>
        </p:nvSpPr>
        <p:spPr/>
        <p:txBody>
          <a:bodyPr/>
          <a:lstStyle/>
          <a:p>
            <a:r>
              <a:rPr lang="en-US" dirty="0"/>
              <a:t>Explore a variety of online tools designed to support your health journey by scanning the QR codes below. These resources can help you assess your current risk factors and provide actionable steps towards improvement. </a:t>
            </a:r>
          </a:p>
          <a:p>
            <a:endParaRPr lang="fr-CH" dirty="0"/>
          </a:p>
          <a:p>
            <a:r>
              <a:rPr lang="fr-CH" dirty="0"/>
              <a:t>"Types of Tools </a:t>
            </a:r>
            <a:r>
              <a:rPr lang="fr-CH" dirty="0" err="1"/>
              <a:t>Available</a:t>
            </a:r>
            <a:r>
              <a:rPr lang="fr-CH" dirty="0"/>
              <a:t>, </a:t>
            </a:r>
          </a:p>
          <a:p>
            <a:pPr marL="171450" indent="-171450">
              <a:buFontTx/>
              <a:buChar char="-"/>
            </a:pPr>
            <a:r>
              <a:rPr lang="en-US" b="0" dirty="0"/>
              <a:t>first column : </a:t>
            </a:r>
            <a:r>
              <a:rPr lang="en-US" b="1" dirty="0"/>
              <a:t>Risk Assessment Tools</a:t>
            </a:r>
            <a:r>
              <a:rPr lang="en-US" dirty="0"/>
              <a:t>: Evaluate your individual health risks.</a:t>
            </a:r>
            <a:endParaRPr lang="fr-CH" dirty="0"/>
          </a:p>
          <a:p>
            <a:pPr marL="171450" indent="-171450">
              <a:buFontTx/>
              <a:buChar char="-"/>
            </a:pPr>
            <a:r>
              <a:rPr lang="en-US" b="1" dirty="0"/>
              <a:t>Educational Resources</a:t>
            </a:r>
            <a:r>
              <a:rPr lang="en-US" dirty="0"/>
              <a:t>: Learn about stroke prevention and healthy habits.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1" dirty="0"/>
              <a:t>Goal-Setting Platforms</a:t>
            </a:r>
            <a:r>
              <a:rPr lang="en-US" dirty="0"/>
              <a:t>: Create and track your SMART goals.</a:t>
            </a:r>
            <a:endParaRPr lang="fr-CH"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fr-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And remember : Working with health professionals is essential for personalized guidance, accountability, and overcoming obstacles on our journey to better health.</a:t>
            </a:r>
            <a:endParaRPr lang="fr-CH" dirty="0"/>
          </a:p>
        </p:txBody>
      </p:sp>
      <p:sp>
        <p:nvSpPr>
          <p:cNvPr id="4" name="Espace réservé du numéro de diapositive 3"/>
          <p:cNvSpPr>
            <a:spLocks noGrp="1"/>
          </p:cNvSpPr>
          <p:nvPr>
            <p:ph type="sldNum" sz="quarter" idx="5"/>
          </p:nvPr>
        </p:nvSpPr>
        <p:spPr/>
        <p:txBody>
          <a:bodyPr/>
          <a:lstStyle/>
          <a:p>
            <a:fld id="{871B2431-D351-4C6E-A3CF-9DFAC0E3E050}" type="slidenum">
              <a:rPr lang="cs-CZ" smtClean="0"/>
              <a:t>9</a:t>
            </a:fld>
            <a:endParaRPr lang="cs-CZ"/>
          </a:p>
        </p:txBody>
      </p:sp>
    </p:spTree>
    <p:extLst>
      <p:ext uri="{BB962C8B-B14F-4D97-AF65-F5344CB8AC3E}">
        <p14:creationId xmlns:p14="http://schemas.microsoft.com/office/powerpoint/2010/main" val="3213510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10/15/2024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sv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sv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svg"/><Relationship Id="rId4" Type="http://schemas.openxmlformats.org/officeDocument/2006/relationships/image" Target="../media/image2.svg"/><Relationship Id="rId9" Type="http://schemas.openxmlformats.org/officeDocument/2006/relationships/image" Target="../media/image7.pn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40.png"/><Relationship Id="rId4" Type="http://schemas.openxmlformats.org/officeDocument/2006/relationships/image" Target="../media/image2.svg"/><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2.png"/><Relationship Id="rId3" Type="http://schemas.openxmlformats.org/officeDocument/2006/relationships/image" Target="../media/image1.png"/><Relationship Id="rId7" Type="http://schemas.openxmlformats.org/officeDocument/2006/relationships/image" Target="../media/image9.png"/><Relationship Id="rId12" Type="http://schemas.openxmlformats.org/officeDocument/2006/relationships/image" Target="../media/image42.sv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2.png"/><Relationship Id="rId11" Type="http://schemas.openxmlformats.org/officeDocument/2006/relationships/image" Target="../media/image41.png"/><Relationship Id="rId5" Type="http://schemas.openxmlformats.org/officeDocument/2006/relationships/image" Target="../media/image29.png"/><Relationship Id="rId10" Type="http://schemas.openxmlformats.org/officeDocument/2006/relationships/image" Target="../media/image31.svg"/><Relationship Id="rId4" Type="http://schemas.openxmlformats.org/officeDocument/2006/relationships/image" Target="../media/image2.svg"/><Relationship Id="rId9" Type="http://schemas.openxmlformats.org/officeDocument/2006/relationships/image" Target="../media/image30.png"/></Relationships>
</file>

<file path=ppt/slides/_rels/slide12.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1.png"/><Relationship Id="rId7" Type="http://schemas.openxmlformats.org/officeDocument/2006/relationships/image" Target="../media/image10.sv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32.png"/><Relationship Id="rId10" Type="http://schemas.openxmlformats.org/officeDocument/2006/relationships/image" Target="../media/image12.png"/><Relationship Id="rId4" Type="http://schemas.openxmlformats.org/officeDocument/2006/relationships/image" Target="../media/image2.svg"/><Relationship Id="rId9" Type="http://schemas.openxmlformats.org/officeDocument/2006/relationships/image" Target="../media/image31.svg"/></Relationships>
</file>

<file path=ppt/slides/_rels/slide1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1.png"/><Relationship Id="rId7" Type="http://schemas.openxmlformats.org/officeDocument/2006/relationships/image" Target="../media/image10.sv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32.png"/><Relationship Id="rId10" Type="http://schemas.openxmlformats.org/officeDocument/2006/relationships/image" Target="../media/image12.png"/><Relationship Id="rId4" Type="http://schemas.openxmlformats.org/officeDocument/2006/relationships/image" Target="../media/image2.svg"/><Relationship Id="rId9" Type="http://schemas.openxmlformats.org/officeDocument/2006/relationships/image" Target="../media/image31.svg"/></Relationships>
</file>

<file path=ppt/slides/_rels/slide14.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hyperlink" Target="https://www.paho.org/en/hearts-americas/cardiovascular-risk-calculator-app" TargetMode="External"/><Relationship Id="rId11" Type="http://schemas.openxmlformats.org/officeDocument/2006/relationships/image" Target="../media/image12.png"/><Relationship Id="rId5" Type="http://schemas.openxmlformats.org/officeDocument/2006/relationships/image" Target="../media/image32.png"/><Relationship Id="rId10" Type="http://schemas.openxmlformats.org/officeDocument/2006/relationships/image" Target="../media/image31.svg"/><Relationship Id="rId4" Type="http://schemas.openxmlformats.org/officeDocument/2006/relationships/image" Target="../media/image2.svg"/><Relationship Id="rId9" Type="http://schemas.openxmlformats.org/officeDocument/2006/relationships/image" Target="../media/image30.png"/></Relationships>
</file>

<file path=ppt/slides/_rels/slide15.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svg"/><Relationship Id="rId7" Type="http://schemas.openxmlformats.org/officeDocument/2006/relationships/image" Target="../media/image30.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32.png"/><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png"/><Relationship Id="rId7" Type="http://schemas.openxmlformats.org/officeDocument/2006/relationships/image" Target="../media/image10.svg"/><Relationship Id="rId12"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7.svg"/><Relationship Id="rId5" Type="http://schemas.openxmlformats.org/officeDocument/2006/relationships/image" Target="../media/image13.png"/><Relationship Id="rId10" Type="http://schemas.openxmlformats.org/officeDocument/2006/relationships/image" Target="../media/image16.png"/><Relationship Id="rId4" Type="http://schemas.openxmlformats.org/officeDocument/2006/relationships/image" Target="../media/image2.svg"/><Relationship Id="rId9" Type="http://schemas.openxmlformats.org/officeDocument/2006/relationships/image" Target="../media/image15.svg"/></Relationships>
</file>

<file path=ppt/slides/_rels/slide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2.sv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png"/><Relationship Id="rId7" Type="http://schemas.openxmlformats.org/officeDocument/2006/relationships/image" Target="../media/image21.sv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hyperlink" Target="https://www.youtube.com/watch?v=JNPD4dX0VcU" TargetMode="External"/><Relationship Id="rId4" Type="http://schemas.openxmlformats.org/officeDocument/2006/relationships/image" Target="../media/image2.sv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png"/><Relationship Id="rId7" Type="http://schemas.openxmlformats.org/officeDocument/2006/relationships/image" Target="../media/image25.sv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sv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23.png"/><Relationship Id="rId4" Type="http://schemas.openxmlformats.org/officeDocument/2006/relationships/image" Target="../media/image2.svg"/></Relationships>
</file>

<file path=ppt/slides/_rels/slide7.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1.png"/><Relationship Id="rId7"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3.png"/><Relationship Id="rId4" Type="http://schemas.openxmlformats.org/officeDocument/2006/relationships/image" Target="../media/image2.svg"/><Relationship Id="rId9"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png"/><Relationship Id="rId7" Type="http://schemas.openxmlformats.org/officeDocument/2006/relationships/image" Target="../media/image10.sv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29.png"/><Relationship Id="rId4" Type="http://schemas.openxmlformats.org/officeDocument/2006/relationships/image" Target="../media/image2.svg"/></Relationships>
</file>

<file path=ppt/slides/_rels/slide9.xml.rels><?xml version="1.0" encoding="UTF-8" standalone="yes"?>
<Relationships xmlns="http://schemas.openxmlformats.org/package/2006/relationships"><Relationship Id="rId8" Type="http://schemas.openxmlformats.org/officeDocument/2006/relationships/image" Target="../media/image31.svg"/><Relationship Id="rId13" Type="http://schemas.openxmlformats.org/officeDocument/2006/relationships/image" Target="../media/image36.png"/><Relationship Id="rId3" Type="http://schemas.openxmlformats.org/officeDocument/2006/relationships/image" Target="../media/image1.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12.png"/><Relationship Id="rId2" Type="http://schemas.openxmlformats.org/officeDocument/2006/relationships/notesSlide" Target="../notesSlides/notesSlide9.xml"/><Relationship Id="rId16" Type="http://schemas.openxmlformats.org/officeDocument/2006/relationships/image" Target="../media/image39.svg"/><Relationship Id="rId1" Type="http://schemas.openxmlformats.org/officeDocument/2006/relationships/slideLayout" Target="../slideLayouts/slideLayout7.xml"/><Relationship Id="rId6" Type="http://schemas.openxmlformats.org/officeDocument/2006/relationships/image" Target="../media/image10.svg"/><Relationship Id="rId11" Type="http://schemas.openxmlformats.org/officeDocument/2006/relationships/image" Target="../media/image34.png"/><Relationship Id="rId5" Type="http://schemas.openxmlformats.org/officeDocument/2006/relationships/image" Target="../media/image9.png"/><Relationship Id="rId15" Type="http://schemas.openxmlformats.org/officeDocument/2006/relationships/image" Target="../media/image38.png"/><Relationship Id="rId10" Type="http://schemas.openxmlformats.org/officeDocument/2006/relationships/image" Target="../media/image33.png"/><Relationship Id="rId4" Type="http://schemas.openxmlformats.org/officeDocument/2006/relationships/image" Target="../media/image2.svg"/><Relationship Id="rId9" Type="http://schemas.openxmlformats.org/officeDocument/2006/relationships/image" Target="../media/image32.png"/><Relationship Id="rId1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060" y="43073"/>
            <a:ext cx="4899860" cy="7364546"/>
          </a:xfrm>
          <a:custGeom>
            <a:avLst/>
            <a:gdLst/>
            <a:ahLst/>
            <a:cxnLst/>
            <a:rect l="l" t="t" r="r" b="b"/>
            <a:pathLst>
              <a:path w="4899860" h="7364546">
                <a:moveTo>
                  <a:pt x="0" y="0"/>
                </a:moveTo>
                <a:lnTo>
                  <a:pt x="4899860" y="0"/>
                </a:lnTo>
                <a:lnTo>
                  <a:pt x="4899860" y="7364546"/>
                </a:lnTo>
                <a:lnTo>
                  <a:pt x="0" y="7364546"/>
                </a:lnTo>
                <a:lnTo>
                  <a:pt x="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3" name="Freeform 3"/>
          <p:cNvSpPr/>
          <p:nvPr/>
        </p:nvSpPr>
        <p:spPr>
          <a:xfrm flipH="1">
            <a:off x="4876800" y="43073"/>
            <a:ext cx="4899860" cy="7364546"/>
          </a:xfrm>
          <a:custGeom>
            <a:avLst/>
            <a:gdLst/>
            <a:ahLst/>
            <a:cxnLst/>
            <a:rect l="l" t="t" r="r" b="b"/>
            <a:pathLst>
              <a:path w="4899860" h="7364546">
                <a:moveTo>
                  <a:pt x="4899860" y="0"/>
                </a:moveTo>
                <a:lnTo>
                  <a:pt x="0" y="0"/>
                </a:lnTo>
                <a:lnTo>
                  <a:pt x="0" y="7364546"/>
                </a:lnTo>
                <a:lnTo>
                  <a:pt x="4899860" y="7364546"/>
                </a:lnTo>
                <a:lnTo>
                  <a:pt x="489986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4" name="Freeform 4"/>
          <p:cNvSpPr/>
          <p:nvPr/>
        </p:nvSpPr>
        <p:spPr>
          <a:xfrm rot="-5848880">
            <a:off x="8005297" y="2636403"/>
            <a:ext cx="2450976" cy="1430479"/>
          </a:xfrm>
          <a:custGeom>
            <a:avLst/>
            <a:gdLst/>
            <a:ahLst/>
            <a:cxnLst/>
            <a:rect l="l" t="t" r="r" b="b"/>
            <a:pathLst>
              <a:path w="2450976" h="1430479">
                <a:moveTo>
                  <a:pt x="0" y="0"/>
                </a:moveTo>
                <a:lnTo>
                  <a:pt x="2450975" y="0"/>
                </a:lnTo>
                <a:lnTo>
                  <a:pt x="2450975" y="1430478"/>
                </a:lnTo>
                <a:lnTo>
                  <a:pt x="0" y="1430478"/>
                </a:lnTo>
                <a:lnTo>
                  <a:pt x="0" y="0"/>
                </a:lnTo>
                <a:close/>
              </a:path>
            </a:pathLst>
          </a:custGeom>
          <a:blipFill>
            <a:blip r:embed="rId5">
              <a:alphaModFix amt="52000"/>
              <a:extLst>
                <a:ext uri="{96DAC541-7B7A-43D3-8B79-37D633B846F1}">
                  <asvg:svgBlip xmlns:asvg="http://schemas.microsoft.com/office/drawing/2016/SVG/main" r:embed="rId6"/>
                </a:ext>
              </a:extLst>
            </a:blip>
            <a:stretch>
              <a:fillRect/>
            </a:stretch>
          </a:blipFill>
        </p:spPr>
        <p:txBody>
          <a:bodyPr/>
          <a:lstStyle/>
          <a:p>
            <a:endParaRPr lang="fr-CH"/>
          </a:p>
        </p:txBody>
      </p:sp>
      <p:sp>
        <p:nvSpPr>
          <p:cNvPr id="5" name="Freeform 5"/>
          <p:cNvSpPr/>
          <p:nvPr/>
        </p:nvSpPr>
        <p:spPr>
          <a:xfrm rot="-790968">
            <a:off x="-334096" y="4440245"/>
            <a:ext cx="2450976" cy="1430479"/>
          </a:xfrm>
          <a:custGeom>
            <a:avLst/>
            <a:gdLst/>
            <a:ahLst/>
            <a:cxnLst/>
            <a:rect l="l" t="t" r="r" b="b"/>
            <a:pathLst>
              <a:path w="2450976" h="1430479">
                <a:moveTo>
                  <a:pt x="0" y="0"/>
                </a:moveTo>
                <a:lnTo>
                  <a:pt x="2450976" y="0"/>
                </a:lnTo>
                <a:lnTo>
                  <a:pt x="2450976" y="1430479"/>
                </a:lnTo>
                <a:lnTo>
                  <a:pt x="0" y="1430479"/>
                </a:lnTo>
                <a:lnTo>
                  <a:pt x="0" y="0"/>
                </a:lnTo>
                <a:close/>
              </a:path>
            </a:pathLst>
          </a:custGeom>
          <a:blipFill>
            <a:blip r:embed="rId5">
              <a:alphaModFix amt="52000"/>
              <a:extLst>
                <a:ext uri="{96DAC541-7B7A-43D3-8B79-37D633B846F1}">
                  <asvg:svgBlip xmlns:asvg="http://schemas.microsoft.com/office/drawing/2016/SVG/main" r:embed="rId6"/>
                </a:ext>
              </a:extLst>
            </a:blip>
            <a:stretch>
              <a:fillRect/>
            </a:stretch>
          </a:blipFill>
        </p:spPr>
        <p:txBody>
          <a:bodyPr/>
          <a:lstStyle/>
          <a:p>
            <a:endParaRPr lang="fr-CH"/>
          </a:p>
        </p:txBody>
      </p:sp>
      <p:sp>
        <p:nvSpPr>
          <p:cNvPr id="6" name="Freeform 6"/>
          <p:cNvSpPr/>
          <p:nvPr/>
        </p:nvSpPr>
        <p:spPr>
          <a:xfrm>
            <a:off x="7712412" y="4594214"/>
            <a:ext cx="499021" cy="561271"/>
          </a:xfrm>
          <a:custGeom>
            <a:avLst/>
            <a:gdLst/>
            <a:ahLst/>
            <a:cxnLst/>
            <a:rect l="l" t="t" r="r" b="b"/>
            <a:pathLst>
              <a:path w="499021" h="561271">
                <a:moveTo>
                  <a:pt x="0" y="0"/>
                </a:moveTo>
                <a:lnTo>
                  <a:pt x="499021" y="0"/>
                </a:lnTo>
                <a:lnTo>
                  <a:pt x="499021" y="561271"/>
                </a:lnTo>
                <a:lnTo>
                  <a:pt x="0" y="561271"/>
                </a:lnTo>
                <a:lnTo>
                  <a:pt x="0" y="0"/>
                </a:lnTo>
                <a:close/>
              </a:path>
            </a:pathLst>
          </a:custGeom>
          <a:blipFill>
            <a:blip r:embed="rId7">
              <a:alphaModFix amt="52000"/>
              <a:extLst>
                <a:ext uri="{96DAC541-7B7A-43D3-8B79-37D633B846F1}">
                  <asvg:svgBlip xmlns:asvg="http://schemas.microsoft.com/office/drawing/2016/SVG/main" r:embed="rId8"/>
                </a:ext>
              </a:extLst>
            </a:blip>
            <a:stretch>
              <a:fillRect/>
            </a:stretch>
          </a:blipFill>
        </p:spPr>
        <p:txBody>
          <a:bodyPr/>
          <a:lstStyle/>
          <a:p>
            <a:endParaRPr lang="fr-CH"/>
          </a:p>
        </p:txBody>
      </p:sp>
      <p:sp>
        <p:nvSpPr>
          <p:cNvPr id="7" name="Freeform 7"/>
          <p:cNvSpPr/>
          <p:nvPr/>
        </p:nvSpPr>
        <p:spPr>
          <a:xfrm>
            <a:off x="891392" y="2342220"/>
            <a:ext cx="416371" cy="536026"/>
          </a:xfrm>
          <a:custGeom>
            <a:avLst/>
            <a:gdLst/>
            <a:ahLst/>
            <a:cxnLst/>
            <a:rect l="l" t="t" r="r" b="b"/>
            <a:pathLst>
              <a:path w="416371" h="536026">
                <a:moveTo>
                  <a:pt x="0" y="0"/>
                </a:moveTo>
                <a:lnTo>
                  <a:pt x="416371" y="0"/>
                </a:lnTo>
                <a:lnTo>
                  <a:pt x="416371" y="536025"/>
                </a:lnTo>
                <a:lnTo>
                  <a:pt x="0" y="536025"/>
                </a:lnTo>
                <a:lnTo>
                  <a:pt x="0" y="0"/>
                </a:lnTo>
                <a:close/>
              </a:path>
            </a:pathLst>
          </a:custGeom>
          <a:blipFill>
            <a:blip r:embed="rId9">
              <a:alphaModFix amt="52000"/>
              <a:extLst>
                <a:ext uri="{96DAC541-7B7A-43D3-8B79-37D633B846F1}">
                  <asvg:svgBlip xmlns:asvg="http://schemas.microsoft.com/office/drawing/2016/SVG/main" r:embed="rId10"/>
                </a:ext>
              </a:extLst>
            </a:blip>
            <a:stretch>
              <a:fillRect/>
            </a:stretch>
          </a:blipFill>
        </p:spPr>
        <p:txBody>
          <a:bodyPr/>
          <a:lstStyle/>
          <a:p>
            <a:endParaRPr lang="fr-CH"/>
          </a:p>
        </p:txBody>
      </p:sp>
      <p:sp>
        <p:nvSpPr>
          <p:cNvPr id="8" name="Freeform 8"/>
          <p:cNvSpPr/>
          <p:nvPr/>
        </p:nvSpPr>
        <p:spPr>
          <a:xfrm>
            <a:off x="6633374" y="5797296"/>
            <a:ext cx="3901440" cy="2584704"/>
          </a:xfrm>
          <a:custGeom>
            <a:avLst/>
            <a:gdLst/>
            <a:ahLst/>
            <a:cxnLst/>
            <a:rect l="l" t="t" r="r" b="b"/>
            <a:pathLst>
              <a:path w="3901440" h="2584704">
                <a:moveTo>
                  <a:pt x="0" y="0"/>
                </a:moveTo>
                <a:lnTo>
                  <a:pt x="3901440" y="0"/>
                </a:lnTo>
                <a:lnTo>
                  <a:pt x="3901440" y="2584704"/>
                </a:lnTo>
                <a:lnTo>
                  <a:pt x="0" y="2584704"/>
                </a:lnTo>
                <a:lnTo>
                  <a:pt x="0" y="0"/>
                </a:lnTo>
                <a:close/>
              </a:path>
            </a:pathLst>
          </a:custGeom>
          <a:blipFill>
            <a:blip r:embed="rId11">
              <a:alphaModFix amt="50000"/>
              <a:extLst>
                <a:ext uri="{96DAC541-7B7A-43D3-8B79-37D633B846F1}">
                  <asvg:svgBlip xmlns:asvg="http://schemas.microsoft.com/office/drawing/2016/SVG/main" r:embed="rId12"/>
                </a:ext>
              </a:extLst>
            </a:blip>
            <a:stretch>
              <a:fillRect/>
            </a:stretch>
          </a:blipFill>
        </p:spPr>
        <p:txBody>
          <a:bodyPr/>
          <a:lstStyle/>
          <a:p>
            <a:endParaRPr lang="fr-CH" dirty="0"/>
          </a:p>
        </p:txBody>
      </p:sp>
      <p:grpSp>
        <p:nvGrpSpPr>
          <p:cNvPr id="9" name="Group 9"/>
          <p:cNvGrpSpPr/>
          <p:nvPr/>
        </p:nvGrpSpPr>
        <p:grpSpPr>
          <a:xfrm>
            <a:off x="3795832" y="5052545"/>
            <a:ext cx="2161937" cy="864779"/>
            <a:chOff x="0" y="0"/>
            <a:chExt cx="946106" cy="378444"/>
          </a:xfrm>
        </p:grpSpPr>
        <p:sp>
          <p:nvSpPr>
            <p:cNvPr id="10" name="Freeform 10"/>
            <p:cNvSpPr/>
            <p:nvPr/>
          </p:nvSpPr>
          <p:spPr>
            <a:xfrm>
              <a:off x="0" y="0"/>
              <a:ext cx="946106" cy="378444"/>
            </a:xfrm>
            <a:custGeom>
              <a:avLst/>
              <a:gdLst/>
              <a:ahLst/>
              <a:cxnLst/>
              <a:rect l="l" t="t" r="r" b="b"/>
              <a:pathLst>
                <a:path w="946106" h="378444">
                  <a:moveTo>
                    <a:pt x="473053" y="0"/>
                  </a:moveTo>
                  <a:cubicBezTo>
                    <a:pt x="211793" y="0"/>
                    <a:pt x="0" y="84718"/>
                    <a:pt x="0" y="189222"/>
                  </a:cubicBezTo>
                  <a:cubicBezTo>
                    <a:pt x="0" y="293727"/>
                    <a:pt x="211793" y="378444"/>
                    <a:pt x="473053" y="378444"/>
                  </a:cubicBezTo>
                  <a:cubicBezTo>
                    <a:pt x="734313" y="378444"/>
                    <a:pt x="946106" y="293727"/>
                    <a:pt x="946106" y="189222"/>
                  </a:cubicBezTo>
                  <a:cubicBezTo>
                    <a:pt x="946106" y="84718"/>
                    <a:pt x="734313" y="0"/>
                    <a:pt x="473053" y="0"/>
                  </a:cubicBezTo>
                  <a:close/>
                </a:path>
              </a:pathLst>
            </a:custGeom>
            <a:solidFill>
              <a:srgbClr val="372A28">
                <a:alpha val="60000"/>
              </a:srgbClr>
            </a:solidFill>
          </p:spPr>
          <p:txBody>
            <a:bodyPr/>
            <a:lstStyle/>
            <a:p>
              <a:endParaRPr lang="fr-CH"/>
            </a:p>
          </p:txBody>
        </p:sp>
        <p:sp>
          <p:nvSpPr>
            <p:cNvPr id="11" name="TextBox 11"/>
            <p:cNvSpPr txBox="1"/>
            <p:nvPr/>
          </p:nvSpPr>
          <p:spPr>
            <a:xfrm>
              <a:off x="88697" y="-12146"/>
              <a:ext cx="768711" cy="355111"/>
            </a:xfrm>
            <a:prstGeom prst="rect">
              <a:avLst/>
            </a:prstGeom>
          </p:spPr>
          <p:txBody>
            <a:bodyPr lIns="50800" tIns="50800" rIns="50800" bIns="50800" rtlCol="0" anchor="ctr"/>
            <a:lstStyle/>
            <a:p>
              <a:pPr algn="ctr">
                <a:lnSpc>
                  <a:spcPts val="1960"/>
                </a:lnSpc>
              </a:pPr>
              <a:endParaRPr/>
            </a:p>
          </p:txBody>
        </p:sp>
      </p:grpSp>
      <p:sp>
        <p:nvSpPr>
          <p:cNvPr id="12" name="Freeform 12"/>
          <p:cNvSpPr/>
          <p:nvPr/>
        </p:nvSpPr>
        <p:spPr>
          <a:xfrm>
            <a:off x="3295179" y="3583875"/>
            <a:ext cx="3163242" cy="1984934"/>
          </a:xfrm>
          <a:custGeom>
            <a:avLst/>
            <a:gdLst/>
            <a:ahLst/>
            <a:cxnLst/>
            <a:rect l="l" t="t" r="r" b="b"/>
            <a:pathLst>
              <a:path w="3163242" h="1984934">
                <a:moveTo>
                  <a:pt x="0" y="0"/>
                </a:moveTo>
                <a:lnTo>
                  <a:pt x="3163242" y="0"/>
                </a:lnTo>
                <a:lnTo>
                  <a:pt x="3163242" y="1984934"/>
                </a:lnTo>
                <a:lnTo>
                  <a:pt x="0" y="1984934"/>
                </a:lnTo>
                <a:lnTo>
                  <a:pt x="0" y="0"/>
                </a:lnTo>
                <a:close/>
              </a:path>
            </a:pathLst>
          </a:custGeom>
          <a:blipFill>
            <a:blip r:embed="rId13"/>
            <a:stretch>
              <a:fillRect/>
            </a:stretch>
          </a:blipFill>
        </p:spPr>
        <p:txBody>
          <a:bodyPr/>
          <a:lstStyle/>
          <a:p>
            <a:endParaRPr lang="fr-CH"/>
          </a:p>
        </p:txBody>
      </p:sp>
      <p:sp>
        <p:nvSpPr>
          <p:cNvPr id="13" name="TextBox 13"/>
          <p:cNvSpPr txBox="1"/>
          <p:nvPr/>
        </p:nvSpPr>
        <p:spPr>
          <a:xfrm>
            <a:off x="2123756" y="183512"/>
            <a:ext cx="5506087" cy="2103099"/>
          </a:xfrm>
          <a:prstGeom prst="rect">
            <a:avLst/>
          </a:prstGeom>
        </p:spPr>
        <p:txBody>
          <a:bodyPr lIns="0" tIns="0" rIns="0" bIns="0" rtlCol="0" anchor="t">
            <a:spAutoFit/>
          </a:bodyPr>
          <a:lstStyle/>
          <a:p>
            <a:pPr algn="ctr">
              <a:lnSpc>
                <a:spcPts val="8260"/>
              </a:lnSpc>
            </a:pPr>
            <a:r>
              <a:rPr lang="en-US" sz="7120" dirty="0">
                <a:solidFill>
                  <a:srgbClr val="000000"/>
                </a:solidFill>
                <a:latin typeface="Feel Free Playful"/>
                <a:ea typeface="Feel Free Playful"/>
                <a:cs typeface="Feel Free Playful"/>
                <a:sym typeface="Feel Free Playful"/>
              </a:rPr>
              <a:t> STROKE PREVENTION</a:t>
            </a:r>
          </a:p>
        </p:txBody>
      </p:sp>
      <p:grpSp>
        <p:nvGrpSpPr>
          <p:cNvPr id="14" name="Group 14"/>
          <p:cNvGrpSpPr/>
          <p:nvPr/>
        </p:nvGrpSpPr>
        <p:grpSpPr>
          <a:xfrm>
            <a:off x="2594911" y="2381861"/>
            <a:ext cx="4563778" cy="792439"/>
            <a:chOff x="0" y="0"/>
            <a:chExt cx="1609980" cy="279552"/>
          </a:xfrm>
        </p:grpSpPr>
        <p:sp>
          <p:nvSpPr>
            <p:cNvPr id="15" name="Freeform 15"/>
            <p:cNvSpPr/>
            <p:nvPr/>
          </p:nvSpPr>
          <p:spPr>
            <a:xfrm>
              <a:off x="0" y="0"/>
              <a:ext cx="1609980" cy="279552"/>
            </a:xfrm>
            <a:custGeom>
              <a:avLst/>
              <a:gdLst/>
              <a:ahLst/>
              <a:cxnLst/>
              <a:rect l="l" t="t" r="r" b="b"/>
              <a:pathLst>
                <a:path w="1609980" h="279552">
                  <a:moveTo>
                    <a:pt x="61070" y="0"/>
                  </a:moveTo>
                  <a:lnTo>
                    <a:pt x="1548910" y="0"/>
                  </a:lnTo>
                  <a:cubicBezTo>
                    <a:pt x="1565106" y="0"/>
                    <a:pt x="1580640" y="6434"/>
                    <a:pt x="1592093" y="17887"/>
                  </a:cubicBezTo>
                  <a:cubicBezTo>
                    <a:pt x="1603545" y="29340"/>
                    <a:pt x="1609980" y="44873"/>
                    <a:pt x="1609980" y="61070"/>
                  </a:cubicBezTo>
                  <a:lnTo>
                    <a:pt x="1609980" y="218482"/>
                  </a:lnTo>
                  <a:cubicBezTo>
                    <a:pt x="1609980" y="234678"/>
                    <a:pt x="1603545" y="250212"/>
                    <a:pt x="1592093" y="261665"/>
                  </a:cubicBezTo>
                  <a:cubicBezTo>
                    <a:pt x="1580640" y="273117"/>
                    <a:pt x="1565106" y="279552"/>
                    <a:pt x="1548910" y="279552"/>
                  </a:cubicBezTo>
                  <a:lnTo>
                    <a:pt x="61070" y="279552"/>
                  </a:lnTo>
                  <a:cubicBezTo>
                    <a:pt x="27342" y="279552"/>
                    <a:pt x="0" y="252210"/>
                    <a:pt x="0" y="218482"/>
                  </a:cubicBezTo>
                  <a:lnTo>
                    <a:pt x="0" y="61070"/>
                  </a:lnTo>
                  <a:cubicBezTo>
                    <a:pt x="0" y="27342"/>
                    <a:pt x="27342" y="0"/>
                    <a:pt x="61070" y="0"/>
                  </a:cubicBezTo>
                  <a:close/>
                </a:path>
              </a:pathLst>
            </a:custGeom>
            <a:solidFill>
              <a:srgbClr val="8E7AB5"/>
            </a:solidFill>
          </p:spPr>
          <p:txBody>
            <a:bodyPr/>
            <a:lstStyle/>
            <a:p>
              <a:endParaRPr lang="fr-CH"/>
            </a:p>
          </p:txBody>
        </p:sp>
        <p:sp>
          <p:nvSpPr>
            <p:cNvPr id="16" name="TextBox 16"/>
            <p:cNvSpPr txBox="1"/>
            <p:nvPr/>
          </p:nvSpPr>
          <p:spPr>
            <a:xfrm>
              <a:off x="0" y="-28575"/>
              <a:ext cx="1609980" cy="308127"/>
            </a:xfrm>
            <a:prstGeom prst="rect">
              <a:avLst/>
            </a:prstGeom>
          </p:spPr>
          <p:txBody>
            <a:bodyPr lIns="50800" tIns="50800" rIns="50800" bIns="50800" rtlCol="0" anchor="ctr"/>
            <a:lstStyle/>
            <a:p>
              <a:pPr algn="ctr">
                <a:lnSpc>
                  <a:spcPts val="1960"/>
                </a:lnSpc>
                <a:spcBef>
                  <a:spcPct val="0"/>
                </a:spcBef>
              </a:pPr>
              <a:endParaRPr/>
            </a:p>
          </p:txBody>
        </p:sp>
      </p:grpSp>
      <p:sp>
        <p:nvSpPr>
          <p:cNvPr id="17" name="Freeform 17"/>
          <p:cNvSpPr/>
          <p:nvPr/>
        </p:nvSpPr>
        <p:spPr>
          <a:xfrm flipH="1" flipV="1">
            <a:off x="-1653739" y="-760432"/>
            <a:ext cx="3901440" cy="2584704"/>
          </a:xfrm>
          <a:custGeom>
            <a:avLst/>
            <a:gdLst/>
            <a:ahLst/>
            <a:cxnLst/>
            <a:rect l="l" t="t" r="r" b="b"/>
            <a:pathLst>
              <a:path w="3901440" h="2584704">
                <a:moveTo>
                  <a:pt x="3901440" y="2584704"/>
                </a:moveTo>
                <a:lnTo>
                  <a:pt x="0" y="2584704"/>
                </a:lnTo>
                <a:lnTo>
                  <a:pt x="0" y="0"/>
                </a:lnTo>
                <a:lnTo>
                  <a:pt x="3901440" y="0"/>
                </a:lnTo>
                <a:lnTo>
                  <a:pt x="3901440" y="2584704"/>
                </a:lnTo>
                <a:close/>
              </a:path>
            </a:pathLst>
          </a:custGeom>
          <a:blipFill>
            <a:blip r:embed="rId11">
              <a:alphaModFix amt="50000"/>
              <a:extLst>
                <a:ext uri="{96DAC541-7B7A-43D3-8B79-37D633B846F1}">
                  <asvg:svgBlip xmlns:asvg="http://schemas.microsoft.com/office/drawing/2016/SVG/main" r:embed="rId12"/>
                </a:ext>
              </a:extLst>
            </a:blip>
            <a:stretch>
              <a:fillRect/>
            </a:stretch>
          </a:blipFill>
        </p:spPr>
        <p:txBody>
          <a:bodyPr/>
          <a:lstStyle/>
          <a:p>
            <a:endParaRPr lang="fr-CH"/>
          </a:p>
        </p:txBody>
      </p:sp>
      <p:sp>
        <p:nvSpPr>
          <p:cNvPr id="19" name="TextBox 19"/>
          <p:cNvSpPr txBox="1"/>
          <p:nvPr/>
        </p:nvSpPr>
        <p:spPr>
          <a:xfrm>
            <a:off x="3017893" y="2477596"/>
            <a:ext cx="3727708" cy="700513"/>
          </a:xfrm>
          <a:prstGeom prst="rect">
            <a:avLst/>
          </a:prstGeom>
        </p:spPr>
        <p:txBody>
          <a:bodyPr lIns="0" tIns="0" rIns="0" bIns="0" rtlCol="0" anchor="t">
            <a:spAutoFit/>
          </a:bodyPr>
          <a:lstStyle/>
          <a:p>
            <a:pPr algn="ctr">
              <a:lnSpc>
                <a:spcPts val="2813"/>
              </a:lnSpc>
            </a:pPr>
            <a:r>
              <a:rPr lang="en-US" sz="2009" dirty="0">
                <a:solidFill>
                  <a:srgbClr val="FFFFFF"/>
                </a:solidFill>
                <a:latin typeface="Poppins"/>
                <a:ea typeface="Poppins"/>
                <a:cs typeface="Poppins"/>
                <a:sym typeface="Poppins"/>
              </a:rPr>
              <a:t>How to take care for your brain?</a:t>
            </a:r>
          </a:p>
        </p:txBody>
      </p:sp>
      <p:sp>
        <p:nvSpPr>
          <p:cNvPr id="20" name="TextBox 20"/>
          <p:cNvSpPr txBox="1"/>
          <p:nvPr/>
        </p:nvSpPr>
        <p:spPr>
          <a:xfrm>
            <a:off x="1099576" y="6064632"/>
            <a:ext cx="8196823" cy="183768"/>
          </a:xfrm>
          <a:prstGeom prst="rect">
            <a:avLst/>
          </a:prstGeom>
        </p:spPr>
        <p:txBody>
          <a:bodyPr wrap="square" lIns="0" tIns="0" rIns="0" bIns="0" rtlCol="0" anchor="t">
            <a:spAutoFit/>
          </a:bodyPr>
          <a:lstStyle/>
          <a:p>
            <a:pPr algn="just">
              <a:lnSpc>
                <a:spcPts val="1540"/>
              </a:lnSpc>
              <a:spcBef>
                <a:spcPct val="0"/>
              </a:spcBef>
            </a:pPr>
            <a:r>
              <a:rPr lang="en-US" sz="1100" dirty="0">
                <a:solidFill>
                  <a:srgbClr val="000000"/>
                </a:solidFill>
                <a:latin typeface="Poppins Bold"/>
                <a:ea typeface="Poppins Bold"/>
                <a:cs typeface="Poppins Bold"/>
                <a:sym typeface="Poppins Bold"/>
              </a:rPr>
              <a:t>Elsa Fuchs</a:t>
            </a:r>
            <a:r>
              <a:rPr lang="en-US" sz="1100" dirty="0">
                <a:solidFill>
                  <a:srgbClr val="000000"/>
                </a:solidFill>
                <a:latin typeface="Poppins"/>
                <a:ea typeface="Poppins"/>
                <a:cs typeface="Poppins"/>
                <a:sym typeface="Poppins"/>
              </a:rPr>
              <a:t>, Clinical nurse specialist </a:t>
            </a:r>
            <a:r>
              <a:rPr lang="en-US" sz="1100" dirty="0" err="1">
                <a:solidFill>
                  <a:srgbClr val="000000"/>
                </a:solidFill>
                <a:latin typeface="Poppins"/>
                <a:ea typeface="Poppins"/>
                <a:cs typeface="Poppins"/>
                <a:sym typeface="Poppins"/>
              </a:rPr>
              <a:t>MScSI</a:t>
            </a:r>
            <a:r>
              <a:rPr lang="en-US" sz="1100" dirty="0">
                <a:solidFill>
                  <a:srgbClr val="000000"/>
                </a:solidFill>
                <a:latin typeface="Poppins"/>
                <a:ea typeface="Poppins"/>
                <a:cs typeface="Poppins"/>
                <a:sym typeface="Poppins"/>
              </a:rPr>
              <a:t>, Department of clinical neurosciences, Geneva University Hospital </a:t>
            </a:r>
          </a:p>
        </p:txBody>
      </p:sp>
      <p:sp>
        <p:nvSpPr>
          <p:cNvPr id="22" name="Rectangle 21">
            <a:extLst>
              <a:ext uri="{FF2B5EF4-FFF2-40B4-BE49-F238E27FC236}">
                <a16:creationId xmlns:a16="http://schemas.microsoft.com/office/drawing/2014/main" id="{3A9B6407-6072-B003-2D63-7C5AC4070F79}"/>
              </a:ext>
            </a:extLst>
          </p:cNvPr>
          <p:cNvSpPr/>
          <p:nvPr/>
        </p:nvSpPr>
        <p:spPr>
          <a:xfrm>
            <a:off x="-23059" y="6477000"/>
            <a:ext cx="9799720" cy="8379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23" name="Freeform 18">
            <a:extLst>
              <a:ext uri="{FF2B5EF4-FFF2-40B4-BE49-F238E27FC236}">
                <a16:creationId xmlns:a16="http://schemas.microsoft.com/office/drawing/2014/main" id="{AD295BBC-C671-CA19-6D3D-16DCC15B585D}"/>
              </a:ext>
            </a:extLst>
          </p:cNvPr>
          <p:cNvSpPr/>
          <p:nvPr/>
        </p:nvSpPr>
        <p:spPr>
          <a:xfrm>
            <a:off x="228600" y="6553200"/>
            <a:ext cx="2461975" cy="656527"/>
          </a:xfrm>
          <a:custGeom>
            <a:avLst/>
            <a:gdLst/>
            <a:ahLst/>
            <a:cxnLst/>
            <a:rect l="l" t="t" r="r" b="b"/>
            <a:pathLst>
              <a:path w="2461975" h="656527">
                <a:moveTo>
                  <a:pt x="0" y="0"/>
                </a:moveTo>
                <a:lnTo>
                  <a:pt x="2461975" y="0"/>
                </a:lnTo>
                <a:lnTo>
                  <a:pt x="2461975" y="656527"/>
                </a:lnTo>
                <a:lnTo>
                  <a:pt x="0" y="656527"/>
                </a:lnTo>
                <a:lnTo>
                  <a:pt x="0" y="0"/>
                </a:lnTo>
                <a:close/>
              </a:path>
            </a:pathLst>
          </a:custGeom>
          <a:blipFill>
            <a:blip r:embed="rId14"/>
            <a:stretch>
              <a:fillRect/>
            </a:stretch>
          </a:blipFill>
        </p:spPr>
        <p:txBody>
          <a:bodyPr/>
          <a:lstStyle/>
          <a:p>
            <a:endParaRPr lang="fr-CH"/>
          </a:p>
        </p:txBody>
      </p:sp>
      <p:sp>
        <p:nvSpPr>
          <p:cNvPr id="24" name="TextBox 20">
            <a:extLst>
              <a:ext uri="{FF2B5EF4-FFF2-40B4-BE49-F238E27FC236}">
                <a16:creationId xmlns:a16="http://schemas.microsoft.com/office/drawing/2014/main" id="{8EE49486-7840-F6BA-F057-F63200DE9492}"/>
              </a:ext>
            </a:extLst>
          </p:cNvPr>
          <p:cNvSpPr txBox="1"/>
          <p:nvPr/>
        </p:nvSpPr>
        <p:spPr>
          <a:xfrm>
            <a:off x="7376827" y="6934200"/>
            <a:ext cx="7512562" cy="176587"/>
          </a:xfrm>
          <a:prstGeom prst="rect">
            <a:avLst/>
          </a:prstGeom>
        </p:spPr>
        <p:txBody>
          <a:bodyPr lIns="0" tIns="0" rIns="0" bIns="0" rtlCol="0" anchor="t">
            <a:spAutoFit/>
          </a:bodyPr>
          <a:lstStyle/>
          <a:p>
            <a:pPr algn="just">
              <a:lnSpc>
                <a:spcPts val="1540"/>
              </a:lnSpc>
              <a:spcBef>
                <a:spcPct val="0"/>
              </a:spcBef>
            </a:pPr>
            <a:r>
              <a:rPr lang="en-US" sz="900" dirty="0">
                <a:solidFill>
                  <a:srgbClr val="000000"/>
                </a:solidFill>
                <a:latin typeface="Poppins"/>
                <a:ea typeface="Poppins"/>
                <a:cs typeface="Poppins"/>
                <a:sym typeface="Poppins"/>
              </a:rPr>
              <a:t>Visual by </a:t>
            </a:r>
            <a:r>
              <a:rPr lang="en-US" sz="900" dirty="0" err="1">
                <a:solidFill>
                  <a:srgbClr val="000000"/>
                </a:solidFill>
                <a:latin typeface="Poppins"/>
                <a:ea typeface="Poppins"/>
                <a:cs typeface="Poppins"/>
                <a:sym typeface="Poppins"/>
              </a:rPr>
              <a:t>Braderlayout</a:t>
            </a:r>
            <a:r>
              <a:rPr lang="en-US" sz="900" dirty="0">
                <a:solidFill>
                  <a:srgbClr val="000000"/>
                </a:solidFill>
                <a:latin typeface="Poppins"/>
                <a:ea typeface="Poppins"/>
                <a:cs typeface="Poppins"/>
                <a:sym typeface="Poppins"/>
              </a:rPr>
              <a:t> Studio, Canva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060" y="43073"/>
            <a:ext cx="4899860" cy="7364546"/>
          </a:xfrm>
          <a:custGeom>
            <a:avLst/>
            <a:gdLst/>
            <a:ahLst/>
            <a:cxnLst/>
            <a:rect l="l" t="t" r="r" b="b"/>
            <a:pathLst>
              <a:path w="4899860" h="7364546">
                <a:moveTo>
                  <a:pt x="0" y="0"/>
                </a:moveTo>
                <a:lnTo>
                  <a:pt x="4899860" y="0"/>
                </a:lnTo>
                <a:lnTo>
                  <a:pt x="4899860" y="7364546"/>
                </a:lnTo>
                <a:lnTo>
                  <a:pt x="0" y="7364546"/>
                </a:lnTo>
                <a:lnTo>
                  <a:pt x="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3" name="Freeform 3"/>
          <p:cNvSpPr/>
          <p:nvPr/>
        </p:nvSpPr>
        <p:spPr>
          <a:xfrm flipH="1">
            <a:off x="4876800" y="43073"/>
            <a:ext cx="4899860" cy="7364546"/>
          </a:xfrm>
          <a:custGeom>
            <a:avLst/>
            <a:gdLst/>
            <a:ahLst/>
            <a:cxnLst/>
            <a:rect l="l" t="t" r="r" b="b"/>
            <a:pathLst>
              <a:path w="4899860" h="7364546">
                <a:moveTo>
                  <a:pt x="4899860" y="0"/>
                </a:moveTo>
                <a:lnTo>
                  <a:pt x="0" y="0"/>
                </a:lnTo>
                <a:lnTo>
                  <a:pt x="0" y="7364546"/>
                </a:lnTo>
                <a:lnTo>
                  <a:pt x="4899860" y="7364546"/>
                </a:lnTo>
                <a:lnTo>
                  <a:pt x="489986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grpSp>
        <p:nvGrpSpPr>
          <p:cNvPr id="4" name="Group 4"/>
          <p:cNvGrpSpPr/>
          <p:nvPr/>
        </p:nvGrpSpPr>
        <p:grpSpPr>
          <a:xfrm>
            <a:off x="871001" y="2200981"/>
            <a:ext cx="768178" cy="289275"/>
            <a:chOff x="0" y="0"/>
            <a:chExt cx="812800" cy="306078"/>
          </a:xfrm>
        </p:grpSpPr>
        <p:sp>
          <p:nvSpPr>
            <p:cNvPr id="5" name="Freeform 5"/>
            <p:cNvSpPr/>
            <p:nvPr/>
          </p:nvSpPr>
          <p:spPr>
            <a:xfrm>
              <a:off x="0" y="0"/>
              <a:ext cx="812800" cy="306078"/>
            </a:xfrm>
            <a:custGeom>
              <a:avLst/>
              <a:gdLst/>
              <a:ahLst/>
              <a:cxnLst/>
              <a:rect l="l" t="t" r="r" b="b"/>
              <a:pathLst>
                <a:path w="812800" h="306078">
                  <a:moveTo>
                    <a:pt x="406400" y="0"/>
                  </a:moveTo>
                  <a:cubicBezTo>
                    <a:pt x="181951" y="0"/>
                    <a:pt x="0" y="68518"/>
                    <a:pt x="0" y="153039"/>
                  </a:cubicBezTo>
                  <a:cubicBezTo>
                    <a:pt x="0" y="237560"/>
                    <a:pt x="181951" y="306078"/>
                    <a:pt x="406400" y="306078"/>
                  </a:cubicBezTo>
                  <a:cubicBezTo>
                    <a:pt x="630849" y="306078"/>
                    <a:pt x="812800" y="237560"/>
                    <a:pt x="812800" y="153039"/>
                  </a:cubicBezTo>
                  <a:cubicBezTo>
                    <a:pt x="812800" y="68518"/>
                    <a:pt x="630849" y="0"/>
                    <a:pt x="406400" y="0"/>
                  </a:cubicBezTo>
                  <a:close/>
                </a:path>
              </a:pathLst>
            </a:custGeom>
            <a:solidFill>
              <a:srgbClr val="372A28">
                <a:alpha val="60000"/>
              </a:srgbClr>
            </a:solidFill>
          </p:spPr>
          <p:txBody>
            <a:bodyPr/>
            <a:lstStyle/>
            <a:p>
              <a:endParaRPr lang="fr-CH"/>
            </a:p>
          </p:txBody>
        </p:sp>
        <p:sp>
          <p:nvSpPr>
            <p:cNvPr id="6" name="TextBox 6"/>
            <p:cNvSpPr txBox="1"/>
            <p:nvPr/>
          </p:nvSpPr>
          <p:spPr>
            <a:xfrm>
              <a:off x="76200" y="-18930"/>
              <a:ext cx="660400" cy="296313"/>
            </a:xfrm>
            <a:prstGeom prst="rect">
              <a:avLst/>
            </a:prstGeom>
          </p:spPr>
          <p:txBody>
            <a:bodyPr lIns="50800" tIns="50800" rIns="50800" bIns="50800" rtlCol="0" anchor="ctr"/>
            <a:lstStyle/>
            <a:p>
              <a:pPr algn="ctr">
                <a:lnSpc>
                  <a:spcPts val="1960"/>
                </a:lnSpc>
              </a:pPr>
              <a:endParaRPr/>
            </a:p>
          </p:txBody>
        </p:sp>
      </p:grpSp>
      <p:sp>
        <p:nvSpPr>
          <p:cNvPr id="7" name="Freeform 7"/>
          <p:cNvSpPr/>
          <p:nvPr/>
        </p:nvSpPr>
        <p:spPr>
          <a:xfrm>
            <a:off x="731520" y="1046931"/>
            <a:ext cx="1047140" cy="1244743"/>
          </a:xfrm>
          <a:custGeom>
            <a:avLst/>
            <a:gdLst/>
            <a:ahLst/>
            <a:cxnLst/>
            <a:rect l="l" t="t" r="r" b="b"/>
            <a:pathLst>
              <a:path w="1047140" h="1244743">
                <a:moveTo>
                  <a:pt x="0" y="0"/>
                </a:moveTo>
                <a:lnTo>
                  <a:pt x="1047140" y="0"/>
                </a:lnTo>
                <a:lnTo>
                  <a:pt x="1047140" y="1244743"/>
                </a:lnTo>
                <a:lnTo>
                  <a:pt x="0" y="1244743"/>
                </a:lnTo>
                <a:lnTo>
                  <a:pt x="0" y="0"/>
                </a:lnTo>
                <a:close/>
              </a:path>
            </a:pathLst>
          </a:custGeom>
          <a:blipFill>
            <a:blip r:embed="rId5"/>
            <a:stretch>
              <a:fillRect/>
            </a:stretch>
          </a:blipFill>
        </p:spPr>
        <p:txBody>
          <a:bodyPr/>
          <a:lstStyle/>
          <a:p>
            <a:endParaRPr lang="fr-CH"/>
          </a:p>
        </p:txBody>
      </p:sp>
      <p:grpSp>
        <p:nvGrpSpPr>
          <p:cNvPr id="8" name="Group 8"/>
          <p:cNvGrpSpPr/>
          <p:nvPr/>
        </p:nvGrpSpPr>
        <p:grpSpPr>
          <a:xfrm>
            <a:off x="8090596" y="5945485"/>
            <a:ext cx="1060400" cy="379115"/>
            <a:chOff x="0" y="0"/>
            <a:chExt cx="812800" cy="306078"/>
          </a:xfrm>
        </p:grpSpPr>
        <p:sp>
          <p:nvSpPr>
            <p:cNvPr id="9" name="Freeform 9"/>
            <p:cNvSpPr/>
            <p:nvPr/>
          </p:nvSpPr>
          <p:spPr>
            <a:xfrm>
              <a:off x="0" y="0"/>
              <a:ext cx="812800" cy="306078"/>
            </a:xfrm>
            <a:custGeom>
              <a:avLst/>
              <a:gdLst/>
              <a:ahLst/>
              <a:cxnLst/>
              <a:rect l="l" t="t" r="r" b="b"/>
              <a:pathLst>
                <a:path w="812800" h="306078">
                  <a:moveTo>
                    <a:pt x="406400" y="0"/>
                  </a:moveTo>
                  <a:cubicBezTo>
                    <a:pt x="181951" y="0"/>
                    <a:pt x="0" y="68518"/>
                    <a:pt x="0" y="153039"/>
                  </a:cubicBezTo>
                  <a:cubicBezTo>
                    <a:pt x="0" y="237560"/>
                    <a:pt x="181951" y="306078"/>
                    <a:pt x="406400" y="306078"/>
                  </a:cubicBezTo>
                  <a:cubicBezTo>
                    <a:pt x="630849" y="306078"/>
                    <a:pt x="812800" y="237560"/>
                    <a:pt x="812800" y="153039"/>
                  </a:cubicBezTo>
                  <a:cubicBezTo>
                    <a:pt x="812800" y="68518"/>
                    <a:pt x="630849" y="0"/>
                    <a:pt x="406400" y="0"/>
                  </a:cubicBezTo>
                  <a:close/>
                </a:path>
              </a:pathLst>
            </a:custGeom>
            <a:solidFill>
              <a:srgbClr val="372A28">
                <a:alpha val="60000"/>
              </a:srgbClr>
            </a:solidFill>
          </p:spPr>
          <p:txBody>
            <a:bodyPr/>
            <a:lstStyle/>
            <a:p>
              <a:endParaRPr lang="fr-CH"/>
            </a:p>
          </p:txBody>
        </p:sp>
        <p:sp>
          <p:nvSpPr>
            <p:cNvPr id="10" name="TextBox 10"/>
            <p:cNvSpPr txBox="1"/>
            <p:nvPr/>
          </p:nvSpPr>
          <p:spPr>
            <a:xfrm>
              <a:off x="76200" y="-18930"/>
              <a:ext cx="660400" cy="296313"/>
            </a:xfrm>
            <a:prstGeom prst="rect">
              <a:avLst/>
            </a:prstGeom>
          </p:spPr>
          <p:txBody>
            <a:bodyPr lIns="50800" tIns="50800" rIns="50800" bIns="50800" rtlCol="0" anchor="ctr"/>
            <a:lstStyle/>
            <a:p>
              <a:pPr algn="ctr">
                <a:lnSpc>
                  <a:spcPts val="1960"/>
                </a:lnSpc>
              </a:pPr>
              <a:endParaRPr/>
            </a:p>
          </p:txBody>
        </p:sp>
      </p:grpSp>
      <p:sp>
        <p:nvSpPr>
          <p:cNvPr id="11" name="Freeform 11"/>
          <p:cNvSpPr/>
          <p:nvPr/>
        </p:nvSpPr>
        <p:spPr>
          <a:xfrm>
            <a:off x="7965986" y="5268697"/>
            <a:ext cx="1406614" cy="837996"/>
          </a:xfrm>
          <a:custGeom>
            <a:avLst/>
            <a:gdLst/>
            <a:ahLst/>
            <a:cxnLst/>
            <a:rect l="l" t="t" r="r" b="b"/>
            <a:pathLst>
              <a:path w="1631767" h="1023934">
                <a:moveTo>
                  <a:pt x="0" y="0"/>
                </a:moveTo>
                <a:lnTo>
                  <a:pt x="1631767" y="0"/>
                </a:lnTo>
                <a:lnTo>
                  <a:pt x="1631767" y="1023934"/>
                </a:lnTo>
                <a:lnTo>
                  <a:pt x="0" y="1023934"/>
                </a:lnTo>
                <a:lnTo>
                  <a:pt x="0" y="0"/>
                </a:lnTo>
                <a:close/>
              </a:path>
            </a:pathLst>
          </a:custGeom>
          <a:blipFill>
            <a:blip r:embed="rId6"/>
            <a:stretch>
              <a:fillRect/>
            </a:stretch>
          </a:blipFill>
        </p:spPr>
        <p:txBody>
          <a:bodyPr/>
          <a:lstStyle/>
          <a:p>
            <a:endParaRPr lang="fr-CH"/>
          </a:p>
        </p:txBody>
      </p:sp>
      <p:sp>
        <p:nvSpPr>
          <p:cNvPr id="12" name="TextBox 12"/>
          <p:cNvSpPr txBox="1"/>
          <p:nvPr/>
        </p:nvSpPr>
        <p:spPr>
          <a:xfrm>
            <a:off x="3429001" y="1270317"/>
            <a:ext cx="5216614" cy="987386"/>
          </a:xfrm>
          <a:prstGeom prst="rect">
            <a:avLst/>
          </a:prstGeom>
        </p:spPr>
        <p:txBody>
          <a:bodyPr wrap="square" lIns="0" tIns="0" rIns="0" bIns="0" rtlCol="0" anchor="t">
            <a:spAutoFit/>
          </a:bodyPr>
          <a:lstStyle/>
          <a:p>
            <a:pPr algn="r">
              <a:lnSpc>
                <a:spcPts val="8396"/>
              </a:lnSpc>
            </a:pPr>
            <a:r>
              <a:rPr lang="en-US" sz="5300" dirty="0">
                <a:solidFill>
                  <a:srgbClr val="000000"/>
                </a:solidFill>
                <a:latin typeface="Feel Free Playful"/>
                <a:ea typeface="Feel Free Playful"/>
                <a:cs typeface="Feel Free Playful"/>
                <a:sym typeface="Feel Free Playful"/>
              </a:rPr>
              <a:t>CONCLUSION</a:t>
            </a:r>
          </a:p>
        </p:txBody>
      </p:sp>
      <p:sp>
        <p:nvSpPr>
          <p:cNvPr id="13" name="TextBox 13"/>
          <p:cNvSpPr txBox="1"/>
          <p:nvPr/>
        </p:nvSpPr>
        <p:spPr>
          <a:xfrm>
            <a:off x="1029579" y="2338551"/>
            <a:ext cx="7616035" cy="3147849"/>
          </a:xfrm>
          <a:prstGeom prst="rect">
            <a:avLst/>
          </a:prstGeom>
        </p:spPr>
        <p:txBody>
          <a:bodyPr lIns="0" tIns="0" rIns="0" bIns="0" rtlCol="0" anchor="t">
            <a:spAutoFit/>
          </a:bodyPr>
          <a:lstStyle/>
          <a:p>
            <a:pPr marL="438663" lvl="1" indent="-219331" algn="r">
              <a:lnSpc>
                <a:spcPct val="150000"/>
              </a:lnSpc>
              <a:buFont typeface="Arial"/>
              <a:buChar char="•"/>
            </a:pPr>
            <a:r>
              <a:rPr lang="en-US" sz="2031" b="1" dirty="0">
                <a:solidFill>
                  <a:srgbClr val="545454"/>
                </a:solidFill>
                <a:latin typeface="Poppins"/>
                <a:ea typeface="Poppins"/>
                <a:cs typeface="Poppins"/>
                <a:sym typeface="Poppins"/>
              </a:rPr>
              <a:t>Most strokes may be prevented </a:t>
            </a:r>
            <a:r>
              <a:rPr lang="en-US" sz="2031" dirty="0">
                <a:solidFill>
                  <a:srgbClr val="545454"/>
                </a:solidFill>
                <a:latin typeface="Poppins"/>
                <a:ea typeface="Poppins"/>
                <a:cs typeface="Poppins"/>
                <a:sym typeface="Poppins"/>
              </a:rPr>
              <a:t>by </a:t>
            </a:r>
            <a:r>
              <a:rPr lang="en-US" sz="2031" dirty="0">
                <a:solidFill>
                  <a:srgbClr val="00B050"/>
                </a:solidFill>
                <a:latin typeface="Poppins"/>
                <a:ea typeface="Poppins"/>
                <a:cs typeface="Poppins"/>
                <a:sym typeface="Poppins"/>
              </a:rPr>
              <a:t>taking action</a:t>
            </a:r>
          </a:p>
          <a:p>
            <a:pPr marL="438663" lvl="1" indent="-219331" algn="r">
              <a:lnSpc>
                <a:spcPct val="150000"/>
              </a:lnSpc>
              <a:buFont typeface="Arial"/>
              <a:buChar char="•"/>
            </a:pPr>
            <a:r>
              <a:rPr lang="en-US" sz="2000" b="1" dirty="0">
                <a:solidFill>
                  <a:schemeClr val="tx1">
                    <a:lumMod val="75000"/>
                    <a:lumOff val="25000"/>
                  </a:schemeClr>
                </a:solidFill>
                <a:latin typeface="Poppins" panose="00000500000000000000" pitchFamily="2" charset="0"/>
                <a:cs typeface="Poppins" panose="00000500000000000000" pitchFamily="2" charset="0"/>
              </a:rPr>
              <a:t>Ambivalence</a:t>
            </a:r>
            <a:r>
              <a:rPr lang="en-US" sz="2000" dirty="0">
                <a:solidFill>
                  <a:schemeClr val="tx1">
                    <a:lumMod val="75000"/>
                    <a:lumOff val="25000"/>
                  </a:schemeClr>
                </a:solidFill>
                <a:latin typeface="Poppins" panose="00000500000000000000" pitchFamily="2" charset="0"/>
                <a:cs typeface="Poppins" panose="00000500000000000000" pitchFamily="2" charset="0"/>
              </a:rPr>
              <a:t> to change is </a:t>
            </a:r>
            <a:r>
              <a:rPr lang="en-US" sz="2000" b="1" dirty="0">
                <a:solidFill>
                  <a:schemeClr val="tx1">
                    <a:lumMod val="75000"/>
                    <a:lumOff val="25000"/>
                  </a:schemeClr>
                </a:solidFill>
                <a:latin typeface="Poppins" panose="00000500000000000000" pitchFamily="2" charset="0"/>
                <a:cs typeface="Poppins" panose="00000500000000000000" pitchFamily="2" charset="0"/>
              </a:rPr>
              <a:t>normal: </a:t>
            </a:r>
            <a:r>
              <a:rPr lang="en-US" sz="2000" dirty="0">
                <a:solidFill>
                  <a:schemeClr val="tx1">
                    <a:lumMod val="75000"/>
                    <a:lumOff val="25000"/>
                  </a:schemeClr>
                </a:solidFill>
                <a:latin typeface="Poppins" panose="00000500000000000000" pitchFamily="2" charset="0"/>
                <a:cs typeface="Poppins" panose="00000500000000000000" pitchFamily="2" charset="0"/>
              </a:rPr>
              <a:t>let’s set </a:t>
            </a:r>
            <a:r>
              <a:rPr lang="en-US" sz="2000" b="1" dirty="0">
                <a:solidFill>
                  <a:schemeClr val="tx1">
                    <a:lumMod val="75000"/>
                    <a:lumOff val="25000"/>
                  </a:schemeClr>
                </a:solidFill>
                <a:latin typeface="Poppins" panose="00000500000000000000" pitchFamily="2" charset="0"/>
                <a:cs typeface="Poppins" panose="00000500000000000000" pitchFamily="2" charset="0"/>
              </a:rPr>
              <a:t>SMART</a:t>
            </a:r>
            <a:r>
              <a:rPr lang="en-US" sz="2000" dirty="0">
                <a:solidFill>
                  <a:schemeClr val="tx1">
                    <a:lumMod val="75000"/>
                    <a:lumOff val="25000"/>
                  </a:schemeClr>
                </a:solidFill>
                <a:latin typeface="Poppins" panose="00000500000000000000" pitchFamily="2" charset="0"/>
                <a:cs typeface="Poppins" panose="00000500000000000000" pitchFamily="2" charset="0"/>
              </a:rPr>
              <a:t> goals</a:t>
            </a:r>
          </a:p>
          <a:p>
            <a:pPr marL="438663" lvl="1" indent="-219331" algn="r">
              <a:lnSpc>
                <a:spcPct val="150000"/>
              </a:lnSpc>
              <a:buFont typeface="Arial"/>
              <a:buChar char="•"/>
            </a:pPr>
            <a:r>
              <a:rPr lang="en-US" sz="2031" b="1" dirty="0">
                <a:solidFill>
                  <a:srgbClr val="545454"/>
                </a:solidFill>
                <a:latin typeface="Poppins"/>
                <a:ea typeface="Poppins"/>
                <a:cs typeface="Poppins"/>
                <a:sym typeface="Poppins"/>
              </a:rPr>
              <a:t>Together</a:t>
            </a:r>
            <a:r>
              <a:rPr lang="en-US" sz="2031" dirty="0">
                <a:solidFill>
                  <a:srgbClr val="545454"/>
                </a:solidFill>
                <a:latin typeface="Poppins"/>
                <a:ea typeface="Poppins"/>
                <a:cs typeface="Poppins"/>
                <a:sym typeface="Poppins"/>
              </a:rPr>
              <a:t> we are </a:t>
            </a:r>
            <a:r>
              <a:rPr lang="en-US" sz="2031" b="1" dirty="0">
                <a:solidFill>
                  <a:srgbClr val="545454"/>
                </a:solidFill>
                <a:latin typeface="Poppins"/>
                <a:ea typeface="Poppins"/>
                <a:cs typeface="Poppins"/>
                <a:sym typeface="Poppins"/>
              </a:rPr>
              <a:t>stronger</a:t>
            </a:r>
          </a:p>
          <a:p>
            <a:pPr marL="438663" lvl="1" indent="-219331" algn="r">
              <a:lnSpc>
                <a:spcPct val="150000"/>
              </a:lnSpc>
              <a:buFont typeface="Arial"/>
              <a:buChar char="•"/>
            </a:pPr>
            <a:r>
              <a:rPr lang="en-US" sz="2031" b="1" dirty="0">
                <a:solidFill>
                  <a:srgbClr val="545454"/>
                </a:solidFill>
                <a:latin typeface="Poppins"/>
                <a:ea typeface="Poppins"/>
                <a:cs typeface="Poppins"/>
                <a:sym typeface="Poppins"/>
              </a:rPr>
              <a:t>Lifelong learning</a:t>
            </a:r>
          </a:p>
          <a:p>
            <a:pPr marL="438663" lvl="1" indent="-219331" algn="r">
              <a:lnSpc>
                <a:spcPct val="150000"/>
              </a:lnSpc>
              <a:buFont typeface="Arial"/>
              <a:buChar char="•"/>
            </a:pPr>
            <a:r>
              <a:rPr lang="en-US" sz="2031" b="1" dirty="0">
                <a:solidFill>
                  <a:srgbClr val="545454"/>
                </a:solidFill>
                <a:latin typeface="Poppins"/>
                <a:ea typeface="Poppins"/>
                <a:cs typeface="Poppins"/>
                <a:sym typeface="Poppins"/>
              </a:rPr>
              <a:t>Celebrate progress</a:t>
            </a:r>
          </a:p>
          <a:p>
            <a:pPr marL="438663" lvl="1" indent="-219331" algn="r">
              <a:lnSpc>
                <a:spcPct val="150000"/>
              </a:lnSpc>
              <a:buFont typeface="Arial"/>
              <a:buChar char="•"/>
            </a:pPr>
            <a:r>
              <a:rPr lang="en-US" sz="2031" dirty="0">
                <a:solidFill>
                  <a:srgbClr val="545454"/>
                </a:solidFill>
                <a:latin typeface="Poppins"/>
                <a:ea typeface="Poppins"/>
                <a:cs typeface="Poppins"/>
                <a:sym typeface="Poppins"/>
              </a:rPr>
              <a:t>A </a:t>
            </a:r>
            <a:r>
              <a:rPr lang="en-US" sz="2031" b="1" dirty="0">
                <a:solidFill>
                  <a:srgbClr val="545454"/>
                </a:solidFill>
                <a:latin typeface="Poppins"/>
                <a:ea typeface="Poppins"/>
                <a:cs typeface="Poppins"/>
                <a:sym typeface="Poppins"/>
              </a:rPr>
              <a:t>fail is an opportunity </a:t>
            </a:r>
            <a:r>
              <a:rPr lang="en-US" sz="2031" dirty="0">
                <a:solidFill>
                  <a:srgbClr val="545454"/>
                </a:solidFill>
                <a:latin typeface="Poppins"/>
                <a:ea typeface="Poppins"/>
                <a:cs typeface="Poppins"/>
                <a:sym typeface="Poppins"/>
              </a:rPr>
              <a:t>to try differently and to grow</a:t>
            </a:r>
          </a:p>
          <a:p>
            <a:pPr algn="r">
              <a:lnSpc>
                <a:spcPts val="2844"/>
              </a:lnSpc>
            </a:pPr>
            <a:endParaRPr lang="en-US" sz="2031" dirty="0">
              <a:solidFill>
                <a:srgbClr val="545454"/>
              </a:solidFill>
              <a:latin typeface="Poppins"/>
              <a:ea typeface="Poppins"/>
              <a:cs typeface="Poppins"/>
              <a:sym typeface="Poppins"/>
            </a:endParaRPr>
          </a:p>
        </p:txBody>
      </p:sp>
      <p:sp>
        <p:nvSpPr>
          <p:cNvPr id="14" name="Freeform 14"/>
          <p:cNvSpPr/>
          <p:nvPr/>
        </p:nvSpPr>
        <p:spPr>
          <a:xfrm flipV="1">
            <a:off x="6817015" y="-1598864"/>
            <a:ext cx="5258502" cy="3483757"/>
          </a:xfrm>
          <a:custGeom>
            <a:avLst/>
            <a:gdLst/>
            <a:ahLst/>
            <a:cxnLst/>
            <a:rect l="l" t="t" r="r" b="b"/>
            <a:pathLst>
              <a:path w="5258502" h="3483757">
                <a:moveTo>
                  <a:pt x="0" y="3483758"/>
                </a:moveTo>
                <a:lnTo>
                  <a:pt x="5258502" y="3483758"/>
                </a:lnTo>
                <a:lnTo>
                  <a:pt x="5258502" y="0"/>
                </a:lnTo>
                <a:lnTo>
                  <a:pt x="0" y="0"/>
                </a:lnTo>
                <a:lnTo>
                  <a:pt x="0" y="3483758"/>
                </a:lnTo>
                <a:close/>
              </a:path>
            </a:pathLst>
          </a:custGeom>
          <a:blipFill>
            <a:blip r:embed="rId7">
              <a:alphaModFix amt="50000"/>
              <a:extLst>
                <a:ext uri="{96DAC541-7B7A-43D3-8B79-37D633B846F1}">
                  <asvg:svgBlip xmlns:asvg="http://schemas.microsoft.com/office/drawing/2016/SVG/main" r:embed="rId8"/>
                </a:ext>
              </a:extLst>
            </a:blip>
            <a:stretch>
              <a:fillRect/>
            </a:stretch>
          </a:blipFill>
        </p:spPr>
        <p:txBody>
          <a:bodyPr/>
          <a:lstStyle/>
          <a:p>
            <a:endParaRPr lang="fr-CH"/>
          </a:p>
        </p:txBody>
      </p:sp>
      <p:grpSp>
        <p:nvGrpSpPr>
          <p:cNvPr id="15" name="Group 15"/>
          <p:cNvGrpSpPr/>
          <p:nvPr/>
        </p:nvGrpSpPr>
        <p:grpSpPr>
          <a:xfrm>
            <a:off x="-182829" y="6096000"/>
            <a:ext cx="5538168" cy="354831"/>
            <a:chOff x="0" y="0"/>
            <a:chExt cx="1953719" cy="125175"/>
          </a:xfrm>
        </p:grpSpPr>
        <p:sp>
          <p:nvSpPr>
            <p:cNvPr id="16" name="Freeform 16"/>
            <p:cNvSpPr/>
            <p:nvPr/>
          </p:nvSpPr>
          <p:spPr>
            <a:xfrm>
              <a:off x="0" y="0"/>
              <a:ext cx="1953719" cy="125175"/>
            </a:xfrm>
            <a:custGeom>
              <a:avLst/>
              <a:gdLst/>
              <a:ahLst/>
              <a:cxnLst/>
              <a:rect l="l" t="t" r="r" b="b"/>
              <a:pathLst>
                <a:path w="1953719" h="125175">
                  <a:moveTo>
                    <a:pt x="0" y="0"/>
                  </a:moveTo>
                  <a:lnTo>
                    <a:pt x="1953719" y="0"/>
                  </a:lnTo>
                  <a:lnTo>
                    <a:pt x="1953719" y="125175"/>
                  </a:lnTo>
                  <a:lnTo>
                    <a:pt x="0" y="125175"/>
                  </a:lnTo>
                  <a:close/>
                </a:path>
              </a:pathLst>
            </a:custGeom>
            <a:solidFill>
              <a:srgbClr val="8E7AB5"/>
            </a:solidFill>
          </p:spPr>
          <p:txBody>
            <a:bodyPr/>
            <a:lstStyle/>
            <a:p>
              <a:endParaRPr lang="fr-CH"/>
            </a:p>
          </p:txBody>
        </p:sp>
        <p:sp>
          <p:nvSpPr>
            <p:cNvPr id="17" name="TextBox 17"/>
            <p:cNvSpPr txBox="1"/>
            <p:nvPr/>
          </p:nvSpPr>
          <p:spPr>
            <a:xfrm>
              <a:off x="0" y="-28575"/>
              <a:ext cx="1953719" cy="153750"/>
            </a:xfrm>
            <a:prstGeom prst="rect">
              <a:avLst/>
            </a:prstGeom>
          </p:spPr>
          <p:txBody>
            <a:bodyPr lIns="50800" tIns="50800" rIns="50800" bIns="50800" rtlCol="0" anchor="ctr"/>
            <a:lstStyle/>
            <a:p>
              <a:pPr algn="ctr">
                <a:lnSpc>
                  <a:spcPts val="1960"/>
                </a:lnSpc>
                <a:spcBef>
                  <a:spcPct val="0"/>
                </a:spcBef>
              </a:pPr>
              <a:endParaRPr/>
            </a:p>
          </p:txBody>
        </p:sp>
      </p:grpSp>
      <p:sp>
        <p:nvSpPr>
          <p:cNvPr id="19" name="Rectangle 18">
            <a:extLst>
              <a:ext uri="{FF2B5EF4-FFF2-40B4-BE49-F238E27FC236}">
                <a16:creationId xmlns:a16="http://schemas.microsoft.com/office/drawing/2014/main" id="{825614DD-A5B4-E0AD-4133-FC7E0D566F4B}"/>
              </a:ext>
            </a:extLst>
          </p:cNvPr>
          <p:cNvSpPr/>
          <p:nvPr/>
        </p:nvSpPr>
        <p:spPr>
          <a:xfrm>
            <a:off x="-23059" y="6477000"/>
            <a:ext cx="9799720" cy="8379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20" name="Freeform 18">
            <a:extLst>
              <a:ext uri="{FF2B5EF4-FFF2-40B4-BE49-F238E27FC236}">
                <a16:creationId xmlns:a16="http://schemas.microsoft.com/office/drawing/2014/main" id="{00B26EF2-3F27-F567-9617-40948A1AD16F}"/>
              </a:ext>
            </a:extLst>
          </p:cNvPr>
          <p:cNvSpPr/>
          <p:nvPr/>
        </p:nvSpPr>
        <p:spPr>
          <a:xfrm>
            <a:off x="228600" y="6553200"/>
            <a:ext cx="2461975" cy="656527"/>
          </a:xfrm>
          <a:custGeom>
            <a:avLst/>
            <a:gdLst/>
            <a:ahLst/>
            <a:cxnLst/>
            <a:rect l="l" t="t" r="r" b="b"/>
            <a:pathLst>
              <a:path w="2461975" h="656527">
                <a:moveTo>
                  <a:pt x="0" y="0"/>
                </a:moveTo>
                <a:lnTo>
                  <a:pt x="2461975" y="0"/>
                </a:lnTo>
                <a:lnTo>
                  <a:pt x="2461975" y="656527"/>
                </a:lnTo>
                <a:lnTo>
                  <a:pt x="0" y="656527"/>
                </a:lnTo>
                <a:lnTo>
                  <a:pt x="0" y="0"/>
                </a:lnTo>
                <a:close/>
              </a:path>
            </a:pathLst>
          </a:custGeom>
          <a:blipFill>
            <a:blip r:embed="rId9"/>
            <a:stretch>
              <a:fillRect/>
            </a:stretch>
          </a:blipFill>
        </p:spPr>
        <p:txBody>
          <a:bodyPr/>
          <a:lstStyle/>
          <a:p>
            <a:endParaRPr lang="fr-CH"/>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060" y="43073"/>
            <a:ext cx="4899860" cy="7364546"/>
          </a:xfrm>
          <a:custGeom>
            <a:avLst/>
            <a:gdLst/>
            <a:ahLst/>
            <a:cxnLst/>
            <a:rect l="l" t="t" r="r" b="b"/>
            <a:pathLst>
              <a:path w="4899860" h="7364546">
                <a:moveTo>
                  <a:pt x="0" y="0"/>
                </a:moveTo>
                <a:lnTo>
                  <a:pt x="4899860" y="0"/>
                </a:lnTo>
                <a:lnTo>
                  <a:pt x="4899860" y="7364546"/>
                </a:lnTo>
                <a:lnTo>
                  <a:pt x="0" y="7364546"/>
                </a:lnTo>
                <a:lnTo>
                  <a:pt x="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3" name="Freeform 3"/>
          <p:cNvSpPr/>
          <p:nvPr/>
        </p:nvSpPr>
        <p:spPr>
          <a:xfrm flipH="1">
            <a:off x="4876800" y="43073"/>
            <a:ext cx="4899860" cy="7364546"/>
          </a:xfrm>
          <a:custGeom>
            <a:avLst/>
            <a:gdLst/>
            <a:ahLst/>
            <a:cxnLst/>
            <a:rect l="l" t="t" r="r" b="b"/>
            <a:pathLst>
              <a:path w="4899860" h="7364546">
                <a:moveTo>
                  <a:pt x="4899860" y="0"/>
                </a:moveTo>
                <a:lnTo>
                  <a:pt x="0" y="0"/>
                </a:lnTo>
                <a:lnTo>
                  <a:pt x="0" y="7364546"/>
                </a:lnTo>
                <a:lnTo>
                  <a:pt x="4899860" y="7364546"/>
                </a:lnTo>
                <a:lnTo>
                  <a:pt x="489986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grpSp>
        <p:nvGrpSpPr>
          <p:cNvPr id="4" name="Group 4"/>
          <p:cNvGrpSpPr/>
          <p:nvPr/>
        </p:nvGrpSpPr>
        <p:grpSpPr>
          <a:xfrm>
            <a:off x="2646767" y="2802387"/>
            <a:ext cx="4460066" cy="566084"/>
            <a:chOff x="0" y="0"/>
            <a:chExt cx="2048052" cy="259945"/>
          </a:xfrm>
        </p:grpSpPr>
        <p:sp>
          <p:nvSpPr>
            <p:cNvPr id="5" name="Freeform 5"/>
            <p:cNvSpPr/>
            <p:nvPr/>
          </p:nvSpPr>
          <p:spPr>
            <a:xfrm>
              <a:off x="0" y="0"/>
              <a:ext cx="2048052" cy="259945"/>
            </a:xfrm>
            <a:custGeom>
              <a:avLst/>
              <a:gdLst/>
              <a:ahLst/>
              <a:cxnLst/>
              <a:rect l="l" t="t" r="r" b="b"/>
              <a:pathLst>
                <a:path w="2048052" h="259945">
                  <a:moveTo>
                    <a:pt x="1024026" y="0"/>
                  </a:moveTo>
                  <a:cubicBezTo>
                    <a:pt x="458472" y="0"/>
                    <a:pt x="0" y="58191"/>
                    <a:pt x="0" y="129972"/>
                  </a:cubicBezTo>
                  <a:cubicBezTo>
                    <a:pt x="0" y="201754"/>
                    <a:pt x="458472" y="259945"/>
                    <a:pt x="1024026" y="259945"/>
                  </a:cubicBezTo>
                  <a:cubicBezTo>
                    <a:pt x="1589580" y="259945"/>
                    <a:pt x="2048052" y="201754"/>
                    <a:pt x="2048052" y="129972"/>
                  </a:cubicBezTo>
                  <a:cubicBezTo>
                    <a:pt x="2048052" y="58191"/>
                    <a:pt x="1589580" y="0"/>
                    <a:pt x="1024026" y="0"/>
                  </a:cubicBezTo>
                  <a:close/>
                </a:path>
              </a:pathLst>
            </a:custGeom>
            <a:solidFill>
              <a:srgbClr val="372A28">
                <a:alpha val="60000"/>
              </a:srgbClr>
            </a:solidFill>
          </p:spPr>
          <p:txBody>
            <a:bodyPr/>
            <a:lstStyle/>
            <a:p>
              <a:endParaRPr lang="fr-CH"/>
            </a:p>
          </p:txBody>
        </p:sp>
        <p:sp>
          <p:nvSpPr>
            <p:cNvPr id="6" name="TextBox 6"/>
            <p:cNvSpPr txBox="1"/>
            <p:nvPr/>
          </p:nvSpPr>
          <p:spPr>
            <a:xfrm>
              <a:off x="192005" y="-23255"/>
              <a:ext cx="1664042" cy="258830"/>
            </a:xfrm>
            <a:prstGeom prst="rect">
              <a:avLst/>
            </a:prstGeom>
          </p:spPr>
          <p:txBody>
            <a:bodyPr lIns="50800" tIns="50800" rIns="50800" bIns="50800" rtlCol="0" anchor="ctr"/>
            <a:lstStyle/>
            <a:p>
              <a:pPr algn="ctr">
                <a:lnSpc>
                  <a:spcPts val="1960"/>
                </a:lnSpc>
              </a:pPr>
              <a:endParaRPr/>
            </a:p>
          </p:txBody>
        </p:sp>
      </p:grpSp>
      <p:sp>
        <p:nvSpPr>
          <p:cNvPr id="7" name="Freeform 7"/>
          <p:cNvSpPr/>
          <p:nvPr/>
        </p:nvSpPr>
        <p:spPr>
          <a:xfrm>
            <a:off x="2912930" y="731520"/>
            <a:ext cx="2373289" cy="2346590"/>
          </a:xfrm>
          <a:custGeom>
            <a:avLst/>
            <a:gdLst/>
            <a:ahLst/>
            <a:cxnLst/>
            <a:rect l="l" t="t" r="r" b="b"/>
            <a:pathLst>
              <a:path w="2373289" h="2346590">
                <a:moveTo>
                  <a:pt x="0" y="0"/>
                </a:moveTo>
                <a:lnTo>
                  <a:pt x="2373289" y="0"/>
                </a:lnTo>
                <a:lnTo>
                  <a:pt x="2373289" y="2346590"/>
                </a:lnTo>
                <a:lnTo>
                  <a:pt x="0" y="2346590"/>
                </a:lnTo>
                <a:lnTo>
                  <a:pt x="0" y="0"/>
                </a:lnTo>
                <a:close/>
              </a:path>
            </a:pathLst>
          </a:custGeom>
          <a:blipFill>
            <a:blip r:embed="rId5"/>
            <a:stretch>
              <a:fillRect/>
            </a:stretch>
          </a:blipFill>
        </p:spPr>
        <p:txBody>
          <a:bodyPr/>
          <a:lstStyle/>
          <a:p>
            <a:endParaRPr lang="fr-CH"/>
          </a:p>
        </p:txBody>
      </p:sp>
      <p:sp>
        <p:nvSpPr>
          <p:cNvPr id="8" name="Freeform 8"/>
          <p:cNvSpPr/>
          <p:nvPr/>
        </p:nvSpPr>
        <p:spPr>
          <a:xfrm>
            <a:off x="5156744" y="1163937"/>
            <a:ext cx="1820613" cy="1921492"/>
          </a:xfrm>
          <a:custGeom>
            <a:avLst/>
            <a:gdLst/>
            <a:ahLst/>
            <a:cxnLst/>
            <a:rect l="l" t="t" r="r" b="b"/>
            <a:pathLst>
              <a:path w="1820613" h="1921492">
                <a:moveTo>
                  <a:pt x="0" y="0"/>
                </a:moveTo>
                <a:lnTo>
                  <a:pt x="1820614" y="0"/>
                </a:lnTo>
                <a:lnTo>
                  <a:pt x="1820614" y="1921492"/>
                </a:lnTo>
                <a:lnTo>
                  <a:pt x="0" y="1921492"/>
                </a:lnTo>
                <a:lnTo>
                  <a:pt x="0" y="0"/>
                </a:lnTo>
                <a:close/>
              </a:path>
            </a:pathLst>
          </a:custGeom>
          <a:blipFill>
            <a:blip r:embed="rId6"/>
            <a:stretch>
              <a:fillRect/>
            </a:stretch>
          </a:blipFill>
        </p:spPr>
        <p:txBody>
          <a:bodyPr/>
          <a:lstStyle/>
          <a:p>
            <a:endParaRPr lang="fr-CH"/>
          </a:p>
        </p:txBody>
      </p:sp>
      <p:sp>
        <p:nvSpPr>
          <p:cNvPr id="9" name="Freeform 9"/>
          <p:cNvSpPr/>
          <p:nvPr/>
        </p:nvSpPr>
        <p:spPr>
          <a:xfrm rot="-7354722" flipV="1">
            <a:off x="7147409" y="1915721"/>
            <a:ext cx="5258502" cy="3483757"/>
          </a:xfrm>
          <a:custGeom>
            <a:avLst/>
            <a:gdLst/>
            <a:ahLst/>
            <a:cxnLst/>
            <a:rect l="l" t="t" r="r" b="b"/>
            <a:pathLst>
              <a:path w="5258502" h="3483757">
                <a:moveTo>
                  <a:pt x="0" y="3483758"/>
                </a:moveTo>
                <a:lnTo>
                  <a:pt x="5258501" y="3483758"/>
                </a:lnTo>
                <a:lnTo>
                  <a:pt x="5258501" y="0"/>
                </a:lnTo>
                <a:lnTo>
                  <a:pt x="0" y="0"/>
                </a:lnTo>
                <a:lnTo>
                  <a:pt x="0" y="3483758"/>
                </a:lnTo>
                <a:close/>
              </a:path>
            </a:pathLst>
          </a:custGeom>
          <a:blipFill>
            <a:blip r:embed="rId7">
              <a:alphaModFix amt="50000"/>
              <a:extLst>
                <a:ext uri="{96DAC541-7B7A-43D3-8B79-37D633B846F1}">
                  <asvg:svgBlip xmlns:asvg="http://schemas.microsoft.com/office/drawing/2016/SVG/main" r:embed="rId8"/>
                </a:ext>
              </a:extLst>
            </a:blip>
            <a:stretch>
              <a:fillRect/>
            </a:stretch>
          </a:blipFill>
        </p:spPr>
        <p:txBody>
          <a:bodyPr/>
          <a:lstStyle/>
          <a:p>
            <a:endParaRPr lang="fr-CH"/>
          </a:p>
        </p:txBody>
      </p:sp>
      <p:grpSp>
        <p:nvGrpSpPr>
          <p:cNvPr id="10" name="Group 10"/>
          <p:cNvGrpSpPr/>
          <p:nvPr/>
        </p:nvGrpSpPr>
        <p:grpSpPr>
          <a:xfrm rot="-5400000">
            <a:off x="-2527875" y="3236335"/>
            <a:ext cx="6164334" cy="1154704"/>
            <a:chOff x="0" y="0"/>
            <a:chExt cx="2174613" cy="407349"/>
          </a:xfrm>
        </p:grpSpPr>
        <p:sp>
          <p:nvSpPr>
            <p:cNvPr id="11" name="Freeform 11"/>
            <p:cNvSpPr/>
            <p:nvPr/>
          </p:nvSpPr>
          <p:spPr>
            <a:xfrm>
              <a:off x="0" y="0"/>
              <a:ext cx="2174613" cy="407349"/>
            </a:xfrm>
            <a:custGeom>
              <a:avLst/>
              <a:gdLst/>
              <a:ahLst/>
              <a:cxnLst/>
              <a:rect l="l" t="t" r="r" b="b"/>
              <a:pathLst>
                <a:path w="2174613" h="407349">
                  <a:moveTo>
                    <a:pt x="0" y="0"/>
                  </a:moveTo>
                  <a:lnTo>
                    <a:pt x="2174613" y="0"/>
                  </a:lnTo>
                  <a:lnTo>
                    <a:pt x="2174613" y="407349"/>
                  </a:lnTo>
                  <a:lnTo>
                    <a:pt x="0" y="407349"/>
                  </a:lnTo>
                  <a:close/>
                </a:path>
              </a:pathLst>
            </a:custGeom>
            <a:solidFill>
              <a:srgbClr val="8E7AB5"/>
            </a:solidFill>
          </p:spPr>
          <p:txBody>
            <a:bodyPr/>
            <a:lstStyle/>
            <a:p>
              <a:endParaRPr lang="fr-CH"/>
            </a:p>
          </p:txBody>
        </p:sp>
        <p:sp>
          <p:nvSpPr>
            <p:cNvPr id="12" name="TextBox 12"/>
            <p:cNvSpPr txBox="1"/>
            <p:nvPr/>
          </p:nvSpPr>
          <p:spPr>
            <a:xfrm>
              <a:off x="0" y="-28575"/>
              <a:ext cx="2174613" cy="435924"/>
            </a:xfrm>
            <a:prstGeom prst="rect">
              <a:avLst/>
            </a:prstGeom>
          </p:spPr>
          <p:txBody>
            <a:bodyPr lIns="50800" tIns="50800" rIns="50800" bIns="50800" rtlCol="0" anchor="ctr"/>
            <a:lstStyle/>
            <a:p>
              <a:pPr algn="ctr">
                <a:lnSpc>
                  <a:spcPts val="1960"/>
                </a:lnSpc>
                <a:spcBef>
                  <a:spcPct val="0"/>
                </a:spcBef>
              </a:pPr>
              <a:endParaRPr/>
            </a:p>
          </p:txBody>
        </p:sp>
      </p:grpSp>
      <p:sp>
        <p:nvSpPr>
          <p:cNvPr id="13" name="Freeform 13"/>
          <p:cNvSpPr/>
          <p:nvPr/>
        </p:nvSpPr>
        <p:spPr>
          <a:xfrm rot="1005484">
            <a:off x="8572170" y="5805528"/>
            <a:ext cx="639979" cy="445658"/>
          </a:xfrm>
          <a:custGeom>
            <a:avLst/>
            <a:gdLst/>
            <a:ahLst/>
            <a:cxnLst/>
            <a:rect l="l" t="t" r="r" b="b"/>
            <a:pathLst>
              <a:path w="639979" h="445658">
                <a:moveTo>
                  <a:pt x="0" y="0"/>
                </a:moveTo>
                <a:lnTo>
                  <a:pt x="639979" y="0"/>
                </a:lnTo>
                <a:lnTo>
                  <a:pt x="639979" y="445659"/>
                </a:lnTo>
                <a:lnTo>
                  <a:pt x="0" y="445659"/>
                </a:lnTo>
                <a:lnTo>
                  <a:pt x="0" y="0"/>
                </a:lnTo>
                <a:close/>
              </a:path>
            </a:pathLst>
          </a:custGeom>
          <a:blipFill>
            <a:blip r:embed="rId9">
              <a:alphaModFix amt="52000"/>
              <a:extLst>
                <a:ext uri="{96DAC541-7B7A-43D3-8B79-37D633B846F1}">
                  <asvg:svgBlip xmlns:asvg="http://schemas.microsoft.com/office/drawing/2016/SVG/main" r:embed="rId10"/>
                </a:ext>
              </a:extLst>
            </a:blip>
            <a:stretch>
              <a:fillRect/>
            </a:stretch>
          </a:blipFill>
        </p:spPr>
        <p:txBody>
          <a:bodyPr/>
          <a:lstStyle/>
          <a:p>
            <a:endParaRPr lang="fr-CH"/>
          </a:p>
        </p:txBody>
      </p:sp>
      <p:sp>
        <p:nvSpPr>
          <p:cNvPr id="15" name="Freeform 15"/>
          <p:cNvSpPr/>
          <p:nvPr/>
        </p:nvSpPr>
        <p:spPr>
          <a:xfrm>
            <a:off x="3246905" y="5029200"/>
            <a:ext cx="334495" cy="357227"/>
          </a:xfrm>
          <a:custGeom>
            <a:avLst/>
            <a:gdLst/>
            <a:ahLst/>
            <a:cxnLst/>
            <a:rect l="l" t="t" r="r" b="b"/>
            <a:pathLst>
              <a:path w="334495" h="357227">
                <a:moveTo>
                  <a:pt x="0" y="0"/>
                </a:moveTo>
                <a:lnTo>
                  <a:pt x="334495" y="0"/>
                </a:lnTo>
                <a:lnTo>
                  <a:pt x="334495" y="357227"/>
                </a:lnTo>
                <a:lnTo>
                  <a:pt x="0" y="357227"/>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txBody>
          <a:bodyPr/>
          <a:lstStyle/>
          <a:p>
            <a:endParaRPr lang="fr-CH"/>
          </a:p>
        </p:txBody>
      </p:sp>
      <p:sp>
        <p:nvSpPr>
          <p:cNvPr id="17" name="TextBox 17"/>
          <p:cNvSpPr txBox="1"/>
          <p:nvPr/>
        </p:nvSpPr>
        <p:spPr>
          <a:xfrm>
            <a:off x="2426870" y="3753921"/>
            <a:ext cx="4946209" cy="1184714"/>
          </a:xfrm>
          <a:prstGeom prst="rect">
            <a:avLst/>
          </a:prstGeom>
        </p:spPr>
        <p:txBody>
          <a:bodyPr lIns="0" tIns="0" rIns="0" bIns="0" rtlCol="0" anchor="t">
            <a:spAutoFit/>
          </a:bodyPr>
          <a:lstStyle/>
          <a:p>
            <a:pPr algn="ctr">
              <a:lnSpc>
                <a:spcPts val="9090"/>
              </a:lnSpc>
            </a:pPr>
            <a:r>
              <a:rPr lang="en-US" sz="7974">
                <a:solidFill>
                  <a:srgbClr val="000000"/>
                </a:solidFill>
                <a:latin typeface="Feel Free Playful"/>
                <a:ea typeface="Feel Free Playful"/>
                <a:cs typeface="Feel Free Playful"/>
                <a:sym typeface="Feel Free Playful"/>
              </a:rPr>
              <a:t>THANK YOU</a:t>
            </a:r>
          </a:p>
        </p:txBody>
      </p:sp>
      <p:sp>
        <p:nvSpPr>
          <p:cNvPr id="18" name="TextBox 18"/>
          <p:cNvSpPr txBox="1"/>
          <p:nvPr/>
        </p:nvSpPr>
        <p:spPr>
          <a:xfrm>
            <a:off x="2327788" y="5031378"/>
            <a:ext cx="5657913" cy="378822"/>
          </a:xfrm>
          <a:prstGeom prst="rect">
            <a:avLst/>
          </a:prstGeom>
        </p:spPr>
        <p:txBody>
          <a:bodyPr lIns="0" tIns="0" rIns="0" bIns="0" rtlCol="0" anchor="t">
            <a:spAutoFit/>
          </a:bodyPr>
          <a:lstStyle/>
          <a:p>
            <a:pPr algn="ctr">
              <a:lnSpc>
                <a:spcPts val="3146"/>
              </a:lnSpc>
            </a:pPr>
            <a:r>
              <a:rPr lang="en-US" sz="2247" dirty="0">
                <a:solidFill>
                  <a:srgbClr val="545454"/>
                </a:solidFill>
                <a:latin typeface="Poppins"/>
                <a:ea typeface="Poppins"/>
                <a:cs typeface="Poppins"/>
                <a:sym typeface="Poppins"/>
              </a:rPr>
              <a:t> elsa.fuchs@hug.ch</a:t>
            </a:r>
          </a:p>
        </p:txBody>
      </p:sp>
      <p:sp>
        <p:nvSpPr>
          <p:cNvPr id="19" name="Rectangle 18">
            <a:extLst>
              <a:ext uri="{FF2B5EF4-FFF2-40B4-BE49-F238E27FC236}">
                <a16:creationId xmlns:a16="http://schemas.microsoft.com/office/drawing/2014/main" id="{E2951C2C-8E68-8EAA-38F6-26B790893F3D}"/>
              </a:ext>
            </a:extLst>
          </p:cNvPr>
          <p:cNvSpPr/>
          <p:nvPr/>
        </p:nvSpPr>
        <p:spPr>
          <a:xfrm>
            <a:off x="-23059" y="6477000"/>
            <a:ext cx="9799720" cy="8379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20" name="Freeform 18">
            <a:extLst>
              <a:ext uri="{FF2B5EF4-FFF2-40B4-BE49-F238E27FC236}">
                <a16:creationId xmlns:a16="http://schemas.microsoft.com/office/drawing/2014/main" id="{777CB4B4-32E3-94EA-A29E-8761FED1E0B0}"/>
              </a:ext>
            </a:extLst>
          </p:cNvPr>
          <p:cNvSpPr/>
          <p:nvPr/>
        </p:nvSpPr>
        <p:spPr>
          <a:xfrm>
            <a:off x="228600" y="6553200"/>
            <a:ext cx="2461975" cy="656527"/>
          </a:xfrm>
          <a:custGeom>
            <a:avLst/>
            <a:gdLst/>
            <a:ahLst/>
            <a:cxnLst/>
            <a:rect l="l" t="t" r="r" b="b"/>
            <a:pathLst>
              <a:path w="2461975" h="656527">
                <a:moveTo>
                  <a:pt x="0" y="0"/>
                </a:moveTo>
                <a:lnTo>
                  <a:pt x="2461975" y="0"/>
                </a:lnTo>
                <a:lnTo>
                  <a:pt x="2461975" y="656527"/>
                </a:lnTo>
                <a:lnTo>
                  <a:pt x="0" y="656527"/>
                </a:lnTo>
                <a:lnTo>
                  <a:pt x="0" y="0"/>
                </a:lnTo>
                <a:close/>
              </a:path>
            </a:pathLst>
          </a:custGeom>
          <a:blipFill>
            <a:blip r:embed="rId13"/>
            <a:stretch>
              <a:fillRect/>
            </a:stretch>
          </a:blipFill>
        </p:spPr>
        <p:txBody>
          <a:bodyPr/>
          <a:lstStyle/>
          <a:p>
            <a:endParaRPr lang="fr-CH"/>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060" y="43073"/>
            <a:ext cx="4899860" cy="7364546"/>
          </a:xfrm>
          <a:custGeom>
            <a:avLst/>
            <a:gdLst/>
            <a:ahLst/>
            <a:cxnLst/>
            <a:rect l="l" t="t" r="r" b="b"/>
            <a:pathLst>
              <a:path w="4899860" h="7364546">
                <a:moveTo>
                  <a:pt x="0" y="0"/>
                </a:moveTo>
                <a:lnTo>
                  <a:pt x="4899860" y="0"/>
                </a:lnTo>
                <a:lnTo>
                  <a:pt x="4899860" y="7364546"/>
                </a:lnTo>
                <a:lnTo>
                  <a:pt x="0" y="7364546"/>
                </a:lnTo>
                <a:lnTo>
                  <a:pt x="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3" name="Freeform 3"/>
          <p:cNvSpPr/>
          <p:nvPr/>
        </p:nvSpPr>
        <p:spPr>
          <a:xfrm flipH="1">
            <a:off x="4876800" y="43073"/>
            <a:ext cx="4899860" cy="7364546"/>
          </a:xfrm>
          <a:custGeom>
            <a:avLst/>
            <a:gdLst/>
            <a:ahLst/>
            <a:cxnLst/>
            <a:rect l="l" t="t" r="r" b="b"/>
            <a:pathLst>
              <a:path w="4899860" h="7364546">
                <a:moveTo>
                  <a:pt x="4899860" y="0"/>
                </a:moveTo>
                <a:lnTo>
                  <a:pt x="0" y="0"/>
                </a:lnTo>
                <a:lnTo>
                  <a:pt x="0" y="7364546"/>
                </a:lnTo>
                <a:lnTo>
                  <a:pt x="4899860" y="7364546"/>
                </a:lnTo>
                <a:lnTo>
                  <a:pt x="489986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4" name="Freeform 4"/>
          <p:cNvSpPr/>
          <p:nvPr/>
        </p:nvSpPr>
        <p:spPr>
          <a:xfrm>
            <a:off x="7828124" y="302247"/>
            <a:ext cx="1064036" cy="1122993"/>
          </a:xfrm>
          <a:custGeom>
            <a:avLst/>
            <a:gdLst/>
            <a:ahLst/>
            <a:cxnLst/>
            <a:rect l="l" t="t" r="r" b="b"/>
            <a:pathLst>
              <a:path w="1064036" h="1122993">
                <a:moveTo>
                  <a:pt x="0" y="0"/>
                </a:moveTo>
                <a:lnTo>
                  <a:pt x="1064036" y="0"/>
                </a:lnTo>
                <a:lnTo>
                  <a:pt x="1064036" y="1122993"/>
                </a:lnTo>
                <a:lnTo>
                  <a:pt x="0" y="1122993"/>
                </a:lnTo>
                <a:lnTo>
                  <a:pt x="0" y="0"/>
                </a:lnTo>
                <a:close/>
              </a:path>
            </a:pathLst>
          </a:custGeom>
          <a:blipFill>
            <a:blip r:embed="rId5"/>
            <a:stretch>
              <a:fillRect/>
            </a:stretch>
          </a:blipFill>
        </p:spPr>
        <p:txBody>
          <a:bodyPr/>
          <a:lstStyle/>
          <a:p>
            <a:endParaRPr lang="fr-CH"/>
          </a:p>
        </p:txBody>
      </p:sp>
      <p:sp>
        <p:nvSpPr>
          <p:cNvPr id="5" name="TextBox 5"/>
          <p:cNvSpPr txBox="1"/>
          <p:nvPr/>
        </p:nvSpPr>
        <p:spPr>
          <a:xfrm>
            <a:off x="1440065" y="330822"/>
            <a:ext cx="6388059" cy="987386"/>
          </a:xfrm>
          <a:prstGeom prst="rect">
            <a:avLst/>
          </a:prstGeom>
        </p:spPr>
        <p:txBody>
          <a:bodyPr wrap="square" lIns="0" tIns="0" rIns="0" bIns="0" rtlCol="0" anchor="t">
            <a:spAutoFit/>
          </a:bodyPr>
          <a:lstStyle/>
          <a:p>
            <a:pPr algn="ctr">
              <a:lnSpc>
                <a:spcPts val="8406"/>
              </a:lnSpc>
            </a:pPr>
            <a:r>
              <a:rPr lang="en-US" sz="5300" dirty="0">
                <a:solidFill>
                  <a:srgbClr val="000000"/>
                </a:solidFill>
                <a:latin typeface="Feel Free Playful"/>
                <a:ea typeface="Feel Free Playful"/>
                <a:cs typeface="Feel Free Playful"/>
                <a:sym typeface="Feel Free Playful"/>
              </a:rPr>
              <a:t>REFERENCES (1)</a:t>
            </a:r>
          </a:p>
        </p:txBody>
      </p:sp>
      <p:sp>
        <p:nvSpPr>
          <p:cNvPr id="6" name="TextBox 6"/>
          <p:cNvSpPr txBox="1"/>
          <p:nvPr/>
        </p:nvSpPr>
        <p:spPr>
          <a:xfrm>
            <a:off x="1230988" y="1513025"/>
            <a:ext cx="7443896" cy="5192575"/>
          </a:xfrm>
          <a:prstGeom prst="rect">
            <a:avLst/>
          </a:prstGeom>
        </p:spPr>
        <p:txBody>
          <a:bodyPr lIns="0" tIns="0" rIns="0" bIns="0" rtlCol="0" anchor="t">
            <a:spAutoFit/>
          </a:bodyPr>
          <a:lstStyle/>
          <a:p>
            <a:pPr marL="300990" lvl="1" indent="-171450" algn="just">
              <a:lnSpc>
                <a:spcPct val="150000"/>
              </a:lnSpc>
              <a:buFont typeface="Arial" panose="020B0604020202020204" pitchFamily="34" charset="0"/>
              <a:buChar char="•"/>
            </a:pPr>
            <a:r>
              <a:rPr lang="fr-CH" sz="1200" b="0" i="0" dirty="0" err="1">
                <a:solidFill>
                  <a:srgbClr val="545454"/>
                </a:solidFill>
                <a:effectLst/>
                <a:latin typeface="Poppins" panose="00000500000000000000" pitchFamily="2" charset="0"/>
                <a:cs typeface="Poppins" panose="00000500000000000000" pitchFamily="2" charset="0"/>
              </a:rPr>
              <a:t>Aigner</a:t>
            </a:r>
            <a:r>
              <a:rPr lang="fr-CH" sz="1200" b="0" i="0" dirty="0">
                <a:solidFill>
                  <a:srgbClr val="545454"/>
                </a:solidFill>
                <a:effectLst/>
                <a:latin typeface="Poppins" panose="00000500000000000000" pitchFamily="2" charset="0"/>
                <a:cs typeface="Poppins" panose="00000500000000000000" pitchFamily="2" charset="0"/>
              </a:rPr>
              <a:t> A, </a:t>
            </a:r>
            <a:r>
              <a:rPr lang="fr-CH" sz="1200" b="0" i="0" dirty="0" err="1">
                <a:solidFill>
                  <a:srgbClr val="545454"/>
                </a:solidFill>
                <a:effectLst/>
                <a:latin typeface="Poppins" panose="00000500000000000000" pitchFamily="2" charset="0"/>
                <a:cs typeface="Poppins" panose="00000500000000000000" pitchFamily="2" charset="0"/>
              </a:rPr>
              <a:t>Grittner</a:t>
            </a:r>
            <a:r>
              <a:rPr lang="fr-CH" sz="1200" b="0" i="0" dirty="0">
                <a:solidFill>
                  <a:srgbClr val="545454"/>
                </a:solidFill>
                <a:effectLst/>
                <a:latin typeface="Poppins" panose="00000500000000000000" pitchFamily="2" charset="0"/>
                <a:cs typeface="Poppins" panose="00000500000000000000" pitchFamily="2" charset="0"/>
              </a:rPr>
              <a:t> U, </a:t>
            </a:r>
            <a:r>
              <a:rPr lang="fr-CH" sz="1200" b="0" i="0" dirty="0" err="1">
                <a:solidFill>
                  <a:srgbClr val="545454"/>
                </a:solidFill>
                <a:effectLst/>
                <a:latin typeface="Poppins" panose="00000500000000000000" pitchFamily="2" charset="0"/>
                <a:cs typeface="Poppins" panose="00000500000000000000" pitchFamily="2" charset="0"/>
              </a:rPr>
              <a:t>Rolfs</a:t>
            </a:r>
            <a:r>
              <a:rPr lang="fr-CH" sz="1200" b="0" i="0" dirty="0">
                <a:solidFill>
                  <a:srgbClr val="545454"/>
                </a:solidFill>
                <a:effectLst/>
                <a:latin typeface="Poppins" panose="00000500000000000000" pitchFamily="2" charset="0"/>
                <a:cs typeface="Poppins" panose="00000500000000000000" pitchFamily="2" charset="0"/>
              </a:rPr>
              <a:t> A, et al. Contribution of </a:t>
            </a:r>
            <a:r>
              <a:rPr lang="fr-CH" sz="1200" b="0" i="0" dirty="0" err="1">
                <a:solidFill>
                  <a:srgbClr val="545454"/>
                </a:solidFill>
                <a:effectLst/>
                <a:latin typeface="Poppins" panose="00000500000000000000" pitchFamily="2" charset="0"/>
                <a:cs typeface="Poppins" panose="00000500000000000000" pitchFamily="2" charset="0"/>
              </a:rPr>
              <a:t>established</a:t>
            </a:r>
            <a:r>
              <a:rPr lang="fr-CH" sz="1200" b="0" i="0" dirty="0">
                <a:solidFill>
                  <a:srgbClr val="545454"/>
                </a:solidFill>
                <a:effectLst/>
                <a:latin typeface="Poppins" panose="00000500000000000000" pitchFamily="2" charset="0"/>
                <a:cs typeface="Poppins" panose="00000500000000000000" pitchFamily="2" charset="0"/>
              </a:rPr>
              <a:t> stroke </a:t>
            </a:r>
            <a:r>
              <a:rPr lang="fr-CH" sz="1200" b="0" i="0" dirty="0" err="1">
                <a:solidFill>
                  <a:srgbClr val="545454"/>
                </a:solidFill>
                <a:effectLst/>
                <a:latin typeface="Poppins" panose="00000500000000000000" pitchFamily="2" charset="0"/>
                <a:cs typeface="Poppins" panose="00000500000000000000" pitchFamily="2" charset="0"/>
              </a:rPr>
              <a:t>risk</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factors</a:t>
            </a:r>
            <a:r>
              <a:rPr lang="fr-CH" sz="1200" b="0" i="0" dirty="0">
                <a:solidFill>
                  <a:srgbClr val="545454"/>
                </a:solidFill>
                <a:effectLst/>
                <a:latin typeface="Poppins" panose="00000500000000000000" pitchFamily="2" charset="0"/>
                <a:cs typeface="Poppins" panose="00000500000000000000" pitchFamily="2" charset="0"/>
              </a:rPr>
              <a:t> to the </a:t>
            </a:r>
            <a:r>
              <a:rPr lang="fr-CH" sz="1200" b="0" i="0" dirty="0" err="1">
                <a:solidFill>
                  <a:srgbClr val="545454"/>
                </a:solidFill>
                <a:effectLst/>
                <a:latin typeface="Poppins" panose="00000500000000000000" pitchFamily="2" charset="0"/>
                <a:cs typeface="Poppins" panose="00000500000000000000" pitchFamily="2" charset="0"/>
              </a:rPr>
              <a:t>burden</a:t>
            </a:r>
            <a:r>
              <a:rPr lang="fr-CH" sz="1200" b="0" i="0" dirty="0">
                <a:solidFill>
                  <a:srgbClr val="545454"/>
                </a:solidFill>
                <a:effectLst/>
                <a:latin typeface="Poppins" panose="00000500000000000000" pitchFamily="2" charset="0"/>
                <a:cs typeface="Poppins" panose="00000500000000000000" pitchFamily="2" charset="0"/>
              </a:rPr>
              <a:t> of stroke in </a:t>
            </a:r>
            <a:r>
              <a:rPr lang="fr-CH" sz="1200" b="0" i="0" dirty="0" err="1">
                <a:solidFill>
                  <a:srgbClr val="545454"/>
                </a:solidFill>
                <a:effectLst/>
                <a:latin typeface="Poppins" panose="00000500000000000000" pitchFamily="2" charset="0"/>
                <a:cs typeface="Poppins" panose="00000500000000000000" pitchFamily="2" charset="0"/>
              </a:rPr>
              <a:t>young</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adults</a:t>
            </a:r>
            <a:r>
              <a:rPr lang="fr-CH" sz="1200" b="0" i="0" dirty="0">
                <a:solidFill>
                  <a:srgbClr val="545454"/>
                </a:solidFill>
                <a:effectLst/>
                <a:latin typeface="Poppins" panose="00000500000000000000" pitchFamily="2" charset="0"/>
                <a:cs typeface="Poppins" panose="00000500000000000000" pitchFamily="2" charset="0"/>
              </a:rPr>
              <a:t>. Stroke 2017;48(7):1744–1751. doi:10.1161/STROKEAHA.117.016599</a:t>
            </a:r>
            <a:endParaRPr lang="fr-CH" sz="1200" dirty="0">
              <a:latin typeface="Poppins" panose="00000500000000000000" pitchFamily="2" charset="0"/>
              <a:cs typeface="Poppins" panose="00000500000000000000" pitchFamily="2" charset="0"/>
            </a:endParaRPr>
          </a:p>
          <a:p>
            <a:pPr marL="259080" lvl="1" indent="-129540" algn="just">
              <a:lnSpc>
                <a:spcPct val="150000"/>
              </a:lnSpc>
              <a:buFont typeface="Arial"/>
              <a:buChar char="•"/>
            </a:pPr>
            <a:r>
              <a:rPr lang="en-US" sz="1200" dirty="0">
                <a:solidFill>
                  <a:srgbClr val="545454"/>
                </a:solidFill>
                <a:latin typeface="Poppins"/>
                <a:ea typeface="Poppins"/>
                <a:cs typeface="Poppins"/>
                <a:sym typeface="Poppins"/>
              </a:rPr>
              <a:t>AHRQ. Agency for Healthcare Research and Quality [En </a:t>
            </a:r>
            <a:r>
              <a:rPr lang="en-US" sz="1200" dirty="0" err="1">
                <a:solidFill>
                  <a:srgbClr val="545454"/>
                </a:solidFill>
                <a:latin typeface="Poppins"/>
                <a:ea typeface="Poppins"/>
                <a:cs typeface="Poppins"/>
                <a:sym typeface="Poppins"/>
              </a:rPr>
              <a:t>ligne</a:t>
            </a:r>
            <a:r>
              <a:rPr lang="en-US" sz="1200" dirty="0">
                <a:solidFill>
                  <a:srgbClr val="545454"/>
                </a:solidFill>
                <a:latin typeface="Poppins"/>
                <a:ea typeface="Poppins"/>
                <a:cs typeface="Poppins"/>
                <a:sym typeface="Poppins"/>
              </a:rPr>
              <a:t>]. My action plan [</a:t>
            </a:r>
            <a:r>
              <a:rPr lang="en-US" sz="1200" dirty="0" err="1">
                <a:solidFill>
                  <a:srgbClr val="545454"/>
                </a:solidFill>
                <a:latin typeface="Poppins"/>
                <a:ea typeface="Poppins"/>
                <a:cs typeface="Poppins"/>
                <a:sym typeface="Poppins"/>
              </a:rPr>
              <a:t>cité</a:t>
            </a:r>
            <a:r>
              <a:rPr lang="en-US" sz="1200" dirty="0">
                <a:solidFill>
                  <a:srgbClr val="545454"/>
                </a:solidFill>
                <a:latin typeface="Poppins"/>
                <a:ea typeface="Poppins"/>
                <a:cs typeface="Poppins"/>
                <a:sym typeface="Poppins"/>
              </a:rPr>
              <a:t> le 31 </a:t>
            </a:r>
            <a:r>
              <a:rPr lang="en-US" sz="1200" dirty="0" err="1">
                <a:solidFill>
                  <a:srgbClr val="545454"/>
                </a:solidFill>
                <a:latin typeface="Poppins"/>
                <a:ea typeface="Poppins"/>
                <a:cs typeface="Poppins"/>
                <a:sym typeface="Poppins"/>
              </a:rPr>
              <a:t>juillet</a:t>
            </a:r>
            <a:r>
              <a:rPr lang="en-US" sz="1200" dirty="0">
                <a:solidFill>
                  <a:srgbClr val="545454"/>
                </a:solidFill>
                <a:latin typeface="Poppins"/>
                <a:ea typeface="Poppins"/>
                <a:cs typeface="Poppins"/>
                <a:sym typeface="Poppins"/>
              </a:rPr>
              <a:t> 2024]. Disponible: https://www.ahrq.gov/health-literacy/improve/precautions/tool15a.html  </a:t>
            </a:r>
          </a:p>
          <a:p>
            <a:pPr marL="259080" lvl="1" indent="-129540" algn="just">
              <a:lnSpc>
                <a:spcPct val="150000"/>
              </a:lnSpc>
              <a:buFont typeface="Arial"/>
              <a:buChar char="•"/>
            </a:pPr>
            <a:r>
              <a:rPr lang="fr-CH" sz="1200" b="0" i="0" dirty="0" err="1">
                <a:solidFill>
                  <a:srgbClr val="545454"/>
                </a:solidFill>
                <a:effectLst/>
                <a:latin typeface="Poppins" panose="00000500000000000000" pitchFamily="2" charset="0"/>
                <a:cs typeface="Poppins" panose="00000500000000000000" pitchFamily="2" charset="0"/>
              </a:rPr>
              <a:t>Boehme</a:t>
            </a:r>
            <a:r>
              <a:rPr lang="fr-CH" sz="1200" b="0" i="0" dirty="0">
                <a:solidFill>
                  <a:srgbClr val="545454"/>
                </a:solidFill>
                <a:effectLst/>
                <a:latin typeface="Poppins" panose="00000500000000000000" pitchFamily="2" charset="0"/>
                <a:cs typeface="Poppins" panose="00000500000000000000" pitchFamily="2" charset="0"/>
              </a:rPr>
              <a:t> AK, </a:t>
            </a:r>
            <a:r>
              <a:rPr lang="fr-CH" sz="1200" b="0" i="0" dirty="0" err="1">
                <a:solidFill>
                  <a:srgbClr val="545454"/>
                </a:solidFill>
                <a:effectLst/>
                <a:latin typeface="Poppins" panose="00000500000000000000" pitchFamily="2" charset="0"/>
                <a:cs typeface="Poppins" panose="00000500000000000000" pitchFamily="2" charset="0"/>
              </a:rPr>
              <a:t>Esenwa</a:t>
            </a:r>
            <a:r>
              <a:rPr lang="fr-CH" sz="1200" b="0" i="0" dirty="0">
                <a:solidFill>
                  <a:srgbClr val="545454"/>
                </a:solidFill>
                <a:effectLst/>
                <a:latin typeface="Poppins" panose="00000500000000000000" pitchFamily="2" charset="0"/>
                <a:cs typeface="Poppins" panose="00000500000000000000" pitchFamily="2" charset="0"/>
              </a:rPr>
              <a:t> C, </a:t>
            </a:r>
            <a:r>
              <a:rPr lang="fr-CH" sz="1200" b="0" i="0" dirty="0" err="1">
                <a:solidFill>
                  <a:srgbClr val="545454"/>
                </a:solidFill>
                <a:effectLst/>
                <a:latin typeface="Poppins" panose="00000500000000000000" pitchFamily="2" charset="0"/>
                <a:cs typeface="Poppins" panose="00000500000000000000" pitchFamily="2" charset="0"/>
              </a:rPr>
              <a:t>Elkind</a:t>
            </a:r>
            <a:r>
              <a:rPr lang="fr-CH" sz="1200" b="0" i="0" dirty="0">
                <a:solidFill>
                  <a:srgbClr val="545454"/>
                </a:solidFill>
                <a:effectLst/>
                <a:latin typeface="Poppins" panose="00000500000000000000" pitchFamily="2" charset="0"/>
                <a:cs typeface="Poppins" panose="00000500000000000000" pitchFamily="2" charset="0"/>
              </a:rPr>
              <a:t> MS. Stroke Risk </a:t>
            </a:r>
            <a:r>
              <a:rPr lang="fr-CH" sz="1200" b="0" i="0" dirty="0" err="1">
                <a:solidFill>
                  <a:srgbClr val="545454"/>
                </a:solidFill>
                <a:effectLst/>
                <a:latin typeface="Poppins" panose="00000500000000000000" pitchFamily="2" charset="0"/>
                <a:cs typeface="Poppins" panose="00000500000000000000" pitchFamily="2" charset="0"/>
              </a:rPr>
              <a:t>Factors</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Genetics</a:t>
            </a:r>
            <a:r>
              <a:rPr lang="fr-CH" sz="1200" b="0" i="0" dirty="0">
                <a:solidFill>
                  <a:srgbClr val="545454"/>
                </a:solidFill>
                <a:effectLst/>
                <a:latin typeface="Poppins" panose="00000500000000000000" pitchFamily="2" charset="0"/>
                <a:cs typeface="Poppins" panose="00000500000000000000" pitchFamily="2" charset="0"/>
              </a:rPr>
              <a:t>, and Prevention. </a:t>
            </a:r>
            <a:r>
              <a:rPr lang="fr-CH" sz="1200" b="0" i="0" dirty="0" err="1">
                <a:solidFill>
                  <a:srgbClr val="545454"/>
                </a:solidFill>
                <a:effectLst/>
                <a:latin typeface="Poppins" panose="00000500000000000000" pitchFamily="2" charset="0"/>
                <a:cs typeface="Poppins" panose="00000500000000000000" pitchFamily="2" charset="0"/>
              </a:rPr>
              <a:t>Circ</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Res</a:t>
            </a:r>
            <a:r>
              <a:rPr lang="fr-CH" sz="1200" b="0" i="0" dirty="0">
                <a:solidFill>
                  <a:srgbClr val="545454"/>
                </a:solidFill>
                <a:effectLst/>
                <a:latin typeface="Poppins" panose="00000500000000000000" pitchFamily="2" charset="0"/>
                <a:cs typeface="Poppins" panose="00000500000000000000" pitchFamily="2" charset="0"/>
              </a:rPr>
              <a:t>. 2017 ;120(3):472-495. DOI: 10.1161/CIRCRESAHA.116.308398</a:t>
            </a:r>
            <a:endParaRPr lang="fr-CH" sz="1200" dirty="0">
              <a:latin typeface="Poppins" panose="00000500000000000000" pitchFamily="2" charset="0"/>
              <a:cs typeface="Poppins" panose="00000500000000000000" pitchFamily="2" charset="0"/>
            </a:endParaRPr>
          </a:p>
          <a:p>
            <a:pPr marL="259080" lvl="1" indent="-129540" algn="just">
              <a:lnSpc>
                <a:spcPct val="150000"/>
              </a:lnSpc>
              <a:buFont typeface="Arial"/>
              <a:buChar char="•"/>
            </a:pPr>
            <a:r>
              <a:rPr lang="fr-CH" sz="1200" b="0" i="0" dirty="0">
                <a:solidFill>
                  <a:srgbClr val="545454"/>
                </a:solidFill>
                <a:effectLst/>
                <a:latin typeface="Poppins" panose="00000500000000000000" pitchFamily="2" charset="0"/>
                <a:cs typeface="Poppins" panose="00000500000000000000" pitchFamily="2" charset="0"/>
              </a:rPr>
              <a:t>Cheng YC, Ryan KA, </a:t>
            </a:r>
            <a:r>
              <a:rPr lang="fr-CH" sz="1200" b="0" i="0" dirty="0" err="1">
                <a:solidFill>
                  <a:srgbClr val="545454"/>
                </a:solidFill>
                <a:effectLst/>
                <a:latin typeface="Poppins" panose="00000500000000000000" pitchFamily="2" charset="0"/>
                <a:cs typeface="Poppins" panose="00000500000000000000" pitchFamily="2" charset="0"/>
              </a:rPr>
              <a:t>Qadwai</a:t>
            </a:r>
            <a:r>
              <a:rPr lang="fr-CH" sz="1200" b="0" i="0" dirty="0">
                <a:solidFill>
                  <a:srgbClr val="545454"/>
                </a:solidFill>
                <a:effectLst/>
                <a:latin typeface="Poppins" panose="00000500000000000000" pitchFamily="2" charset="0"/>
                <a:cs typeface="Poppins" panose="00000500000000000000" pitchFamily="2" charset="0"/>
              </a:rPr>
              <a:t> SA, et al. </a:t>
            </a:r>
            <a:r>
              <a:rPr lang="fr-CH" sz="1200" b="0" i="0" dirty="0" err="1">
                <a:solidFill>
                  <a:srgbClr val="545454"/>
                </a:solidFill>
                <a:effectLst/>
                <a:latin typeface="Poppins" panose="00000500000000000000" pitchFamily="2" charset="0"/>
                <a:cs typeface="Poppins" panose="00000500000000000000" pitchFamily="2" charset="0"/>
              </a:rPr>
              <a:t>Cocaine</a:t>
            </a:r>
            <a:r>
              <a:rPr lang="fr-CH" sz="1200" b="0" i="0" dirty="0">
                <a:solidFill>
                  <a:srgbClr val="545454"/>
                </a:solidFill>
                <a:effectLst/>
                <a:latin typeface="Poppins" panose="00000500000000000000" pitchFamily="2" charset="0"/>
                <a:cs typeface="Poppins" panose="00000500000000000000" pitchFamily="2" charset="0"/>
              </a:rPr>
              <a:t> use and </a:t>
            </a:r>
            <a:r>
              <a:rPr lang="fr-CH" sz="1200" b="0" i="0" dirty="0" err="1">
                <a:solidFill>
                  <a:srgbClr val="545454"/>
                </a:solidFill>
                <a:effectLst/>
                <a:latin typeface="Poppins" panose="00000500000000000000" pitchFamily="2" charset="0"/>
                <a:cs typeface="Poppins" panose="00000500000000000000" pitchFamily="2" charset="0"/>
              </a:rPr>
              <a:t>risk</a:t>
            </a:r>
            <a:r>
              <a:rPr lang="fr-CH" sz="1200" b="0" i="0" dirty="0">
                <a:solidFill>
                  <a:srgbClr val="545454"/>
                </a:solidFill>
                <a:effectLst/>
                <a:latin typeface="Poppins" panose="00000500000000000000" pitchFamily="2" charset="0"/>
                <a:cs typeface="Poppins" panose="00000500000000000000" pitchFamily="2" charset="0"/>
              </a:rPr>
              <a:t> of </a:t>
            </a:r>
            <a:r>
              <a:rPr lang="fr-CH" sz="1200" b="0" i="0" dirty="0" err="1">
                <a:solidFill>
                  <a:srgbClr val="545454"/>
                </a:solidFill>
                <a:effectLst/>
                <a:latin typeface="Poppins" panose="00000500000000000000" pitchFamily="2" charset="0"/>
                <a:cs typeface="Poppins" panose="00000500000000000000" pitchFamily="2" charset="0"/>
              </a:rPr>
              <a:t>ischemic</a:t>
            </a:r>
            <a:r>
              <a:rPr lang="fr-CH" sz="1200" b="0" i="0" dirty="0">
                <a:solidFill>
                  <a:srgbClr val="545454"/>
                </a:solidFill>
                <a:effectLst/>
                <a:latin typeface="Poppins" panose="00000500000000000000" pitchFamily="2" charset="0"/>
                <a:cs typeface="Poppins" panose="00000500000000000000" pitchFamily="2" charset="0"/>
              </a:rPr>
              <a:t> stroke in </a:t>
            </a:r>
            <a:r>
              <a:rPr lang="fr-CH" sz="1200" b="0" i="0" dirty="0" err="1">
                <a:solidFill>
                  <a:srgbClr val="545454"/>
                </a:solidFill>
                <a:effectLst/>
                <a:latin typeface="Poppins" panose="00000500000000000000" pitchFamily="2" charset="0"/>
                <a:cs typeface="Poppins" panose="00000500000000000000" pitchFamily="2" charset="0"/>
              </a:rPr>
              <a:t>young</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adults</a:t>
            </a:r>
            <a:r>
              <a:rPr lang="fr-CH" sz="1200" b="0" i="0" dirty="0">
                <a:solidFill>
                  <a:srgbClr val="545454"/>
                </a:solidFill>
                <a:effectLst/>
                <a:latin typeface="Poppins" panose="00000500000000000000" pitchFamily="2" charset="0"/>
                <a:cs typeface="Poppins" panose="00000500000000000000" pitchFamily="2" charset="0"/>
              </a:rPr>
              <a:t>. Stroke 2016;47(4):918–922. doi:10.1161/STROKEAHA.115.011417</a:t>
            </a:r>
            <a:endParaRPr lang="fr-CH" sz="1200" dirty="0">
              <a:latin typeface="Poppins" panose="00000500000000000000" pitchFamily="2" charset="0"/>
              <a:cs typeface="Poppins" panose="00000500000000000000" pitchFamily="2" charset="0"/>
            </a:endParaRPr>
          </a:p>
          <a:p>
            <a:pPr marL="259080" lvl="1" indent="-129540" algn="just">
              <a:lnSpc>
                <a:spcPct val="150000"/>
              </a:lnSpc>
              <a:buFont typeface="Arial"/>
              <a:buChar char="•"/>
            </a:pPr>
            <a:r>
              <a:rPr lang="fr-CH" sz="1200" b="0" i="0" dirty="0">
                <a:solidFill>
                  <a:srgbClr val="545454"/>
                </a:solidFill>
                <a:effectLst/>
                <a:latin typeface="Poppins" panose="00000500000000000000" pitchFamily="2" charset="0"/>
                <a:cs typeface="Poppins" panose="00000500000000000000" pitchFamily="2" charset="0"/>
              </a:rPr>
              <a:t>Chiu YC, Bai YM, Su TP, et al. </a:t>
            </a:r>
            <a:r>
              <a:rPr lang="fr-CH" sz="1200" b="0" i="0" dirty="0" err="1">
                <a:solidFill>
                  <a:srgbClr val="545454"/>
                </a:solidFill>
                <a:effectLst/>
                <a:latin typeface="Poppins" panose="00000500000000000000" pitchFamily="2" charset="0"/>
                <a:cs typeface="Poppins" panose="00000500000000000000" pitchFamily="2" charset="0"/>
              </a:rPr>
              <a:t>Ischemic</a:t>
            </a:r>
            <a:r>
              <a:rPr lang="fr-CH" sz="1200" b="0" i="0" dirty="0">
                <a:solidFill>
                  <a:srgbClr val="545454"/>
                </a:solidFill>
                <a:effectLst/>
                <a:latin typeface="Poppins" panose="00000500000000000000" pitchFamily="2" charset="0"/>
                <a:cs typeface="Poppins" panose="00000500000000000000" pitchFamily="2" charset="0"/>
              </a:rPr>
              <a:t> stroke in </a:t>
            </a:r>
            <a:r>
              <a:rPr lang="fr-CH" sz="1200" b="0" i="0" dirty="0" err="1">
                <a:solidFill>
                  <a:srgbClr val="545454"/>
                </a:solidFill>
                <a:effectLst/>
                <a:latin typeface="Poppins" panose="00000500000000000000" pitchFamily="2" charset="0"/>
                <a:cs typeface="Poppins" panose="00000500000000000000" pitchFamily="2" charset="0"/>
              </a:rPr>
              <a:t>young</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adults</a:t>
            </a:r>
            <a:r>
              <a:rPr lang="fr-CH" sz="1200" b="0" i="0" dirty="0">
                <a:solidFill>
                  <a:srgbClr val="545454"/>
                </a:solidFill>
                <a:effectLst/>
                <a:latin typeface="Poppins" panose="00000500000000000000" pitchFamily="2" charset="0"/>
                <a:cs typeface="Poppins" panose="00000500000000000000" pitchFamily="2" charset="0"/>
              </a:rPr>
              <a:t> and </a:t>
            </a:r>
            <a:r>
              <a:rPr lang="fr-CH" sz="1200" b="0" i="0" dirty="0" err="1">
                <a:solidFill>
                  <a:srgbClr val="545454"/>
                </a:solidFill>
                <a:effectLst/>
                <a:latin typeface="Poppins" panose="00000500000000000000" pitchFamily="2" charset="0"/>
                <a:cs typeface="Poppins" panose="00000500000000000000" pitchFamily="2" charset="0"/>
              </a:rPr>
              <a:t>preexisting</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psychiatric</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disorders</a:t>
            </a:r>
            <a:r>
              <a:rPr lang="fr-CH" sz="1200" b="0" i="0" dirty="0">
                <a:solidFill>
                  <a:srgbClr val="545454"/>
                </a:solidFill>
                <a:effectLst/>
                <a:latin typeface="Poppins" panose="00000500000000000000" pitchFamily="2" charset="0"/>
                <a:cs typeface="Poppins" panose="00000500000000000000" pitchFamily="2" charset="0"/>
              </a:rPr>
              <a:t>: a </a:t>
            </a:r>
            <a:r>
              <a:rPr lang="fr-CH" sz="1200" b="0" i="0" dirty="0" err="1">
                <a:solidFill>
                  <a:srgbClr val="545454"/>
                </a:solidFill>
                <a:effectLst/>
                <a:latin typeface="Poppins" panose="00000500000000000000" pitchFamily="2" charset="0"/>
                <a:cs typeface="Poppins" panose="00000500000000000000" pitchFamily="2" charset="0"/>
              </a:rPr>
              <a:t>nationwide</a:t>
            </a:r>
            <a:r>
              <a:rPr lang="fr-CH" sz="1200" b="0" i="0" dirty="0">
                <a:solidFill>
                  <a:srgbClr val="545454"/>
                </a:solidFill>
                <a:effectLst/>
                <a:latin typeface="Poppins" panose="00000500000000000000" pitchFamily="2" charset="0"/>
                <a:cs typeface="Poppins" panose="00000500000000000000" pitchFamily="2" charset="0"/>
              </a:rPr>
              <a:t> case–control </a:t>
            </a:r>
            <a:r>
              <a:rPr lang="fr-CH" sz="1200" b="0" i="0" dirty="0" err="1">
                <a:solidFill>
                  <a:srgbClr val="545454"/>
                </a:solidFill>
                <a:effectLst/>
                <a:latin typeface="Poppins" panose="00000500000000000000" pitchFamily="2" charset="0"/>
                <a:cs typeface="Poppins" panose="00000500000000000000" pitchFamily="2" charset="0"/>
              </a:rPr>
              <a:t>study</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Medicine</a:t>
            </a:r>
            <a:r>
              <a:rPr lang="fr-CH" sz="1200" b="0" i="0" dirty="0">
                <a:solidFill>
                  <a:srgbClr val="545454"/>
                </a:solidFill>
                <a:effectLst/>
                <a:latin typeface="Poppins" panose="00000500000000000000" pitchFamily="2" charset="0"/>
                <a:cs typeface="Poppins" panose="00000500000000000000" pitchFamily="2" charset="0"/>
              </a:rPr>
              <a:t> (Baltimore) 2015;94(38):e1520. doi:10.1097/MD.0000000000001520</a:t>
            </a:r>
            <a:endParaRPr lang="fr-CH" sz="1200" dirty="0">
              <a:latin typeface="Poppins" panose="00000500000000000000" pitchFamily="2" charset="0"/>
              <a:cs typeface="Poppins" panose="00000500000000000000" pitchFamily="2" charset="0"/>
            </a:endParaRPr>
          </a:p>
          <a:p>
            <a:pPr marL="259080" lvl="1" indent="-129540" algn="just">
              <a:lnSpc>
                <a:spcPct val="150000"/>
              </a:lnSpc>
              <a:buFont typeface="Arial"/>
              <a:buChar char="•"/>
            </a:pPr>
            <a:r>
              <a:rPr lang="fr-CH" sz="1200" b="0" i="0" dirty="0" err="1">
                <a:solidFill>
                  <a:srgbClr val="545454"/>
                </a:solidFill>
                <a:effectLst/>
                <a:latin typeface="Poppins" panose="00000500000000000000" pitchFamily="2" charset="0"/>
                <a:cs typeface="Poppins" panose="00000500000000000000" pitchFamily="2" charset="0"/>
              </a:rPr>
              <a:t>Chobanian</a:t>
            </a:r>
            <a:r>
              <a:rPr lang="fr-CH" sz="1200" b="0" i="0" dirty="0">
                <a:solidFill>
                  <a:srgbClr val="545454"/>
                </a:solidFill>
                <a:effectLst/>
                <a:latin typeface="Poppins" panose="00000500000000000000" pitchFamily="2" charset="0"/>
                <a:cs typeface="Poppins" panose="00000500000000000000" pitchFamily="2" charset="0"/>
              </a:rPr>
              <a:t> AV, </a:t>
            </a:r>
            <a:r>
              <a:rPr lang="fr-CH" sz="1200" b="0" i="0" dirty="0" err="1">
                <a:solidFill>
                  <a:srgbClr val="545454"/>
                </a:solidFill>
                <a:effectLst/>
                <a:latin typeface="Poppins" panose="00000500000000000000" pitchFamily="2" charset="0"/>
                <a:cs typeface="Poppins" panose="00000500000000000000" pitchFamily="2" charset="0"/>
              </a:rPr>
              <a:t>Bakris</a:t>
            </a:r>
            <a:r>
              <a:rPr lang="fr-CH" sz="1200" b="0" i="0" dirty="0">
                <a:solidFill>
                  <a:srgbClr val="545454"/>
                </a:solidFill>
                <a:effectLst/>
                <a:latin typeface="Poppins" panose="00000500000000000000" pitchFamily="2" charset="0"/>
                <a:cs typeface="Poppins" panose="00000500000000000000" pitchFamily="2" charset="0"/>
              </a:rPr>
              <a:t> GL, Black HR, Cushman WC, Green LA, </a:t>
            </a:r>
            <a:r>
              <a:rPr lang="fr-CH" sz="1200" b="0" i="0" dirty="0" err="1">
                <a:solidFill>
                  <a:srgbClr val="545454"/>
                </a:solidFill>
                <a:effectLst/>
                <a:latin typeface="Poppins" panose="00000500000000000000" pitchFamily="2" charset="0"/>
                <a:cs typeface="Poppins" panose="00000500000000000000" pitchFamily="2" charset="0"/>
              </a:rPr>
              <a:t>Izzo</a:t>
            </a:r>
            <a:r>
              <a:rPr lang="fr-CH" sz="1200" b="0" i="0" dirty="0">
                <a:solidFill>
                  <a:srgbClr val="545454"/>
                </a:solidFill>
                <a:effectLst/>
                <a:latin typeface="Poppins" panose="00000500000000000000" pitchFamily="2" charset="0"/>
                <a:cs typeface="Poppins" panose="00000500000000000000" pitchFamily="2" charset="0"/>
              </a:rPr>
              <a:t> JL Jr, Jones DW, </a:t>
            </a:r>
            <a:r>
              <a:rPr lang="fr-CH" sz="1200" b="0" i="0" dirty="0" err="1">
                <a:solidFill>
                  <a:srgbClr val="545454"/>
                </a:solidFill>
                <a:effectLst/>
                <a:latin typeface="Poppins" panose="00000500000000000000" pitchFamily="2" charset="0"/>
                <a:cs typeface="Poppins" panose="00000500000000000000" pitchFamily="2" charset="0"/>
              </a:rPr>
              <a:t>Materson</a:t>
            </a:r>
            <a:r>
              <a:rPr lang="fr-CH" sz="1200" b="0" i="0" dirty="0">
                <a:solidFill>
                  <a:srgbClr val="545454"/>
                </a:solidFill>
                <a:effectLst/>
                <a:latin typeface="Poppins" panose="00000500000000000000" pitchFamily="2" charset="0"/>
                <a:cs typeface="Poppins" panose="00000500000000000000" pitchFamily="2" charset="0"/>
              </a:rPr>
              <a:t> BJ, </a:t>
            </a:r>
            <a:r>
              <a:rPr lang="fr-CH" sz="1200" b="0" i="0" dirty="0" err="1">
                <a:solidFill>
                  <a:srgbClr val="545454"/>
                </a:solidFill>
                <a:effectLst/>
                <a:latin typeface="Poppins" panose="00000500000000000000" pitchFamily="2" charset="0"/>
                <a:cs typeface="Poppins" panose="00000500000000000000" pitchFamily="2" charset="0"/>
              </a:rPr>
              <a:t>Oparil</a:t>
            </a:r>
            <a:r>
              <a:rPr lang="fr-CH" sz="1200" b="0" i="0" dirty="0">
                <a:solidFill>
                  <a:srgbClr val="545454"/>
                </a:solidFill>
                <a:effectLst/>
                <a:latin typeface="Poppins" panose="00000500000000000000" pitchFamily="2" charset="0"/>
                <a:cs typeface="Poppins" panose="00000500000000000000" pitchFamily="2" charset="0"/>
              </a:rPr>
              <a:t> S, Wright JT Jr, Roccella EJ; National </a:t>
            </a:r>
            <a:r>
              <a:rPr lang="fr-CH" sz="1200" b="0" i="0" dirty="0" err="1">
                <a:solidFill>
                  <a:srgbClr val="545454"/>
                </a:solidFill>
                <a:effectLst/>
                <a:latin typeface="Poppins" panose="00000500000000000000" pitchFamily="2" charset="0"/>
                <a:cs typeface="Poppins" panose="00000500000000000000" pitchFamily="2" charset="0"/>
              </a:rPr>
              <a:t>Heart</a:t>
            </a:r>
            <a:r>
              <a:rPr lang="fr-CH" sz="1200" b="0" i="0" dirty="0">
                <a:solidFill>
                  <a:srgbClr val="545454"/>
                </a:solidFill>
                <a:effectLst/>
                <a:latin typeface="Poppins" panose="00000500000000000000" pitchFamily="2" charset="0"/>
                <a:cs typeface="Poppins" panose="00000500000000000000" pitchFamily="2" charset="0"/>
              </a:rPr>
              <a:t>, Lung, and Blood Institute Joint National </a:t>
            </a:r>
            <a:r>
              <a:rPr lang="fr-CH" sz="1200" b="0" i="0" dirty="0" err="1">
                <a:solidFill>
                  <a:srgbClr val="545454"/>
                </a:solidFill>
                <a:effectLst/>
                <a:latin typeface="Poppins" panose="00000500000000000000" pitchFamily="2" charset="0"/>
                <a:cs typeface="Poppins" panose="00000500000000000000" pitchFamily="2" charset="0"/>
              </a:rPr>
              <a:t>Committee</a:t>
            </a:r>
            <a:r>
              <a:rPr lang="fr-CH" sz="1200" b="0" i="0" dirty="0">
                <a:solidFill>
                  <a:srgbClr val="545454"/>
                </a:solidFill>
                <a:effectLst/>
                <a:latin typeface="Poppins" panose="00000500000000000000" pitchFamily="2" charset="0"/>
                <a:cs typeface="Poppins" panose="00000500000000000000" pitchFamily="2" charset="0"/>
              </a:rPr>
              <a:t> on Prevention, </a:t>
            </a:r>
            <a:r>
              <a:rPr lang="fr-CH" sz="1200" b="0" i="0" dirty="0" err="1">
                <a:solidFill>
                  <a:srgbClr val="545454"/>
                </a:solidFill>
                <a:effectLst/>
                <a:latin typeface="Poppins" panose="00000500000000000000" pitchFamily="2" charset="0"/>
                <a:cs typeface="Poppins" panose="00000500000000000000" pitchFamily="2" charset="0"/>
              </a:rPr>
              <a:t>Detection</a:t>
            </a:r>
            <a:r>
              <a:rPr lang="fr-CH" sz="1200" b="0" i="0" dirty="0">
                <a:solidFill>
                  <a:srgbClr val="545454"/>
                </a:solidFill>
                <a:effectLst/>
                <a:latin typeface="Poppins" panose="00000500000000000000" pitchFamily="2" charset="0"/>
                <a:cs typeface="Poppins" panose="00000500000000000000" pitchFamily="2" charset="0"/>
              </a:rPr>
              <a:t>, Evaluation, and </a:t>
            </a:r>
            <a:r>
              <a:rPr lang="fr-CH" sz="1200" b="0" i="0" dirty="0" err="1">
                <a:solidFill>
                  <a:srgbClr val="545454"/>
                </a:solidFill>
                <a:effectLst/>
                <a:latin typeface="Poppins" panose="00000500000000000000" pitchFamily="2" charset="0"/>
                <a:cs typeface="Poppins" panose="00000500000000000000" pitchFamily="2" charset="0"/>
              </a:rPr>
              <a:t>Treatment</a:t>
            </a:r>
            <a:r>
              <a:rPr lang="fr-CH" sz="1200" b="0" i="0" dirty="0">
                <a:solidFill>
                  <a:srgbClr val="545454"/>
                </a:solidFill>
                <a:effectLst/>
                <a:latin typeface="Poppins" panose="00000500000000000000" pitchFamily="2" charset="0"/>
                <a:cs typeface="Poppins" panose="00000500000000000000" pitchFamily="2" charset="0"/>
              </a:rPr>
              <a:t> of High Blood Pressure; National High Blood Pressure Education Program </a:t>
            </a:r>
            <a:r>
              <a:rPr lang="fr-CH" sz="1200" b="0" i="0" dirty="0" err="1">
                <a:solidFill>
                  <a:srgbClr val="545454"/>
                </a:solidFill>
                <a:effectLst/>
                <a:latin typeface="Poppins" panose="00000500000000000000" pitchFamily="2" charset="0"/>
                <a:cs typeface="Poppins" panose="00000500000000000000" pitchFamily="2" charset="0"/>
              </a:rPr>
              <a:t>Coordinating</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Committee</a:t>
            </a:r>
            <a:r>
              <a:rPr lang="fr-CH" sz="1200" b="0" i="0" dirty="0">
                <a:solidFill>
                  <a:srgbClr val="545454"/>
                </a:solidFill>
                <a:effectLst/>
                <a:latin typeface="Poppins" panose="00000500000000000000" pitchFamily="2" charset="0"/>
                <a:cs typeface="Poppins" panose="00000500000000000000" pitchFamily="2" charset="0"/>
              </a:rPr>
              <a:t>. The </a:t>
            </a:r>
            <a:r>
              <a:rPr lang="fr-CH" sz="1200" b="0" i="0" dirty="0" err="1">
                <a:solidFill>
                  <a:srgbClr val="545454"/>
                </a:solidFill>
                <a:effectLst/>
                <a:latin typeface="Poppins" panose="00000500000000000000" pitchFamily="2" charset="0"/>
                <a:cs typeface="Poppins" panose="00000500000000000000" pitchFamily="2" charset="0"/>
              </a:rPr>
              <a:t>Seventh</a:t>
            </a:r>
            <a:r>
              <a:rPr lang="fr-CH" sz="1200" b="0" i="0" dirty="0">
                <a:solidFill>
                  <a:srgbClr val="545454"/>
                </a:solidFill>
                <a:effectLst/>
                <a:latin typeface="Poppins" panose="00000500000000000000" pitchFamily="2" charset="0"/>
                <a:cs typeface="Poppins" panose="00000500000000000000" pitchFamily="2" charset="0"/>
              </a:rPr>
              <a:t> Report of the Joint National </a:t>
            </a:r>
            <a:r>
              <a:rPr lang="fr-CH" sz="1200" b="0" i="0" dirty="0" err="1">
                <a:solidFill>
                  <a:srgbClr val="545454"/>
                </a:solidFill>
                <a:effectLst/>
                <a:latin typeface="Poppins" panose="00000500000000000000" pitchFamily="2" charset="0"/>
                <a:cs typeface="Poppins" panose="00000500000000000000" pitchFamily="2" charset="0"/>
              </a:rPr>
              <a:t>Committee</a:t>
            </a:r>
            <a:r>
              <a:rPr lang="fr-CH" sz="1200" b="0" i="0" dirty="0">
                <a:solidFill>
                  <a:srgbClr val="545454"/>
                </a:solidFill>
                <a:effectLst/>
                <a:latin typeface="Poppins" panose="00000500000000000000" pitchFamily="2" charset="0"/>
                <a:cs typeface="Poppins" panose="00000500000000000000" pitchFamily="2" charset="0"/>
              </a:rPr>
              <a:t> on Prevention, </a:t>
            </a:r>
            <a:r>
              <a:rPr lang="fr-CH" sz="1200" b="0" i="0" dirty="0" err="1">
                <a:solidFill>
                  <a:srgbClr val="545454"/>
                </a:solidFill>
                <a:effectLst/>
                <a:latin typeface="Poppins" panose="00000500000000000000" pitchFamily="2" charset="0"/>
                <a:cs typeface="Poppins" panose="00000500000000000000" pitchFamily="2" charset="0"/>
              </a:rPr>
              <a:t>Detection</a:t>
            </a:r>
            <a:r>
              <a:rPr lang="fr-CH" sz="1200" b="0" i="0" dirty="0">
                <a:solidFill>
                  <a:srgbClr val="545454"/>
                </a:solidFill>
                <a:effectLst/>
                <a:latin typeface="Poppins" panose="00000500000000000000" pitchFamily="2" charset="0"/>
                <a:cs typeface="Poppins" panose="00000500000000000000" pitchFamily="2" charset="0"/>
              </a:rPr>
              <a:t>, Evaluation, and </a:t>
            </a:r>
            <a:r>
              <a:rPr lang="fr-CH" sz="1200" b="0" i="0" dirty="0" err="1">
                <a:solidFill>
                  <a:srgbClr val="545454"/>
                </a:solidFill>
                <a:effectLst/>
                <a:latin typeface="Poppins" panose="00000500000000000000" pitchFamily="2" charset="0"/>
                <a:cs typeface="Poppins" panose="00000500000000000000" pitchFamily="2" charset="0"/>
              </a:rPr>
              <a:t>Treatment</a:t>
            </a:r>
            <a:r>
              <a:rPr lang="fr-CH" sz="1200" b="0" i="0" dirty="0">
                <a:solidFill>
                  <a:srgbClr val="545454"/>
                </a:solidFill>
                <a:effectLst/>
                <a:latin typeface="Poppins" panose="00000500000000000000" pitchFamily="2" charset="0"/>
                <a:cs typeface="Poppins" panose="00000500000000000000" pitchFamily="2" charset="0"/>
              </a:rPr>
              <a:t> of High Blood Pressure: the JNC 7 report. JAMA. 2003;289:2560–2572. DOI: 10.1001/jama.289.19.2560</a:t>
            </a:r>
            <a:endParaRPr lang="fr-CH" sz="1200" dirty="0">
              <a:latin typeface="Poppins" panose="00000500000000000000" pitchFamily="2" charset="0"/>
              <a:cs typeface="Poppins" panose="00000500000000000000" pitchFamily="2" charset="0"/>
            </a:endParaRPr>
          </a:p>
          <a:p>
            <a:pPr marL="129540" lvl="1" algn="just">
              <a:lnSpc>
                <a:spcPct val="150000"/>
              </a:lnSpc>
            </a:pPr>
            <a:endParaRPr lang="en-US" sz="1200" dirty="0">
              <a:solidFill>
                <a:srgbClr val="545454"/>
              </a:solidFill>
              <a:latin typeface="Poppins"/>
              <a:ea typeface="Poppins"/>
              <a:cs typeface="Poppins"/>
              <a:sym typeface="Poppins"/>
            </a:endParaRPr>
          </a:p>
          <a:p>
            <a:pPr algn="just">
              <a:lnSpc>
                <a:spcPts val="1679"/>
              </a:lnSpc>
            </a:pPr>
            <a:endParaRPr lang="en-US" sz="1200" dirty="0">
              <a:solidFill>
                <a:srgbClr val="545454"/>
              </a:solidFill>
              <a:latin typeface="Poppins"/>
              <a:ea typeface="Poppins"/>
              <a:cs typeface="Poppins"/>
              <a:sym typeface="Poppins"/>
            </a:endParaRPr>
          </a:p>
        </p:txBody>
      </p:sp>
      <p:sp>
        <p:nvSpPr>
          <p:cNvPr id="7" name="Freeform 7"/>
          <p:cNvSpPr/>
          <p:nvPr/>
        </p:nvSpPr>
        <p:spPr>
          <a:xfrm rot="-7354722" flipV="1">
            <a:off x="7581018" y="1915721"/>
            <a:ext cx="5258502" cy="3483757"/>
          </a:xfrm>
          <a:custGeom>
            <a:avLst/>
            <a:gdLst/>
            <a:ahLst/>
            <a:cxnLst/>
            <a:rect l="l" t="t" r="r" b="b"/>
            <a:pathLst>
              <a:path w="5258502" h="3483757">
                <a:moveTo>
                  <a:pt x="0" y="3483758"/>
                </a:moveTo>
                <a:lnTo>
                  <a:pt x="5258501" y="3483758"/>
                </a:lnTo>
                <a:lnTo>
                  <a:pt x="5258501" y="0"/>
                </a:lnTo>
                <a:lnTo>
                  <a:pt x="0" y="0"/>
                </a:lnTo>
                <a:lnTo>
                  <a:pt x="0" y="3483758"/>
                </a:lnTo>
                <a:close/>
              </a:path>
            </a:pathLst>
          </a:custGeom>
          <a:blipFill>
            <a:blip r:embed="rId6">
              <a:alphaModFix amt="50000"/>
              <a:extLst>
                <a:ext uri="{96DAC541-7B7A-43D3-8B79-37D633B846F1}">
                  <asvg:svgBlip xmlns:asvg="http://schemas.microsoft.com/office/drawing/2016/SVG/main" r:embed="rId7"/>
                </a:ext>
              </a:extLst>
            </a:blip>
            <a:stretch>
              <a:fillRect/>
            </a:stretch>
          </a:blipFill>
        </p:spPr>
        <p:txBody>
          <a:bodyPr/>
          <a:lstStyle/>
          <a:p>
            <a:endParaRPr lang="fr-CH"/>
          </a:p>
        </p:txBody>
      </p:sp>
      <p:grpSp>
        <p:nvGrpSpPr>
          <p:cNvPr id="8" name="Group 8"/>
          <p:cNvGrpSpPr/>
          <p:nvPr/>
        </p:nvGrpSpPr>
        <p:grpSpPr>
          <a:xfrm rot="-5400000">
            <a:off x="-2554510" y="3266815"/>
            <a:ext cx="6164334" cy="1154704"/>
            <a:chOff x="0" y="0"/>
            <a:chExt cx="2174613" cy="407349"/>
          </a:xfrm>
        </p:grpSpPr>
        <p:sp>
          <p:nvSpPr>
            <p:cNvPr id="9" name="Freeform 9"/>
            <p:cNvSpPr/>
            <p:nvPr/>
          </p:nvSpPr>
          <p:spPr>
            <a:xfrm>
              <a:off x="0" y="0"/>
              <a:ext cx="2174613" cy="407349"/>
            </a:xfrm>
            <a:custGeom>
              <a:avLst/>
              <a:gdLst/>
              <a:ahLst/>
              <a:cxnLst/>
              <a:rect l="l" t="t" r="r" b="b"/>
              <a:pathLst>
                <a:path w="2174613" h="407349">
                  <a:moveTo>
                    <a:pt x="0" y="0"/>
                  </a:moveTo>
                  <a:lnTo>
                    <a:pt x="2174613" y="0"/>
                  </a:lnTo>
                  <a:lnTo>
                    <a:pt x="2174613" y="407349"/>
                  </a:lnTo>
                  <a:lnTo>
                    <a:pt x="0" y="407349"/>
                  </a:lnTo>
                  <a:close/>
                </a:path>
              </a:pathLst>
            </a:custGeom>
            <a:solidFill>
              <a:srgbClr val="8E7AB5"/>
            </a:solidFill>
          </p:spPr>
          <p:txBody>
            <a:bodyPr/>
            <a:lstStyle/>
            <a:p>
              <a:endParaRPr lang="fr-CH"/>
            </a:p>
          </p:txBody>
        </p:sp>
        <p:sp>
          <p:nvSpPr>
            <p:cNvPr id="10" name="TextBox 10"/>
            <p:cNvSpPr txBox="1"/>
            <p:nvPr/>
          </p:nvSpPr>
          <p:spPr>
            <a:xfrm>
              <a:off x="0" y="-28575"/>
              <a:ext cx="2174613" cy="435924"/>
            </a:xfrm>
            <a:prstGeom prst="rect">
              <a:avLst/>
            </a:prstGeom>
          </p:spPr>
          <p:txBody>
            <a:bodyPr lIns="50800" tIns="50800" rIns="50800" bIns="50800" rtlCol="0" anchor="ctr"/>
            <a:lstStyle/>
            <a:p>
              <a:pPr algn="ctr">
                <a:lnSpc>
                  <a:spcPts val="1960"/>
                </a:lnSpc>
                <a:spcBef>
                  <a:spcPct val="0"/>
                </a:spcBef>
              </a:pPr>
              <a:endParaRPr/>
            </a:p>
          </p:txBody>
        </p:sp>
      </p:grpSp>
      <p:sp>
        <p:nvSpPr>
          <p:cNvPr id="11" name="Freeform 11"/>
          <p:cNvSpPr/>
          <p:nvPr/>
        </p:nvSpPr>
        <p:spPr>
          <a:xfrm rot="1005484">
            <a:off x="8815363" y="5849608"/>
            <a:ext cx="639979" cy="445658"/>
          </a:xfrm>
          <a:custGeom>
            <a:avLst/>
            <a:gdLst/>
            <a:ahLst/>
            <a:cxnLst/>
            <a:rect l="l" t="t" r="r" b="b"/>
            <a:pathLst>
              <a:path w="639979" h="445658">
                <a:moveTo>
                  <a:pt x="0" y="0"/>
                </a:moveTo>
                <a:lnTo>
                  <a:pt x="639979" y="0"/>
                </a:lnTo>
                <a:lnTo>
                  <a:pt x="639979" y="445659"/>
                </a:lnTo>
                <a:lnTo>
                  <a:pt x="0" y="445659"/>
                </a:lnTo>
                <a:lnTo>
                  <a:pt x="0" y="0"/>
                </a:lnTo>
                <a:close/>
              </a:path>
            </a:pathLst>
          </a:custGeom>
          <a:blipFill>
            <a:blip r:embed="rId8">
              <a:alphaModFix amt="52000"/>
              <a:extLst>
                <a:ext uri="{96DAC541-7B7A-43D3-8B79-37D633B846F1}">
                  <asvg:svgBlip xmlns:asvg="http://schemas.microsoft.com/office/drawing/2016/SVG/main" r:embed="rId9"/>
                </a:ext>
              </a:extLst>
            </a:blip>
            <a:stretch>
              <a:fillRect/>
            </a:stretch>
          </a:blipFill>
        </p:spPr>
        <p:txBody>
          <a:bodyPr/>
          <a:lstStyle/>
          <a:p>
            <a:endParaRPr lang="fr-CH"/>
          </a:p>
        </p:txBody>
      </p:sp>
      <p:sp>
        <p:nvSpPr>
          <p:cNvPr id="13" name="Rectangle 12">
            <a:extLst>
              <a:ext uri="{FF2B5EF4-FFF2-40B4-BE49-F238E27FC236}">
                <a16:creationId xmlns:a16="http://schemas.microsoft.com/office/drawing/2014/main" id="{4299D4E1-7ED0-09A6-9042-4D2E72BBE513}"/>
              </a:ext>
            </a:extLst>
          </p:cNvPr>
          <p:cNvSpPr/>
          <p:nvPr/>
        </p:nvSpPr>
        <p:spPr>
          <a:xfrm>
            <a:off x="-130696" y="6477000"/>
            <a:ext cx="9907357" cy="8379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14" name="Freeform 18">
            <a:extLst>
              <a:ext uri="{FF2B5EF4-FFF2-40B4-BE49-F238E27FC236}">
                <a16:creationId xmlns:a16="http://schemas.microsoft.com/office/drawing/2014/main" id="{30D7A541-AD28-9C4D-C0C3-8D3A8C4655F7}"/>
              </a:ext>
            </a:extLst>
          </p:cNvPr>
          <p:cNvSpPr/>
          <p:nvPr/>
        </p:nvSpPr>
        <p:spPr>
          <a:xfrm>
            <a:off x="228600" y="6553200"/>
            <a:ext cx="2461975" cy="656527"/>
          </a:xfrm>
          <a:custGeom>
            <a:avLst/>
            <a:gdLst/>
            <a:ahLst/>
            <a:cxnLst/>
            <a:rect l="l" t="t" r="r" b="b"/>
            <a:pathLst>
              <a:path w="2461975" h="656527">
                <a:moveTo>
                  <a:pt x="0" y="0"/>
                </a:moveTo>
                <a:lnTo>
                  <a:pt x="2461975" y="0"/>
                </a:lnTo>
                <a:lnTo>
                  <a:pt x="2461975" y="656527"/>
                </a:lnTo>
                <a:lnTo>
                  <a:pt x="0" y="656527"/>
                </a:lnTo>
                <a:lnTo>
                  <a:pt x="0" y="0"/>
                </a:lnTo>
                <a:close/>
              </a:path>
            </a:pathLst>
          </a:custGeom>
          <a:blipFill>
            <a:blip r:embed="rId10"/>
            <a:stretch>
              <a:fillRect/>
            </a:stretch>
          </a:blipFill>
        </p:spPr>
        <p:txBody>
          <a:bodyPr/>
          <a:lstStyle/>
          <a:p>
            <a:endParaRPr lang="fr-CH"/>
          </a:p>
        </p:txBody>
      </p:sp>
    </p:spTree>
    <p:extLst>
      <p:ext uri="{BB962C8B-B14F-4D97-AF65-F5344CB8AC3E}">
        <p14:creationId xmlns:p14="http://schemas.microsoft.com/office/powerpoint/2010/main" val="28390842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060" y="43073"/>
            <a:ext cx="4899860" cy="7364546"/>
          </a:xfrm>
          <a:custGeom>
            <a:avLst/>
            <a:gdLst/>
            <a:ahLst/>
            <a:cxnLst/>
            <a:rect l="l" t="t" r="r" b="b"/>
            <a:pathLst>
              <a:path w="4899860" h="7364546">
                <a:moveTo>
                  <a:pt x="0" y="0"/>
                </a:moveTo>
                <a:lnTo>
                  <a:pt x="4899860" y="0"/>
                </a:lnTo>
                <a:lnTo>
                  <a:pt x="4899860" y="7364546"/>
                </a:lnTo>
                <a:lnTo>
                  <a:pt x="0" y="7364546"/>
                </a:lnTo>
                <a:lnTo>
                  <a:pt x="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3" name="Freeform 3"/>
          <p:cNvSpPr/>
          <p:nvPr/>
        </p:nvSpPr>
        <p:spPr>
          <a:xfrm flipH="1">
            <a:off x="4876800" y="43073"/>
            <a:ext cx="4899860" cy="7364546"/>
          </a:xfrm>
          <a:custGeom>
            <a:avLst/>
            <a:gdLst/>
            <a:ahLst/>
            <a:cxnLst/>
            <a:rect l="l" t="t" r="r" b="b"/>
            <a:pathLst>
              <a:path w="4899860" h="7364546">
                <a:moveTo>
                  <a:pt x="4899860" y="0"/>
                </a:moveTo>
                <a:lnTo>
                  <a:pt x="0" y="0"/>
                </a:lnTo>
                <a:lnTo>
                  <a:pt x="0" y="7364546"/>
                </a:lnTo>
                <a:lnTo>
                  <a:pt x="4899860" y="7364546"/>
                </a:lnTo>
                <a:lnTo>
                  <a:pt x="489986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4" name="Freeform 4"/>
          <p:cNvSpPr/>
          <p:nvPr/>
        </p:nvSpPr>
        <p:spPr>
          <a:xfrm>
            <a:off x="7828124" y="302247"/>
            <a:ext cx="1064036" cy="1122993"/>
          </a:xfrm>
          <a:custGeom>
            <a:avLst/>
            <a:gdLst/>
            <a:ahLst/>
            <a:cxnLst/>
            <a:rect l="l" t="t" r="r" b="b"/>
            <a:pathLst>
              <a:path w="1064036" h="1122993">
                <a:moveTo>
                  <a:pt x="0" y="0"/>
                </a:moveTo>
                <a:lnTo>
                  <a:pt x="1064036" y="0"/>
                </a:lnTo>
                <a:lnTo>
                  <a:pt x="1064036" y="1122993"/>
                </a:lnTo>
                <a:lnTo>
                  <a:pt x="0" y="1122993"/>
                </a:lnTo>
                <a:lnTo>
                  <a:pt x="0" y="0"/>
                </a:lnTo>
                <a:close/>
              </a:path>
            </a:pathLst>
          </a:custGeom>
          <a:blipFill>
            <a:blip r:embed="rId5"/>
            <a:stretch>
              <a:fillRect/>
            </a:stretch>
          </a:blipFill>
        </p:spPr>
        <p:txBody>
          <a:bodyPr/>
          <a:lstStyle/>
          <a:p>
            <a:endParaRPr lang="fr-CH"/>
          </a:p>
        </p:txBody>
      </p:sp>
      <p:sp>
        <p:nvSpPr>
          <p:cNvPr id="5" name="TextBox 5"/>
          <p:cNvSpPr txBox="1"/>
          <p:nvPr/>
        </p:nvSpPr>
        <p:spPr>
          <a:xfrm>
            <a:off x="1440065" y="330822"/>
            <a:ext cx="6388059" cy="987386"/>
          </a:xfrm>
          <a:prstGeom prst="rect">
            <a:avLst/>
          </a:prstGeom>
        </p:spPr>
        <p:txBody>
          <a:bodyPr wrap="square" lIns="0" tIns="0" rIns="0" bIns="0" rtlCol="0" anchor="t">
            <a:spAutoFit/>
          </a:bodyPr>
          <a:lstStyle/>
          <a:p>
            <a:pPr algn="ctr">
              <a:lnSpc>
                <a:spcPts val="8406"/>
              </a:lnSpc>
            </a:pPr>
            <a:r>
              <a:rPr lang="en-US" sz="5300" dirty="0">
                <a:solidFill>
                  <a:srgbClr val="000000"/>
                </a:solidFill>
                <a:latin typeface="Feel Free Playful"/>
                <a:ea typeface="Feel Free Playful"/>
                <a:cs typeface="Feel Free Playful"/>
                <a:sym typeface="Feel Free Playful"/>
              </a:rPr>
              <a:t>REFERENCES (2)</a:t>
            </a:r>
          </a:p>
        </p:txBody>
      </p:sp>
      <p:sp>
        <p:nvSpPr>
          <p:cNvPr id="6" name="TextBox 6"/>
          <p:cNvSpPr txBox="1"/>
          <p:nvPr/>
        </p:nvSpPr>
        <p:spPr>
          <a:xfrm>
            <a:off x="1230988" y="1485224"/>
            <a:ext cx="7443896" cy="4915576"/>
          </a:xfrm>
          <a:prstGeom prst="rect">
            <a:avLst/>
          </a:prstGeom>
        </p:spPr>
        <p:txBody>
          <a:bodyPr lIns="0" tIns="0" rIns="0" bIns="0" rtlCol="0" anchor="t">
            <a:spAutoFit/>
          </a:bodyPr>
          <a:lstStyle/>
          <a:p>
            <a:pPr marL="259080" lvl="1" indent="-129540" algn="just">
              <a:lnSpc>
                <a:spcPct val="150000"/>
              </a:lnSpc>
              <a:buFont typeface="Arial"/>
              <a:buChar char="•"/>
            </a:pPr>
            <a:r>
              <a:rPr lang="fr-CH" sz="1200" b="0" i="0" dirty="0" err="1">
                <a:solidFill>
                  <a:srgbClr val="545454"/>
                </a:solidFill>
                <a:effectLst/>
                <a:latin typeface="Poppins" panose="00000500000000000000" pitchFamily="2" charset="0"/>
                <a:cs typeface="Poppins" panose="00000500000000000000" pitchFamily="2" charset="0"/>
              </a:rPr>
              <a:t>Deschasaux</a:t>
            </a:r>
            <a:r>
              <a:rPr lang="fr-CH" sz="1200" b="0" i="0" dirty="0">
                <a:solidFill>
                  <a:srgbClr val="545454"/>
                </a:solidFill>
                <a:effectLst/>
                <a:latin typeface="Poppins" panose="00000500000000000000" pitchFamily="2" charset="0"/>
                <a:cs typeface="Poppins" panose="00000500000000000000" pitchFamily="2" charset="0"/>
              </a:rPr>
              <a:t>-Tanguy M, </a:t>
            </a:r>
            <a:r>
              <a:rPr lang="fr-CH" sz="1200" b="0" i="0" dirty="0" err="1">
                <a:solidFill>
                  <a:srgbClr val="545454"/>
                </a:solidFill>
                <a:effectLst/>
                <a:latin typeface="Poppins" panose="00000500000000000000" pitchFamily="2" charset="0"/>
                <a:cs typeface="Poppins" panose="00000500000000000000" pitchFamily="2" charset="0"/>
              </a:rPr>
              <a:t>Huybrechts</a:t>
            </a:r>
            <a:r>
              <a:rPr lang="fr-CH" sz="1200" b="0" i="0" dirty="0">
                <a:solidFill>
                  <a:srgbClr val="545454"/>
                </a:solidFill>
                <a:effectLst/>
                <a:latin typeface="Poppins" panose="00000500000000000000" pitchFamily="2" charset="0"/>
                <a:cs typeface="Poppins" panose="00000500000000000000" pitchFamily="2" charset="0"/>
              </a:rPr>
              <a:t> I, Julia C, </a:t>
            </a:r>
            <a:r>
              <a:rPr lang="fr-CH" sz="1200" b="0" i="0" dirty="0" err="1">
                <a:solidFill>
                  <a:srgbClr val="545454"/>
                </a:solidFill>
                <a:effectLst/>
                <a:latin typeface="Poppins" panose="00000500000000000000" pitchFamily="2" charset="0"/>
                <a:cs typeface="Poppins" panose="00000500000000000000" pitchFamily="2" charset="0"/>
              </a:rPr>
              <a:t>Hercberg</a:t>
            </a:r>
            <a:r>
              <a:rPr lang="fr-CH" sz="1200" b="0" i="0" dirty="0">
                <a:solidFill>
                  <a:srgbClr val="545454"/>
                </a:solidFill>
                <a:effectLst/>
                <a:latin typeface="Poppins" panose="00000500000000000000" pitchFamily="2" charset="0"/>
                <a:cs typeface="Poppins" panose="00000500000000000000" pitchFamily="2" charset="0"/>
              </a:rPr>
              <a:t> S, Sarda B, </a:t>
            </a:r>
            <a:r>
              <a:rPr lang="fr-CH" sz="1200" b="0" i="0" dirty="0" err="1">
                <a:solidFill>
                  <a:srgbClr val="545454"/>
                </a:solidFill>
                <a:effectLst/>
                <a:latin typeface="Poppins" panose="00000500000000000000" pitchFamily="2" charset="0"/>
                <a:cs typeface="Poppins" panose="00000500000000000000" pitchFamily="2" charset="0"/>
              </a:rPr>
              <a:t>Fialon</a:t>
            </a:r>
            <a:r>
              <a:rPr lang="fr-CH" sz="1200" b="0" i="0" dirty="0">
                <a:solidFill>
                  <a:srgbClr val="545454"/>
                </a:solidFill>
                <a:effectLst/>
                <a:latin typeface="Poppins" panose="00000500000000000000" pitchFamily="2" charset="0"/>
                <a:cs typeface="Poppins" panose="00000500000000000000" pitchFamily="2" charset="0"/>
              </a:rPr>
              <a:t> M et al. </a:t>
            </a:r>
            <a:r>
              <a:rPr lang="fr-CH" sz="1200" b="0" i="0" dirty="0" err="1">
                <a:solidFill>
                  <a:srgbClr val="545454"/>
                </a:solidFill>
                <a:effectLst/>
                <a:latin typeface="Poppins" panose="00000500000000000000" pitchFamily="2" charset="0"/>
                <a:cs typeface="Poppins" panose="00000500000000000000" pitchFamily="2" charset="0"/>
              </a:rPr>
              <a:t>Nutritional</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quality</a:t>
            </a:r>
            <a:r>
              <a:rPr lang="fr-CH" sz="1200" b="0" i="0" dirty="0">
                <a:solidFill>
                  <a:srgbClr val="545454"/>
                </a:solidFill>
                <a:effectLst/>
                <a:latin typeface="Poppins" panose="00000500000000000000" pitchFamily="2" charset="0"/>
                <a:cs typeface="Poppins" panose="00000500000000000000" pitchFamily="2" charset="0"/>
              </a:rPr>
              <a:t> of </a:t>
            </a:r>
            <a:r>
              <a:rPr lang="fr-CH" sz="1200" b="0" i="0" dirty="0" err="1">
                <a:solidFill>
                  <a:srgbClr val="545454"/>
                </a:solidFill>
                <a:effectLst/>
                <a:latin typeface="Poppins" panose="00000500000000000000" pitchFamily="2" charset="0"/>
                <a:cs typeface="Poppins" panose="00000500000000000000" pitchFamily="2" charset="0"/>
              </a:rPr>
              <a:t>diet</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characterized</a:t>
            </a:r>
            <a:r>
              <a:rPr lang="fr-CH" sz="1200" b="0" i="0" dirty="0">
                <a:solidFill>
                  <a:srgbClr val="545454"/>
                </a:solidFill>
                <a:effectLst/>
                <a:latin typeface="Poppins" panose="00000500000000000000" pitchFamily="2" charset="0"/>
                <a:cs typeface="Poppins" panose="00000500000000000000" pitchFamily="2" charset="0"/>
              </a:rPr>
              <a:t> by the Nutri-Score profiling system and </a:t>
            </a:r>
            <a:r>
              <a:rPr lang="fr-CH" sz="1200" b="0" i="0" dirty="0" err="1">
                <a:solidFill>
                  <a:srgbClr val="545454"/>
                </a:solidFill>
                <a:effectLst/>
                <a:latin typeface="Poppins" panose="00000500000000000000" pitchFamily="2" charset="0"/>
                <a:cs typeface="Poppins" panose="00000500000000000000" pitchFamily="2" charset="0"/>
              </a:rPr>
              <a:t>cardiovascular</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disease</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risk</a:t>
            </a:r>
            <a:r>
              <a:rPr lang="fr-CH" sz="1200" b="0" i="0" dirty="0">
                <a:solidFill>
                  <a:srgbClr val="545454"/>
                </a:solidFill>
                <a:effectLst/>
                <a:latin typeface="Poppins" panose="00000500000000000000" pitchFamily="2" charset="0"/>
                <a:cs typeface="Poppins" panose="00000500000000000000" pitchFamily="2" charset="0"/>
              </a:rPr>
              <a:t>: a prospective </a:t>
            </a:r>
            <a:r>
              <a:rPr lang="fr-CH" sz="1200" b="0" i="0" dirty="0" err="1">
                <a:solidFill>
                  <a:srgbClr val="545454"/>
                </a:solidFill>
                <a:effectLst/>
                <a:latin typeface="Poppins" panose="00000500000000000000" pitchFamily="2" charset="0"/>
                <a:cs typeface="Poppins" panose="00000500000000000000" pitchFamily="2" charset="0"/>
              </a:rPr>
              <a:t>study</a:t>
            </a:r>
            <a:r>
              <a:rPr lang="fr-CH" sz="1200" b="0" i="0" dirty="0">
                <a:solidFill>
                  <a:srgbClr val="545454"/>
                </a:solidFill>
                <a:effectLst/>
                <a:latin typeface="Poppins" panose="00000500000000000000" pitchFamily="2" charset="0"/>
                <a:cs typeface="Poppins" panose="00000500000000000000" pitchFamily="2" charset="0"/>
              </a:rPr>
              <a:t> in 7 </a:t>
            </a:r>
            <a:r>
              <a:rPr lang="fr-CH" sz="1200" b="0" i="0" dirty="0" err="1">
                <a:solidFill>
                  <a:srgbClr val="545454"/>
                </a:solidFill>
                <a:effectLst/>
                <a:latin typeface="Poppins" panose="00000500000000000000" pitchFamily="2" charset="0"/>
                <a:cs typeface="Poppins" panose="00000500000000000000" pitchFamily="2" charset="0"/>
              </a:rPr>
              <a:t>European</a:t>
            </a:r>
            <a:r>
              <a:rPr lang="fr-CH" sz="1200" b="0" i="0" dirty="0">
                <a:solidFill>
                  <a:srgbClr val="545454"/>
                </a:solidFill>
                <a:effectLst/>
                <a:latin typeface="Poppins" panose="00000500000000000000" pitchFamily="2" charset="0"/>
                <a:cs typeface="Poppins" panose="00000500000000000000" pitchFamily="2" charset="0"/>
              </a:rPr>
              <a:t> countries. The Lancet Reg </a:t>
            </a:r>
            <a:r>
              <a:rPr lang="fr-CH" sz="1200" b="0" i="0" dirty="0" err="1">
                <a:solidFill>
                  <a:srgbClr val="545454"/>
                </a:solidFill>
                <a:effectLst/>
                <a:latin typeface="Poppins" panose="00000500000000000000" pitchFamily="2" charset="0"/>
                <a:cs typeface="Poppins" panose="00000500000000000000" pitchFamily="2" charset="0"/>
              </a:rPr>
              <a:t>Health</a:t>
            </a:r>
            <a:r>
              <a:rPr lang="fr-CH" sz="1200" b="0" i="0" dirty="0">
                <a:solidFill>
                  <a:srgbClr val="545454"/>
                </a:solidFill>
                <a:effectLst/>
                <a:latin typeface="Poppins" panose="00000500000000000000" pitchFamily="2" charset="0"/>
                <a:cs typeface="Poppins" panose="00000500000000000000" pitchFamily="2" charset="0"/>
              </a:rPr>
              <a:t>. 2024; 0(0):1-13. DOI:10.1016/j.lanepe.2024.101006</a:t>
            </a:r>
            <a:endParaRPr lang="en-US" sz="1200" dirty="0">
              <a:solidFill>
                <a:srgbClr val="545454"/>
              </a:solidFill>
              <a:latin typeface="Poppins"/>
              <a:cs typeface="Poppins"/>
              <a:sym typeface="Poppins"/>
            </a:endParaRPr>
          </a:p>
          <a:p>
            <a:pPr marL="259080" lvl="1" indent="-129540" algn="just">
              <a:lnSpc>
                <a:spcPct val="150000"/>
              </a:lnSpc>
              <a:buFont typeface="Arial"/>
              <a:buChar char="•"/>
            </a:pPr>
            <a:r>
              <a:rPr lang="fr-CH" sz="1200" b="0" i="0" dirty="0" err="1">
                <a:solidFill>
                  <a:srgbClr val="545454"/>
                </a:solidFill>
                <a:effectLst/>
                <a:latin typeface="Poppins" panose="00000500000000000000" pitchFamily="2" charset="0"/>
                <a:cs typeface="Poppins" panose="00000500000000000000" pitchFamily="2" charset="0"/>
              </a:rPr>
              <a:t>Elser</a:t>
            </a:r>
            <a:r>
              <a:rPr lang="fr-CH" sz="1200" b="0" i="0" dirty="0">
                <a:solidFill>
                  <a:srgbClr val="545454"/>
                </a:solidFill>
                <a:effectLst/>
                <a:latin typeface="Poppins" panose="00000500000000000000" pitchFamily="2" charset="0"/>
                <a:cs typeface="Poppins" panose="00000500000000000000" pitchFamily="2" charset="0"/>
              </a:rPr>
              <a:t> H, Vijayaraghavan M, </a:t>
            </a:r>
            <a:r>
              <a:rPr lang="fr-CH" sz="1200" b="0" i="0" dirty="0" err="1">
                <a:solidFill>
                  <a:srgbClr val="545454"/>
                </a:solidFill>
                <a:effectLst/>
                <a:latin typeface="Poppins" panose="00000500000000000000" pitchFamily="2" charset="0"/>
                <a:cs typeface="Poppins" panose="00000500000000000000" pitchFamily="2" charset="0"/>
              </a:rPr>
              <a:t>Kasner</a:t>
            </a:r>
            <a:r>
              <a:rPr lang="fr-CH" sz="1200" b="0" i="0" dirty="0">
                <a:solidFill>
                  <a:srgbClr val="545454"/>
                </a:solidFill>
                <a:effectLst/>
                <a:latin typeface="Poppins" panose="00000500000000000000" pitchFamily="2" charset="0"/>
                <a:cs typeface="Poppins" panose="00000500000000000000" pitchFamily="2" charset="0"/>
              </a:rPr>
              <a:t> SE. E-Cigarettes and Stroke Risk-</a:t>
            </a:r>
            <a:r>
              <a:rPr lang="fr-CH" sz="1200" b="0" i="0" dirty="0" err="1">
                <a:solidFill>
                  <a:srgbClr val="545454"/>
                </a:solidFill>
                <a:effectLst/>
                <a:latin typeface="Poppins" panose="00000500000000000000" pitchFamily="2" charset="0"/>
                <a:cs typeface="Poppins" panose="00000500000000000000" pitchFamily="2" charset="0"/>
              </a:rPr>
              <a:t>Present</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Uncertainties</a:t>
            </a:r>
            <a:r>
              <a:rPr lang="fr-CH" sz="1200" b="0" i="0" dirty="0">
                <a:solidFill>
                  <a:srgbClr val="545454"/>
                </a:solidFill>
                <a:effectLst/>
                <a:latin typeface="Poppins" panose="00000500000000000000" pitchFamily="2" charset="0"/>
                <a:cs typeface="Poppins" panose="00000500000000000000" pitchFamily="2" charset="0"/>
              </a:rPr>
              <a:t> and Future Directions. JAMA </a:t>
            </a:r>
            <a:r>
              <a:rPr lang="fr-CH" sz="1200" b="0" i="0" dirty="0" err="1">
                <a:solidFill>
                  <a:srgbClr val="545454"/>
                </a:solidFill>
                <a:effectLst/>
                <a:latin typeface="Poppins" panose="00000500000000000000" pitchFamily="2" charset="0"/>
                <a:cs typeface="Poppins" panose="00000500000000000000" pitchFamily="2" charset="0"/>
              </a:rPr>
              <a:t>Neurol</a:t>
            </a:r>
            <a:r>
              <a:rPr lang="fr-CH" sz="1200" b="0" i="0" dirty="0">
                <a:solidFill>
                  <a:srgbClr val="545454"/>
                </a:solidFill>
                <a:effectLst/>
                <a:latin typeface="Poppins" panose="00000500000000000000" pitchFamily="2" charset="0"/>
                <a:cs typeface="Poppins" panose="00000500000000000000" pitchFamily="2" charset="0"/>
              </a:rPr>
              <a:t>. 2023 Sep 1;80(9):883-884. </a:t>
            </a:r>
            <a:r>
              <a:rPr lang="fr-CH" sz="1200" b="0" i="0" dirty="0" err="1">
                <a:solidFill>
                  <a:srgbClr val="545454"/>
                </a:solidFill>
                <a:effectLst/>
                <a:latin typeface="Poppins" panose="00000500000000000000" pitchFamily="2" charset="0"/>
                <a:cs typeface="Poppins" panose="00000500000000000000" pitchFamily="2" charset="0"/>
              </a:rPr>
              <a:t>doi</a:t>
            </a:r>
            <a:r>
              <a:rPr lang="fr-CH" sz="1200" b="0" i="0" dirty="0">
                <a:solidFill>
                  <a:srgbClr val="545454"/>
                </a:solidFill>
                <a:effectLst/>
                <a:latin typeface="Poppins" panose="00000500000000000000" pitchFamily="2" charset="0"/>
                <a:cs typeface="Poppins" panose="00000500000000000000" pitchFamily="2" charset="0"/>
              </a:rPr>
              <a:t>: 10.1001/jamaneurol.2023.2050</a:t>
            </a:r>
            <a:endParaRPr lang="fr-CH" sz="1200" dirty="0">
              <a:latin typeface="Poppins" panose="00000500000000000000" pitchFamily="2" charset="0"/>
              <a:cs typeface="Poppins" panose="00000500000000000000" pitchFamily="2" charset="0"/>
            </a:endParaRPr>
          </a:p>
          <a:p>
            <a:pPr marL="259080" lvl="1" indent="-129540" algn="just">
              <a:lnSpc>
                <a:spcPct val="150000"/>
              </a:lnSpc>
              <a:buFont typeface="Arial"/>
              <a:buChar char="•"/>
            </a:pPr>
            <a:r>
              <a:rPr lang="fr-CH" sz="1200" b="0" i="0" dirty="0" err="1">
                <a:solidFill>
                  <a:srgbClr val="545454"/>
                </a:solidFill>
                <a:effectLst/>
                <a:latin typeface="Poppins" panose="00000500000000000000" pitchFamily="2" charset="0"/>
                <a:cs typeface="Poppins" panose="00000500000000000000" pitchFamily="2" charset="0"/>
              </a:rPr>
              <a:t>Estruch</a:t>
            </a:r>
            <a:r>
              <a:rPr lang="fr-CH" sz="1200" b="0" i="0" dirty="0">
                <a:solidFill>
                  <a:srgbClr val="545454"/>
                </a:solidFill>
                <a:effectLst/>
                <a:latin typeface="Poppins" panose="00000500000000000000" pitchFamily="2" charset="0"/>
                <a:cs typeface="Poppins" panose="00000500000000000000" pitchFamily="2" charset="0"/>
              </a:rPr>
              <a:t> R, Ros E, Salas-</a:t>
            </a:r>
            <a:r>
              <a:rPr lang="fr-CH" sz="1200" b="0" i="0" dirty="0" err="1">
                <a:solidFill>
                  <a:srgbClr val="545454"/>
                </a:solidFill>
                <a:effectLst/>
                <a:latin typeface="Poppins" panose="00000500000000000000" pitchFamily="2" charset="0"/>
                <a:cs typeface="Poppins" panose="00000500000000000000" pitchFamily="2" charset="0"/>
              </a:rPr>
              <a:t>Salvadó</a:t>
            </a:r>
            <a:r>
              <a:rPr lang="fr-CH" sz="1200" b="0" i="0" dirty="0">
                <a:solidFill>
                  <a:srgbClr val="545454"/>
                </a:solidFill>
                <a:effectLst/>
                <a:latin typeface="Poppins" panose="00000500000000000000" pitchFamily="2" charset="0"/>
                <a:cs typeface="Poppins" panose="00000500000000000000" pitchFamily="2" charset="0"/>
              </a:rPr>
              <a:t> J, et al; PREDIMED </a:t>
            </a:r>
            <a:r>
              <a:rPr lang="fr-CH" sz="1200" b="0" i="0" dirty="0" err="1">
                <a:solidFill>
                  <a:srgbClr val="545454"/>
                </a:solidFill>
                <a:effectLst/>
                <a:latin typeface="Poppins" panose="00000500000000000000" pitchFamily="2" charset="0"/>
                <a:cs typeface="Poppins" panose="00000500000000000000" pitchFamily="2" charset="0"/>
              </a:rPr>
              <a:t>Study</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Investigators</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Primary</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prevention</a:t>
            </a:r>
            <a:r>
              <a:rPr lang="fr-CH" sz="1200" b="0" i="0" dirty="0">
                <a:solidFill>
                  <a:srgbClr val="545454"/>
                </a:solidFill>
                <a:effectLst/>
                <a:latin typeface="Poppins" panose="00000500000000000000" pitchFamily="2" charset="0"/>
                <a:cs typeface="Poppins" panose="00000500000000000000" pitchFamily="2" charset="0"/>
              </a:rPr>
              <a:t> of </a:t>
            </a:r>
            <a:r>
              <a:rPr lang="fr-CH" sz="1200" b="0" i="0" dirty="0" err="1">
                <a:solidFill>
                  <a:srgbClr val="545454"/>
                </a:solidFill>
                <a:effectLst/>
                <a:latin typeface="Poppins" panose="00000500000000000000" pitchFamily="2" charset="0"/>
                <a:cs typeface="Poppins" panose="00000500000000000000" pitchFamily="2" charset="0"/>
              </a:rPr>
              <a:t>cardiovascular</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disease</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with</a:t>
            </a:r>
            <a:r>
              <a:rPr lang="fr-CH" sz="1200" b="0" i="0" dirty="0">
                <a:solidFill>
                  <a:srgbClr val="545454"/>
                </a:solidFill>
                <a:effectLst/>
                <a:latin typeface="Poppins" panose="00000500000000000000" pitchFamily="2" charset="0"/>
                <a:cs typeface="Poppins" panose="00000500000000000000" pitchFamily="2" charset="0"/>
              </a:rPr>
              <a:t> a </a:t>
            </a:r>
            <a:r>
              <a:rPr lang="fr-CH" sz="1200" b="0" i="0" dirty="0" err="1">
                <a:solidFill>
                  <a:srgbClr val="545454"/>
                </a:solidFill>
                <a:effectLst/>
                <a:latin typeface="Poppins" panose="00000500000000000000" pitchFamily="2" charset="0"/>
                <a:cs typeface="Poppins" panose="00000500000000000000" pitchFamily="2" charset="0"/>
              </a:rPr>
              <a:t>Mediterranean</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diet</a:t>
            </a:r>
            <a:r>
              <a:rPr lang="fr-CH" sz="1200" b="0" i="0" dirty="0">
                <a:solidFill>
                  <a:srgbClr val="545454"/>
                </a:solidFill>
                <a:effectLst/>
                <a:latin typeface="Poppins" panose="00000500000000000000" pitchFamily="2" charset="0"/>
                <a:cs typeface="Poppins" panose="00000500000000000000" pitchFamily="2" charset="0"/>
              </a:rPr>
              <a:t>. N </a:t>
            </a:r>
            <a:r>
              <a:rPr lang="fr-CH" sz="1200" b="0" i="0" dirty="0" err="1">
                <a:solidFill>
                  <a:srgbClr val="545454"/>
                </a:solidFill>
                <a:effectLst/>
                <a:latin typeface="Poppins" panose="00000500000000000000" pitchFamily="2" charset="0"/>
                <a:cs typeface="Poppins" panose="00000500000000000000" pitchFamily="2" charset="0"/>
              </a:rPr>
              <a:t>Engl</a:t>
            </a:r>
            <a:r>
              <a:rPr lang="fr-CH" sz="1200" b="0" i="0" dirty="0">
                <a:solidFill>
                  <a:srgbClr val="545454"/>
                </a:solidFill>
                <a:effectLst/>
                <a:latin typeface="Poppins" panose="00000500000000000000" pitchFamily="2" charset="0"/>
                <a:cs typeface="Poppins" panose="00000500000000000000" pitchFamily="2" charset="0"/>
              </a:rPr>
              <a:t> J Med. 2013;368:1279–1290. DOI:: 10.1056/NEJMoa1200303</a:t>
            </a:r>
            <a:endParaRPr lang="fr-CH" sz="1200" dirty="0">
              <a:latin typeface="Poppins" panose="00000500000000000000" pitchFamily="2" charset="0"/>
              <a:cs typeface="Poppins" panose="00000500000000000000" pitchFamily="2" charset="0"/>
            </a:endParaRPr>
          </a:p>
          <a:p>
            <a:pPr marL="259080" lvl="1" indent="-129540" algn="just">
              <a:lnSpc>
                <a:spcPct val="150000"/>
              </a:lnSpc>
              <a:buFont typeface="Arial"/>
              <a:buChar char="•"/>
            </a:pPr>
            <a:r>
              <a:rPr lang="fr-CH" sz="1200" b="0" i="0" dirty="0">
                <a:solidFill>
                  <a:srgbClr val="545454"/>
                </a:solidFill>
                <a:effectLst/>
                <a:latin typeface="Poppins" panose="00000500000000000000" pitchFamily="2" charset="0"/>
                <a:cs typeface="Poppins" panose="00000500000000000000" pitchFamily="2" charset="0"/>
              </a:rPr>
              <a:t>Fonseca AC, Ferro JM. Drug abuse and stroke. </a:t>
            </a:r>
            <a:r>
              <a:rPr lang="fr-CH" sz="1200" b="0" i="0" dirty="0" err="1">
                <a:solidFill>
                  <a:srgbClr val="545454"/>
                </a:solidFill>
                <a:effectLst/>
                <a:latin typeface="Poppins" panose="00000500000000000000" pitchFamily="2" charset="0"/>
                <a:cs typeface="Poppins" panose="00000500000000000000" pitchFamily="2" charset="0"/>
              </a:rPr>
              <a:t>Curr</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Neurol</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Neurosci</a:t>
            </a:r>
            <a:r>
              <a:rPr lang="fr-CH" sz="1200" b="0" i="0" dirty="0">
                <a:solidFill>
                  <a:srgbClr val="545454"/>
                </a:solidFill>
                <a:effectLst/>
                <a:latin typeface="Poppins" panose="00000500000000000000" pitchFamily="2" charset="0"/>
                <a:cs typeface="Poppins" panose="00000500000000000000" pitchFamily="2" charset="0"/>
              </a:rPr>
              <a:t> Rep 2013;13(2):325. </a:t>
            </a:r>
            <a:r>
              <a:rPr lang="fr-CH" sz="1200" b="0" i="0" dirty="0" err="1">
                <a:solidFill>
                  <a:srgbClr val="545454"/>
                </a:solidFill>
                <a:effectLst/>
                <a:latin typeface="Poppins" panose="00000500000000000000" pitchFamily="2" charset="0"/>
                <a:cs typeface="Poppins" panose="00000500000000000000" pitchFamily="2" charset="0"/>
              </a:rPr>
              <a:t>doi</a:t>
            </a:r>
            <a:r>
              <a:rPr lang="fr-CH" sz="1200" b="0" i="0" dirty="0">
                <a:solidFill>
                  <a:srgbClr val="545454"/>
                </a:solidFill>
                <a:effectLst/>
                <a:latin typeface="Poppins" panose="00000500000000000000" pitchFamily="2" charset="0"/>
                <a:cs typeface="Poppins" panose="00000500000000000000" pitchFamily="2" charset="0"/>
              </a:rPr>
              <a:t>: 10.1007/s11910-012-0325-0</a:t>
            </a:r>
          </a:p>
          <a:p>
            <a:pPr marL="259080" lvl="1" indent="-129540" algn="just">
              <a:lnSpc>
                <a:spcPct val="150000"/>
              </a:lnSpc>
              <a:buFont typeface="Arial"/>
              <a:buChar char="•"/>
            </a:pPr>
            <a:r>
              <a:rPr lang="en-US" sz="1200" dirty="0">
                <a:solidFill>
                  <a:srgbClr val="545454"/>
                </a:solidFill>
                <a:latin typeface="Poppins"/>
                <a:ea typeface="Poppins"/>
                <a:cs typeface="Poppins"/>
                <a:sym typeface="Poppins"/>
              </a:rPr>
              <a:t>HUG. </a:t>
            </a:r>
            <a:r>
              <a:rPr lang="en-US" sz="1200" dirty="0" err="1">
                <a:solidFill>
                  <a:srgbClr val="545454"/>
                </a:solidFill>
                <a:latin typeface="Poppins"/>
                <a:ea typeface="Poppins"/>
                <a:cs typeface="Poppins"/>
                <a:sym typeface="Poppins"/>
              </a:rPr>
              <a:t>L’essentiel</a:t>
            </a:r>
            <a:r>
              <a:rPr lang="en-US" sz="1200" dirty="0">
                <a:solidFill>
                  <a:srgbClr val="545454"/>
                </a:solidFill>
                <a:latin typeface="Poppins"/>
                <a:ea typeface="Poppins"/>
                <a:cs typeface="Poppins"/>
                <a:sym typeface="Poppins"/>
              </a:rPr>
              <a:t> </a:t>
            </a:r>
            <a:r>
              <a:rPr lang="en-US" sz="1200" dirty="0" err="1">
                <a:solidFill>
                  <a:srgbClr val="545454"/>
                </a:solidFill>
                <a:latin typeface="Poppins"/>
                <a:ea typeface="Poppins"/>
                <a:cs typeface="Poppins"/>
                <a:sym typeface="Poppins"/>
              </a:rPr>
              <a:t>c’est</a:t>
            </a:r>
            <a:r>
              <a:rPr lang="en-US" sz="1200" dirty="0">
                <a:solidFill>
                  <a:srgbClr val="545454"/>
                </a:solidFill>
                <a:latin typeface="Poppins"/>
                <a:ea typeface="Poppins"/>
                <a:cs typeface="Poppins"/>
                <a:sym typeface="Poppins"/>
              </a:rPr>
              <a:t> </a:t>
            </a:r>
            <a:r>
              <a:rPr lang="en-US" sz="1200" dirty="0" err="1">
                <a:solidFill>
                  <a:srgbClr val="545454"/>
                </a:solidFill>
                <a:latin typeface="Poppins"/>
                <a:ea typeface="Poppins"/>
                <a:cs typeface="Poppins"/>
                <a:sym typeface="Poppins"/>
              </a:rPr>
              <a:t>vous</a:t>
            </a:r>
            <a:r>
              <a:rPr lang="en-US" sz="1200" dirty="0">
                <a:solidFill>
                  <a:srgbClr val="545454"/>
                </a:solidFill>
                <a:latin typeface="Poppins"/>
                <a:ea typeface="Poppins"/>
                <a:cs typeface="Poppins"/>
                <a:sym typeface="Poppins"/>
              </a:rPr>
              <a:t> ! [En </a:t>
            </a:r>
            <a:r>
              <a:rPr lang="en-US" sz="1200" dirty="0" err="1">
                <a:solidFill>
                  <a:srgbClr val="545454"/>
                </a:solidFill>
                <a:latin typeface="Poppins"/>
                <a:ea typeface="Poppins"/>
                <a:cs typeface="Poppins"/>
                <a:sym typeface="Poppins"/>
              </a:rPr>
              <a:t>ligne</a:t>
            </a:r>
            <a:r>
              <a:rPr lang="en-US" sz="1200" dirty="0">
                <a:solidFill>
                  <a:srgbClr val="545454"/>
                </a:solidFill>
                <a:latin typeface="Poppins"/>
                <a:ea typeface="Poppins"/>
                <a:cs typeface="Poppins"/>
                <a:sym typeface="Poppins"/>
              </a:rPr>
              <a:t>]. Syndrome </a:t>
            </a:r>
            <a:r>
              <a:rPr lang="en-US" sz="1200" dirty="0" err="1">
                <a:solidFill>
                  <a:srgbClr val="545454"/>
                </a:solidFill>
                <a:latin typeface="Poppins"/>
                <a:ea typeface="Poppins"/>
                <a:cs typeface="Poppins"/>
                <a:sym typeface="Poppins"/>
              </a:rPr>
              <a:t>métabolique</a:t>
            </a:r>
            <a:r>
              <a:rPr lang="en-US" sz="1200" dirty="0">
                <a:solidFill>
                  <a:srgbClr val="545454"/>
                </a:solidFill>
                <a:latin typeface="Poppins"/>
                <a:ea typeface="Poppins"/>
                <a:cs typeface="Poppins"/>
                <a:sym typeface="Poppins"/>
              </a:rPr>
              <a:t> [</a:t>
            </a:r>
            <a:r>
              <a:rPr lang="en-US" sz="1200" dirty="0" err="1">
                <a:solidFill>
                  <a:srgbClr val="545454"/>
                </a:solidFill>
                <a:latin typeface="Poppins"/>
                <a:ea typeface="Poppins"/>
                <a:cs typeface="Poppins"/>
                <a:sym typeface="Poppins"/>
              </a:rPr>
              <a:t>cité</a:t>
            </a:r>
            <a:r>
              <a:rPr lang="en-US" sz="1200" dirty="0">
                <a:solidFill>
                  <a:srgbClr val="545454"/>
                </a:solidFill>
                <a:latin typeface="Poppins"/>
                <a:ea typeface="Poppins"/>
                <a:cs typeface="Poppins"/>
                <a:sym typeface="Poppins"/>
              </a:rPr>
              <a:t> le 23 </a:t>
            </a:r>
            <a:r>
              <a:rPr lang="en-US" sz="1200" dirty="0" err="1">
                <a:solidFill>
                  <a:srgbClr val="545454"/>
                </a:solidFill>
                <a:latin typeface="Poppins"/>
                <a:ea typeface="Poppins"/>
                <a:cs typeface="Poppins"/>
                <a:sym typeface="Poppins"/>
              </a:rPr>
              <a:t>juillet</a:t>
            </a:r>
            <a:r>
              <a:rPr lang="en-US" sz="1200" dirty="0">
                <a:solidFill>
                  <a:srgbClr val="545454"/>
                </a:solidFill>
                <a:latin typeface="Poppins"/>
                <a:ea typeface="Poppins"/>
                <a:cs typeface="Poppins"/>
                <a:sym typeface="Poppins"/>
              </a:rPr>
              <a:t> 2024]. Disponible: https://www.hug.ch/elips/syndrome-metabolique </a:t>
            </a:r>
          </a:p>
          <a:p>
            <a:pPr marL="259080" lvl="1" indent="-129540" algn="just">
              <a:lnSpc>
                <a:spcPct val="150000"/>
              </a:lnSpc>
              <a:buFont typeface="Arial"/>
              <a:buChar char="•"/>
            </a:pPr>
            <a:r>
              <a:rPr lang="en-US" sz="1200" dirty="0">
                <a:solidFill>
                  <a:srgbClr val="545454"/>
                </a:solidFill>
                <a:latin typeface="Poppins"/>
                <a:ea typeface="Poppins"/>
                <a:cs typeface="Poppins"/>
                <a:sym typeface="Poppins"/>
              </a:rPr>
              <a:t>HUG. What is atherosclerosis ? [En </a:t>
            </a:r>
            <a:r>
              <a:rPr lang="en-US" sz="1200" dirty="0" err="1">
                <a:solidFill>
                  <a:srgbClr val="545454"/>
                </a:solidFill>
                <a:latin typeface="Poppins"/>
                <a:ea typeface="Poppins"/>
                <a:cs typeface="Poppins"/>
                <a:sym typeface="Poppins"/>
              </a:rPr>
              <a:t>ligne</a:t>
            </a:r>
            <a:r>
              <a:rPr lang="en-US" sz="1200" dirty="0">
                <a:solidFill>
                  <a:srgbClr val="545454"/>
                </a:solidFill>
                <a:latin typeface="Poppins"/>
                <a:ea typeface="Poppins"/>
                <a:cs typeface="Poppins"/>
                <a:sym typeface="Poppins"/>
              </a:rPr>
              <a:t>]. Geneva: </a:t>
            </a:r>
            <a:r>
              <a:rPr lang="en-US" sz="1200" dirty="0" err="1">
                <a:solidFill>
                  <a:srgbClr val="545454"/>
                </a:solidFill>
                <a:latin typeface="Poppins"/>
                <a:ea typeface="Poppins"/>
                <a:cs typeface="Poppins"/>
                <a:sym typeface="Poppins"/>
              </a:rPr>
              <a:t>Elips</a:t>
            </a:r>
            <a:r>
              <a:rPr lang="en-US" sz="1200" dirty="0">
                <a:solidFill>
                  <a:srgbClr val="545454"/>
                </a:solidFill>
                <a:latin typeface="Poppins"/>
                <a:ea typeface="Poppins"/>
                <a:cs typeface="Poppins"/>
                <a:sym typeface="Poppins"/>
              </a:rPr>
              <a:t> program; 2016 [</a:t>
            </a:r>
            <a:r>
              <a:rPr lang="en-US" sz="1200" dirty="0" err="1">
                <a:solidFill>
                  <a:srgbClr val="545454"/>
                </a:solidFill>
                <a:latin typeface="Poppins"/>
                <a:ea typeface="Poppins"/>
                <a:cs typeface="Poppins"/>
                <a:sym typeface="Poppins"/>
              </a:rPr>
              <a:t>cité</a:t>
            </a:r>
            <a:r>
              <a:rPr lang="en-US" sz="1200" dirty="0">
                <a:solidFill>
                  <a:srgbClr val="545454"/>
                </a:solidFill>
                <a:latin typeface="Poppins"/>
                <a:ea typeface="Poppins"/>
                <a:cs typeface="Poppins"/>
                <a:sym typeface="Poppins"/>
              </a:rPr>
              <a:t> le 23 </a:t>
            </a:r>
            <a:r>
              <a:rPr lang="en-US" sz="1200" dirty="0" err="1">
                <a:solidFill>
                  <a:srgbClr val="545454"/>
                </a:solidFill>
                <a:latin typeface="Poppins"/>
                <a:ea typeface="Poppins"/>
                <a:cs typeface="Poppins"/>
                <a:sym typeface="Poppins"/>
              </a:rPr>
              <a:t>juillet</a:t>
            </a:r>
            <a:r>
              <a:rPr lang="en-US" sz="1200" dirty="0">
                <a:solidFill>
                  <a:srgbClr val="545454"/>
                </a:solidFill>
                <a:latin typeface="Poppins"/>
                <a:ea typeface="Poppins"/>
                <a:cs typeface="Poppins"/>
                <a:sym typeface="Poppins"/>
              </a:rPr>
              <a:t> 2024]. </a:t>
            </a:r>
            <a:r>
              <a:rPr lang="en-US" sz="1200" dirty="0" err="1">
                <a:solidFill>
                  <a:srgbClr val="545454"/>
                </a:solidFill>
                <a:latin typeface="Poppins"/>
                <a:ea typeface="Poppins"/>
                <a:cs typeface="Poppins"/>
                <a:sym typeface="Poppins"/>
              </a:rPr>
              <a:t>Vidéo</a:t>
            </a:r>
            <a:r>
              <a:rPr lang="en-US" sz="1200" dirty="0">
                <a:solidFill>
                  <a:srgbClr val="545454"/>
                </a:solidFill>
                <a:latin typeface="Poppins"/>
                <a:ea typeface="Poppins"/>
                <a:cs typeface="Poppins"/>
                <a:sym typeface="Poppins"/>
              </a:rPr>
              <a:t>: 0,25 min. Disponible: https://www.youtube.com/watch?v=JNPD4dX0VcU </a:t>
            </a:r>
          </a:p>
          <a:p>
            <a:pPr marL="129540" lvl="1" algn="just">
              <a:lnSpc>
                <a:spcPct val="150000"/>
              </a:lnSpc>
            </a:pPr>
            <a:endParaRPr lang="fr-CH" sz="1200" dirty="0">
              <a:latin typeface="Poppins" panose="00000500000000000000" pitchFamily="2" charset="0"/>
              <a:cs typeface="Poppins" panose="00000500000000000000" pitchFamily="2" charset="0"/>
            </a:endParaRPr>
          </a:p>
          <a:p>
            <a:pPr marL="259080" lvl="1" indent="-129540" algn="just">
              <a:lnSpc>
                <a:spcPct val="150000"/>
              </a:lnSpc>
              <a:buFont typeface="Arial"/>
              <a:buChar char="•"/>
            </a:pPr>
            <a:endParaRPr lang="en-US" sz="1200" dirty="0">
              <a:solidFill>
                <a:srgbClr val="545454"/>
              </a:solidFill>
              <a:latin typeface="Poppins"/>
              <a:ea typeface="Poppins"/>
              <a:cs typeface="Poppins"/>
              <a:sym typeface="Poppins"/>
            </a:endParaRPr>
          </a:p>
          <a:p>
            <a:pPr algn="just">
              <a:lnSpc>
                <a:spcPts val="1679"/>
              </a:lnSpc>
            </a:pPr>
            <a:endParaRPr lang="en-US" sz="1200" dirty="0">
              <a:solidFill>
                <a:srgbClr val="545454"/>
              </a:solidFill>
              <a:latin typeface="Poppins"/>
              <a:ea typeface="Poppins"/>
              <a:cs typeface="Poppins"/>
              <a:sym typeface="Poppins"/>
            </a:endParaRPr>
          </a:p>
        </p:txBody>
      </p:sp>
      <p:sp>
        <p:nvSpPr>
          <p:cNvPr id="7" name="Freeform 7"/>
          <p:cNvSpPr/>
          <p:nvPr/>
        </p:nvSpPr>
        <p:spPr>
          <a:xfrm rot="-7354722" flipV="1">
            <a:off x="7581018" y="1915721"/>
            <a:ext cx="5258502" cy="3483757"/>
          </a:xfrm>
          <a:custGeom>
            <a:avLst/>
            <a:gdLst/>
            <a:ahLst/>
            <a:cxnLst/>
            <a:rect l="l" t="t" r="r" b="b"/>
            <a:pathLst>
              <a:path w="5258502" h="3483757">
                <a:moveTo>
                  <a:pt x="0" y="3483758"/>
                </a:moveTo>
                <a:lnTo>
                  <a:pt x="5258501" y="3483758"/>
                </a:lnTo>
                <a:lnTo>
                  <a:pt x="5258501" y="0"/>
                </a:lnTo>
                <a:lnTo>
                  <a:pt x="0" y="0"/>
                </a:lnTo>
                <a:lnTo>
                  <a:pt x="0" y="3483758"/>
                </a:lnTo>
                <a:close/>
              </a:path>
            </a:pathLst>
          </a:custGeom>
          <a:blipFill>
            <a:blip r:embed="rId6">
              <a:alphaModFix amt="50000"/>
              <a:extLst>
                <a:ext uri="{96DAC541-7B7A-43D3-8B79-37D633B846F1}">
                  <asvg:svgBlip xmlns:asvg="http://schemas.microsoft.com/office/drawing/2016/SVG/main" r:embed="rId7"/>
                </a:ext>
              </a:extLst>
            </a:blip>
            <a:stretch>
              <a:fillRect/>
            </a:stretch>
          </a:blipFill>
        </p:spPr>
        <p:txBody>
          <a:bodyPr/>
          <a:lstStyle/>
          <a:p>
            <a:endParaRPr lang="fr-CH"/>
          </a:p>
        </p:txBody>
      </p:sp>
      <p:grpSp>
        <p:nvGrpSpPr>
          <p:cNvPr id="8" name="Group 8"/>
          <p:cNvGrpSpPr/>
          <p:nvPr/>
        </p:nvGrpSpPr>
        <p:grpSpPr>
          <a:xfrm rot="-5400000">
            <a:off x="-2554510" y="3266815"/>
            <a:ext cx="6164334" cy="1154704"/>
            <a:chOff x="0" y="0"/>
            <a:chExt cx="2174613" cy="407349"/>
          </a:xfrm>
        </p:grpSpPr>
        <p:sp>
          <p:nvSpPr>
            <p:cNvPr id="9" name="Freeform 9"/>
            <p:cNvSpPr/>
            <p:nvPr/>
          </p:nvSpPr>
          <p:spPr>
            <a:xfrm>
              <a:off x="0" y="0"/>
              <a:ext cx="2174613" cy="407349"/>
            </a:xfrm>
            <a:custGeom>
              <a:avLst/>
              <a:gdLst/>
              <a:ahLst/>
              <a:cxnLst/>
              <a:rect l="l" t="t" r="r" b="b"/>
              <a:pathLst>
                <a:path w="2174613" h="407349">
                  <a:moveTo>
                    <a:pt x="0" y="0"/>
                  </a:moveTo>
                  <a:lnTo>
                    <a:pt x="2174613" y="0"/>
                  </a:lnTo>
                  <a:lnTo>
                    <a:pt x="2174613" y="407349"/>
                  </a:lnTo>
                  <a:lnTo>
                    <a:pt x="0" y="407349"/>
                  </a:lnTo>
                  <a:close/>
                </a:path>
              </a:pathLst>
            </a:custGeom>
            <a:solidFill>
              <a:srgbClr val="8E7AB5"/>
            </a:solidFill>
          </p:spPr>
          <p:txBody>
            <a:bodyPr/>
            <a:lstStyle/>
            <a:p>
              <a:endParaRPr lang="fr-CH"/>
            </a:p>
          </p:txBody>
        </p:sp>
        <p:sp>
          <p:nvSpPr>
            <p:cNvPr id="10" name="TextBox 10"/>
            <p:cNvSpPr txBox="1"/>
            <p:nvPr/>
          </p:nvSpPr>
          <p:spPr>
            <a:xfrm>
              <a:off x="0" y="-28575"/>
              <a:ext cx="2174613" cy="435924"/>
            </a:xfrm>
            <a:prstGeom prst="rect">
              <a:avLst/>
            </a:prstGeom>
          </p:spPr>
          <p:txBody>
            <a:bodyPr lIns="50800" tIns="50800" rIns="50800" bIns="50800" rtlCol="0" anchor="ctr"/>
            <a:lstStyle/>
            <a:p>
              <a:pPr algn="ctr">
                <a:lnSpc>
                  <a:spcPts val="1960"/>
                </a:lnSpc>
                <a:spcBef>
                  <a:spcPct val="0"/>
                </a:spcBef>
              </a:pPr>
              <a:endParaRPr/>
            </a:p>
          </p:txBody>
        </p:sp>
      </p:grpSp>
      <p:sp>
        <p:nvSpPr>
          <p:cNvPr id="11" name="Freeform 11"/>
          <p:cNvSpPr/>
          <p:nvPr/>
        </p:nvSpPr>
        <p:spPr>
          <a:xfrm rot="1005484">
            <a:off x="8815363" y="5849608"/>
            <a:ext cx="639979" cy="445658"/>
          </a:xfrm>
          <a:custGeom>
            <a:avLst/>
            <a:gdLst/>
            <a:ahLst/>
            <a:cxnLst/>
            <a:rect l="l" t="t" r="r" b="b"/>
            <a:pathLst>
              <a:path w="639979" h="445658">
                <a:moveTo>
                  <a:pt x="0" y="0"/>
                </a:moveTo>
                <a:lnTo>
                  <a:pt x="639979" y="0"/>
                </a:lnTo>
                <a:lnTo>
                  <a:pt x="639979" y="445659"/>
                </a:lnTo>
                <a:lnTo>
                  <a:pt x="0" y="445659"/>
                </a:lnTo>
                <a:lnTo>
                  <a:pt x="0" y="0"/>
                </a:lnTo>
                <a:close/>
              </a:path>
            </a:pathLst>
          </a:custGeom>
          <a:blipFill>
            <a:blip r:embed="rId8">
              <a:alphaModFix amt="52000"/>
              <a:extLst>
                <a:ext uri="{96DAC541-7B7A-43D3-8B79-37D633B846F1}">
                  <asvg:svgBlip xmlns:asvg="http://schemas.microsoft.com/office/drawing/2016/SVG/main" r:embed="rId9"/>
                </a:ext>
              </a:extLst>
            </a:blip>
            <a:stretch>
              <a:fillRect/>
            </a:stretch>
          </a:blipFill>
        </p:spPr>
        <p:txBody>
          <a:bodyPr/>
          <a:lstStyle/>
          <a:p>
            <a:endParaRPr lang="fr-CH"/>
          </a:p>
        </p:txBody>
      </p:sp>
      <p:sp>
        <p:nvSpPr>
          <p:cNvPr id="13" name="Rectangle 12">
            <a:extLst>
              <a:ext uri="{FF2B5EF4-FFF2-40B4-BE49-F238E27FC236}">
                <a16:creationId xmlns:a16="http://schemas.microsoft.com/office/drawing/2014/main" id="{4299D4E1-7ED0-09A6-9042-4D2E72BBE513}"/>
              </a:ext>
            </a:extLst>
          </p:cNvPr>
          <p:cNvSpPr/>
          <p:nvPr/>
        </p:nvSpPr>
        <p:spPr>
          <a:xfrm>
            <a:off x="-130696" y="6477000"/>
            <a:ext cx="9907357" cy="8379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14" name="Freeform 18">
            <a:extLst>
              <a:ext uri="{FF2B5EF4-FFF2-40B4-BE49-F238E27FC236}">
                <a16:creationId xmlns:a16="http://schemas.microsoft.com/office/drawing/2014/main" id="{30D7A541-AD28-9C4D-C0C3-8D3A8C4655F7}"/>
              </a:ext>
            </a:extLst>
          </p:cNvPr>
          <p:cNvSpPr/>
          <p:nvPr/>
        </p:nvSpPr>
        <p:spPr>
          <a:xfrm>
            <a:off x="228600" y="6553200"/>
            <a:ext cx="2461975" cy="656527"/>
          </a:xfrm>
          <a:custGeom>
            <a:avLst/>
            <a:gdLst/>
            <a:ahLst/>
            <a:cxnLst/>
            <a:rect l="l" t="t" r="r" b="b"/>
            <a:pathLst>
              <a:path w="2461975" h="656527">
                <a:moveTo>
                  <a:pt x="0" y="0"/>
                </a:moveTo>
                <a:lnTo>
                  <a:pt x="2461975" y="0"/>
                </a:lnTo>
                <a:lnTo>
                  <a:pt x="2461975" y="656527"/>
                </a:lnTo>
                <a:lnTo>
                  <a:pt x="0" y="656527"/>
                </a:lnTo>
                <a:lnTo>
                  <a:pt x="0" y="0"/>
                </a:lnTo>
                <a:close/>
              </a:path>
            </a:pathLst>
          </a:custGeom>
          <a:blipFill>
            <a:blip r:embed="rId10"/>
            <a:stretch>
              <a:fillRect/>
            </a:stretch>
          </a:blipFill>
        </p:spPr>
        <p:txBody>
          <a:bodyPr/>
          <a:lstStyle/>
          <a:p>
            <a:endParaRPr lang="fr-CH"/>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060" y="43073"/>
            <a:ext cx="4899860" cy="7364546"/>
          </a:xfrm>
          <a:custGeom>
            <a:avLst/>
            <a:gdLst/>
            <a:ahLst/>
            <a:cxnLst/>
            <a:rect l="l" t="t" r="r" b="b"/>
            <a:pathLst>
              <a:path w="4899860" h="7364546">
                <a:moveTo>
                  <a:pt x="0" y="0"/>
                </a:moveTo>
                <a:lnTo>
                  <a:pt x="4899860" y="0"/>
                </a:lnTo>
                <a:lnTo>
                  <a:pt x="4899860" y="7364546"/>
                </a:lnTo>
                <a:lnTo>
                  <a:pt x="0" y="7364546"/>
                </a:lnTo>
                <a:lnTo>
                  <a:pt x="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3" name="Freeform 3"/>
          <p:cNvSpPr/>
          <p:nvPr/>
        </p:nvSpPr>
        <p:spPr>
          <a:xfrm flipH="1">
            <a:off x="4876800" y="43073"/>
            <a:ext cx="4899860" cy="7364546"/>
          </a:xfrm>
          <a:custGeom>
            <a:avLst/>
            <a:gdLst/>
            <a:ahLst/>
            <a:cxnLst/>
            <a:rect l="l" t="t" r="r" b="b"/>
            <a:pathLst>
              <a:path w="4899860" h="7364546">
                <a:moveTo>
                  <a:pt x="4899860" y="0"/>
                </a:moveTo>
                <a:lnTo>
                  <a:pt x="0" y="0"/>
                </a:lnTo>
                <a:lnTo>
                  <a:pt x="0" y="7364546"/>
                </a:lnTo>
                <a:lnTo>
                  <a:pt x="4899860" y="7364546"/>
                </a:lnTo>
                <a:lnTo>
                  <a:pt x="489986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4" name="Freeform 4"/>
          <p:cNvSpPr/>
          <p:nvPr/>
        </p:nvSpPr>
        <p:spPr>
          <a:xfrm>
            <a:off x="7828124" y="302247"/>
            <a:ext cx="1064036" cy="1122993"/>
          </a:xfrm>
          <a:custGeom>
            <a:avLst/>
            <a:gdLst/>
            <a:ahLst/>
            <a:cxnLst/>
            <a:rect l="l" t="t" r="r" b="b"/>
            <a:pathLst>
              <a:path w="1064036" h="1122993">
                <a:moveTo>
                  <a:pt x="0" y="0"/>
                </a:moveTo>
                <a:lnTo>
                  <a:pt x="1064036" y="0"/>
                </a:lnTo>
                <a:lnTo>
                  <a:pt x="1064036" y="1122993"/>
                </a:lnTo>
                <a:lnTo>
                  <a:pt x="0" y="1122993"/>
                </a:lnTo>
                <a:lnTo>
                  <a:pt x="0" y="0"/>
                </a:lnTo>
                <a:close/>
              </a:path>
            </a:pathLst>
          </a:custGeom>
          <a:blipFill>
            <a:blip r:embed="rId5"/>
            <a:stretch>
              <a:fillRect/>
            </a:stretch>
          </a:blipFill>
        </p:spPr>
        <p:txBody>
          <a:bodyPr/>
          <a:lstStyle/>
          <a:p>
            <a:endParaRPr lang="fr-CH"/>
          </a:p>
        </p:txBody>
      </p:sp>
      <p:sp>
        <p:nvSpPr>
          <p:cNvPr id="5" name="TextBox 5"/>
          <p:cNvSpPr txBox="1"/>
          <p:nvPr/>
        </p:nvSpPr>
        <p:spPr>
          <a:xfrm>
            <a:off x="1440065" y="330822"/>
            <a:ext cx="6388059" cy="987386"/>
          </a:xfrm>
          <a:prstGeom prst="rect">
            <a:avLst/>
          </a:prstGeom>
        </p:spPr>
        <p:txBody>
          <a:bodyPr wrap="square" lIns="0" tIns="0" rIns="0" bIns="0" rtlCol="0" anchor="t">
            <a:spAutoFit/>
          </a:bodyPr>
          <a:lstStyle/>
          <a:p>
            <a:pPr algn="ctr">
              <a:lnSpc>
                <a:spcPts val="8406"/>
              </a:lnSpc>
            </a:pPr>
            <a:r>
              <a:rPr lang="en-US" sz="5300" dirty="0">
                <a:solidFill>
                  <a:srgbClr val="000000"/>
                </a:solidFill>
                <a:latin typeface="Feel Free Playful"/>
                <a:ea typeface="Feel Free Playful"/>
                <a:cs typeface="Feel Free Playful"/>
                <a:sym typeface="Feel Free Playful"/>
              </a:rPr>
              <a:t>REFERENCES (3)</a:t>
            </a:r>
          </a:p>
        </p:txBody>
      </p:sp>
      <p:sp>
        <p:nvSpPr>
          <p:cNvPr id="6" name="TextBox 6"/>
          <p:cNvSpPr txBox="1"/>
          <p:nvPr/>
        </p:nvSpPr>
        <p:spPr>
          <a:xfrm>
            <a:off x="1230988" y="1533622"/>
            <a:ext cx="7443896" cy="4915576"/>
          </a:xfrm>
          <a:prstGeom prst="rect">
            <a:avLst/>
          </a:prstGeom>
        </p:spPr>
        <p:txBody>
          <a:bodyPr lIns="0" tIns="0" rIns="0" bIns="0" rtlCol="0" anchor="t">
            <a:spAutoFit/>
          </a:bodyPr>
          <a:lstStyle/>
          <a:p>
            <a:pPr marL="259080" lvl="1" indent="-129540" algn="just">
              <a:lnSpc>
                <a:spcPct val="150000"/>
              </a:lnSpc>
              <a:buFont typeface="Arial"/>
              <a:buChar char="•"/>
            </a:pPr>
            <a:r>
              <a:rPr lang="fr-CH" sz="1200" b="0" i="0" dirty="0" err="1">
                <a:solidFill>
                  <a:srgbClr val="545454"/>
                </a:solidFill>
                <a:effectLst/>
                <a:latin typeface="Poppins" panose="00000500000000000000" pitchFamily="2" charset="0"/>
                <a:cs typeface="Poppins" panose="00000500000000000000" pitchFamily="2" charset="0"/>
              </a:rPr>
              <a:t>O'Donnell</a:t>
            </a:r>
            <a:r>
              <a:rPr lang="fr-CH" sz="1200" b="0" i="0" dirty="0">
                <a:solidFill>
                  <a:srgbClr val="545454"/>
                </a:solidFill>
                <a:effectLst/>
                <a:latin typeface="Poppins" panose="00000500000000000000" pitchFamily="2" charset="0"/>
                <a:cs typeface="Poppins" panose="00000500000000000000" pitchFamily="2" charset="0"/>
              </a:rPr>
              <a:t> MJ, Chin SL, Rangarajan S, Xavier D, Liu L, Zhang H, Rao-</a:t>
            </a:r>
            <a:r>
              <a:rPr lang="fr-CH" sz="1200" b="0" i="0" dirty="0" err="1">
                <a:solidFill>
                  <a:srgbClr val="545454"/>
                </a:solidFill>
                <a:effectLst/>
                <a:latin typeface="Poppins" panose="00000500000000000000" pitchFamily="2" charset="0"/>
                <a:cs typeface="Poppins" panose="00000500000000000000" pitchFamily="2" charset="0"/>
              </a:rPr>
              <a:t>Melacini</a:t>
            </a:r>
            <a:r>
              <a:rPr lang="fr-CH" sz="1200" b="0" i="0" dirty="0">
                <a:solidFill>
                  <a:srgbClr val="545454"/>
                </a:solidFill>
                <a:effectLst/>
                <a:latin typeface="Poppins" panose="00000500000000000000" pitchFamily="2" charset="0"/>
                <a:cs typeface="Poppins" panose="00000500000000000000" pitchFamily="2" charset="0"/>
              </a:rPr>
              <a:t> P, Zhang X, Pais P, </a:t>
            </a:r>
            <a:r>
              <a:rPr lang="fr-CH" sz="1200" b="0" i="0" dirty="0" err="1">
                <a:solidFill>
                  <a:srgbClr val="545454"/>
                </a:solidFill>
                <a:effectLst/>
                <a:latin typeface="Poppins" panose="00000500000000000000" pitchFamily="2" charset="0"/>
                <a:cs typeface="Poppins" panose="00000500000000000000" pitchFamily="2" charset="0"/>
              </a:rPr>
              <a:t>Agapay</a:t>
            </a:r>
            <a:r>
              <a:rPr lang="fr-CH" sz="1200" b="0" i="0" dirty="0">
                <a:solidFill>
                  <a:srgbClr val="545454"/>
                </a:solidFill>
                <a:effectLst/>
                <a:latin typeface="Poppins" panose="00000500000000000000" pitchFamily="2" charset="0"/>
                <a:cs typeface="Poppins" panose="00000500000000000000" pitchFamily="2" charset="0"/>
              </a:rPr>
              <a:t> S, Lopez-</a:t>
            </a:r>
            <a:r>
              <a:rPr lang="fr-CH" sz="1200" b="0" i="0" dirty="0" err="1">
                <a:solidFill>
                  <a:srgbClr val="545454"/>
                </a:solidFill>
                <a:effectLst/>
                <a:latin typeface="Poppins" panose="00000500000000000000" pitchFamily="2" charset="0"/>
                <a:cs typeface="Poppins" panose="00000500000000000000" pitchFamily="2" charset="0"/>
              </a:rPr>
              <a:t>Jaramillo</a:t>
            </a:r>
            <a:r>
              <a:rPr lang="fr-CH" sz="1200" b="0" i="0" dirty="0">
                <a:solidFill>
                  <a:srgbClr val="545454"/>
                </a:solidFill>
                <a:effectLst/>
                <a:latin typeface="Poppins" panose="00000500000000000000" pitchFamily="2" charset="0"/>
                <a:cs typeface="Poppins" panose="00000500000000000000" pitchFamily="2" charset="0"/>
              </a:rPr>
              <a:t> P, </a:t>
            </a:r>
            <a:r>
              <a:rPr lang="fr-CH" sz="1200" b="0" i="0" dirty="0" err="1">
                <a:solidFill>
                  <a:srgbClr val="545454"/>
                </a:solidFill>
                <a:effectLst/>
                <a:latin typeface="Poppins" panose="00000500000000000000" pitchFamily="2" charset="0"/>
                <a:cs typeface="Poppins" panose="00000500000000000000" pitchFamily="2" charset="0"/>
              </a:rPr>
              <a:t>Damasceno</a:t>
            </a:r>
            <a:r>
              <a:rPr lang="fr-CH" sz="1200" b="0" i="0" dirty="0">
                <a:solidFill>
                  <a:srgbClr val="545454"/>
                </a:solidFill>
                <a:effectLst/>
                <a:latin typeface="Poppins" panose="00000500000000000000" pitchFamily="2" charset="0"/>
                <a:cs typeface="Poppins" panose="00000500000000000000" pitchFamily="2" charset="0"/>
              </a:rPr>
              <a:t> A, </a:t>
            </a:r>
            <a:r>
              <a:rPr lang="fr-CH" sz="1200" b="0" i="0" dirty="0" err="1">
                <a:solidFill>
                  <a:srgbClr val="545454"/>
                </a:solidFill>
                <a:effectLst/>
                <a:latin typeface="Poppins" panose="00000500000000000000" pitchFamily="2" charset="0"/>
                <a:cs typeface="Poppins" panose="00000500000000000000" pitchFamily="2" charset="0"/>
              </a:rPr>
              <a:t>Langhorne</a:t>
            </a:r>
            <a:r>
              <a:rPr lang="fr-CH" sz="1200" b="0" i="0" dirty="0">
                <a:solidFill>
                  <a:srgbClr val="545454"/>
                </a:solidFill>
                <a:effectLst/>
                <a:latin typeface="Poppins" panose="00000500000000000000" pitchFamily="2" charset="0"/>
                <a:cs typeface="Poppins" panose="00000500000000000000" pitchFamily="2" charset="0"/>
              </a:rPr>
              <a:t> P, McQueen MJ, </a:t>
            </a:r>
            <a:r>
              <a:rPr lang="fr-CH" sz="1200" b="0" i="0" dirty="0" err="1">
                <a:solidFill>
                  <a:srgbClr val="545454"/>
                </a:solidFill>
                <a:effectLst/>
                <a:latin typeface="Poppins" panose="00000500000000000000" pitchFamily="2" charset="0"/>
                <a:cs typeface="Poppins" panose="00000500000000000000" pitchFamily="2" charset="0"/>
              </a:rPr>
              <a:t>Rosengren</a:t>
            </a:r>
            <a:r>
              <a:rPr lang="fr-CH" sz="1200" b="0" i="0" dirty="0">
                <a:solidFill>
                  <a:srgbClr val="545454"/>
                </a:solidFill>
                <a:effectLst/>
                <a:latin typeface="Poppins" panose="00000500000000000000" pitchFamily="2" charset="0"/>
                <a:cs typeface="Poppins" panose="00000500000000000000" pitchFamily="2" charset="0"/>
              </a:rPr>
              <a:t> A, </a:t>
            </a:r>
            <a:r>
              <a:rPr lang="fr-CH" sz="1200" b="0" i="0" dirty="0" err="1">
                <a:solidFill>
                  <a:srgbClr val="545454"/>
                </a:solidFill>
                <a:effectLst/>
                <a:latin typeface="Poppins" panose="00000500000000000000" pitchFamily="2" charset="0"/>
                <a:cs typeface="Poppins" panose="00000500000000000000" pitchFamily="2" charset="0"/>
              </a:rPr>
              <a:t>Dehghan</a:t>
            </a:r>
            <a:r>
              <a:rPr lang="fr-CH" sz="1200" b="0" i="0" dirty="0">
                <a:solidFill>
                  <a:srgbClr val="545454"/>
                </a:solidFill>
                <a:effectLst/>
                <a:latin typeface="Poppins" panose="00000500000000000000" pitchFamily="2" charset="0"/>
                <a:cs typeface="Poppins" panose="00000500000000000000" pitchFamily="2" charset="0"/>
              </a:rPr>
              <a:t> M, </a:t>
            </a:r>
            <a:r>
              <a:rPr lang="fr-CH" sz="1200" b="0" i="0" dirty="0" err="1">
                <a:solidFill>
                  <a:srgbClr val="545454"/>
                </a:solidFill>
                <a:effectLst/>
                <a:latin typeface="Poppins" panose="00000500000000000000" pitchFamily="2" charset="0"/>
                <a:cs typeface="Poppins" panose="00000500000000000000" pitchFamily="2" charset="0"/>
              </a:rPr>
              <a:t>Hankey</a:t>
            </a:r>
            <a:r>
              <a:rPr lang="fr-CH" sz="1200" b="0" i="0" dirty="0">
                <a:solidFill>
                  <a:srgbClr val="545454"/>
                </a:solidFill>
                <a:effectLst/>
                <a:latin typeface="Poppins" panose="00000500000000000000" pitchFamily="2" charset="0"/>
                <a:cs typeface="Poppins" panose="00000500000000000000" pitchFamily="2" charset="0"/>
              </a:rPr>
              <a:t> GJ, Dans AL, </a:t>
            </a:r>
            <a:r>
              <a:rPr lang="fr-CH" sz="1200" b="0" i="0" dirty="0" err="1">
                <a:solidFill>
                  <a:srgbClr val="545454"/>
                </a:solidFill>
                <a:effectLst/>
                <a:latin typeface="Poppins" panose="00000500000000000000" pitchFamily="2" charset="0"/>
                <a:cs typeface="Poppins" panose="00000500000000000000" pitchFamily="2" charset="0"/>
              </a:rPr>
              <a:t>Elsayed</a:t>
            </a:r>
            <a:r>
              <a:rPr lang="fr-CH" sz="1200" b="0" i="0" dirty="0">
                <a:solidFill>
                  <a:srgbClr val="545454"/>
                </a:solidFill>
                <a:effectLst/>
                <a:latin typeface="Poppins" panose="00000500000000000000" pitchFamily="2" charset="0"/>
                <a:cs typeface="Poppins" panose="00000500000000000000" pitchFamily="2" charset="0"/>
              </a:rPr>
              <a:t> A, </a:t>
            </a:r>
            <a:r>
              <a:rPr lang="fr-CH" sz="1200" b="0" i="0" dirty="0" err="1">
                <a:solidFill>
                  <a:srgbClr val="545454"/>
                </a:solidFill>
                <a:effectLst/>
                <a:latin typeface="Poppins" panose="00000500000000000000" pitchFamily="2" charset="0"/>
                <a:cs typeface="Poppins" panose="00000500000000000000" pitchFamily="2" charset="0"/>
              </a:rPr>
              <a:t>Avezum</a:t>
            </a:r>
            <a:r>
              <a:rPr lang="fr-CH" sz="1200" b="0" i="0" dirty="0">
                <a:solidFill>
                  <a:srgbClr val="545454"/>
                </a:solidFill>
                <a:effectLst/>
                <a:latin typeface="Poppins" panose="00000500000000000000" pitchFamily="2" charset="0"/>
                <a:cs typeface="Poppins" panose="00000500000000000000" pitchFamily="2" charset="0"/>
              </a:rPr>
              <a:t> A, </a:t>
            </a:r>
            <a:r>
              <a:rPr lang="fr-CH" sz="1200" b="0" i="0" dirty="0" err="1">
                <a:solidFill>
                  <a:srgbClr val="545454"/>
                </a:solidFill>
                <a:effectLst/>
                <a:latin typeface="Poppins" panose="00000500000000000000" pitchFamily="2" charset="0"/>
                <a:cs typeface="Poppins" panose="00000500000000000000" pitchFamily="2" charset="0"/>
              </a:rPr>
              <a:t>Mondo</a:t>
            </a:r>
            <a:r>
              <a:rPr lang="fr-CH" sz="1200" b="0" i="0" dirty="0">
                <a:solidFill>
                  <a:srgbClr val="545454"/>
                </a:solidFill>
                <a:effectLst/>
                <a:latin typeface="Poppins" panose="00000500000000000000" pitchFamily="2" charset="0"/>
                <a:cs typeface="Poppins" panose="00000500000000000000" pitchFamily="2" charset="0"/>
              </a:rPr>
              <a:t> C, Diener HC, </a:t>
            </a:r>
            <a:r>
              <a:rPr lang="fr-CH" sz="1200" b="0" i="0" dirty="0" err="1">
                <a:solidFill>
                  <a:srgbClr val="545454"/>
                </a:solidFill>
                <a:effectLst/>
                <a:latin typeface="Poppins" panose="00000500000000000000" pitchFamily="2" charset="0"/>
                <a:cs typeface="Poppins" panose="00000500000000000000" pitchFamily="2" charset="0"/>
              </a:rPr>
              <a:t>Ryglewicz</a:t>
            </a:r>
            <a:r>
              <a:rPr lang="fr-CH" sz="1200" b="0" i="0" dirty="0">
                <a:solidFill>
                  <a:srgbClr val="545454"/>
                </a:solidFill>
                <a:effectLst/>
                <a:latin typeface="Poppins" panose="00000500000000000000" pitchFamily="2" charset="0"/>
                <a:cs typeface="Poppins" panose="00000500000000000000" pitchFamily="2" charset="0"/>
              </a:rPr>
              <a:t> D, </a:t>
            </a:r>
            <a:r>
              <a:rPr lang="fr-CH" sz="1200" b="0" i="0" dirty="0" err="1">
                <a:solidFill>
                  <a:srgbClr val="545454"/>
                </a:solidFill>
                <a:effectLst/>
                <a:latin typeface="Poppins" panose="00000500000000000000" pitchFamily="2" charset="0"/>
                <a:cs typeface="Poppins" panose="00000500000000000000" pitchFamily="2" charset="0"/>
              </a:rPr>
              <a:t>Czlonkowska</a:t>
            </a:r>
            <a:r>
              <a:rPr lang="fr-CH" sz="1200" b="0" i="0" dirty="0">
                <a:solidFill>
                  <a:srgbClr val="545454"/>
                </a:solidFill>
                <a:effectLst/>
                <a:latin typeface="Poppins" panose="00000500000000000000" pitchFamily="2" charset="0"/>
                <a:cs typeface="Poppins" panose="00000500000000000000" pitchFamily="2" charset="0"/>
              </a:rPr>
              <a:t> A, </a:t>
            </a:r>
            <a:r>
              <a:rPr lang="fr-CH" sz="1200" b="0" i="0" dirty="0" err="1">
                <a:solidFill>
                  <a:srgbClr val="545454"/>
                </a:solidFill>
                <a:effectLst/>
                <a:latin typeface="Poppins" panose="00000500000000000000" pitchFamily="2" charset="0"/>
                <a:cs typeface="Poppins" panose="00000500000000000000" pitchFamily="2" charset="0"/>
              </a:rPr>
              <a:t>Pogosova</a:t>
            </a:r>
            <a:r>
              <a:rPr lang="fr-CH" sz="1200" b="0" i="0" dirty="0">
                <a:solidFill>
                  <a:srgbClr val="545454"/>
                </a:solidFill>
                <a:effectLst/>
                <a:latin typeface="Poppins" panose="00000500000000000000" pitchFamily="2" charset="0"/>
                <a:cs typeface="Poppins" panose="00000500000000000000" pitchFamily="2" charset="0"/>
              </a:rPr>
              <a:t> N, Weimar C, Iqbal R, Diaz R, </a:t>
            </a:r>
            <a:r>
              <a:rPr lang="fr-CH" sz="1200" b="0" i="0" dirty="0" err="1">
                <a:solidFill>
                  <a:srgbClr val="545454"/>
                </a:solidFill>
                <a:effectLst/>
                <a:latin typeface="Poppins" panose="00000500000000000000" pitchFamily="2" charset="0"/>
                <a:cs typeface="Poppins" panose="00000500000000000000" pitchFamily="2" charset="0"/>
              </a:rPr>
              <a:t>Yusoff</a:t>
            </a:r>
            <a:r>
              <a:rPr lang="fr-CH" sz="1200" b="0" i="0" dirty="0">
                <a:solidFill>
                  <a:srgbClr val="545454"/>
                </a:solidFill>
                <a:effectLst/>
                <a:latin typeface="Poppins" panose="00000500000000000000" pitchFamily="2" charset="0"/>
                <a:cs typeface="Poppins" panose="00000500000000000000" pitchFamily="2" charset="0"/>
              </a:rPr>
              <a:t> K, </a:t>
            </a:r>
            <a:r>
              <a:rPr lang="fr-CH" sz="1200" b="0" i="0" dirty="0" err="1">
                <a:solidFill>
                  <a:srgbClr val="545454"/>
                </a:solidFill>
                <a:effectLst/>
                <a:latin typeface="Poppins" panose="00000500000000000000" pitchFamily="2" charset="0"/>
                <a:cs typeface="Poppins" panose="00000500000000000000" pitchFamily="2" charset="0"/>
              </a:rPr>
              <a:t>Yusufali</a:t>
            </a:r>
            <a:r>
              <a:rPr lang="fr-CH" sz="1200" b="0" i="0" dirty="0">
                <a:solidFill>
                  <a:srgbClr val="545454"/>
                </a:solidFill>
                <a:effectLst/>
                <a:latin typeface="Poppins" panose="00000500000000000000" pitchFamily="2" charset="0"/>
                <a:cs typeface="Poppins" panose="00000500000000000000" pitchFamily="2" charset="0"/>
              </a:rPr>
              <a:t> A, </a:t>
            </a:r>
            <a:r>
              <a:rPr lang="fr-CH" sz="1200" b="0" i="0" dirty="0" err="1">
                <a:solidFill>
                  <a:srgbClr val="545454"/>
                </a:solidFill>
                <a:effectLst/>
                <a:latin typeface="Poppins" panose="00000500000000000000" pitchFamily="2" charset="0"/>
                <a:cs typeface="Poppins" panose="00000500000000000000" pitchFamily="2" charset="0"/>
              </a:rPr>
              <a:t>Oguz</a:t>
            </a:r>
            <a:r>
              <a:rPr lang="fr-CH" sz="1200" b="0" i="0" dirty="0">
                <a:solidFill>
                  <a:srgbClr val="545454"/>
                </a:solidFill>
                <a:effectLst/>
                <a:latin typeface="Poppins" panose="00000500000000000000" pitchFamily="2" charset="0"/>
                <a:cs typeface="Poppins" panose="00000500000000000000" pitchFamily="2" charset="0"/>
              </a:rPr>
              <a:t> A, Wang X, </a:t>
            </a:r>
            <a:r>
              <a:rPr lang="fr-CH" sz="1200" b="0" i="0" dirty="0" err="1">
                <a:solidFill>
                  <a:srgbClr val="545454"/>
                </a:solidFill>
                <a:effectLst/>
                <a:latin typeface="Poppins" panose="00000500000000000000" pitchFamily="2" charset="0"/>
                <a:cs typeface="Poppins" panose="00000500000000000000" pitchFamily="2" charset="0"/>
              </a:rPr>
              <a:t>Penaherrera</a:t>
            </a:r>
            <a:r>
              <a:rPr lang="fr-CH" sz="1200" b="0" i="0" dirty="0">
                <a:solidFill>
                  <a:srgbClr val="545454"/>
                </a:solidFill>
                <a:effectLst/>
                <a:latin typeface="Poppins" panose="00000500000000000000" pitchFamily="2" charset="0"/>
                <a:cs typeface="Poppins" panose="00000500000000000000" pitchFamily="2" charset="0"/>
              </a:rPr>
              <a:t> E, </a:t>
            </a:r>
            <a:r>
              <a:rPr lang="fr-CH" sz="1200" b="0" i="0" dirty="0" err="1">
                <a:solidFill>
                  <a:srgbClr val="545454"/>
                </a:solidFill>
                <a:effectLst/>
                <a:latin typeface="Poppins" panose="00000500000000000000" pitchFamily="2" charset="0"/>
                <a:cs typeface="Poppins" panose="00000500000000000000" pitchFamily="2" charset="0"/>
              </a:rPr>
              <a:t>Lanas</a:t>
            </a:r>
            <a:r>
              <a:rPr lang="fr-CH" sz="1200" b="0" i="0" dirty="0">
                <a:solidFill>
                  <a:srgbClr val="545454"/>
                </a:solidFill>
                <a:effectLst/>
                <a:latin typeface="Poppins" panose="00000500000000000000" pitchFamily="2" charset="0"/>
                <a:cs typeface="Poppins" panose="00000500000000000000" pitchFamily="2" charset="0"/>
              </a:rPr>
              <a:t> F, </a:t>
            </a:r>
            <a:r>
              <a:rPr lang="fr-CH" sz="1200" b="0" i="0" dirty="0" err="1">
                <a:solidFill>
                  <a:srgbClr val="545454"/>
                </a:solidFill>
                <a:effectLst/>
                <a:latin typeface="Poppins" panose="00000500000000000000" pitchFamily="2" charset="0"/>
                <a:cs typeface="Poppins" panose="00000500000000000000" pitchFamily="2" charset="0"/>
              </a:rPr>
              <a:t>Ogah</a:t>
            </a:r>
            <a:r>
              <a:rPr lang="fr-CH" sz="1200" b="0" i="0" dirty="0">
                <a:solidFill>
                  <a:srgbClr val="545454"/>
                </a:solidFill>
                <a:effectLst/>
                <a:latin typeface="Poppins" panose="00000500000000000000" pitchFamily="2" charset="0"/>
                <a:cs typeface="Poppins" panose="00000500000000000000" pitchFamily="2" charset="0"/>
              </a:rPr>
              <a:t> OS, </a:t>
            </a:r>
            <a:r>
              <a:rPr lang="fr-CH" sz="1200" b="0" i="0" dirty="0" err="1">
                <a:solidFill>
                  <a:srgbClr val="545454"/>
                </a:solidFill>
                <a:effectLst/>
                <a:latin typeface="Poppins" panose="00000500000000000000" pitchFamily="2" charset="0"/>
                <a:cs typeface="Poppins" panose="00000500000000000000" pitchFamily="2" charset="0"/>
              </a:rPr>
              <a:t>Ogunniyi</a:t>
            </a:r>
            <a:r>
              <a:rPr lang="fr-CH" sz="1200" b="0" i="0" dirty="0">
                <a:solidFill>
                  <a:srgbClr val="545454"/>
                </a:solidFill>
                <a:effectLst/>
                <a:latin typeface="Poppins" panose="00000500000000000000" pitchFamily="2" charset="0"/>
                <a:cs typeface="Poppins" panose="00000500000000000000" pitchFamily="2" charset="0"/>
              </a:rPr>
              <a:t> A, </a:t>
            </a:r>
            <a:r>
              <a:rPr lang="fr-CH" sz="1200" b="0" i="0" dirty="0" err="1">
                <a:solidFill>
                  <a:srgbClr val="545454"/>
                </a:solidFill>
                <a:effectLst/>
                <a:latin typeface="Poppins" panose="00000500000000000000" pitchFamily="2" charset="0"/>
                <a:cs typeface="Poppins" panose="00000500000000000000" pitchFamily="2" charset="0"/>
              </a:rPr>
              <a:t>Iversen</a:t>
            </a:r>
            <a:r>
              <a:rPr lang="fr-CH" sz="1200" b="0" i="0" dirty="0">
                <a:solidFill>
                  <a:srgbClr val="545454"/>
                </a:solidFill>
                <a:effectLst/>
                <a:latin typeface="Poppins" panose="00000500000000000000" pitchFamily="2" charset="0"/>
                <a:cs typeface="Poppins" panose="00000500000000000000" pitchFamily="2" charset="0"/>
              </a:rPr>
              <a:t> HK, Malaga G, </a:t>
            </a:r>
            <a:r>
              <a:rPr lang="fr-CH" sz="1200" b="0" i="0" dirty="0" err="1">
                <a:solidFill>
                  <a:srgbClr val="545454"/>
                </a:solidFill>
                <a:effectLst/>
                <a:latin typeface="Poppins" panose="00000500000000000000" pitchFamily="2" charset="0"/>
                <a:cs typeface="Poppins" panose="00000500000000000000" pitchFamily="2" charset="0"/>
              </a:rPr>
              <a:t>Rumboldt</a:t>
            </a:r>
            <a:r>
              <a:rPr lang="fr-CH" sz="1200" b="0" i="0" dirty="0">
                <a:solidFill>
                  <a:srgbClr val="545454"/>
                </a:solidFill>
                <a:effectLst/>
                <a:latin typeface="Poppins" panose="00000500000000000000" pitchFamily="2" charset="0"/>
                <a:cs typeface="Poppins" panose="00000500000000000000" pitchFamily="2" charset="0"/>
              </a:rPr>
              <a:t> Z, </a:t>
            </a:r>
            <a:r>
              <a:rPr lang="fr-CH" sz="1200" b="0" i="0" dirty="0" err="1">
                <a:solidFill>
                  <a:srgbClr val="545454"/>
                </a:solidFill>
                <a:effectLst/>
                <a:latin typeface="Poppins" panose="00000500000000000000" pitchFamily="2" charset="0"/>
                <a:cs typeface="Poppins" panose="00000500000000000000" pitchFamily="2" charset="0"/>
              </a:rPr>
              <a:t>Oveisgharan</a:t>
            </a:r>
            <a:r>
              <a:rPr lang="fr-CH" sz="1200" b="0" i="0" dirty="0">
                <a:solidFill>
                  <a:srgbClr val="545454"/>
                </a:solidFill>
                <a:effectLst/>
                <a:latin typeface="Poppins" panose="00000500000000000000" pitchFamily="2" charset="0"/>
                <a:cs typeface="Poppins" panose="00000500000000000000" pitchFamily="2" charset="0"/>
              </a:rPr>
              <a:t> S, Al Hussain F, </a:t>
            </a:r>
            <a:r>
              <a:rPr lang="fr-CH" sz="1200" b="0" i="0" dirty="0" err="1">
                <a:solidFill>
                  <a:srgbClr val="545454"/>
                </a:solidFill>
                <a:effectLst/>
                <a:latin typeface="Poppins" panose="00000500000000000000" pitchFamily="2" charset="0"/>
                <a:cs typeface="Poppins" panose="00000500000000000000" pitchFamily="2" charset="0"/>
              </a:rPr>
              <a:t>Magazi</a:t>
            </a:r>
            <a:r>
              <a:rPr lang="fr-CH" sz="1200" b="0" i="0" dirty="0">
                <a:solidFill>
                  <a:srgbClr val="545454"/>
                </a:solidFill>
                <a:effectLst/>
                <a:latin typeface="Poppins" panose="00000500000000000000" pitchFamily="2" charset="0"/>
                <a:cs typeface="Poppins" panose="00000500000000000000" pitchFamily="2" charset="0"/>
              </a:rPr>
              <a:t> D, </a:t>
            </a:r>
            <a:r>
              <a:rPr lang="fr-CH" sz="1200" b="0" i="0" dirty="0" err="1">
                <a:solidFill>
                  <a:srgbClr val="545454"/>
                </a:solidFill>
                <a:effectLst/>
                <a:latin typeface="Poppins" panose="00000500000000000000" pitchFamily="2" charset="0"/>
                <a:cs typeface="Poppins" panose="00000500000000000000" pitchFamily="2" charset="0"/>
              </a:rPr>
              <a:t>Nilanont</a:t>
            </a:r>
            <a:r>
              <a:rPr lang="fr-CH" sz="1200" b="0" i="0" dirty="0">
                <a:solidFill>
                  <a:srgbClr val="545454"/>
                </a:solidFill>
                <a:effectLst/>
                <a:latin typeface="Poppins" panose="00000500000000000000" pitchFamily="2" charset="0"/>
                <a:cs typeface="Poppins" panose="00000500000000000000" pitchFamily="2" charset="0"/>
              </a:rPr>
              <a:t> Y, Ferguson J, Pare G, Yusuf S; INTERSTROKE </a:t>
            </a:r>
            <a:r>
              <a:rPr lang="fr-CH" sz="1200" b="0" i="0" dirty="0" err="1">
                <a:solidFill>
                  <a:srgbClr val="545454"/>
                </a:solidFill>
                <a:effectLst/>
                <a:latin typeface="Poppins" panose="00000500000000000000" pitchFamily="2" charset="0"/>
                <a:cs typeface="Poppins" panose="00000500000000000000" pitchFamily="2" charset="0"/>
              </a:rPr>
              <a:t>investigators</a:t>
            </a:r>
            <a:r>
              <a:rPr lang="fr-CH" sz="1200" b="0" i="0" dirty="0">
                <a:solidFill>
                  <a:srgbClr val="545454"/>
                </a:solidFill>
                <a:effectLst/>
                <a:latin typeface="Poppins" panose="00000500000000000000" pitchFamily="2" charset="0"/>
                <a:cs typeface="Poppins" panose="00000500000000000000" pitchFamily="2" charset="0"/>
              </a:rPr>
              <a:t>. Global and </a:t>
            </a:r>
            <a:r>
              <a:rPr lang="fr-CH" sz="1200" b="0" i="0" dirty="0" err="1">
                <a:solidFill>
                  <a:srgbClr val="545454"/>
                </a:solidFill>
                <a:effectLst/>
                <a:latin typeface="Poppins" panose="00000500000000000000" pitchFamily="2" charset="0"/>
                <a:cs typeface="Poppins" panose="00000500000000000000" pitchFamily="2" charset="0"/>
              </a:rPr>
              <a:t>regional</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effects</a:t>
            </a:r>
            <a:r>
              <a:rPr lang="fr-CH" sz="1200" b="0" i="0" dirty="0">
                <a:solidFill>
                  <a:srgbClr val="545454"/>
                </a:solidFill>
                <a:effectLst/>
                <a:latin typeface="Poppins" panose="00000500000000000000" pitchFamily="2" charset="0"/>
                <a:cs typeface="Poppins" panose="00000500000000000000" pitchFamily="2" charset="0"/>
              </a:rPr>
              <a:t> of </a:t>
            </a:r>
            <a:r>
              <a:rPr lang="fr-CH" sz="1200" b="0" i="0" dirty="0" err="1">
                <a:solidFill>
                  <a:srgbClr val="545454"/>
                </a:solidFill>
                <a:effectLst/>
                <a:latin typeface="Poppins" panose="00000500000000000000" pitchFamily="2" charset="0"/>
                <a:cs typeface="Poppins" panose="00000500000000000000" pitchFamily="2" charset="0"/>
              </a:rPr>
              <a:t>potentially</a:t>
            </a:r>
            <a:r>
              <a:rPr lang="fr-CH" sz="1200" b="0" i="0" dirty="0">
                <a:solidFill>
                  <a:srgbClr val="545454"/>
                </a:solidFill>
                <a:effectLst/>
                <a:latin typeface="Poppins" panose="00000500000000000000" pitchFamily="2" charset="0"/>
                <a:cs typeface="Poppins" panose="00000500000000000000" pitchFamily="2" charset="0"/>
              </a:rPr>
              <a:t> modifiable </a:t>
            </a:r>
            <a:r>
              <a:rPr lang="fr-CH" sz="1200" b="0" i="0" dirty="0" err="1">
                <a:solidFill>
                  <a:srgbClr val="545454"/>
                </a:solidFill>
                <a:effectLst/>
                <a:latin typeface="Poppins" panose="00000500000000000000" pitchFamily="2" charset="0"/>
                <a:cs typeface="Poppins" panose="00000500000000000000" pitchFamily="2" charset="0"/>
              </a:rPr>
              <a:t>risk</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factors</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associated</a:t>
            </a:r>
            <a:r>
              <a:rPr lang="fr-CH" sz="1200" b="0" i="0" dirty="0">
                <a:solidFill>
                  <a:srgbClr val="545454"/>
                </a:solidFill>
                <a:effectLst/>
                <a:latin typeface="Poppins" panose="00000500000000000000" pitchFamily="2" charset="0"/>
                <a:cs typeface="Poppins" panose="00000500000000000000" pitchFamily="2" charset="0"/>
              </a:rPr>
              <a:t> </a:t>
            </a:r>
            <a:r>
              <a:rPr lang="fr-CH" sz="1200" b="0" i="0" dirty="0" err="1">
                <a:solidFill>
                  <a:srgbClr val="545454"/>
                </a:solidFill>
                <a:effectLst/>
                <a:latin typeface="Poppins" panose="00000500000000000000" pitchFamily="2" charset="0"/>
                <a:cs typeface="Poppins" panose="00000500000000000000" pitchFamily="2" charset="0"/>
              </a:rPr>
              <a:t>with</a:t>
            </a:r>
            <a:r>
              <a:rPr lang="fr-CH" sz="1200" b="0" i="0" dirty="0">
                <a:solidFill>
                  <a:srgbClr val="545454"/>
                </a:solidFill>
                <a:effectLst/>
                <a:latin typeface="Poppins" panose="00000500000000000000" pitchFamily="2" charset="0"/>
                <a:cs typeface="Poppins" panose="00000500000000000000" pitchFamily="2" charset="0"/>
              </a:rPr>
              <a:t> acute stroke in 32 countries (INTERSTROKE): a case-control </a:t>
            </a:r>
            <a:r>
              <a:rPr lang="fr-CH" sz="1200" b="0" i="0" dirty="0" err="1">
                <a:solidFill>
                  <a:srgbClr val="545454"/>
                </a:solidFill>
                <a:effectLst/>
                <a:latin typeface="Poppins" panose="00000500000000000000" pitchFamily="2" charset="0"/>
                <a:cs typeface="Poppins" panose="00000500000000000000" pitchFamily="2" charset="0"/>
              </a:rPr>
              <a:t>study</a:t>
            </a:r>
            <a:r>
              <a:rPr lang="fr-CH" sz="1200" b="0" i="0" dirty="0">
                <a:solidFill>
                  <a:srgbClr val="545454"/>
                </a:solidFill>
                <a:effectLst/>
                <a:latin typeface="Poppins" panose="00000500000000000000" pitchFamily="2" charset="0"/>
                <a:cs typeface="Poppins" panose="00000500000000000000" pitchFamily="2" charset="0"/>
              </a:rPr>
              <a:t>. Lancet. 2016 </a:t>
            </a:r>
            <a:r>
              <a:rPr lang="fr-CH" sz="1200" b="0" i="0" dirty="0" err="1">
                <a:solidFill>
                  <a:srgbClr val="545454"/>
                </a:solidFill>
                <a:effectLst/>
                <a:latin typeface="Poppins" panose="00000500000000000000" pitchFamily="2" charset="0"/>
                <a:cs typeface="Poppins" panose="00000500000000000000" pitchFamily="2" charset="0"/>
              </a:rPr>
              <a:t>Aug</a:t>
            </a:r>
            <a:r>
              <a:rPr lang="fr-CH" sz="1200" b="0" i="0" dirty="0">
                <a:solidFill>
                  <a:srgbClr val="545454"/>
                </a:solidFill>
                <a:effectLst/>
                <a:latin typeface="Poppins" panose="00000500000000000000" pitchFamily="2" charset="0"/>
                <a:cs typeface="Poppins" panose="00000500000000000000" pitchFamily="2" charset="0"/>
              </a:rPr>
              <a:t> 20;388(10046):761-75. DOI: 10.1016/S0140-6736(16)30506-2 </a:t>
            </a:r>
            <a:endParaRPr lang="en-US" sz="1200" dirty="0">
              <a:solidFill>
                <a:srgbClr val="545454"/>
              </a:solidFill>
              <a:latin typeface="Poppins" panose="00000500000000000000" pitchFamily="2" charset="0"/>
              <a:ea typeface="Poppins"/>
              <a:cs typeface="Poppins" panose="00000500000000000000" pitchFamily="2" charset="0"/>
              <a:sym typeface="Poppins"/>
            </a:endParaRPr>
          </a:p>
          <a:p>
            <a:pPr marL="259080" lvl="1" indent="-129540" algn="just">
              <a:lnSpc>
                <a:spcPct val="150000"/>
              </a:lnSpc>
              <a:buFont typeface="Arial"/>
              <a:buChar char="•"/>
            </a:pPr>
            <a:r>
              <a:rPr lang="en-US" sz="1200" dirty="0">
                <a:solidFill>
                  <a:srgbClr val="545454"/>
                </a:solidFill>
                <a:latin typeface="Poppins"/>
                <a:ea typeface="Poppins"/>
                <a:cs typeface="Poppins"/>
                <a:sym typeface="Poppins"/>
              </a:rPr>
              <a:t>PAHO and WHO. Bringing health to every corner of the Americas [En </a:t>
            </a:r>
            <a:r>
              <a:rPr lang="en-US" sz="1200" dirty="0" err="1">
                <a:solidFill>
                  <a:srgbClr val="545454"/>
                </a:solidFill>
                <a:latin typeface="Poppins"/>
                <a:ea typeface="Poppins"/>
                <a:cs typeface="Poppins"/>
                <a:sym typeface="Poppins"/>
              </a:rPr>
              <a:t>ligne</a:t>
            </a:r>
            <a:r>
              <a:rPr lang="en-US" sz="1200" dirty="0">
                <a:solidFill>
                  <a:srgbClr val="545454"/>
                </a:solidFill>
                <a:latin typeface="Poppins"/>
                <a:ea typeface="Poppins"/>
                <a:cs typeface="Poppins"/>
                <a:sym typeface="Poppins"/>
              </a:rPr>
              <a:t>]. Cardiovascular risk calculator app [</a:t>
            </a:r>
            <a:r>
              <a:rPr lang="en-US" sz="1200" dirty="0" err="1">
                <a:solidFill>
                  <a:srgbClr val="545454"/>
                </a:solidFill>
                <a:latin typeface="Poppins"/>
                <a:ea typeface="Poppins"/>
                <a:cs typeface="Poppins"/>
                <a:sym typeface="Poppins"/>
              </a:rPr>
              <a:t>cité</a:t>
            </a:r>
            <a:r>
              <a:rPr lang="en-US" sz="1200" dirty="0">
                <a:solidFill>
                  <a:srgbClr val="545454"/>
                </a:solidFill>
                <a:latin typeface="Poppins"/>
                <a:ea typeface="Poppins"/>
                <a:cs typeface="Poppins"/>
                <a:sym typeface="Poppins"/>
              </a:rPr>
              <a:t> le 14 </a:t>
            </a:r>
            <a:r>
              <a:rPr lang="en-US" sz="1200" dirty="0" err="1">
                <a:solidFill>
                  <a:srgbClr val="545454"/>
                </a:solidFill>
                <a:latin typeface="Poppins"/>
                <a:ea typeface="Poppins"/>
                <a:cs typeface="Poppins"/>
                <a:sym typeface="Poppins"/>
              </a:rPr>
              <a:t>août</a:t>
            </a:r>
            <a:r>
              <a:rPr lang="en-US" sz="1200" dirty="0">
                <a:solidFill>
                  <a:srgbClr val="545454"/>
                </a:solidFill>
                <a:latin typeface="Poppins"/>
                <a:ea typeface="Poppins"/>
                <a:cs typeface="Poppins"/>
                <a:sym typeface="Poppins"/>
              </a:rPr>
              <a:t> 2024]. Disponible: </a:t>
            </a:r>
            <a:r>
              <a:rPr lang="en-US" sz="1200" dirty="0">
                <a:solidFill>
                  <a:srgbClr val="545454"/>
                </a:solidFill>
                <a:latin typeface="Poppins"/>
                <a:ea typeface="Poppins"/>
                <a:cs typeface="Poppins"/>
                <a:sym typeface="Poppins"/>
                <a:hlinkClick r:id="rId6"/>
              </a:rPr>
              <a:t>https://www.paho.org/en/hearts-americas/cardiovascular-risk-calculator-app</a:t>
            </a:r>
            <a:endParaRPr lang="en-US" sz="1200" dirty="0">
              <a:solidFill>
                <a:srgbClr val="545454"/>
              </a:solidFill>
              <a:latin typeface="Poppins"/>
              <a:ea typeface="Poppins"/>
              <a:cs typeface="Poppins"/>
              <a:sym typeface="Poppins"/>
            </a:endParaRPr>
          </a:p>
          <a:p>
            <a:pPr marL="259080" lvl="1" indent="-129540" algn="just">
              <a:lnSpc>
                <a:spcPct val="150000"/>
              </a:lnSpc>
              <a:buFont typeface="Arial"/>
              <a:buChar char="•"/>
            </a:pPr>
            <a:r>
              <a:rPr lang="en-US" sz="1200" dirty="0" err="1">
                <a:solidFill>
                  <a:srgbClr val="545454"/>
                </a:solidFill>
                <a:latin typeface="Poppins"/>
                <a:ea typeface="Poppins"/>
                <a:cs typeface="Poppins"/>
                <a:sym typeface="Poppins"/>
              </a:rPr>
              <a:t>Sztajzel</a:t>
            </a:r>
            <a:r>
              <a:rPr lang="en-US" sz="1200" dirty="0">
                <a:solidFill>
                  <a:srgbClr val="545454"/>
                </a:solidFill>
                <a:latin typeface="Poppins"/>
                <a:ea typeface="Poppins"/>
                <a:cs typeface="Poppins"/>
                <a:sym typeface="Poppins"/>
              </a:rPr>
              <a:t> R, </a:t>
            </a:r>
            <a:r>
              <a:rPr lang="en-US" sz="1200" dirty="0" err="1">
                <a:solidFill>
                  <a:srgbClr val="545454"/>
                </a:solidFill>
                <a:latin typeface="Poppins"/>
                <a:ea typeface="Poppins"/>
                <a:cs typeface="Poppins"/>
                <a:sym typeface="Poppins"/>
              </a:rPr>
              <a:t>Jonniaux</a:t>
            </a:r>
            <a:r>
              <a:rPr lang="en-US" sz="1200" dirty="0">
                <a:solidFill>
                  <a:srgbClr val="545454"/>
                </a:solidFill>
                <a:latin typeface="Poppins"/>
                <a:ea typeface="Poppins"/>
                <a:cs typeface="Poppins"/>
                <a:sym typeface="Poppins"/>
              </a:rPr>
              <a:t> S, Schneider F. </a:t>
            </a:r>
            <a:r>
              <a:rPr lang="en-US" sz="1200" dirty="0" err="1">
                <a:solidFill>
                  <a:srgbClr val="545454"/>
                </a:solidFill>
                <a:latin typeface="Poppins"/>
                <a:ea typeface="Poppins"/>
                <a:cs typeface="Poppins"/>
                <a:sym typeface="Poppins"/>
              </a:rPr>
              <a:t>L’accident</a:t>
            </a:r>
            <a:r>
              <a:rPr lang="en-US" sz="1200" dirty="0">
                <a:solidFill>
                  <a:srgbClr val="545454"/>
                </a:solidFill>
                <a:latin typeface="Poppins"/>
                <a:ea typeface="Poppins"/>
                <a:cs typeface="Poppins"/>
                <a:sym typeface="Poppins"/>
              </a:rPr>
              <a:t> </a:t>
            </a:r>
            <a:r>
              <a:rPr lang="en-US" sz="1200" dirty="0" err="1">
                <a:solidFill>
                  <a:srgbClr val="545454"/>
                </a:solidFill>
                <a:latin typeface="Poppins"/>
                <a:ea typeface="Poppins"/>
                <a:cs typeface="Poppins"/>
                <a:sym typeface="Poppins"/>
              </a:rPr>
              <a:t>vasculaire</a:t>
            </a:r>
            <a:r>
              <a:rPr lang="en-US" sz="1200" dirty="0">
                <a:solidFill>
                  <a:srgbClr val="545454"/>
                </a:solidFill>
                <a:latin typeface="Poppins"/>
                <a:ea typeface="Poppins"/>
                <a:cs typeface="Poppins"/>
                <a:sym typeface="Poppins"/>
              </a:rPr>
              <a:t> </a:t>
            </a:r>
            <a:r>
              <a:rPr lang="en-US" sz="1200" dirty="0" err="1">
                <a:solidFill>
                  <a:srgbClr val="545454"/>
                </a:solidFill>
                <a:latin typeface="Poppins"/>
                <a:ea typeface="Poppins"/>
                <a:cs typeface="Poppins"/>
                <a:sym typeface="Poppins"/>
              </a:rPr>
              <a:t>cérébral</a:t>
            </a:r>
            <a:r>
              <a:rPr lang="en-US" sz="1200" dirty="0">
                <a:solidFill>
                  <a:srgbClr val="545454"/>
                </a:solidFill>
                <a:latin typeface="Poppins"/>
                <a:ea typeface="Poppins"/>
                <a:cs typeface="Poppins"/>
                <a:sym typeface="Poppins"/>
              </a:rPr>
              <a:t> [En </a:t>
            </a:r>
            <a:r>
              <a:rPr lang="en-US" sz="1200" dirty="0" err="1">
                <a:solidFill>
                  <a:srgbClr val="545454"/>
                </a:solidFill>
                <a:latin typeface="Poppins"/>
                <a:ea typeface="Poppins"/>
                <a:cs typeface="Poppins"/>
                <a:sym typeface="Poppins"/>
              </a:rPr>
              <a:t>ligne</a:t>
            </a:r>
            <a:r>
              <a:rPr lang="en-US" sz="1200" dirty="0">
                <a:solidFill>
                  <a:srgbClr val="545454"/>
                </a:solidFill>
                <a:latin typeface="Poppins"/>
                <a:ea typeface="Poppins"/>
                <a:cs typeface="Poppins"/>
                <a:sym typeface="Poppins"/>
              </a:rPr>
              <a:t>]. Genève: Service communication HUG; 2012 [</a:t>
            </a:r>
            <a:r>
              <a:rPr lang="en-US" sz="1200" dirty="0" err="1">
                <a:solidFill>
                  <a:srgbClr val="545454"/>
                </a:solidFill>
                <a:latin typeface="Poppins"/>
                <a:ea typeface="Poppins"/>
                <a:cs typeface="Poppins"/>
                <a:sym typeface="Poppins"/>
              </a:rPr>
              <a:t>cité</a:t>
            </a:r>
            <a:r>
              <a:rPr lang="en-US" sz="1200" dirty="0">
                <a:solidFill>
                  <a:srgbClr val="545454"/>
                </a:solidFill>
                <a:latin typeface="Poppins"/>
                <a:ea typeface="Poppins"/>
                <a:cs typeface="Poppins"/>
                <a:sym typeface="Poppins"/>
              </a:rPr>
              <a:t> le 23 </a:t>
            </a:r>
            <a:r>
              <a:rPr lang="en-US" sz="1200" dirty="0" err="1">
                <a:solidFill>
                  <a:srgbClr val="545454"/>
                </a:solidFill>
                <a:latin typeface="Poppins"/>
                <a:ea typeface="Poppins"/>
                <a:cs typeface="Poppins"/>
                <a:sym typeface="Poppins"/>
              </a:rPr>
              <a:t>juillet</a:t>
            </a:r>
            <a:r>
              <a:rPr lang="en-US" sz="1200" dirty="0">
                <a:solidFill>
                  <a:srgbClr val="545454"/>
                </a:solidFill>
                <a:latin typeface="Poppins"/>
                <a:ea typeface="Poppins"/>
                <a:cs typeface="Poppins"/>
                <a:sym typeface="Poppins"/>
              </a:rPr>
              <a:t> 2024]. </a:t>
            </a:r>
            <a:r>
              <a:rPr lang="en-US" sz="1200" dirty="0" err="1">
                <a:solidFill>
                  <a:srgbClr val="545454"/>
                </a:solidFill>
                <a:latin typeface="Poppins"/>
                <a:ea typeface="Poppins"/>
                <a:cs typeface="Poppins"/>
                <a:sym typeface="Poppins"/>
              </a:rPr>
              <a:t>Vidéo</a:t>
            </a:r>
            <a:r>
              <a:rPr lang="en-US" sz="1200" dirty="0">
                <a:solidFill>
                  <a:srgbClr val="545454"/>
                </a:solidFill>
                <a:latin typeface="Poppins"/>
                <a:ea typeface="Poppins"/>
                <a:cs typeface="Poppins"/>
                <a:sym typeface="Poppins"/>
              </a:rPr>
              <a:t>: 18 min. Disponible: https://www.youtube.com/watch?v=ZoHOw2bK6tY&amp;t=246s </a:t>
            </a:r>
          </a:p>
          <a:p>
            <a:pPr marL="259080" lvl="1" indent="-129540" algn="just">
              <a:lnSpc>
                <a:spcPct val="150000"/>
              </a:lnSpc>
              <a:buFont typeface="Arial"/>
              <a:buChar char="•"/>
            </a:pPr>
            <a:endParaRPr lang="en-US" sz="1200" dirty="0">
              <a:solidFill>
                <a:srgbClr val="545454"/>
              </a:solidFill>
              <a:latin typeface="Poppins"/>
              <a:ea typeface="Poppins"/>
              <a:cs typeface="Poppins"/>
              <a:sym typeface="Poppins"/>
            </a:endParaRPr>
          </a:p>
          <a:p>
            <a:pPr marL="259080" lvl="1" indent="-129540" algn="just">
              <a:lnSpc>
                <a:spcPct val="150000"/>
              </a:lnSpc>
              <a:buFont typeface="Arial"/>
              <a:buChar char="•"/>
            </a:pPr>
            <a:endParaRPr lang="en-US" sz="1200" dirty="0">
              <a:solidFill>
                <a:srgbClr val="545454"/>
              </a:solidFill>
              <a:latin typeface="Poppins"/>
              <a:ea typeface="Poppins"/>
              <a:cs typeface="Poppins"/>
              <a:sym typeface="Poppins"/>
            </a:endParaRPr>
          </a:p>
          <a:p>
            <a:pPr algn="just">
              <a:lnSpc>
                <a:spcPts val="1679"/>
              </a:lnSpc>
            </a:pPr>
            <a:endParaRPr lang="en-US" sz="1200" dirty="0">
              <a:solidFill>
                <a:srgbClr val="545454"/>
              </a:solidFill>
              <a:latin typeface="Poppins"/>
              <a:ea typeface="Poppins"/>
              <a:cs typeface="Poppins"/>
              <a:sym typeface="Poppins"/>
            </a:endParaRPr>
          </a:p>
        </p:txBody>
      </p:sp>
      <p:sp>
        <p:nvSpPr>
          <p:cNvPr id="7" name="Freeform 7"/>
          <p:cNvSpPr/>
          <p:nvPr/>
        </p:nvSpPr>
        <p:spPr>
          <a:xfrm rot="-7354722" flipV="1">
            <a:off x="7581018" y="1915721"/>
            <a:ext cx="5258502" cy="3483757"/>
          </a:xfrm>
          <a:custGeom>
            <a:avLst/>
            <a:gdLst/>
            <a:ahLst/>
            <a:cxnLst/>
            <a:rect l="l" t="t" r="r" b="b"/>
            <a:pathLst>
              <a:path w="5258502" h="3483757">
                <a:moveTo>
                  <a:pt x="0" y="3483758"/>
                </a:moveTo>
                <a:lnTo>
                  <a:pt x="5258501" y="3483758"/>
                </a:lnTo>
                <a:lnTo>
                  <a:pt x="5258501" y="0"/>
                </a:lnTo>
                <a:lnTo>
                  <a:pt x="0" y="0"/>
                </a:lnTo>
                <a:lnTo>
                  <a:pt x="0" y="3483758"/>
                </a:lnTo>
                <a:close/>
              </a:path>
            </a:pathLst>
          </a:custGeom>
          <a:blipFill>
            <a:blip r:embed="rId7">
              <a:alphaModFix amt="50000"/>
              <a:extLst>
                <a:ext uri="{96DAC541-7B7A-43D3-8B79-37D633B846F1}">
                  <asvg:svgBlip xmlns:asvg="http://schemas.microsoft.com/office/drawing/2016/SVG/main" r:embed="rId8"/>
                </a:ext>
              </a:extLst>
            </a:blip>
            <a:stretch>
              <a:fillRect/>
            </a:stretch>
          </a:blipFill>
        </p:spPr>
        <p:txBody>
          <a:bodyPr/>
          <a:lstStyle/>
          <a:p>
            <a:endParaRPr lang="fr-CH"/>
          </a:p>
        </p:txBody>
      </p:sp>
      <p:grpSp>
        <p:nvGrpSpPr>
          <p:cNvPr id="8" name="Group 8"/>
          <p:cNvGrpSpPr/>
          <p:nvPr/>
        </p:nvGrpSpPr>
        <p:grpSpPr>
          <a:xfrm rot="-5400000">
            <a:off x="-2554510" y="3266815"/>
            <a:ext cx="6164334" cy="1154704"/>
            <a:chOff x="0" y="0"/>
            <a:chExt cx="2174613" cy="407349"/>
          </a:xfrm>
        </p:grpSpPr>
        <p:sp>
          <p:nvSpPr>
            <p:cNvPr id="9" name="Freeform 9"/>
            <p:cNvSpPr/>
            <p:nvPr/>
          </p:nvSpPr>
          <p:spPr>
            <a:xfrm>
              <a:off x="0" y="0"/>
              <a:ext cx="2174613" cy="407349"/>
            </a:xfrm>
            <a:custGeom>
              <a:avLst/>
              <a:gdLst/>
              <a:ahLst/>
              <a:cxnLst/>
              <a:rect l="l" t="t" r="r" b="b"/>
              <a:pathLst>
                <a:path w="2174613" h="407349">
                  <a:moveTo>
                    <a:pt x="0" y="0"/>
                  </a:moveTo>
                  <a:lnTo>
                    <a:pt x="2174613" y="0"/>
                  </a:lnTo>
                  <a:lnTo>
                    <a:pt x="2174613" y="407349"/>
                  </a:lnTo>
                  <a:lnTo>
                    <a:pt x="0" y="407349"/>
                  </a:lnTo>
                  <a:close/>
                </a:path>
              </a:pathLst>
            </a:custGeom>
            <a:solidFill>
              <a:srgbClr val="8E7AB5"/>
            </a:solidFill>
          </p:spPr>
          <p:txBody>
            <a:bodyPr/>
            <a:lstStyle/>
            <a:p>
              <a:endParaRPr lang="fr-CH"/>
            </a:p>
          </p:txBody>
        </p:sp>
        <p:sp>
          <p:nvSpPr>
            <p:cNvPr id="10" name="TextBox 10"/>
            <p:cNvSpPr txBox="1"/>
            <p:nvPr/>
          </p:nvSpPr>
          <p:spPr>
            <a:xfrm>
              <a:off x="0" y="-28575"/>
              <a:ext cx="2174613" cy="435924"/>
            </a:xfrm>
            <a:prstGeom prst="rect">
              <a:avLst/>
            </a:prstGeom>
          </p:spPr>
          <p:txBody>
            <a:bodyPr lIns="50800" tIns="50800" rIns="50800" bIns="50800" rtlCol="0" anchor="ctr"/>
            <a:lstStyle/>
            <a:p>
              <a:pPr algn="ctr">
                <a:lnSpc>
                  <a:spcPts val="1960"/>
                </a:lnSpc>
                <a:spcBef>
                  <a:spcPct val="0"/>
                </a:spcBef>
              </a:pPr>
              <a:endParaRPr/>
            </a:p>
          </p:txBody>
        </p:sp>
      </p:grpSp>
      <p:sp>
        <p:nvSpPr>
          <p:cNvPr id="11" name="Freeform 11"/>
          <p:cNvSpPr/>
          <p:nvPr/>
        </p:nvSpPr>
        <p:spPr>
          <a:xfrm rot="1005484">
            <a:off x="8815363" y="5849608"/>
            <a:ext cx="639979" cy="445658"/>
          </a:xfrm>
          <a:custGeom>
            <a:avLst/>
            <a:gdLst/>
            <a:ahLst/>
            <a:cxnLst/>
            <a:rect l="l" t="t" r="r" b="b"/>
            <a:pathLst>
              <a:path w="639979" h="445658">
                <a:moveTo>
                  <a:pt x="0" y="0"/>
                </a:moveTo>
                <a:lnTo>
                  <a:pt x="639979" y="0"/>
                </a:lnTo>
                <a:lnTo>
                  <a:pt x="639979" y="445659"/>
                </a:lnTo>
                <a:lnTo>
                  <a:pt x="0" y="445659"/>
                </a:lnTo>
                <a:lnTo>
                  <a:pt x="0" y="0"/>
                </a:lnTo>
                <a:close/>
              </a:path>
            </a:pathLst>
          </a:custGeom>
          <a:blipFill>
            <a:blip r:embed="rId9">
              <a:alphaModFix amt="52000"/>
              <a:extLst>
                <a:ext uri="{96DAC541-7B7A-43D3-8B79-37D633B846F1}">
                  <asvg:svgBlip xmlns:asvg="http://schemas.microsoft.com/office/drawing/2016/SVG/main" r:embed="rId10"/>
                </a:ext>
              </a:extLst>
            </a:blip>
            <a:stretch>
              <a:fillRect/>
            </a:stretch>
          </a:blipFill>
        </p:spPr>
        <p:txBody>
          <a:bodyPr/>
          <a:lstStyle/>
          <a:p>
            <a:endParaRPr lang="fr-CH"/>
          </a:p>
        </p:txBody>
      </p:sp>
      <p:sp>
        <p:nvSpPr>
          <p:cNvPr id="13" name="Rectangle 12">
            <a:extLst>
              <a:ext uri="{FF2B5EF4-FFF2-40B4-BE49-F238E27FC236}">
                <a16:creationId xmlns:a16="http://schemas.microsoft.com/office/drawing/2014/main" id="{4299D4E1-7ED0-09A6-9042-4D2E72BBE513}"/>
              </a:ext>
            </a:extLst>
          </p:cNvPr>
          <p:cNvSpPr/>
          <p:nvPr/>
        </p:nvSpPr>
        <p:spPr>
          <a:xfrm>
            <a:off x="-130696" y="6477000"/>
            <a:ext cx="9907357" cy="8379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14" name="Freeform 18">
            <a:extLst>
              <a:ext uri="{FF2B5EF4-FFF2-40B4-BE49-F238E27FC236}">
                <a16:creationId xmlns:a16="http://schemas.microsoft.com/office/drawing/2014/main" id="{30D7A541-AD28-9C4D-C0C3-8D3A8C4655F7}"/>
              </a:ext>
            </a:extLst>
          </p:cNvPr>
          <p:cNvSpPr/>
          <p:nvPr/>
        </p:nvSpPr>
        <p:spPr>
          <a:xfrm>
            <a:off x="228600" y="6553200"/>
            <a:ext cx="2461975" cy="656527"/>
          </a:xfrm>
          <a:custGeom>
            <a:avLst/>
            <a:gdLst/>
            <a:ahLst/>
            <a:cxnLst/>
            <a:rect l="l" t="t" r="r" b="b"/>
            <a:pathLst>
              <a:path w="2461975" h="656527">
                <a:moveTo>
                  <a:pt x="0" y="0"/>
                </a:moveTo>
                <a:lnTo>
                  <a:pt x="2461975" y="0"/>
                </a:lnTo>
                <a:lnTo>
                  <a:pt x="2461975" y="656527"/>
                </a:lnTo>
                <a:lnTo>
                  <a:pt x="0" y="656527"/>
                </a:lnTo>
                <a:lnTo>
                  <a:pt x="0" y="0"/>
                </a:lnTo>
                <a:close/>
              </a:path>
            </a:pathLst>
          </a:custGeom>
          <a:blipFill>
            <a:blip r:embed="rId11"/>
            <a:stretch>
              <a:fillRect/>
            </a:stretch>
          </a:blipFill>
        </p:spPr>
        <p:txBody>
          <a:bodyPr/>
          <a:lstStyle/>
          <a:p>
            <a:endParaRPr lang="fr-CH"/>
          </a:p>
        </p:txBody>
      </p:sp>
    </p:spTree>
    <p:extLst>
      <p:ext uri="{BB962C8B-B14F-4D97-AF65-F5344CB8AC3E}">
        <p14:creationId xmlns:p14="http://schemas.microsoft.com/office/powerpoint/2010/main" val="3624370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060" y="43073"/>
            <a:ext cx="4899860" cy="7364546"/>
          </a:xfrm>
          <a:custGeom>
            <a:avLst/>
            <a:gdLst/>
            <a:ahLst/>
            <a:cxnLst/>
            <a:rect l="l" t="t" r="r" b="b"/>
            <a:pathLst>
              <a:path w="4899860" h="7364546">
                <a:moveTo>
                  <a:pt x="0" y="0"/>
                </a:moveTo>
                <a:lnTo>
                  <a:pt x="4899860" y="0"/>
                </a:lnTo>
                <a:lnTo>
                  <a:pt x="4899860" y="7364546"/>
                </a:lnTo>
                <a:lnTo>
                  <a:pt x="0" y="7364546"/>
                </a:lnTo>
                <a:lnTo>
                  <a:pt x="0" y="0"/>
                </a:lnTo>
                <a:close/>
              </a:path>
            </a:pathLst>
          </a:custGeom>
          <a:blipFill>
            <a:blip r:embed="rId2">
              <a:alphaModFix amt="6999"/>
              <a:extLst>
                <a:ext uri="{96DAC541-7B7A-43D3-8B79-37D633B846F1}">
                  <asvg:svgBlip xmlns:asvg="http://schemas.microsoft.com/office/drawing/2016/SVG/main" r:embed="rId3"/>
                </a:ext>
              </a:extLst>
            </a:blip>
            <a:stretch>
              <a:fillRect r="-88700" b="-25548"/>
            </a:stretch>
          </a:blipFill>
        </p:spPr>
        <p:txBody>
          <a:bodyPr/>
          <a:lstStyle/>
          <a:p>
            <a:endParaRPr lang="fr-CH"/>
          </a:p>
        </p:txBody>
      </p:sp>
      <p:sp>
        <p:nvSpPr>
          <p:cNvPr id="3" name="Freeform 3"/>
          <p:cNvSpPr/>
          <p:nvPr/>
        </p:nvSpPr>
        <p:spPr>
          <a:xfrm flipH="1">
            <a:off x="4876800" y="43073"/>
            <a:ext cx="4899860" cy="7364546"/>
          </a:xfrm>
          <a:custGeom>
            <a:avLst/>
            <a:gdLst/>
            <a:ahLst/>
            <a:cxnLst/>
            <a:rect l="l" t="t" r="r" b="b"/>
            <a:pathLst>
              <a:path w="4899860" h="7364546">
                <a:moveTo>
                  <a:pt x="4899860" y="0"/>
                </a:moveTo>
                <a:lnTo>
                  <a:pt x="0" y="0"/>
                </a:lnTo>
                <a:lnTo>
                  <a:pt x="0" y="7364546"/>
                </a:lnTo>
                <a:lnTo>
                  <a:pt x="4899860" y="7364546"/>
                </a:lnTo>
                <a:lnTo>
                  <a:pt x="4899860" y="0"/>
                </a:lnTo>
                <a:close/>
              </a:path>
            </a:pathLst>
          </a:custGeom>
          <a:blipFill>
            <a:blip r:embed="rId2">
              <a:alphaModFix amt="6999"/>
              <a:extLst>
                <a:ext uri="{96DAC541-7B7A-43D3-8B79-37D633B846F1}">
                  <asvg:svgBlip xmlns:asvg="http://schemas.microsoft.com/office/drawing/2016/SVG/main" r:embed="rId3"/>
                </a:ext>
              </a:extLst>
            </a:blip>
            <a:stretch>
              <a:fillRect r="-88700" b="-25548"/>
            </a:stretch>
          </a:blipFill>
        </p:spPr>
        <p:txBody>
          <a:bodyPr/>
          <a:lstStyle/>
          <a:p>
            <a:endParaRPr lang="fr-CH"/>
          </a:p>
        </p:txBody>
      </p:sp>
      <p:sp>
        <p:nvSpPr>
          <p:cNvPr id="4" name="Freeform 4"/>
          <p:cNvSpPr/>
          <p:nvPr/>
        </p:nvSpPr>
        <p:spPr>
          <a:xfrm>
            <a:off x="7828124" y="302247"/>
            <a:ext cx="1064036" cy="1122993"/>
          </a:xfrm>
          <a:custGeom>
            <a:avLst/>
            <a:gdLst/>
            <a:ahLst/>
            <a:cxnLst/>
            <a:rect l="l" t="t" r="r" b="b"/>
            <a:pathLst>
              <a:path w="1064036" h="1122993">
                <a:moveTo>
                  <a:pt x="0" y="0"/>
                </a:moveTo>
                <a:lnTo>
                  <a:pt x="1064036" y="0"/>
                </a:lnTo>
                <a:lnTo>
                  <a:pt x="1064036" y="1122993"/>
                </a:lnTo>
                <a:lnTo>
                  <a:pt x="0" y="1122993"/>
                </a:lnTo>
                <a:lnTo>
                  <a:pt x="0" y="0"/>
                </a:lnTo>
                <a:close/>
              </a:path>
            </a:pathLst>
          </a:custGeom>
          <a:blipFill>
            <a:blip r:embed="rId4"/>
            <a:stretch>
              <a:fillRect/>
            </a:stretch>
          </a:blipFill>
        </p:spPr>
        <p:txBody>
          <a:bodyPr/>
          <a:lstStyle/>
          <a:p>
            <a:endParaRPr lang="fr-CH"/>
          </a:p>
        </p:txBody>
      </p:sp>
      <p:sp>
        <p:nvSpPr>
          <p:cNvPr id="5" name="TextBox 5"/>
          <p:cNvSpPr txBox="1"/>
          <p:nvPr/>
        </p:nvSpPr>
        <p:spPr>
          <a:xfrm>
            <a:off x="1440065" y="330822"/>
            <a:ext cx="6179935" cy="987386"/>
          </a:xfrm>
          <a:prstGeom prst="rect">
            <a:avLst/>
          </a:prstGeom>
        </p:spPr>
        <p:txBody>
          <a:bodyPr wrap="square" lIns="0" tIns="0" rIns="0" bIns="0" rtlCol="0" anchor="t">
            <a:spAutoFit/>
          </a:bodyPr>
          <a:lstStyle/>
          <a:p>
            <a:pPr algn="ctr">
              <a:lnSpc>
                <a:spcPts val="8406"/>
              </a:lnSpc>
            </a:pPr>
            <a:r>
              <a:rPr lang="en-US" sz="5300" dirty="0">
                <a:solidFill>
                  <a:srgbClr val="000000"/>
                </a:solidFill>
                <a:latin typeface="Feel Free Playful"/>
                <a:ea typeface="Feel Free Playful"/>
                <a:cs typeface="Feel Free Playful"/>
                <a:sym typeface="Feel Free Playful"/>
              </a:rPr>
              <a:t>REFERENCES (4)</a:t>
            </a:r>
          </a:p>
        </p:txBody>
      </p:sp>
      <p:sp>
        <p:nvSpPr>
          <p:cNvPr id="6" name="TextBox 6"/>
          <p:cNvSpPr txBox="1"/>
          <p:nvPr/>
        </p:nvSpPr>
        <p:spPr>
          <a:xfrm>
            <a:off x="1164229" y="1371600"/>
            <a:ext cx="7443896" cy="5192575"/>
          </a:xfrm>
          <a:prstGeom prst="rect">
            <a:avLst/>
          </a:prstGeom>
        </p:spPr>
        <p:txBody>
          <a:bodyPr lIns="0" tIns="0" rIns="0" bIns="0" rtlCol="0" anchor="t">
            <a:spAutoFit/>
          </a:bodyPr>
          <a:lstStyle/>
          <a:p>
            <a:pPr marL="259080" lvl="1" indent="-129540" algn="just">
              <a:lnSpc>
                <a:spcPct val="150000"/>
              </a:lnSpc>
              <a:buFont typeface="Arial"/>
              <a:buChar char="•"/>
            </a:pPr>
            <a:r>
              <a:rPr lang="en-US" sz="1200" dirty="0">
                <a:solidFill>
                  <a:srgbClr val="545454"/>
                </a:solidFill>
                <a:latin typeface="Poppins"/>
                <a:ea typeface="Poppins"/>
                <a:cs typeface="Poppins"/>
                <a:sym typeface="Poppins"/>
              </a:rPr>
              <a:t>Swiss Atherosclerosis Association. Groupe de travail Lipides et </a:t>
            </a:r>
            <a:r>
              <a:rPr lang="en-US" sz="1200" dirty="0" err="1">
                <a:solidFill>
                  <a:srgbClr val="545454"/>
                </a:solidFill>
                <a:latin typeface="Poppins"/>
                <a:ea typeface="Poppins"/>
                <a:cs typeface="Poppins"/>
                <a:sym typeface="Poppins"/>
              </a:rPr>
              <a:t>athérosclérose</a:t>
            </a:r>
            <a:r>
              <a:rPr lang="en-US" sz="1200" dirty="0">
                <a:solidFill>
                  <a:srgbClr val="545454"/>
                </a:solidFill>
                <a:latin typeface="Poppins"/>
                <a:ea typeface="Poppins"/>
                <a:cs typeface="Poppins"/>
                <a:sym typeface="Poppins"/>
              </a:rPr>
              <a:t> [En </a:t>
            </a:r>
            <a:r>
              <a:rPr lang="en-US" sz="1200" dirty="0" err="1">
                <a:solidFill>
                  <a:srgbClr val="545454"/>
                </a:solidFill>
                <a:latin typeface="Poppins"/>
                <a:ea typeface="Poppins"/>
                <a:cs typeface="Poppins"/>
                <a:sym typeface="Poppins"/>
              </a:rPr>
              <a:t>ligne</a:t>
            </a:r>
            <a:r>
              <a:rPr lang="en-US" sz="1200" dirty="0">
                <a:solidFill>
                  <a:srgbClr val="545454"/>
                </a:solidFill>
                <a:latin typeface="Poppins"/>
                <a:ea typeface="Poppins"/>
                <a:cs typeface="Poppins"/>
                <a:sym typeface="Poppins"/>
              </a:rPr>
              <a:t>]. </a:t>
            </a:r>
            <a:r>
              <a:rPr lang="en-US" sz="1200" dirty="0" err="1">
                <a:solidFill>
                  <a:srgbClr val="545454"/>
                </a:solidFill>
                <a:latin typeface="Poppins"/>
                <a:ea typeface="Poppins"/>
                <a:cs typeface="Poppins"/>
                <a:sym typeface="Poppins"/>
              </a:rPr>
              <a:t>Calculateur</a:t>
            </a:r>
            <a:r>
              <a:rPr lang="en-US" sz="1200" dirty="0">
                <a:solidFill>
                  <a:srgbClr val="545454"/>
                </a:solidFill>
                <a:latin typeface="Poppins"/>
                <a:ea typeface="Poppins"/>
                <a:cs typeface="Poppins"/>
                <a:sym typeface="Poppins"/>
              </a:rPr>
              <a:t> de </a:t>
            </a:r>
            <a:r>
              <a:rPr lang="en-US" sz="1200" dirty="0" err="1">
                <a:solidFill>
                  <a:srgbClr val="545454"/>
                </a:solidFill>
                <a:latin typeface="Poppins"/>
                <a:ea typeface="Poppins"/>
                <a:cs typeface="Poppins"/>
                <a:sym typeface="Poppins"/>
              </a:rPr>
              <a:t>risque</a:t>
            </a:r>
            <a:r>
              <a:rPr lang="en-US" sz="1200" dirty="0">
                <a:solidFill>
                  <a:srgbClr val="545454"/>
                </a:solidFill>
                <a:latin typeface="Poppins"/>
                <a:ea typeface="Poppins"/>
                <a:cs typeface="Poppins"/>
                <a:sym typeface="Poppins"/>
              </a:rPr>
              <a:t> du GSLA [</a:t>
            </a:r>
            <a:r>
              <a:rPr lang="en-US" sz="1200" dirty="0" err="1">
                <a:solidFill>
                  <a:srgbClr val="545454"/>
                </a:solidFill>
                <a:latin typeface="Poppins"/>
                <a:ea typeface="Poppins"/>
                <a:cs typeface="Poppins"/>
                <a:sym typeface="Poppins"/>
              </a:rPr>
              <a:t>cité</a:t>
            </a:r>
            <a:r>
              <a:rPr lang="en-US" sz="1200" dirty="0">
                <a:solidFill>
                  <a:srgbClr val="545454"/>
                </a:solidFill>
                <a:latin typeface="Poppins"/>
                <a:ea typeface="Poppins"/>
                <a:cs typeface="Poppins"/>
                <a:sym typeface="Poppins"/>
              </a:rPr>
              <a:t> le 23 </a:t>
            </a:r>
            <a:r>
              <a:rPr lang="en-US" sz="1200" dirty="0" err="1">
                <a:solidFill>
                  <a:srgbClr val="545454"/>
                </a:solidFill>
                <a:latin typeface="Poppins"/>
                <a:ea typeface="Poppins"/>
                <a:cs typeface="Poppins"/>
                <a:sym typeface="Poppins"/>
              </a:rPr>
              <a:t>juillet</a:t>
            </a:r>
            <a:r>
              <a:rPr lang="en-US" sz="1200" dirty="0">
                <a:solidFill>
                  <a:srgbClr val="545454"/>
                </a:solidFill>
                <a:latin typeface="Poppins"/>
                <a:ea typeface="Poppins"/>
                <a:cs typeface="Poppins"/>
                <a:sym typeface="Poppins"/>
              </a:rPr>
              <a:t> 2024]. Disponible: https://agla.ch/fr/calculateurs-outils/calculateur-de-risque-du-gsla </a:t>
            </a:r>
          </a:p>
          <a:p>
            <a:pPr marL="259080" lvl="1" indent="-129540" algn="just">
              <a:lnSpc>
                <a:spcPct val="150000"/>
              </a:lnSpc>
              <a:buFont typeface="Arial"/>
              <a:buChar char="•"/>
            </a:pPr>
            <a:r>
              <a:rPr lang="en-US" sz="1200" dirty="0">
                <a:solidFill>
                  <a:srgbClr val="545454"/>
                </a:solidFill>
                <a:latin typeface="Poppins"/>
                <a:ea typeface="Poppins"/>
                <a:cs typeface="Poppins"/>
                <a:sym typeface="Poppins"/>
              </a:rPr>
              <a:t>Tsai YT, Li R, Jao T, Fang CW, Hsiao YJ, Tsai CH, Chang KC. Comparison of FAST and Stroke-112: A randomized study in Taiwan. J </a:t>
            </a:r>
            <a:r>
              <a:rPr lang="en-US" sz="1200" dirty="0" err="1">
                <a:solidFill>
                  <a:srgbClr val="545454"/>
                </a:solidFill>
                <a:latin typeface="Poppins"/>
                <a:ea typeface="Poppins"/>
                <a:cs typeface="Poppins"/>
                <a:sym typeface="Poppins"/>
              </a:rPr>
              <a:t>Formos</a:t>
            </a:r>
            <a:r>
              <a:rPr lang="en-US" sz="1200" dirty="0">
                <a:solidFill>
                  <a:srgbClr val="545454"/>
                </a:solidFill>
                <a:latin typeface="Poppins"/>
                <a:ea typeface="Poppins"/>
                <a:cs typeface="Poppins"/>
                <a:sym typeface="Poppins"/>
              </a:rPr>
              <a:t> Med Assoc. 2022 Jan;121(1 Pt 1):187-192. DOI: 10.1016/j.jfma.2021.02.018</a:t>
            </a:r>
          </a:p>
          <a:p>
            <a:pPr marL="259080" lvl="1" indent="-129540" algn="just">
              <a:lnSpc>
                <a:spcPct val="150000"/>
              </a:lnSpc>
              <a:buFont typeface="Arial"/>
              <a:buChar char="•"/>
            </a:pPr>
            <a:r>
              <a:rPr lang="en-US" sz="1200" dirty="0">
                <a:solidFill>
                  <a:srgbClr val="545454"/>
                </a:solidFill>
                <a:latin typeface="Poppins"/>
                <a:ea typeface="Poppins"/>
                <a:cs typeface="Poppins"/>
                <a:sym typeface="Poppins"/>
              </a:rPr>
              <a:t>Young T, Finn L, </a:t>
            </a:r>
            <a:r>
              <a:rPr lang="en-US" sz="1200" dirty="0" err="1">
                <a:solidFill>
                  <a:srgbClr val="545454"/>
                </a:solidFill>
                <a:latin typeface="Poppins"/>
                <a:ea typeface="Poppins"/>
                <a:cs typeface="Poppins"/>
                <a:sym typeface="Poppins"/>
              </a:rPr>
              <a:t>Peppard</a:t>
            </a:r>
            <a:r>
              <a:rPr lang="en-US" sz="1200" dirty="0">
                <a:solidFill>
                  <a:srgbClr val="545454"/>
                </a:solidFill>
                <a:latin typeface="Poppins"/>
                <a:ea typeface="Poppins"/>
                <a:cs typeface="Poppins"/>
                <a:sym typeface="Poppins"/>
              </a:rPr>
              <a:t> PE, </a:t>
            </a:r>
            <a:r>
              <a:rPr lang="en-US" sz="1200" dirty="0" err="1">
                <a:solidFill>
                  <a:srgbClr val="545454"/>
                </a:solidFill>
                <a:latin typeface="Poppins"/>
                <a:ea typeface="Poppins"/>
                <a:cs typeface="Poppins"/>
                <a:sym typeface="Poppins"/>
              </a:rPr>
              <a:t>Szklo-Coxe</a:t>
            </a:r>
            <a:r>
              <a:rPr lang="en-US" sz="1200" dirty="0">
                <a:solidFill>
                  <a:srgbClr val="545454"/>
                </a:solidFill>
                <a:latin typeface="Poppins"/>
                <a:ea typeface="Poppins"/>
                <a:cs typeface="Poppins"/>
                <a:sym typeface="Poppins"/>
              </a:rPr>
              <a:t> M, Austin D, Nieto FJ et al. Sleep disordered breathing and mortality: eighteen-year follow-up of the Wisconsin Sleep Cohort. Sleep [En </a:t>
            </a:r>
            <a:r>
              <a:rPr lang="en-US" sz="1200" dirty="0" err="1">
                <a:solidFill>
                  <a:srgbClr val="545454"/>
                </a:solidFill>
                <a:latin typeface="Poppins"/>
                <a:ea typeface="Poppins"/>
                <a:cs typeface="Poppins"/>
                <a:sym typeface="Poppins"/>
              </a:rPr>
              <a:t>ligne</a:t>
            </a:r>
            <a:r>
              <a:rPr lang="en-US" sz="1200" dirty="0">
                <a:solidFill>
                  <a:srgbClr val="545454"/>
                </a:solidFill>
                <a:latin typeface="Poppins"/>
                <a:ea typeface="Poppins"/>
                <a:cs typeface="Poppins"/>
                <a:sym typeface="Poppins"/>
              </a:rPr>
              <a:t>]. 2008[</a:t>
            </a:r>
            <a:r>
              <a:rPr lang="en-US" sz="1200" dirty="0" err="1">
                <a:solidFill>
                  <a:srgbClr val="545454"/>
                </a:solidFill>
                <a:latin typeface="Poppins"/>
                <a:ea typeface="Poppins"/>
                <a:cs typeface="Poppins"/>
                <a:sym typeface="Poppins"/>
              </a:rPr>
              <a:t>cité</a:t>
            </a:r>
            <a:r>
              <a:rPr lang="en-US" sz="1200" dirty="0">
                <a:solidFill>
                  <a:srgbClr val="545454"/>
                </a:solidFill>
                <a:latin typeface="Poppins"/>
                <a:ea typeface="Poppins"/>
                <a:cs typeface="Poppins"/>
                <a:sym typeface="Poppins"/>
              </a:rPr>
              <a:t> le 14 </a:t>
            </a:r>
            <a:r>
              <a:rPr lang="en-US" sz="1200" dirty="0" err="1">
                <a:solidFill>
                  <a:srgbClr val="545454"/>
                </a:solidFill>
                <a:latin typeface="Poppins"/>
                <a:ea typeface="Poppins"/>
                <a:cs typeface="Poppins"/>
                <a:sym typeface="Poppins"/>
              </a:rPr>
              <a:t>octobre</a:t>
            </a:r>
            <a:r>
              <a:rPr lang="en-US" sz="1200" dirty="0">
                <a:solidFill>
                  <a:srgbClr val="545454"/>
                </a:solidFill>
                <a:latin typeface="Poppins"/>
                <a:ea typeface="Poppins"/>
                <a:cs typeface="Poppins"/>
                <a:sym typeface="Poppins"/>
              </a:rPr>
              <a:t> 2024]; 31: 1071-8. Disponible: https://www.ncbi.nlm.nih.gov/pmc/articles/PMC2542952/</a:t>
            </a:r>
          </a:p>
          <a:p>
            <a:pPr marL="259080" lvl="1" indent="-129540" algn="just">
              <a:lnSpc>
                <a:spcPct val="150000"/>
              </a:lnSpc>
              <a:buFont typeface="Arial"/>
              <a:buChar char="•"/>
            </a:pPr>
            <a:r>
              <a:rPr lang="en-US" sz="1200" dirty="0">
                <a:solidFill>
                  <a:srgbClr val="545454"/>
                </a:solidFill>
                <a:latin typeface="Poppins"/>
                <a:ea typeface="Poppins"/>
                <a:cs typeface="Poppins"/>
                <a:sym typeface="Poppins"/>
              </a:rPr>
              <a:t>World Stroke Organization. For a life free from stroke [En </a:t>
            </a:r>
            <a:r>
              <a:rPr lang="en-US" sz="1200" dirty="0" err="1">
                <a:solidFill>
                  <a:srgbClr val="545454"/>
                </a:solidFill>
                <a:latin typeface="Poppins"/>
                <a:ea typeface="Poppins"/>
                <a:cs typeface="Poppins"/>
                <a:sym typeface="Poppins"/>
              </a:rPr>
              <a:t>ligne</a:t>
            </a:r>
            <a:r>
              <a:rPr lang="en-US" sz="1200" dirty="0">
                <a:solidFill>
                  <a:srgbClr val="545454"/>
                </a:solidFill>
                <a:latin typeface="Poppins"/>
                <a:ea typeface="Poppins"/>
                <a:cs typeface="Poppins"/>
                <a:sym typeface="Poppins"/>
              </a:rPr>
              <a:t>]. Prevent stroke [</a:t>
            </a:r>
            <a:r>
              <a:rPr lang="en-US" sz="1200" dirty="0" err="1">
                <a:solidFill>
                  <a:srgbClr val="545454"/>
                </a:solidFill>
                <a:latin typeface="Poppins"/>
                <a:ea typeface="Poppins"/>
                <a:cs typeface="Poppins"/>
                <a:sym typeface="Poppins"/>
              </a:rPr>
              <a:t>cité</a:t>
            </a:r>
            <a:r>
              <a:rPr lang="en-US" sz="1200" dirty="0">
                <a:solidFill>
                  <a:srgbClr val="545454"/>
                </a:solidFill>
                <a:latin typeface="Poppins"/>
                <a:ea typeface="Poppins"/>
                <a:cs typeface="Poppins"/>
                <a:sym typeface="Poppins"/>
              </a:rPr>
              <a:t> le 14 </a:t>
            </a:r>
            <a:r>
              <a:rPr lang="en-US" sz="1200" dirty="0" err="1">
                <a:solidFill>
                  <a:srgbClr val="545454"/>
                </a:solidFill>
                <a:latin typeface="Poppins"/>
                <a:ea typeface="Poppins"/>
                <a:cs typeface="Poppins"/>
                <a:sym typeface="Poppins"/>
              </a:rPr>
              <a:t>août</a:t>
            </a:r>
            <a:r>
              <a:rPr lang="en-US" sz="1200" dirty="0">
                <a:solidFill>
                  <a:srgbClr val="545454"/>
                </a:solidFill>
                <a:latin typeface="Poppins"/>
                <a:ea typeface="Poppins"/>
                <a:cs typeface="Poppins"/>
                <a:sym typeface="Poppins"/>
              </a:rPr>
              <a:t> 2024]. Disponible: https://www.world-stroke.org/world-stroke-day-campaign/prevent-stroke </a:t>
            </a:r>
          </a:p>
          <a:p>
            <a:pPr marL="259080" lvl="1" indent="-129540" algn="just">
              <a:lnSpc>
                <a:spcPct val="150000"/>
              </a:lnSpc>
              <a:buFont typeface="Arial"/>
              <a:buChar char="•"/>
            </a:pPr>
            <a:r>
              <a:rPr lang="en-US" sz="1200" dirty="0">
                <a:solidFill>
                  <a:srgbClr val="545454"/>
                </a:solidFill>
                <a:latin typeface="Poppins"/>
                <a:ea typeface="Poppins"/>
                <a:cs typeface="Poppins"/>
                <a:sym typeface="Poppins"/>
              </a:rPr>
              <a:t>World Stroke Organization. For a life free from stroke [En </a:t>
            </a:r>
            <a:r>
              <a:rPr lang="en-US" sz="1200" dirty="0" err="1">
                <a:solidFill>
                  <a:srgbClr val="545454"/>
                </a:solidFill>
                <a:latin typeface="Poppins"/>
                <a:ea typeface="Poppins"/>
                <a:cs typeface="Poppins"/>
                <a:sym typeface="Poppins"/>
              </a:rPr>
              <a:t>ligne</a:t>
            </a:r>
            <a:r>
              <a:rPr lang="en-US" sz="1200" dirty="0">
                <a:solidFill>
                  <a:srgbClr val="545454"/>
                </a:solidFill>
                <a:latin typeface="Poppins"/>
                <a:ea typeface="Poppins"/>
                <a:cs typeface="Poppins"/>
                <a:sym typeface="Poppins"/>
              </a:rPr>
              <a:t>]. Stroke </a:t>
            </a:r>
            <a:r>
              <a:rPr lang="en-US" sz="1200" dirty="0" err="1">
                <a:solidFill>
                  <a:srgbClr val="545454"/>
                </a:solidFill>
                <a:latin typeface="Poppins"/>
                <a:ea typeface="Poppins"/>
                <a:cs typeface="Poppins"/>
                <a:sym typeface="Poppins"/>
              </a:rPr>
              <a:t>Riskometer</a:t>
            </a:r>
            <a:r>
              <a:rPr lang="en-US" sz="1200" dirty="0">
                <a:solidFill>
                  <a:srgbClr val="545454"/>
                </a:solidFill>
                <a:latin typeface="Poppins"/>
                <a:ea typeface="Poppins"/>
                <a:cs typeface="Poppins"/>
                <a:sym typeface="Poppins"/>
              </a:rPr>
              <a:t> [</a:t>
            </a:r>
            <a:r>
              <a:rPr lang="en-US" sz="1200" dirty="0" err="1">
                <a:solidFill>
                  <a:srgbClr val="545454"/>
                </a:solidFill>
                <a:latin typeface="Poppins"/>
                <a:ea typeface="Poppins"/>
                <a:cs typeface="Poppins"/>
                <a:sym typeface="Poppins"/>
              </a:rPr>
              <a:t>cité</a:t>
            </a:r>
            <a:r>
              <a:rPr lang="en-US" sz="1200" dirty="0">
                <a:solidFill>
                  <a:srgbClr val="545454"/>
                </a:solidFill>
                <a:latin typeface="Poppins"/>
                <a:ea typeface="Poppins"/>
                <a:cs typeface="Poppins"/>
                <a:sym typeface="Poppins"/>
              </a:rPr>
              <a:t> le 14 </a:t>
            </a:r>
            <a:r>
              <a:rPr lang="en-US" sz="1200" dirty="0" err="1">
                <a:solidFill>
                  <a:srgbClr val="545454"/>
                </a:solidFill>
                <a:latin typeface="Poppins"/>
                <a:ea typeface="Poppins"/>
                <a:cs typeface="Poppins"/>
                <a:sym typeface="Poppins"/>
              </a:rPr>
              <a:t>août</a:t>
            </a:r>
            <a:r>
              <a:rPr lang="en-US" sz="1200" dirty="0">
                <a:solidFill>
                  <a:srgbClr val="545454"/>
                </a:solidFill>
                <a:latin typeface="Poppins"/>
                <a:ea typeface="Poppins"/>
                <a:cs typeface="Poppins"/>
                <a:sym typeface="Poppins"/>
              </a:rPr>
              <a:t> 2024]. Disponible: https://www.world-stroke.org/world-stroke-day-campaign/prevent-stroke/stroke-riskometer  </a:t>
            </a:r>
          </a:p>
          <a:p>
            <a:pPr marL="259080" lvl="1" indent="-129540" algn="just">
              <a:lnSpc>
                <a:spcPct val="150000"/>
              </a:lnSpc>
              <a:buFont typeface="Arial"/>
              <a:buChar char="•"/>
            </a:pPr>
            <a:r>
              <a:rPr lang="en-US" sz="1200" dirty="0">
                <a:solidFill>
                  <a:srgbClr val="545454"/>
                </a:solidFill>
                <a:latin typeface="Poppins"/>
                <a:ea typeface="Poppins"/>
                <a:cs typeface="Poppins"/>
                <a:sym typeface="Poppins"/>
              </a:rPr>
              <a:t>Zhao J, </a:t>
            </a:r>
            <a:r>
              <a:rPr lang="en-US" sz="1200" dirty="0" err="1">
                <a:solidFill>
                  <a:srgbClr val="545454"/>
                </a:solidFill>
                <a:latin typeface="Poppins"/>
                <a:ea typeface="Poppins"/>
                <a:cs typeface="Poppins"/>
                <a:sym typeface="Poppins"/>
              </a:rPr>
              <a:t>Eckenhoff</a:t>
            </a:r>
            <a:r>
              <a:rPr lang="en-US" sz="1200" dirty="0">
                <a:solidFill>
                  <a:srgbClr val="545454"/>
                </a:solidFill>
                <a:latin typeface="Poppins"/>
                <a:ea typeface="Poppins"/>
                <a:cs typeface="Poppins"/>
                <a:sym typeface="Poppins"/>
              </a:rPr>
              <a:t> MF, Sun WZ, Liu R. Stroke 112: A Universal Stroke Awareness Program to Reduce Language and Response Barriers. Stroke. 2018 Jul;49(7):1766-1769. DOI : 10.1161/STROKEAHA.118.021729</a:t>
            </a:r>
          </a:p>
          <a:p>
            <a:pPr algn="just">
              <a:lnSpc>
                <a:spcPts val="1679"/>
              </a:lnSpc>
            </a:pPr>
            <a:endParaRPr lang="en-US" sz="1200" dirty="0">
              <a:solidFill>
                <a:srgbClr val="545454"/>
              </a:solidFill>
              <a:latin typeface="Poppins"/>
              <a:ea typeface="Poppins"/>
              <a:cs typeface="Poppins"/>
              <a:sym typeface="Poppins"/>
            </a:endParaRPr>
          </a:p>
        </p:txBody>
      </p:sp>
      <p:sp>
        <p:nvSpPr>
          <p:cNvPr id="7" name="Freeform 7"/>
          <p:cNvSpPr/>
          <p:nvPr/>
        </p:nvSpPr>
        <p:spPr>
          <a:xfrm rot="-7354722" flipV="1">
            <a:off x="7581018" y="1915721"/>
            <a:ext cx="5258502" cy="3483757"/>
          </a:xfrm>
          <a:custGeom>
            <a:avLst/>
            <a:gdLst/>
            <a:ahLst/>
            <a:cxnLst/>
            <a:rect l="l" t="t" r="r" b="b"/>
            <a:pathLst>
              <a:path w="5258502" h="3483757">
                <a:moveTo>
                  <a:pt x="0" y="3483758"/>
                </a:moveTo>
                <a:lnTo>
                  <a:pt x="5258501" y="3483758"/>
                </a:lnTo>
                <a:lnTo>
                  <a:pt x="5258501" y="0"/>
                </a:lnTo>
                <a:lnTo>
                  <a:pt x="0" y="0"/>
                </a:lnTo>
                <a:lnTo>
                  <a:pt x="0" y="3483758"/>
                </a:lnTo>
                <a:close/>
              </a:path>
            </a:pathLst>
          </a:custGeom>
          <a:blipFill>
            <a:blip r:embed="rId5">
              <a:alphaModFix amt="50000"/>
              <a:extLst>
                <a:ext uri="{96DAC541-7B7A-43D3-8B79-37D633B846F1}">
                  <asvg:svgBlip xmlns:asvg="http://schemas.microsoft.com/office/drawing/2016/SVG/main" r:embed="rId6"/>
                </a:ext>
              </a:extLst>
            </a:blip>
            <a:stretch>
              <a:fillRect/>
            </a:stretch>
          </a:blipFill>
        </p:spPr>
        <p:txBody>
          <a:bodyPr/>
          <a:lstStyle/>
          <a:p>
            <a:endParaRPr lang="fr-CH"/>
          </a:p>
        </p:txBody>
      </p:sp>
      <p:grpSp>
        <p:nvGrpSpPr>
          <p:cNvPr id="8" name="Group 8"/>
          <p:cNvGrpSpPr/>
          <p:nvPr/>
        </p:nvGrpSpPr>
        <p:grpSpPr>
          <a:xfrm rot="-5400000">
            <a:off x="-2527875" y="3236335"/>
            <a:ext cx="6164334" cy="1154704"/>
            <a:chOff x="0" y="0"/>
            <a:chExt cx="2174613" cy="407349"/>
          </a:xfrm>
        </p:grpSpPr>
        <p:sp>
          <p:nvSpPr>
            <p:cNvPr id="9" name="Freeform 9"/>
            <p:cNvSpPr/>
            <p:nvPr/>
          </p:nvSpPr>
          <p:spPr>
            <a:xfrm>
              <a:off x="0" y="0"/>
              <a:ext cx="2174613" cy="407349"/>
            </a:xfrm>
            <a:custGeom>
              <a:avLst/>
              <a:gdLst/>
              <a:ahLst/>
              <a:cxnLst/>
              <a:rect l="l" t="t" r="r" b="b"/>
              <a:pathLst>
                <a:path w="2174613" h="407349">
                  <a:moveTo>
                    <a:pt x="0" y="0"/>
                  </a:moveTo>
                  <a:lnTo>
                    <a:pt x="2174613" y="0"/>
                  </a:lnTo>
                  <a:lnTo>
                    <a:pt x="2174613" y="407349"/>
                  </a:lnTo>
                  <a:lnTo>
                    <a:pt x="0" y="407349"/>
                  </a:lnTo>
                  <a:close/>
                </a:path>
              </a:pathLst>
            </a:custGeom>
            <a:solidFill>
              <a:srgbClr val="8E7AB5"/>
            </a:solidFill>
          </p:spPr>
          <p:txBody>
            <a:bodyPr/>
            <a:lstStyle/>
            <a:p>
              <a:endParaRPr lang="fr-CH"/>
            </a:p>
          </p:txBody>
        </p:sp>
        <p:sp>
          <p:nvSpPr>
            <p:cNvPr id="10" name="TextBox 10"/>
            <p:cNvSpPr txBox="1"/>
            <p:nvPr/>
          </p:nvSpPr>
          <p:spPr>
            <a:xfrm>
              <a:off x="0" y="-28575"/>
              <a:ext cx="2174613" cy="435924"/>
            </a:xfrm>
            <a:prstGeom prst="rect">
              <a:avLst/>
            </a:prstGeom>
          </p:spPr>
          <p:txBody>
            <a:bodyPr lIns="50800" tIns="50800" rIns="50800" bIns="50800" rtlCol="0" anchor="ctr"/>
            <a:lstStyle/>
            <a:p>
              <a:pPr algn="ctr">
                <a:lnSpc>
                  <a:spcPts val="1960"/>
                </a:lnSpc>
                <a:spcBef>
                  <a:spcPct val="0"/>
                </a:spcBef>
              </a:pPr>
              <a:endParaRPr/>
            </a:p>
          </p:txBody>
        </p:sp>
      </p:grpSp>
      <p:sp>
        <p:nvSpPr>
          <p:cNvPr id="11" name="Freeform 11"/>
          <p:cNvSpPr/>
          <p:nvPr/>
        </p:nvSpPr>
        <p:spPr>
          <a:xfrm rot="1005484">
            <a:off x="8942819" y="5797801"/>
            <a:ext cx="639979" cy="445658"/>
          </a:xfrm>
          <a:custGeom>
            <a:avLst/>
            <a:gdLst/>
            <a:ahLst/>
            <a:cxnLst/>
            <a:rect l="l" t="t" r="r" b="b"/>
            <a:pathLst>
              <a:path w="639979" h="445658">
                <a:moveTo>
                  <a:pt x="0" y="0"/>
                </a:moveTo>
                <a:lnTo>
                  <a:pt x="639979" y="0"/>
                </a:lnTo>
                <a:lnTo>
                  <a:pt x="639979" y="445659"/>
                </a:lnTo>
                <a:lnTo>
                  <a:pt x="0" y="445659"/>
                </a:lnTo>
                <a:lnTo>
                  <a:pt x="0" y="0"/>
                </a:lnTo>
                <a:close/>
              </a:path>
            </a:pathLst>
          </a:custGeom>
          <a:blipFill>
            <a:blip r:embed="rId7">
              <a:alphaModFix amt="52000"/>
              <a:extLst>
                <a:ext uri="{96DAC541-7B7A-43D3-8B79-37D633B846F1}">
                  <asvg:svgBlip xmlns:asvg="http://schemas.microsoft.com/office/drawing/2016/SVG/main" r:embed="rId8"/>
                </a:ext>
              </a:extLst>
            </a:blip>
            <a:stretch>
              <a:fillRect/>
            </a:stretch>
          </a:blipFill>
        </p:spPr>
        <p:txBody>
          <a:bodyPr/>
          <a:lstStyle/>
          <a:p>
            <a:endParaRPr lang="fr-CH"/>
          </a:p>
        </p:txBody>
      </p:sp>
      <p:sp>
        <p:nvSpPr>
          <p:cNvPr id="13" name="Rectangle 12">
            <a:extLst>
              <a:ext uri="{FF2B5EF4-FFF2-40B4-BE49-F238E27FC236}">
                <a16:creationId xmlns:a16="http://schemas.microsoft.com/office/drawing/2014/main" id="{2D26AB61-1C13-EC90-B13B-C3A7A85D6571}"/>
              </a:ext>
            </a:extLst>
          </p:cNvPr>
          <p:cNvSpPr/>
          <p:nvPr/>
        </p:nvSpPr>
        <p:spPr>
          <a:xfrm>
            <a:off x="-23059" y="6477000"/>
            <a:ext cx="9799720" cy="8379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14" name="Freeform 18">
            <a:extLst>
              <a:ext uri="{FF2B5EF4-FFF2-40B4-BE49-F238E27FC236}">
                <a16:creationId xmlns:a16="http://schemas.microsoft.com/office/drawing/2014/main" id="{1DA83FB1-9DDC-E448-2066-CDBC18FC8EE8}"/>
              </a:ext>
            </a:extLst>
          </p:cNvPr>
          <p:cNvSpPr/>
          <p:nvPr/>
        </p:nvSpPr>
        <p:spPr>
          <a:xfrm>
            <a:off x="228600" y="6553200"/>
            <a:ext cx="2461975" cy="656527"/>
          </a:xfrm>
          <a:custGeom>
            <a:avLst/>
            <a:gdLst/>
            <a:ahLst/>
            <a:cxnLst/>
            <a:rect l="l" t="t" r="r" b="b"/>
            <a:pathLst>
              <a:path w="2461975" h="656527">
                <a:moveTo>
                  <a:pt x="0" y="0"/>
                </a:moveTo>
                <a:lnTo>
                  <a:pt x="2461975" y="0"/>
                </a:lnTo>
                <a:lnTo>
                  <a:pt x="2461975" y="656527"/>
                </a:lnTo>
                <a:lnTo>
                  <a:pt x="0" y="656527"/>
                </a:lnTo>
                <a:lnTo>
                  <a:pt x="0" y="0"/>
                </a:lnTo>
                <a:close/>
              </a:path>
            </a:pathLst>
          </a:custGeom>
          <a:blipFill>
            <a:blip r:embed="rId9"/>
            <a:stretch>
              <a:fillRect/>
            </a:stretch>
          </a:blipFill>
        </p:spPr>
        <p:txBody>
          <a:bodyPr/>
          <a:lstStyle/>
          <a:p>
            <a:endParaRPr lang="fr-CH"/>
          </a:p>
        </p:txBody>
      </p:sp>
    </p:spTree>
    <p:extLst>
      <p:ext uri="{BB962C8B-B14F-4D97-AF65-F5344CB8AC3E}">
        <p14:creationId xmlns:p14="http://schemas.microsoft.com/office/powerpoint/2010/main" val="2304855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060" y="43073"/>
            <a:ext cx="4899860" cy="7364546"/>
          </a:xfrm>
          <a:custGeom>
            <a:avLst/>
            <a:gdLst/>
            <a:ahLst/>
            <a:cxnLst/>
            <a:rect l="l" t="t" r="r" b="b"/>
            <a:pathLst>
              <a:path w="4899860" h="7364546">
                <a:moveTo>
                  <a:pt x="0" y="0"/>
                </a:moveTo>
                <a:lnTo>
                  <a:pt x="4899860" y="0"/>
                </a:lnTo>
                <a:lnTo>
                  <a:pt x="4899860" y="7364546"/>
                </a:lnTo>
                <a:lnTo>
                  <a:pt x="0" y="7364546"/>
                </a:lnTo>
                <a:lnTo>
                  <a:pt x="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3" name="Freeform 3"/>
          <p:cNvSpPr/>
          <p:nvPr/>
        </p:nvSpPr>
        <p:spPr>
          <a:xfrm flipH="1">
            <a:off x="4876800" y="43073"/>
            <a:ext cx="4899860" cy="7364546"/>
          </a:xfrm>
          <a:custGeom>
            <a:avLst/>
            <a:gdLst/>
            <a:ahLst/>
            <a:cxnLst/>
            <a:rect l="l" t="t" r="r" b="b"/>
            <a:pathLst>
              <a:path w="4899860" h="7364546">
                <a:moveTo>
                  <a:pt x="4899860" y="0"/>
                </a:moveTo>
                <a:lnTo>
                  <a:pt x="0" y="0"/>
                </a:lnTo>
                <a:lnTo>
                  <a:pt x="0" y="7364546"/>
                </a:lnTo>
                <a:lnTo>
                  <a:pt x="4899860" y="7364546"/>
                </a:lnTo>
                <a:lnTo>
                  <a:pt x="489986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grpSp>
        <p:nvGrpSpPr>
          <p:cNvPr id="4" name="Group 4"/>
          <p:cNvGrpSpPr/>
          <p:nvPr/>
        </p:nvGrpSpPr>
        <p:grpSpPr>
          <a:xfrm>
            <a:off x="6157417" y="5843538"/>
            <a:ext cx="1947990" cy="697872"/>
            <a:chOff x="0" y="0"/>
            <a:chExt cx="812800" cy="306078"/>
          </a:xfrm>
        </p:grpSpPr>
        <p:sp>
          <p:nvSpPr>
            <p:cNvPr id="5" name="Freeform 5"/>
            <p:cNvSpPr/>
            <p:nvPr/>
          </p:nvSpPr>
          <p:spPr>
            <a:xfrm>
              <a:off x="0" y="0"/>
              <a:ext cx="812800" cy="306078"/>
            </a:xfrm>
            <a:custGeom>
              <a:avLst/>
              <a:gdLst/>
              <a:ahLst/>
              <a:cxnLst/>
              <a:rect l="l" t="t" r="r" b="b"/>
              <a:pathLst>
                <a:path w="812800" h="306078">
                  <a:moveTo>
                    <a:pt x="406400" y="0"/>
                  </a:moveTo>
                  <a:cubicBezTo>
                    <a:pt x="181951" y="0"/>
                    <a:pt x="0" y="68518"/>
                    <a:pt x="0" y="153039"/>
                  </a:cubicBezTo>
                  <a:cubicBezTo>
                    <a:pt x="0" y="237560"/>
                    <a:pt x="181951" y="306078"/>
                    <a:pt x="406400" y="306078"/>
                  </a:cubicBezTo>
                  <a:cubicBezTo>
                    <a:pt x="630849" y="306078"/>
                    <a:pt x="812800" y="237560"/>
                    <a:pt x="812800" y="153039"/>
                  </a:cubicBezTo>
                  <a:cubicBezTo>
                    <a:pt x="812800" y="68518"/>
                    <a:pt x="630849" y="0"/>
                    <a:pt x="406400" y="0"/>
                  </a:cubicBezTo>
                  <a:close/>
                </a:path>
              </a:pathLst>
            </a:custGeom>
            <a:solidFill>
              <a:srgbClr val="372A28">
                <a:alpha val="60000"/>
              </a:srgbClr>
            </a:solidFill>
          </p:spPr>
          <p:txBody>
            <a:bodyPr/>
            <a:lstStyle/>
            <a:p>
              <a:endParaRPr lang="fr-CH"/>
            </a:p>
          </p:txBody>
        </p:sp>
        <p:sp>
          <p:nvSpPr>
            <p:cNvPr id="6" name="TextBox 6"/>
            <p:cNvSpPr txBox="1"/>
            <p:nvPr/>
          </p:nvSpPr>
          <p:spPr>
            <a:xfrm>
              <a:off x="76200" y="-18930"/>
              <a:ext cx="660400" cy="296313"/>
            </a:xfrm>
            <a:prstGeom prst="rect">
              <a:avLst/>
            </a:prstGeom>
          </p:spPr>
          <p:txBody>
            <a:bodyPr lIns="50800" tIns="50800" rIns="50800" bIns="50800" rtlCol="0" anchor="ctr"/>
            <a:lstStyle/>
            <a:p>
              <a:pPr algn="ctr">
                <a:lnSpc>
                  <a:spcPts val="1960"/>
                </a:lnSpc>
              </a:pPr>
              <a:endParaRPr/>
            </a:p>
          </p:txBody>
        </p:sp>
      </p:grpSp>
      <p:sp>
        <p:nvSpPr>
          <p:cNvPr id="7" name="Freeform 7"/>
          <p:cNvSpPr/>
          <p:nvPr/>
        </p:nvSpPr>
        <p:spPr>
          <a:xfrm>
            <a:off x="5616737" y="4032709"/>
            <a:ext cx="3249689" cy="2036590"/>
          </a:xfrm>
          <a:custGeom>
            <a:avLst/>
            <a:gdLst/>
            <a:ahLst/>
            <a:cxnLst/>
            <a:rect l="l" t="t" r="r" b="b"/>
            <a:pathLst>
              <a:path w="3661023" h="2411699">
                <a:moveTo>
                  <a:pt x="0" y="0"/>
                </a:moveTo>
                <a:lnTo>
                  <a:pt x="3661023" y="0"/>
                </a:lnTo>
                <a:lnTo>
                  <a:pt x="3661023" y="2411699"/>
                </a:lnTo>
                <a:lnTo>
                  <a:pt x="0" y="2411699"/>
                </a:lnTo>
                <a:lnTo>
                  <a:pt x="0" y="0"/>
                </a:lnTo>
                <a:close/>
              </a:path>
            </a:pathLst>
          </a:custGeom>
          <a:blipFill>
            <a:blip r:embed="rId5"/>
            <a:stretch>
              <a:fillRect/>
            </a:stretch>
          </a:blipFill>
        </p:spPr>
        <p:txBody>
          <a:bodyPr/>
          <a:lstStyle/>
          <a:p>
            <a:endParaRPr lang="fr-CH"/>
          </a:p>
        </p:txBody>
      </p:sp>
      <p:sp>
        <p:nvSpPr>
          <p:cNvPr id="8" name="TextBox 8"/>
          <p:cNvSpPr txBox="1"/>
          <p:nvPr/>
        </p:nvSpPr>
        <p:spPr>
          <a:xfrm>
            <a:off x="982293" y="899237"/>
            <a:ext cx="5440613" cy="973346"/>
          </a:xfrm>
          <a:prstGeom prst="rect">
            <a:avLst/>
          </a:prstGeom>
        </p:spPr>
        <p:txBody>
          <a:bodyPr lIns="0" tIns="0" rIns="0" bIns="0" rtlCol="0" anchor="t">
            <a:spAutoFit/>
          </a:bodyPr>
          <a:lstStyle/>
          <a:p>
            <a:pPr algn="l">
              <a:lnSpc>
                <a:spcPts val="7965"/>
              </a:lnSpc>
            </a:pPr>
            <a:r>
              <a:rPr lang="en-US" sz="5689" dirty="0">
                <a:solidFill>
                  <a:srgbClr val="000000"/>
                </a:solidFill>
                <a:latin typeface="Feel Free Playful"/>
                <a:ea typeface="Feel Free Playful"/>
                <a:cs typeface="Feel Free Playful"/>
                <a:sym typeface="Feel Free Playful"/>
              </a:rPr>
              <a:t>PLAN</a:t>
            </a:r>
          </a:p>
        </p:txBody>
      </p:sp>
      <p:sp>
        <p:nvSpPr>
          <p:cNvPr id="9" name="Freeform 9"/>
          <p:cNvSpPr/>
          <p:nvPr/>
        </p:nvSpPr>
        <p:spPr>
          <a:xfrm flipV="1">
            <a:off x="5616737" y="-1783677"/>
            <a:ext cx="6022091" cy="3989636"/>
          </a:xfrm>
          <a:custGeom>
            <a:avLst/>
            <a:gdLst/>
            <a:ahLst/>
            <a:cxnLst/>
            <a:rect l="l" t="t" r="r" b="b"/>
            <a:pathLst>
              <a:path w="6022091" h="3989636">
                <a:moveTo>
                  <a:pt x="0" y="3989635"/>
                </a:moveTo>
                <a:lnTo>
                  <a:pt x="6022092" y="3989635"/>
                </a:lnTo>
                <a:lnTo>
                  <a:pt x="6022092" y="0"/>
                </a:lnTo>
                <a:lnTo>
                  <a:pt x="0" y="0"/>
                </a:lnTo>
                <a:lnTo>
                  <a:pt x="0" y="3989635"/>
                </a:lnTo>
                <a:close/>
              </a:path>
            </a:pathLst>
          </a:custGeom>
          <a:blipFill>
            <a:blip r:embed="rId6">
              <a:alphaModFix amt="50000"/>
              <a:extLst>
                <a:ext uri="{96DAC541-7B7A-43D3-8B79-37D633B846F1}">
                  <asvg:svgBlip xmlns:asvg="http://schemas.microsoft.com/office/drawing/2016/SVG/main" r:embed="rId7"/>
                </a:ext>
              </a:extLst>
            </a:blip>
            <a:stretch>
              <a:fillRect/>
            </a:stretch>
          </a:blipFill>
        </p:spPr>
        <p:txBody>
          <a:bodyPr/>
          <a:lstStyle/>
          <a:p>
            <a:endParaRPr lang="fr-CH"/>
          </a:p>
        </p:txBody>
      </p:sp>
      <p:sp>
        <p:nvSpPr>
          <p:cNvPr id="10" name="Freeform 10"/>
          <p:cNvSpPr/>
          <p:nvPr/>
        </p:nvSpPr>
        <p:spPr>
          <a:xfrm rot="1105958">
            <a:off x="1037124" y="4692430"/>
            <a:ext cx="1599507" cy="2192571"/>
          </a:xfrm>
          <a:custGeom>
            <a:avLst/>
            <a:gdLst/>
            <a:ahLst/>
            <a:cxnLst/>
            <a:rect l="l" t="t" r="r" b="b"/>
            <a:pathLst>
              <a:path w="2136808" h="2926080">
                <a:moveTo>
                  <a:pt x="0" y="0"/>
                </a:moveTo>
                <a:lnTo>
                  <a:pt x="2136808" y="0"/>
                </a:lnTo>
                <a:lnTo>
                  <a:pt x="2136808" y="2926080"/>
                </a:lnTo>
                <a:lnTo>
                  <a:pt x="0" y="2926080"/>
                </a:lnTo>
                <a:lnTo>
                  <a:pt x="0" y="0"/>
                </a:lnTo>
                <a:close/>
              </a:path>
            </a:pathLst>
          </a:custGeom>
          <a:blipFill>
            <a:blip r:embed="rId8">
              <a:alphaModFix amt="52000"/>
              <a:extLst>
                <a:ext uri="{96DAC541-7B7A-43D3-8B79-37D633B846F1}">
                  <asvg:svgBlip xmlns:asvg="http://schemas.microsoft.com/office/drawing/2016/SVG/main" r:embed="rId9"/>
                </a:ext>
              </a:extLst>
            </a:blip>
            <a:stretch>
              <a:fillRect/>
            </a:stretch>
          </a:blipFill>
        </p:spPr>
        <p:txBody>
          <a:bodyPr/>
          <a:lstStyle/>
          <a:p>
            <a:endParaRPr lang="fr-CH"/>
          </a:p>
        </p:txBody>
      </p:sp>
      <p:sp>
        <p:nvSpPr>
          <p:cNvPr id="11" name="Freeform 11"/>
          <p:cNvSpPr/>
          <p:nvPr/>
        </p:nvSpPr>
        <p:spPr>
          <a:xfrm rot="822604">
            <a:off x="7884702" y="2350919"/>
            <a:ext cx="441409" cy="680009"/>
          </a:xfrm>
          <a:custGeom>
            <a:avLst/>
            <a:gdLst/>
            <a:ahLst/>
            <a:cxnLst/>
            <a:rect l="l" t="t" r="r" b="b"/>
            <a:pathLst>
              <a:path w="441409" h="680009">
                <a:moveTo>
                  <a:pt x="0" y="0"/>
                </a:moveTo>
                <a:lnTo>
                  <a:pt x="441410" y="0"/>
                </a:lnTo>
                <a:lnTo>
                  <a:pt x="441410" y="680009"/>
                </a:lnTo>
                <a:lnTo>
                  <a:pt x="0" y="680009"/>
                </a:lnTo>
                <a:lnTo>
                  <a:pt x="0" y="0"/>
                </a:lnTo>
                <a:close/>
              </a:path>
            </a:pathLst>
          </a:custGeom>
          <a:blipFill>
            <a:blip r:embed="rId10">
              <a:alphaModFix amt="52000"/>
              <a:extLst>
                <a:ext uri="{96DAC541-7B7A-43D3-8B79-37D633B846F1}">
                  <asvg:svgBlip xmlns:asvg="http://schemas.microsoft.com/office/drawing/2016/SVG/main" r:embed="rId11"/>
                </a:ext>
              </a:extLst>
            </a:blip>
            <a:stretch>
              <a:fillRect/>
            </a:stretch>
          </a:blipFill>
        </p:spPr>
        <p:txBody>
          <a:bodyPr/>
          <a:lstStyle/>
          <a:p>
            <a:endParaRPr lang="fr-CH"/>
          </a:p>
        </p:txBody>
      </p:sp>
      <p:sp>
        <p:nvSpPr>
          <p:cNvPr id="12" name="TextBox 12"/>
          <p:cNvSpPr txBox="1"/>
          <p:nvPr/>
        </p:nvSpPr>
        <p:spPr>
          <a:xfrm>
            <a:off x="986895" y="1976587"/>
            <a:ext cx="5913277" cy="2612254"/>
          </a:xfrm>
          <a:prstGeom prst="rect">
            <a:avLst/>
          </a:prstGeom>
        </p:spPr>
        <p:txBody>
          <a:bodyPr lIns="0" tIns="0" rIns="0" bIns="0" rtlCol="0" anchor="t">
            <a:spAutoFit/>
          </a:bodyPr>
          <a:lstStyle/>
          <a:p>
            <a:pPr marL="438663" lvl="1" indent="-219331" algn="l">
              <a:buFont typeface="Arial"/>
              <a:buChar char="•"/>
            </a:pPr>
            <a:r>
              <a:rPr lang="en-US" sz="2031" b="1" dirty="0">
                <a:solidFill>
                  <a:srgbClr val="545454"/>
                </a:solidFill>
                <a:latin typeface="Poppins"/>
                <a:ea typeface="Poppins"/>
                <a:cs typeface="Poppins"/>
                <a:sym typeface="Poppins"/>
              </a:rPr>
              <a:t>What is a stroke </a:t>
            </a:r>
            <a:r>
              <a:rPr lang="en-US" sz="2031" dirty="0">
                <a:solidFill>
                  <a:srgbClr val="545454"/>
                </a:solidFill>
                <a:latin typeface="Poppins"/>
                <a:ea typeface="Poppins"/>
                <a:cs typeface="Poppins"/>
                <a:sym typeface="Poppins"/>
              </a:rPr>
              <a:t>?</a:t>
            </a:r>
          </a:p>
          <a:p>
            <a:pPr marL="877326" lvl="2" indent="-292442" algn="l">
              <a:buFont typeface="Arial"/>
              <a:buChar char="⚬"/>
            </a:pPr>
            <a:r>
              <a:rPr lang="en-US" sz="2031" dirty="0">
                <a:solidFill>
                  <a:srgbClr val="545454"/>
                </a:solidFill>
                <a:latin typeface="Poppins"/>
                <a:ea typeface="Poppins"/>
                <a:cs typeface="Poppins"/>
                <a:sym typeface="Poppins"/>
              </a:rPr>
              <a:t>Atherosclerosis</a:t>
            </a:r>
          </a:p>
          <a:p>
            <a:pPr marL="877326" lvl="2" indent="-292442" algn="l">
              <a:buFont typeface="Arial"/>
              <a:buChar char="⚬"/>
            </a:pPr>
            <a:r>
              <a:rPr lang="en-US" sz="2031" dirty="0">
                <a:solidFill>
                  <a:srgbClr val="545454"/>
                </a:solidFill>
                <a:latin typeface="Poppins"/>
                <a:ea typeface="Poppins"/>
                <a:cs typeface="Poppins"/>
                <a:sym typeface="Poppins"/>
              </a:rPr>
              <a:t>Risks factors</a:t>
            </a:r>
          </a:p>
          <a:p>
            <a:pPr marL="438663" lvl="1" indent="-219331" algn="l">
              <a:lnSpc>
                <a:spcPct val="150000"/>
              </a:lnSpc>
              <a:buFont typeface="Arial"/>
              <a:buChar char="•"/>
            </a:pPr>
            <a:r>
              <a:rPr lang="en-US" sz="2031" b="1" dirty="0">
                <a:solidFill>
                  <a:srgbClr val="00B050"/>
                </a:solidFill>
                <a:latin typeface="Poppins"/>
                <a:ea typeface="Poppins"/>
                <a:cs typeface="Poppins"/>
                <a:sym typeface="Poppins"/>
              </a:rPr>
              <a:t>Take action </a:t>
            </a:r>
          </a:p>
          <a:p>
            <a:pPr marL="438663" lvl="1" indent="-219331" algn="l">
              <a:lnSpc>
                <a:spcPct val="150000"/>
              </a:lnSpc>
              <a:buFont typeface="Arial"/>
              <a:buChar char="•"/>
            </a:pPr>
            <a:r>
              <a:rPr lang="en-US" sz="2031" b="1" dirty="0">
                <a:solidFill>
                  <a:srgbClr val="545454"/>
                </a:solidFill>
                <a:latin typeface="Poppins"/>
                <a:ea typeface="Poppins"/>
                <a:cs typeface="Poppins"/>
                <a:sym typeface="Poppins"/>
              </a:rPr>
              <a:t>Why is it so hard to change </a:t>
            </a:r>
            <a:r>
              <a:rPr lang="en-US" sz="2031" dirty="0">
                <a:solidFill>
                  <a:srgbClr val="545454"/>
                </a:solidFill>
                <a:latin typeface="Poppins"/>
                <a:ea typeface="Poppins"/>
                <a:cs typeface="Poppins"/>
                <a:sym typeface="Poppins"/>
              </a:rPr>
              <a:t>?</a:t>
            </a:r>
          </a:p>
          <a:p>
            <a:pPr marL="877326" lvl="2" indent="-292442" algn="l">
              <a:buFont typeface="Arial"/>
              <a:buChar char="⚬"/>
            </a:pPr>
            <a:r>
              <a:rPr lang="en-US" sz="2031" dirty="0">
                <a:solidFill>
                  <a:srgbClr val="545454"/>
                </a:solidFill>
                <a:latin typeface="Poppins"/>
                <a:ea typeface="Poppins"/>
                <a:cs typeface="Poppins"/>
                <a:sym typeface="Poppins"/>
              </a:rPr>
              <a:t>Online tools</a:t>
            </a:r>
          </a:p>
          <a:p>
            <a:pPr marL="438663" lvl="1" indent="-219331" algn="l">
              <a:lnSpc>
                <a:spcPct val="150000"/>
              </a:lnSpc>
              <a:buFont typeface="Arial"/>
              <a:buChar char="•"/>
            </a:pPr>
            <a:r>
              <a:rPr lang="en-US" sz="2031" b="1" dirty="0">
                <a:solidFill>
                  <a:srgbClr val="545454"/>
                </a:solidFill>
                <a:latin typeface="Poppins"/>
                <a:ea typeface="Poppins"/>
                <a:cs typeface="Poppins"/>
                <a:sym typeface="Poppins"/>
              </a:rPr>
              <a:t>Take home messages </a:t>
            </a:r>
          </a:p>
        </p:txBody>
      </p:sp>
      <p:sp>
        <p:nvSpPr>
          <p:cNvPr id="14" name="Rectangle 13">
            <a:extLst>
              <a:ext uri="{FF2B5EF4-FFF2-40B4-BE49-F238E27FC236}">
                <a16:creationId xmlns:a16="http://schemas.microsoft.com/office/drawing/2014/main" id="{48B8AC09-AB31-E96E-480C-08746FD3F4B9}"/>
              </a:ext>
            </a:extLst>
          </p:cNvPr>
          <p:cNvSpPr/>
          <p:nvPr/>
        </p:nvSpPr>
        <p:spPr>
          <a:xfrm>
            <a:off x="-23059" y="6477000"/>
            <a:ext cx="9799720" cy="8379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15" name="Freeform 18">
            <a:extLst>
              <a:ext uri="{FF2B5EF4-FFF2-40B4-BE49-F238E27FC236}">
                <a16:creationId xmlns:a16="http://schemas.microsoft.com/office/drawing/2014/main" id="{57E78396-719F-8A11-960D-C29F1EE62695}"/>
              </a:ext>
            </a:extLst>
          </p:cNvPr>
          <p:cNvSpPr/>
          <p:nvPr/>
        </p:nvSpPr>
        <p:spPr>
          <a:xfrm>
            <a:off x="228600" y="6553200"/>
            <a:ext cx="2461975" cy="656527"/>
          </a:xfrm>
          <a:custGeom>
            <a:avLst/>
            <a:gdLst/>
            <a:ahLst/>
            <a:cxnLst/>
            <a:rect l="l" t="t" r="r" b="b"/>
            <a:pathLst>
              <a:path w="2461975" h="656527">
                <a:moveTo>
                  <a:pt x="0" y="0"/>
                </a:moveTo>
                <a:lnTo>
                  <a:pt x="2461975" y="0"/>
                </a:lnTo>
                <a:lnTo>
                  <a:pt x="2461975" y="656527"/>
                </a:lnTo>
                <a:lnTo>
                  <a:pt x="0" y="656527"/>
                </a:lnTo>
                <a:lnTo>
                  <a:pt x="0" y="0"/>
                </a:lnTo>
                <a:close/>
              </a:path>
            </a:pathLst>
          </a:custGeom>
          <a:blipFill>
            <a:blip r:embed="rId12"/>
            <a:stretch>
              <a:fillRect/>
            </a:stretch>
          </a:blipFill>
        </p:spPr>
        <p:txBody>
          <a:bodyPr/>
          <a:lstStyle/>
          <a:p>
            <a:endParaRPr lang="fr-CH"/>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060" y="43073"/>
            <a:ext cx="4899860" cy="7364546"/>
          </a:xfrm>
          <a:custGeom>
            <a:avLst/>
            <a:gdLst/>
            <a:ahLst/>
            <a:cxnLst/>
            <a:rect l="l" t="t" r="r" b="b"/>
            <a:pathLst>
              <a:path w="4899860" h="7364546">
                <a:moveTo>
                  <a:pt x="0" y="0"/>
                </a:moveTo>
                <a:lnTo>
                  <a:pt x="4899860" y="0"/>
                </a:lnTo>
                <a:lnTo>
                  <a:pt x="4899860" y="7364546"/>
                </a:lnTo>
                <a:lnTo>
                  <a:pt x="0" y="7364546"/>
                </a:lnTo>
                <a:lnTo>
                  <a:pt x="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3" name="Freeform 3"/>
          <p:cNvSpPr/>
          <p:nvPr/>
        </p:nvSpPr>
        <p:spPr>
          <a:xfrm flipH="1">
            <a:off x="4876800" y="43073"/>
            <a:ext cx="4899860" cy="7364546"/>
          </a:xfrm>
          <a:custGeom>
            <a:avLst/>
            <a:gdLst/>
            <a:ahLst/>
            <a:cxnLst/>
            <a:rect l="l" t="t" r="r" b="b"/>
            <a:pathLst>
              <a:path w="4899860" h="7364546">
                <a:moveTo>
                  <a:pt x="4899860" y="0"/>
                </a:moveTo>
                <a:lnTo>
                  <a:pt x="0" y="0"/>
                </a:lnTo>
                <a:lnTo>
                  <a:pt x="0" y="7364546"/>
                </a:lnTo>
                <a:lnTo>
                  <a:pt x="4899860" y="7364546"/>
                </a:lnTo>
                <a:lnTo>
                  <a:pt x="489986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4" name="TextBox 4"/>
          <p:cNvSpPr txBox="1"/>
          <p:nvPr/>
        </p:nvSpPr>
        <p:spPr>
          <a:xfrm>
            <a:off x="2128813" y="1075214"/>
            <a:ext cx="6893267" cy="796386"/>
          </a:xfrm>
          <a:prstGeom prst="rect">
            <a:avLst/>
          </a:prstGeom>
        </p:spPr>
        <p:txBody>
          <a:bodyPr lIns="0" tIns="0" rIns="0" bIns="0" rtlCol="0" anchor="t">
            <a:spAutoFit/>
          </a:bodyPr>
          <a:lstStyle/>
          <a:p>
            <a:pPr algn="r">
              <a:lnSpc>
                <a:spcPts val="6132"/>
              </a:lnSpc>
            </a:pPr>
            <a:r>
              <a:rPr lang="en-US" sz="5300" dirty="0">
                <a:solidFill>
                  <a:srgbClr val="000000"/>
                </a:solidFill>
                <a:latin typeface="Feel Free Playful"/>
                <a:ea typeface="Feel Free Playful"/>
                <a:cs typeface="Feel Free Playful"/>
                <a:sym typeface="Feel Free Playful"/>
              </a:rPr>
              <a:t>WHAT IS A STROKE ?</a:t>
            </a:r>
          </a:p>
        </p:txBody>
      </p:sp>
      <p:sp>
        <p:nvSpPr>
          <p:cNvPr id="5" name="Freeform 5"/>
          <p:cNvSpPr/>
          <p:nvPr/>
        </p:nvSpPr>
        <p:spPr>
          <a:xfrm flipH="1" flipV="1">
            <a:off x="-2279526" y="-1720292"/>
            <a:ext cx="6022091" cy="3989636"/>
          </a:xfrm>
          <a:custGeom>
            <a:avLst/>
            <a:gdLst/>
            <a:ahLst/>
            <a:cxnLst/>
            <a:rect l="l" t="t" r="r" b="b"/>
            <a:pathLst>
              <a:path w="6022091" h="3989636">
                <a:moveTo>
                  <a:pt x="6022092" y="3989635"/>
                </a:moveTo>
                <a:lnTo>
                  <a:pt x="0" y="3989635"/>
                </a:lnTo>
                <a:lnTo>
                  <a:pt x="0" y="0"/>
                </a:lnTo>
                <a:lnTo>
                  <a:pt x="6022092" y="0"/>
                </a:lnTo>
                <a:lnTo>
                  <a:pt x="6022092" y="3989635"/>
                </a:lnTo>
                <a:close/>
              </a:path>
            </a:pathLst>
          </a:custGeom>
          <a:blipFill>
            <a:blip r:embed="rId5">
              <a:alphaModFix amt="50000"/>
              <a:extLst>
                <a:ext uri="{96DAC541-7B7A-43D3-8B79-37D633B846F1}">
                  <asvg:svgBlip xmlns:asvg="http://schemas.microsoft.com/office/drawing/2016/SVG/main" r:embed="rId6"/>
                </a:ext>
              </a:extLst>
            </a:blip>
            <a:stretch>
              <a:fillRect/>
            </a:stretch>
          </a:blipFill>
        </p:spPr>
        <p:txBody>
          <a:bodyPr/>
          <a:lstStyle/>
          <a:p>
            <a:endParaRPr lang="fr-CH"/>
          </a:p>
        </p:txBody>
      </p:sp>
      <p:sp>
        <p:nvSpPr>
          <p:cNvPr id="7" name="Freeform 7"/>
          <p:cNvSpPr/>
          <p:nvPr/>
        </p:nvSpPr>
        <p:spPr>
          <a:xfrm>
            <a:off x="606282" y="2055883"/>
            <a:ext cx="4596751" cy="2821924"/>
          </a:xfrm>
          <a:custGeom>
            <a:avLst/>
            <a:gdLst/>
            <a:ahLst/>
            <a:cxnLst/>
            <a:rect l="l" t="t" r="r" b="b"/>
            <a:pathLst>
              <a:path w="4596751" h="2821924">
                <a:moveTo>
                  <a:pt x="0" y="0"/>
                </a:moveTo>
                <a:lnTo>
                  <a:pt x="4596752" y="0"/>
                </a:lnTo>
                <a:lnTo>
                  <a:pt x="4596752" y="2821924"/>
                </a:lnTo>
                <a:lnTo>
                  <a:pt x="0" y="2821924"/>
                </a:lnTo>
                <a:lnTo>
                  <a:pt x="0" y="0"/>
                </a:lnTo>
                <a:close/>
              </a:path>
            </a:pathLst>
          </a:custGeom>
          <a:blipFill>
            <a:blip r:embed="rId7"/>
            <a:stretch>
              <a:fillRect/>
            </a:stretch>
          </a:blipFill>
        </p:spPr>
        <p:txBody>
          <a:bodyPr/>
          <a:lstStyle/>
          <a:p>
            <a:endParaRPr lang="fr-CH"/>
          </a:p>
        </p:txBody>
      </p:sp>
      <p:sp>
        <p:nvSpPr>
          <p:cNvPr id="8" name="Freeform 8"/>
          <p:cNvSpPr/>
          <p:nvPr/>
        </p:nvSpPr>
        <p:spPr>
          <a:xfrm>
            <a:off x="5892797" y="2055883"/>
            <a:ext cx="3425310" cy="2038107"/>
          </a:xfrm>
          <a:custGeom>
            <a:avLst/>
            <a:gdLst/>
            <a:ahLst/>
            <a:cxnLst/>
            <a:rect l="l" t="t" r="r" b="b"/>
            <a:pathLst>
              <a:path w="3425310" h="2038107">
                <a:moveTo>
                  <a:pt x="0" y="0"/>
                </a:moveTo>
                <a:lnTo>
                  <a:pt x="3425310" y="0"/>
                </a:lnTo>
                <a:lnTo>
                  <a:pt x="3425310" y="2038107"/>
                </a:lnTo>
                <a:lnTo>
                  <a:pt x="0" y="2038107"/>
                </a:lnTo>
                <a:lnTo>
                  <a:pt x="0" y="0"/>
                </a:lnTo>
                <a:close/>
              </a:path>
            </a:pathLst>
          </a:custGeom>
          <a:blipFill>
            <a:blip r:embed="rId8"/>
            <a:stretch>
              <a:fillRect/>
            </a:stretch>
          </a:blipFill>
        </p:spPr>
        <p:txBody>
          <a:bodyPr/>
          <a:lstStyle/>
          <a:p>
            <a:endParaRPr lang="fr-CH"/>
          </a:p>
        </p:txBody>
      </p:sp>
      <p:sp>
        <p:nvSpPr>
          <p:cNvPr id="9" name="TextBox 9"/>
          <p:cNvSpPr txBox="1"/>
          <p:nvPr/>
        </p:nvSpPr>
        <p:spPr>
          <a:xfrm>
            <a:off x="3909516" y="6451836"/>
            <a:ext cx="5408590" cy="166832"/>
          </a:xfrm>
          <a:prstGeom prst="rect">
            <a:avLst/>
          </a:prstGeom>
        </p:spPr>
        <p:txBody>
          <a:bodyPr lIns="0" tIns="0" rIns="0" bIns="0" rtlCol="0" anchor="t">
            <a:spAutoFit/>
          </a:bodyPr>
          <a:lstStyle/>
          <a:p>
            <a:pPr algn="just">
              <a:lnSpc>
                <a:spcPts val="1304"/>
              </a:lnSpc>
            </a:pPr>
            <a:r>
              <a:rPr lang="en-US" sz="931" u="sng">
                <a:solidFill>
                  <a:srgbClr val="545454"/>
                </a:solidFill>
                <a:latin typeface="Poppins"/>
                <a:ea typeface="Poppins"/>
                <a:cs typeface="Poppins"/>
                <a:sym typeface="Poppins"/>
              </a:rPr>
              <a:t>Figure 1 and 2 : </a:t>
            </a:r>
            <a:r>
              <a:rPr lang="en-US" sz="931">
                <a:solidFill>
                  <a:srgbClr val="545454"/>
                </a:solidFill>
                <a:latin typeface="Poppins"/>
                <a:ea typeface="Poppins"/>
                <a:cs typeface="Poppins"/>
                <a:sym typeface="Poppins"/>
              </a:rPr>
              <a:t>Taken from “L’accident vasculaire cérébral”, HUG 2012</a:t>
            </a:r>
          </a:p>
        </p:txBody>
      </p:sp>
      <p:sp>
        <p:nvSpPr>
          <p:cNvPr id="10" name="TextBox 10"/>
          <p:cNvSpPr txBox="1"/>
          <p:nvPr/>
        </p:nvSpPr>
        <p:spPr>
          <a:xfrm>
            <a:off x="1125760" y="5071700"/>
            <a:ext cx="3846684" cy="1073150"/>
          </a:xfrm>
          <a:prstGeom prst="rect">
            <a:avLst/>
          </a:prstGeom>
        </p:spPr>
        <p:txBody>
          <a:bodyPr lIns="0" tIns="0" rIns="0" bIns="0" rtlCol="0" anchor="t">
            <a:spAutoFit/>
          </a:bodyPr>
          <a:lstStyle/>
          <a:p>
            <a:pPr algn="ctr">
              <a:lnSpc>
                <a:spcPts val="2800"/>
              </a:lnSpc>
            </a:pPr>
            <a:r>
              <a:rPr lang="en-US" sz="2000" dirty="0">
                <a:solidFill>
                  <a:srgbClr val="000000"/>
                </a:solidFill>
                <a:latin typeface="Poppins Bold"/>
                <a:ea typeface="Poppins Bold"/>
                <a:cs typeface="Poppins Bold"/>
                <a:sym typeface="Poppins Bold"/>
              </a:rPr>
              <a:t>Ischemic stroke</a:t>
            </a:r>
            <a:r>
              <a:rPr lang="en-US" sz="2000" dirty="0">
                <a:solidFill>
                  <a:srgbClr val="000000"/>
                </a:solidFill>
                <a:latin typeface="Poppins"/>
                <a:ea typeface="Poppins"/>
                <a:cs typeface="Poppins"/>
                <a:sym typeface="Poppins"/>
              </a:rPr>
              <a:t> </a:t>
            </a:r>
          </a:p>
          <a:p>
            <a:pPr algn="ctr">
              <a:lnSpc>
                <a:spcPts val="2800"/>
              </a:lnSpc>
            </a:pPr>
            <a:r>
              <a:rPr lang="en-US" sz="2000" dirty="0">
                <a:solidFill>
                  <a:srgbClr val="000000"/>
                </a:solidFill>
                <a:latin typeface="Poppins"/>
                <a:ea typeface="Poppins"/>
                <a:cs typeface="Poppins"/>
                <a:sym typeface="Poppins"/>
              </a:rPr>
              <a:t>Non irrigated area</a:t>
            </a:r>
          </a:p>
          <a:p>
            <a:pPr algn="ctr">
              <a:lnSpc>
                <a:spcPts val="2800"/>
              </a:lnSpc>
              <a:spcBef>
                <a:spcPct val="0"/>
              </a:spcBef>
            </a:pPr>
            <a:r>
              <a:rPr lang="en-US" sz="2000" dirty="0">
                <a:solidFill>
                  <a:srgbClr val="000000"/>
                </a:solidFill>
                <a:latin typeface="Poppins"/>
                <a:ea typeface="Poppins"/>
                <a:cs typeface="Poppins"/>
                <a:sym typeface="Poppins"/>
              </a:rPr>
              <a:t>80%</a:t>
            </a:r>
          </a:p>
        </p:txBody>
      </p:sp>
      <p:sp>
        <p:nvSpPr>
          <p:cNvPr id="11" name="TextBox 11"/>
          <p:cNvSpPr txBox="1"/>
          <p:nvPr/>
        </p:nvSpPr>
        <p:spPr>
          <a:xfrm>
            <a:off x="6337072" y="4307894"/>
            <a:ext cx="2685008" cy="1073150"/>
          </a:xfrm>
          <a:prstGeom prst="rect">
            <a:avLst/>
          </a:prstGeom>
        </p:spPr>
        <p:txBody>
          <a:bodyPr lIns="0" tIns="0" rIns="0" bIns="0" rtlCol="0" anchor="t">
            <a:spAutoFit/>
          </a:bodyPr>
          <a:lstStyle/>
          <a:p>
            <a:pPr algn="ctr">
              <a:lnSpc>
                <a:spcPts val="2800"/>
              </a:lnSpc>
            </a:pPr>
            <a:r>
              <a:rPr lang="en-US" sz="2000" dirty="0">
                <a:solidFill>
                  <a:srgbClr val="000000"/>
                </a:solidFill>
                <a:latin typeface="Poppins Bold"/>
                <a:ea typeface="Poppins Bold"/>
                <a:cs typeface="Poppins Bold"/>
                <a:sym typeface="Poppins Bold"/>
              </a:rPr>
              <a:t>Hemorrhagic stroke</a:t>
            </a:r>
            <a:r>
              <a:rPr lang="en-US" sz="2000" dirty="0">
                <a:solidFill>
                  <a:srgbClr val="000000"/>
                </a:solidFill>
                <a:latin typeface="Poppins"/>
                <a:ea typeface="Poppins"/>
                <a:cs typeface="Poppins"/>
                <a:sym typeface="Poppins"/>
              </a:rPr>
              <a:t> </a:t>
            </a:r>
          </a:p>
          <a:p>
            <a:pPr algn="ctr">
              <a:lnSpc>
                <a:spcPts val="2800"/>
              </a:lnSpc>
            </a:pPr>
            <a:r>
              <a:rPr lang="en-US" sz="2000" dirty="0">
                <a:solidFill>
                  <a:srgbClr val="000000"/>
                </a:solidFill>
                <a:latin typeface="Poppins"/>
                <a:ea typeface="Poppins"/>
                <a:cs typeface="Poppins"/>
                <a:sym typeface="Poppins"/>
              </a:rPr>
              <a:t>Hemorrhage</a:t>
            </a:r>
          </a:p>
          <a:p>
            <a:pPr algn="ctr">
              <a:lnSpc>
                <a:spcPts val="2800"/>
              </a:lnSpc>
              <a:spcBef>
                <a:spcPct val="0"/>
              </a:spcBef>
            </a:pPr>
            <a:r>
              <a:rPr lang="en-US" sz="2000" dirty="0">
                <a:solidFill>
                  <a:srgbClr val="000000"/>
                </a:solidFill>
                <a:latin typeface="Poppins"/>
                <a:ea typeface="Poppins"/>
                <a:cs typeface="Poppins"/>
                <a:sym typeface="Poppins"/>
              </a:rPr>
              <a:t>20% </a:t>
            </a:r>
          </a:p>
        </p:txBody>
      </p:sp>
      <p:sp>
        <p:nvSpPr>
          <p:cNvPr id="12" name="Rectangle 11">
            <a:extLst>
              <a:ext uri="{FF2B5EF4-FFF2-40B4-BE49-F238E27FC236}">
                <a16:creationId xmlns:a16="http://schemas.microsoft.com/office/drawing/2014/main" id="{188D2F57-383F-205D-3B94-C02D36DC1FA7}"/>
              </a:ext>
            </a:extLst>
          </p:cNvPr>
          <p:cNvSpPr/>
          <p:nvPr/>
        </p:nvSpPr>
        <p:spPr>
          <a:xfrm>
            <a:off x="-23059" y="6477000"/>
            <a:ext cx="9799720" cy="8379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13" name="Freeform 18">
            <a:extLst>
              <a:ext uri="{FF2B5EF4-FFF2-40B4-BE49-F238E27FC236}">
                <a16:creationId xmlns:a16="http://schemas.microsoft.com/office/drawing/2014/main" id="{D1A1E300-8CD7-124C-D423-C88F811EE066}"/>
              </a:ext>
            </a:extLst>
          </p:cNvPr>
          <p:cNvSpPr/>
          <p:nvPr/>
        </p:nvSpPr>
        <p:spPr>
          <a:xfrm>
            <a:off x="228600" y="6553200"/>
            <a:ext cx="2461975" cy="656527"/>
          </a:xfrm>
          <a:custGeom>
            <a:avLst/>
            <a:gdLst/>
            <a:ahLst/>
            <a:cxnLst/>
            <a:rect l="l" t="t" r="r" b="b"/>
            <a:pathLst>
              <a:path w="2461975" h="656527">
                <a:moveTo>
                  <a:pt x="0" y="0"/>
                </a:moveTo>
                <a:lnTo>
                  <a:pt x="2461975" y="0"/>
                </a:lnTo>
                <a:lnTo>
                  <a:pt x="2461975" y="656527"/>
                </a:lnTo>
                <a:lnTo>
                  <a:pt x="0" y="656527"/>
                </a:lnTo>
                <a:lnTo>
                  <a:pt x="0" y="0"/>
                </a:lnTo>
                <a:close/>
              </a:path>
            </a:pathLst>
          </a:custGeom>
          <a:blipFill>
            <a:blip r:embed="rId9"/>
            <a:stretch>
              <a:fillRect/>
            </a:stretch>
          </a:blipFill>
        </p:spPr>
        <p:txBody>
          <a:bodyPr/>
          <a:lstStyle/>
          <a:p>
            <a:endParaRPr lang="fr-CH"/>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2045" y="-24673"/>
            <a:ext cx="4899860" cy="7364546"/>
          </a:xfrm>
          <a:custGeom>
            <a:avLst/>
            <a:gdLst/>
            <a:ahLst/>
            <a:cxnLst/>
            <a:rect l="l" t="t" r="r" b="b"/>
            <a:pathLst>
              <a:path w="4899860" h="7364546">
                <a:moveTo>
                  <a:pt x="0" y="0"/>
                </a:moveTo>
                <a:lnTo>
                  <a:pt x="4899860" y="0"/>
                </a:lnTo>
                <a:lnTo>
                  <a:pt x="4899860" y="7364546"/>
                </a:lnTo>
                <a:lnTo>
                  <a:pt x="0" y="7364546"/>
                </a:lnTo>
                <a:lnTo>
                  <a:pt x="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3" name="Freeform 3"/>
          <p:cNvSpPr/>
          <p:nvPr/>
        </p:nvSpPr>
        <p:spPr>
          <a:xfrm flipH="1">
            <a:off x="4876800" y="-24673"/>
            <a:ext cx="4899860" cy="7364546"/>
          </a:xfrm>
          <a:custGeom>
            <a:avLst/>
            <a:gdLst/>
            <a:ahLst/>
            <a:cxnLst/>
            <a:rect l="l" t="t" r="r" b="b"/>
            <a:pathLst>
              <a:path w="4899860" h="7364546">
                <a:moveTo>
                  <a:pt x="4899860" y="0"/>
                </a:moveTo>
                <a:lnTo>
                  <a:pt x="0" y="0"/>
                </a:lnTo>
                <a:lnTo>
                  <a:pt x="0" y="7364546"/>
                </a:lnTo>
                <a:lnTo>
                  <a:pt x="4899860" y="7364546"/>
                </a:lnTo>
                <a:lnTo>
                  <a:pt x="489986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grpSp>
        <p:nvGrpSpPr>
          <p:cNvPr id="4" name="Group 4"/>
          <p:cNvGrpSpPr/>
          <p:nvPr/>
        </p:nvGrpSpPr>
        <p:grpSpPr>
          <a:xfrm>
            <a:off x="-255545" y="-221362"/>
            <a:ext cx="5247306" cy="792439"/>
            <a:chOff x="0" y="0"/>
            <a:chExt cx="1851110" cy="279552"/>
          </a:xfrm>
        </p:grpSpPr>
        <p:sp>
          <p:nvSpPr>
            <p:cNvPr id="5" name="Freeform 5"/>
            <p:cNvSpPr/>
            <p:nvPr/>
          </p:nvSpPr>
          <p:spPr>
            <a:xfrm>
              <a:off x="0" y="0"/>
              <a:ext cx="1851110" cy="279552"/>
            </a:xfrm>
            <a:custGeom>
              <a:avLst/>
              <a:gdLst/>
              <a:ahLst/>
              <a:cxnLst/>
              <a:rect l="l" t="t" r="r" b="b"/>
              <a:pathLst>
                <a:path w="1851110" h="279552">
                  <a:moveTo>
                    <a:pt x="0" y="0"/>
                  </a:moveTo>
                  <a:lnTo>
                    <a:pt x="1851110" y="0"/>
                  </a:lnTo>
                  <a:lnTo>
                    <a:pt x="1851110" y="279552"/>
                  </a:lnTo>
                  <a:lnTo>
                    <a:pt x="0" y="279552"/>
                  </a:lnTo>
                  <a:close/>
                </a:path>
              </a:pathLst>
            </a:custGeom>
            <a:solidFill>
              <a:srgbClr val="8E7AB5"/>
            </a:solidFill>
          </p:spPr>
          <p:txBody>
            <a:bodyPr/>
            <a:lstStyle/>
            <a:p>
              <a:endParaRPr lang="fr-CH"/>
            </a:p>
          </p:txBody>
        </p:sp>
        <p:sp>
          <p:nvSpPr>
            <p:cNvPr id="6" name="TextBox 6"/>
            <p:cNvSpPr txBox="1"/>
            <p:nvPr/>
          </p:nvSpPr>
          <p:spPr>
            <a:xfrm>
              <a:off x="0" y="-28575"/>
              <a:ext cx="1851110" cy="308127"/>
            </a:xfrm>
            <a:prstGeom prst="rect">
              <a:avLst/>
            </a:prstGeom>
          </p:spPr>
          <p:txBody>
            <a:bodyPr lIns="50800" tIns="50800" rIns="50800" bIns="50800" rtlCol="0" anchor="ctr"/>
            <a:lstStyle/>
            <a:p>
              <a:pPr algn="ctr">
                <a:lnSpc>
                  <a:spcPts val="1960"/>
                </a:lnSpc>
                <a:spcBef>
                  <a:spcPct val="0"/>
                </a:spcBef>
              </a:pPr>
              <a:endParaRPr/>
            </a:p>
          </p:txBody>
        </p:sp>
      </p:grpSp>
      <p:grpSp>
        <p:nvGrpSpPr>
          <p:cNvPr id="7" name="Group 7"/>
          <p:cNvGrpSpPr/>
          <p:nvPr/>
        </p:nvGrpSpPr>
        <p:grpSpPr>
          <a:xfrm>
            <a:off x="5597767" y="5836961"/>
            <a:ext cx="5247306" cy="792439"/>
            <a:chOff x="0" y="0"/>
            <a:chExt cx="1851110" cy="279552"/>
          </a:xfrm>
        </p:grpSpPr>
        <p:sp>
          <p:nvSpPr>
            <p:cNvPr id="8" name="Freeform 8"/>
            <p:cNvSpPr/>
            <p:nvPr/>
          </p:nvSpPr>
          <p:spPr>
            <a:xfrm>
              <a:off x="0" y="0"/>
              <a:ext cx="1851110" cy="279552"/>
            </a:xfrm>
            <a:custGeom>
              <a:avLst/>
              <a:gdLst/>
              <a:ahLst/>
              <a:cxnLst/>
              <a:rect l="l" t="t" r="r" b="b"/>
              <a:pathLst>
                <a:path w="1851110" h="279552">
                  <a:moveTo>
                    <a:pt x="0" y="0"/>
                  </a:moveTo>
                  <a:lnTo>
                    <a:pt x="1851110" y="0"/>
                  </a:lnTo>
                  <a:lnTo>
                    <a:pt x="1851110" y="279552"/>
                  </a:lnTo>
                  <a:lnTo>
                    <a:pt x="0" y="279552"/>
                  </a:lnTo>
                  <a:close/>
                </a:path>
              </a:pathLst>
            </a:custGeom>
            <a:solidFill>
              <a:srgbClr val="8E7AB5"/>
            </a:solidFill>
          </p:spPr>
          <p:txBody>
            <a:bodyPr/>
            <a:lstStyle/>
            <a:p>
              <a:endParaRPr lang="fr-CH"/>
            </a:p>
          </p:txBody>
        </p:sp>
        <p:sp>
          <p:nvSpPr>
            <p:cNvPr id="9" name="TextBox 9"/>
            <p:cNvSpPr txBox="1"/>
            <p:nvPr/>
          </p:nvSpPr>
          <p:spPr>
            <a:xfrm>
              <a:off x="0" y="-28575"/>
              <a:ext cx="1851110" cy="308127"/>
            </a:xfrm>
            <a:prstGeom prst="rect">
              <a:avLst/>
            </a:prstGeom>
          </p:spPr>
          <p:txBody>
            <a:bodyPr lIns="50800" tIns="50800" rIns="50800" bIns="50800" rtlCol="0" anchor="ctr"/>
            <a:lstStyle/>
            <a:p>
              <a:pPr algn="ctr">
                <a:lnSpc>
                  <a:spcPts val="1960"/>
                </a:lnSpc>
                <a:spcBef>
                  <a:spcPct val="0"/>
                </a:spcBef>
              </a:pPr>
              <a:endParaRPr/>
            </a:p>
          </p:txBody>
        </p:sp>
      </p:grpSp>
      <p:sp>
        <p:nvSpPr>
          <p:cNvPr id="11" name="Freeform 11">
            <a:hlinkClick r:id="rId5" tooltip="https://www.youtube.com/watch?v=JNPD4dX0VcU"/>
          </p:cNvPr>
          <p:cNvSpPr/>
          <p:nvPr/>
        </p:nvSpPr>
        <p:spPr>
          <a:xfrm>
            <a:off x="2210813" y="4247991"/>
            <a:ext cx="762248" cy="762248"/>
          </a:xfrm>
          <a:custGeom>
            <a:avLst/>
            <a:gdLst/>
            <a:ahLst/>
            <a:cxnLst/>
            <a:rect l="l" t="t" r="r" b="b"/>
            <a:pathLst>
              <a:path w="762248" h="762248">
                <a:moveTo>
                  <a:pt x="0" y="0"/>
                </a:moveTo>
                <a:lnTo>
                  <a:pt x="762248" y="0"/>
                </a:lnTo>
                <a:lnTo>
                  <a:pt x="762248" y="762248"/>
                </a:lnTo>
                <a:lnTo>
                  <a:pt x="0" y="76224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fr-CH"/>
          </a:p>
        </p:txBody>
      </p:sp>
      <p:sp>
        <p:nvSpPr>
          <p:cNvPr id="12" name="Freeform 12"/>
          <p:cNvSpPr/>
          <p:nvPr/>
        </p:nvSpPr>
        <p:spPr>
          <a:xfrm>
            <a:off x="7288134" y="571078"/>
            <a:ext cx="1733946" cy="1915962"/>
          </a:xfrm>
          <a:custGeom>
            <a:avLst/>
            <a:gdLst/>
            <a:ahLst/>
            <a:cxnLst/>
            <a:rect l="l" t="t" r="r" b="b"/>
            <a:pathLst>
              <a:path w="1733946" h="1915962">
                <a:moveTo>
                  <a:pt x="0" y="0"/>
                </a:moveTo>
                <a:lnTo>
                  <a:pt x="1733946" y="0"/>
                </a:lnTo>
                <a:lnTo>
                  <a:pt x="1733946" y="1915962"/>
                </a:lnTo>
                <a:lnTo>
                  <a:pt x="0" y="1915962"/>
                </a:lnTo>
                <a:lnTo>
                  <a:pt x="0" y="0"/>
                </a:lnTo>
                <a:close/>
              </a:path>
            </a:pathLst>
          </a:custGeom>
          <a:blipFill>
            <a:blip r:embed="rId8"/>
            <a:stretch>
              <a:fillRect/>
            </a:stretch>
          </a:blipFill>
        </p:spPr>
        <p:txBody>
          <a:bodyPr/>
          <a:lstStyle/>
          <a:p>
            <a:endParaRPr lang="fr-CH"/>
          </a:p>
        </p:txBody>
      </p:sp>
      <p:sp>
        <p:nvSpPr>
          <p:cNvPr id="13" name="TextBox 13"/>
          <p:cNvSpPr txBox="1"/>
          <p:nvPr/>
        </p:nvSpPr>
        <p:spPr>
          <a:xfrm>
            <a:off x="866479" y="816161"/>
            <a:ext cx="5772446" cy="784795"/>
          </a:xfrm>
          <a:prstGeom prst="rect">
            <a:avLst/>
          </a:prstGeom>
        </p:spPr>
        <p:txBody>
          <a:bodyPr wrap="square" lIns="0" tIns="0" rIns="0" bIns="0" rtlCol="0" anchor="t">
            <a:spAutoFit/>
          </a:bodyPr>
          <a:lstStyle/>
          <a:p>
            <a:pPr algn="l">
              <a:lnSpc>
                <a:spcPts val="6065"/>
              </a:lnSpc>
            </a:pPr>
            <a:r>
              <a:rPr lang="en-US" sz="5300" dirty="0">
                <a:solidFill>
                  <a:srgbClr val="000000"/>
                </a:solidFill>
                <a:latin typeface="Feel Free Playful"/>
                <a:ea typeface="Feel Free Playful"/>
                <a:cs typeface="Feel Free Playful"/>
                <a:sym typeface="Feel Free Playful"/>
              </a:rPr>
              <a:t>ATHEROSCLEROSIS</a:t>
            </a:r>
          </a:p>
        </p:txBody>
      </p:sp>
      <p:sp>
        <p:nvSpPr>
          <p:cNvPr id="14" name="TextBox 14"/>
          <p:cNvSpPr txBox="1"/>
          <p:nvPr/>
        </p:nvSpPr>
        <p:spPr>
          <a:xfrm>
            <a:off x="3113802" y="4472953"/>
            <a:ext cx="4009099" cy="357935"/>
          </a:xfrm>
          <a:prstGeom prst="rect">
            <a:avLst/>
          </a:prstGeom>
        </p:spPr>
        <p:txBody>
          <a:bodyPr lIns="0" tIns="0" rIns="0" bIns="0" rtlCol="0" anchor="t">
            <a:spAutoFit/>
          </a:bodyPr>
          <a:lstStyle/>
          <a:p>
            <a:pPr algn="l">
              <a:lnSpc>
                <a:spcPts val="2846"/>
              </a:lnSpc>
            </a:pPr>
            <a:r>
              <a:rPr lang="en-US" sz="2033">
                <a:solidFill>
                  <a:srgbClr val="545454"/>
                </a:solidFill>
                <a:latin typeface="Poppins"/>
                <a:ea typeface="Poppins"/>
                <a:cs typeface="Poppins"/>
                <a:sym typeface="Poppins"/>
              </a:rPr>
              <a:t>What is atherosclerosis ?</a:t>
            </a:r>
          </a:p>
        </p:txBody>
      </p:sp>
      <p:sp>
        <p:nvSpPr>
          <p:cNvPr id="15" name="TextBox 15"/>
          <p:cNvSpPr txBox="1"/>
          <p:nvPr/>
        </p:nvSpPr>
        <p:spPr>
          <a:xfrm>
            <a:off x="856954" y="2279491"/>
            <a:ext cx="7619807" cy="1768475"/>
          </a:xfrm>
          <a:prstGeom prst="rect">
            <a:avLst/>
          </a:prstGeom>
        </p:spPr>
        <p:txBody>
          <a:bodyPr lIns="0" tIns="0" rIns="0" bIns="0" rtlCol="0" anchor="t">
            <a:spAutoFit/>
          </a:bodyPr>
          <a:lstStyle/>
          <a:p>
            <a:pPr algn="just">
              <a:lnSpc>
                <a:spcPts val="2799"/>
              </a:lnSpc>
            </a:pPr>
            <a:r>
              <a:rPr lang="en-US" sz="1999">
                <a:solidFill>
                  <a:srgbClr val="000000"/>
                </a:solidFill>
                <a:latin typeface="Poppins"/>
                <a:ea typeface="Poppins"/>
                <a:cs typeface="Poppins"/>
                <a:sym typeface="Poppins"/>
              </a:rPr>
              <a:t>&gt; 50% of strokes  are due to atherosclerosis</a:t>
            </a:r>
          </a:p>
          <a:p>
            <a:pPr algn="just">
              <a:lnSpc>
                <a:spcPts val="2799"/>
              </a:lnSpc>
            </a:pPr>
            <a:endParaRPr lang="en-US" sz="1999">
              <a:solidFill>
                <a:srgbClr val="000000"/>
              </a:solidFill>
              <a:latin typeface="Poppins"/>
              <a:ea typeface="Poppins"/>
              <a:cs typeface="Poppins"/>
              <a:sym typeface="Poppins"/>
            </a:endParaRPr>
          </a:p>
          <a:p>
            <a:pPr marL="863595" lvl="2" indent="-287865" algn="just">
              <a:lnSpc>
                <a:spcPts val="2799"/>
              </a:lnSpc>
              <a:buFont typeface="Arial"/>
              <a:buChar char="⚬"/>
            </a:pPr>
            <a:r>
              <a:rPr lang="en-US" sz="1999">
                <a:solidFill>
                  <a:srgbClr val="000000"/>
                </a:solidFill>
                <a:latin typeface="Poppins"/>
                <a:ea typeface="Poppins"/>
                <a:cs typeface="Poppins"/>
                <a:sym typeface="Poppins"/>
              </a:rPr>
              <a:t>Big and small arteries</a:t>
            </a:r>
          </a:p>
          <a:p>
            <a:pPr algn="just">
              <a:lnSpc>
                <a:spcPts val="2799"/>
              </a:lnSpc>
            </a:pPr>
            <a:endParaRPr lang="en-US" sz="1999">
              <a:solidFill>
                <a:srgbClr val="000000"/>
              </a:solidFill>
              <a:latin typeface="Poppins"/>
              <a:ea typeface="Poppins"/>
              <a:cs typeface="Poppins"/>
              <a:sym typeface="Poppins"/>
            </a:endParaRPr>
          </a:p>
          <a:p>
            <a:pPr algn="just">
              <a:lnSpc>
                <a:spcPts val="2799"/>
              </a:lnSpc>
            </a:pPr>
            <a:endParaRPr lang="en-US" sz="1999">
              <a:solidFill>
                <a:srgbClr val="000000"/>
              </a:solidFill>
              <a:latin typeface="Poppins"/>
              <a:ea typeface="Poppins"/>
              <a:cs typeface="Poppins"/>
              <a:sym typeface="Poppins"/>
            </a:endParaRPr>
          </a:p>
        </p:txBody>
      </p:sp>
      <p:sp>
        <p:nvSpPr>
          <p:cNvPr id="16" name="TextBox 16"/>
          <p:cNvSpPr txBox="1"/>
          <p:nvPr/>
        </p:nvSpPr>
        <p:spPr>
          <a:xfrm>
            <a:off x="4759663" y="3250451"/>
            <a:ext cx="1676207" cy="207645"/>
          </a:xfrm>
          <a:prstGeom prst="rect">
            <a:avLst/>
          </a:prstGeom>
        </p:spPr>
        <p:txBody>
          <a:bodyPr lIns="0" tIns="0" rIns="0" bIns="0" rtlCol="0" anchor="t">
            <a:spAutoFit/>
          </a:bodyPr>
          <a:lstStyle/>
          <a:p>
            <a:pPr algn="just">
              <a:lnSpc>
                <a:spcPts val="1680"/>
              </a:lnSpc>
              <a:spcBef>
                <a:spcPct val="0"/>
              </a:spcBef>
            </a:pPr>
            <a:r>
              <a:rPr lang="en-US" sz="1200" dirty="0">
                <a:solidFill>
                  <a:srgbClr val="000000"/>
                </a:solidFill>
                <a:latin typeface="Poppins"/>
                <a:ea typeface="Poppins"/>
                <a:cs typeface="Poppins"/>
                <a:sym typeface="Poppins"/>
              </a:rPr>
              <a:t>HUG, 2019</a:t>
            </a:r>
          </a:p>
        </p:txBody>
      </p:sp>
      <p:sp>
        <p:nvSpPr>
          <p:cNvPr id="17" name="Rectangle 16">
            <a:extLst>
              <a:ext uri="{FF2B5EF4-FFF2-40B4-BE49-F238E27FC236}">
                <a16:creationId xmlns:a16="http://schemas.microsoft.com/office/drawing/2014/main" id="{45FF18F8-A7C3-03D1-14DA-4A61760F1796}"/>
              </a:ext>
            </a:extLst>
          </p:cNvPr>
          <p:cNvSpPr/>
          <p:nvPr/>
        </p:nvSpPr>
        <p:spPr>
          <a:xfrm>
            <a:off x="-23059" y="6477000"/>
            <a:ext cx="9799720" cy="8379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18" name="Freeform 18">
            <a:extLst>
              <a:ext uri="{FF2B5EF4-FFF2-40B4-BE49-F238E27FC236}">
                <a16:creationId xmlns:a16="http://schemas.microsoft.com/office/drawing/2014/main" id="{146C349F-5BEB-7764-BDB3-B65453169217}"/>
              </a:ext>
            </a:extLst>
          </p:cNvPr>
          <p:cNvSpPr/>
          <p:nvPr/>
        </p:nvSpPr>
        <p:spPr>
          <a:xfrm>
            <a:off x="228600" y="6553200"/>
            <a:ext cx="2461975" cy="656527"/>
          </a:xfrm>
          <a:custGeom>
            <a:avLst/>
            <a:gdLst/>
            <a:ahLst/>
            <a:cxnLst/>
            <a:rect l="l" t="t" r="r" b="b"/>
            <a:pathLst>
              <a:path w="2461975" h="656527">
                <a:moveTo>
                  <a:pt x="0" y="0"/>
                </a:moveTo>
                <a:lnTo>
                  <a:pt x="2461975" y="0"/>
                </a:lnTo>
                <a:lnTo>
                  <a:pt x="2461975" y="656527"/>
                </a:lnTo>
                <a:lnTo>
                  <a:pt x="0" y="656527"/>
                </a:lnTo>
                <a:lnTo>
                  <a:pt x="0" y="0"/>
                </a:lnTo>
                <a:close/>
              </a:path>
            </a:pathLst>
          </a:custGeom>
          <a:blipFill>
            <a:blip r:embed="rId9"/>
            <a:stretch>
              <a:fillRect/>
            </a:stretch>
          </a:blipFill>
        </p:spPr>
        <p:txBody>
          <a:bodyPr/>
          <a:lstStyle/>
          <a:p>
            <a:endParaRPr lang="fr-CH"/>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2045" y="43073"/>
            <a:ext cx="4899860" cy="7364546"/>
          </a:xfrm>
          <a:custGeom>
            <a:avLst/>
            <a:gdLst/>
            <a:ahLst/>
            <a:cxnLst/>
            <a:rect l="l" t="t" r="r" b="b"/>
            <a:pathLst>
              <a:path w="4899860" h="7364546">
                <a:moveTo>
                  <a:pt x="0" y="0"/>
                </a:moveTo>
                <a:lnTo>
                  <a:pt x="4899860" y="0"/>
                </a:lnTo>
                <a:lnTo>
                  <a:pt x="4899860" y="7364546"/>
                </a:lnTo>
                <a:lnTo>
                  <a:pt x="0" y="7364546"/>
                </a:lnTo>
                <a:lnTo>
                  <a:pt x="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3" name="Freeform 3"/>
          <p:cNvSpPr/>
          <p:nvPr/>
        </p:nvSpPr>
        <p:spPr>
          <a:xfrm flipH="1">
            <a:off x="4876800" y="43073"/>
            <a:ext cx="4899860" cy="7364546"/>
          </a:xfrm>
          <a:custGeom>
            <a:avLst/>
            <a:gdLst/>
            <a:ahLst/>
            <a:cxnLst/>
            <a:rect l="l" t="t" r="r" b="b"/>
            <a:pathLst>
              <a:path w="4899860" h="7364546">
                <a:moveTo>
                  <a:pt x="4899860" y="0"/>
                </a:moveTo>
                <a:lnTo>
                  <a:pt x="0" y="0"/>
                </a:lnTo>
                <a:lnTo>
                  <a:pt x="0" y="7364546"/>
                </a:lnTo>
                <a:lnTo>
                  <a:pt x="4899860" y="7364546"/>
                </a:lnTo>
                <a:lnTo>
                  <a:pt x="489986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4" name="Freeform 4"/>
          <p:cNvSpPr/>
          <p:nvPr/>
        </p:nvSpPr>
        <p:spPr>
          <a:xfrm>
            <a:off x="7933746" y="731520"/>
            <a:ext cx="1088334" cy="1174990"/>
          </a:xfrm>
          <a:custGeom>
            <a:avLst/>
            <a:gdLst/>
            <a:ahLst/>
            <a:cxnLst/>
            <a:rect l="l" t="t" r="r" b="b"/>
            <a:pathLst>
              <a:path w="1088334" h="1174990">
                <a:moveTo>
                  <a:pt x="0" y="0"/>
                </a:moveTo>
                <a:lnTo>
                  <a:pt x="1088334" y="0"/>
                </a:lnTo>
                <a:lnTo>
                  <a:pt x="1088334" y="1174990"/>
                </a:lnTo>
                <a:lnTo>
                  <a:pt x="0" y="1174990"/>
                </a:lnTo>
                <a:lnTo>
                  <a:pt x="0" y="0"/>
                </a:lnTo>
                <a:close/>
              </a:path>
            </a:pathLst>
          </a:custGeom>
          <a:blipFill>
            <a:blip r:embed="rId5"/>
            <a:stretch>
              <a:fillRect/>
            </a:stretch>
          </a:blipFill>
        </p:spPr>
        <p:txBody>
          <a:bodyPr/>
          <a:lstStyle/>
          <a:p>
            <a:endParaRPr lang="fr-CH"/>
          </a:p>
        </p:txBody>
      </p:sp>
      <p:grpSp>
        <p:nvGrpSpPr>
          <p:cNvPr id="5" name="Group 5"/>
          <p:cNvGrpSpPr/>
          <p:nvPr/>
        </p:nvGrpSpPr>
        <p:grpSpPr>
          <a:xfrm>
            <a:off x="-255545" y="-221362"/>
            <a:ext cx="5247306" cy="792439"/>
            <a:chOff x="0" y="0"/>
            <a:chExt cx="1851110" cy="279552"/>
          </a:xfrm>
        </p:grpSpPr>
        <p:sp>
          <p:nvSpPr>
            <p:cNvPr id="6" name="Freeform 6"/>
            <p:cNvSpPr/>
            <p:nvPr/>
          </p:nvSpPr>
          <p:spPr>
            <a:xfrm>
              <a:off x="0" y="0"/>
              <a:ext cx="1851110" cy="279552"/>
            </a:xfrm>
            <a:custGeom>
              <a:avLst/>
              <a:gdLst/>
              <a:ahLst/>
              <a:cxnLst/>
              <a:rect l="l" t="t" r="r" b="b"/>
              <a:pathLst>
                <a:path w="1851110" h="279552">
                  <a:moveTo>
                    <a:pt x="0" y="0"/>
                  </a:moveTo>
                  <a:lnTo>
                    <a:pt x="1851110" y="0"/>
                  </a:lnTo>
                  <a:lnTo>
                    <a:pt x="1851110" y="279552"/>
                  </a:lnTo>
                  <a:lnTo>
                    <a:pt x="0" y="279552"/>
                  </a:lnTo>
                  <a:close/>
                </a:path>
              </a:pathLst>
            </a:custGeom>
            <a:solidFill>
              <a:srgbClr val="8E7AB5"/>
            </a:solidFill>
          </p:spPr>
          <p:txBody>
            <a:bodyPr/>
            <a:lstStyle/>
            <a:p>
              <a:endParaRPr lang="fr-CH"/>
            </a:p>
          </p:txBody>
        </p:sp>
        <p:sp>
          <p:nvSpPr>
            <p:cNvPr id="7" name="TextBox 7"/>
            <p:cNvSpPr txBox="1"/>
            <p:nvPr/>
          </p:nvSpPr>
          <p:spPr>
            <a:xfrm>
              <a:off x="0" y="-28575"/>
              <a:ext cx="1851110" cy="308127"/>
            </a:xfrm>
            <a:prstGeom prst="rect">
              <a:avLst/>
            </a:prstGeom>
          </p:spPr>
          <p:txBody>
            <a:bodyPr lIns="50800" tIns="50800" rIns="50800" bIns="50800" rtlCol="0" anchor="ctr"/>
            <a:lstStyle/>
            <a:p>
              <a:pPr algn="ctr">
                <a:lnSpc>
                  <a:spcPts val="1960"/>
                </a:lnSpc>
                <a:spcBef>
                  <a:spcPct val="0"/>
                </a:spcBef>
              </a:pPr>
              <a:endParaRPr/>
            </a:p>
          </p:txBody>
        </p:sp>
      </p:grpSp>
      <p:grpSp>
        <p:nvGrpSpPr>
          <p:cNvPr id="8" name="Group 8"/>
          <p:cNvGrpSpPr/>
          <p:nvPr/>
        </p:nvGrpSpPr>
        <p:grpSpPr>
          <a:xfrm>
            <a:off x="5597767" y="5943600"/>
            <a:ext cx="5247306" cy="792439"/>
            <a:chOff x="0" y="0"/>
            <a:chExt cx="1851110" cy="279552"/>
          </a:xfrm>
        </p:grpSpPr>
        <p:sp>
          <p:nvSpPr>
            <p:cNvPr id="9" name="Freeform 9"/>
            <p:cNvSpPr/>
            <p:nvPr/>
          </p:nvSpPr>
          <p:spPr>
            <a:xfrm>
              <a:off x="0" y="0"/>
              <a:ext cx="1851110" cy="279552"/>
            </a:xfrm>
            <a:custGeom>
              <a:avLst/>
              <a:gdLst/>
              <a:ahLst/>
              <a:cxnLst/>
              <a:rect l="l" t="t" r="r" b="b"/>
              <a:pathLst>
                <a:path w="1851110" h="279552">
                  <a:moveTo>
                    <a:pt x="0" y="0"/>
                  </a:moveTo>
                  <a:lnTo>
                    <a:pt x="1851110" y="0"/>
                  </a:lnTo>
                  <a:lnTo>
                    <a:pt x="1851110" y="279552"/>
                  </a:lnTo>
                  <a:lnTo>
                    <a:pt x="0" y="279552"/>
                  </a:lnTo>
                  <a:close/>
                </a:path>
              </a:pathLst>
            </a:custGeom>
            <a:solidFill>
              <a:srgbClr val="8E7AB5"/>
            </a:solidFill>
          </p:spPr>
          <p:txBody>
            <a:bodyPr/>
            <a:lstStyle/>
            <a:p>
              <a:endParaRPr lang="fr-CH"/>
            </a:p>
          </p:txBody>
        </p:sp>
        <p:sp>
          <p:nvSpPr>
            <p:cNvPr id="10" name="TextBox 10"/>
            <p:cNvSpPr txBox="1"/>
            <p:nvPr/>
          </p:nvSpPr>
          <p:spPr>
            <a:xfrm>
              <a:off x="0" y="-28575"/>
              <a:ext cx="1851110" cy="308127"/>
            </a:xfrm>
            <a:prstGeom prst="rect">
              <a:avLst/>
            </a:prstGeom>
          </p:spPr>
          <p:txBody>
            <a:bodyPr lIns="50800" tIns="50800" rIns="50800" bIns="50800" rtlCol="0" anchor="ctr"/>
            <a:lstStyle/>
            <a:p>
              <a:pPr algn="ctr">
                <a:lnSpc>
                  <a:spcPts val="1960"/>
                </a:lnSpc>
                <a:spcBef>
                  <a:spcPct val="0"/>
                </a:spcBef>
              </a:pPr>
              <a:endParaRPr/>
            </a:p>
          </p:txBody>
        </p:sp>
      </p:grpSp>
      <p:sp>
        <p:nvSpPr>
          <p:cNvPr id="12" name="TextBox 12"/>
          <p:cNvSpPr txBox="1"/>
          <p:nvPr/>
        </p:nvSpPr>
        <p:spPr>
          <a:xfrm>
            <a:off x="7288234" y="3198941"/>
            <a:ext cx="1733846" cy="232839"/>
          </a:xfrm>
          <a:prstGeom prst="rect">
            <a:avLst/>
          </a:prstGeom>
        </p:spPr>
        <p:txBody>
          <a:bodyPr lIns="0" tIns="0" rIns="0" bIns="0" rtlCol="0" anchor="t">
            <a:spAutoFit/>
          </a:bodyPr>
          <a:lstStyle/>
          <a:p>
            <a:pPr algn="l">
              <a:lnSpc>
                <a:spcPts val="1866"/>
              </a:lnSpc>
            </a:pPr>
            <a:r>
              <a:rPr lang="en-US" sz="1333" dirty="0">
                <a:solidFill>
                  <a:srgbClr val="545454"/>
                </a:solidFill>
                <a:latin typeface="Poppins"/>
                <a:ea typeface="Poppins"/>
                <a:cs typeface="Poppins"/>
                <a:sym typeface="Poppins"/>
              </a:rPr>
              <a:t>O’Donnell et al, 2016</a:t>
            </a:r>
          </a:p>
        </p:txBody>
      </p:sp>
      <p:sp>
        <p:nvSpPr>
          <p:cNvPr id="13" name="TextBox 13"/>
          <p:cNvSpPr txBox="1"/>
          <p:nvPr/>
        </p:nvSpPr>
        <p:spPr>
          <a:xfrm>
            <a:off x="721995" y="2202863"/>
            <a:ext cx="8058446" cy="2762359"/>
          </a:xfrm>
          <a:prstGeom prst="rect">
            <a:avLst/>
          </a:prstGeom>
        </p:spPr>
        <p:txBody>
          <a:bodyPr wrap="square" lIns="0" tIns="0" rIns="0" bIns="0" rtlCol="0" anchor="t">
            <a:spAutoFit/>
          </a:bodyPr>
          <a:lstStyle/>
          <a:p>
            <a:pPr algn="ctr">
              <a:lnSpc>
                <a:spcPts val="3079"/>
              </a:lnSpc>
            </a:pPr>
            <a:r>
              <a:rPr lang="en-US" sz="2199" dirty="0">
                <a:solidFill>
                  <a:srgbClr val="000000"/>
                </a:solidFill>
                <a:latin typeface="Poppins"/>
                <a:ea typeface="Poppins"/>
                <a:cs typeface="Poppins"/>
                <a:sym typeface="Poppins"/>
              </a:rPr>
              <a:t>&gt;90% of strokes are attributable to </a:t>
            </a:r>
            <a:r>
              <a:rPr lang="en-US" sz="2199" dirty="0">
                <a:solidFill>
                  <a:srgbClr val="00B050"/>
                </a:solidFill>
                <a:latin typeface="Poppins"/>
                <a:ea typeface="Poppins"/>
                <a:cs typeface="Poppins"/>
                <a:sym typeface="Poppins"/>
              </a:rPr>
              <a:t>things we can control </a:t>
            </a:r>
          </a:p>
          <a:p>
            <a:pPr algn="ctr">
              <a:lnSpc>
                <a:spcPts val="3079"/>
              </a:lnSpc>
            </a:pPr>
            <a:endParaRPr lang="en-US" sz="2199" dirty="0">
              <a:solidFill>
                <a:srgbClr val="000000"/>
              </a:solidFill>
              <a:latin typeface="Poppins"/>
              <a:ea typeface="Poppins"/>
              <a:cs typeface="Poppins"/>
              <a:sym typeface="Poppins"/>
            </a:endParaRPr>
          </a:p>
          <a:p>
            <a:pPr algn="ctr">
              <a:lnSpc>
                <a:spcPts val="3079"/>
              </a:lnSpc>
            </a:pPr>
            <a:r>
              <a:rPr lang="en-US" sz="2199" dirty="0">
                <a:solidFill>
                  <a:srgbClr val="000000"/>
                </a:solidFill>
                <a:latin typeface="Poppins Bold"/>
                <a:ea typeface="Poppins Bold"/>
                <a:cs typeface="Poppins Bold"/>
                <a:sym typeface="Poppins Bold"/>
              </a:rPr>
              <a:t>= </a:t>
            </a:r>
            <a:r>
              <a:rPr lang="en-US" sz="2199">
                <a:solidFill>
                  <a:srgbClr val="000000"/>
                </a:solidFill>
                <a:latin typeface="Poppins Bold"/>
                <a:ea typeface="Poppins Bold"/>
                <a:cs typeface="Poppins Bold"/>
                <a:sym typeface="Poppins Bold"/>
              </a:rPr>
              <a:t>modifiable risk </a:t>
            </a:r>
            <a:r>
              <a:rPr lang="en-US" sz="2199" dirty="0">
                <a:solidFill>
                  <a:srgbClr val="000000"/>
                </a:solidFill>
                <a:latin typeface="Poppins Bold"/>
                <a:ea typeface="Poppins Bold"/>
                <a:cs typeface="Poppins Bold"/>
                <a:sym typeface="Poppins Bold"/>
              </a:rPr>
              <a:t>factors  </a:t>
            </a:r>
            <a:r>
              <a:rPr lang="en-US" sz="2199" dirty="0">
                <a:solidFill>
                  <a:srgbClr val="000000"/>
                </a:solidFill>
                <a:latin typeface="Poppins"/>
                <a:ea typeface="Poppins"/>
                <a:cs typeface="Poppins"/>
                <a:sym typeface="Poppins"/>
              </a:rPr>
              <a:t> </a:t>
            </a:r>
          </a:p>
          <a:p>
            <a:pPr algn="ctr">
              <a:lnSpc>
                <a:spcPts val="3079"/>
              </a:lnSpc>
            </a:pPr>
            <a:endParaRPr lang="en-US" sz="2199" dirty="0">
              <a:solidFill>
                <a:srgbClr val="000000"/>
              </a:solidFill>
              <a:latin typeface="Poppins"/>
              <a:ea typeface="Poppins"/>
              <a:cs typeface="Poppins"/>
              <a:sym typeface="Poppins"/>
            </a:endParaRPr>
          </a:p>
          <a:p>
            <a:pPr algn="ctr">
              <a:lnSpc>
                <a:spcPts val="3079"/>
              </a:lnSpc>
            </a:pPr>
            <a:endParaRPr lang="en-US" sz="2199" dirty="0">
              <a:solidFill>
                <a:srgbClr val="000000"/>
              </a:solidFill>
              <a:latin typeface="Poppins"/>
              <a:ea typeface="Poppins"/>
              <a:cs typeface="Poppins"/>
              <a:sym typeface="Poppins"/>
            </a:endParaRPr>
          </a:p>
          <a:p>
            <a:pPr algn="ctr">
              <a:lnSpc>
                <a:spcPts val="3079"/>
              </a:lnSpc>
            </a:pPr>
            <a:endParaRPr lang="en-US" sz="2199" dirty="0">
              <a:solidFill>
                <a:srgbClr val="000000"/>
              </a:solidFill>
              <a:latin typeface="Poppins"/>
              <a:ea typeface="Poppins"/>
              <a:cs typeface="Poppins"/>
              <a:sym typeface="Poppins"/>
            </a:endParaRPr>
          </a:p>
          <a:p>
            <a:pPr algn="ctr">
              <a:lnSpc>
                <a:spcPts val="3079"/>
              </a:lnSpc>
              <a:spcBef>
                <a:spcPct val="0"/>
              </a:spcBef>
            </a:pPr>
            <a:endParaRPr lang="en-US" sz="2199" dirty="0">
              <a:solidFill>
                <a:srgbClr val="000000"/>
              </a:solidFill>
              <a:latin typeface="Poppins"/>
              <a:ea typeface="Poppins"/>
              <a:cs typeface="Poppins"/>
              <a:sym typeface="Poppins"/>
            </a:endParaRPr>
          </a:p>
        </p:txBody>
      </p:sp>
      <p:sp>
        <p:nvSpPr>
          <p:cNvPr id="14" name="Freeform 14"/>
          <p:cNvSpPr/>
          <p:nvPr/>
        </p:nvSpPr>
        <p:spPr>
          <a:xfrm>
            <a:off x="3906095" y="4522038"/>
            <a:ext cx="1941410" cy="1531949"/>
          </a:xfrm>
          <a:custGeom>
            <a:avLst/>
            <a:gdLst/>
            <a:ahLst/>
            <a:cxnLst/>
            <a:rect l="l" t="t" r="r" b="b"/>
            <a:pathLst>
              <a:path w="1941410" h="1531949">
                <a:moveTo>
                  <a:pt x="0" y="0"/>
                </a:moveTo>
                <a:lnTo>
                  <a:pt x="1941410" y="0"/>
                </a:lnTo>
                <a:lnTo>
                  <a:pt x="1941410" y="1531949"/>
                </a:lnTo>
                <a:lnTo>
                  <a:pt x="0" y="153194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fr-CH"/>
          </a:p>
        </p:txBody>
      </p:sp>
      <p:sp>
        <p:nvSpPr>
          <p:cNvPr id="15" name="TextBox 15"/>
          <p:cNvSpPr txBox="1"/>
          <p:nvPr/>
        </p:nvSpPr>
        <p:spPr>
          <a:xfrm>
            <a:off x="897618" y="896005"/>
            <a:ext cx="5772446" cy="784795"/>
          </a:xfrm>
          <a:prstGeom prst="rect">
            <a:avLst/>
          </a:prstGeom>
        </p:spPr>
        <p:txBody>
          <a:bodyPr wrap="square" lIns="0" tIns="0" rIns="0" bIns="0" rtlCol="0" anchor="t">
            <a:spAutoFit/>
          </a:bodyPr>
          <a:lstStyle/>
          <a:p>
            <a:pPr algn="l">
              <a:lnSpc>
                <a:spcPts val="6065"/>
              </a:lnSpc>
            </a:pPr>
            <a:r>
              <a:rPr lang="en-US" sz="5300" dirty="0">
                <a:solidFill>
                  <a:srgbClr val="000000"/>
                </a:solidFill>
                <a:latin typeface="Feel Free Playful"/>
                <a:ea typeface="Feel Free Playful"/>
                <a:cs typeface="Feel Free Playful"/>
                <a:sym typeface="Feel Free Playful"/>
              </a:rPr>
              <a:t>WHAT WE KNOW</a:t>
            </a:r>
          </a:p>
        </p:txBody>
      </p:sp>
      <p:sp>
        <p:nvSpPr>
          <p:cNvPr id="16" name="Rectangle 15">
            <a:extLst>
              <a:ext uri="{FF2B5EF4-FFF2-40B4-BE49-F238E27FC236}">
                <a16:creationId xmlns:a16="http://schemas.microsoft.com/office/drawing/2014/main" id="{599E4BE2-04B6-3086-EE1D-7D1E330694F9}"/>
              </a:ext>
            </a:extLst>
          </p:cNvPr>
          <p:cNvSpPr/>
          <p:nvPr/>
        </p:nvSpPr>
        <p:spPr>
          <a:xfrm>
            <a:off x="-23059" y="6477000"/>
            <a:ext cx="9799720" cy="8379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17" name="Freeform 18">
            <a:extLst>
              <a:ext uri="{FF2B5EF4-FFF2-40B4-BE49-F238E27FC236}">
                <a16:creationId xmlns:a16="http://schemas.microsoft.com/office/drawing/2014/main" id="{8B62C622-D326-A60A-9537-0659EE208C86}"/>
              </a:ext>
            </a:extLst>
          </p:cNvPr>
          <p:cNvSpPr/>
          <p:nvPr/>
        </p:nvSpPr>
        <p:spPr>
          <a:xfrm>
            <a:off x="228600" y="6553200"/>
            <a:ext cx="2461975" cy="656527"/>
          </a:xfrm>
          <a:custGeom>
            <a:avLst/>
            <a:gdLst/>
            <a:ahLst/>
            <a:cxnLst/>
            <a:rect l="l" t="t" r="r" b="b"/>
            <a:pathLst>
              <a:path w="2461975" h="656527">
                <a:moveTo>
                  <a:pt x="0" y="0"/>
                </a:moveTo>
                <a:lnTo>
                  <a:pt x="2461975" y="0"/>
                </a:lnTo>
                <a:lnTo>
                  <a:pt x="2461975" y="656527"/>
                </a:lnTo>
                <a:lnTo>
                  <a:pt x="0" y="656527"/>
                </a:lnTo>
                <a:lnTo>
                  <a:pt x="0" y="0"/>
                </a:lnTo>
                <a:close/>
              </a:path>
            </a:pathLst>
          </a:custGeom>
          <a:blipFill>
            <a:blip r:embed="rId8"/>
            <a:stretch>
              <a:fillRect/>
            </a:stretch>
          </a:blipFill>
        </p:spPr>
        <p:txBody>
          <a:bodyPr/>
          <a:lstStyle/>
          <a:p>
            <a:endParaRPr lang="fr-CH"/>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13840" y="-49346"/>
            <a:ext cx="4899860" cy="7364546"/>
          </a:xfrm>
          <a:custGeom>
            <a:avLst/>
            <a:gdLst/>
            <a:ahLst/>
            <a:cxnLst/>
            <a:rect l="l" t="t" r="r" b="b"/>
            <a:pathLst>
              <a:path w="4899860" h="7364546">
                <a:moveTo>
                  <a:pt x="0" y="0"/>
                </a:moveTo>
                <a:lnTo>
                  <a:pt x="4899860" y="0"/>
                </a:lnTo>
                <a:lnTo>
                  <a:pt x="4899860" y="7364546"/>
                </a:lnTo>
                <a:lnTo>
                  <a:pt x="0" y="7364546"/>
                </a:lnTo>
                <a:lnTo>
                  <a:pt x="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3" name="Freeform 3"/>
          <p:cNvSpPr/>
          <p:nvPr/>
        </p:nvSpPr>
        <p:spPr>
          <a:xfrm flipH="1">
            <a:off x="4876800" y="-24673"/>
            <a:ext cx="4899860" cy="7364546"/>
          </a:xfrm>
          <a:custGeom>
            <a:avLst/>
            <a:gdLst/>
            <a:ahLst/>
            <a:cxnLst/>
            <a:rect l="l" t="t" r="r" b="b"/>
            <a:pathLst>
              <a:path w="4899860" h="7364546">
                <a:moveTo>
                  <a:pt x="4899860" y="0"/>
                </a:moveTo>
                <a:lnTo>
                  <a:pt x="0" y="0"/>
                </a:lnTo>
                <a:lnTo>
                  <a:pt x="0" y="7364546"/>
                </a:lnTo>
                <a:lnTo>
                  <a:pt x="4899860" y="7364546"/>
                </a:lnTo>
                <a:lnTo>
                  <a:pt x="489986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4" name="Freeform 4"/>
          <p:cNvSpPr/>
          <p:nvPr/>
        </p:nvSpPr>
        <p:spPr>
          <a:xfrm>
            <a:off x="7933746" y="731520"/>
            <a:ext cx="1088334" cy="1174990"/>
          </a:xfrm>
          <a:custGeom>
            <a:avLst/>
            <a:gdLst/>
            <a:ahLst/>
            <a:cxnLst/>
            <a:rect l="l" t="t" r="r" b="b"/>
            <a:pathLst>
              <a:path w="1088334" h="1174990">
                <a:moveTo>
                  <a:pt x="0" y="0"/>
                </a:moveTo>
                <a:lnTo>
                  <a:pt x="1088334" y="0"/>
                </a:lnTo>
                <a:lnTo>
                  <a:pt x="1088334" y="1174990"/>
                </a:lnTo>
                <a:lnTo>
                  <a:pt x="0" y="1174990"/>
                </a:lnTo>
                <a:lnTo>
                  <a:pt x="0" y="0"/>
                </a:lnTo>
                <a:close/>
              </a:path>
            </a:pathLst>
          </a:custGeom>
          <a:blipFill>
            <a:blip r:embed="rId5"/>
            <a:stretch>
              <a:fillRect/>
            </a:stretch>
          </a:blipFill>
        </p:spPr>
        <p:txBody>
          <a:bodyPr/>
          <a:lstStyle/>
          <a:p>
            <a:endParaRPr lang="fr-CH"/>
          </a:p>
        </p:txBody>
      </p:sp>
      <p:grpSp>
        <p:nvGrpSpPr>
          <p:cNvPr id="5" name="Group 5"/>
          <p:cNvGrpSpPr/>
          <p:nvPr/>
        </p:nvGrpSpPr>
        <p:grpSpPr>
          <a:xfrm>
            <a:off x="-255545" y="-221362"/>
            <a:ext cx="5247306" cy="792439"/>
            <a:chOff x="0" y="0"/>
            <a:chExt cx="1851110" cy="279552"/>
          </a:xfrm>
        </p:grpSpPr>
        <p:sp>
          <p:nvSpPr>
            <p:cNvPr id="6" name="Freeform 6"/>
            <p:cNvSpPr/>
            <p:nvPr/>
          </p:nvSpPr>
          <p:spPr>
            <a:xfrm>
              <a:off x="0" y="0"/>
              <a:ext cx="1851110" cy="279552"/>
            </a:xfrm>
            <a:custGeom>
              <a:avLst/>
              <a:gdLst/>
              <a:ahLst/>
              <a:cxnLst/>
              <a:rect l="l" t="t" r="r" b="b"/>
              <a:pathLst>
                <a:path w="1851110" h="279552">
                  <a:moveTo>
                    <a:pt x="0" y="0"/>
                  </a:moveTo>
                  <a:lnTo>
                    <a:pt x="1851110" y="0"/>
                  </a:lnTo>
                  <a:lnTo>
                    <a:pt x="1851110" y="279552"/>
                  </a:lnTo>
                  <a:lnTo>
                    <a:pt x="0" y="279552"/>
                  </a:lnTo>
                  <a:close/>
                </a:path>
              </a:pathLst>
            </a:custGeom>
            <a:solidFill>
              <a:srgbClr val="8E7AB5"/>
            </a:solidFill>
          </p:spPr>
          <p:txBody>
            <a:bodyPr/>
            <a:lstStyle/>
            <a:p>
              <a:endParaRPr lang="fr-CH"/>
            </a:p>
          </p:txBody>
        </p:sp>
        <p:sp>
          <p:nvSpPr>
            <p:cNvPr id="7" name="TextBox 7"/>
            <p:cNvSpPr txBox="1"/>
            <p:nvPr/>
          </p:nvSpPr>
          <p:spPr>
            <a:xfrm>
              <a:off x="0" y="-28575"/>
              <a:ext cx="1851110" cy="308127"/>
            </a:xfrm>
            <a:prstGeom prst="rect">
              <a:avLst/>
            </a:prstGeom>
          </p:spPr>
          <p:txBody>
            <a:bodyPr lIns="50800" tIns="50800" rIns="50800" bIns="50800" rtlCol="0" anchor="ctr"/>
            <a:lstStyle/>
            <a:p>
              <a:pPr algn="ctr">
                <a:lnSpc>
                  <a:spcPts val="1960"/>
                </a:lnSpc>
                <a:spcBef>
                  <a:spcPct val="0"/>
                </a:spcBef>
              </a:pPr>
              <a:endParaRPr/>
            </a:p>
          </p:txBody>
        </p:sp>
      </p:grpSp>
      <p:sp>
        <p:nvSpPr>
          <p:cNvPr id="12" name="TextBox 12"/>
          <p:cNvSpPr txBox="1"/>
          <p:nvPr/>
        </p:nvSpPr>
        <p:spPr>
          <a:xfrm>
            <a:off x="845964" y="851275"/>
            <a:ext cx="5924846" cy="784795"/>
          </a:xfrm>
          <a:prstGeom prst="rect">
            <a:avLst/>
          </a:prstGeom>
        </p:spPr>
        <p:txBody>
          <a:bodyPr wrap="square" lIns="0" tIns="0" rIns="0" bIns="0" rtlCol="0" anchor="t">
            <a:spAutoFit/>
          </a:bodyPr>
          <a:lstStyle/>
          <a:p>
            <a:pPr algn="l">
              <a:lnSpc>
                <a:spcPts val="6065"/>
              </a:lnSpc>
            </a:pPr>
            <a:r>
              <a:rPr lang="en-US" sz="5300" dirty="0">
                <a:solidFill>
                  <a:srgbClr val="000000"/>
                </a:solidFill>
                <a:latin typeface="Feel Free Playful"/>
                <a:ea typeface="Feel Free Playful"/>
                <a:cs typeface="Feel Free Playful"/>
                <a:sym typeface="Feel Free Playful"/>
              </a:rPr>
              <a:t>WHAT WE KNOW</a:t>
            </a:r>
          </a:p>
        </p:txBody>
      </p:sp>
      <p:sp>
        <p:nvSpPr>
          <p:cNvPr id="13" name="TextBox 13"/>
          <p:cNvSpPr txBox="1"/>
          <p:nvPr/>
        </p:nvSpPr>
        <p:spPr>
          <a:xfrm>
            <a:off x="7848384" y="6154958"/>
            <a:ext cx="1676207" cy="207645"/>
          </a:xfrm>
          <a:prstGeom prst="rect">
            <a:avLst/>
          </a:prstGeom>
        </p:spPr>
        <p:txBody>
          <a:bodyPr lIns="0" tIns="0" rIns="0" bIns="0" rtlCol="0" anchor="t">
            <a:spAutoFit/>
          </a:bodyPr>
          <a:lstStyle/>
          <a:p>
            <a:pPr algn="just">
              <a:lnSpc>
                <a:spcPts val="1680"/>
              </a:lnSpc>
              <a:spcBef>
                <a:spcPct val="0"/>
              </a:spcBef>
            </a:pPr>
            <a:r>
              <a:rPr lang="en-US" sz="1200" dirty="0">
                <a:solidFill>
                  <a:srgbClr val="000000"/>
                </a:solidFill>
                <a:latin typeface="Poppins"/>
                <a:ea typeface="Poppins"/>
                <a:cs typeface="Poppins"/>
                <a:sym typeface="Poppins"/>
              </a:rPr>
              <a:t>HUG, 2019</a:t>
            </a:r>
          </a:p>
        </p:txBody>
      </p:sp>
      <p:sp>
        <p:nvSpPr>
          <p:cNvPr id="14" name="TextBox 14"/>
          <p:cNvSpPr txBox="1"/>
          <p:nvPr/>
        </p:nvSpPr>
        <p:spPr>
          <a:xfrm>
            <a:off x="856954" y="2017297"/>
            <a:ext cx="4064794" cy="3008452"/>
          </a:xfrm>
          <a:prstGeom prst="rect">
            <a:avLst/>
          </a:prstGeom>
        </p:spPr>
        <p:txBody>
          <a:bodyPr lIns="0" tIns="0" rIns="0" bIns="0" rtlCol="0" anchor="t">
            <a:spAutoFit/>
          </a:bodyPr>
          <a:lstStyle/>
          <a:p>
            <a:pPr algn="just">
              <a:lnSpc>
                <a:spcPts val="3079"/>
              </a:lnSpc>
            </a:pPr>
            <a:r>
              <a:rPr lang="en-US" sz="2199" dirty="0">
                <a:solidFill>
                  <a:srgbClr val="000000"/>
                </a:solidFill>
                <a:latin typeface="Poppins Bold"/>
                <a:ea typeface="Poppins Bold"/>
                <a:cs typeface="Poppins Bold"/>
                <a:sym typeface="Poppins Bold"/>
              </a:rPr>
              <a:t>Stroke risks increase by :</a:t>
            </a:r>
            <a:r>
              <a:rPr lang="en-US" sz="2199" dirty="0">
                <a:solidFill>
                  <a:srgbClr val="000000"/>
                </a:solidFill>
                <a:latin typeface="Poppins"/>
                <a:ea typeface="Poppins"/>
                <a:cs typeface="Poppins"/>
                <a:sym typeface="Poppins"/>
              </a:rPr>
              <a:t> </a:t>
            </a:r>
          </a:p>
          <a:p>
            <a:pPr algn="just">
              <a:lnSpc>
                <a:spcPts val="3079"/>
              </a:lnSpc>
            </a:pPr>
            <a:endParaRPr lang="en-US" sz="2199" dirty="0">
              <a:solidFill>
                <a:srgbClr val="000000"/>
              </a:solidFill>
              <a:latin typeface="Poppins"/>
              <a:ea typeface="Poppins"/>
              <a:cs typeface="Poppins"/>
              <a:sym typeface="Poppins"/>
            </a:endParaRPr>
          </a:p>
          <a:p>
            <a:pPr marL="474976" lvl="1" indent="-237488" algn="just">
              <a:lnSpc>
                <a:spcPts val="3079"/>
              </a:lnSpc>
              <a:buFont typeface="Arial"/>
              <a:buChar char="•"/>
            </a:pPr>
            <a:r>
              <a:rPr lang="en-US" sz="2199" u="sng" dirty="0">
                <a:solidFill>
                  <a:srgbClr val="000000"/>
                </a:solidFill>
                <a:latin typeface="Poppins"/>
                <a:ea typeface="Poppins"/>
                <a:cs typeface="Poppins"/>
                <a:sym typeface="Poppins"/>
              </a:rPr>
              <a:t>Things beyond our control</a:t>
            </a:r>
          </a:p>
          <a:p>
            <a:pPr marL="863595" lvl="2" indent="-287865" algn="just">
              <a:lnSpc>
                <a:spcPts val="2799"/>
              </a:lnSpc>
              <a:buFont typeface="Arial"/>
              <a:buChar char="⚬"/>
            </a:pPr>
            <a:r>
              <a:rPr lang="en-US" sz="1999" dirty="0">
                <a:solidFill>
                  <a:srgbClr val="000000"/>
                </a:solidFill>
                <a:latin typeface="Poppins"/>
                <a:ea typeface="Poppins"/>
                <a:cs typeface="Poppins"/>
                <a:sym typeface="Poppins"/>
              </a:rPr>
              <a:t>Age </a:t>
            </a:r>
          </a:p>
          <a:p>
            <a:pPr marL="863595" lvl="2" indent="-287865" algn="just">
              <a:lnSpc>
                <a:spcPts val="2799"/>
              </a:lnSpc>
              <a:buFont typeface="Arial"/>
              <a:buChar char="⚬"/>
            </a:pPr>
            <a:r>
              <a:rPr lang="en-US" sz="1999" dirty="0">
                <a:solidFill>
                  <a:srgbClr val="000000"/>
                </a:solidFill>
                <a:latin typeface="Poppins"/>
                <a:ea typeface="Poppins"/>
                <a:cs typeface="Poppins"/>
                <a:sym typeface="Poppins"/>
              </a:rPr>
              <a:t>Sex</a:t>
            </a:r>
          </a:p>
          <a:p>
            <a:pPr marL="863595" lvl="2" indent="-287865" algn="just">
              <a:lnSpc>
                <a:spcPts val="2799"/>
              </a:lnSpc>
              <a:buFont typeface="Arial"/>
              <a:buChar char="⚬"/>
            </a:pPr>
            <a:r>
              <a:rPr lang="en-US" sz="1999" dirty="0">
                <a:solidFill>
                  <a:srgbClr val="000000"/>
                </a:solidFill>
                <a:latin typeface="Poppins"/>
                <a:ea typeface="Poppins"/>
                <a:cs typeface="Poppins"/>
                <a:sym typeface="Poppins"/>
              </a:rPr>
              <a:t>Hereditary predisposition</a:t>
            </a:r>
          </a:p>
          <a:p>
            <a:pPr algn="just">
              <a:lnSpc>
                <a:spcPts val="2799"/>
              </a:lnSpc>
            </a:pPr>
            <a:r>
              <a:rPr lang="en-US" sz="1999" dirty="0">
                <a:solidFill>
                  <a:srgbClr val="000000"/>
                </a:solidFill>
                <a:latin typeface="Poppins"/>
                <a:ea typeface="Poppins"/>
                <a:cs typeface="Poppins"/>
                <a:sym typeface="Poppins"/>
              </a:rPr>
              <a:t>             </a:t>
            </a:r>
          </a:p>
        </p:txBody>
      </p:sp>
      <p:sp>
        <p:nvSpPr>
          <p:cNvPr id="15" name="TextBox 15"/>
          <p:cNvSpPr txBox="1"/>
          <p:nvPr/>
        </p:nvSpPr>
        <p:spPr>
          <a:xfrm>
            <a:off x="5129942" y="2017297"/>
            <a:ext cx="3556546" cy="3688126"/>
          </a:xfrm>
          <a:prstGeom prst="rect">
            <a:avLst/>
          </a:prstGeom>
        </p:spPr>
        <p:txBody>
          <a:bodyPr lIns="0" tIns="0" rIns="0" bIns="0" rtlCol="0" anchor="t">
            <a:spAutoFit/>
          </a:bodyPr>
          <a:lstStyle/>
          <a:p>
            <a:pPr algn="just">
              <a:lnSpc>
                <a:spcPts val="3079"/>
              </a:lnSpc>
            </a:pPr>
            <a:endParaRPr dirty="0"/>
          </a:p>
          <a:p>
            <a:pPr algn="just">
              <a:lnSpc>
                <a:spcPts val="3079"/>
              </a:lnSpc>
            </a:pPr>
            <a:endParaRPr dirty="0"/>
          </a:p>
          <a:p>
            <a:pPr marL="474976" lvl="1" indent="-237488" algn="just">
              <a:lnSpc>
                <a:spcPts val="3079"/>
              </a:lnSpc>
              <a:buFont typeface="Arial"/>
              <a:buChar char="•"/>
            </a:pPr>
            <a:r>
              <a:rPr lang="en-US" sz="2199" u="sng" dirty="0">
                <a:solidFill>
                  <a:srgbClr val="000000"/>
                </a:solidFill>
                <a:latin typeface="Poppins"/>
                <a:ea typeface="Poppins"/>
                <a:cs typeface="Poppins"/>
                <a:sym typeface="Poppins"/>
              </a:rPr>
              <a:t>Things we can control</a:t>
            </a:r>
          </a:p>
          <a:p>
            <a:pPr marL="863595" lvl="2" indent="-287865" algn="just">
              <a:lnSpc>
                <a:spcPts val="2799"/>
              </a:lnSpc>
              <a:buFont typeface="Arial"/>
              <a:buChar char="⚬"/>
            </a:pPr>
            <a:r>
              <a:rPr lang="en-US" sz="1999" dirty="0">
                <a:solidFill>
                  <a:srgbClr val="000000"/>
                </a:solidFill>
                <a:latin typeface="Poppins"/>
                <a:ea typeface="Poppins"/>
                <a:cs typeface="Poppins"/>
                <a:sym typeface="Poppins"/>
              </a:rPr>
              <a:t>Blood pressure</a:t>
            </a:r>
          </a:p>
          <a:p>
            <a:pPr marL="863595" lvl="2" indent="-287865" algn="just">
              <a:lnSpc>
                <a:spcPts val="2799"/>
              </a:lnSpc>
              <a:buFont typeface="Arial"/>
              <a:buChar char="⚬"/>
            </a:pPr>
            <a:r>
              <a:rPr lang="en-US" sz="1999" dirty="0">
                <a:solidFill>
                  <a:srgbClr val="000000"/>
                </a:solidFill>
                <a:latin typeface="Poppins"/>
                <a:ea typeface="Poppins"/>
                <a:cs typeface="Poppins"/>
                <a:sym typeface="Poppins"/>
              </a:rPr>
              <a:t>Smoking </a:t>
            </a:r>
          </a:p>
          <a:p>
            <a:pPr marL="863595" lvl="2" indent="-287865" algn="just">
              <a:lnSpc>
                <a:spcPts val="2799"/>
              </a:lnSpc>
              <a:buFont typeface="Arial"/>
              <a:buChar char="⚬"/>
            </a:pPr>
            <a:r>
              <a:rPr lang="en-US" sz="1999" dirty="0">
                <a:solidFill>
                  <a:srgbClr val="000000"/>
                </a:solidFill>
                <a:latin typeface="Poppins"/>
                <a:ea typeface="Poppins"/>
                <a:cs typeface="Poppins"/>
                <a:sym typeface="Poppins"/>
              </a:rPr>
              <a:t>Cholesterol </a:t>
            </a:r>
          </a:p>
          <a:p>
            <a:pPr marL="863595" lvl="2" indent="-287865" algn="just">
              <a:lnSpc>
                <a:spcPts val="2799"/>
              </a:lnSpc>
              <a:buFont typeface="Arial"/>
              <a:buChar char="⚬"/>
            </a:pPr>
            <a:r>
              <a:rPr lang="en-US" sz="1999" dirty="0">
                <a:solidFill>
                  <a:srgbClr val="000000"/>
                </a:solidFill>
                <a:latin typeface="Poppins"/>
                <a:ea typeface="Poppins"/>
                <a:cs typeface="Poppins"/>
                <a:sym typeface="Poppins"/>
              </a:rPr>
              <a:t>Diabetes </a:t>
            </a:r>
          </a:p>
          <a:p>
            <a:pPr marL="863595" lvl="2" indent="-287865" algn="just">
              <a:lnSpc>
                <a:spcPts val="2799"/>
              </a:lnSpc>
              <a:buFont typeface="Arial"/>
              <a:buChar char="⚬"/>
            </a:pPr>
            <a:r>
              <a:rPr lang="en-US" sz="1999" dirty="0">
                <a:solidFill>
                  <a:srgbClr val="000000"/>
                </a:solidFill>
                <a:latin typeface="Poppins"/>
                <a:ea typeface="Poppins"/>
                <a:cs typeface="Poppins"/>
                <a:sym typeface="Poppins"/>
              </a:rPr>
              <a:t>Alcohol consumption</a:t>
            </a:r>
          </a:p>
          <a:p>
            <a:pPr marL="863595" lvl="2" indent="-287865" algn="just">
              <a:lnSpc>
                <a:spcPts val="2799"/>
              </a:lnSpc>
              <a:buFont typeface="Arial"/>
              <a:buChar char="⚬"/>
            </a:pPr>
            <a:r>
              <a:rPr lang="en-US" sz="1999" dirty="0">
                <a:solidFill>
                  <a:srgbClr val="000000"/>
                </a:solidFill>
                <a:latin typeface="Poppins"/>
                <a:ea typeface="Poppins"/>
                <a:cs typeface="Poppins"/>
                <a:sym typeface="Poppins"/>
              </a:rPr>
              <a:t>Physical activity</a:t>
            </a:r>
          </a:p>
          <a:p>
            <a:pPr marL="863595" lvl="2" indent="-287865" algn="just">
              <a:lnSpc>
                <a:spcPts val="2799"/>
              </a:lnSpc>
              <a:buFont typeface="Arial"/>
              <a:buChar char="⚬"/>
            </a:pPr>
            <a:r>
              <a:rPr lang="en-US" sz="1999" dirty="0">
                <a:solidFill>
                  <a:srgbClr val="000000"/>
                </a:solidFill>
                <a:latin typeface="Poppins"/>
                <a:ea typeface="Poppins"/>
                <a:cs typeface="Poppins"/>
                <a:sym typeface="Poppins"/>
              </a:rPr>
              <a:t>...</a:t>
            </a:r>
          </a:p>
        </p:txBody>
      </p:sp>
      <p:sp>
        <p:nvSpPr>
          <p:cNvPr id="16" name="Rectangle : coins arrondis 15">
            <a:extLst>
              <a:ext uri="{FF2B5EF4-FFF2-40B4-BE49-F238E27FC236}">
                <a16:creationId xmlns:a16="http://schemas.microsoft.com/office/drawing/2014/main" id="{02B000AE-9296-616A-9B4C-CF8E929D9BA2}"/>
              </a:ext>
            </a:extLst>
          </p:cNvPr>
          <p:cNvSpPr/>
          <p:nvPr/>
        </p:nvSpPr>
        <p:spPr>
          <a:xfrm>
            <a:off x="914400" y="2743200"/>
            <a:ext cx="4215542" cy="2209800"/>
          </a:xfrm>
          <a:prstGeom prst="roundRect">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7" name="Rectangle : coins arrondis 16">
            <a:extLst>
              <a:ext uri="{FF2B5EF4-FFF2-40B4-BE49-F238E27FC236}">
                <a16:creationId xmlns:a16="http://schemas.microsoft.com/office/drawing/2014/main" id="{33312741-E384-C239-F068-D2FFEBC2624D}"/>
              </a:ext>
            </a:extLst>
          </p:cNvPr>
          <p:cNvSpPr/>
          <p:nvPr/>
        </p:nvSpPr>
        <p:spPr>
          <a:xfrm>
            <a:off x="5187388" y="2743200"/>
            <a:ext cx="4215542" cy="3402296"/>
          </a:xfrm>
          <a:prstGeom prst="round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8" name="Rectangle 17">
            <a:extLst>
              <a:ext uri="{FF2B5EF4-FFF2-40B4-BE49-F238E27FC236}">
                <a16:creationId xmlns:a16="http://schemas.microsoft.com/office/drawing/2014/main" id="{533C8D14-E754-F4B8-E80C-F22453F0E5A9}"/>
              </a:ext>
            </a:extLst>
          </p:cNvPr>
          <p:cNvSpPr/>
          <p:nvPr/>
        </p:nvSpPr>
        <p:spPr>
          <a:xfrm>
            <a:off x="-23059" y="6477000"/>
            <a:ext cx="9799720" cy="8379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19" name="Freeform 18">
            <a:extLst>
              <a:ext uri="{FF2B5EF4-FFF2-40B4-BE49-F238E27FC236}">
                <a16:creationId xmlns:a16="http://schemas.microsoft.com/office/drawing/2014/main" id="{EAC21B62-4339-2C79-E5E3-C24B130A1854}"/>
              </a:ext>
            </a:extLst>
          </p:cNvPr>
          <p:cNvSpPr/>
          <p:nvPr/>
        </p:nvSpPr>
        <p:spPr>
          <a:xfrm>
            <a:off x="228600" y="6553200"/>
            <a:ext cx="2461975" cy="656527"/>
          </a:xfrm>
          <a:custGeom>
            <a:avLst/>
            <a:gdLst/>
            <a:ahLst/>
            <a:cxnLst/>
            <a:rect l="l" t="t" r="r" b="b"/>
            <a:pathLst>
              <a:path w="2461975" h="656527">
                <a:moveTo>
                  <a:pt x="0" y="0"/>
                </a:moveTo>
                <a:lnTo>
                  <a:pt x="2461975" y="0"/>
                </a:lnTo>
                <a:lnTo>
                  <a:pt x="2461975" y="656527"/>
                </a:lnTo>
                <a:lnTo>
                  <a:pt x="0" y="656527"/>
                </a:lnTo>
                <a:lnTo>
                  <a:pt x="0" y="0"/>
                </a:lnTo>
                <a:close/>
              </a:path>
            </a:pathLst>
          </a:custGeom>
          <a:blipFill>
            <a:blip r:embed="rId6"/>
            <a:stretch>
              <a:fillRect/>
            </a:stretch>
          </a:blipFill>
        </p:spPr>
        <p:txBody>
          <a:bodyPr/>
          <a:lstStyle/>
          <a:p>
            <a:endParaRPr lang="fr-CH"/>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060" y="43073"/>
            <a:ext cx="4899860" cy="7364546"/>
          </a:xfrm>
          <a:custGeom>
            <a:avLst/>
            <a:gdLst/>
            <a:ahLst/>
            <a:cxnLst/>
            <a:rect l="l" t="t" r="r" b="b"/>
            <a:pathLst>
              <a:path w="4899860" h="7364546">
                <a:moveTo>
                  <a:pt x="0" y="0"/>
                </a:moveTo>
                <a:lnTo>
                  <a:pt x="4899860" y="0"/>
                </a:lnTo>
                <a:lnTo>
                  <a:pt x="4899860" y="7364546"/>
                </a:lnTo>
                <a:lnTo>
                  <a:pt x="0" y="7364546"/>
                </a:lnTo>
                <a:lnTo>
                  <a:pt x="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r>
              <a:rPr lang="en-US"/>
              <a:t>sleep duration is important</a:t>
            </a:r>
            <a:endParaRPr lang="fr-CH"/>
          </a:p>
        </p:txBody>
      </p:sp>
      <p:sp>
        <p:nvSpPr>
          <p:cNvPr id="3" name="Freeform 3"/>
          <p:cNvSpPr/>
          <p:nvPr/>
        </p:nvSpPr>
        <p:spPr>
          <a:xfrm flipH="1">
            <a:off x="4876800" y="43073"/>
            <a:ext cx="4899860" cy="7364546"/>
          </a:xfrm>
          <a:custGeom>
            <a:avLst/>
            <a:gdLst/>
            <a:ahLst/>
            <a:cxnLst/>
            <a:rect l="l" t="t" r="r" b="b"/>
            <a:pathLst>
              <a:path w="4899860" h="7364546">
                <a:moveTo>
                  <a:pt x="4899860" y="0"/>
                </a:moveTo>
                <a:lnTo>
                  <a:pt x="0" y="0"/>
                </a:lnTo>
                <a:lnTo>
                  <a:pt x="0" y="7364546"/>
                </a:lnTo>
                <a:lnTo>
                  <a:pt x="4899860" y="7364546"/>
                </a:lnTo>
                <a:lnTo>
                  <a:pt x="489986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4" name="Freeform 4"/>
          <p:cNvSpPr/>
          <p:nvPr/>
        </p:nvSpPr>
        <p:spPr>
          <a:xfrm>
            <a:off x="7933746" y="731520"/>
            <a:ext cx="1088334" cy="1174990"/>
          </a:xfrm>
          <a:custGeom>
            <a:avLst/>
            <a:gdLst/>
            <a:ahLst/>
            <a:cxnLst/>
            <a:rect l="l" t="t" r="r" b="b"/>
            <a:pathLst>
              <a:path w="1088334" h="1174990">
                <a:moveTo>
                  <a:pt x="0" y="0"/>
                </a:moveTo>
                <a:lnTo>
                  <a:pt x="1088334" y="0"/>
                </a:lnTo>
                <a:lnTo>
                  <a:pt x="1088334" y="1174990"/>
                </a:lnTo>
                <a:lnTo>
                  <a:pt x="0" y="1174990"/>
                </a:lnTo>
                <a:lnTo>
                  <a:pt x="0" y="0"/>
                </a:lnTo>
                <a:close/>
              </a:path>
            </a:pathLst>
          </a:custGeom>
          <a:blipFill>
            <a:blip r:embed="rId5"/>
            <a:stretch>
              <a:fillRect/>
            </a:stretch>
          </a:blipFill>
        </p:spPr>
        <p:txBody>
          <a:bodyPr/>
          <a:lstStyle/>
          <a:p>
            <a:endParaRPr lang="fr-CH"/>
          </a:p>
        </p:txBody>
      </p:sp>
      <p:grpSp>
        <p:nvGrpSpPr>
          <p:cNvPr id="5" name="Group 5"/>
          <p:cNvGrpSpPr/>
          <p:nvPr/>
        </p:nvGrpSpPr>
        <p:grpSpPr>
          <a:xfrm>
            <a:off x="-255545" y="-221362"/>
            <a:ext cx="5247306" cy="792439"/>
            <a:chOff x="0" y="0"/>
            <a:chExt cx="1851110" cy="279552"/>
          </a:xfrm>
        </p:grpSpPr>
        <p:sp>
          <p:nvSpPr>
            <p:cNvPr id="6" name="Freeform 6"/>
            <p:cNvSpPr/>
            <p:nvPr/>
          </p:nvSpPr>
          <p:spPr>
            <a:xfrm>
              <a:off x="0" y="0"/>
              <a:ext cx="1851110" cy="279552"/>
            </a:xfrm>
            <a:custGeom>
              <a:avLst/>
              <a:gdLst/>
              <a:ahLst/>
              <a:cxnLst/>
              <a:rect l="l" t="t" r="r" b="b"/>
              <a:pathLst>
                <a:path w="1851110" h="279552">
                  <a:moveTo>
                    <a:pt x="0" y="0"/>
                  </a:moveTo>
                  <a:lnTo>
                    <a:pt x="1851110" y="0"/>
                  </a:lnTo>
                  <a:lnTo>
                    <a:pt x="1851110" y="279552"/>
                  </a:lnTo>
                  <a:lnTo>
                    <a:pt x="0" y="279552"/>
                  </a:lnTo>
                  <a:close/>
                </a:path>
              </a:pathLst>
            </a:custGeom>
            <a:solidFill>
              <a:srgbClr val="8E7AB5"/>
            </a:solidFill>
          </p:spPr>
          <p:txBody>
            <a:bodyPr/>
            <a:lstStyle/>
            <a:p>
              <a:endParaRPr lang="fr-CH"/>
            </a:p>
          </p:txBody>
        </p:sp>
        <p:sp>
          <p:nvSpPr>
            <p:cNvPr id="7" name="TextBox 7"/>
            <p:cNvSpPr txBox="1"/>
            <p:nvPr/>
          </p:nvSpPr>
          <p:spPr>
            <a:xfrm>
              <a:off x="0" y="-28575"/>
              <a:ext cx="1851110" cy="308127"/>
            </a:xfrm>
            <a:prstGeom prst="rect">
              <a:avLst/>
            </a:prstGeom>
          </p:spPr>
          <p:txBody>
            <a:bodyPr lIns="50800" tIns="50800" rIns="50800" bIns="50800" rtlCol="0" anchor="ctr"/>
            <a:lstStyle/>
            <a:p>
              <a:pPr algn="ctr">
                <a:lnSpc>
                  <a:spcPts val="1960"/>
                </a:lnSpc>
                <a:spcBef>
                  <a:spcPct val="0"/>
                </a:spcBef>
              </a:pPr>
              <a:endParaRPr/>
            </a:p>
          </p:txBody>
        </p:sp>
      </p:grpSp>
      <p:sp>
        <p:nvSpPr>
          <p:cNvPr id="12" name="Freeform 12"/>
          <p:cNvSpPr/>
          <p:nvPr/>
        </p:nvSpPr>
        <p:spPr>
          <a:xfrm>
            <a:off x="3617384" y="1646543"/>
            <a:ext cx="4604036" cy="4337992"/>
          </a:xfrm>
          <a:custGeom>
            <a:avLst/>
            <a:gdLst/>
            <a:ahLst/>
            <a:cxnLst/>
            <a:rect l="l" t="t" r="r" b="b"/>
            <a:pathLst>
              <a:path w="4604036" h="4337992">
                <a:moveTo>
                  <a:pt x="0" y="0"/>
                </a:moveTo>
                <a:lnTo>
                  <a:pt x="4604035" y="0"/>
                </a:lnTo>
                <a:lnTo>
                  <a:pt x="4604035" y="4337992"/>
                </a:lnTo>
                <a:lnTo>
                  <a:pt x="0" y="4337992"/>
                </a:lnTo>
                <a:lnTo>
                  <a:pt x="0" y="0"/>
                </a:lnTo>
                <a:close/>
              </a:path>
            </a:pathLst>
          </a:custGeom>
          <a:blipFill>
            <a:blip r:embed="rId6"/>
            <a:stretch>
              <a:fillRect/>
            </a:stretch>
          </a:blipFill>
        </p:spPr>
        <p:txBody>
          <a:bodyPr/>
          <a:lstStyle/>
          <a:p>
            <a:endParaRPr lang="fr-CH"/>
          </a:p>
        </p:txBody>
      </p:sp>
      <p:grpSp>
        <p:nvGrpSpPr>
          <p:cNvPr id="13" name="Group 13"/>
          <p:cNvGrpSpPr/>
          <p:nvPr/>
        </p:nvGrpSpPr>
        <p:grpSpPr>
          <a:xfrm>
            <a:off x="4348924" y="2482886"/>
            <a:ext cx="736898" cy="193452"/>
            <a:chOff x="0" y="0"/>
            <a:chExt cx="272925" cy="71649"/>
          </a:xfrm>
        </p:grpSpPr>
        <p:sp>
          <p:nvSpPr>
            <p:cNvPr id="14" name="Freeform 14"/>
            <p:cNvSpPr/>
            <p:nvPr/>
          </p:nvSpPr>
          <p:spPr>
            <a:xfrm>
              <a:off x="0" y="0"/>
              <a:ext cx="272925" cy="71649"/>
            </a:xfrm>
            <a:custGeom>
              <a:avLst/>
              <a:gdLst/>
              <a:ahLst/>
              <a:cxnLst/>
              <a:rect l="l" t="t" r="r" b="b"/>
              <a:pathLst>
                <a:path w="272925" h="71649">
                  <a:moveTo>
                    <a:pt x="0" y="0"/>
                  </a:moveTo>
                  <a:lnTo>
                    <a:pt x="272925" y="0"/>
                  </a:lnTo>
                  <a:lnTo>
                    <a:pt x="272925" y="71649"/>
                  </a:lnTo>
                  <a:lnTo>
                    <a:pt x="0" y="71649"/>
                  </a:lnTo>
                  <a:close/>
                </a:path>
              </a:pathLst>
            </a:custGeom>
            <a:solidFill>
              <a:srgbClr val="FFFFFF"/>
            </a:solidFill>
          </p:spPr>
          <p:txBody>
            <a:bodyPr/>
            <a:lstStyle/>
            <a:p>
              <a:endParaRPr lang="fr-CH"/>
            </a:p>
          </p:txBody>
        </p:sp>
        <p:sp>
          <p:nvSpPr>
            <p:cNvPr id="15" name="TextBox 15"/>
            <p:cNvSpPr txBox="1"/>
            <p:nvPr/>
          </p:nvSpPr>
          <p:spPr>
            <a:xfrm>
              <a:off x="0" y="-47625"/>
              <a:ext cx="272925" cy="119274"/>
            </a:xfrm>
            <a:prstGeom prst="rect">
              <a:avLst/>
            </a:prstGeom>
          </p:spPr>
          <p:txBody>
            <a:bodyPr lIns="50800" tIns="50800" rIns="50800" bIns="50800" rtlCol="0" anchor="ctr"/>
            <a:lstStyle/>
            <a:p>
              <a:pPr algn="ctr">
                <a:lnSpc>
                  <a:spcPts val="1960"/>
                </a:lnSpc>
              </a:pPr>
              <a:endParaRPr/>
            </a:p>
          </p:txBody>
        </p:sp>
      </p:grpSp>
      <p:grpSp>
        <p:nvGrpSpPr>
          <p:cNvPr id="16" name="Group 16"/>
          <p:cNvGrpSpPr/>
          <p:nvPr/>
        </p:nvGrpSpPr>
        <p:grpSpPr>
          <a:xfrm>
            <a:off x="5597767" y="2028831"/>
            <a:ext cx="1187148" cy="302703"/>
            <a:chOff x="0" y="0"/>
            <a:chExt cx="439685" cy="112112"/>
          </a:xfrm>
        </p:grpSpPr>
        <p:sp>
          <p:nvSpPr>
            <p:cNvPr id="17" name="Freeform 17"/>
            <p:cNvSpPr/>
            <p:nvPr/>
          </p:nvSpPr>
          <p:spPr>
            <a:xfrm>
              <a:off x="0" y="0"/>
              <a:ext cx="439685" cy="112112"/>
            </a:xfrm>
            <a:custGeom>
              <a:avLst/>
              <a:gdLst/>
              <a:ahLst/>
              <a:cxnLst/>
              <a:rect l="l" t="t" r="r" b="b"/>
              <a:pathLst>
                <a:path w="439685" h="112112">
                  <a:moveTo>
                    <a:pt x="0" y="0"/>
                  </a:moveTo>
                  <a:lnTo>
                    <a:pt x="439685" y="0"/>
                  </a:lnTo>
                  <a:lnTo>
                    <a:pt x="439685" y="112112"/>
                  </a:lnTo>
                  <a:lnTo>
                    <a:pt x="0" y="112112"/>
                  </a:lnTo>
                  <a:close/>
                </a:path>
              </a:pathLst>
            </a:custGeom>
            <a:solidFill>
              <a:srgbClr val="FFFFFF"/>
            </a:solidFill>
          </p:spPr>
          <p:txBody>
            <a:bodyPr/>
            <a:lstStyle/>
            <a:p>
              <a:endParaRPr lang="fr-CH"/>
            </a:p>
          </p:txBody>
        </p:sp>
        <p:sp>
          <p:nvSpPr>
            <p:cNvPr id="18" name="TextBox 18"/>
            <p:cNvSpPr txBox="1"/>
            <p:nvPr/>
          </p:nvSpPr>
          <p:spPr>
            <a:xfrm>
              <a:off x="0" y="-47625"/>
              <a:ext cx="439685" cy="159737"/>
            </a:xfrm>
            <a:prstGeom prst="rect">
              <a:avLst/>
            </a:prstGeom>
          </p:spPr>
          <p:txBody>
            <a:bodyPr lIns="50800" tIns="50800" rIns="50800" bIns="50800" rtlCol="0" anchor="ctr"/>
            <a:lstStyle/>
            <a:p>
              <a:pPr algn="ctr">
                <a:lnSpc>
                  <a:spcPts val="1960"/>
                </a:lnSpc>
              </a:pPr>
              <a:endParaRPr/>
            </a:p>
          </p:txBody>
        </p:sp>
      </p:grpSp>
      <p:grpSp>
        <p:nvGrpSpPr>
          <p:cNvPr id="19" name="Group 19"/>
          <p:cNvGrpSpPr/>
          <p:nvPr/>
        </p:nvGrpSpPr>
        <p:grpSpPr>
          <a:xfrm>
            <a:off x="4492249" y="5374197"/>
            <a:ext cx="606466" cy="394242"/>
            <a:chOff x="0" y="0"/>
            <a:chExt cx="224617" cy="146016"/>
          </a:xfrm>
        </p:grpSpPr>
        <p:sp>
          <p:nvSpPr>
            <p:cNvPr id="20" name="Freeform 20"/>
            <p:cNvSpPr/>
            <p:nvPr/>
          </p:nvSpPr>
          <p:spPr>
            <a:xfrm>
              <a:off x="0" y="0"/>
              <a:ext cx="224617" cy="146016"/>
            </a:xfrm>
            <a:custGeom>
              <a:avLst/>
              <a:gdLst/>
              <a:ahLst/>
              <a:cxnLst/>
              <a:rect l="l" t="t" r="r" b="b"/>
              <a:pathLst>
                <a:path w="224617" h="146016">
                  <a:moveTo>
                    <a:pt x="0" y="0"/>
                  </a:moveTo>
                  <a:lnTo>
                    <a:pt x="224617" y="0"/>
                  </a:lnTo>
                  <a:lnTo>
                    <a:pt x="224617" y="146016"/>
                  </a:lnTo>
                  <a:lnTo>
                    <a:pt x="0" y="146016"/>
                  </a:lnTo>
                  <a:close/>
                </a:path>
              </a:pathLst>
            </a:custGeom>
            <a:solidFill>
              <a:srgbClr val="FFFFFF"/>
            </a:solidFill>
          </p:spPr>
          <p:txBody>
            <a:bodyPr/>
            <a:lstStyle/>
            <a:p>
              <a:endParaRPr lang="fr-CH"/>
            </a:p>
          </p:txBody>
        </p:sp>
        <p:sp>
          <p:nvSpPr>
            <p:cNvPr id="21" name="TextBox 21"/>
            <p:cNvSpPr txBox="1"/>
            <p:nvPr/>
          </p:nvSpPr>
          <p:spPr>
            <a:xfrm>
              <a:off x="0" y="-47625"/>
              <a:ext cx="224617" cy="193641"/>
            </a:xfrm>
            <a:prstGeom prst="rect">
              <a:avLst/>
            </a:prstGeom>
          </p:spPr>
          <p:txBody>
            <a:bodyPr lIns="50800" tIns="50800" rIns="50800" bIns="50800" rtlCol="0" anchor="ctr"/>
            <a:lstStyle/>
            <a:p>
              <a:pPr algn="ctr">
                <a:lnSpc>
                  <a:spcPts val="1960"/>
                </a:lnSpc>
              </a:pPr>
              <a:endParaRPr/>
            </a:p>
          </p:txBody>
        </p:sp>
      </p:grpSp>
      <p:grpSp>
        <p:nvGrpSpPr>
          <p:cNvPr id="22" name="Group 22"/>
          <p:cNvGrpSpPr/>
          <p:nvPr/>
        </p:nvGrpSpPr>
        <p:grpSpPr>
          <a:xfrm>
            <a:off x="5500264" y="5775709"/>
            <a:ext cx="1034120" cy="338921"/>
            <a:chOff x="0" y="0"/>
            <a:chExt cx="383007" cy="125526"/>
          </a:xfrm>
        </p:grpSpPr>
        <p:sp>
          <p:nvSpPr>
            <p:cNvPr id="23" name="Freeform 23"/>
            <p:cNvSpPr/>
            <p:nvPr/>
          </p:nvSpPr>
          <p:spPr>
            <a:xfrm>
              <a:off x="0" y="0"/>
              <a:ext cx="383007" cy="125526"/>
            </a:xfrm>
            <a:custGeom>
              <a:avLst/>
              <a:gdLst/>
              <a:ahLst/>
              <a:cxnLst/>
              <a:rect l="l" t="t" r="r" b="b"/>
              <a:pathLst>
                <a:path w="383007" h="125526">
                  <a:moveTo>
                    <a:pt x="0" y="0"/>
                  </a:moveTo>
                  <a:lnTo>
                    <a:pt x="383007" y="0"/>
                  </a:lnTo>
                  <a:lnTo>
                    <a:pt x="383007" y="125526"/>
                  </a:lnTo>
                  <a:lnTo>
                    <a:pt x="0" y="125526"/>
                  </a:lnTo>
                  <a:close/>
                </a:path>
              </a:pathLst>
            </a:custGeom>
            <a:solidFill>
              <a:srgbClr val="FFFFFF"/>
            </a:solidFill>
          </p:spPr>
          <p:txBody>
            <a:bodyPr/>
            <a:lstStyle/>
            <a:p>
              <a:endParaRPr lang="fr-CH"/>
            </a:p>
          </p:txBody>
        </p:sp>
        <p:sp>
          <p:nvSpPr>
            <p:cNvPr id="24" name="TextBox 24"/>
            <p:cNvSpPr txBox="1"/>
            <p:nvPr/>
          </p:nvSpPr>
          <p:spPr>
            <a:xfrm>
              <a:off x="0" y="-47625"/>
              <a:ext cx="383007" cy="173151"/>
            </a:xfrm>
            <a:prstGeom prst="rect">
              <a:avLst/>
            </a:prstGeom>
          </p:spPr>
          <p:txBody>
            <a:bodyPr lIns="50800" tIns="50800" rIns="50800" bIns="50800" rtlCol="0" anchor="ctr"/>
            <a:lstStyle/>
            <a:p>
              <a:pPr algn="ctr">
                <a:lnSpc>
                  <a:spcPts val="1960"/>
                </a:lnSpc>
              </a:pPr>
              <a:endParaRPr/>
            </a:p>
          </p:txBody>
        </p:sp>
      </p:grpSp>
      <p:grpSp>
        <p:nvGrpSpPr>
          <p:cNvPr id="25" name="Group 25"/>
          <p:cNvGrpSpPr/>
          <p:nvPr/>
        </p:nvGrpSpPr>
        <p:grpSpPr>
          <a:xfrm>
            <a:off x="7396051" y="4486853"/>
            <a:ext cx="700690" cy="534919"/>
            <a:chOff x="0" y="0"/>
            <a:chExt cx="259515" cy="198118"/>
          </a:xfrm>
        </p:grpSpPr>
        <p:sp>
          <p:nvSpPr>
            <p:cNvPr id="26" name="Freeform 26"/>
            <p:cNvSpPr/>
            <p:nvPr/>
          </p:nvSpPr>
          <p:spPr>
            <a:xfrm>
              <a:off x="0" y="0"/>
              <a:ext cx="259515" cy="198118"/>
            </a:xfrm>
            <a:custGeom>
              <a:avLst/>
              <a:gdLst/>
              <a:ahLst/>
              <a:cxnLst/>
              <a:rect l="l" t="t" r="r" b="b"/>
              <a:pathLst>
                <a:path w="259515" h="198118">
                  <a:moveTo>
                    <a:pt x="0" y="0"/>
                  </a:moveTo>
                  <a:lnTo>
                    <a:pt x="259515" y="0"/>
                  </a:lnTo>
                  <a:lnTo>
                    <a:pt x="259515" y="198118"/>
                  </a:lnTo>
                  <a:lnTo>
                    <a:pt x="0" y="198118"/>
                  </a:lnTo>
                  <a:close/>
                </a:path>
              </a:pathLst>
            </a:custGeom>
            <a:solidFill>
              <a:srgbClr val="FFFFFF"/>
            </a:solidFill>
          </p:spPr>
          <p:txBody>
            <a:bodyPr/>
            <a:lstStyle/>
            <a:p>
              <a:endParaRPr lang="fr-CH"/>
            </a:p>
          </p:txBody>
        </p:sp>
        <p:sp>
          <p:nvSpPr>
            <p:cNvPr id="27" name="TextBox 27"/>
            <p:cNvSpPr txBox="1"/>
            <p:nvPr/>
          </p:nvSpPr>
          <p:spPr>
            <a:xfrm>
              <a:off x="0" y="-47625"/>
              <a:ext cx="259515" cy="245743"/>
            </a:xfrm>
            <a:prstGeom prst="rect">
              <a:avLst/>
            </a:prstGeom>
          </p:spPr>
          <p:txBody>
            <a:bodyPr lIns="50800" tIns="50800" rIns="50800" bIns="50800" rtlCol="0" anchor="ctr"/>
            <a:lstStyle/>
            <a:p>
              <a:pPr algn="ctr">
                <a:lnSpc>
                  <a:spcPts val="1960"/>
                </a:lnSpc>
              </a:pPr>
              <a:endParaRPr/>
            </a:p>
          </p:txBody>
        </p:sp>
      </p:grpSp>
      <p:grpSp>
        <p:nvGrpSpPr>
          <p:cNvPr id="28" name="Group 28"/>
          <p:cNvGrpSpPr/>
          <p:nvPr/>
        </p:nvGrpSpPr>
        <p:grpSpPr>
          <a:xfrm>
            <a:off x="7559047" y="3280620"/>
            <a:ext cx="765495" cy="534919"/>
            <a:chOff x="0" y="0"/>
            <a:chExt cx="283517" cy="198118"/>
          </a:xfrm>
        </p:grpSpPr>
        <p:sp>
          <p:nvSpPr>
            <p:cNvPr id="29" name="Freeform 29"/>
            <p:cNvSpPr/>
            <p:nvPr/>
          </p:nvSpPr>
          <p:spPr>
            <a:xfrm>
              <a:off x="0" y="0"/>
              <a:ext cx="283517" cy="198118"/>
            </a:xfrm>
            <a:custGeom>
              <a:avLst/>
              <a:gdLst/>
              <a:ahLst/>
              <a:cxnLst/>
              <a:rect l="l" t="t" r="r" b="b"/>
              <a:pathLst>
                <a:path w="283517" h="198118">
                  <a:moveTo>
                    <a:pt x="0" y="0"/>
                  </a:moveTo>
                  <a:lnTo>
                    <a:pt x="283517" y="0"/>
                  </a:lnTo>
                  <a:lnTo>
                    <a:pt x="283517" y="198118"/>
                  </a:lnTo>
                  <a:lnTo>
                    <a:pt x="0" y="198118"/>
                  </a:lnTo>
                  <a:close/>
                </a:path>
              </a:pathLst>
            </a:custGeom>
            <a:solidFill>
              <a:srgbClr val="FFFFFF"/>
            </a:solidFill>
          </p:spPr>
          <p:txBody>
            <a:bodyPr/>
            <a:lstStyle/>
            <a:p>
              <a:endParaRPr lang="fr-CH"/>
            </a:p>
          </p:txBody>
        </p:sp>
        <p:sp>
          <p:nvSpPr>
            <p:cNvPr id="30" name="TextBox 30"/>
            <p:cNvSpPr txBox="1"/>
            <p:nvPr/>
          </p:nvSpPr>
          <p:spPr>
            <a:xfrm>
              <a:off x="0" y="-47625"/>
              <a:ext cx="283517" cy="245743"/>
            </a:xfrm>
            <a:prstGeom prst="rect">
              <a:avLst/>
            </a:prstGeom>
          </p:spPr>
          <p:txBody>
            <a:bodyPr lIns="50800" tIns="50800" rIns="50800" bIns="50800" rtlCol="0" anchor="ctr"/>
            <a:lstStyle/>
            <a:p>
              <a:pPr algn="ctr">
                <a:lnSpc>
                  <a:spcPts val="1960"/>
                </a:lnSpc>
              </a:pPr>
              <a:endParaRPr/>
            </a:p>
          </p:txBody>
        </p:sp>
      </p:grpSp>
      <p:grpSp>
        <p:nvGrpSpPr>
          <p:cNvPr id="31" name="Group 31"/>
          <p:cNvGrpSpPr/>
          <p:nvPr/>
        </p:nvGrpSpPr>
        <p:grpSpPr>
          <a:xfrm>
            <a:off x="6659859" y="5374197"/>
            <a:ext cx="949914" cy="367753"/>
            <a:chOff x="0" y="0"/>
            <a:chExt cx="351820" cy="136205"/>
          </a:xfrm>
        </p:grpSpPr>
        <p:sp>
          <p:nvSpPr>
            <p:cNvPr id="32" name="Freeform 32"/>
            <p:cNvSpPr/>
            <p:nvPr/>
          </p:nvSpPr>
          <p:spPr>
            <a:xfrm>
              <a:off x="0" y="0"/>
              <a:ext cx="351820" cy="136205"/>
            </a:xfrm>
            <a:custGeom>
              <a:avLst/>
              <a:gdLst/>
              <a:ahLst/>
              <a:cxnLst/>
              <a:rect l="l" t="t" r="r" b="b"/>
              <a:pathLst>
                <a:path w="351820" h="136205">
                  <a:moveTo>
                    <a:pt x="0" y="0"/>
                  </a:moveTo>
                  <a:lnTo>
                    <a:pt x="351820" y="0"/>
                  </a:lnTo>
                  <a:lnTo>
                    <a:pt x="351820" y="136205"/>
                  </a:lnTo>
                  <a:lnTo>
                    <a:pt x="0" y="136205"/>
                  </a:lnTo>
                  <a:close/>
                </a:path>
              </a:pathLst>
            </a:custGeom>
            <a:solidFill>
              <a:srgbClr val="FFFFFF"/>
            </a:solidFill>
          </p:spPr>
          <p:txBody>
            <a:bodyPr/>
            <a:lstStyle/>
            <a:p>
              <a:endParaRPr lang="fr-CH"/>
            </a:p>
          </p:txBody>
        </p:sp>
        <p:sp>
          <p:nvSpPr>
            <p:cNvPr id="33" name="TextBox 33"/>
            <p:cNvSpPr txBox="1"/>
            <p:nvPr/>
          </p:nvSpPr>
          <p:spPr>
            <a:xfrm>
              <a:off x="0" y="-47625"/>
              <a:ext cx="351820" cy="183830"/>
            </a:xfrm>
            <a:prstGeom prst="rect">
              <a:avLst/>
            </a:prstGeom>
          </p:spPr>
          <p:txBody>
            <a:bodyPr lIns="50800" tIns="50800" rIns="50800" bIns="50800" rtlCol="0" anchor="ctr"/>
            <a:lstStyle/>
            <a:p>
              <a:pPr algn="ctr">
                <a:lnSpc>
                  <a:spcPts val="1960"/>
                </a:lnSpc>
              </a:pPr>
              <a:endParaRPr/>
            </a:p>
          </p:txBody>
        </p:sp>
      </p:grpSp>
      <p:grpSp>
        <p:nvGrpSpPr>
          <p:cNvPr id="34" name="Group 34"/>
          <p:cNvGrpSpPr/>
          <p:nvPr/>
        </p:nvGrpSpPr>
        <p:grpSpPr>
          <a:xfrm>
            <a:off x="7327767" y="5474491"/>
            <a:ext cx="1075390" cy="534919"/>
            <a:chOff x="0" y="0"/>
            <a:chExt cx="398292" cy="198118"/>
          </a:xfrm>
        </p:grpSpPr>
        <p:sp>
          <p:nvSpPr>
            <p:cNvPr id="35" name="Freeform 35"/>
            <p:cNvSpPr/>
            <p:nvPr/>
          </p:nvSpPr>
          <p:spPr>
            <a:xfrm>
              <a:off x="0" y="0"/>
              <a:ext cx="398292" cy="198118"/>
            </a:xfrm>
            <a:custGeom>
              <a:avLst/>
              <a:gdLst/>
              <a:ahLst/>
              <a:cxnLst/>
              <a:rect l="l" t="t" r="r" b="b"/>
              <a:pathLst>
                <a:path w="398292" h="198118">
                  <a:moveTo>
                    <a:pt x="0" y="0"/>
                  </a:moveTo>
                  <a:lnTo>
                    <a:pt x="398292" y="0"/>
                  </a:lnTo>
                  <a:lnTo>
                    <a:pt x="398292" y="198118"/>
                  </a:lnTo>
                  <a:lnTo>
                    <a:pt x="0" y="198118"/>
                  </a:lnTo>
                  <a:close/>
                </a:path>
              </a:pathLst>
            </a:custGeom>
            <a:solidFill>
              <a:srgbClr val="FFFFFF"/>
            </a:solidFill>
          </p:spPr>
          <p:txBody>
            <a:bodyPr/>
            <a:lstStyle/>
            <a:p>
              <a:endParaRPr lang="fr-CH"/>
            </a:p>
          </p:txBody>
        </p:sp>
        <p:sp>
          <p:nvSpPr>
            <p:cNvPr id="36" name="TextBox 36"/>
            <p:cNvSpPr txBox="1"/>
            <p:nvPr/>
          </p:nvSpPr>
          <p:spPr>
            <a:xfrm>
              <a:off x="0" y="-47625"/>
              <a:ext cx="398292" cy="245743"/>
            </a:xfrm>
            <a:prstGeom prst="rect">
              <a:avLst/>
            </a:prstGeom>
          </p:spPr>
          <p:txBody>
            <a:bodyPr lIns="50800" tIns="50800" rIns="50800" bIns="50800" rtlCol="0" anchor="ctr"/>
            <a:lstStyle/>
            <a:p>
              <a:pPr algn="ctr">
                <a:lnSpc>
                  <a:spcPts val="1960"/>
                </a:lnSpc>
              </a:pPr>
              <a:endParaRPr/>
            </a:p>
          </p:txBody>
        </p:sp>
      </p:grpSp>
      <p:grpSp>
        <p:nvGrpSpPr>
          <p:cNvPr id="37" name="Group 37"/>
          <p:cNvGrpSpPr/>
          <p:nvPr/>
        </p:nvGrpSpPr>
        <p:grpSpPr>
          <a:xfrm>
            <a:off x="3806757" y="4519579"/>
            <a:ext cx="779277" cy="334325"/>
            <a:chOff x="0" y="0"/>
            <a:chExt cx="288621" cy="123824"/>
          </a:xfrm>
        </p:grpSpPr>
        <p:sp>
          <p:nvSpPr>
            <p:cNvPr id="38" name="Freeform 38"/>
            <p:cNvSpPr/>
            <p:nvPr/>
          </p:nvSpPr>
          <p:spPr>
            <a:xfrm>
              <a:off x="0" y="0"/>
              <a:ext cx="288621" cy="123824"/>
            </a:xfrm>
            <a:custGeom>
              <a:avLst/>
              <a:gdLst/>
              <a:ahLst/>
              <a:cxnLst/>
              <a:rect l="l" t="t" r="r" b="b"/>
              <a:pathLst>
                <a:path w="288621" h="123824">
                  <a:moveTo>
                    <a:pt x="0" y="0"/>
                  </a:moveTo>
                  <a:lnTo>
                    <a:pt x="288621" y="0"/>
                  </a:lnTo>
                  <a:lnTo>
                    <a:pt x="288621" y="123824"/>
                  </a:lnTo>
                  <a:lnTo>
                    <a:pt x="0" y="123824"/>
                  </a:lnTo>
                  <a:close/>
                </a:path>
              </a:pathLst>
            </a:custGeom>
            <a:solidFill>
              <a:srgbClr val="FFFFFF"/>
            </a:solidFill>
          </p:spPr>
          <p:txBody>
            <a:bodyPr/>
            <a:lstStyle/>
            <a:p>
              <a:endParaRPr lang="fr-CH"/>
            </a:p>
          </p:txBody>
        </p:sp>
        <p:sp>
          <p:nvSpPr>
            <p:cNvPr id="39" name="TextBox 39"/>
            <p:cNvSpPr txBox="1"/>
            <p:nvPr/>
          </p:nvSpPr>
          <p:spPr>
            <a:xfrm>
              <a:off x="0" y="-47625"/>
              <a:ext cx="288621" cy="171449"/>
            </a:xfrm>
            <a:prstGeom prst="rect">
              <a:avLst/>
            </a:prstGeom>
          </p:spPr>
          <p:txBody>
            <a:bodyPr lIns="50800" tIns="50800" rIns="50800" bIns="50800" rtlCol="0" anchor="ctr"/>
            <a:lstStyle/>
            <a:p>
              <a:pPr algn="ctr">
                <a:lnSpc>
                  <a:spcPts val="1960"/>
                </a:lnSpc>
              </a:pPr>
              <a:endParaRPr/>
            </a:p>
          </p:txBody>
        </p:sp>
      </p:grpSp>
      <p:grpSp>
        <p:nvGrpSpPr>
          <p:cNvPr id="40" name="Group 40"/>
          <p:cNvGrpSpPr/>
          <p:nvPr/>
        </p:nvGrpSpPr>
        <p:grpSpPr>
          <a:xfrm>
            <a:off x="3712972" y="3444036"/>
            <a:ext cx="795232" cy="418318"/>
            <a:chOff x="0" y="0"/>
            <a:chExt cx="294530" cy="154933"/>
          </a:xfrm>
        </p:grpSpPr>
        <p:sp>
          <p:nvSpPr>
            <p:cNvPr id="41" name="Freeform 41"/>
            <p:cNvSpPr/>
            <p:nvPr/>
          </p:nvSpPr>
          <p:spPr>
            <a:xfrm>
              <a:off x="0" y="0"/>
              <a:ext cx="294530" cy="154933"/>
            </a:xfrm>
            <a:custGeom>
              <a:avLst/>
              <a:gdLst/>
              <a:ahLst/>
              <a:cxnLst/>
              <a:rect l="l" t="t" r="r" b="b"/>
              <a:pathLst>
                <a:path w="294530" h="154933">
                  <a:moveTo>
                    <a:pt x="0" y="0"/>
                  </a:moveTo>
                  <a:lnTo>
                    <a:pt x="294530" y="0"/>
                  </a:lnTo>
                  <a:lnTo>
                    <a:pt x="294530" y="154933"/>
                  </a:lnTo>
                  <a:lnTo>
                    <a:pt x="0" y="154933"/>
                  </a:lnTo>
                  <a:close/>
                </a:path>
              </a:pathLst>
            </a:custGeom>
            <a:solidFill>
              <a:srgbClr val="FFFFFF"/>
            </a:solidFill>
          </p:spPr>
          <p:txBody>
            <a:bodyPr/>
            <a:lstStyle/>
            <a:p>
              <a:endParaRPr lang="fr-CH"/>
            </a:p>
          </p:txBody>
        </p:sp>
        <p:sp>
          <p:nvSpPr>
            <p:cNvPr id="42" name="TextBox 42"/>
            <p:cNvSpPr txBox="1"/>
            <p:nvPr/>
          </p:nvSpPr>
          <p:spPr>
            <a:xfrm>
              <a:off x="0" y="-47625"/>
              <a:ext cx="294530" cy="202558"/>
            </a:xfrm>
            <a:prstGeom prst="rect">
              <a:avLst/>
            </a:prstGeom>
          </p:spPr>
          <p:txBody>
            <a:bodyPr lIns="50800" tIns="50800" rIns="50800" bIns="50800" rtlCol="0" anchor="ctr"/>
            <a:lstStyle/>
            <a:p>
              <a:pPr algn="ctr">
                <a:lnSpc>
                  <a:spcPts val="1960"/>
                </a:lnSpc>
              </a:pPr>
              <a:endParaRPr/>
            </a:p>
          </p:txBody>
        </p:sp>
      </p:grpSp>
      <p:grpSp>
        <p:nvGrpSpPr>
          <p:cNvPr id="43" name="Group 43"/>
          <p:cNvGrpSpPr/>
          <p:nvPr/>
        </p:nvGrpSpPr>
        <p:grpSpPr>
          <a:xfrm>
            <a:off x="2652691" y="2482886"/>
            <a:ext cx="1075390" cy="308388"/>
            <a:chOff x="0" y="0"/>
            <a:chExt cx="398292" cy="114218"/>
          </a:xfrm>
        </p:grpSpPr>
        <p:sp>
          <p:nvSpPr>
            <p:cNvPr id="44" name="Freeform 44"/>
            <p:cNvSpPr/>
            <p:nvPr/>
          </p:nvSpPr>
          <p:spPr>
            <a:xfrm>
              <a:off x="0" y="0"/>
              <a:ext cx="398292" cy="114218"/>
            </a:xfrm>
            <a:custGeom>
              <a:avLst/>
              <a:gdLst/>
              <a:ahLst/>
              <a:cxnLst/>
              <a:rect l="l" t="t" r="r" b="b"/>
              <a:pathLst>
                <a:path w="398292" h="114218">
                  <a:moveTo>
                    <a:pt x="0" y="0"/>
                  </a:moveTo>
                  <a:lnTo>
                    <a:pt x="398292" y="0"/>
                  </a:lnTo>
                  <a:lnTo>
                    <a:pt x="398292" y="114218"/>
                  </a:lnTo>
                  <a:lnTo>
                    <a:pt x="0" y="114218"/>
                  </a:lnTo>
                  <a:close/>
                </a:path>
              </a:pathLst>
            </a:custGeom>
            <a:solidFill>
              <a:srgbClr val="FFFFFF"/>
            </a:solidFill>
          </p:spPr>
          <p:txBody>
            <a:bodyPr/>
            <a:lstStyle/>
            <a:p>
              <a:endParaRPr lang="fr-CH"/>
            </a:p>
          </p:txBody>
        </p:sp>
        <p:sp>
          <p:nvSpPr>
            <p:cNvPr id="45" name="TextBox 45"/>
            <p:cNvSpPr txBox="1"/>
            <p:nvPr/>
          </p:nvSpPr>
          <p:spPr>
            <a:xfrm>
              <a:off x="0" y="-47625"/>
              <a:ext cx="398292" cy="161843"/>
            </a:xfrm>
            <a:prstGeom prst="rect">
              <a:avLst/>
            </a:prstGeom>
          </p:spPr>
          <p:txBody>
            <a:bodyPr lIns="50800" tIns="50800" rIns="50800" bIns="50800" rtlCol="0" anchor="ctr"/>
            <a:lstStyle/>
            <a:p>
              <a:pPr algn="ctr">
                <a:lnSpc>
                  <a:spcPts val="1960"/>
                </a:lnSpc>
              </a:pPr>
              <a:endParaRPr/>
            </a:p>
          </p:txBody>
        </p:sp>
      </p:grpSp>
      <p:grpSp>
        <p:nvGrpSpPr>
          <p:cNvPr id="46" name="Group 46"/>
          <p:cNvGrpSpPr/>
          <p:nvPr/>
        </p:nvGrpSpPr>
        <p:grpSpPr>
          <a:xfrm>
            <a:off x="6916132" y="2279182"/>
            <a:ext cx="618856" cy="300430"/>
            <a:chOff x="0" y="0"/>
            <a:chExt cx="229206" cy="111271"/>
          </a:xfrm>
        </p:grpSpPr>
        <p:sp>
          <p:nvSpPr>
            <p:cNvPr id="47" name="Freeform 47"/>
            <p:cNvSpPr/>
            <p:nvPr/>
          </p:nvSpPr>
          <p:spPr>
            <a:xfrm>
              <a:off x="0" y="0"/>
              <a:ext cx="229206" cy="111271"/>
            </a:xfrm>
            <a:custGeom>
              <a:avLst/>
              <a:gdLst/>
              <a:ahLst/>
              <a:cxnLst/>
              <a:rect l="l" t="t" r="r" b="b"/>
              <a:pathLst>
                <a:path w="229206" h="111271">
                  <a:moveTo>
                    <a:pt x="0" y="0"/>
                  </a:moveTo>
                  <a:lnTo>
                    <a:pt x="229206" y="0"/>
                  </a:lnTo>
                  <a:lnTo>
                    <a:pt x="229206" y="111271"/>
                  </a:lnTo>
                  <a:lnTo>
                    <a:pt x="0" y="111271"/>
                  </a:lnTo>
                  <a:close/>
                </a:path>
              </a:pathLst>
            </a:custGeom>
            <a:solidFill>
              <a:srgbClr val="FFFFFF"/>
            </a:solidFill>
          </p:spPr>
          <p:txBody>
            <a:bodyPr/>
            <a:lstStyle/>
            <a:p>
              <a:endParaRPr lang="fr-CH"/>
            </a:p>
          </p:txBody>
        </p:sp>
        <p:sp>
          <p:nvSpPr>
            <p:cNvPr id="48" name="TextBox 48"/>
            <p:cNvSpPr txBox="1"/>
            <p:nvPr/>
          </p:nvSpPr>
          <p:spPr>
            <a:xfrm>
              <a:off x="0" y="-47625"/>
              <a:ext cx="229206" cy="158896"/>
            </a:xfrm>
            <a:prstGeom prst="rect">
              <a:avLst/>
            </a:prstGeom>
          </p:spPr>
          <p:txBody>
            <a:bodyPr lIns="50800" tIns="50800" rIns="50800" bIns="50800" rtlCol="0" anchor="ctr"/>
            <a:lstStyle/>
            <a:p>
              <a:pPr algn="ctr">
                <a:lnSpc>
                  <a:spcPts val="1960"/>
                </a:lnSpc>
              </a:pPr>
              <a:endParaRPr/>
            </a:p>
          </p:txBody>
        </p:sp>
      </p:grpSp>
      <p:grpSp>
        <p:nvGrpSpPr>
          <p:cNvPr id="49" name="Group 49"/>
          <p:cNvGrpSpPr/>
          <p:nvPr/>
        </p:nvGrpSpPr>
        <p:grpSpPr>
          <a:xfrm>
            <a:off x="7583105" y="3989523"/>
            <a:ext cx="765495" cy="534919"/>
            <a:chOff x="0" y="0"/>
            <a:chExt cx="283517" cy="198118"/>
          </a:xfrm>
        </p:grpSpPr>
        <p:sp>
          <p:nvSpPr>
            <p:cNvPr id="50" name="Freeform 50"/>
            <p:cNvSpPr/>
            <p:nvPr/>
          </p:nvSpPr>
          <p:spPr>
            <a:xfrm>
              <a:off x="0" y="0"/>
              <a:ext cx="283517" cy="198118"/>
            </a:xfrm>
            <a:custGeom>
              <a:avLst/>
              <a:gdLst/>
              <a:ahLst/>
              <a:cxnLst/>
              <a:rect l="l" t="t" r="r" b="b"/>
              <a:pathLst>
                <a:path w="283517" h="198118">
                  <a:moveTo>
                    <a:pt x="0" y="0"/>
                  </a:moveTo>
                  <a:lnTo>
                    <a:pt x="283517" y="0"/>
                  </a:lnTo>
                  <a:lnTo>
                    <a:pt x="283517" y="198118"/>
                  </a:lnTo>
                  <a:lnTo>
                    <a:pt x="0" y="198118"/>
                  </a:lnTo>
                  <a:close/>
                </a:path>
              </a:pathLst>
            </a:custGeom>
            <a:solidFill>
              <a:srgbClr val="FFFFFF"/>
            </a:solidFill>
          </p:spPr>
          <p:txBody>
            <a:bodyPr/>
            <a:lstStyle/>
            <a:p>
              <a:endParaRPr lang="fr-CH"/>
            </a:p>
          </p:txBody>
        </p:sp>
        <p:sp>
          <p:nvSpPr>
            <p:cNvPr id="51" name="TextBox 51"/>
            <p:cNvSpPr txBox="1"/>
            <p:nvPr/>
          </p:nvSpPr>
          <p:spPr>
            <a:xfrm>
              <a:off x="0" y="-47625"/>
              <a:ext cx="283517" cy="245743"/>
            </a:xfrm>
            <a:prstGeom prst="rect">
              <a:avLst/>
            </a:prstGeom>
          </p:spPr>
          <p:txBody>
            <a:bodyPr lIns="50800" tIns="50800" rIns="50800" bIns="50800" rtlCol="0" anchor="ctr"/>
            <a:lstStyle/>
            <a:p>
              <a:pPr algn="ctr">
                <a:lnSpc>
                  <a:spcPts val="1960"/>
                </a:lnSpc>
              </a:pPr>
              <a:endParaRPr/>
            </a:p>
          </p:txBody>
        </p:sp>
      </p:grpSp>
      <p:sp>
        <p:nvSpPr>
          <p:cNvPr id="52" name="Freeform 52"/>
          <p:cNvSpPr/>
          <p:nvPr/>
        </p:nvSpPr>
        <p:spPr>
          <a:xfrm>
            <a:off x="7709920" y="3887590"/>
            <a:ext cx="447651" cy="527212"/>
          </a:xfrm>
          <a:custGeom>
            <a:avLst/>
            <a:gdLst/>
            <a:ahLst/>
            <a:cxnLst/>
            <a:rect l="l" t="t" r="r" b="b"/>
            <a:pathLst>
              <a:path w="447651" h="527212">
                <a:moveTo>
                  <a:pt x="0" y="0"/>
                </a:moveTo>
                <a:lnTo>
                  <a:pt x="447651" y="0"/>
                </a:lnTo>
                <a:lnTo>
                  <a:pt x="447651" y="527212"/>
                </a:lnTo>
                <a:lnTo>
                  <a:pt x="0" y="52721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fr-CH"/>
          </a:p>
        </p:txBody>
      </p:sp>
      <p:sp>
        <p:nvSpPr>
          <p:cNvPr id="53" name="TextBox 53"/>
          <p:cNvSpPr txBox="1"/>
          <p:nvPr/>
        </p:nvSpPr>
        <p:spPr>
          <a:xfrm>
            <a:off x="911871" y="870706"/>
            <a:ext cx="5391446" cy="784795"/>
          </a:xfrm>
          <a:prstGeom prst="rect">
            <a:avLst/>
          </a:prstGeom>
        </p:spPr>
        <p:txBody>
          <a:bodyPr wrap="square" lIns="0" tIns="0" rIns="0" bIns="0" rtlCol="0" anchor="t">
            <a:spAutoFit/>
          </a:bodyPr>
          <a:lstStyle/>
          <a:p>
            <a:pPr algn="l">
              <a:lnSpc>
                <a:spcPts val="6065"/>
              </a:lnSpc>
            </a:pPr>
            <a:r>
              <a:rPr lang="en-US" sz="5300" dirty="0">
                <a:solidFill>
                  <a:srgbClr val="000000"/>
                </a:solidFill>
                <a:latin typeface="Feel Free Playful"/>
                <a:ea typeface="Feel Free Playful"/>
                <a:cs typeface="Feel Free Playful"/>
                <a:sym typeface="Feel Free Playful"/>
              </a:rPr>
              <a:t>TAKE ACTION ON </a:t>
            </a:r>
          </a:p>
        </p:txBody>
      </p:sp>
      <p:sp>
        <p:nvSpPr>
          <p:cNvPr id="54" name="TextBox 54"/>
          <p:cNvSpPr txBox="1"/>
          <p:nvPr/>
        </p:nvSpPr>
        <p:spPr>
          <a:xfrm>
            <a:off x="731520" y="5916595"/>
            <a:ext cx="2230085" cy="328724"/>
          </a:xfrm>
          <a:prstGeom prst="rect">
            <a:avLst/>
          </a:prstGeom>
        </p:spPr>
        <p:txBody>
          <a:bodyPr lIns="0" tIns="0" rIns="0" bIns="0" rtlCol="0" anchor="t">
            <a:spAutoFit/>
          </a:bodyPr>
          <a:lstStyle/>
          <a:p>
            <a:pPr algn="just">
              <a:lnSpc>
                <a:spcPts val="1306"/>
              </a:lnSpc>
            </a:pPr>
            <a:r>
              <a:rPr lang="en-US" sz="933" u="sng" dirty="0">
                <a:solidFill>
                  <a:srgbClr val="545454"/>
                </a:solidFill>
                <a:latin typeface="Poppins"/>
                <a:ea typeface="Poppins"/>
                <a:cs typeface="Poppins"/>
                <a:sym typeface="Poppins"/>
              </a:rPr>
              <a:t>Figure 3 :</a:t>
            </a:r>
            <a:r>
              <a:rPr lang="en-US" sz="933" dirty="0">
                <a:solidFill>
                  <a:srgbClr val="545454"/>
                </a:solidFill>
                <a:latin typeface="Poppins"/>
                <a:ea typeface="Poppins"/>
                <a:cs typeface="Poppins"/>
                <a:sym typeface="Poppins"/>
              </a:rPr>
              <a:t> Adapted from “</a:t>
            </a:r>
            <a:r>
              <a:rPr lang="en-US" sz="933" dirty="0" err="1">
                <a:solidFill>
                  <a:srgbClr val="545454"/>
                </a:solidFill>
                <a:latin typeface="Poppins"/>
                <a:ea typeface="Poppins"/>
                <a:cs typeface="Poppins"/>
                <a:sym typeface="Poppins"/>
              </a:rPr>
              <a:t>Facteurs</a:t>
            </a:r>
            <a:r>
              <a:rPr lang="en-US" sz="933" dirty="0">
                <a:solidFill>
                  <a:srgbClr val="545454"/>
                </a:solidFill>
                <a:latin typeface="Poppins"/>
                <a:ea typeface="Poppins"/>
                <a:cs typeface="Poppins"/>
                <a:sym typeface="Poppins"/>
              </a:rPr>
              <a:t> de </a:t>
            </a:r>
            <a:r>
              <a:rPr lang="en-US" sz="933" dirty="0" err="1">
                <a:solidFill>
                  <a:srgbClr val="545454"/>
                </a:solidFill>
                <a:latin typeface="Poppins"/>
                <a:ea typeface="Poppins"/>
                <a:cs typeface="Poppins"/>
                <a:sym typeface="Poppins"/>
              </a:rPr>
              <a:t>risque</a:t>
            </a:r>
            <a:r>
              <a:rPr lang="en-US" sz="933" dirty="0">
                <a:solidFill>
                  <a:srgbClr val="545454"/>
                </a:solidFill>
                <a:latin typeface="Poppins"/>
                <a:ea typeface="Poppins"/>
                <a:cs typeface="Poppins"/>
                <a:sym typeface="Poppins"/>
              </a:rPr>
              <a:t> </a:t>
            </a:r>
            <a:r>
              <a:rPr lang="en-US" sz="933" dirty="0" err="1">
                <a:solidFill>
                  <a:srgbClr val="545454"/>
                </a:solidFill>
                <a:latin typeface="Poppins"/>
                <a:ea typeface="Poppins"/>
                <a:cs typeface="Poppins"/>
                <a:sym typeface="Poppins"/>
              </a:rPr>
              <a:t>cardiovasculaire</a:t>
            </a:r>
            <a:r>
              <a:rPr lang="en-US" sz="933" dirty="0">
                <a:solidFill>
                  <a:srgbClr val="545454"/>
                </a:solidFill>
                <a:latin typeface="Poppins"/>
                <a:ea typeface="Poppins"/>
                <a:cs typeface="Poppins"/>
                <a:sym typeface="Poppins"/>
              </a:rPr>
              <a:t>”, HUG, 2023</a:t>
            </a:r>
          </a:p>
        </p:txBody>
      </p:sp>
      <p:sp>
        <p:nvSpPr>
          <p:cNvPr id="55" name="TextBox 55"/>
          <p:cNvSpPr txBox="1"/>
          <p:nvPr/>
        </p:nvSpPr>
        <p:spPr>
          <a:xfrm>
            <a:off x="5324044" y="2017194"/>
            <a:ext cx="1335815" cy="259715"/>
          </a:xfrm>
          <a:prstGeom prst="rect">
            <a:avLst/>
          </a:prstGeom>
        </p:spPr>
        <p:txBody>
          <a:bodyPr lIns="0" tIns="0" rIns="0" bIns="0" rtlCol="0" anchor="t">
            <a:spAutoFit/>
          </a:bodyPr>
          <a:lstStyle/>
          <a:p>
            <a:pPr algn="ctr">
              <a:lnSpc>
                <a:spcPts val="1960"/>
              </a:lnSpc>
              <a:spcBef>
                <a:spcPct val="0"/>
              </a:spcBef>
            </a:pPr>
            <a:r>
              <a:rPr lang="en-US" sz="1400">
                <a:solidFill>
                  <a:srgbClr val="000000"/>
                </a:solidFill>
                <a:latin typeface="Poppins"/>
                <a:ea typeface="Poppins"/>
                <a:cs typeface="Poppins"/>
                <a:sym typeface="Poppins"/>
              </a:rPr>
              <a:t>Smoking</a:t>
            </a:r>
          </a:p>
        </p:txBody>
      </p:sp>
      <p:sp>
        <p:nvSpPr>
          <p:cNvPr id="56" name="TextBox 56"/>
          <p:cNvSpPr txBox="1"/>
          <p:nvPr/>
        </p:nvSpPr>
        <p:spPr>
          <a:xfrm>
            <a:off x="7534988" y="3288365"/>
            <a:ext cx="813612" cy="259715"/>
          </a:xfrm>
          <a:prstGeom prst="rect">
            <a:avLst/>
          </a:prstGeom>
        </p:spPr>
        <p:txBody>
          <a:bodyPr lIns="0" tIns="0" rIns="0" bIns="0" rtlCol="0" anchor="t">
            <a:spAutoFit/>
          </a:bodyPr>
          <a:lstStyle/>
          <a:p>
            <a:pPr algn="ctr">
              <a:lnSpc>
                <a:spcPts val="1960"/>
              </a:lnSpc>
              <a:spcBef>
                <a:spcPct val="0"/>
              </a:spcBef>
            </a:pPr>
            <a:r>
              <a:rPr lang="en-US" sz="1400">
                <a:solidFill>
                  <a:srgbClr val="000000"/>
                </a:solidFill>
                <a:latin typeface="Poppins"/>
                <a:ea typeface="Poppins"/>
                <a:cs typeface="Poppins"/>
                <a:sym typeface="Poppins"/>
              </a:rPr>
              <a:t>Sleep </a:t>
            </a:r>
          </a:p>
        </p:txBody>
      </p:sp>
      <p:sp>
        <p:nvSpPr>
          <p:cNvPr id="57" name="TextBox 57"/>
          <p:cNvSpPr txBox="1"/>
          <p:nvPr/>
        </p:nvSpPr>
        <p:spPr>
          <a:xfrm>
            <a:off x="7327767" y="4476818"/>
            <a:ext cx="1335815" cy="507365"/>
          </a:xfrm>
          <a:prstGeom prst="rect">
            <a:avLst/>
          </a:prstGeom>
        </p:spPr>
        <p:txBody>
          <a:bodyPr lIns="0" tIns="0" rIns="0" bIns="0" rtlCol="0" anchor="t">
            <a:spAutoFit/>
          </a:bodyPr>
          <a:lstStyle/>
          <a:p>
            <a:pPr algn="ctr">
              <a:lnSpc>
                <a:spcPts val="1960"/>
              </a:lnSpc>
              <a:spcBef>
                <a:spcPct val="0"/>
              </a:spcBef>
            </a:pPr>
            <a:r>
              <a:rPr lang="en-US" sz="1400">
                <a:solidFill>
                  <a:srgbClr val="000000"/>
                </a:solidFill>
                <a:latin typeface="Poppins"/>
                <a:ea typeface="Poppins"/>
                <a:cs typeface="Poppins"/>
                <a:sym typeface="Poppins"/>
              </a:rPr>
              <a:t>Mental health and wellbeing</a:t>
            </a:r>
          </a:p>
        </p:txBody>
      </p:sp>
      <p:sp>
        <p:nvSpPr>
          <p:cNvPr id="58" name="TextBox 58"/>
          <p:cNvSpPr txBox="1"/>
          <p:nvPr/>
        </p:nvSpPr>
        <p:spPr>
          <a:xfrm>
            <a:off x="6679876" y="5326572"/>
            <a:ext cx="1854524" cy="755591"/>
          </a:xfrm>
          <a:prstGeom prst="rect">
            <a:avLst/>
          </a:prstGeom>
        </p:spPr>
        <p:txBody>
          <a:bodyPr wrap="square" lIns="0" tIns="0" rIns="0" bIns="0" rtlCol="0" anchor="t">
            <a:spAutoFit/>
          </a:bodyPr>
          <a:lstStyle/>
          <a:p>
            <a:pPr algn="ctr">
              <a:lnSpc>
                <a:spcPts val="1960"/>
              </a:lnSpc>
              <a:spcBef>
                <a:spcPct val="0"/>
              </a:spcBef>
            </a:pPr>
            <a:r>
              <a:rPr lang="en-US" sz="1400" dirty="0">
                <a:solidFill>
                  <a:srgbClr val="000000"/>
                </a:solidFill>
                <a:latin typeface="Poppins"/>
                <a:ea typeface="Poppins"/>
                <a:cs typeface="Poppins"/>
                <a:sym typeface="Poppins"/>
              </a:rPr>
              <a:t>Alcohol consumption and other substances</a:t>
            </a:r>
          </a:p>
        </p:txBody>
      </p:sp>
      <p:sp>
        <p:nvSpPr>
          <p:cNvPr id="59" name="TextBox 59"/>
          <p:cNvSpPr txBox="1"/>
          <p:nvPr/>
        </p:nvSpPr>
        <p:spPr>
          <a:xfrm>
            <a:off x="5238047" y="5753564"/>
            <a:ext cx="1558554" cy="259715"/>
          </a:xfrm>
          <a:prstGeom prst="rect">
            <a:avLst/>
          </a:prstGeom>
        </p:spPr>
        <p:txBody>
          <a:bodyPr lIns="0" tIns="0" rIns="0" bIns="0" rtlCol="0" anchor="t">
            <a:spAutoFit/>
          </a:bodyPr>
          <a:lstStyle/>
          <a:p>
            <a:pPr algn="ctr">
              <a:lnSpc>
                <a:spcPts val="1960"/>
              </a:lnSpc>
              <a:spcBef>
                <a:spcPct val="0"/>
              </a:spcBef>
            </a:pPr>
            <a:r>
              <a:rPr lang="en-US" sz="1400" dirty="0">
                <a:solidFill>
                  <a:srgbClr val="000000"/>
                </a:solidFill>
                <a:latin typeface="Poppins"/>
                <a:ea typeface="Poppins"/>
                <a:cs typeface="Poppins"/>
                <a:sym typeface="Poppins"/>
              </a:rPr>
              <a:t>Physical activity</a:t>
            </a:r>
          </a:p>
        </p:txBody>
      </p:sp>
      <p:sp>
        <p:nvSpPr>
          <p:cNvPr id="60" name="TextBox 60"/>
          <p:cNvSpPr txBox="1"/>
          <p:nvPr/>
        </p:nvSpPr>
        <p:spPr>
          <a:xfrm>
            <a:off x="4039213" y="5293824"/>
            <a:ext cx="1558554" cy="507365"/>
          </a:xfrm>
          <a:prstGeom prst="rect">
            <a:avLst/>
          </a:prstGeom>
        </p:spPr>
        <p:txBody>
          <a:bodyPr lIns="0" tIns="0" rIns="0" bIns="0" rtlCol="0" anchor="t">
            <a:spAutoFit/>
          </a:bodyPr>
          <a:lstStyle/>
          <a:p>
            <a:pPr algn="ctr">
              <a:lnSpc>
                <a:spcPts val="1960"/>
              </a:lnSpc>
            </a:pPr>
            <a:r>
              <a:rPr lang="en-US" sz="1400" dirty="0">
                <a:solidFill>
                  <a:srgbClr val="000000"/>
                </a:solidFill>
                <a:latin typeface="Poppins"/>
                <a:ea typeface="Poppins"/>
                <a:cs typeface="Poppins"/>
                <a:sym typeface="Poppins"/>
              </a:rPr>
              <a:t>Heart </a:t>
            </a:r>
          </a:p>
          <a:p>
            <a:pPr algn="ctr">
              <a:lnSpc>
                <a:spcPts val="1960"/>
              </a:lnSpc>
              <a:spcBef>
                <a:spcPct val="0"/>
              </a:spcBef>
            </a:pPr>
            <a:r>
              <a:rPr lang="en-US" sz="1400" dirty="0">
                <a:solidFill>
                  <a:srgbClr val="000000"/>
                </a:solidFill>
                <a:latin typeface="Poppins"/>
                <a:ea typeface="Poppins"/>
                <a:cs typeface="Poppins"/>
                <a:sym typeface="Poppins"/>
              </a:rPr>
              <a:t>conditions</a:t>
            </a:r>
          </a:p>
        </p:txBody>
      </p:sp>
      <p:sp>
        <p:nvSpPr>
          <p:cNvPr id="61" name="TextBox 61"/>
          <p:cNvSpPr txBox="1"/>
          <p:nvPr/>
        </p:nvSpPr>
        <p:spPr>
          <a:xfrm>
            <a:off x="3318246" y="4533072"/>
            <a:ext cx="1558554" cy="259715"/>
          </a:xfrm>
          <a:prstGeom prst="rect">
            <a:avLst/>
          </a:prstGeom>
        </p:spPr>
        <p:txBody>
          <a:bodyPr lIns="0" tIns="0" rIns="0" bIns="0" rtlCol="0" anchor="t">
            <a:spAutoFit/>
          </a:bodyPr>
          <a:lstStyle/>
          <a:p>
            <a:pPr algn="ctr">
              <a:lnSpc>
                <a:spcPts val="1960"/>
              </a:lnSpc>
              <a:spcBef>
                <a:spcPct val="0"/>
              </a:spcBef>
            </a:pPr>
            <a:r>
              <a:rPr lang="en-US" sz="1400">
                <a:solidFill>
                  <a:srgbClr val="000000"/>
                </a:solidFill>
                <a:latin typeface="Poppins"/>
                <a:ea typeface="Poppins"/>
                <a:cs typeface="Poppins"/>
                <a:sym typeface="Poppins"/>
              </a:rPr>
              <a:t>Cholesterol</a:t>
            </a:r>
          </a:p>
        </p:txBody>
      </p:sp>
      <p:sp>
        <p:nvSpPr>
          <p:cNvPr id="62" name="TextBox 62"/>
          <p:cNvSpPr txBox="1"/>
          <p:nvPr/>
        </p:nvSpPr>
        <p:spPr>
          <a:xfrm>
            <a:off x="3331311" y="3438974"/>
            <a:ext cx="1558554" cy="259715"/>
          </a:xfrm>
          <a:prstGeom prst="rect">
            <a:avLst/>
          </a:prstGeom>
        </p:spPr>
        <p:txBody>
          <a:bodyPr lIns="0" tIns="0" rIns="0" bIns="0" rtlCol="0" anchor="t">
            <a:spAutoFit/>
          </a:bodyPr>
          <a:lstStyle/>
          <a:p>
            <a:pPr algn="ctr">
              <a:lnSpc>
                <a:spcPts val="1960"/>
              </a:lnSpc>
              <a:spcBef>
                <a:spcPct val="0"/>
              </a:spcBef>
            </a:pPr>
            <a:r>
              <a:rPr lang="en-US" sz="1400">
                <a:solidFill>
                  <a:srgbClr val="000000"/>
                </a:solidFill>
                <a:latin typeface="Poppins"/>
                <a:ea typeface="Poppins"/>
                <a:cs typeface="Poppins"/>
                <a:sym typeface="Poppins"/>
              </a:rPr>
              <a:t>Diabetes</a:t>
            </a:r>
          </a:p>
        </p:txBody>
      </p:sp>
      <p:sp>
        <p:nvSpPr>
          <p:cNvPr id="63" name="TextBox 63"/>
          <p:cNvSpPr txBox="1"/>
          <p:nvPr/>
        </p:nvSpPr>
        <p:spPr>
          <a:xfrm>
            <a:off x="3970509" y="2425942"/>
            <a:ext cx="1558554" cy="259715"/>
          </a:xfrm>
          <a:prstGeom prst="rect">
            <a:avLst/>
          </a:prstGeom>
        </p:spPr>
        <p:txBody>
          <a:bodyPr lIns="0" tIns="0" rIns="0" bIns="0" rtlCol="0" anchor="t">
            <a:spAutoFit/>
          </a:bodyPr>
          <a:lstStyle/>
          <a:p>
            <a:pPr algn="ctr">
              <a:lnSpc>
                <a:spcPts val="1960"/>
              </a:lnSpc>
              <a:spcBef>
                <a:spcPct val="0"/>
              </a:spcBef>
            </a:pPr>
            <a:r>
              <a:rPr lang="en-US" sz="1400">
                <a:solidFill>
                  <a:srgbClr val="000000"/>
                </a:solidFill>
                <a:latin typeface="Poppins"/>
                <a:ea typeface="Poppins"/>
                <a:cs typeface="Poppins"/>
                <a:sym typeface="Poppins"/>
              </a:rPr>
              <a:t>Weight</a:t>
            </a:r>
          </a:p>
        </p:txBody>
      </p:sp>
      <p:sp>
        <p:nvSpPr>
          <p:cNvPr id="64" name="TextBox 64"/>
          <p:cNvSpPr txBox="1"/>
          <p:nvPr/>
        </p:nvSpPr>
        <p:spPr>
          <a:xfrm>
            <a:off x="731520" y="2061340"/>
            <a:ext cx="2955280" cy="1172845"/>
          </a:xfrm>
          <a:prstGeom prst="rect">
            <a:avLst/>
          </a:prstGeom>
        </p:spPr>
        <p:txBody>
          <a:bodyPr lIns="0" tIns="0" rIns="0" bIns="0" rtlCol="0" anchor="t">
            <a:spAutoFit/>
          </a:bodyPr>
          <a:lstStyle/>
          <a:p>
            <a:pPr algn="just">
              <a:lnSpc>
                <a:spcPts val="3079"/>
              </a:lnSpc>
            </a:pPr>
            <a:r>
              <a:rPr lang="en-US" sz="2199" dirty="0">
                <a:solidFill>
                  <a:srgbClr val="000000"/>
                </a:solidFill>
                <a:latin typeface="Poppins"/>
                <a:ea typeface="Poppins"/>
                <a:cs typeface="Poppins"/>
                <a:sym typeface="Poppins"/>
              </a:rPr>
              <a:t>Choose </a:t>
            </a:r>
            <a:r>
              <a:rPr lang="en-US" sz="2199" dirty="0">
                <a:solidFill>
                  <a:srgbClr val="00B050"/>
                </a:solidFill>
                <a:latin typeface="Poppins Bold"/>
                <a:ea typeface="Poppins Bold"/>
                <a:cs typeface="Poppins Bold"/>
                <a:sym typeface="Poppins Bold"/>
              </a:rPr>
              <a:t>1 </a:t>
            </a:r>
            <a:r>
              <a:rPr lang="en-US" sz="2199" dirty="0">
                <a:solidFill>
                  <a:srgbClr val="00B050"/>
                </a:solidFill>
                <a:latin typeface="Poppins"/>
                <a:ea typeface="Poppins"/>
                <a:cs typeface="Poppins"/>
                <a:sym typeface="Poppins"/>
              </a:rPr>
              <a:t>modifiable </a:t>
            </a:r>
          </a:p>
          <a:p>
            <a:pPr algn="just">
              <a:lnSpc>
                <a:spcPts val="3079"/>
              </a:lnSpc>
            </a:pPr>
            <a:r>
              <a:rPr lang="en-US" sz="2199" dirty="0">
                <a:solidFill>
                  <a:srgbClr val="00B050"/>
                </a:solidFill>
                <a:latin typeface="Poppins"/>
                <a:ea typeface="Poppins"/>
                <a:cs typeface="Poppins"/>
                <a:sym typeface="Poppins"/>
              </a:rPr>
              <a:t>risk factor </a:t>
            </a:r>
            <a:r>
              <a:rPr lang="en-US" sz="2199" dirty="0">
                <a:solidFill>
                  <a:srgbClr val="000000"/>
                </a:solidFill>
                <a:latin typeface="Poppins"/>
                <a:ea typeface="Poppins"/>
                <a:cs typeface="Poppins"/>
                <a:sym typeface="Poppins"/>
              </a:rPr>
              <a:t>you would </a:t>
            </a:r>
          </a:p>
          <a:p>
            <a:pPr algn="just">
              <a:lnSpc>
                <a:spcPts val="3079"/>
              </a:lnSpc>
              <a:spcBef>
                <a:spcPct val="0"/>
              </a:spcBef>
            </a:pPr>
            <a:r>
              <a:rPr lang="en-US" sz="2199" dirty="0">
                <a:solidFill>
                  <a:srgbClr val="000000"/>
                </a:solidFill>
                <a:latin typeface="Poppins"/>
                <a:ea typeface="Poppins"/>
                <a:cs typeface="Poppins"/>
                <a:sym typeface="Poppins"/>
              </a:rPr>
              <a:t>like to work on : </a:t>
            </a:r>
          </a:p>
        </p:txBody>
      </p:sp>
      <p:sp>
        <p:nvSpPr>
          <p:cNvPr id="65" name="TextBox 65"/>
          <p:cNvSpPr txBox="1"/>
          <p:nvPr/>
        </p:nvSpPr>
        <p:spPr>
          <a:xfrm>
            <a:off x="6616774" y="2223171"/>
            <a:ext cx="1558554" cy="259715"/>
          </a:xfrm>
          <a:prstGeom prst="rect">
            <a:avLst/>
          </a:prstGeom>
        </p:spPr>
        <p:txBody>
          <a:bodyPr lIns="0" tIns="0" rIns="0" bIns="0" rtlCol="0" anchor="t">
            <a:spAutoFit/>
          </a:bodyPr>
          <a:lstStyle/>
          <a:p>
            <a:pPr algn="ctr">
              <a:lnSpc>
                <a:spcPts val="1960"/>
              </a:lnSpc>
              <a:spcBef>
                <a:spcPct val="0"/>
              </a:spcBef>
            </a:pPr>
            <a:r>
              <a:rPr lang="en-US" sz="1400">
                <a:solidFill>
                  <a:srgbClr val="000000"/>
                </a:solidFill>
                <a:latin typeface="Poppins"/>
                <a:ea typeface="Poppins"/>
                <a:cs typeface="Poppins"/>
                <a:sym typeface="Poppins"/>
              </a:rPr>
              <a:t>Blood pressure</a:t>
            </a:r>
          </a:p>
        </p:txBody>
      </p:sp>
      <p:sp>
        <p:nvSpPr>
          <p:cNvPr id="68" name="Rectangle 67">
            <a:extLst>
              <a:ext uri="{FF2B5EF4-FFF2-40B4-BE49-F238E27FC236}">
                <a16:creationId xmlns:a16="http://schemas.microsoft.com/office/drawing/2014/main" id="{82DAB36A-1A8C-B6D4-E6EE-A50116E442E1}"/>
              </a:ext>
            </a:extLst>
          </p:cNvPr>
          <p:cNvSpPr/>
          <p:nvPr/>
        </p:nvSpPr>
        <p:spPr>
          <a:xfrm>
            <a:off x="-23059" y="6477000"/>
            <a:ext cx="9799720" cy="8379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69" name="Freeform 18">
            <a:extLst>
              <a:ext uri="{FF2B5EF4-FFF2-40B4-BE49-F238E27FC236}">
                <a16:creationId xmlns:a16="http://schemas.microsoft.com/office/drawing/2014/main" id="{3209773F-5C98-FEDF-E5B9-E41046593C75}"/>
              </a:ext>
            </a:extLst>
          </p:cNvPr>
          <p:cNvSpPr/>
          <p:nvPr/>
        </p:nvSpPr>
        <p:spPr>
          <a:xfrm>
            <a:off x="228600" y="6553200"/>
            <a:ext cx="2461975" cy="656527"/>
          </a:xfrm>
          <a:custGeom>
            <a:avLst/>
            <a:gdLst/>
            <a:ahLst/>
            <a:cxnLst/>
            <a:rect l="l" t="t" r="r" b="b"/>
            <a:pathLst>
              <a:path w="2461975" h="656527">
                <a:moveTo>
                  <a:pt x="0" y="0"/>
                </a:moveTo>
                <a:lnTo>
                  <a:pt x="2461975" y="0"/>
                </a:lnTo>
                <a:lnTo>
                  <a:pt x="2461975" y="656527"/>
                </a:lnTo>
                <a:lnTo>
                  <a:pt x="0" y="656527"/>
                </a:lnTo>
                <a:lnTo>
                  <a:pt x="0" y="0"/>
                </a:lnTo>
                <a:close/>
              </a:path>
            </a:pathLst>
          </a:custGeom>
          <a:blipFill>
            <a:blip r:embed="rId9"/>
            <a:stretch>
              <a:fillRect/>
            </a:stretch>
          </a:blipFill>
        </p:spPr>
        <p:txBody>
          <a:bodyPr/>
          <a:lstStyle/>
          <a:p>
            <a:endParaRPr lang="fr-CH"/>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060" y="43073"/>
            <a:ext cx="4899860" cy="7364546"/>
          </a:xfrm>
          <a:custGeom>
            <a:avLst/>
            <a:gdLst/>
            <a:ahLst/>
            <a:cxnLst/>
            <a:rect l="l" t="t" r="r" b="b"/>
            <a:pathLst>
              <a:path w="4899860" h="7364546">
                <a:moveTo>
                  <a:pt x="0" y="0"/>
                </a:moveTo>
                <a:lnTo>
                  <a:pt x="4899860" y="0"/>
                </a:lnTo>
                <a:lnTo>
                  <a:pt x="4899860" y="7364546"/>
                </a:lnTo>
                <a:lnTo>
                  <a:pt x="0" y="7364546"/>
                </a:lnTo>
                <a:lnTo>
                  <a:pt x="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3" name="Freeform 3"/>
          <p:cNvSpPr/>
          <p:nvPr/>
        </p:nvSpPr>
        <p:spPr>
          <a:xfrm flipH="1">
            <a:off x="4876800" y="43073"/>
            <a:ext cx="4899860" cy="7364546"/>
          </a:xfrm>
          <a:custGeom>
            <a:avLst/>
            <a:gdLst/>
            <a:ahLst/>
            <a:cxnLst/>
            <a:rect l="l" t="t" r="r" b="b"/>
            <a:pathLst>
              <a:path w="4899860" h="7364546">
                <a:moveTo>
                  <a:pt x="4899860" y="0"/>
                </a:moveTo>
                <a:lnTo>
                  <a:pt x="0" y="0"/>
                </a:lnTo>
                <a:lnTo>
                  <a:pt x="0" y="7364546"/>
                </a:lnTo>
                <a:lnTo>
                  <a:pt x="4899860" y="7364546"/>
                </a:lnTo>
                <a:lnTo>
                  <a:pt x="489986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grpSp>
        <p:nvGrpSpPr>
          <p:cNvPr id="4" name="Group 4"/>
          <p:cNvGrpSpPr/>
          <p:nvPr/>
        </p:nvGrpSpPr>
        <p:grpSpPr>
          <a:xfrm>
            <a:off x="1170998" y="2827307"/>
            <a:ext cx="4053747" cy="832833"/>
            <a:chOff x="0" y="0"/>
            <a:chExt cx="1609980" cy="330767"/>
          </a:xfrm>
        </p:grpSpPr>
        <p:sp>
          <p:nvSpPr>
            <p:cNvPr id="5" name="Freeform 5"/>
            <p:cNvSpPr/>
            <p:nvPr/>
          </p:nvSpPr>
          <p:spPr>
            <a:xfrm>
              <a:off x="0" y="0"/>
              <a:ext cx="1609980" cy="330767"/>
            </a:xfrm>
            <a:custGeom>
              <a:avLst/>
              <a:gdLst/>
              <a:ahLst/>
              <a:cxnLst/>
              <a:rect l="l" t="t" r="r" b="b"/>
              <a:pathLst>
                <a:path w="1609980" h="330767">
                  <a:moveTo>
                    <a:pt x="68753" y="0"/>
                  </a:moveTo>
                  <a:lnTo>
                    <a:pt x="1541226" y="0"/>
                  </a:lnTo>
                  <a:cubicBezTo>
                    <a:pt x="1579198" y="0"/>
                    <a:pt x="1609980" y="30782"/>
                    <a:pt x="1609980" y="68753"/>
                  </a:cubicBezTo>
                  <a:lnTo>
                    <a:pt x="1609980" y="262013"/>
                  </a:lnTo>
                  <a:cubicBezTo>
                    <a:pt x="1609980" y="299985"/>
                    <a:pt x="1579198" y="330767"/>
                    <a:pt x="1541226" y="330767"/>
                  </a:cubicBezTo>
                  <a:lnTo>
                    <a:pt x="68753" y="330767"/>
                  </a:lnTo>
                  <a:cubicBezTo>
                    <a:pt x="30782" y="330767"/>
                    <a:pt x="0" y="299985"/>
                    <a:pt x="0" y="262013"/>
                  </a:cubicBezTo>
                  <a:lnTo>
                    <a:pt x="0" y="68753"/>
                  </a:lnTo>
                  <a:cubicBezTo>
                    <a:pt x="0" y="30782"/>
                    <a:pt x="30782" y="0"/>
                    <a:pt x="68753" y="0"/>
                  </a:cubicBezTo>
                  <a:close/>
                </a:path>
              </a:pathLst>
            </a:custGeom>
            <a:solidFill>
              <a:srgbClr val="8E7AB5"/>
            </a:solidFill>
          </p:spPr>
          <p:txBody>
            <a:bodyPr/>
            <a:lstStyle/>
            <a:p>
              <a:endParaRPr lang="fr-CH"/>
            </a:p>
          </p:txBody>
        </p:sp>
        <p:sp>
          <p:nvSpPr>
            <p:cNvPr id="6" name="TextBox 6"/>
            <p:cNvSpPr txBox="1"/>
            <p:nvPr/>
          </p:nvSpPr>
          <p:spPr>
            <a:xfrm>
              <a:off x="0" y="-28575"/>
              <a:ext cx="1609980" cy="359342"/>
            </a:xfrm>
            <a:prstGeom prst="rect">
              <a:avLst/>
            </a:prstGeom>
          </p:spPr>
          <p:txBody>
            <a:bodyPr lIns="50800" tIns="50800" rIns="50800" bIns="50800" rtlCol="0" anchor="ctr"/>
            <a:lstStyle/>
            <a:p>
              <a:pPr algn="ctr">
                <a:lnSpc>
                  <a:spcPts val="1960"/>
                </a:lnSpc>
                <a:spcBef>
                  <a:spcPct val="0"/>
                </a:spcBef>
              </a:pPr>
              <a:endParaRPr/>
            </a:p>
          </p:txBody>
        </p:sp>
      </p:grpSp>
      <p:grpSp>
        <p:nvGrpSpPr>
          <p:cNvPr id="7" name="Group 7"/>
          <p:cNvGrpSpPr/>
          <p:nvPr/>
        </p:nvGrpSpPr>
        <p:grpSpPr>
          <a:xfrm>
            <a:off x="408766" y="5736510"/>
            <a:ext cx="1082585" cy="428263"/>
            <a:chOff x="0" y="0"/>
            <a:chExt cx="812800" cy="306078"/>
          </a:xfrm>
        </p:grpSpPr>
        <p:sp>
          <p:nvSpPr>
            <p:cNvPr id="8" name="Freeform 8"/>
            <p:cNvSpPr/>
            <p:nvPr/>
          </p:nvSpPr>
          <p:spPr>
            <a:xfrm>
              <a:off x="0" y="0"/>
              <a:ext cx="812800" cy="306078"/>
            </a:xfrm>
            <a:custGeom>
              <a:avLst/>
              <a:gdLst/>
              <a:ahLst/>
              <a:cxnLst/>
              <a:rect l="l" t="t" r="r" b="b"/>
              <a:pathLst>
                <a:path w="812800" h="306078">
                  <a:moveTo>
                    <a:pt x="406400" y="0"/>
                  </a:moveTo>
                  <a:cubicBezTo>
                    <a:pt x="181951" y="0"/>
                    <a:pt x="0" y="68518"/>
                    <a:pt x="0" y="153039"/>
                  </a:cubicBezTo>
                  <a:cubicBezTo>
                    <a:pt x="0" y="237560"/>
                    <a:pt x="181951" y="306078"/>
                    <a:pt x="406400" y="306078"/>
                  </a:cubicBezTo>
                  <a:cubicBezTo>
                    <a:pt x="630849" y="306078"/>
                    <a:pt x="812800" y="237560"/>
                    <a:pt x="812800" y="153039"/>
                  </a:cubicBezTo>
                  <a:cubicBezTo>
                    <a:pt x="812800" y="68518"/>
                    <a:pt x="630849" y="0"/>
                    <a:pt x="406400" y="0"/>
                  </a:cubicBezTo>
                  <a:close/>
                </a:path>
              </a:pathLst>
            </a:custGeom>
            <a:solidFill>
              <a:srgbClr val="372A28">
                <a:alpha val="60000"/>
              </a:srgbClr>
            </a:solidFill>
          </p:spPr>
          <p:txBody>
            <a:bodyPr/>
            <a:lstStyle/>
            <a:p>
              <a:endParaRPr lang="fr-CH"/>
            </a:p>
          </p:txBody>
        </p:sp>
        <p:sp>
          <p:nvSpPr>
            <p:cNvPr id="9" name="TextBox 9"/>
            <p:cNvSpPr txBox="1"/>
            <p:nvPr/>
          </p:nvSpPr>
          <p:spPr>
            <a:xfrm>
              <a:off x="76200" y="-18930"/>
              <a:ext cx="660400" cy="296313"/>
            </a:xfrm>
            <a:prstGeom prst="rect">
              <a:avLst/>
            </a:prstGeom>
          </p:spPr>
          <p:txBody>
            <a:bodyPr lIns="50800" tIns="50800" rIns="50800" bIns="50800" rtlCol="0" anchor="ctr"/>
            <a:lstStyle/>
            <a:p>
              <a:pPr algn="ctr">
                <a:lnSpc>
                  <a:spcPts val="1960"/>
                </a:lnSpc>
              </a:pPr>
              <a:endParaRPr/>
            </a:p>
          </p:txBody>
        </p:sp>
      </p:grpSp>
      <p:sp>
        <p:nvSpPr>
          <p:cNvPr id="10" name="Freeform 10"/>
          <p:cNvSpPr/>
          <p:nvPr/>
        </p:nvSpPr>
        <p:spPr>
          <a:xfrm>
            <a:off x="389243" y="4267200"/>
            <a:ext cx="1591957" cy="1653555"/>
          </a:xfrm>
          <a:custGeom>
            <a:avLst/>
            <a:gdLst/>
            <a:ahLst/>
            <a:cxnLst/>
            <a:rect l="l" t="t" r="r" b="b"/>
            <a:pathLst>
              <a:path w="1905789" h="1884349">
                <a:moveTo>
                  <a:pt x="0" y="0"/>
                </a:moveTo>
                <a:lnTo>
                  <a:pt x="1905789" y="0"/>
                </a:lnTo>
                <a:lnTo>
                  <a:pt x="1905789" y="1884349"/>
                </a:lnTo>
                <a:lnTo>
                  <a:pt x="0" y="1884349"/>
                </a:lnTo>
                <a:lnTo>
                  <a:pt x="0" y="0"/>
                </a:lnTo>
                <a:close/>
              </a:path>
            </a:pathLst>
          </a:custGeom>
          <a:blipFill>
            <a:blip r:embed="rId5"/>
            <a:stretch>
              <a:fillRect/>
            </a:stretch>
          </a:blipFill>
        </p:spPr>
        <p:txBody>
          <a:bodyPr/>
          <a:lstStyle/>
          <a:p>
            <a:endParaRPr lang="fr-CH"/>
          </a:p>
        </p:txBody>
      </p:sp>
      <p:sp>
        <p:nvSpPr>
          <p:cNvPr id="11" name="TextBox 11"/>
          <p:cNvSpPr txBox="1"/>
          <p:nvPr/>
        </p:nvSpPr>
        <p:spPr>
          <a:xfrm>
            <a:off x="1052249" y="988637"/>
            <a:ext cx="8613314" cy="692497"/>
          </a:xfrm>
          <a:prstGeom prst="rect">
            <a:avLst/>
          </a:prstGeom>
        </p:spPr>
        <p:txBody>
          <a:bodyPr wrap="square" lIns="0" tIns="0" rIns="0" bIns="0" rtlCol="0" anchor="t">
            <a:spAutoFit/>
          </a:bodyPr>
          <a:lstStyle/>
          <a:p>
            <a:pPr algn="r">
              <a:lnSpc>
                <a:spcPts val="5448"/>
              </a:lnSpc>
            </a:pPr>
            <a:r>
              <a:rPr lang="en-US" sz="4779" dirty="0">
                <a:solidFill>
                  <a:srgbClr val="000000"/>
                </a:solidFill>
                <a:latin typeface="Feel Free Playful"/>
                <a:ea typeface="Feel Free Playful"/>
                <a:cs typeface="Feel Free Playful"/>
                <a:sym typeface="Feel Free Playful"/>
              </a:rPr>
              <a:t>WHY IS IT SO HARD TO CHANGE ?</a:t>
            </a:r>
          </a:p>
        </p:txBody>
      </p:sp>
      <p:sp>
        <p:nvSpPr>
          <p:cNvPr id="12" name="Freeform 12"/>
          <p:cNvSpPr/>
          <p:nvPr/>
        </p:nvSpPr>
        <p:spPr>
          <a:xfrm flipH="1" flipV="1">
            <a:off x="-1780058" y="-1606177"/>
            <a:ext cx="6022091" cy="3989636"/>
          </a:xfrm>
          <a:custGeom>
            <a:avLst/>
            <a:gdLst/>
            <a:ahLst/>
            <a:cxnLst/>
            <a:rect l="l" t="t" r="r" b="b"/>
            <a:pathLst>
              <a:path w="6022091" h="3989636">
                <a:moveTo>
                  <a:pt x="6022091" y="3989636"/>
                </a:moveTo>
                <a:lnTo>
                  <a:pt x="0" y="3989636"/>
                </a:lnTo>
                <a:lnTo>
                  <a:pt x="0" y="0"/>
                </a:lnTo>
                <a:lnTo>
                  <a:pt x="6022091" y="0"/>
                </a:lnTo>
                <a:lnTo>
                  <a:pt x="6022091" y="3989636"/>
                </a:lnTo>
                <a:close/>
              </a:path>
            </a:pathLst>
          </a:custGeom>
          <a:blipFill>
            <a:blip r:embed="rId6">
              <a:alphaModFix amt="50000"/>
              <a:extLst>
                <a:ext uri="{96DAC541-7B7A-43D3-8B79-37D633B846F1}">
                  <asvg:svgBlip xmlns:asvg="http://schemas.microsoft.com/office/drawing/2016/SVG/main" r:embed="rId7"/>
                </a:ext>
              </a:extLst>
            </a:blip>
            <a:stretch>
              <a:fillRect/>
            </a:stretch>
          </a:blipFill>
        </p:spPr>
        <p:txBody>
          <a:bodyPr/>
          <a:lstStyle/>
          <a:p>
            <a:endParaRPr lang="fr-CH"/>
          </a:p>
        </p:txBody>
      </p:sp>
      <p:grpSp>
        <p:nvGrpSpPr>
          <p:cNvPr id="14" name="Group 14"/>
          <p:cNvGrpSpPr/>
          <p:nvPr/>
        </p:nvGrpSpPr>
        <p:grpSpPr>
          <a:xfrm>
            <a:off x="3197872" y="4298315"/>
            <a:ext cx="4053747" cy="832833"/>
            <a:chOff x="0" y="0"/>
            <a:chExt cx="1609980" cy="330767"/>
          </a:xfrm>
        </p:grpSpPr>
        <p:sp>
          <p:nvSpPr>
            <p:cNvPr id="15" name="Freeform 15"/>
            <p:cNvSpPr/>
            <p:nvPr/>
          </p:nvSpPr>
          <p:spPr>
            <a:xfrm>
              <a:off x="0" y="0"/>
              <a:ext cx="1609980" cy="330767"/>
            </a:xfrm>
            <a:custGeom>
              <a:avLst/>
              <a:gdLst/>
              <a:ahLst/>
              <a:cxnLst/>
              <a:rect l="l" t="t" r="r" b="b"/>
              <a:pathLst>
                <a:path w="1609980" h="330767">
                  <a:moveTo>
                    <a:pt x="68753" y="0"/>
                  </a:moveTo>
                  <a:lnTo>
                    <a:pt x="1541226" y="0"/>
                  </a:lnTo>
                  <a:cubicBezTo>
                    <a:pt x="1579198" y="0"/>
                    <a:pt x="1609980" y="30782"/>
                    <a:pt x="1609980" y="68753"/>
                  </a:cubicBezTo>
                  <a:lnTo>
                    <a:pt x="1609980" y="262013"/>
                  </a:lnTo>
                  <a:cubicBezTo>
                    <a:pt x="1609980" y="299985"/>
                    <a:pt x="1579198" y="330767"/>
                    <a:pt x="1541226" y="330767"/>
                  </a:cubicBezTo>
                  <a:lnTo>
                    <a:pt x="68753" y="330767"/>
                  </a:lnTo>
                  <a:cubicBezTo>
                    <a:pt x="30782" y="330767"/>
                    <a:pt x="0" y="299985"/>
                    <a:pt x="0" y="262013"/>
                  </a:cubicBezTo>
                  <a:lnTo>
                    <a:pt x="0" y="68753"/>
                  </a:lnTo>
                  <a:cubicBezTo>
                    <a:pt x="0" y="30782"/>
                    <a:pt x="30782" y="0"/>
                    <a:pt x="68753" y="0"/>
                  </a:cubicBezTo>
                  <a:close/>
                </a:path>
              </a:pathLst>
            </a:custGeom>
            <a:solidFill>
              <a:srgbClr val="8E7AB5"/>
            </a:solidFill>
          </p:spPr>
          <p:txBody>
            <a:bodyPr/>
            <a:lstStyle/>
            <a:p>
              <a:endParaRPr lang="fr-CH"/>
            </a:p>
          </p:txBody>
        </p:sp>
        <p:sp>
          <p:nvSpPr>
            <p:cNvPr id="16" name="TextBox 16"/>
            <p:cNvSpPr txBox="1"/>
            <p:nvPr/>
          </p:nvSpPr>
          <p:spPr>
            <a:xfrm>
              <a:off x="0" y="-28575"/>
              <a:ext cx="1609980" cy="359342"/>
            </a:xfrm>
            <a:prstGeom prst="rect">
              <a:avLst/>
            </a:prstGeom>
          </p:spPr>
          <p:txBody>
            <a:bodyPr lIns="50800" tIns="50800" rIns="50800" bIns="50800" rtlCol="0" anchor="ctr"/>
            <a:lstStyle/>
            <a:p>
              <a:pPr algn="ctr">
                <a:lnSpc>
                  <a:spcPts val="1960"/>
                </a:lnSpc>
                <a:spcBef>
                  <a:spcPct val="0"/>
                </a:spcBef>
              </a:pPr>
              <a:endParaRPr/>
            </a:p>
          </p:txBody>
        </p:sp>
      </p:grpSp>
      <p:grpSp>
        <p:nvGrpSpPr>
          <p:cNvPr id="17" name="Group 17"/>
          <p:cNvGrpSpPr/>
          <p:nvPr/>
        </p:nvGrpSpPr>
        <p:grpSpPr>
          <a:xfrm>
            <a:off x="5299856" y="5361862"/>
            <a:ext cx="4053747" cy="832833"/>
            <a:chOff x="0" y="0"/>
            <a:chExt cx="1609980" cy="330767"/>
          </a:xfrm>
        </p:grpSpPr>
        <p:sp>
          <p:nvSpPr>
            <p:cNvPr id="18" name="Freeform 18"/>
            <p:cNvSpPr/>
            <p:nvPr/>
          </p:nvSpPr>
          <p:spPr>
            <a:xfrm>
              <a:off x="0" y="0"/>
              <a:ext cx="1609980" cy="330767"/>
            </a:xfrm>
            <a:custGeom>
              <a:avLst/>
              <a:gdLst/>
              <a:ahLst/>
              <a:cxnLst/>
              <a:rect l="l" t="t" r="r" b="b"/>
              <a:pathLst>
                <a:path w="1609980" h="330767">
                  <a:moveTo>
                    <a:pt x="68753" y="0"/>
                  </a:moveTo>
                  <a:lnTo>
                    <a:pt x="1541226" y="0"/>
                  </a:lnTo>
                  <a:cubicBezTo>
                    <a:pt x="1579198" y="0"/>
                    <a:pt x="1609980" y="30782"/>
                    <a:pt x="1609980" y="68753"/>
                  </a:cubicBezTo>
                  <a:lnTo>
                    <a:pt x="1609980" y="262013"/>
                  </a:lnTo>
                  <a:cubicBezTo>
                    <a:pt x="1609980" y="299985"/>
                    <a:pt x="1579198" y="330767"/>
                    <a:pt x="1541226" y="330767"/>
                  </a:cubicBezTo>
                  <a:lnTo>
                    <a:pt x="68753" y="330767"/>
                  </a:lnTo>
                  <a:cubicBezTo>
                    <a:pt x="30782" y="330767"/>
                    <a:pt x="0" y="299985"/>
                    <a:pt x="0" y="262013"/>
                  </a:cubicBezTo>
                  <a:lnTo>
                    <a:pt x="0" y="68753"/>
                  </a:lnTo>
                  <a:cubicBezTo>
                    <a:pt x="0" y="30782"/>
                    <a:pt x="30782" y="0"/>
                    <a:pt x="68753" y="0"/>
                  </a:cubicBezTo>
                  <a:close/>
                </a:path>
              </a:pathLst>
            </a:custGeom>
            <a:solidFill>
              <a:srgbClr val="8E7AB5"/>
            </a:solidFill>
          </p:spPr>
          <p:txBody>
            <a:bodyPr/>
            <a:lstStyle/>
            <a:p>
              <a:endParaRPr lang="fr-CH"/>
            </a:p>
          </p:txBody>
        </p:sp>
        <p:sp>
          <p:nvSpPr>
            <p:cNvPr id="19" name="TextBox 19"/>
            <p:cNvSpPr txBox="1"/>
            <p:nvPr/>
          </p:nvSpPr>
          <p:spPr>
            <a:xfrm>
              <a:off x="0" y="-28575"/>
              <a:ext cx="1609980" cy="359342"/>
            </a:xfrm>
            <a:prstGeom prst="rect">
              <a:avLst/>
            </a:prstGeom>
          </p:spPr>
          <p:txBody>
            <a:bodyPr lIns="50800" tIns="50800" rIns="50800" bIns="50800" rtlCol="0" anchor="ctr"/>
            <a:lstStyle/>
            <a:p>
              <a:pPr algn="ctr">
                <a:lnSpc>
                  <a:spcPts val="1960"/>
                </a:lnSpc>
                <a:spcBef>
                  <a:spcPct val="0"/>
                </a:spcBef>
              </a:pPr>
              <a:endParaRPr/>
            </a:p>
          </p:txBody>
        </p:sp>
      </p:grpSp>
      <p:sp>
        <p:nvSpPr>
          <p:cNvPr id="20" name="TextBox 20"/>
          <p:cNvSpPr txBox="1"/>
          <p:nvPr/>
        </p:nvSpPr>
        <p:spPr>
          <a:xfrm>
            <a:off x="1477838" y="3076403"/>
            <a:ext cx="3440067" cy="352597"/>
          </a:xfrm>
          <a:prstGeom prst="rect">
            <a:avLst/>
          </a:prstGeom>
        </p:spPr>
        <p:txBody>
          <a:bodyPr lIns="0" tIns="0" rIns="0" bIns="0" rtlCol="0" anchor="t">
            <a:spAutoFit/>
          </a:bodyPr>
          <a:lstStyle/>
          <a:p>
            <a:pPr algn="ctr">
              <a:lnSpc>
                <a:spcPts val="2872"/>
              </a:lnSpc>
            </a:pPr>
            <a:r>
              <a:rPr lang="en-US" sz="2051" dirty="0">
                <a:solidFill>
                  <a:srgbClr val="FFFFFF"/>
                </a:solidFill>
                <a:latin typeface="Poppins"/>
                <a:ea typeface="Poppins"/>
                <a:cs typeface="Poppins"/>
                <a:sym typeface="Poppins"/>
              </a:rPr>
              <a:t>Set 1 “SMART” goal</a:t>
            </a:r>
          </a:p>
        </p:txBody>
      </p:sp>
      <p:sp>
        <p:nvSpPr>
          <p:cNvPr id="21" name="TextBox 21"/>
          <p:cNvSpPr txBox="1"/>
          <p:nvPr/>
        </p:nvSpPr>
        <p:spPr>
          <a:xfrm>
            <a:off x="1230988" y="2021081"/>
            <a:ext cx="6956631" cy="341119"/>
          </a:xfrm>
          <a:prstGeom prst="rect">
            <a:avLst/>
          </a:prstGeom>
        </p:spPr>
        <p:txBody>
          <a:bodyPr lIns="0" tIns="0" rIns="0" bIns="0" rtlCol="0" anchor="t">
            <a:spAutoFit/>
          </a:bodyPr>
          <a:lstStyle/>
          <a:p>
            <a:pPr algn="just">
              <a:lnSpc>
                <a:spcPts val="2844"/>
              </a:lnSpc>
            </a:pPr>
            <a:r>
              <a:rPr lang="en-US" sz="2000" dirty="0"/>
              <a:t>Many of us have valid reasons for not prioritizing our health</a:t>
            </a:r>
            <a:endParaRPr lang="en-US" sz="2000" dirty="0">
              <a:solidFill>
                <a:srgbClr val="545454"/>
              </a:solidFill>
              <a:latin typeface="Poppins" panose="00000500000000000000" pitchFamily="2" charset="0"/>
              <a:ea typeface="Poppins"/>
              <a:cs typeface="Poppins" panose="00000500000000000000" pitchFamily="2" charset="0"/>
              <a:sym typeface="Poppins"/>
            </a:endParaRPr>
          </a:p>
        </p:txBody>
      </p:sp>
      <p:sp>
        <p:nvSpPr>
          <p:cNvPr id="22" name="TextBox 22"/>
          <p:cNvSpPr txBox="1"/>
          <p:nvPr/>
        </p:nvSpPr>
        <p:spPr>
          <a:xfrm>
            <a:off x="3569189" y="4501544"/>
            <a:ext cx="3311113" cy="369224"/>
          </a:xfrm>
          <a:prstGeom prst="rect">
            <a:avLst/>
          </a:prstGeom>
        </p:spPr>
        <p:txBody>
          <a:bodyPr lIns="0" tIns="0" rIns="0" bIns="0" rtlCol="0" anchor="t">
            <a:spAutoFit/>
          </a:bodyPr>
          <a:lstStyle/>
          <a:p>
            <a:pPr algn="ctr">
              <a:lnSpc>
                <a:spcPts val="2872"/>
              </a:lnSpc>
            </a:pPr>
            <a:r>
              <a:rPr lang="en-US" sz="2051">
                <a:solidFill>
                  <a:srgbClr val="FFFFFF"/>
                </a:solidFill>
                <a:latin typeface="Poppins"/>
                <a:ea typeface="Poppins"/>
                <a:cs typeface="Poppins"/>
                <a:sym typeface="Poppins"/>
              </a:rPr>
              <a:t>Evaluate your motivation</a:t>
            </a:r>
          </a:p>
        </p:txBody>
      </p:sp>
      <p:sp>
        <p:nvSpPr>
          <p:cNvPr id="23" name="TextBox 23"/>
          <p:cNvSpPr txBox="1"/>
          <p:nvPr/>
        </p:nvSpPr>
        <p:spPr>
          <a:xfrm>
            <a:off x="5671173" y="5429913"/>
            <a:ext cx="3311113" cy="724494"/>
          </a:xfrm>
          <a:prstGeom prst="rect">
            <a:avLst/>
          </a:prstGeom>
        </p:spPr>
        <p:txBody>
          <a:bodyPr lIns="0" tIns="0" rIns="0" bIns="0" rtlCol="0" anchor="t">
            <a:spAutoFit/>
          </a:bodyPr>
          <a:lstStyle/>
          <a:p>
            <a:pPr algn="ctr">
              <a:lnSpc>
                <a:spcPts val="2872"/>
              </a:lnSpc>
            </a:pPr>
            <a:r>
              <a:rPr lang="en-US" sz="2051" dirty="0">
                <a:solidFill>
                  <a:srgbClr val="FFFFFF"/>
                </a:solidFill>
                <a:latin typeface="Poppins"/>
                <a:ea typeface="Poppins"/>
                <a:cs typeface="Poppins"/>
                <a:sym typeface="Poppins"/>
              </a:rPr>
              <a:t>Seek </a:t>
            </a:r>
            <a:r>
              <a:rPr lang="en-US" sz="2051" dirty="0" err="1">
                <a:solidFill>
                  <a:srgbClr val="FFFFFF"/>
                </a:solidFill>
                <a:latin typeface="Poppins"/>
                <a:ea typeface="Poppins"/>
                <a:cs typeface="Poppins"/>
                <a:sym typeface="Poppins"/>
              </a:rPr>
              <a:t>professionnal</a:t>
            </a:r>
            <a:r>
              <a:rPr lang="en-US" sz="2051" dirty="0">
                <a:solidFill>
                  <a:srgbClr val="FFFFFF"/>
                </a:solidFill>
                <a:latin typeface="Poppins"/>
                <a:ea typeface="Poppins"/>
                <a:cs typeface="Poppins"/>
                <a:sym typeface="Poppins"/>
              </a:rPr>
              <a:t> support</a:t>
            </a:r>
          </a:p>
        </p:txBody>
      </p:sp>
      <p:sp>
        <p:nvSpPr>
          <p:cNvPr id="24" name="TextBox 24"/>
          <p:cNvSpPr txBox="1"/>
          <p:nvPr/>
        </p:nvSpPr>
        <p:spPr>
          <a:xfrm>
            <a:off x="5411324" y="2819400"/>
            <a:ext cx="344858" cy="1343025"/>
          </a:xfrm>
          <a:prstGeom prst="rect">
            <a:avLst/>
          </a:prstGeom>
        </p:spPr>
        <p:txBody>
          <a:bodyPr lIns="0" tIns="0" rIns="0" bIns="0" rtlCol="0" anchor="t">
            <a:spAutoFit/>
          </a:bodyPr>
          <a:lstStyle/>
          <a:p>
            <a:pPr algn="ctr">
              <a:lnSpc>
                <a:spcPts val="2100"/>
              </a:lnSpc>
            </a:pPr>
            <a:r>
              <a:rPr lang="en-US" sz="1500" dirty="0">
                <a:solidFill>
                  <a:srgbClr val="004AAD"/>
                </a:solidFill>
                <a:latin typeface="Poppins Bold"/>
                <a:ea typeface="Poppins Bold"/>
                <a:cs typeface="Poppins Bold"/>
                <a:sym typeface="Poppins Bold"/>
              </a:rPr>
              <a:t>S</a:t>
            </a:r>
          </a:p>
          <a:p>
            <a:pPr algn="ctr">
              <a:lnSpc>
                <a:spcPts val="2100"/>
              </a:lnSpc>
            </a:pPr>
            <a:r>
              <a:rPr lang="en-US" sz="1500" dirty="0">
                <a:solidFill>
                  <a:srgbClr val="FFBD59"/>
                </a:solidFill>
                <a:latin typeface="Poppins Bold"/>
                <a:ea typeface="Poppins Bold"/>
                <a:cs typeface="Poppins Bold"/>
                <a:sym typeface="Poppins Bold"/>
              </a:rPr>
              <a:t>M</a:t>
            </a:r>
          </a:p>
          <a:p>
            <a:pPr algn="ctr">
              <a:lnSpc>
                <a:spcPts val="2100"/>
              </a:lnSpc>
            </a:pPr>
            <a:r>
              <a:rPr lang="en-US" sz="1500" dirty="0">
                <a:solidFill>
                  <a:srgbClr val="F49CB6"/>
                </a:solidFill>
                <a:latin typeface="Poppins Bold"/>
                <a:ea typeface="Poppins Bold"/>
                <a:cs typeface="Poppins Bold"/>
                <a:sym typeface="Poppins Bold"/>
              </a:rPr>
              <a:t>A</a:t>
            </a:r>
          </a:p>
          <a:p>
            <a:pPr algn="ctr">
              <a:lnSpc>
                <a:spcPts val="2100"/>
              </a:lnSpc>
            </a:pPr>
            <a:r>
              <a:rPr lang="en-US" sz="1500" dirty="0">
                <a:solidFill>
                  <a:srgbClr val="A0CFAC"/>
                </a:solidFill>
                <a:latin typeface="Poppins Bold"/>
                <a:ea typeface="Poppins Bold"/>
                <a:cs typeface="Poppins Bold"/>
                <a:sym typeface="Poppins Bold"/>
              </a:rPr>
              <a:t>R</a:t>
            </a:r>
          </a:p>
          <a:p>
            <a:pPr algn="ctr">
              <a:lnSpc>
                <a:spcPts val="2100"/>
              </a:lnSpc>
              <a:spcBef>
                <a:spcPct val="0"/>
              </a:spcBef>
            </a:pPr>
            <a:r>
              <a:rPr lang="en-US" sz="1500" dirty="0">
                <a:solidFill>
                  <a:srgbClr val="4BB8BC"/>
                </a:solidFill>
                <a:latin typeface="Poppins Bold"/>
                <a:ea typeface="Poppins Bold"/>
                <a:cs typeface="Poppins Bold"/>
                <a:sym typeface="Poppins Bold"/>
              </a:rPr>
              <a:t>T</a:t>
            </a:r>
          </a:p>
        </p:txBody>
      </p:sp>
      <p:sp>
        <p:nvSpPr>
          <p:cNvPr id="25" name="TextBox 25"/>
          <p:cNvSpPr txBox="1"/>
          <p:nvPr/>
        </p:nvSpPr>
        <p:spPr>
          <a:xfrm>
            <a:off x="5841012" y="2819400"/>
            <a:ext cx="1176784" cy="1343025"/>
          </a:xfrm>
          <a:prstGeom prst="rect">
            <a:avLst/>
          </a:prstGeom>
        </p:spPr>
        <p:txBody>
          <a:bodyPr lIns="0" tIns="0" rIns="0" bIns="0" rtlCol="0" anchor="t">
            <a:spAutoFit/>
          </a:bodyPr>
          <a:lstStyle/>
          <a:p>
            <a:pPr algn="l">
              <a:lnSpc>
                <a:spcPts val="2100"/>
              </a:lnSpc>
            </a:pPr>
            <a:r>
              <a:rPr lang="en-US" sz="1500">
                <a:solidFill>
                  <a:srgbClr val="000000"/>
                </a:solidFill>
                <a:latin typeface="Poppins"/>
                <a:ea typeface="Poppins"/>
                <a:cs typeface="Poppins"/>
                <a:sym typeface="Poppins"/>
              </a:rPr>
              <a:t>Specific</a:t>
            </a:r>
          </a:p>
          <a:p>
            <a:pPr algn="l">
              <a:lnSpc>
                <a:spcPts val="2100"/>
              </a:lnSpc>
            </a:pPr>
            <a:r>
              <a:rPr lang="en-US" sz="1500">
                <a:solidFill>
                  <a:srgbClr val="000000"/>
                </a:solidFill>
                <a:latin typeface="Poppins"/>
                <a:ea typeface="Poppins"/>
                <a:cs typeface="Poppins"/>
                <a:sym typeface="Poppins"/>
              </a:rPr>
              <a:t>Measurable </a:t>
            </a:r>
          </a:p>
          <a:p>
            <a:pPr algn="l">
              <a:lnSpc>
                <a:spcPts val="2100"/>
              </a:lnSpc>
            </a:pPr>
            <a:r>
              <a:rPr lang="en-US" sz="1500">
                <a:solidFill>
                  <a:srgbClr val="000000"/>
                </a:solidFill>
                <a:latin typeface="Poppins"/>
                <a:ea typeface="Poppins"/>
                <a:cs typeface="Poppins"/>
                <a:sym typeface="Poppins"/>
              </a:rPr>
              <a:t>Achievable </a:t>
            </a:r>
          </a:p>
          <a:p>
            <a:pPr algn="l">
              <a:lnSpc>
                <a:spcPts val="2100"/>
              </a:lnSpc>
            </a:pPr>
            <a:r>
              <a:rPr lang="en-US" sz="1500">
                <a:solidFill>
                  <a:srgbClr val="000000"/>
                </a:solidFill>
                <a:latin typeface="Poppins"/>
                <a:ea typeface="Poppins"/>
                <a:cs typeface="Poppins"/>
                <a:sym typeface="Poppins"/>
              </a:rPr>
              <a:t>Realistic</a:t>
            </a:r>
          </a:p>
          <a:p>
            <a:pPr algn="l">
              <a:lnSpc>
                <a:spcPts val="2100"/>
              </a:lnSpc>
              <a:spcBef>
                <a:spcPct val="0"/>
              </a:spcBef>
            </a:pPr>
            <a:r>
              <a:rPr lang="en-US" sz="1500">
                <a:solidFill>
                  <a:srgbClr val="000000"/>
                </a:solidFill>
                <a:latin typeface="Poppins"/>
                <a:ea typeface="Poppins"/>
                <a:cs typeface="Poppins"/>
                <a:sym typeface="Poppins"/>
              </a:rPr>
              <a:t>Timely</a:t>
            </a:r>
          </a:p>
        </p:txBody>
      </p:sp>
      <p:sp>
        <p:nvSpPr>
          <p:cNvPr id="26" name="Rectangle 25">
            <a:extLst>
              <a:ext uri="{FF2B5EF4-FFF2-40B4-BE49-F238E27FC236}">
                <a16:creationId xmlns:a16="http://schemas.microsoft.com/office/drawing/2014/main" id="{6C51A2A7-719E-BC4B-32A1-7AB7CC3C9410}"/>
              </a:ext>
            </a:extLst>
          </p:cNvPr>
          <p:cNvSpPr/>
          <p:nvPr/>
        </p:nvSpPr>
        <p:spPr>
          <a:xfrm>
            <a:off x="-23059" y="6477000"/>
            <a:ext cx="9799720" cy="8379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27" name="Freeform 18">
            <a:extLst>
              <a:ext uri="{FF2B5EF4-FFF2-40B4-BE49-F238E27FC236}">
                <a16:creationId xmlns:a16="http://schemas.microsoft.com/office/drawing/2014/main" id="{AEB84F2D-5862-457A-86BB-F715DD3D808A}"/>
              </a:ext>
            </a:extLst>
          </p:cNvPr>
          <p:cNvSpPr/>
          <p:nvPr/>
        </p:nvSpPr>
        <p:spPr>
          <a:xfrm>
            <a:off x="228600" y="6553200"/>
            <a:ext cx="2461975" cy="656527"/>
          </a:xfrm>
          <a:custGeom>
            <a:avLst/>
            <a:gdLst/>
            <a:ahLst/>
            <a:cxnLst/>
            <a:rect l="l" t="t" r="r" b="b"/>
            <a:pathLst>
              <a:path w="2461975" h="656527">
                <a:moveTo>
                  <a:pt x="0" y="0"/>
                </a:moveTo>
                <a:lnTo>
                  <a:pt x="2461975" y="0"/>
                </a:lnTo>
                <a:lnTo>
                  <a:pt x="2461975" y="656527"/>
                </a:lnTo>
                <a:lnTo>
                  <a:pt x="0" y="656527"/>
                </a:lnTo>
                <a:lnTo>
                  <a:pt x="0" y="0"/>
                </a:lnTo>
                <a:close/>
              </a:path>
            </a:pathLst>
          </a:custGeom>
          <a:blipFill>
            <a:blip r:embed="rId8"/>
            <a:stretch>
              <a:fillRect/>
            </a:stretch>
          </a:blipFill>
        </p:spPr>
        <p:txBody>
          <a:bodyPr/>
          <a:lstStyle/>
          <a:p>
            <a:endParaRPr lang="fr-CH"/>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060" y="43073"/>
            <a:ext cx="4899860" cy="7364546"/>
          </a:xfrm>
          <a:custGeom>
            <a:avLst/>
            <a:gdLst/>
            <a:ahLst/>
            <a:cxnLst/>
            <a:rect l="l" t="t" r="r" b="b"/>
            <a:pathLst>
              <a:path w="4899860" h="7364546">
                <a:moveTo>
                  <a:pt x="0" y="0"/>
                </a:moveTo>
                <a:lnTo>
                  <a:pt x="4899860" y="0"/>
                </a:lnTo>
                <a:lnTo>
                  <a:pt x="4899860" y="7364546"/>
                </a:lnTo>
                <a:lnTo>
                  <a:pt x="0" y="7364546"/>
                </a:lnTo>
                <a:lnTo>
                  <a:pt x="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3" name="Freeform 3"/>
          <p:cNvSpPr/>
          <p:nvPr/>
        </p:nvSpPr>
        <p:spPr>
          <a:xfrm flipH="1">
            <a:off x="4876800" y="43073"/>
            <a:ext cx="4899860" cy="7364546"/>
          </a:xfrm>
          <a:custGeom>
            <a:avLst/>
            <a:gdLst/>
            <a:ahLst/>
            <a:cxnLst/>
            <a:rect l="l" t="t" r="r" b="b"/>
            <a:pathLst>
              <a:path w="4899860" h="7364546">
                <a:moveTo>
                  <a:pt x="4899860" y="0"/>
                </a:moveTo>
                <a:lnTo>
                  <a:pt x="0" y="0"/>
                </a:lnTo>
                <a:lnTo>
                  <a:pt x="0" y="7364546"/>
                </a:lnTo>
                <a:lnTo>
                  <a:pt x="4899860" y="7364546"/>
                </a:lnTo>
                <a:lnTo>
                  <a:pt x="4899860" y="0"/>
                </a:lnTo>
                <a:close/>
              </a:path>
            </a:pathLst>
          </a:custGeom>
          <a:blipFill>
            <a:blip r:embed="rId3">
              <a:alphaModFix amt="6999"/>
              <a:extLst>
                <a:ext uri="{96DAC541-7B7A-43D3-8B79-37D633B846F1}">
                  <asvg:svgBlip xmlns:asvg="http://schemas.microsoft.com/office/drawing/2016/SVG/main" r:embed="rId4"/>
                </a:ext>
              </a:extLst>
            </a:blip>
            <a:stretch>
              <a:fillRect r="-88700" b="-25548"/>
            </a:stretch>
          </a:blipFill>
        </p:spPr>
        <p:txBody>
          <a:bodyPr/>
          <a:lstStyle/>
          <a:p>
            <a:endParaRPr lang="fr-CH"/>
          </a:p>
        </p:txBody>
      </p:sp>
      <p:sp>
        <p:nvSpPr>
          <p:cNvPr id="4" name="TextBox 4"/>
          <p:cNvSpPr txBox="1"/>
          <p:nvPr/>
        </p:nvSpPr>
        <p:spPr>
          <a:xfrm>
            <a:off x="2350818" y="925116"/>
            <a:ext cx="4531436" cy="793465"/>
          </a:xfrm>
          <a:prstGeom prst="rect">
            <a:avLst/>
          </a:prstGeom>
        </p:spPr>
        <p:txBody>
          <a:bodyPr wrap="square" lIns="0" tIns="0" rIns="0" bIns="0" rtlCol="0" anchor="t">
            <a:spAutoFit/>
          </a:bodyPr>
          <a:lstStyle/>
          <a:p>
            <a:pPr algn="ctr">
              <a:lnSpc>
                <a:spcPts val="6132"/>
              </a:lnSpc>
            </a:pPr>
            <a:r>
              <a:rPr lang="en-US" sz="5300" dirty="0">
                <a:solidFill>
                  <a:srgbClr val="000000"/>
                </a:solidFill>
                <a:latin typeface="Feel Free Playful"/>
                <a:ea typeface="Feel Free Playful"/>
                <a:cs typeface="Feel Free Playful"/>
                <a:sym typeface="Feel Free Playful"/>
              </a:rPr>
              <a:t>ONLINE TOOLS</a:t>
            </a:r>
          </a:p>
        </p:txBody>
      </p:sp>
      <p:sp>
        <p:nvSpPr>
          <p:cNvPr id="5" name="TextBox 5"/>
          <p:cNvSpPr txBox="1"/>
          <p:nvPr/>
        </p:nvSpPr>
        <p:spPr>
          <a:xfrm>
            <a:off x="1920162" y="1941210"/>
            <a:ext cx="5913277" cy="701346"/>
          </a:xfrm>
          <a:prstGeom prst="rect">
            <a:avLst/>
          </a:prstGeom>
        </p:spPr>
        <p:txBody>
          <a:bodyPr lIns="0" tIns="0" rIns="0" bIns="0" rtlCol="0" anchor="t">
            <a:spAutoFit/>
          </a:bodyPr>
          <a:lstStyle/>
          <a:p>
            <a:pPr algn="ctr">
              <a:lnSpc>
                <a:spcPts val="2844"/>
              </a:lnSpc>
            </a:pPr>
            <a:r>
              <a:rPr lang="en-US" sz="2031" dirty="0">
                <a:solidFill>
                  <a:srgbClr val="545454"/>
                </a:solidFill>
                <a:latin typeface="Poppins"/>
                <a:ea typeface="Poppins"/>
                <a:cs typeface="Poppins"/>
                <a:sym typeface="Poppins"/>
              </a:rPr>
              <a:t>To help you to </a:t>
            </a:r>
            <a:r>
              <a:rPr lang="en-US" sz="2031" dirty="0">
                <a:solidFill>
                  <a:srgbClr val="00B050"/>
                </a:solidFill>
                <a:latin typeface="Poppins"/>
                <a:ea typeface="Poppins"/>
                <a:cs typeface="Poppins"/>
                <a:sym typeface="Poppins"/>
              </a:rPr>
              <a:t>take action </a:t>
            </a:r>
            <a:r>
              <a:rPr lang="en-US" sz="2031" dirty="0">
                <a:solidFill>
                  <a:srgbClr val="545454"/>
                </a:solidFill>
                <a:latin typeface="Poppins"/>
                <a:ea typeface="Poppins"/>
                <a:cs typeface="Poppins"/>
                <a:sym typeface="Poppins"/>
              </a:rPr>
              <a:t>and evaluate your risks</a:t>
            </a:r>
          </a:p>
        </p:txBody>
      </p:sp>
      <p:grpSp>
        <p:nvGrpSpPr>
          <p:cNvPr id="6" name="Group 6"/>
          <p:cNvGrpSpPr/>
          <p:nvPr/>
        </p:nvGrpSpPr>
        <p:grpSpPr>
          <a:xfrm>
            <a:off x="1607581" y="3100719"/>
            <a:ext cx="2054479" cy="1582973"/>
            <a:chOff x="0" y="0"/>
            <a:chExt cx="1054901" cy="812800"/>
          </a:xfrm>
        </p:grpSpPr>
        <p:sp>
          <p:nvSpPr>
            <p:cNvPr id="7" name="Freeform 7"/>
            <p:cNvSpPr/>
            <p:nvPr/>
          </p:nvSpPr>
          <p:spPr>
            <a:xfrm>
              <a:off x="0" y="0"/>
              <a:ext cx="1054901" cy="812800"/>
            </a:xfrm>
            <a:custGeom>
              <a:avLst/>
              <a:gdLst/>
              <a:ahLst/>
              <a:cxnLst/>
              <a:rect l="l" t="t" r="r" b="b"/>
              <a:pathLst>
                <a:path w="1054901" h="812800">
                  <a:moveTo>
                    <a:pt x="527451" y="0"/>
                  </a:moveTo>
                  <a:lnTo>
                    <a:pt x="578620" y="33348"/>
                  </a:lnTo>
                  <a:lnTo>
                    <a:pt x="637718" y="8881"/>
                  </a:lnTo>
                  <a:lnTo>
                    <a:pt x="678720" y="49652"/>
                  </a:lnTo>
                  <a:lnTo>
                    <a:pt x="743166" y="35135"/>
                  </a:lnTo>
                  <a:lnTo>
                    <a:pt x="772209" y="81548"/>
                  </a:lnTo>
                  <a:lnTo>
                    <a:pt x="839186" y="77616"/>
                  </a:lnTo>
                  <a:lnTo>
                    <a:pt x="855002" y="127641"/>
                  </a:lnTo>
                  <a:lnTo>
                    <a:pt x="921582" y="134465"/>
                  </a:lnTo>
                  <a:lnTo>
                    <a:pt x="923479" y="185918"/>
                  </a:lnTo>
                  <a:lnTo>
                    <a:pt x="986753" y="203200"/>
                  </a:lnTo>
                  <a:lnTo>
                    <a:pt x="974648" y="253830"/>
                  </a:lnTo>
                  <a:lnTo>
                    <a:pt x="1031848" y="280816"/>
                  </a:lnTo>
                  <a:lnTo>
                    <a:pt x="1006272" y="328411"/>
                  </a:lnTo>
                  <a:lnTo>
                    <a:pt x="1054901" y="363920"/>
                  </a:lnTo>
                  <a:lnTo>
                    <a:pt x="1016969" y="406400"/>
                  </a:lnTo>
                  <a:lnTo>
                    <a:pt x="1054901" y="448880"/>
                  </a:lnTo>
                  <a:lnTo>
                    <a:pt x="1006272" y="484389"/>
                  </a:lnTo>
                  <a:lnTo>
                    <a:pt x="1031848" y="531984"/>
                  </a:lnTo>
                  <a:lnTo>
                    <a:pt x="974648" y="558970"/>
                  </a:lnTo>
                  <a:lnTo>
                    <a:pt x="986753" y="609600"/>
                  </a:lnTo>
                  <a:lnTo>
                    <a:pt x="923479" y="626882"/>
                  </a:lnTo>
                  <a:lnTo>
                    <a:pt x="921582" y="678335"/>
                  </a:lnTo>
                  <a:lnTo>
                    <a:pt x="855002" y="685159"/>
                  </a:lnTo>
                  <a:lnTo>
                    <a:pt x="839186" y="735184"/>
                  </a:lnTo>
                  <a:lnTo>
                    <a:pt x="772209" y="731252"/>
                  </a:lnTo>
                  <a:lnTo>
                    <a:pt x="743166" y="777665"/>
                  </a:lnTo>
                  <a:lnTo>
                    <a:pt x="678720" y="763148"/>
                  </a:lnTo>
                  <a:lnTo>
                    <a:pt x="637718" y="803919"/>
                  </a:lnTo>
                  <a:lnTo>
                    <a:pt x="578620" y="779452"/>
                  </a:lnTo>
                  <a:lnTo>
                    <a:pt x="527451" y="812800"/>
                  </a:lnTo>
                  <a:lnTo>
                    <a:pt x="476281" y="779452"/>
                  </a:lnTo>
                  <a:lnTo>
                    <a:pt x="417184" y="803919"/>
                  </a:lnTo>
                  <a:lnTo>
                    <a:pt x="376181" y="763148"/>
                  </a:lnTo>
                  <a:lnTo>
                    <a:pt x="311735" y="777665"/>
                  </a:lnTo>
                  <a:lnTo>
                    <a:pt x="282692" y="731252"/>
                  </a:lnTo>
                  <a:lnTo>
                    <a:pt x="215716" y="735184"/>
                  </a:lnTo>
                  <a:lnTo>
                    <a:pt x="199899" y="685159"/>
                  </a:lnTo>
                  <a:lnTo>
                    <a:pt x="133319" y="678335"/>
                  </a:lnTo>
                  <a:lnTo>
                    <a:pt x="131422" y="626882"/>
                  </a:lnTo>
                  <a:lnTo>
                    <a:pt x="68149" y="609600"/>
                  </a:lnTo>
                  <a:lnTo>
                    <a:pt x="80253" y="558970"/>
                  </a:lnTo>
                  <a:lnTo>
                    <a:pt x="23052" y="531984"/>
                  </a:lnTo>
                  <a:lnTo>
                    <a:pt x="48629" y="484389"/>
                  </a:lnTo>
                  <a:lnTo>
                    <a:pt x="0" y="448880"/>
                  </a:lnTo>
                  <a:lnTo>
                    <a:pt x="37932" y="406400"/>
                  </a:lnTo>
                  <a:lnTo>
                    <a:pt x="0" y="363920"/>
                  </a:lnTo>
                  <a:lnTo>
                    <a:pt x="48629" y="328411"/>
                  </a:lnTo>
                  <a:lnTo>
                    <a:pt x="23052" y="280816"/>
                  </a:lnTo>
                  <a:lnTo>
                    <a:pt x="80253" y="253830"/>
                  </a:lnTo>
                  <a:lnTo>
                    <a:pt x="68149" y="203200"/>
                  </a:lnTo>
                  <a:lnTo>
                    <a:pt x="131422" y="185918"/>
                  </a:lnTo>
                  <a:lnTo>
                    <a:pt x="133319" y="134465"/>
                  </a:lnTo>
                  <a:lnTo>
                    <a:pt x="199899" y="127641"/>
                  </a:lnTo>
                  <a:lnTo>
                    <a:pt x="215716" y="77616"/>
                  </a:lnTo>
                  <a:lnTo>
                    <a:pt x="282692" y="81548"/>
                  </a:lnTo>
                  <a:lnTo>
                    <a:pt x="311735" y="35135"/>
                  </a:lnTo>
                  <a:lnTo>
                    <a:pt x="376181" y="49652"/>
                  </a:lnTo>
                  <a:lnTo>
                    <a:pt x="417184" y="8881"/>
                  </a:lnTo>
                  <a:lnTo>
                    <a:pt x="476281" y="33348"/>
                  </a:lnTo>
                  <a:lnTo>
                    <a:pt x="527451" y="0"/>
                  </a:lnTo>
                  <a:close/>
                </a:path>
              </a:pathLst>
            </a:custGeom>
            <a:solidFill>
              <a:srgbClr val="8E7AB5"/>
            </a:solidFill>
          </p:spPr>
          <p:txBody>
            <a:bodyPr/>
            <a:lstStyle/>
            <a:p>
              <a:endParaRPr lang="fr-CH"/>
            </a:p>
          </p:txBody>
        </p:sp>
        <p:sp>
          <p:nvSpPr>
            <p:cNvPr id="8" name="TextBox 8"/>
            <p:cNvSpPr txBox="1"/>
            <p:nvPr/>
          </p:nvSpPr>
          <p:spPr>
            <a:xfrm>
              <a:off x="197794" y="104775"/>
              <a:ext cx="659313" cy="555625"/>
            </a:xfrm>
            <a:prstGeom prst="rect">
              <a:avLst/>
            </a:prstGeom>
          </p:spPr>
          <p:txBody>
            <a:bodyPr lIns="50800" tIns="50800" rIns="50800" bIns="50800" rtlCol="0" anchor="ctr"/>
            <a:lstStyle/>
            <a:p>
              <a:pPr algn="ctr">
                <a:lnSpc>
                  <a:spcPts val="1960"/>
                </a:lnSpc>
              </a:pPr>
              <a:endParaRPr/>
            </a:p>
          </p:txBody>
        </p:sp>
      </p:grpSp>
      <p:grpSp>
        <p:nvGrpSpPr>
          <p:cNvPr id="9" name="Group 9"/>
          <p:cNvGrpSpPr/>
          <p:nvPr/>
        </p:nvGrpSpPr>
        <p:grpSpPr>
          <a:xfrm>
            <a:off x="3849561" y="3100719"/>
            <a:ext cx="2054479" cy="1582973"/>
            <a:chOff x="0" y="0"/>
            <a:chExt cx="1054901" cy="812800"/>
          </a:xfrm>
        </p:grpSpPr>
        <p:sp>
          <p:nvSpPr>
            <p:cNvPr id="10" name="Freeform 10"/>
            <p:cNvSpPr/>
            <p:nvPr/>
          </p:nvSpPr>
          <p:spPr>
            <a:xfrm>
              <a:off x="0" y="0"/>
              <a:ext cx="1054901" cy="812800"/>
            </a:xfrm>
            <a:custGeom>
              <a:avLst/>
              <a:gdLst/>
              <a:ahLst/>
              <a:cxnLst/>
              <a:rect l="l" t="t" r="r" b="b"/>
              <a:pathLst>
                <a:path w="1054901" h="812800">
                  <a:moveTo>
                    <a:pt x="527451" y="0"/>
                  </a:moveTo>
                  <a:lnTo>
                    <a:pt x="578620" y="33348"/>
                  </a:lnTo>
                  <a:lnTo>
                    <a:pt x="637718" y="8881"/>
                  </a:lnTo>
                  <a:lnTo>
                    <a:pt x="678720" y="49652"/>
                  </a:lnTo>
                  <a:lnTo>
                    <a:pt x="743166" y="35135"/>
                  </a:lnTo>
                  <a:lnTo>
                    <a:pt x="772209" y="81548"/>
                  </a:lnTo>
                  <a:lnTo>
                    <a:pt x="839186" y="77616"/>
                  </a:lnTo>
                  <a:lnTo>
                    <a:pt x="855002" y="127641"/>
                  </a:lnTo>
                  <a:lnTo>
                    <a:pt x="921582" y="134465"/>
                  </a:lnTo>
                  <a:lnTo>
                    <a:pt x="923479" y="185918"/>
                  </a:lnTo>
                  <a:lnTo>
                    <a:pt x="986753" y="203200"/>
                  </a:lnTo>
                  <a:lnTo>
                    <a:pt x="974648" y="253830"/>
                  </a:lnTo>
                  <a:lnTo>
                    <a:pt x="1031848" y="280816"/>
                  </a:lnTo>
                  <a:lnTo>
                    <a:pt x="1006272" y="328411"/>
                  </a:lnTo>
                  <a:lnTo>
                    <a:pt x="1054901" y="363920"/>
                  </a:lnTo>
                  <a:lnTo>
                    <a:pt x="1016969" y="406400"/>
                  </a:lnTo>
                  <a:lnTo>
                    <a:pt x="1054901" y="448880"/>
                  </a:lnTo>
                  <a:lnTo>
                    <a:pt x="1006272" y="484389"/>
                  </a:lnTo>
                  <a:lnTo>
                    <a:pt x="1031848" y="531984"/>
                  </a:lnTo>
                  <a:lnTo>
                    <a:pt x="974648" y="558970"/>
                  </a:lnTo>
                  <a:lnTo>
                    <a:pt x="986753" y="609600"/>
                  </a:lnTo>
                  <a:lnTo>
                    <a:pt x="923479" y="626882"/>
                  </a:lnTo>
                  <a:lnTo>
                    <a:pt x="921582" y="678335"/>
                  </a:lnTo>
                  <a:lnTo>
                    <a:pt x="855002" y="685159"/>
                  </a:lnTo>
                  <a:lnTo>
                    <a:pt x="839186" y="735184"/>
                  </a:lnTo>
                  <a:lnTo>
                    <a:pt x="772209" y="731252"/>
                  </a:lnTo>
                  <a:lnTo>
                    <a:pt x="743166" y="777665"/>
                  </a:lnTo>
                  <a:lnTo>
                    <a:pt x="678720" y="763148"/>
                  </a:lnTo>
                  <a:lnTo>
                    <a:pt x="637718" y="803919"/>
                  </a:lnTo>
                  <a:lnTo>
                    <a:pt x="578620" y="779452"/>
                  </a:lnTo>
                  <a:lnTo>
                    <a:pt x="527451" y="812800"/>
                  </a:lnTo>
                  <a:lnTo>
                    <a:pt x="476281" y="779452"/>
                  </a:lnTo>
                  <a:lnTo>
                    <a:pt x="417184" y="803919"/>
                  </a:lnTo>
                  <a:lnTo>
                    <a:pt x="376181" y="763148"/>
                  </a:lnTo>
                  <a:lnTo>
                    <a:pt x="311735" y="777665"/>
                  </a:lnTo>
                  <a:lnTo>
                    <a:pt x="282692" y="731252"/>
                  </a:lnTo>
                  <a:lnTo>
                    <a:pt x="215716" y="735184"/>
                  </a:lnTo>
                  <a:lnTo>
                    <a:pt x="199899" y="685159"/>
                  </a:lnTo>
                  <a:lnTo>
                    <a:pt x="133319" y="678335"/>
                  </a:lnTo>
                  <a:lnTo>
                    <a:pt x="131422" y="626882"/>
                  </a:lnTo>
                  <a:lnTo>
                    <a:pt x="68149" y="609600"/>
                  </a:lnTo>
                  <a:lnTo>
                    <a:pt x="80253" y="558970"/>
                  </a:lnTo>
                  <a:lnTo>
                    <a:pt x="23052" y="531984"/>
                  </a:lnTo>
                  <a:lnTo>
                    <a:pt x="48629" y="484389"/>
                  </a:lnTo>
                  <a:lnTo>
                    <a:pt x="0" y="448880"/>
                  </a:lnTo>
                  <a:lnTo>
                    <a:pt x="37932" y="406400"/>
                  </a:lnTo>
                  <a:lnTo>
                    <a:pt x="0" y="363920"/>
                  </a:lnTo>
                  <a:lnTo>
                    <a:pt x="48629" y="328411"/>
                  </a:lnTo>
                  <a:lnTo>
                    <a:pt x="23052" y="280816"/>
                  </a:lnTo>
                  <a:lnTo>
                    <a:pt x="80253" y="253830"/>
                  </a:lnTo>
                  <a:lnTo>
                    <a:pt x="68149" y="203200"/>
                  </a:lnTo>
                  <a:lnTo>
                    <a:pt x="131422" y="185918"/>
                  </a:lnTo>
                  <a:lnTo>
                    <a:pt x="133319" y="134465"/>
                  </a:lnTo>
                  <a:lnTo>
                    <a:pt x="199899" y="127641"/>
                  </a:lnTo>
                  <a:lnTo>
                    <a:pt x="215716" y="77616"/>
                  </a:lnTo>
                  <a:lnTo>
                    <a:pt x="282692" y="81548"/>
                  </a:lnTo>
                  <a:lnTo>
                    <a:pt x="311735" y="35135"/>
                  </a:lnTo>
                  <a:lnTo>
                    <a:pt x="376181" y="49652"/>
                  </a:lnTo>
                  <a:lnTo>
                    <a:pt x="417184" y="8881"/>
                  </a:lnTo>
                  <a:lnTo>
                    <a:pt x="476281" y="33348"/>
                  </a:lnTo>
                  <a:lnTo>
                    <a:pt x="527451" y="0"/>
                  </a:lnTo>
                  <a:close/>
                </a:path>
              </a:pathLst>
            </a:custGeom>
            <a:solidFill>
              <a:srgbClr val="8E7AB5"/>
            </a:solidFill>
          </p:spPr>
          <p:txBody>
            <a:bodyPr/>
            <a:lstStyle/>
            <a:p>
              <a:endParaRPr lang="fr-CH"/>
            </a:p>
          </p:txBody>
        </p:sp>
        <p:sp>
          <p:nvSpPr>
            <p:cNvPr id="11" name="TextBox 11"/>
            <p:cNvSpPr txBox="1"/>
            <p:nvPr/>
          </p:nvSpPr>
          <p:spPr>
            <a:xfrm>
              <a:off x="197794" y="104775"/>
              <a:ext cx="659313" cy="555625"/>
            </a:xfrm>
            <a:prstGeom prst="rect">
              <a:avLst/>
            </a:prstGeom>
          </p:spPr>
          <p:txBody>
            <a:bodyPr lIns="50800" tIns="50800" rIns="50800" bIns="50800" rtlCol="0" anchor="ctr"/>
            <a:lstStyle/>
            <a:p>
              <a:pPr algn="ctr">
                <a:lnSpc>
                  <a:spcPts val="1960"/>
                </a:lnSpc>
              </a:pPr>
              <a:endParaRPr/>
            </a:p>
          </p:txBody>
        </p:sp>
      </p:grpSp>
      <p:grpSp>
        <p:nvGrpSpPr>
          <p:cNvPr id="12" name="Group 12"/>
          <p:cNvGrpSpPr/>
          <p:nvPr/>
        </p:nvGrpSpPr>
        <p:grpSpPr>
          <a:xfrm>
            <a:off x="3812921" y="4894027"/>
            <a:ext cx="2054479" cy="1582973"/>
            <a:chOff x="0" y="0"/>
            <a:chExt cx="1054901" cy="812800"/>
          </a:xfrm>
        </p:grpSpPr>
        <p:sp>
          <p:nvSpPr>
            <p:cNvPr id="13" name="Freeform 13"/>
            <p:cNvSpPr/>
            <p:nvPr/>
          </p:nvSpPr>
          <p:spPr>
            <a:xfrm>
              <a:off x="0" y="0"/>
              <a:ext cx="1054901" cy="812800"/>
            </a:xfrm>
            <a:custGeom>
              <a:avLst/>
              <a:gdLst/>
              <a:ahLst/>
              <a:cxnLst/>
              <a:rect l="l" t="t" r="r" b="b"/>
              <a:pathLst>
                <a:path w="1054901" h="812800">
                  <a:moveTo>
                    <a:pt x="527451" y="0"/>
                  </a:moveTo>
                  <a:lnTo>
                    <a:pt x="578620" y="33348"/>
                  </a:lnTo>
                  <a:lnTo>
                    <a:pt x="637718" y="8881"/>
                  </a:lnTo>
                  <a:lnTo>
                    <a:pt x="678720" y="49652"/>
                  </a:lnTo>
                  <a:lnTo>
                    <a:pt x="743166" y="35135"/>
                  </a:lnTo>
                  <a:lnTo>
                    <a:pt x="772209" y="81548"/>
                  </a:lnTo>
                  <a:lnTo>
                    <a:pt x="839186" y="77616"/>
                  </a:lnTo>
                  <a:lnTo>
                    <a:pt x="855002" y="127641"/>
                  </a:lnTo>
                  <a:lnTo>
                    <a:pt x="921582" y="134465"/>
                  </a:lnTo>
                  <a:lnTo>
                    <a:pt x="923479" y="185918"/>
                  </a:lnTo>
                  <a:lnTo>
                    <a:pt x="986753" y="203200"/>
                  </a:lnTo>
                  <a:lnTo>
                    <a:pt x="974648" y="253830"/>
                  </a:lnTo>
                  <a:lnTo>
                    <a:pt x="1031848" y="280816"/>
                  </a:lnTo>
                  <a:lnTo>
                    <a:pt x="1006272" y="328411"/>
                  </a:lnTo>
                  <a:lnTo>
                    <a:pt x="1054901" y="363920"/>
                  </a:lnTo>
                  <a:lnTo>
                    <a:pt x="1016969" y="406400"/>
                  </a:lnTo>
                  <a:lnTo>
                    <a:pt x="1054901" y="448880"/>
                  </a:lnTo>
                  <a:lnTo>
                    <a:pt x="1006272" y="484389"/>
                  </a:lnTo>
                  <a:lnTo>
                    <a:pt x="1031848" y="531984"/>
                  </a:lnTo>
                  <a:lnTo>
                    <a:pt x="974648" y="558970"/>
                  </a:lnTo>
                  <a:lnTo>
                    <a:pt x="986753" y="609600"/>
                  </a:lnTo>
                  <a:lnTo>
                    <a:pt x="923479" y="626882"/>
                  </a:lnTo>
                  <a:lnTo>
                    <a:pt x="921582" y="678335"/>
                  </a:lnTo>
                  <a:lnTo>
                    <a:pt x="855002" y="685159"/>
                  </a:lnTo>
                  <a:lnTo>
                    <a:pt x="839186" y="735184"/>
                  </a:lnTo>
                  <a:lnTo>
                    <a:pt x="772209" y="731252"/>
                  </a:lnTo>
                  <a:lnTo>
                    <a:pt x="743166" y="777665"/>
                  </a:lnTo>
                  <a:lnTo>
                    <a:pt x="678720" y="763148"/>
                  </a:lnTo>
                  <a:lnTo>
                    <a:pt x="637718" y="803919"/>
                  </a:lnTo>
                  <a:lnTo>
                    <a:pt x="578620" y="779452"/>
                  </a:lnTo>
                  <a:lnTo>
                    <a:pt x="527451" y="812800"/>
                  </a:lnTo>
                  <a:lnTo>
                    <a:pt x="476281" y="779452"/>
                  </a:lnTo>
                  <a:lnTo>
                    <a:pt x="417184" y="803919"/>
                  </a:lnTo>
                  <a:lnTo>
                    <a:pt x="376181" y="763148"/>
                  </a:lnTo>
                  <a:lnTo>
                    <a:pt x="311735" y="777665"/>
                  </a:lnTo>
                  <a:lnTo>
                    <a:pt x="282692" y="731252"/>
                  </a:lnTo>
                  <a:lnTo>
                    <a:pt x="215716" y="735184"/>
                  </a:lnTo>
                  <a:lnTo>
                    <a:pt x="199899" y="685159"/>
                  </a:lnTo>
                  <a:lnTo>
                    <a:pt x="133319" y="678335"/>
                  </a:lnTo>
                  <a:lnTo>
                    <a:pt x="131422" y="626882"/>
                  </a:lnTo>
                  <a:lnTo>
                    <a:pt x="68149" y="609600"/>
                  </a:lnTo>
                  <a:lnTo>
                    <a:pt x="80253" y="558970"/>
                  </a:lnTo>
                  <a:lnTo>
                    <a:pt x="23052" y="531984"/>
                  </a:lnTo>
                  <a:lnTo>
                    <a:pt x="48629" y="484389"/>
                  </a:lnTo>
                  <a:lnTo>
                    <a:pt x="0" y="448880"/>
                  </a:lnTo>
                  <a:lnTo>
                    <a:pt x="37932" y="406400"/>
                  </a:lnTo>
                  <a:lnTo>
                    <a:pt x="0" y="363920"/>
                  </a:lnTo>
                  <a:lnTo>
                    <a:pt x="48629" y="328411"/>
                  </a:lnTo>
                  <a:lnTo>
                    <a:pt x="23052" y="280816"/>
                  </a:lnTo>
                  <a:lnTo>
                    <a:pt x="80253" y="253830"/>
                  </a:lnTo>
                  <a:lnTo>
                    <a:pt x="68149" y="203200"/>
                  </a:lnTo>
                  <a:lnTo>
                    <a:pt x="131422" y="185918"/>
                  </a:lnTo>
                  <a:lnTo>
                    <a:pt x="133319" y="134465"/>
                  </a:lnTo>
                  <a:lnTo>
                    <a:pt x="199899" y="127641"/>
                  </a:lnTo>
                  <a:lnTo>
                    <a:pt x="215716" y="77616"/>
                  </a:lnTo>
                  <a:lnTo>
                    <a:pt x="282692" y="81548"/>
                  </a:lnTo>
                  <a:lnTo>
                    <a:pt x="311735" y="35135"/>
                  </a:lnTo>
                  <a:lnTo>
                    <a:pt x="376181" y="49652"/>
                  </a:lnTo>
                  <a:lnTo>
                    <a:pt x="417184" y="8881"/>
                  </a:lnTo>
                  <a:lnTo>
                    <a:pt x="476281" y="33348"/>
                  </a:lnTo>
                  <a:lnTo>
                    <a:pt x="527451" y="0"/>
                  </a:lnTo>
                  <a:close/>
                </a:path>
              </a:pathLst>
            </a:custGeom>
            <a:solidFill>
              <a:srgbClr val="8E7AB5"/>
            </a:solidFill>
          </p:spPr>
          <p:txBody>
            <a:bodyPr/>
            <a:lstStyle/>
            <a:p>
              <a:endParaRPr lang="fr-CH"/>
            </a:p>
          </p:txBody>
        </p:sp>
        <p:sp>
          <p:nvSpPr>
            <p:cNvPr id="14" name="TextBox 14"/>
            <p:cNvSpPr txBox="1"/>
            <p:nvPr/>
          </p:nvSpPr>
          <p:spPr>
            <a:xfrm>
              <a:off x="197794" y="104775"/>
              <a:ext cx="659313" cy="555625"/>
            </a:xfrm>
            <a:prstGeom prst="rect">
              <a:avLst/>
            </a:prstGeom>
          </p:spPr>
          <p:txBody>
            <a:bodyPr lIns="50800" tIns="50800" rIns="50800" bIns="50800" rtlCol="0" anchor="ctr"/>
            <a:lstStyle/>
            <a:p>
              <a:pPr algn="ctr">
                <a:lnSpc>
                  <a:spcPts val="1960"/>
                </a:lnSpc>
              </a:pPr>
              <a:endParaRPr/>
            </a:p>
          </p:txBody>
        </p:sp>
      </p:grpSp>
      <p:grpSp>
        <p:nvGrpSpPr>
          <p:cNvPr id="15" name="Group 15"/>
          <p:cNvGrpSpPr/>
          <p:nvPr/>
        </p:nvGrpSpPr>
        <p:grpSpPr>
          <a:xfrm>
            <a:off x="6096000" y="3065227"/>
            <a:ext cx="2054479" cy="1582973"/>
            <a:chOff x="0" y="0"/>
            <a:chExt cx="1054901" cy="812800"/>
          </a:xfrm>
        </p:grpSpPr>
        <p:sp>
          <p:nvSpPr>
            <p:cNvPr id="16" name="Freeform 16"/>
            <p:cNvSpPr/>
            <p:nvPr/>
          </p:nvSpPr>
          <p:spPr>
            <a:xfrm>
              <a:off x="0" y="0"/>
              <a:ext cx="1054901" cy="812800"/>
            </a:xfrm>
            <a:custGeom>
              <a:avLst/>
              <a:gdLst/>
              <a:ahLst/>
              <a:cxnLst/>
              <a:rect l="l" t="t" r="r" b="b"/>
              <a:pathLst>
                <a:path w="1054901" h="812800">
                  <a:moveTo>
                    <a:pt x="527451" y="0"/>
                  </a:moveTo>
                  <a:lnTo>
                    <a:pt x="578620" y="33348"/>
                  </a:lnTo>
                  <a:lnTo>
                    <a:pt x="637718" y="8881"/>
                  </a:lnTo>
                  <a:lnTo>
                    <a:pt x="678720" y="49652"/>
                  </a:lnTo>
                  <a:lnTo>
                    <a:pt x="743166" y="35135"/>
                  </a:lnTo>
                  <a:lnTo>
                    <a:pt x="772209" y="81548"/>
                  </a:lnTo>
                  <a:lnTo>
                    <a:pt x="839186" y="77616"/>
                  </a:lnTo>
                  <a:lnTo>
                    <a:pt x="855002" y="127641"/>
                  </a:lnTo>
                  <a:lnTo>
                    <a:pt x="921582" y="134465"/>
                  </a:lnTo>
                  <a:lnTo>
                    <a:pt x="923479" y="185918"/>
                  </a:lnTo>
                  <a:lnTo>
                    <a:pt x="986753" y="203200"/>
                  </a:lnTo>
                  <a:lnTo>
                    <a:pt x="974648" y="253830"/>
                  </a:lnTo>
                  <a:lnTo>
                    <a:pt x="1031848" y="280816"/>
                  </a:lnTo>
                  <a:lnTo>
                    <a:pt x="1006272" y="328411"/>
                  </a:lnTo>
                  <a:lnTo>
                    <a:pt x="1054901" y="363920"/>
                  </a:lnTo>
                  <a:lnTo>
                    <a:pt x="1016969" y="406400"/>
                  </a:lnTo>
                  <a:lnTo>
                    <a:pt x="1054901" y="448880"/>
                  </a:lnTo>
                  <a:lnTo>
                    <a:pt x="1006272" y="484389"/>
                  </a:lnTo>
                  <a:lnTo>
                    <a:pt x="1031848" y="531984"/>
                  </a:lnTo>
                  <a:lnTo>
                    <a:pt x="974648" y="558970"/>
                  </a:lnTo>
                  <a:lnTo>
                    <a:pt x="986753" y="609600"/>
                  </a:lnTo>
                  <a:lnTo>
                    <a:pt x="923479" y="626882"/>
                  </a:lnTo>
                  <a:lnTo>
                    <a:pt x="921582" y="678335"/>
                  </a:lnTo>
                  <a:lnTo>
                    <a:pt x="855002" y="685159"/>
                  </a:lnTo>
                  <a:lnTo>
                    <a:pt x="839186" y="735184"/>
                  </a:lnTo>
                  <a:lnTo>
                    <a:pt x="772209" y="731252"/>
                  </a:lnTo>
                  <a:lnTo>
                    <a:pt x="743166" y="777665"/>
                  </a:lnTo>
                  <a:lnTo>
                    <a:pt x="678720" y="763148"/>
                  </a:lnTo>
                  <a:lnTo>
                    <a:pt x="637718" y="803919"/>
                  </a:lnTo>
                  <a:lnTo>
                    <a:pt x="578620" y="779452"/>
                  </a:lnTo>
                  <a:lnTo>
                    <a:pt x="527451" y="812800"/>
                  </a:lnTo>
                  <a:lnTo>
                    <a:pt x="476281" y="779452"/>
                  </a:lnTo>
                  <a:lnTo>
                    <a:pt x="417184" y="803919"/>
                  </a:lnTo>
                  <a:lnTo>
                    <a:pt x="376181" y="763148"/>
                  </a:lnTo>
                  <a:lnTo>
                    <a:pt x="311735" y="777665"/>
                  </a:lnTo>
                  <a:lnTo>
                    <a:pt x="282692" y="731252"/>
                  </a:lnTo>
                  <a:lnTo>
                    <a:pt x="215716" y="735184"/>
                  </a:lnTo>
                  <a:lnTo>
                    <a:pt x="199899" y="685159"/>
                  </a:lnTo>
                  <a:lnTo>
                    <a:pt x="133319" y="678335"/>
                  </a:lnTo>
                  <a:lnTo>
                    <a:pt x="131422" y="626882"/>
                  </a:lnTo>
                  <a:lnTo>
                    <a:pt x="68149" y="609600"/>
                  </a:lnTo>
                  <a:lnTo>
                    <a:pt x="80253" y="558970"/>
                  </a:lnTo>
                  <a:lnTo>
                    <a:pt x="23052" y="531984"/>
                  </a:lnTo>
                  <a:lnTo>
                    <a:pt x="48629" y="484389"/>
                  </a:lnTo>
                  <a:lnTo>
                    <a:pt x="0" y="448880"/>
                  </a:lnTo>
                  <a:lnTo>
                    <a:pt x="37932" y="406400"/>
                  </a:lnTo>
                  <a:lnTo>
                    <a:pt x="0" y="363920"/>
                  </a:lnTo>
                  <a:lnTo>
                    <a:pt x="48629" y="328411"/>
                  </a:lnTo>
                  <a:lnTo>
                    <a:pt x="23052" y="280816"/>
                  </a:lnTo>
                  <a:lnTo>
                    <a:pt x="80253" y="253830"/>
                  </a:lnTo>
                  <a:lnTo>
                    <a:pt x="68149" y="203200"/>
                  </a:lnTo>
                  <a:lnTo>
                    <a:pt x="131422" y="185918"/>
                  </a:lnTo>
                  <a:lnTo>
                    <a:pt x="133319" y="134465"/>
                  </a:lnTo>
                  <a:lnTo>
                    <a:pt x="199899" y="127641"/>
                  </a:lnTo>
                  <a:lnTo>
                    <a:pt x="215716" y="77616"/>
                  </a:lnTo>
                  <a:lnTo>
                    <a:pt x="282692" y="81548"/>
                  </a:lnTo>
                  <a:lnTo>
                    <a:pt x="311735" y="35135"/>
                  </a:lnTo>
                  <a:lnTo>
                    <a:pt x="376181" y="49652"/>
                  </a:lnTo>
                  <a:lnTo>
                    <a:pt x="417184" y="8881"/>
                  </a:lnTo>
                  <a:lnTo>
                    <a:pt x="476281" y="33348"/>
                  </a:lnTo>
                  <a:lnTo>
                    <a:pt x="527451" y="0"/>
                  </a:lnTo>
                  <a:close/>
                </a:path>
              </a:pathLst>
            </a:custGeom>
            <a:solidFill>
              <a:srgbClr val="8E7AB5"/>
            </a:solidFill>
          </p:spPr>
          <p:txBody>
            <a:bodyPr/>
            <a:lstStyle/>
            <a:p>
              <a:endParaRPr lang="fr-CH"/>
            </a:p>
          </p:txBody>
        </p:sp>
        <p:sp>
          <p:nvSpPr>
            <p:cNvPr id="17" name="TextBox 17"/>
            <p:cNvSpPr txBox="1"/>
            <p:nvPr/>
          </p:nvSpPr>
          <p:spPr>
            <a:xfrm>
              <a:off x="197794" y="104775"/>
              <a:ext cx="659313" cy="555625"/>
            </a:xfrm>
            <a:prstGeom prst="rect">
              <a:avLst/>
            </a:prstGeom>
          </p:spPr>
          <p:txBody>
            <a:bodyPr lIns="50800" tIns="50800" rIns="50800" bIns="50800" rtlCol="0" anchor="ctr"/>
            <a:lstStyle/>
            <a:p>
              <a:pPr algn="ctr">
                <a:lnSpc>
                  <a:spcPts val="1960"/>
                </a:lnSpc>
              </a:pPr>
              <a:endParaRPr/>
            </a:p>
          </p:txBody>
        </p:sp>
      </p:grpSp>
      <p:grpSp>
        <p:nvGrpSpPr>
          <p:cNvPr id="18" name="Group 18"/>
          <p:cNvGrpSpPr/>
          <p:nvPr/>
        </p:nvGrpSpPr>
        <p:grpSpPr>
          <a:xfrm>
            <a:off x="1603121" y="4826161"/>
            <a:ext cx="2054479" cy="1582973"/>
            <a:chOff x="0" y="0"/>
            <a:chExt cx="1054901" cy="812800"/>
          </a:xfrm>
        </p:grpSpPr>
        <p:sp>
          <p:nvSpPr>
            <p:cNvPr id="19" name="Freeform 19"/>
            <p:cNvSpPr/>
            <p:nvPr/>
          </p:nvSpPr>
          <p:spPr>
            <a:xfrm>
              <a:off x="0" y="0"/>
              <a:ext cx="1054901" cy="812800"/>
            </a:xfrm>
            <a:custGeom>
              <a:avLst/>
              <a:gdLst/>
              <a:ahLst/>
              <a:cxnLst/>
              <a:rect l="l" t="t" r="r" b="b"/>
              <a:pathLst>
                <a:path w="1054901" h="812800">
                  <a:moveTo>
                    <a:pt x="527451" y="0"/>
                  </a:moveTo>
                  <a:lnTo>
                    <a:pt x="578620" y="33348"/>
                  </a:lnTo>
                  <a:lnTo>
                    <a:pt x="637718" y="8881"/>
                  </a:lnTo>
                  <a:lnTo>
                    <a:pt x="678720" y="49652"/>
                  </a:lnTo>
                  <a:lnTo>
                    <a:pt x="743166" y="35135"/>
                  </a:lnTo>
                  <a:lnTo>
                    <a:pt x="772209" y="81548"/>
                  </a:lnTo>
                  <a:lnTo>
                    <a:pt x="839186" y="77616"/>
                  </a:lnTo>
                  <a:lnTo>
                    <a:pt x="855002" y="127641"/>
                  </a:lnTo>
                  <a:lnTo>
                    <a:pt x="921582" y="134465"/>
                  </a:lnTo>
                  <a:lnTo>
                    <a:pt x="923479" y="185918"/>
                  </a:lnTo>
                  <a:lnTo>
                    <a:pt x="986753" y="203200"/>
                  </a:lnTo>
                  <a:lnTo>
                    <a:pt x="974648" y="253830"/>
                  </a:lnTo>
                  <a:lnTo>
                    <a:pt x="1031848" y="280816"/>
                  </a:lnTo>
                  <a:lnTo>
                    <a:pt x="1006272" y="328411"/>
                  </a:lnTo>
                  <a:lnTo>
                    <a:pt x="1054901" y="363920"/>
                  </a:lnTo>
                  <a:lnTo>
                    <a:pt x="1016969" y="406400"/>
                  </a:lnTo>
                  <a:lnTo>
                    <a:pt x="1054901" y="448880"/>
                  </a:lnTo>
                  <a:lnTo>
                    <a:pt x="1006272" y="484389"/>
                  </a:lnTo>
                  <a:lnTo>
                    <a:pt x="1031848" y="531984"/>
                  </a:lnTo>
                  <a:lnTo>
                    <a:pt x="974648" y="558970"/>
                  </a:lnTo>
                  <a:lnTo>
                    <a:pt x="986753" y="609600"/>
                  </a:lnTo>
                  <a:lnTo>
                    <a:pt x="923479" y="626882"/>
                  </a:lnTo>
                  <a:lnTo>
                    <a:pt x="921582" y="678335"/>
                  </a:lnTo>
                  <a:lnTo>
                    <a:pt x="855002" y="685159"/>
                  </a:lnTo>
                  <a:lnTo>
                    <a:pt x="839186" y="735184"/>
                  </a:lnTo>
                  <a:lnTo>
                    <a:pt x="772209" y="731252"/>
                  </a:lnTo>
                  <a:lnTo>
                    <a:pt x="743166" y="777665"/>
                  </a:lnTo>
                  <a:lnTo>
                    <a:pt x="678720" y="763148"/>
                  </a:lnTo>
                  <a:lnTo>
                    <a:pt x="637718" y="803919"/>
                  </a:lnTo>
                  <a:lnTo>
                    <a:pt x="578620" y="779452"/>
                  </a:lnTo>
                  <a:lnTo>
                    <a:pt x="527451" y="812800"/>
                  </a:lnTo>
                  <a:lnTo>
                    <a:pt x="476281" y="779452"/>
                  </a:lnTo>
                  <a:lnTo>
                    <a:pt x="417184" y="803919"/>
                  </a:lnTo>
                  <a:lnTo>
                    <a:pt x="376181" y="763148"/>
                  </a:lnTo>
                  <a:lnTo>
                    <a:pt x="311735" y="777665"/>
                  </a:lnTo>
                  <a:lnTo>
                    <a:pt x="282692" y="731252"/>
                  </a:lnTo>
                  <a:lnTo>
                    <a:pt x="215716" y="735184"/>
                  </a:lnTo>
                  <a:lnTo>
                    <a:pt x="199899" y="685159"/>
                  </a:lnTo>
                  <a:lnTo>
                    <a:pt x="133319" y="678335"/>
                  </a:lnTo>
                  <a:lnTo>
                    <a:pt x="131422" y="626882"/>
                  </a:lnTo>
                  <a:lnTo>
                    <a:pt x="68149" y="609600"/>
                  </a:lnTo>
                  <a:lnTo>
                    <a:pt x="80253" y="558970"/>
                  </a:lnTo>
                  <a:lnTo>
                    <a:pt x="23052" y="531984"/>
                  </a:lnTo>
                  <a:lnTo>
                    <a:pt x="48629" y="484389"/>
                  </a:lnTo>
                  <a:lnTo>
                    <a:pt x="0" y="448880"/>
                  </a:lnTo>
                  <a:lnTo>
                    <a:pt x="37932" y="406400"/>
                  </a:lnTo>
                  <a:lnTo>
                    <a:pt x="0" y="363920"/>
                  </a:lnTo>
                  <a:lnTo>
                    <a:pt x="48629" y="328411"/>
                  </a:lnTo>
                  <a:lnTo>
                    <a:pt x="23052" y="280816"/>
                  </a:lnTo>
                  <a:lnTo>
                    <a:pt x="80253" y="253830"/>
                  </a:lnTo>
                  <a:lnTo>
                    <a:pt x="68149" y="203200"/>
                  </a:lnTo>
                  <a:lnTo>
                    <a:pt x="131422" y="185918"/>
                  </a:lnTo>
                  <a:lnTo>
                    <a:pt x="133319" y="134465"/>
                  </a:lnTo>
                  <a:lnTo>
                    <a:pt x="199899" y="127641"/>
                  </a:lnTo>
                  <a:lnTo>
                    <a:pt x="215716" y="77616"/>
                  </a:lnTo>
                  <a:lnTo>
                    <a:pt x="282692" y="81548"/>
                  </a:lnTo>
                  <a:lnTo>
                    <a:pt x="311735" y="35135"/>
                  </a:lnTo>
                  <a:lnTo>
                    <a:pt x="376181" y="49652"/>
                  </a:lnTo>
                  <a:lnTo>
                    <a:pt x="417184" y="8881"/>
                  </a:lnTo>
                  <a:lnTo>
                    <a:pt x="476281" y="33348"/>
                  </a:lnTo>
                  <a:lnTo>
                    <a:pt x="527451" y="0"/>
                  </a:lnTo>
                  <a:close/>
                </a:path>
              </a:pathLst>
            </a:custGeom>
            <a:solidFill>
              <a:srgbClr val="8E7AB5"/>
            </a:solidFill>
          </p:spPr>
          <p:txBody>
            <a:bodyPr/>
            <a:lstStyle/>
            <a:p>
              <a:endParaRPr lang="fr-CH"/>
            </a:p>
          </p:txBody>
        </p:sp>
        <p:sp>
          <p:nvSpPr>
            <p:cNvPr id="20" name="TextBox 20"/>
            <p:cNvSpPr txBox="1"/>
            <p:nvPr/>
          </p:nvSpPr>
          <p:spPr>
            <a:xfrm>
              <a:off x="197794" y="104775"/>
              <a:ext cx="659313" cy="555625"/>
            </a:xfrm>
            <a:prstGeom prst="rect">
              <a:avLst/>
            </a:prstGeom>
          </p:spPr>
          <p:txBody>
            <a:bodyPr lIns="50800" tIns="50800" rIns="50800" bIns="50800" rtlCol="0" anchor="ctr"/>
            <a:lstStyle/>
            <a:p>
              <a:pPr algn="ctr">
                <a:lnSpc>
                  <a:spcPts val="1960"/>
                </a:lnSpc>
              </a:pPr>
              <a:endParaRPr/>
            </a:p>
          </p:txBody>
        </p:sp>
      </p:grpSp>
      <p:grpSp>
        <p:nvGrpSpPr>
          <p:cNvPr id="21" name="Group 21"/>
          <p:cNvGrpSpPr/>
          <p:nvPr/>
        </p:nvGrpSpPr>
        <p:grpSpPr>
          <a:xfrm>
            <a:off x="6096000" y="4826161"/>
            <a:ext cx="2054479" cy="1582973"/>
            <a:chOff x="0" y="0"/>
            <a:chExt cx="1054901" cy="812800"/>
          </a:xfrm>
          <a:solidFill>
            <a:srgbClr val="9FCFAB"/>
          </a:solidFill>
        </p:grpSpPr>
        <p:sp>
          <p:nvSpPr>
            <p:cNvPr id="22" name="Freeform 22"/>
            <p:cNvSpPr/>
            <p:nvPr/>
          </p:nvSpPr>
          <p:spPr>
            <a:xfrm>
              <a:off x="0" y="0"/>
              <a:ext cx="1054901" cy="812800"/>
            </a:xfrm>
            <a:custGeom>
              <a:avLst/>
              <a:gdLst/>
              <a:ahLst/>
              <a:cxnLst/>
              <a:rect l="l" t="t" r="r" b="b"/>
              <a:pathLst>
                <a:path w="1054901" h="812800">
                  <a:moveTo>
                    <a:pt x="527451" y="0"/>
                  </a:moveTo>
                  <a:lnTo>
                    <a:pt x="578620" y="33348"/>
                  </a:lnTo>
                  <a:lnTo>
                    <a:pt x="637718" y="8881"/>
                  </a:lnTo>
                  <a:lnTo>
                    <a:pt x="678720" y="49652"/>
                  </a:lnTo>
                  <a:lnTo>
                    <a:pt x="743166" y="35135"/>
                  </a:lnTo>
                  <a:lnTo>
                    <a:pt x="772209" y="81548"/>
                  </a:lnTo>
                  <a:lnTo>
                    <a:pt x="839186" y="77616"/>
                  </a:lnTo>
                  <a:lnTo>
                    <a:pt x="855002" y="127641"/>
                  </a:lnTo>
                  <a:lnTo>
                    <a:pt x="921582" y="134465"/>
                  </a:lnTo>
                  <a:lnTo>
                    <a:pt x="923479" y="185918"/>
                  </a:lnTo>
                  <a:lnTo>
                    <a:pt x="986753" y="203200"/>
                  </a:lnTo>
                  <a:lnTo>
                    <a:pt x="974648" y="253830"/>
                  </a:lnTo>
                  <a:lnTo>
                    <a:pt x="1031848" y="280816"/>
                  </a:lnTo>
                  <a:lnTo>
                    <a:pt x="1006272" y="328411"/>
                  </a:lnTo>
                  <a:lnTo>
                    <a:pt x="1054901" y="363920"/>
                  </a:lnTo>
                  <a:lnTo>
                    <a:pt x="1016969" y="406400"/>
                  </a:lnTo>
                  <a:lnTo>
                    <a:pt x="1054901" y="448880"/>
                  </a:lnTo>
                  <a:lnTo>
                    <a:pt x="1006272" y="484389"/>
                  </a:lnTo>
                  <a:lnTo>
                    <a:pt x="1031848" y="531984"/>
                  </a:lnTo>
                  <a:lnTo>
                    <a:pt x="974648" y="558970"/>
                  </a:lnTo>
                  <a:lnTo>
                    <a:pt x="986753" y="609600"/>
                  </a:lnTo>
                  <a:lnTo>
                    <a:pt x="923479" y="626882"/>
                  </a:lnTo>
                  <a:lnTo>
                    <a:pt x="921582" y="678335"/>
                  </a:lnTo>
                  <a:lnTo>
                    <a:pt x="855002" y="685159"/>
                  </a:lnTo>
                  <a:lnTo>
                    <a:pt x="839186" y="735184"/>
                  </a:lnTo>
                  <a:lnTo>
                    <a:pt x="772209" y="731252"/>
                  </a:lnTo>
                  <a:lnTo>
                    <a:pt x="743166" y="777665"/>
                  </a:lnTo>
                  <a:lnTo>
                    <a:pt x="678720" y="763148"/>
                  </a:lnTo>
                  <a:lnTo>
                    <a:pt x="637718" y="803919"/>
                  </a:lnTo>
                  <a:lnTo>
                    <a:pt x="578620" y="779452"/>
                  </a:lnTo>
                  <a:lnTo>
                    <a:pt x="527451" y="812800"/>
                  </a:lnTo>
                  <a:lnTo>
                    <a:pt x="476281" y="779452"/>
                  </a:lnTo>
                  <a:lnTo>
                    <a:pt x="417184" y="803919"/>
                  </a:lnTo>
                  <a:lnTo>
                    <a:pt x="376181" y="763148"/>
                  </a:lnTo>
                  <a:lnTo>
                    <a:pt x="311735" y="777665"/>
                  </a:lnTo>
                  <a:lnTo>
                    <a:pt x="282692" y="731252"/>
                  </a:lnTo>
                  <a:lnTo>
                    <a:pt x="215716" y="735184"/>
                  </a:lnTo>
                  <a:lnTo>
                    <a:pt x="199899" y="685159"/>
                  </a:lnTo>
                  <a:lnTo>
                    <a:pt x="133319" y="678335"/>
                  </a:lnTo>
                  <a:lnTo>
                    <a:pt x="131422" y="626882"/>
                  </a:lnTo>
                  <a:lnTo>
                    <a:pt x="68149" y="609600"/>
                  </a:lnTo>
                  <a:lnTo>
                    <a:pt x="80253" y="558970"/>
                  </a:lnTo>
                  <a:lnTo>
                    <a:pt x="23052" y="531984"/>
                  </a:lnTo>
                  <a:lnTo>
                    <a:pt x="48629" y="484389"/>
                  </a:lnTo>
                  <a:lnTo>
                    <a:pt x="0" y="448880"/>
                  </a:lnTo>
                  <a:lnTo>
                    <a:pt x="37932" y="406400"/>
                  </a:lnTo>
                  <a:lnTo>
                    <a:pt x="0" y="363920"/>
                  </a:lnTo>
                  <a:lnTo>
                    <a:pt x="48629" y="328411"/>
                  </a:lnTo>
                  <a:lnTo>
                    <a:pt x="23052" y="280816"/>
                  </a:lnTo>
                  <a:lnTo>
                    <a:pt x="80253" y="253830"/>
                  </a:lnTo>
                  <a:lnTo>
                    <a:pt x="68149" y="203200"/>
                  </a:lnTo>
                  <a:lnTo>
                    <a:pt x="131422" y="185918"/>
                  </a:lnTo>
                  <a:lnTo>
                    <a:pt x="133319" y="134465"/>
                  </a:lnTo>
                  <a:lnTo>
                    <a:pt x="199899" y="127641"/>
                  </a:lnTo>
                  <a:lnTo>
                    <a:pt x="215716" y="77616"/>
                  </a:lnTo>
                  <a:lnTo>
                    <a:pt x="282692" y="81548"/>
                  </a:lnTo>
                  <a:lnTo>
                    <a:pt x="311735" y="35135"/>
                  </a:lnTo>
                  <a:lnTo>
                    <a:pt x="376181" y="49652"/>
                  </a:lnTo>
                  <a:lnTo>
                    <a:pt x="417184" y="8881"/>
                  </a:lnTo>
                  <a:lnTo>
                    <a:pt x="476281" y="33348"/>
                  </a:lnTo>
                  <a:lnTo>
                    <a:pt x="527451" y="0"/>
                  </a:lnTo>
                  <a:close/>
                </a:path>
              </a:pathLst>
            </a:custGeom>
            <a:grpFill/>
          </p:spPr>
          <p:txBody>
            <a:bodyPr/>
            <a:lstStyle/>
            <a:p>
              <a:endParaRPr lang="fr-CH" dirty="0"/>
            </a:p>
          </p:txBody>
        </p:sp>
        <p:sp>
          <p:nvSpPr>
            <p:cNvPr id="23" name="TextBox 23"/>
            <p:cNvSpPr txBox="1"/>
            <p:nvPr/>
          </p:nvSpPr>
          <p:spPr>
            <a:xfrm>
              <a:off x="197794" y="104775"/>
              <a:ext cx="659313" cy="422981"/>
            </a:xfrm>
            <a:prstGeom prst="rect">
              <a:avLst/>
            </a:prstGeom>
            <a:grpFill/>
          </p:spPr>
          <p:txBody>
            <a:bodyPr lIns="50800" tIns="50800" rIns="50800" bIns="50800" rtlCol="0" anchor="ctr"/>
            <a:lstStyle/>
            <a:p>
              <a:pPr algn="ctr">
                <a:lnSpc>
                  <a:spcPts val="1960"/>
                </a:lnSpc>
              </a:pPr>
              <a:endParaRPr/>
            </a:p>
          </p:txBody>
        </p:sp>
      </p:grpSp>
      <p:sp>
        <p:nvSpPr>
          <p:cNvPr id="24" name="Freeform 24"/>
          <p:cNvSpPr/>
          <p:nvPr/>
        </p:nvSpPr>
        <p:spPr>
          <a:xfrm flipH="1" flipV="1">
            <a:off x="-1596442" y="-1158776"/>
            <a:ext cx="5258502" cy="3483757"/>
          </a:xfrm>
          <a:custGeom>
            <a:avLst/>
            <a:gdLst/>
            <a:ahLst/>
            <a:cxnLst/>
            <a:rect l="l" t="t" r="r" b="b"/>
            <a:pathLst>
              <a:path w="5258502" h="3483757">
                <a:moveTo>
                  <a:pt x="5258502" y="3483757"/>
                </a:moveTo>
                <a:lnTo>
                  <a:pt x="0" y="3483757"/>
                </a:lnTo>
                <a:lnTo>
                  <a:pt x="0" y="0"/>
                </a:lnTo>
                <a:lnTo>
                  <a:pt x="5258502" y="0"/>
                </a:lnTo>
                <a:lnTo>
                  <a:pt x="5258502" y="3483757"/>
                </a:lnTo>
                <a:close/>
              </a:path>
            </a:pathLst>
          </a:custGeom>
          <a:blipFill>
            <a:blip r:embed="rId5">
              <a:alphaModFix amt="50000"/>
              <a:extLst>
                <a:ext uri="{96DAC541-7B7A-43D3-8B79-37D633B846F1}">
                  <asvg:svgBlip xmlns:asvg="http://schemas.microsoft.com/office/drawing/2016/SVG/main" r:embed="rId6"/>
                </a:ext>
              </a:extLst>
            </a:blip>
            <a:stretch>
              <a:fillRect/>
            </a:stretch>
          </a:blipFill>
        </p:spPr>
        <p:txBody>
          <a:bodyPr/>
          <a:lstStyle/>
          <a:p>
            <a:endParaRPr lang="fr-CH"/>
          </a:p>
        </p:txBody>
      </p:sp>
      <p:sp>
        <p:nvSpPr>
          <p:cNvPr id="25" name="Freeform 25"/>
          <p:cNvSpPr/>
          <p:nvPr/>
        </p:nvSpPr>
        <p:spPr>
          <a:xfrm>
            <a:off x="6442582" y="5497204"/>
            <a:ext cx="5258502" cy="3483757"/>
          </a:xfrm>
          <a:custGeom>
            <a:avLst/>
            <a:gdLst/>
            <a:ahLst/>
            <a:cxnLst/>
            <a:rect l="l" t="t" r="r" b="b"/>
            <a:pathLst>
              <a:path w="5258502" h="3483757">
                <a:moveTo>
                  <a:pt x="0" y="0"/>
                </a:moveTo>
                <a:lnTo>
                  <a:pt x="5258501" y="0"/>
                </a:lnTo>
                <a:lnTo>
                  <a:pt x="5258501" y="3483757"/>
                </a:lnTo>
                <a:lnTo>
                  <a:pt x="0" y="3483757"/>
                </a:lnTo>
                <a:lnTo>
                  <a:pt x="0" y="0"/>
                </a:lnTo>
                <a:close/>
              </a:path>
            </a:pathLst>
          </a:custGeom>
          <a:blipFill>
            <a:blip r:embed="rId5">
              <a:alphaModFix amt="50000"/>
              <a:extLst>
                <a:ext uri="{96DAC541-7B7A-43D3-8B79-37D633B846F1}">
                  <asvg:svgBlip xmlns:asvg="http://schemas.microsoft.com/office/drawing/2016/SVG/main" r:embed="rId6"/>
                </a:ext>
              </a:extLst>
            </a:blip>
            <a:stretch>
              <a:fillRect/>
            </a:stretch>
          </a:blipFill>
        </p:spPr>
        <p:txBody>
          <a:bodyPr/>
          <a:lstStyle/>
          <a:p>
            <a:endParaRPr lang="fr-CH"/>
          </a:p>
        </p:txBody>
      </p:sp>
      <p:sp>
        <p:nvSpPr>
          <p:cNvPr id="26" name="Freeform 26"/>
          <p:cNvSpPr/>
          <p:nvPr/>
        </p:nvSpPr>
        <p:spPr>
          <a:xfrm rot="1005484">
            <a:off x="596070" y="5580003"/>
            <a:ext cx="639979" cy="445658"/>
          </a:xfrm>
          <a:custGeom>
            <a:avLst/>
            <a:gdLst/>
            <a:ahLst/>
            <a:cxnLst/>
            <a:rect l="l" t="t" r="r" b="b"/>
            <a:pathLst>
              <a:path w="639979" h="445658">
                <a:moveTo>
                  <a:pt x="0" y="0"/>
                </a:moveTo>
                <a:lnTo>
                  <a:pt x="639979" y="0"/>
                </a:lnTo>
                <a:lnTo>
                  <a:pt x="639979" y="445658"/>
                </a:lnTo>
                <a:lnTo>
                  <a:pt x="0" y="445658"/>
                </a:lnTo>
                <a:lnTo>
                  <a:pt x="0" y="0"/>
                </a:lnTo>
                <a:close/>
              </a:path>
            </a:pathLst>
          </a:custGeom>
          <a:blipFill>
            <a:blip r:embed="rId7">
              <a:alphaModFix amt="52000"/>
              <a:extLst>
                <a:ext uri="{96DAC541-7B7A-43D3-8B79-37D633B846F1}">
                  <asvg:svgBlip xmlns:asvg="http://schemas.microsoft.com/office/drawing/2016/SVG/main" r:embed="rId8"/>
                </a:ext>
              </a:extLst>
            </a:blip>
            <a:stretch>
              <a:fillRect/>
            </a:stretch>
          </a:blipFill>
        </p:spPr>
        <p:txBody>
          <a:bodyPr/>
          <a:lstStyle/>
          <a:p>
            <a:endParaRPr lang="fr-CH"/>
          </a:p>
        </p:txBody>
      </p:sp>
      <p:grpSp>
        <p:nvGrpSpPr>
          <p:cNvPr id="28" name="Group 28"/>
          <p:cNvGrpSpPr/>
          <p:nvPr/>
        </p:nvGrpSpPr>
        <p:grpSpPr>
          <a:xfrm>
            <a:off x="8142090" y="1998172"/>
            <a:ext cx="1203375" cy="453158"/>
            <a:chOff x="0" y="0"/>
            <a:chExt cx="812800" cy="306078"/>
          </a:xfrm>
        </p:grpSpPr>
        <p:sp>
          <p:nvSpPr>
            <p:cNvPr id="29" name="Freeform 29"/>
            <p:cNvSpPr/>
            <p:nvPr/>
          </p:nvSpPr>
          <p:spPr>
            <a:xfrm>
              <a:off x="0" y="0"/>
              <a:ext cx="812800" cy="306078"/>
            </a:xfrm>
            <a:custGeom>
              <a:avLst/>
              <a:gdLst/>
              <a:ahLst/>
              <a:cxnLst/>
              <a:rect l="l" t="t" r="r" b="b"/>
              <a:pathLst>
                <a:path w="812800" h="306078">
                  <a:moveTo>
                    <a:pt x="406400" y="0"/>
                  </a:moveTo>
                  <a:cubicBezTo>
                    <a:pt x="181951" y="0"/>
                    <a:pt x="0" y="68518"/>
                    <a:pt x="0" y="153039"/>
                  </a:cubicBezTo>
                  <a:cubicBezTo>
                    <a:pt x="0" y="237560"/>
                    <a:pt x="181951" y="306078"/>
                    <a:pt x="406400" y="306078"/>
                  </a:cubicBezTo>
                  <a:cubicBezTo>
                    <a:pt x="630849" y="306078"/>
                    <a:pt x="812800" y="237560"/>
                    <a:pt x="812800" y="153039"/>
                  </a:cubicBezTo>
                  <a:cubicBezTo>
                    <a:pt x="812800" y="68518"/>
                    <a:pt x="630849" y="0"/>
                    <a:pt x="406400" y="0"/>
                  </a:cubicBezTo>
                  <a:close/>
                </a:path>
              </a:pathLst>
            </a:custGeom>
            <a:solidFill>
              <a:srgbClr val="372A28">
                <a:alpha val="60000"/>
              </a:srgbClr>
            </a:solidFill>
          </p:spPr>
          <p:txBody>
            <a:bodyPr/>
            <a:lstStyle/>
            <a:p>
              <a:endParaRPr lang="fr-CH"/>
            </a:p>
          </p:txBody>
        </p:sp>
        <p:sp>
          <p:nvSpPr>
            <p:cNvPr id="30" name="TextBox 30"/>
            <p:cNvSpPr txBox="1"/>
            <p:nvPr/>
          </p:nvSpPr>
          <p:spPr>
            <a:xfrm>
              <a:off x="76200" y="-18930"/>
              <a:ext cx="660400" cy="296313"/>
            </a:xfrm>
            <a:prstGeom prst="rect">
              <a:avLst/>
            </a:prstGeom>
          </p:spPr>
          <p:txBody>
            <a:bodyPr lIns="50800" tIns="50800" rIns="50800" bIns="50800" rtlCol="0" anchor="ctr"/>
            <a:lstStyle/>
            <a:p>
              <a:pPr algn="ctr">
                <a:lnSpc>
                  <a:spcPts val="1960"/>
                </a:lnSpc>
              </a:pPr>
              <a:endParaRPr/>
            </a:p>
          </p:txBody>
        </p:sp>
      </p:grpSp>
      <p:sp>
        <p:nvSpPr>
          <p:cNvPr id="31" name="Freeform 31"/>
          <p:cNvSpPr/>
          <p:nvPr/>
        </p:nvSpPr>
        <p:spPr>
          <a:xfrm flipH="1">
            <a:off x="7966047" y="583103"/>
            <a:ext cx="1555462" cy="1641648"/>
          </a:xfrm>
          <a:custGeom>
            <a:avLst/>
            <a:gdLst/>
            <a:ahLst/>
            <a:cxnLst/>
            <a:rect l="l" t="t" r="r" b="b"/>
            <a:pathLst>
              <a:path w="1555462" h="1641648">
                <a:moveTo>
                  <a:pt x="1555461" y="0"/>
                </a:moveTo>
                <a:lnTo>
                  <a:pt x="0" y="0"/>
                </a:lnTo>
                <a:lnTo>
                  <a:pt x="0" y="1641648"/>
                </a:lnTo>
                <a:lnTo>
                  <a:pt x="1555461" y="1641648"/>
                </a:lnTo>
                <a:lnTo>
                  <a:pt x="1555461" y="0"/>
                </a:lnTo>
                <a:close/>
              </a:path>
            </a:pathLst>
          </a:custGeom>
          <a:blipFill>
            <a:blip r:embed="rId9"/>
            <a:stretch>
              <a:fillRect/>
            </a:stretch>
          </a:blipFill>
        </p:spPr>
        <p:txBody>
          <a:bodyPr/>
          <a:lstStyle/>
          <a:p>
            <a:endParaRPr lang="fr-CH"/>
          </a:p>
        </p:txBody>
      </p:sp>
      <p:sp>
        <p:nvSpPr>
          <p:cNvPr id="32" name="Freeform 32"/>
          <p:cNvSpPr/>
          <p:nvPr/>
        </p:nvSpPr>
        <p:spPr>
          <a:xfrm>
            <a:off x="4610626" y="3980691"/>
            <a:ext cx="562008" cy="562008"/>
          </a:xfrm>
          <a:custGeom>
            <a:avLst/>
            <a:gdLst/>
            <a:ahLst/>
            <a:cxnLst/>
            <a:rect l="l" t="t" r="r" b="b"/>
            <a:pathLst>
              <a:path w="562008" h="562008">
                <a:moveTo>
                  <a:pt x="0" y="0"/>
                </a:moveTo>
                <a:lnTo>
                  <a:pt x="562008" y="0"/>
                </a:lnTo>
                <a:lnTo>
                  <a:pt x="562008" y="562008"/>
                </a:lnTo>
                <a:lnTo>
                  <a:pt x="0" y="562008"/>
                </a:lnTo>
                <a:lnTo>
                  <a:pt x="0" y="0"/>
                </a:lnTo>
                <a:close/>
              </a:path>
            </a:pathLst>
          </a:custGeom>
          <a:blipFill>
            <a:blip r:embed="rId10"/>
            <a:stretch>
              <a:fillRect/>
            </a:stretch>
          </a:blipFill>
        </p:spPr>
        <p:txBody>
          <a:bodyPr/>
          <a:lstStyle/>
          <a:p>
            <a:endParaRPr lang="fr-CH"/>
          </a:p>
        </p:txBody>
      </p:sp>
      <p:sp>
        <p:nvSpPr>
          <p:cNvPr id="33" name="Freeform 33"/>
          <p:cNvSpPr/>
          <p:nvPr/>
        </p:nvSpPr>
        <p:spPr>
          <a:xfrm>
            <a:off x="4574381" y="5770623"/>
            <a:ext cx="599643" cy="562008"/>
          </a:xfrm>
          <a:custGeom>
            <a:avLst/>
            <a:gdLst/>
            <a:ahLst/>
            <a:cxnLst/>
            <a:rect l="l" t="t" r="r" b="b"/>
            <a:pathLst>
              <a:path w="599643" h="562008">
                <a:moveTo>
                  <a:pt x="0" y="0"/>
                </a:moveTo>
                <a:lnTo>
                  <a:pt x="599642" y="0"/>
                </a:lnTo>
                <a:lnTo>
                  <a:pt x="599642" y="562008"/>
                </a:lnTo>
                <a:lnTo>
                  <a:pt x="0" y="562008"/>
                </a:lnTo>
                <a:lnTo>
                  <a:pt x="0" y="0"/>
                </a:lnTo>
                <a:close/>
              </a:path>
            </a:pathLst>
          </a:custGeom>
          <a:blipFill>
            <a:blip r:embed="rId11"/>
            <a:stretch>
              <a:fillRect t="-3348" b="-3348"/>
            </a:stretch>
          </a:blipFill>
        </p:spPr>
        <p:txBody>
          <a:bodyPr/>
          <a:lstStyle/>
          <a:p>
            <a:endParaRPr lang="fr-CH"/>
          </a:p>
        </p:txBody>
      </p:sp>
      <p:sp>
        <p:nvSpPr>
          <p:cNvPr id="34" name="Freeform 34"/>
          <p:cNvSpPr/>
          <p:nvPr/>
        </p:nvSpPr>
        <p:spPr>
          <a:xfrm>
            <a:off x="2304923" y="4014614"/>
            <a:ext cx="599643" cy="562008"/>
          </a:xfrm>
          <a:custGeom>
            <a:avLst/>
            <a:gdLst/>
            <a:ahLst/>
            <a:cxnLst/>
            <a:rect l="l" t="t" r="r" b="b"/>
            <a:pathLst>
              <a:path w="599643" h="562008">
                <a:moveTo>
                  <a:pt x="0" y="0"/>
                </a:moveTo>
                <a:lnTo>
                  <a:pt x="599643" y="0"/>
                </a:lnTo>
                <a:lnTo>
                  <a:pt x="599643" y="562008"/>
                </a:lnTo>
                <a:lnTo>
                  <a:pt x="0" y="562008"/>
                </a:lnTo>
                <a:lnTo>
                  <a:pt x="0" y="0"/>
                </a:lnTo>
                <a:close/>
              </a:path>
            </a:pathLst>
          </a:custGeom>
          <a:blipFill>
            <a:blip r:embed="rId12"/>
            <a:stretch>
              <a:fillRect t="-3348" b="-3348"/>
            </a:stretch>
          </a:blipFill>
        </p:spPr>
        <p:txBody>
          <a:bodyPr/>
          <a:lstStyle/>
          <a:p>
            <a:endParaRPr lang="fr-CH"/>
          </a:p>
        </p:txBody>
      </p:sp>
      <p:sp>
        <p:nvSpPr>
          <p:cNvPr id="35" name="Freeform 35"/>
          <p:cNvSpPr/>
          <p:nvPr/>
        </p:nvSpPr>
        <p:spPr>
          <a:xfrm>
            <a:off x="6842235" y="3952664"/>
            <a:ext cx="595655" cy="595655"/>
          </a:xfrm>
          <a:custGeom>
            <a:avLst/>
            <a:gdLst/>
            <a:ahLst/>
            <a:cxnLst/>
            <a:rect l="l" t="t" r="r" b="b"/>
            <a:pathLst>
              <a:path w="595655" h="595655">
                <a:moveTo>
                  <a:pt x="0" y="0"/>
                </a:moveTo>
                <a:lnTo>
                  <a:pt x="595655" y="0"/>
                </a:lnTo>
                <a:lnTo>
                  <a:pt x="595655" y="595655"/>
                </a:lnTo>
                <a:lnTo>
                  <a:pt x="0" y="595655"/>
                </a:lnTo>
                <a:lnTo>
                  <a:pt x="0" y="0"/>
                </a:lnTo>
                <a:close/>
              </a:path>
            </a:pathLst>
          </a:custGeom>
          <a:blipFill>
            <a:blip r:embed="rId13"/>
            <a:stretch>
              <a:fillRect/>
            </a:stretch>
          </a:blipFill>
        </p:spPr>
        <p:txBody>
          <a:bodyPr/>
          <a:lstStyle/>
          <a:p>
            <a:endParaRPr lang="fr-CH"/>
          </a:p>
        </p:txBody>
      </p:sp>
      <p:sp>
        <p:nvSpPr>
          <p:cNvPr id="36" name="Freeform 36"/>
          <p:cNvSpPr/>
          <p:nvPr/>
        </p:nvSpPr>
        <p:spPr>
          <a:xfrm>
            <a:off x="2334526" y="5713598"/>
            <a:ext cx="595655" cy="595655"/>
          </a:xfrm>
          <a:custGeom>
            <a:avLst/>
            <a:gdLst/>
            <a:ahLst/>
            <a:cxnLst/>
            <a:rect l="l" t="t" r="r" b="b"/>
            <a:pathLst>
              <a:path w="595655" h="595655">
                <a:moveTo>
                  <a:pt x="0" y="0"/>
                </a:moveTo>
                <a:lnTo>
                  <a:pt x="595655" y="0"/>
                </a:lnTo>
                <a:lnTo>
                  <a:pt x="595655" y="595655"/>
                </a:lnTo>
                <a:lnTo>
                  <a:pt x="0" y="595655"/>
                </a:lnTo>
                <a:lnTo>
                  <a:pt x="0" y="0"/>
                </a:lnTo>
                <a:close/>
              </a:path>
            </a:pathLst>
          </a:custGeom>
          <a:blipFill>
            <a:blip r:embed="rId14"/>
            <a:stretch>
              <a:fillRect/>
            </a:stretch>
          </a:blipFill>
        </p:spPr>
        <p:txBody>
          <a:bodyPr/>
          <a:lstStyle/>
          <a:p>
            <a:endParaRPr lang="fr-CH"/>
          </a:p>
        </p:txBody>
      </p:sp>
      <p:sp>
        <p:nvSpPr>
          <p:cNvPr id="37" name="Freeform 37"/>
          <p:cNvSpPr/>
          <p:nvPr/>
        </p:nvSpPr>
        <p:spPr>
          <a:xfrm>
            <a:off x="6781800" y="5791200"/>
            <a:ext cx="755849" cy="507409"/>
          </a:xfrm>
          <a:custGeom>
            <a:avLst/>
            <a:gdLst/>
            <a:ahLst/>
            <a:cxnLst/>
            <a:rect l="l" t="t" r="r" b="b"/>
            <a:pathLst>
              <a:path w="644604" h="568424">
                <a:moveTo>
                  <a:pt x="0" y="0"/>
                </a:moveTo>
                <a:lnTo>
                  <a:pt x="644605" y="0"/>
                </a:lnTo>
                <a:lnTo>
                  <a:pt x="644605" y="568424"/>
                </a:lnTo>
                <a:lnTo>
                  <a:pt x="0" y="568424"/>
                </a:lnTo>
                <a:lnTo>
                  <a:pt x="0" y="0"/>
                </a:lnTo>
                <a:close/>
              </a:path>
            </a:pathLst>
          </a:custGeom>
          <a:blipFill>
            <a:blip r:embed="rId15">
              <a:extLst>
                <a:ext uri="{96DAC541-7B7A-43D3-8B79-37D633B846F1}">
                  <asvg:svgBlip xmlns:asvg="http://schemas.microsoft.com/office/drawing/2016/SVG/main" r:embed="rId16"/>
                </a:ext>
              </a:extLst>
            </a:blip>
            <a:stretch>
              <a:fillRect/>
            </a:stretch>
          </a:blipFill>
        </p:spPr>
        <p:txBody>
          <a:bodyPr/>
          <a:lstStyle/>
          <a:p>
            <a:endParaRPr lang="fr-CH" dirty="0"/>
          </a:p>
        </p:txBody>
      </p:sp>
      <p:sp>
        <p:nvSpPr>
          <p:cNvPr id="38" name="TextBox 38"/>
          <p:cNvSpPr txBox="1"/>
          <p:nvPr/>
        </p:nvSpPr>
        <p:spPr>
          <a:xfrm>
            <a:off x="4218431" y="3362509"/>
            <a:ext cx="1352396" cy="419210"/>
          </a:xfrm>
          <a:prstGeom prst="rect">
            <a:avLst/>
          </a:prstGeom>
        </p:spPr>
        <p:txBody>
          <a:bodyPr lIns="0" tIns="0" rIns="0" bIns="0" rtlCol="0" anchor="t">
            <a:spAutoFit/>
          </a:bodyPr>
          <a:lstStyle/>
          <a:p>
            <a:pPr algn="ctr">
              <a:lnSpc>
                <a:spcPts val="1587"/>
              </a:lnSpc>
            </a:pPr>
            <a:r>
              <a:rPr lang="en-US" sz="1587" dirty="0">
                <a:solidFill>
                  <a:srgbClr val="FFFFFF"/>
                </a:solidFill>
                <a:latin typeface="Poppins"/>
                <a:ea typeface="Poppins"/>
                <a:cs typeface="Poppins"/>
                <a:sym typeface="Poppins"/>
              </a:rPr>
              <a:t>“Healthy Lifestyle”</a:t>
            </a:r>
          </a:p>
        </p:txBody>
      </p:sp>
      <p:sp>
        <p:nvSpPr>
          <p:cNvPr id="39" name="TextBox 39"/>
          <p:cNvSpPr txBox="1"/>
          <p:nvPr/>
        </p:nvSpPr>
        <p:spPr>
          <a:xfrm>
            <a:off x="4198004" y="5152441"/>
            <a:ext cx="1352396" cy="419210"/>
          </a:xfrm>
          <a:prstGeom prst="rect">
            <a:avLst/>
          </a:prstGeom>
        </p:spPr>
        <p:txBody>
          <a:bodyPr lIns="0" tIns="0" rIns="0" bIns="0" rtlCol="0" anchor="t">
            <a:spAutoFit/>
          </a:bodyPr>
          <a:lstStyle/>
          <a:p>
            <a:pPr algn="ctr">
              <a:lnSpc>
                <a:spcPts val="1587"/>
              </a:lnSpc>
            </a:pPr>
            <a:r>
              <a:rPr lang="en-US" sz="1587">
                <a:solidFill>
                  <a:srgbClr val="FFFFFF"/>
                </a:solidFill>
                <a:latin typeface="Poppins"/>
                <a:ea typeface="Poppins"/>
                <a:cs typeface="Poppins"/>
                <a:sym typeface="Poppins"/>
              </a:rPr>
              <a:t>“Prevent Stroke”</a:t>
            </a:r>
          </a:p>
        </p:txBody>
      </p:sp>
      <p:sp>
        <p:nvSpPr>
          <p:cNvPr id="40" name="TextBox 40"/>
          <p:cNvSpPr txBox="1"/>
          <p:nvPr/>
        </p:nvSpPr>
        <p:spPr>
          <a:xfrm>
            <a:off x="1843928" y="3396432"/>
            <a:ext cx="1521633" cy="618182"/>
          </a:xfrm>
          <a:prstGeom prst="rect">
            <a:avLst/>
          </a:prstGeom>
        </p:spPr>
        <p:txBody>
          <a:bodyPr lIns="0" tIns="0" rIns="0" bIns="0" rtlCol="0" anchor="t">
            <a:spAutoFit/>
          </a:bodyPr>
          <a:lstStyle/>
          <a:p>
            <a:pPr algn="ctr">
              <a:lnSpc>
                <a:spcPts val="1587"/>
              </a:lnSpc>
            </a:pPr>
            <a:r>
              <a:rPr lang="en-US" sz="1587" dirty="0">
                <a:solidFill>
                  <a:srgbClr val="FFFFFF"/>
                </a:solidFill>
                <a:latin typeface="Poppins"/>
                <a:ea typeface="Poppins"/>
                <a:cs typeface="Poppins"/>
                <a:sym typeface="Poppins"/>
              </a:rPr>
              <a:t>“Know your risk and prevent a stroke”</a:t>
            </a:r>
          </a:p>
        </p:txBody>
      </p:sp>
      <p:sp>
        <p:nvSpPr>
          <p:cNvPr id="41" name="TextBox 41"/>
          <p:cNvSpPr txBox="1"/>
          <p:nvPr/>
        </p:nvSpPr>
        <p:spPr>
          <a:xfrm>
            <a:off x="1850740" y="5095416"/>
            <a:ext cx="1559241" cy="618182"/>
          </a:xfrm>
          <a:prstGeom prst="rect">
            <a:avLst/>
          </a:prstGeom>
        </p:spPr>
        <p:txBody>
          <a:bodyPr lIns="0" tIns="0" rIns="0" bIns="0" rtlCol="0" anchor="t">
            <a:spAutoFit/>
          </a:bodyPr>
          <a:lstStyle/>
          <a:p>
            <a:pPr algn="ctr">
              <a:lnSpc>
                <a:spcPts val="1587"/>
              </a:lnSpc>
            </a:pPr>
            <a:r>
              <a:rPr lang="en-US" sz="1587">
                <a:solidFill>
                  <a:srgbClr val="FFFFFF"/>
                </a:solidFill>
                <a:latin typeface="Poppins"/>
                <a:ea typeface="Poppins"/>
                <a:cs typeface="Poppins"/>
                <a:sym typeface="Poppins"/>
              </a:rPr>
              <a:t>“Evaluate your cardiovascular risks”</a:t>
            </a:r>
          </a:p>
        </p:txBody>
      </p:sp>
      <p:sp>
        <p:nvSpPr>
          <p:cNvPr id="42" name="TextBox 42"/>
          <p:cNvSpPr txBox="1"/>
          <p:nvPr/>
        </p:nvSpPr>
        <p:spPr>
          <a:xfrm>
            <a:off x="6343588" y="3334482"/>
            <a:ext cx="1559241" cy="419210"/>
          </a:xfrm>
          <a:prstGeom prst="rect">
            <a:avLst/>
          </a:prstGeom>
        </p:spPr>
        <p:txBody>
          <a:bodyPr lIns="0" tIns="0" rIns="0" bIns="0" rtlCol="0" anchor="t">
            <a:spAutoFit/>
          </a:bodyPr>
          <a:lstStyle/>
          <a:p>
            <a:pPr algn="ctr">
              <a:lnSpc>
                <a:spcPts val="1587"/>
              </a:lnSpc>
            </a:pPr>
            <a:r>
              <a:rPr lang="en-US" sz="1587" dirty="0">
                <a:solidFill>
                  <a:srgbClr val="FFFFFF"/>
                </a:solidFill>
                <a:latin typeface="Poppins"/>
                <a:ea typeface="Poppins"/>
                <a:cs typeface="Poppins"/>
                <a:sym typeface="Poppins"/>
              </a:rPr>
              <a:t>“My action plan”</a:t>
            </a:r>
          </a:p>
        </p:txBody>
      </p:sp>
      <p:sp>
        <p:nvSpPr>
          <p:cNvPr id="43" name="TextBox 43"/>
          <p:cNvSpPr txBox="1"/>
          <p:nvPr/>
        </p:nvSpPr>
        <p:spPr>
          <a:xfrm>
            <a:off x="6362423" y="5105400"/>
            <a:ext cx="1521633" cy="621260"/>
          </a:xfrm>
          <a:prstGeom prst="rect">
            <a:avLst/>
          </a:prstGeom>
        </p:spPr>
        <p:txBody>
          <a:bodyPr lIns="0" tIns="0" rIns="0" bIns="0" rtlCol="0" anchor="t">
            <a:spAutoFit/>
          </a:bodyPr>
          <a:lstStyle/>
          <a:p>
            <a:pPr algn="ctr">
              <a:lnSpc>
                <a:spcPts val="1587"/>
              </a:lnSpc>
            </a:pPr>
            <a:r>
              <a:rPr lang="en-US" sz="1587" dirty="0">
                <a:solidFill>
                  <a:srgbClr val="FFFFFF"/>
                </a:solidFill>
                <a:latin typeface="Poppins"/>
                <a:ea typeface="Poppins"/>
                <a:cs typeface="Poppins"/>
                <a:sym typeface="Poppins"/>
              </a:rPr>
              <a:t>ALSO SEEK PROFESSIONAL SUPPORT</a:t>
            </a:r>
          </a:p>
        </p:txBody>
      </p:sp>
      <p:sp>
        <p:nvSpPr>
          <p:cNvPr id="44" name="Rectangle 43">
            <a:extLst>
              <a:ext uri="{FF2B5EF4-FFF2-40B4-BE49-F238E27FC236}">
                <a16:creationId xmlns:a16="http://schemas.microsoft.com/office/drawing/2014/main" id="{F72489F8-E908-3ED7-E811-D83E42131F4E}"/>
              </a:ext>
            </a:extLst>
          </p:cNvPr>
          <p:cNvSpPr/>
          <p:nvPr/>
        </p:nvSpPr>
        <p:spPr>
          <a:xfrm>
            <a:off x="-23059" y="6477000"/>
            <a:ext cx="9799720" cy="8379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45" name="Freeform 18">
            <a:extLst>
              <a:ext uri="{FF2B5EF4-FFF2-40B4-BE49-F238E27FC236}">
                <a16:creationId xmlns:a16="http://schemas.microsoft.com/office/drawing/2014/main" id="{7B8A5069-B7ED-BC6A-8683-AFCBA173582F}"/>
              </a:ext>
            </a:extLst>
          </p:cNvPr>
          <p:cNvSpPr/>
          <p:nvPr/>
        </p:nvSpPr>
        <p:spPr>
          <a:xfrm>
            <a:off x="228600" y="6553200"/>
            <a:ext cx="2461975" cy="656527"/>
          </a:xfrm>
          <a:custGeom>
            <a:avLst/>
            <a:gdLst/>
            <a:ahLst/>
            <a:cxnLst/>
            <a:rect l="l" t="t" r="r" b="b"/>
            <a:pathLst>
              <a:path w="2461975" h="656527">
                <a:moveTo>
                  <a:pt x="0" y="0"/>
                </a:moveTo>
                <a:lnTo>
                  <a:pt x="2461975" y="0"/>
                </a:lnTo>
                <a:lnTo>
                  <a:pt x="2461975" y="656527"/>
                </a:lnTo>
                <a:lnTo>
                  <a:pt x="0" y="656527"/>
                </a:lnTo>
                <a:lnTo>
                  <a:pt x="0" y="0"/>
                </a:lnTo>
                <a:close/>
              </a:path>
            </a:pathLst>
          </a:custGeom>
          <a:blipFill>
            <a:blip r:embed="rId17"/>
            <a:stretch>
              <a:fillRect/>
            </a:stretch>
          </a:blipFill>
        </p:spPr>
        <p:txBody>
          <a:bodyPr/>
          <a:lstStyle/>
          <a:p>
            <a:endParaRPr lang="fr-CH"/>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1064</TotalTime>
  <Words>3536</Words>
  <Application>Microsoft Office PowerPoint</Application>
  <PresentationFormat>Custom</PresentationFormat>
  <Paragraphs>238</Paragraphs>
  <Slides>15</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Poppins Bold</vt:lpstr>
      <vt:lpstr>Calibri Light</vt:lpstr>
      <vt:lpstr>Arial</vt:lpstr>
      <vt:lpstr>Feel Free Playful</vt:lpstr>
      <vt:lpstr>Calibri</vt:lpstr>
      <vt:lpstr>Poppins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17_10_24_ Cern_Stroke campaign</dc:title>
  <dc:creator>FUCHS Elsa</dc:creator>
  <cp:lastModifiedBy>Carolina Sousa Espirito Santo</cp:lastModifiedBy>
  <cp:revision>84</cp:revision>
  <dcterms:created xsi:type="dcterms:W3CDTF">2006-08-16T00:00:00Z</dcterms:created>
  <dcterms:modified xsi:type="dcterms:W3CDTF">2024-10-15T11:47:15Z</dcterms:modified>
  <dc:identifier>DAGLZZJ6dpI</dc:identifier>
</cp:coreProperties>
</file>